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1374"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767C3379-DEBB-4E71-A786-D370E00F0229}"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215155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67C3379-DEBB-4E71-A786-D370E00F0229}"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287373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67C3379-DEBB-4E71-A786-D370E00F0229}"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200615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67C3379-DEBB-4E71-A786-D370E00F0229}"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64528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C3379-DEBB-4E71-A786-D370E00F0229}"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370781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67C3379-DEBB-4E71-A786-D370E00F0229}"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98472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767C3379-DEBB-4E71-A786-D370E00F0229}" type="datetimeFigureOut">
              <a:rPr lang="en-AU" smtClean="0"/>
              <a:t>10/09/2024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133600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767C3379-DEBB-4E71-A786-D370E00F0229}" type="datetimeFigureOut">
              <a:rPr lang="en-AU" smtClean="0"/>
              <a:t>10/09/2024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6495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C3379-DEBB-4E71-A786-D370E00F0229}" type="datetimeFigureOut">
              <a:rPr lang="en-AU" smtClean="0"/>
              <a:t>10/09/2024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7868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C3379-DEBB-4E71-A786-D370E00F0229}"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212188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C3379-DEBB-4E71-A786-D370E00F0229}"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C39C459-5B7C-41B6-B7EB-83C5ECA8ED9A}" type="slidenum">
              <a:rPr lang="en-AU" smtClean="0"/>
              <a:t>‹#›</a:t>
            </a:fld>
            <a:endParaRPr lang="en-AU"/>
          </a:p>
        </p:txBody>
      </p:sp>
    </p:spTree>
    <p:extLst>
      <p:ext uri="{BB962C8B-B14F-4D97-AF65-F5344CB8AC3E}">
        <p14:creationId xmlns:p14="http://schemas.microsoft.com/office/powerpoint/2010/main" val="169247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C3379-DEBB-4E71-A786-D370E00F0229}" type="datetimeFigureOut">
              <a:rPr lang="en-AU" smtClean="0"/>
              <a:t>10/09/2024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9C459-5B7C-41B6-B7EB-83C5ECA8ED9A}" type="slidenum">
              <a:rPr lang="en-AU" smtClean="0"/>
              <a:t>‹#›</a:t>
            </a:fld>
            <a:endParaRPr lang="en-AU"/>
          </a:p>
        </p:txBody>
      </p:sp>
    </p:spTree>
    <p:extLst>
      <p:ext uri="{BB962C8B-B14F-4D97-AF65-F5344CB8AC3E}">
        <p14:creationId xmlns:p14="http://schemas.microsoft.com/office/powerpoint/2010/main" val="2011840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133" TargetMode="External"/><Relationship Id="rId7" Type="http://schemas.openxmlformats.org/officeDocument/2006/relationships/hyperlink" Target="https://www.secureworks.com/research/revil-sodinokibi-ransomware" TargetMode="External"/><Relationship Id="rId2" Type="http://schemas.openxmlformats.org/officeDocument/2006/relationships/hyperlink" Target="https://attack.mitre.org/groups/G0115/" TargetMode="External"/><Relationship Id="rId1" Type="http://schemas.openxmlformats.org/officeDocument/2006/relationships/slideLayout" Target="../slideLayouts/slideLayout1.xml"/><Relationship Id="rId6" Type="http://schemas.openxmlformats.org/officeDocument/2006/relationships/hyperlink" Target="https://attack.mitre.org/techniques/T1195/002" TargetMode="External"/><Relationship Id="rId5" Type="http://schemas.openxmlformats.org/officeDocument/2006/relationships/hyperlink" Target="https://attack.mitre.org/techniques/T1195" TargetMode="External"/><Relationship Id="rId4" Type="http://schemas.openxmlformats.org/officeDocument/2006/relationships/hyperlink" Target="https://attack.mitre.org/techniques/T156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Threat Analysis of </a:t>
            </a:r>
            <a:r>
              <a:rPr lang="en-AU"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MediSecure</a:t>
            </a:r>
            <a:r>
              <a:rPr lang="en-AU"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 Health Company</a:t>
            </a:r>
            <a:endParaRPr lang="en-AU"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normAutofit fontScale="70000" lnSpcReduction="20000"/>
          </a:bodyPr>
          <a:lstStyle/>
          <a:p>
            <a:r>
              <a:rPr lang="en-AU" dirty="0" smtClean="0"/>
              <a:t>The </a:t>
            </a:r>
            <a:r>
              <a:rPr lang="en-AU" dirty="0"/>
              <a:t>following report outlines the potential threat actors for the </a:t>
            </a:r>
            <a:r>
              <a:rPr lang="en-AU" dirty="0" err="1"/>
              <a:t>MediSecure</a:t>
            </a:r>
            <a:r>
              <a:rPr lang="en-AU" dirty="0"/>
              <a:t> which is a health company with people sensitive personal data, this report will mainly focus on the 1st critical threat found in the Nessus scan of IP-192.168.56.50 and its vulnerabilities. </a:t>
            </a:r>
          </a:p>
          <a:p>
            <a:pPr lvl="1"/>
            <a:r>
              <a:rPr lang="en-AU" b="1" dirty="0"/>
              <a:t>202039 - KB5040437: Windows Server 2022 / Azure Stack HCI 22H2 Security Update (July 2024</a:t>
            </a:r>
            <a:r>
              <a:rPr lang="en-AU" b="1" dirty="0" smtClean="0"/>
              <a:t>)</a:t>
            </a:r>
          </a:p>
          <a:p>
            <a:pPr marL="457200" lvl="1" indent="0">
              <a:buNone/>
            </a:pPr>
            <a:endParaRPr lang="en-AU" dirty="0"/>
          </a:p>
          <a:p>
            <a:r>
              <a:rPr lang="en-AU" dirty="0"/>
              <a:t>KB5040437 is a windows NTLM (NT LAN Manager) spoofing vulnerability. Where due to the lack in security features like MFA’s and identity validation, hackers can gain entre to unauthorized sections and access sensitive information or possibly install ransomware which might be used for extortion purpose.</a:t>
            </a:r>
          </a:p>
          <a:p>
            <a:r>
              <a:rPr lang="en-AU" dirty="0"/>
              <a:t>Below you will find a report done on a possible threat actor that might attack and exploit this vulnerability for financial gain.</a:t>
            </a:r>
          </a:p>
          <a:p>
            <a:endParaRPr lang="en-AU" dirty="0"/>
          </a:p>
        </p:txBody>
      </p:sp>
    </p:spTree>
    <p:extLst>
      <p:ext uri="{BB962C8B-B14F-4D97-AF65-F5344CB8AC3E}">
        <p14:creationId xmlns:p14="http://schemas.microsoft.com/office/powerpoint/2010/main" val="112883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94916062"/>
              </p:ext>
            </p:extLst>
          </p:nvPr>
        </p:nvGraphicFramePr>
        <p:xfrm>
          <a:off x="179512" y="692696"/>
          <a:ext cx="8784976" cy="6075065"/>
        </p:xfrm>
        <a:graphic>
          <a:graphicData uri="http://schemas.openxmlformats.org/drawingml/2006/table">
            <a:tbl>
              <a:tblPr firstRow="1" firstCol="1" bandRow="1">
                <a:tableStyleId>{5C22544A-7EE6-4342-B048-85BDC9FD1C3A}</a:tableStyleId>
              </a:tblPr>
              <a:tblGrid>
                <a:gridCol w="1907963"/>
                <a:gridCol w="6877013"/>
              </a:tblGrid>
              <a:tr h="332946">
                <a:tc>
                  <a:txBody>
                    <a:bodyPr/>
                    <a:lstStyle/>
                    <a:p>
                      <a:pPr>
                        <a:lnSpc>
                          <a:spcPct val="115000"/>
                        </a:lnSpc>
                        <a:spcAft>
                          <a:spcPts val="0"/>
                        </a:spcAft>
                      </a:pPr>
                      <a:r>
                        <a:rPr lang="en-AU" sz="1100" dirty="0">
                          <a:effectLst/>
                        </a:rPr>
                        <a:t>Group Name:</a:t>
                      </a:r>
                    </a:p>
                    <a:p>
                      <a:pPr>
                        <a:lnSpc>
                          <a:spcPct val="115000"/>
                        </a:lnSpc>
                        <a:spcAft>
                          <a:spcPts val="0"/>
                        </a:spcAft>
                      </a:pPr>
                      <a:r>
                        <a:rPr lang="en-AU" sz="1100" dirty="0">
                          <a:effectLst/>
                        </a:rPr>
                        <a:t> </a:t>
                      </a:r>
                      <a:endParaRPr lang="en-AU" sz="1100" dirty="0">
                        <a:effectLst/>
                        <a:latin typeface="Calibri"/>
                        <a:ea typeface="Calibri"/>
                        <a:cs typeface="Times New Roman"/>
                      </a:endParaRPr>
                    </a:p>
                  </a:txBody>
                  <a:tcPr marL="38682" marR="38682" marT="0" marB="0"/>
                </a:tc>
                <a:tc>
                  <a:txBody>
                    <a:bodyPr/>
                    <a:lstStyle/>
                    <a:p>
                      <a:pPr marL="342900" lvl="0" indent="-342900">
                        <a:lnSpc>
                          <a:spcPct val="115000"/>
                        </a:lnSpc>
                        <a:spcAft>
                          <a:spcPts val="2625"/>
                        </a:spcAft>
                        <a:buFont typeface="Symbol"/>
                        <a:buChar char=""/>
                      </a:pPr>
                      <a:r>
                        <a:rPr lang="en-AU" sz="1100" dirty="0">
                          <a:effectLst/>
                        </a:rPr>
                        <a:t>Gold </a:t>
                      </a:r>
                      <a:r>
                        <a:rPr lang="en-AU" sz="1100" dirty="0" err="1">
                          <a:effectLst/>
                        </a:rPr>
                        <a:t>SouthField</a:t>
                      </a:r>
                      <a:r>
                        <a:rPr lang="en-AU" sz="1100" dirty="0">
                          <a:effectLst/>
                        </a:rPr>
                        <a:t> </a:t>
                      </a:r>
                      <a:r>
                        <a:rPr lang="en-AU" sz="1100" dirty="0" smtClean="0">
                          <a:effectLst/>
                        </a:rPr>
                        <a:t>Group</a:t>
                      </a:r>
                      <a:r>
                        <a:rPr lang="en-AU" sz="1100" baseline="0" dirty="0" smtClean="0">
                          <a:effectLst/>
                        </a:rPr>
                        <a:t> </a:t>
                      </a:r>
                      <a:r>
                        <a:rPr lang="en-AU" sz="1100" i="1" dirty="0" smtClean="0">
                          <a:effectLst/>
                        </a:rPr>
                        <a:t>https</a:t>
                      </a:r>
                      <a:r>
                        <a:rPr lang="en-AU" sz="1100" i="1" dirty="0">
                          <a:effectLst/>
                        </a:rPr>
                        <a:t>://attack.mitre.org/groups/G0115/</a:t>
                      </a:r>
                      <a:endParaRPr lang="en-AU" sz="1100" i="1" dirty="0">
                        <a:effectLst/>
                        <a:latin typeface="Calibri"/>
                        <a:ea typeface="Calibri"/>
                        <a:cs typeface="Times New Roman"/>
                      </a:endParaRPr>
                    </a:p>
                  </a:txBody>
                  <a:tcPr marL="38682" marR="38682" marT="0" marB="0"/>
                </a:tc>
              </a:tr>
              <a:tr h="271867">
                <a:tc>
                  <a:txBody>
                    <a:bodyPr/>
                    <a:lstStyle/>
                    <a:p>
                      <a:pPr>
                        <a:lnSpc>
                          <a:spcPct val="115000"/>
                        </a:lnSpc>
                        <a:spcAft>
                          <a:spcPts val="0"/>
                        </a:spcAft>
                      </a:pPr>
                      <a:r>
                        <a:rPr lang="en-AU" sz="1100">
                          <a:effectLst/>
                        </a:rPr>
                        <a:t>Associated Groups:</a:t>
                      </a:r>
                    </a:p>
                    <a:p>
                      <a:pPr>
                        <a:lnSpc>
                          <a:spcPct val="115000"/>
                        </a:lnSpc>
                        <a:spcAft>
                          <a:spcPts val="0"/>
                        </a:spcAft>
                      </a:pPr>
                      <a:r>
                        <a:rPr lang="en-AU" sz="1100">
                          <a:effectLst/>
                        </a:rPr>
                        <a:t> </a:t>
                      </a:r>
                      <a:endParaRPr lang="en-AU" sz="1100">
                        <a:effectLst/>
                        <a:latin typeface="Calibri"/>
                        <a:ea typeface="Calibri"/>
                        <a:cs typeface="Times New Roman"/>
                      </a:endParaRPr>
                    </a:p>
                  </a:txBody>
                  <a:tcPr marL="38682" marR="38682" marT="0" marB="0"/>
                </a:tc>
                <a:tc>
                  <a:txBody>
                    <a:bodyPr/>
                    <a:lstStyle/>
                    <a:p>
                      <a:pPr marL="342900" lvl="0" indent="-342900">
                        <a:lnSpc>
                          <a:spcPct val="115000"/>
                        </a:lnSpc>
                        <a:spcAft>
                          <a:spcPts val="0"/>
                        </a:spcAft>
                        <a:buFont typeface="Symbol"/>
                        <a:buChar char=""/>
                      </a:pPr>
                      <a:r>
                        <a:rPr lang="en-AU" sz="1100">
                          <a:effectLst/>
                        </a:rPr>
                        <a:t>G0115 – Pinchy spider </a:t>
                      </a:r>
                    </a:p>
                    <a:p>
                      <a:pPr marL="457200">
                        <a:lnSpc>
                          <a:spcPct val="115000"/>
                        </a:lnSpc>
                        <a:spcAft>
                          <a:spcPts val="0"/>
                        </a:spcAft>
                      </a:pPr>
                      <a:r>
                        <a:rPr lang="en-AU" sz="1100">
                          <a:effectLst/>
                        </a:rPr>
                        <a:t>https://attack.mitre.org/groups/G0115/</a:t>
                      </a:r>
                      <a:endParaRPr lang="en-AU" sz="1100">
                        <a:effectLst/>
                        <a:latin typeface="Calibri"/>
                        <a:ea typeface="Calibri"/>
                        <a:cs typeface="Times New Roman"/>
                      </a:endParaRPr>
                    </a:p>
                  </a:txBody>
                  <a:tcPr marL="38682" marR="38682" marT="0" marB="0"/>
                </a:tc>
              </a:tr>
              <a:tr h="1223402">
                <a:tc>
                  <a:txBody>
                    <a:bodyPr/>
                    <a:lstStyle/>
                    <a:p>
                      <a:pPr>
                        <a:lnSpc>
                          <a:spcPct val="115000"/>
                        </a:lnSpc>
                        <a:spcAft>
                          <a:spcPts val="0"/>
                        </a:spcAft>
                      </a:pPr>
                      <a:r>
                        <a:rPr lang="en-AU" sz="1100">
                          <a:effectLst/>
                        </a:rPr>
                        <a:t>Description:</a:t>
                      </a:r>
                    </a:p>
                    <a:p>
                      <a:pPr>
                        <a:lnSpc>
                          <a:spcPct val="115000"/>
                        </a:lnSpc>
                        <a:spcAft>
                          <a:spcPts val="0"/>
                        </a:spcAft>
                      </a:pPr>
                      <a:r>
                        <a:rPr lang="en-AU" sz="1100">
                          <a:effectLst/>
                        </a:rPr>
                        <a:t> </a:t>
                      </a:r>
                      <a:endParaRPr lang="en-AU" sz="1100">
                        <a:effectLst/>
                        <a:latin typeface="Calibri"/>
                        <a:ea typeface="Calibri"/>
                        <a:cs typeface="Times New Roman"/>
                      </a:endParaRPr>
                    </a:p>
                  </a:txBody>
                  <a:tcPr marL="38682" marR="38682" marT="0" marB="0"/>
                </a:tc>
                <a:tc>
                  <a:txBody>
                    <a:bodyPr/>
                    <a:lstStyle/>
                    <a:p>
                      <a:pPr marL="342900" lvl="0" indent="-342900">
                        <a:lnSpc>
                          <a:spcPct val="115000"/>
                        </a:lnSpc>
                        <a:spcAft>
                          <a:spcPts val="0"/>
                        </a:spcAft>
                        <a:buFont typeface="Symbol"/>
                        <a:buChar char=""/>
                      </a:pPr>
                      <a:r>
                        <a:rPr lang="en-AU" sz="1100" dirty="0">
                          <a:effectLst/>
                        </a:rPr>
                        <a:t>Gold </a:t>
                      </a:r>
                      <a:r>
                        <a:rPr lang="en-AU" sz="1100" dirty="0" err="1">
                          <a:effectLst/>
                        </a:rPr>
                        <a:t>SouthField</a:t>
                      </a:r>
                      <a:r>
                        <a:rPr lang="en-AU" sz="1100" dirty="0">
                          <a:effectLst/>
                        </a:rPr>
                        <a:t> is a financially motivated hacker group discovered in 2018, uses ransomware and back door tactics to gain access to private and confidential information. They have been has been seen to use innovative tactics while running targeted attacks to extort monetary gain.</a:t>
                      </a:r>
                    </a:p>
                    <a:p>
                      <a:pPr marL="457200">
                        <a:lnSpc>
                          <a:spcPct val="115000"/>
                        </a:lnSpc>
                        <a:spcAft>
                          <a:spcPts val="0"/>
                        </a:spcAft>
                      </a:pPr>
                      <a:r>
                        <a:rPr lang="en-AU" sz="1100" dirty="0">
                          <a:effectLst/>
                        </a:rPr>
                        <a:t> </a:t>
                      </a:r>
                      <a:r>
                        <a:rPr lang="en-AU" sz="1100" u="sng" dirty="0">
                          <a:effectLst/>
                          <a:hlinkClick r:id="rId2"/>
                        </a:rPr>
                        <a:t>https://attack.mitre.org/groups/G0115/</a:t>
                      </a:r>
                      <a:endParaRPr lang="en-AU" sz="1100" dirty="0">
                        <a:effectLst/>
                      </a:endParaRPr>
                    </a:p>
                    <a:p>
                      <a:pPr marL="457200">
                        <a:lnSpc>
                          <a:spcPct val="115000"/>
                        </a:lnSpc>
                        <a:spcAft>
                          <a:spcPts val="0"/>
                        </a:spcAft>
                      </a:pPr>
                      <a:r>
                        <a:rPr lang="en-AU" sz="1100" dirty="0">
                          <a:effectLst/>
                        </a:rPr>
                        <a:t>https://www.cybereason.com/blog/research/the-sodinokibi-ransomware-attack</a:t>
                      </a:r>
                    </a:p>
                    <a:p>
                      <a:pPr marL="457200">
                        <a:lnSpc>
                          <a:spcPct val="115000"/>
                        </a:lnSpc>
                        <a:spcAft>
                          <a:spcPts val="0"/>
                        </a:spcAft>
                      </a:pPr>
                      <a:r>
                        <a:rPr lang="en-AU" sz="1100" dirty="0">
                          <a:effectLst/>
                        </a:rPr>
                        <a:t> </a:t>
                      </a:r>
                      <a:endParaRPr lang="en-AU" sz="1100" dirty="0">
                        <a:effectLst/>
                        <a:latin typeface="Calibri"/>
                        <a:ea typeface="Calibri"/>
                        <a:cs typeface="Times New Roman"/>
                      </a:endParaRPr>
                    </a:p>
                  </a:txBody>
                  <a:tcPr marL="38682" marR="38682" marT="0" marB="0"/>
                </a:tc>
              </a:tr>
              <a:tr h="543734">
                <a:tc>
                  <a:txBody>
                    <a:bodyPr/>
                    <a:lstStyle/>
                    <a:p>
                      <a:pPr>
                        <a:lnSpc>
                          <a:spcPct val="115000"/>
                        </a:lnSpc>
                        <a:spcAft>
                          <a:spcPts val="0"/>
                        </a:spcAft>
                      </a:pPr>
                      <a:r>
                        <a:rPr lang="en-AU" sz="1100">
                          <a:effectLst/>
                        </a:rPr>
                        <a:t>Techniques:</a:t>
                      </a:r>
                    </a:p>
                    <a:p>
                      <a:pPr>
                        <a:lnSpc>
                          <a:spcPct val="115000"/>
                        </a:lnSpc>
                        <a:spcAft>
                          <a:spcPts val="0"/>
                        </a:spcAft>
                      </a:pPr>
                      <a:r>
                        <a:rPr lang="en-AU" sz="1100">
                          <a:effectLst/>
                        </a:rPr>
                        <a:t> </a:t>
                      </a:r>
                      <a:endParaRPr lang="en-AU" sz="1100">
                        <a:effectLst/>
                        <a:latin typeface="Calibri"/>
                        <a:ea typeface="Calibri"/>
                        <a:cs typeface="Times New Roman"/>
                      </a:endParaRPr>
                    </a:p>
                  </a:txBody>
                  <a:tcPr marL="38682" marR="38682" marT="0" marB="0"/>
                </a:tc>
                <a:tc>
                  <a:txBody>
                    <a:bodyPr/>
                    <a:lstStyle/>
                    <a:p>
                      <a:pPr marL="342900" lvl="0" indent="-342900">
                        <a:lnSpc>
                          <a:spcPct val="115000"/>
                        </a:lnSpc>
                        <a:spcAft>
                          <a:spcPts val="0"/>
                        </a:spcAft>
                        <a:buFont typeface="Symbol"/>
                        <a:buChar char=""/>
                      </a:pPr>
                      <a:r>
                        <a:rPr lang="en-AU" sz="1100">
                          <a:effectLst/>
                        </a:rPr>
                        <a:t>Phishing email , with malicious links, downloaded as “Legitimate zip” file that had ransomware ready to install</a:t>
                      </a:r>
                    </a:p>
                    <a:p>
                      <a:pPr marL="457200">
                        <a:lnSpc>
                          <a:spcPct val="115000"/>
                        </a:lnSpc>
                        <a:spcAft>
                          <a:spcPts val="0"/>
                        </a:spcAft>
                      </a:pPr>
                      <a:r>
                        <a:rPr lang="en-AU" sz="1100">
                          <a:effectLst/>
                        </a:rPr>
                        <a:t>https://www.cybereason.com/blog/research/the-sodinokibi-ransomware-attack</a:t>
                      </a:r>
                      <a:endParaRPr lang="en-AU" sz="1100">
                        <a:effectLst/>
                        <a:latin typeface="Calibri"/>
                        <a:ea typeface="Calibri"/>
                        <a:cs typeface="Times New Roman"/>
                      </a:endParaRPr>
                    </a:p>
                  </a:txBody>
                  <a:tcPr marL="38682" marR="38682" marT="0" marB="0"/>
                </a:tc>
              </a:tr>
              <a:tr h="386661">
                <a:tc>
                  <a:txBody>
                    <a:bodyPr/>
                    <a:lstStyle/>
                    <a:p>
                      <a:pPr>
                        <a:lnSpc>
                          <a:spcPct val="115000"/>
                        </a:lnSpc>
                        <a:spcAft>
                          <a:spcPts val="0"/>
                        </a:spcAft>
                      </a:pPr>
                      <a:r>
                        <a:rPr lang="en-AU" sz="1100">
                          <a:effectLst/>
                        </a:rPr>
                        <a:t>Software Name:</a:t>
                      </a:r>
                    </a:p>
                    <a:p>
                      <a:pPr>
                        <a:lnSpc>
                          <a:spcPct val="115000"/>
                        </a:lnSpc>
                        <a:spcAft>
                          <a:spcPts val="0"/>
                        </a:spcAft>
                      </a:pPr>
                      <a:r>
                        <a:rPr lang="en-AU" sz="1100">
                          <a:effectLst/>
                        </a:rPr>
                        <a:t> </a:t>
                      </a:r>
                      <a:endParaRPr lang="en-AU" sz="1100">
                        <a:effectLst/>
                        <a:latin typeface="Calibri"/>
                        <a:ea typeface="Calibri"/>
                        <a:cs typeface="Times New Roman"/>
                      </a:endParaRPr>
                    </a:p>
                  </a:txBody>
                  <a:tcPr marL="38682" marR="38682" marT="0" marB="0"/>
                </a:tc>
                <a:tc>
                  <a:txBody>
                    <a:bodyPr/>
                    <a:lstStyle/>
                    <a:p>
                      <a:pPr marL="342900" lvl="0" indent="-342900">
                        <a:lnSpc>
                          <a:spcPct val="115000"/>
                        </a:lnSpc>
                        <a:spcAft>
                          <a:spcPts val="0"/>
                        </a:spcAft>
                        <a:buFont typeface="Symbol"/>
                        <a:buChar char=""/>
                      </a:pPr>
                      <a:r>
                        <a:rPr lang="en-AU" sz="1100">
                          <a:effectLst/>
                        </a:rPr>
                        <a:t>REvil / Sodinokibi (ID-S0496)</a:t>
                      </a:r>
                    </a:p>
                    <a:p>
                      <a:pPr marL="457200">
                        <a:lnSpc>
                          <a:spcPct val="115000"/>
                        </a:lnSpc>
                        <a:spcAft>
                          <a:spcPts val="0"/>
                        </a:spcAft>
                      </a:pPr>
                      <a:r>
                        <a:rPr lang="en-AU" sz="1100">
                          <a:effectLst/>
                        </a:rPr>
                        <a:t>https://www.secureworks.com/research/revil-sodinokibi-ransomware</a:t>
                      </a:r>
                      <a:endParaRPr lang="en-AU" sz="1100">
                        <a:effectLst/>
                        <a:latin typeface="Calibri"/>
                        <a:ea typeface="Calibri"/>
                        <a:cs typeface="Times New Roman"/>
                      </a:endParaRPr>
                    </a:p>
                  </a:txBody>
                  <a:tcPr marL="38682" marR="38682" marT="0" marB="0"/>
                </a:tc>
              </a:tr>
              <a:tr h="518114">
                <a:tc>
                  <a:txBody>
                    <a:bodyPr/>
                    <a:lstStyle/>
                    <a:p>
                      <a:pPr>
                        <a:lnSpc>
                          <a:spcPct val="115000"/>
                        </a:lnSpc>
                        <a:spcAft>
                          <a:spcPts val="0"/>
                        </a:spcAft>
                      </a:pPr>
                      <a:r>
                        <a:rPr lang="en-AU" sz="1100">
                          <a:effectLst/>
                        </a:rPr>
                        <a:t>Group Association:</a:t>
                      </a:r>
                    </a:p>
                    <a:p>
                      <a:pPr>
                        <a:lnSpc>
                          <a:spcPct val="115000"/>
                        </a:lnSpc>
                        <a:spcAft>
                          <a:spcPts val="0"/>
                        </a:spcAft>
                      </a:pPr>
                      <a:r>
                        <a:rPr lang="en-AU" sz="1100">
                          <a:effectLst/>
                        </a:rPr>
                        <a:t> </a:t>
                      </a:r>
                      <a:endParaRPr lang="en-AU" sz="1100">
                        <a:effectLst/>
                        <a:latin typeface="Calibri"/>
                        <a:ea typeface="Calibri"/>
                        <a:cs typeface="Times New Roman"/>
                      </a:endParaRPr>
                    </a:p>
                  </a:txBody>
                  <a:tcPr marL="38682" marR="38682" marT="0" marB="0"/>
                </a:tc>
                <a:tc>
                  <a:txBody>
                    <a:bodyPr/>
                    <a:lstStyle/>
                    <a:p>
                      <a:pPr marL="342900" lvl="0" indent="-342900">
                        <a:lnSpc>
                          <a:spcPct val="115000"/>
                        </a:lnSpc>
                        <a:spcAft>
                          <a:spcPts val="0"/>
                        </a:spcAft>
                        <a:buFont typeface="Symbol"/>
                        <a:buChar char=""/>
                      </a:pPr>
                      <a:r>
                        <a:rPr lang="en-AU" sz="1100">
                          <a:effectLst/>
                        </a:rPr>
                        <a:t>REvil was first detected and identified to be used by Gold SouthField in 2019</a:t>
                      </a:r>
                    </a:p>
                    <a:p>
                      <a:pPr marL="457200">
                        <a:lnSpc>
                          <a:spcPct val="115000"/>
                        </a:lnSpc>
                        <a:spcAft>
                          <a:spcPts val="0"/>
                        </a:spcAft>
                      </a:pPr>
                      <a:r>
                        <a:rPr lang="en-AU" sz="1100">
                          <a:effectLst/>
                        </a:rPr>
                        <a:t>https://www.secureworks.com/research/revil-sodinokibi-ransomware</a:t>
                      </a:r>
                      <a:endParaRPr lang="en-AU" sz="1100">
                        <a:effectLst/>
                        <a:latin typeface="Calibri"/>
                        <a:ea typeface="Calibri"/>
                        <a:cs typeface="Times New Roman"/>
                      </a:endParaRPr>
                    </a:p>
                  </a:txBody>
                  <a:tcPr marL="38682" marR="38682" marT="0" marB="0"/>
                </a:tc>
              </a:tr>
              <a:tr h="679668">
                <a:tc>
                  <a:txBody>
                    <a:bodyPr/>
                    <a:lstStyle/>
                    <a:p>
                      <a:pPr>
                        <a:lnSpc>
                          <a:spcPct val="115000"/>
                        </a:lnSpc>
                        <a:spcAft>
                          <a:spcPts val="0"/>
                        </a:spcAft>
                      </a:pPr>
                      <a:r>
                        <a:rPr lang="en-AU" sz="1100">
                          <a:effectLst/>
                        </a:rPr>
                        <a:t>Description:</a:t>
                      </a:r>
                    </a:p>
                    <a:p>
                      <a:pPr>
                        <a:lnSpc>
                          <a:spcPct val="115000"/>
                        </a:lnSpc>
                        <a:spcAft>
                          <a:spcPts val="0"/>
                        </a:spcAft>
                      </a:pPr>
                      <a:r>
                        <a:rPr lang="en-AU" sz="1100">
                          <a:effectLst/>
                        </a:rPr>
                        <a:t> </a:t>
                      </a:r>
                      <a:endParaRPr lang="en-AU" sz="1100">
                        <a:effectLst/>
                        <a:latin typeface="Calibri"/>
                        <a:ea typeface="Calibri"/>
                        <a:cs typeface="Times New Roman"/>
                      </a:endParaRPr>
                    </a:p>
                  </a:txBody>
                  <a:tcPr marL="38682" marR="38682" marT="0" marB="0"/>
                </a:tc>
                <a:tc>
                  <a:txBody>
                    <a:bodyPr/>
                    <a:lstStyle/>
                    <a:p>
                      <a:pPr marL="342900" lvl="0" indent="-342900">
                        <a:lnSpc>
                          <a:spcPct val="115000"/>
                        </a:lnSpc>
                        <a:spcAft>
                          <a:spcPts val="0"/>
                        </a:spcAft>
                        <a:buFont typeface="Symbol"/>
                        <a:buChar char=""/>
                      </a:pPr>
                      <a:r>
                        <a:rPr lang="en-AU" sz="1100" dirty="0" err="1">
                          <a:effectLst/>
                        </a:rPr>
                        <a:t>Sodinokibi</a:t>
                      </a:r>
                      <a:r>
                        <a:rPr lang="en-AU" sz="1100" dirty="0">
                          <a:effectLst/>
                        </a:rPr>
                        <a:t> or otherwise known as </a:t>
                      </a:r>
                      <a:r>
                        <a:rPr lang="en-AU" sz="1100" dirty="0" err="1">
                          <a:effectLst/>
                        </a:rPr>
                        <a:t>REvil</a:t>
                      </a:r>
                      <a:r>
                        <a:rPr lang="en-AU" sz="1100" dirty="0">
                          <a:effectLst/>
                        </a:rPr>
                        <a:t> is a ransomware attack, that is believed to be based out of Russia but activity has been seen in Asia. </a:t>
                      </a:r>
                      <a:r>
                        <a:rPr lang="en-AU" sz="1100" dirty="0" err="1">
                          <a:effectLst/>
                        </a:rPr>
                        <a:t>REvil</a:t>
                      </a:r>
                      <a:endParaRPr lang="en-AU" sz="1100" dirty="0">
                        <a:effectLst/>
                      </a:endParaRPr>
                    </a:p>
                    <a:p>
                      <a:pPr marL="457200">
                        <a:lnSpc>
                          <a:spcPct val="115000"/>
                        </a:lnSpc>
                        <a:spcAft>
                          <a:spcPts val="0"/>
                        </a:spcAft>
                      </a:pPr>
                      <a:r>
                        <a:rPr lang="en-AU" sz="1100" dirty="0">
                          <a:effectLst/>
                        </a:rPr>
                        <a:t>https://www.cybereason.com/blog/research/the-sodinokibi-ransomware-attack </a:t>
                      </a:r>
                      <a:endParaRPr lang="en-AU" sz="1100" dirty="0">
                        <a:effectLst/>
                        <a:latin typeface="Calibri"/>
                        <a:ea typeface="Calibri"/>
                        <a:cs typeface="Times New Roman"/>
                      </a:endParaRPr>
                    </a:p>
                  </a:txBody>
                  <a:tcPr marL="38682" marR="38682" marT="0" marB="0"/>
                </a:tc>
              </a:tr>
              <a:tr h="259510">
                <a:tc>
                  <a:txBody>
                    <a:bodyPr/>
                    <a:lstStyle/>
                    <a:p>
                      <a:pPr>
                        <a:lnSpc>
                          <a:spcPct val="115000"/>
                        </a:lnSpc>
                        <a:spcAft>
                          <a:spcPts val="0"/>
                        </a:spcAft>
                      </a:pPr>
                      <a:r>
                        <a:rPr lang="en-AU" sz="1100">
                          <a:effectLst/>
                        </a:rPr>
                        <a:t>Platform:</a:t>
                      </a:r>
                    </a:p>
                    <a:p>
                      <a:pPr>
                        <a:lnSpc>
                          <a:spcPct val="115000"/>
                        </a:lnSpc>
                        <a:spcAft>
                          <a:spcPts val="0"/>
                        </a:spcAft>
                      </a:pPr>
                      <a:r>
                        <a:rPr lang="en-AU" sz="1100">
                          <a:effectLst/>
                        </a:rPr>
                        <a:t> </a:t>
                      </a:r>
                      <a:endParaRPr lang="en-AU" sz="1100">
                        <a:effectLst/>
                        <a:latin typeface="Calibri"/>
                        <a:ea typeface="Calibri"/>
                        <a:cs typeface="Times New Roman"/>
                      </a:endParaRPr>
                    </a:p>
                  </a:txBody>
                  <a:tcPr marL="38682" marR="38682" marT="0" marB="0"/>
                </a:tc>
                <a:tc>
                  <a:txBody>
                    <a:bodyPr/>
                    <a:lstStyle/>
                    <a:p>
                      <a:pPr marL="342900" lvl="0" indent="-342900">
                        <a:lnSpc>
                          <a:spcPct val="115000"/>
                        </a:lnSpc>
                        <a:spcAft>
                          <a:spcPts val="0"/>
                        </a:spcAft>
                        <a:buFont typeface="Symbol"/>
                        <a:buChar char=""/>
                      </a:pPr>
                      <a:r>
                        <a:rPr lang="en-AU" sz="1100" dirty="0" smtClean="0">
                          <a:effectLst/>
                        </a:rPr>
                        <a:t>Windows</a:t>
                      </a:r>
                    </a:p>
                    <a:p>
                      <a:pPr marL="342900" lvl="0" indent="-342900">
                        <a:lnSpc>
                          <a:spcPct val="115000"/>
                        </a:lnSpc>
                        <a:spcAft>
                          <a:spcPts val="0"/>
                        </a:spcAft>
                        <a:buFont typeface="Symbol"/>
                        <a:buChar char=""/>
                      </a:pPr>
                      <a:r>
                        <a:rPr lang="en-AU" sz="1100" dirty="0" smtClean="0">
                          <a:effectLst/>
                          <a:latin typeface="Calibri"/>
                          <a:ea typeface="Calibri"/>
                          <a:cs typeface="Times New Roman"/>
                        </a:rPr>
                        <a:t>Network Environments</a:t>
                      </a:r>
                      <a:endParaRPr lang="en-AU" sz="1100" dirty="0">
                        <a:effectLst/>
                        <a:latin typeface="Calibri"/>
                        <a:ea typeface="Calibri"/>
                        <a:cs typeface="Times New Roman"/>
                      </a:endParaRPr>
                    </a:p>
                  </a:txBody>
                  <a:tcPr marL="38682" marR="38682" marT="0" marB="0"/>
                </a:tc>
              </a:tr>
              <a:tr h="1600679">
                <a:tc>
                  <a:txBody>
                    <a:bodyPr/>
                    <a:lstStyle/>
                    <a:p>
                      <a:pPr>
                        <a:lnSpc>
                          <a:spcPct val="115000"/>
                        </a:lnSpc>
                        <a:spcAft>
                          <a:spcPts val="0"/>
                        </a:spcAft>
                      </a:pPr>
                      <a:r>
                        <a:rPr lang="en-AU" sz="1100">
                          <a:effectLst/>
                        </a:rPr>
                        <a:t>Techniques:</a:t>
                      </a:r>
                    </a:p>
                    <a:p>
                      <a:pPr>
                        <a:lnSpc>
                          <a:spcPct val="115000"/>
                        </a:lnSpc>
                        <a:spcAft>
                          <a:spcPts val="0"/>
                        </a:spcAft>
                      </a:pPr>
                      <a:r>
                        <a:rPr lang="en-AU" sz="1100">
                          <a:effectLst/>
                        </a:rPr>
                        <a:t> </a:t>
                      </a:r>
                      <a:endParaRPr lang="en-AU" sz="1100">
                        <a:effectLst/>
                        <a:latin typeface="Calibri"/>
                        <a:ea typeface="Calibri"/>
                        <a:cs typeface="Times New Roman"/>
                      </a:endParaRPr>
                    </a:p>
                  </a:txBody>
                  <a:tcPr marL="38682" marR="38682" marT="0" marB="0"/>
                </a:tc>
                <a:tc>
                  <a:txBody>
                    <a:bodyPr/>
                    <a:lstStyle/>
                    <a:p>
                      <a:pPr marL="171450" lvl="0" indent="-171450">
                        <a:buFont typeface="Arial" panose="020B0604020202020204" pitchFamily="34" charset="0"/>
                        <a:buChar char="•"/>
                      </a:pPr>
                      <a:r>
                        <a:rPr lang="en-AU" sz="1100" u="none" dirty="0" smtClean="0">
                          <a:solidFill>
                            <a:schemeClr val="tx1"/>
                          </a:solidFill>
                          <a:effectLst/>
                        </a:rPr>
                        <a:t>Remote Access Software (T1219)</a:t>
                      </a:r>
                    </a:p>
                    <a:p>
                      <a:pPr marL="171450" lvl="0" indent="-171450">
                        <a:buFont typeface="Arial" panose="020B0604020202020204" pitchFamily="34" charset="0"/>
                        <a:buChar char="•"/>
                      </a:pPr>
                      <a:r>
                        <a:rPr lang="en-AU" sz="1100" u="none" strike="noStrike" kern="1200" dirty="0" smtClean="0">
                          <a:solidFill>
                            <a:schemeClr val="tx1"/>
                          </a:solidFill>
                          <a:effectLst/>
                          <a:latin typeface="+mn-lt"/>
                          <a:ea typeface="+mn-ea"/>
                          <a:cs typeface="+mn-cs"/>
                          <a:hlinkClick r:id="rId3"/>
                        </a:rPr>
                        <a:t>External Remote Services</a:t>
                      </a:r>
                      <a:r>
                        <a:rPr lang="en-AU" sz="1100" u="none" kern="1200" dirty="0" smtClean="0">
                          <a:solidFill>
                            <a:schemeClr val="tx1"/>
                          </a:solidFill>
                          <a:effectLst/>
                          <a:latin typeface="+mn-lt"/>
                          <a:ea typeface="+mn-ea"/>
                          <a:cs typeface="+mn-cs"/>
                        </a:rPr>
                        <a:t> (T1133)</a:t>
                      </a:r>
                      <a:endParaRPr lang="en-AU" sz="1100" u="none" dirty="0" smtClean="0">
                        <a:solidFill>
                          <a:schemeClr val="tx1"/>
                        </a:solidFill>
                        <a:effectLst/>
                      </a:endParaRPr>
                    </a:p>
                    <a:p>
                      <a:pPr marL="171450" lvl="0" indent="-171450">
                        <a:buFont typeface="Arial" panose="020B0604020202020204" pitchFamily="34" charset="0"/>
                        <a:buChar char="•"/>
                      </a:pPr>
                      <a:r>
                        <a:rPr lang="en-AU" sz="1100" u="none" strike="noStrike" kern="1200" dirty="0" smtClean="0">
                          <a:solidFill>
                            <a:schemeClr val="tx1"/>
                          </a:solidFill>
                          <a:effectLst/>
                          <a:latin typeface="+mn-lt"/>
                          <a:ea typeface="+mn-ea"/>
                          <a:cs typeface="+mn-cs"/>
                          <a:hlinkClick r:id="rId4"/>
                        </a:rPr>
                        <a:t>Phishing</a:t>
                      </a:r>
                      <a:r>
                        <a:rPr lang="en-AU" sz="1100" u="none" kern="1200" dirty="0" smtClean="0">
                          <a:solidFill>
                            <a:schemeClr val="tx1"/>
                          </a:solidFill>
                          <a:effectLst/>
                          <a:latin typeface="+mn-lt"/>
                          <a:ea typeface="+mn-ea"/>
                          <a:cs typeface="+mn-cs"/>
                        </a:rPr>
                        <a:t> (T1566)</a:t>
                      </a:r>
                    </a:p>
                    <a:p>
                      <a:pPr marL="171450" lvl="0" indent="-171450">
                        <a:buFont typeface="Arial" panose="020B0604020202020204" pitchFamily="34" charset="0"/>
                        <a:buChar char="•"/>
                      </a:pPr>
                      <a:r>
                        <a:rPr lang="en-AU" sz="1100" u="none" strike="noStrike" kern="1200" dirty="0" smtClean="0">
                          <a:solidFill>
                            <a:schemeClr val="tx1"/>
                          </a:solidFill>
                          <a:effectLst/>
                          <a:latin typeface="+mn-lt"/>
                          <a:ea typeface="+mn-ea"/>
                          <a:cs typeface="+mn-cs"/>
                          <a:hlinkClick r:id="rId5"/>
                        </a:rPr>
                        <a:t>Supply Chain Compromise</a:t>
                      </a:r>
                      <a:r>
                        <a:rPr lang="en-AU" sz="1100" u="none" kern="1200" dirty="0" smtClean="0">
                          <a:solidFill>
                            <a:schemeClr val="tx1"/>
                          </a:solidFill>
                          <a:effectLst/>
                          <a:latin typeface="+mn-lt"/>
                          <a:ea typeface="+mn-ea"/>
                          <a:cs typeface="+mn-cs"/>
                        </a:rPr>
                        <a:t>: </a:t>
                      </a:r>
                      <a:r>
                        <a:rPr lang="en-AU" sz="1100" u="none" strike="noStrike" kern="1200" dirty="0" smtClean="0">
                          <a:solidFill>
                            <a:schemeClr val="tx1"/>
                          </a:solidFill>
                          <a:effectLst/>
                          <a:latin typeface="+mn-lt"/>
                          <a:ea typeface="+mn-ea"/>
                          <a:cs typeface="+mn-cs"/>
                          <a:hlinkClick r:id="rId6"/>
                        </a:rPr>
                        <a:t>Compromise Software Supply Chain</a:t>
                      </a:r>
                      <a:r>
                        <a:rPr lang="en-AU" sz="1100" u="none" kern="1200" dirty="0" smtClean="0">
                          <a:solidFill>
                            <a:schemeClr val="tx1"/>
                          </a:solidFill>
                          <a:effectLst/>
                          <a:latin typeface="+mn-lt"/>
                          <a:ea typeface="+mn-ea"/>
                          <a:cs typeface="+mn-cs"/>
                        </a:rPr>
                        <a:t> (T1195.002)</a:t>
                      </a:r>
                    </a:p>
                    <a:p>
                      <a:pPr marL="171450" lvl="0" indent="-171450">
                        <a:buFont typeface="Arial" panose="020B0604020202020204" pitchFamily="34" charset="0"/>
                        <a:buChar char="•"/>
                      </a:pPr>
                      <a:r>
                        <a:rPr lang="en-AU" sz="1100" u="none" kern="1200" dirty="0" smtClean="0">
                          <a:solidFill>
                            <a:schemeClr val="tx1"/>
                          </a:solidFill>
                          <a:effectLst/>
                          <a:latin typeface="+mn-lt"/>
                          <a:ea typeface="+mn-ea"/>
                          <a:cs typeface="+mn-cs"/>
                        </a:rPr>
                        <a:t>Command and Scripting Interpreter: PowerShell (T1059.001)</a:t>
                      </a:r>
                    </a:p>
                    <a:p>
                      <a:pPr marL="171450" indent="-171450">
                        <a:buFont typeface="Arial" panose="020B0604020202020204" pitchFamily="34" charset="0"/>
                        <a:buChar char="•"/>
                      </a:pPr>
                      <a:r>
                        <a:rPr lang="en-AU" sz="1100" u="sng" kern="1200" dirty="0" smtClean="0">
                          <a:solidFill>
                            <a:schemeClr val="dk1"/>
                          </a:solidFill>
                          <a:effectLst/>
                          <a:latin typeface="+mn-lt"/>
                          <a:ea typeface="+mn-ea"/>
                          <a:cs typeface="+mn-cs"/>
                          <a:hlinkClick r:id="rId7"/>
                        </a:rPr>
                        <a:t>https://www.secureworks.com/research/revil-sodinokibi-ransomware</a:t>
                      </a:r>
                      <a:endParaRPr lang="en-AU" sz="1100" kern="1200" dirty="0" smtClean="0">
                        <a:solidFill>
                          <a:schemeClr val="dk1"/>
                        </a:solidFill>
                        <a:effectLst/>
                        <a:latin typeface="+mn-lt"/>
                        <a:ea typeface="+mn-ea"/>
                        <a:cs typeface="+mn-cs"/>
                      </a:endParaRPr>
                    </a:p>
                    <a:p>
                      <a:pPr marL="171450" indent="-171450">
                        <a:buFont typeface="Arial" panose="020B0604020202020204" pitchFamily="34" charset="0"/>
                        <a:buChar char="•"/>
                      </a:pPr>
                      <a:r>
                        <a:rPr lang="en-AU" sz="1100" u="sng" kern="1200" dirty="0" smtClean="0">
                          <a:solidFill>
                            <a:schemeClr val="dk1"/>
                          </a:solidFill>
                          <a:effectLst/>
                          <a:latin typeface="+mn-lt"/>
                          <a:ea typeface="+mn-ea"/>
                          <a:cs typeface="+mn-cs"/>
                          <a:hlinkClick r:id="rId2"/>
                        </a:rPr>
                        <a:t>https://attack.mitre.org/groups/G0115/</a:t>
                      </a:r>
                      <a:endParaRPr lang="en-AU" sz="1100" kern="1200" dirty="0" smtClean="0">
                        <a:solidFill>
                          <a:schemeClr val="dk1"/>
                        </a:solidFill>
                        <a:effectLst/>
                        <a:latin typeface="+mn-lt"/>
                        <a:ea typeface="+mn-ea"/>
                        <a:cs typeface="+mn-cs"/>
                      </a:endParaRPr>
                    </a:p>
                    <a:p>
                      <a:pPr marL="171450" indent="-171450">
                        <a:buFont typeface="Arial" panose="020B0604020202020204" pitchFamily="34" charset="0"/>
                        <a:buChar char="•"/>
                      </a:pPr>
                      <a:r>
                        <a:rPr lang="en-AU" sz="1100" i="1" kern="1200" dirty="0" smtClean="0">
                          <a:solidFill>
                            <a:schemeClr val="dk1"/>
                          </a:solidFill>
                          <a:effectLst/>
                          <a:latin typeface="+mn-lt"/>
                          <a:ea typeface="+mn-ea"/>
                          <a:cs typeface="+mn-cs"/>
                        </a:rPr>
                        <a:t>https://www.cybereason.com/blog/research/the-sodinokibi-ransomware-attack</a:t>
                      </a:r>
                      <a:endParaRPr lang="en-AU" sz="1100" dirty="0">
                        <a:effectLst/>
                        <a:latin typeface="Calibri"/>
                        <a:ea typeface="Calibri"/>
                        <a:cs typeface="Times New Roman"/>
                      </a:endParaRPr>
                    </a:p>
                  </a:txBody>
                  <a:tcPr marL="38682" marR="38682" marT="0" marB="0"/>
                </a:tc>
              </a:tr>
            </a:tbl>
          </a:graphicData>
        </a:graphic>
      </p:graphicFrame>
      <p:sp>
        <p:nvSpPr>
          <p:cNvPr id="6" name="Rectangle 5"/>
          <p:cNvSpPr/>
          <p:nvPr/>
        </p:nvSpPr>
        <p:spPr>
          <a:xfrm>
            <a:off x="1475656" y="-99392"/>
            <a:ext cx="5472608" cy="830997"/>
          </a:xfrm>
          <a:prstGeom prst="rect">
            <a:avLst/>
          </a:prstGeom>
          <a:noFill/>
        </p:spPr>
        <p:txBody>
          <a:bodyPr wrap="square" lIns="91440" tIns="45720" rIns="91440" bIns="45720">
            <a:spAutoFit/>
          </a:bodyPr>
          <a:lstStyle/>
          <a:p>
            <a:pPr algn="ct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Threat Report</a:t>
            </a:r>
            <a:endPar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85470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ent Arrow 12"/>
          <p:cNvSpPr/>
          <p:nvPr/>
        </p:nvSpPr>
        <p:spPr>
          <a:xfrm rot="10800000">
            <a:off x="7884368" y="3933056"/>
            <a:ext cx="576064" cy="815666"/>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solidFill>
                <a:schemeClr val="tx1"/>
              </a:solidFill>
            </a:endParaRPr>
          </a:p>
        </p:txBody>
      </p:sp>
      <p:sp>
        <p:nvSpPr>
          <p:cNvPr id="4" name="Rectangle 3"/>
          <p:cNvSpPr/>
          <p:nvPr/>
        </p:nvSpPr>
        <p:spPr>
          <a:xfrm>
            <a:off x="446864" y="879055"/>
            <a:ext cx="2663960" cy="4913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Infection Stage / Stage 1</a:t>
            </a:r>
            <a:endParaRPr lang="en-AU" dirty="0"/>
          </a:p>
        </p:txBody>
      </p:sp>
      <p:sp>
        <p:nvSpPr>
          <p:cNvPr id="6" name="Rectangle 5"/>
          <p:cNvSpPr/>
          <p:nvPr/>
        </p:nvSpPr>
        <p:spPr>
          <a:xfrm>
            <a:off x="4608004" y="879055"/>
            <a:ext cx="3457751" cy="4913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Malware Execution / Stage 2</a:t>
            </a:r>
            <a:endParaRPr lang="en-AU" dirty="0"/>
          </a:p>
        </p:txBody>
      </p:sp>
      <p:sp>
        <p:nvSpPr>
          <p:cNvPr id="7" name="Right Arrow 6"/>
          <p:cNvSpPr/>
          <p:nvPr/>
        </p:nvSpPr>
        <p:spPr>
          <a:xfrm>
            <a:off x="3357985" y="963799"/>
            <a:ext cx="1174130" cy="3218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 name="Bent Arrow 7"/>
          <p:cNvSpPr/>
          <p:nvPr/>
        </p:nvSpPr>
        <p:spPr>
          <a:xfrm rot="10800000">
            <a:off x="7344308" y="1442439"/>
            <a:ext cx="720080" cy="869673"/>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solidFill>
                <a:schemeClr val="tx1"/>
              </a:solidFill>
            </a:endParaRPr>
          </a:p>
        </p:txBody>
      </p:sp>
      <p:sp>
        <p:nvSpPr>
          <p:cNvPr id="9" name="Rectangle 8"/>
          <p:cNvSpPr/>
          <p:nvPr/>
        </p:nvSpPr>
        <p:spPr>
          <a:xfrm>
            <a:off x="4249358" y="1946495"/>
            <a:ext cx="2878926" cy="593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Data Encryption / Stage 3</a:t>
            </a:r>
            <a:endParaRPr lang="en-AU" dirty="0"/>
          </a:p>
        </p:txBody>
      </p:sp>
      <p:sp>
        <p:nvSpPr>
          <p:cNvPr id="10" name="Right Arrow 9"/>
          <p:cNvSpPr/>
          <p:nvPr/>
        </p:nvSpPr>
        <p:spPr>
          <a:xfrm rot="10800000">
            <a:off x="3166026" y="2060084"/>
            <a:ext cx="992132" cy="3665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1" name="Rectangle 10"/>
          <p:cNvSpPr/>
          <p:nvPr/>
        </p:nvSpPr>
        <p:spPr>
          <a:xfrm>
            <a:off x="143508" y="1946495"/>
            <a:ext cx="2952327" cy="593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Ransom Demand / Stage 4</a:t>
            </a:r>
            <a:endParaRPr lang="en-AU" dirty="0"/>
          </a:p>
        </p:txBody>
      </p:sp>
      <p:sp>
        <p:nvSpPr>
          <p:cNvPr id="14" name="Bent-Up Arrow 13"/>
          <p:cNvSpPr/>
          <p:nvPr/>
        </p:nvSpPr>
        <p:spPr>
          <a:xfrm rot="5400000">
            <a:off x="34204" y="2866819"/>
            <a:ext cx="825318" cy="424830"/>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5" name="Rectangle 14"/>
          <p:cNvSpPr/>
          <p:nvPr/>
        </p:nvSpPr>
        <p:spPr>
          <a:xfrm>
            <a:off x="785496" y="3098623"/>
            <a:ext cx="3526092" cy="593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Payment and Decryption / Stage 5</a:t>
            </a:r>
            <a:endParaRPr lang="en-AU" dirty="0"/>
          </a:p>
        </p:txBody>
      </p:sp>
      <p:sp>
        <p:nvSpPr>
          <p:cNvPr id="16" name="Right Arrow 15"/>
          <p:cNvSpPr/>
          <p:nvPr/>
        </p:nvSpPr>
        <p:spPr>
          <a:xfrm>
            <a:off x="4391980" y="3257049"/>
            <a:ext cx="994065" cy="27687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7" name="Rectangle 16"/>
          <p:cNvSpPr/>
          <p:nvPr/>
        </p:nvSpPr>
        <p:spPr>
          <a:xfrm>
            <a:off x="5544108" y="3098623"/>
            <a:ext cx="3024336" cy="593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Data Exfiltration / Stage 6</a:t>
            </a:r>
            <a:endParaRPr lang="en-AU" dirty="0"/>
          </a:p>
        </p:txBody>
      </p:sp>
      <p:sp>
        <p:nvSpPr>
          <p:cNvPr id="18" name="Rectangle 17"/>
          <p:cNvSpPr/>
          <p:nvPr/>
        </p:nvSpPr>
        <p:spPr>
          <a:xfrm>
            <a:off x="4572000" y="4437112"/>
            <a:ext cx="3099341" cy="5217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System Compromise/ Stage 7</a:t>
            </a:r>
            <a:endParaRPr lang="en-AU" dirty="0"/>
          </a:p>
        </p:txBody>
      </p:sp>
      <p:sp>
        <p:nvSpPr>
          <p:cNvPr id="19" name="Right Arrow 18"/>
          <p:cNvSpPr/>
          <p:nvPr/>
        </p:nvSpPr>
        <p:spPr>
          <a:xfrm rot="10800000">
            <a:off x="3451684" y="4628285"/>
            <a:ext cx="1015552" cy="24087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0" name="Rectangle 19"/>
          <p:cNvSpPr/>
          <p:nvPr/>
        </p:nvSpPr>
        <p:spPr>
          <a:xfrm>
            <a:off x="75544" y="4437112"/>
            <a:ext cx="3284033" cy="5217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Eradication / Stage 8</a:t>
            </a:r>
            <a:endParaRPr lang="en-AU" dirty="0"/>
          </a:p>
        </p:txBody>
      </p:sp>
      <p:sp>
        <p:nvSpPr>
          <p:cNvPr id="21" name="Bent-Up Arrow 20"/>
          <p:cNvSpPr/>
          <p:nvPr/>
        </p:nvSpPr>
        <p:spPr>
          <a:xfrm rot="5400000">
            <a:off x="-90003" y="5354699"/>
            <a:ext cx="819843" cy="424830"/>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2" name="Rectangle 21"/>
          <p:cNvSpPr/>
          <p:nvPr/>
        </p:nvSpPr>
        <p:spPr>
          <a:xfrm>
            <a:off x="623274" y="5661248"/>
            <a:ext cx="3372662" cy="6315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Recovery / Stage 9</a:t>
            </a:r>
            <a:endParaRPr lang="en-AU" dirty="0"/>
          </a:p>
        </p:txBody>
      </p:sp>
      <p:sp>
        <p:nvSpPr>
          <p:cNvPr id="23" name="Right Arrow 22"/>
          <p:cNvSpPr/>
          <p:nvPr/>
        </p:nvSpPr>
        <p:spPr>
          <a:xfrm>
            <a:off x="4122154" y="5805265"/>
            <a:ext cx="1049702" cy="2414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4" name="Rectangle 23"/>
          <p:cNvSpPr/>
          <p:nvPr/>
        </p:nvSpPr>
        <p:spPr>
          <a:xfrm>
            <a:off x="5328084" y="5661247"/>
            <a:ext cx="3387164" cy="6315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smtClean="0"/>
              <a:t>Post-Incident </a:t>
            </a:r>
            <a:r>
              <a:rPr lang="en-AU" dirty="0" err="1" smtClean="0"/>
              <a:t>Activites</a:t>
            </a:r>
            <a:r>
              <a:rPr lang="en-AU" dirty="0" smtClean="0"/>
              <a:t> / Stage 10</a:t>
            </a:r>
            <a:endParaRPr lang="en-AU" dirty="0"/>
          </a:p>
        </p:txBody>
      </p:sp>
      <p:sp>
        <p:nvSpPr>
          <p:cNvPr id="63" name="Rectangle 62"/>
          <p:cNvSpPr/>
          <p:nvPr/>
        </p:nvSpPr>
        <p:spPr>
          <a:xfrm>
            <a:off x="127710" y="0"/>
            <a:ext cx="8634864"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Life Cycle of </a:t>
            </a:r>
            <a:r>
              <a:rPr lang="en-U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Revil</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Sodinokibi</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01865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710" y="0"/>
            <a:ext cx="8634864"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Life Cycle of </a:t>
            </a:r>
            <a:r>
              <a:rPr lang="en-U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Revil</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Sodinokibi</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127710" y="923330"/>
            <a:ext cx="8908786" cy="5940088"/>
          </a:xfrm>
          <a:prstGeom prst="rect">
            <a:avLst/>
          </a:prstGeom>
          <a:noFill/>
        </p:spPr>
        <p:txBody>
          <a:bodyPr wrap="square" rtlCol="0">
            <a:spAutoFit/>
          </a:bodyPr>
          <a:lstStyle/>
          <a:p>
            <a:pPr marL="285750" indent="-285750">
              <a:buFont typeface="Arial" panose="020B0604020202020204" pitchFamily="34" charset="0"/>
              <a:buChar char="•"/>
            </a:pPr>
            <a:r>
              <a:rPr lang="en-AU" sz="2000" b="1" u="sng" dirty="0" smtClean="0"/>
              <a:t>Stage 1 / Infection Stage </a:t>
            </a:r>
            <a:r>
              <a:rPr lang="en-AU" sz="2000" dirty="0" smtClean="0"/>
              <a:t>– Usually spread through infected software downloads attached to phishing emails</a:t>
            </a:r>
          </a:p>
          <a:p>
            <a:pPr marL="285750" indent="-285750">
              <a:buFont typeface="Arial" panose="020B0604020202020204" pitchFamily="34" charset="0"/>
              <a:buChar char="•"/>
            </a:pPr>
            <a:r>
              <a:rPr lang="en-AU" sz="2000" b="1" u="sng" dirty="0" smtClean="0"/>
              <a:t>Stage 2/ Malware Execution </a:t>
            </a:r>
            <a:r>
              <a:rPr lang="en-AU" sz="2000" dirty="0" smtClean="0"/>
              <a:t>– Begins searching the system to encrypt files</a:t>
            </a:r>
          </a:p>
          <a:p>
            <a:pPr marL="285750" indent="-285750">
              <a:buFont typeface="Arial" panose="020B0604020202020204" pitchFamily="34" charset="0"/>
              <a:buChar char="•"/>
            </a:pPr>
            <a:r>
              <a:rPr lang="en-AU" sz="2000" b="1" u="sng" dirty="0" smtClean="0"/>
              <a:t>Stage 3/ Data Encryption </a:t>
            </a:r>
            <a:r>
              <a:rPr lang="en-AU" sz="2000" dirty="0" smtClean="0"/>
              <a:t>– Uses asymmetric and symmetric encryption to encrypt files</a:t>
            </a:r>
          </a:p>
          <a:p>
            <a:pPr marL="285750" indent="-285750">
              <a:buFont typeface="Arial" panose="020B0604020202020204" pitchFamily="34" charset="0"/>
              <a:buChar char="•"/>
            </a:pPr>
            <a:r>
              <a:rPr lang="en-AU" sz="2000" b="1" u="sng" dirty="0" smtClean="0"/>
              <a:t>Stage 4/ Ransom Demand </a:t>
            </a:r>
            <a:r>
              <a:rPr lang="en-AU" sz="2000" dirty="0" smtClean="0"/>
              <a:t>– Once the sensitive data has been encrypted, </a:t>
            </a:r>
            <a:r>
              <a:rPr lang="en-AU" sz="2000" dirty="0" err="1" smtClean="0"/>
              <a:t>REvil</a:t>
            </a:r>
            <a:r>
              <a:rPr lang="en-AU" sz="2000" dirty="0" smtClean="0"/>
              <a:t> displays a ransom message asking for payment for the decryption key</a:t>
            </a:r>
          </a:p>
          <a:p>
            <a:pPr marL="285750" indent="-285750">
              <a:buFont typeface="Arial" panose="020B0604020202020204" pitchFamily="34" charset="0"/>
              <a:buChar char="•"/>
            </a:pPr>
            <a:r>
              <a:rPr lang="en-AU" sz="2000" b="1" u="sng" dirty="0" smtClean="0"/>
              <a:t>Stage 5/ Payment and Decryption</a:t>
            </a:r>
            <a:r>
              <a:rPr lang="en-AU" sz="2000" b="1" dirty="0" smtClean="0"/>
              <a:t> </a:t>
            </a:r>
            <a:r>
              <a:rPr lang="en-AU" sz="2000" dirty="0" smtClean="0"/>
              <a:t>– If paid, Decryption key is given to recover data</a:t>
            </a:r>
          </a:p>
          <a:p>
            <a:pPr marL="285750" indent="-285750">
              <a:buFont typeface="Arial" panose="020B0604020202020204" pitchFamily="34" charset="0"/>
              <a:buChar char="•"/>
            </a:pPr>
            <a:r>
              <a:rPr lang="en-AU" sz="2000" b="1" u="sng" dirty="0" smtClean="0"/>
              <a:t>Stage 6/ Data Exfiltration </a:t>
            </a:r>
            <a:r>
              <a:rPr lang="en-AU" sz="2000" dirty="0" smtClean="0"/>
              <a:t>– Could possible </a:t>
            </a:r>
            <a:r>
              <a:rPr lang="en-AU" sz="2000" dirty="0" err="1" smtClean="0"/>
              <a:t>exfiltrate</a:t>
            </a:r>
            <a:r>
              <a:rPr lang="en-AU" sz="2000" dirty="0" smtClean="0"/>
              <a:t> sensitive data from the corrupted system for later extortion</a:t>
            </a:r>
          </a:p>
          <a:p>
            <a:pPr marL="285750" indent="-285750">
              <a:buFont typeface="Arial" panose="020B0604020202020204" pitchFamily="34" charset="0"/>
              <a:buChar char="•"/>
            </a:pPr>
            <a:r>
              <a:rPr lang="en-AU" sz="2000" b="1" u="sng" dirty="0" smtClean="0"/>
              <a:t>Stage 7/ System Compromise </a:t>
            </a:r>
            <a:r>
              <a:rPr lang="en-AU" sz="2000" dirty="0" smtClean="0"/>
              <a:t>– Could possible corrupted further parts of the system leading to further attacks from other attackers</a:t>
            </a:r>
          </a:p>
          <a:p>
            <a:pPr marL="285750" indent="-285750">
              <a:buFont typeface="Arial" panose="020B0604020202020204" pitchFamily="34" charset="0"/>
              <a:buChar char="•"/>
            </a:pPr>
            <a:r>
              <a:rPr lang="en-AU" sz="2000" b="1" u="sng" dirty="0" smtClean="0"/>
              <a:t>Stage 8/ Eradication </a:t>
            </a:r>
            <a:r>
              <a:rPr lang="en-AU" sz="2000" dirty="0" smtClean="0"/>
              <a:t>– If </a:t>
            </a:r>
            <a:r>
              <a:rPr lang="en-AU" sz="2000" dirty="0" err="1" smtClean="0"/>
              <a:t>REvil</a:t>
            </a:r>
            <a:r>
              <a:rPr lang="en-AU" sz="2000" dirty="0" smtClean="0"/>
              <a:t> has been detected, removal of it must be done immediately to prevent further damage</a:t>
            </a:r>
          </a:p>
          <a:p>
            <a:pPr marL="285750" indent="-285750">
              <a:buFont typeface="Arial" panose="020B0604020202020204" pitchFamily="34" charset="0"/>
              <a:buChar char="•"/>
            </a:pPr>
            <a:r>
              <a:rPr lang="en-AU" sz="2000" b="1" u="sng" dirty="0" smtClean="0"/>
              <a:t>Stage 9/ Recovery </a:t>
            </a:r>
            <a:r>
              <a:rPr lang="en-AU" sz="2000" dirty="0" smtClean="0"/>
              <a:t>– After </a:t>
            </a:r>
            <a:r>
              <a:rPr lang="en-AU" sz="2000" dirty="0" err="1" smtClean="0"/>
              <a:t>REvil</a:t>
            </a:r>
            <a:r>
              <a:rPr lang="en-AU" sz="2000" dirty="0" smtClean="0"/>
              <a:t> has been removed, the systems should be restored to a secure state with implementing new security measures</a:t>
            </a:r>
          </a:p>
          <a:p>
            <a:pPr marL="285750" indent="-285750">
              <a:buFont typeface="Arial" panose="020B0604020202020204" pitchFamily="34" charset="0"/>
              <a:buChar char="•"/>
            </a:pPr>
            <a:r>
              <a:rPr lang="en-AU" sz="2000" b="1" u="sng" dirty="0" smtClean="0"/>
              <a:t>Stage 10/ Post-Incident Activities </a:t>
            </a:r>
            <a:r>
              <a:rPr lang="en-AU" sz="2000" dirty="0" smtClean="0"/>
              <a:t>– Conduct reviews to identify the weakness that the attacker was able to exploit and implement new procedures</a:t>
            </a:r>
          </a:p>
        </p:txBody>
      </p:sp>
    </p:spTree>
    <p:extLst>
      <p:ext uri="{BB962C8B-B14F-4D97-AF65-F5344CB8AC3E}">
        <p14:creationId xmlns:p14="http://schemas.microsoft.com/office/powerpoint/2010/main" val="52692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Rationale choices why to fix the 202039 - KB5040437: Windows Server 2022 / Azure Stack HCI 22H2 Security Update (July 2024) Vulnerability</a:t>
            </a:r>
            <a:r>
              <a:rPr lang="en-AU"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AU" dirty="0"/>
          </a:p>
        </p:txBody>
      </p:sp>
      <p:sp>
        <p:nvSpPr>
          <p:cNvPr id="3" name="Content Placeholder 2"/>
          <p:cNvSpPr>
            <a:spLocks noGrp="1"/>
          </p:cNvSpPr>
          <p:nvPr>
            <p:ph idx="1"/>
          </p:nvPr>
        </p:nvSpPr>
        <p:spPr/>
        <p:txBody>
          <a:bodyPr>
            <a:normAutofit fontScale="85000" lnSpcReduction="20000"/>
          </a:bodyPr>
          <a:lstStyle/>
          <a:p>
            <a:pPr lvl="0"/>
            <a:r>
              <a:rPr lang="en-AU" sz="2100" b="1" u="sng" dirty="0"/>
              <a:t>Remote Access Software (T1219)</a:t>
            </a:r>
          </a:p>
          <a:p>
            <a:pPr lvl="1"/>
            <a:r>
              <a:rPr lang="en-AU" sz="2100" dirty="0"/>
              <a:t>Can be installed and executed later on after the initial attack</a:t>
            </a:r>
          </a:p>
          <a:p>
            <a:pPr lvl="1"/>
            <a:r>
              <a:rPr lang="en-AU" sz="2100" dirty="0"/>
              <a:t>Control the infected system</a:t>
            </a:r>
          </a:p>
          <a:p>
            <a:pPr lvl="0"/>
            <a:r>
              <a:rPr lang="en-AU" sz="2100" b="1" u="sng" dirty="0"/>
              <a:t>External Remote Services (T1133)</a:t>
            </a:r>
          </a:p>
          <a:p>
            <a:pPr lvl="1"/>
            <a:r>
              <a:rPr lang="en-AU" sz="2100" dirty="0"/>
              <a:t>RDP Attacks </a:t>
            </a:r>
          </a:p>
          <a:p>
            <a:pPr lvl="1"/>
            <a:r>
              <a:rPr lang="en-AU" sz="2100" dirty="0"/>
              <a:t>Can use remote management and monitoring (RMM) to gain access to systems</a:t>
            </a:r>
          </a:p>
          <a:p>
            <a:pPr lvl="0"/>
            <a:r>
              <a:rPr lang="en-AU" sz="2100" b="1" u="sng" dirty="0"/>
              <a:t>Phishing (T1566)</a:t>
            </a:r>
          </a:p>
          <a:p>
            <a:pPr lvl="1"/>
            <a:r>
              <a:rPr lang="en-AU" sz="2100" dirty="0"/>
              <a:t>Phishing Campaigns </a:t>
            </a:r>
          </a:p>
          <a:p>
            <a:pPr lvl="1"/>
            <a:r>
              <a:rPr lang="en-AU" sz="2100" dirty="0"/>
              <a:t>If convincing enough it is an easy way to gain access to sensitive systems</a:t>
            </a:r>
          </a:p>
          <a:p>
            <a:pPr lvl="1"/>
            <a:r>
              <a:rPr lang="en-AU" sz="2100" dirty="0"/>
              <a:t>Relies on people complacency </a:t>
            </a:r>
          </a:p>
          <a:p>
            <a:pPr lvl="0"/>
            <a:r>
              <a:rPr lang="en-AU" sz="2100" b="1" u="sng" dirty="0"/>
              <a:t>Supply Chain Compromise: Compromise Software Supply Chain (T1195.002)</a:t>
            </a:r>
          </a:p>
          <a:p>
            <a:pPr lvl="1"/>
            <a:r>
              <a:rPr lang="en-AU" sz="2100" dirty="0"/>
              <a:t>Ransomware-as-a-service (</a:t>
            </a:r>
            <a:r>
              <a:rPr lang="en-AU" sz="2100" dirty="0" err="1"/>
              <a:t>RaaS</a:t>
            </a:r>
            <a:r>
              <a:rPr lang="en-AU" sz="2100" dirty="0"/>
              <a:t>) </a:t>
            </a:r>
          </a:p>
          <a:p>
            <a:pPr lvl="1"/>
            <a:r>
              <a:rPr lang="en-AU" sz="2100" dirty="0"/>
              <a:t>Backdoor access</a:t>
            </a:r>
          </a:p>
          <a:p>
            <a:pPr lvl="0"/>
            <a:r>
              <a:rPr lang="en-AU" sz="2100" b="1" u="sng" dirty="0"/>
              <a:t>Command and Scripting Interpreter: PowerShell (T1059.001)</a:t>
            </a:r>
          </a:p>
          <a:p>
            <a:pPr lvl="1"/>
            <a:r>
              <a:rPr lang="en-AU" sz="2100" dirty="0"/>
              <a:t>Can use PowerShell to run scripts on infected systems </a:t>
            </a:r>
          </a:p>
          <a:p>
            <a:endParaRPr lang="en-AU" dirty="0"/>
          </a:p>
        </p:txBody>
      </p:sp>
    </p:spTree>
    <p:extLst>
      <p:ext uri="{BB962C8B-B14F-4D97-AF65-F5344CB8AC3E}">
        <p14:creationId xmlns:p14="http://schemas.microsoft.com/office/powerpoint/2010/main" val="310354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endParaRPr lang="en-AU"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340768"/>
            <a:ext cx="8229600" cy="5328592"/>
          </a:xfrm>
        </p:spPr>
        <p:txBody>
          <a:bodyPr>
            <a:normAutofit fontScale="40000" lnSpcReduction="20000"/>
          </a:bodyPr>
          <a:lstStyle/>
          <a:p>
            <a:pPr marL="0" indent="0">
              <a:buNone/>
            </a:pPr>
            <a:r>
              <a:rPr lang="en-AU" sz="5000" dirty="0"/>
              <a:t>It is imperative to address the vulnerabilities associated with 202039 - KB5040437: Windows Server 2022 / Azure Stack HCI 22H2 Security Update (July 2024) as to keep confidentiality and integrity of customer’s medical information and to maintain a secure IT environment for the customers as well. </a:t>
            </a:r>
            <a:endParaRPr lang="en-AU" sz="5000" dirty="0" smtClean="0">
              <a:effectLst/>
            </a:endParaRPr>
          </a:p>
          <a:p>
            <a:pPr marL="0" indent="0">
              <a:buNone/>
            </a:pPr>
            <a:r>
              <a:rPr lang="en-AU" sz="5000" dirty="0"/>
              <a:t>By addressing this vulnerability you are also addressing the following exploits that might be used in the future malicious activity.</a:t>
            </a:r>
            <a:endParaRPr lang="en-AU" sz="5000" dirty="0" smtClean="0">
              <a:effectLst/>
            </a:endParaRPr>
          </a:p>
          <a:p>
            <a:r>
              <a:rPr lang="en-AU" sz="5000" dirty="0"/>
              <a:t>Remote Access Software (T1219)</a:t>
            </a:r>
            <a:endParaRPr lang="en-AU" sz="5000" dirty="0" smtClean="0">
              <a:effectLst/>
            </a:endParaRPr>
          </a:p>
          <a:p>
            <a:r>
              <a:rPr lang="en-AU" sz="5000" dirty="0"/>
              <a:t>External Remote Services (T1133)</a:t>
            </a:r>
            <a:endParaRPr lang="en-AU" sz="5000" dirty="0" smtClean="0">
              <a:effectLst/>
            </a:endParaRPr>
          </a:p>
          <a:p>
            <a:r>
              <a:rPr lang="en-AU" sz="5000" dirty="0"/>
              <a:t>Phishing (T1566)</a:t>
            </a:r>
            <a:endParaRPr lang="en-AU" sz="5000" dirty="0" smtClean="0">
              <a:effectLst/>
            </a:endParaRPr>
          </a:p>
          <a:p>
            <a:r>
              <a:rPr lang="en-AU" sz="5000" dirty="0"/>
              <a:t>Supply Chain Compromise: Compromise Software Supply Chain (T1195.002)</a:t>
            </a:r>
            <a:endParaRPr lang="en-AU" sz="5000" dirty="0" smtClean="0">
              <a:effectLst/>
            </a:endParaRPr>
          </a:p>
          <a:p>
            <a:r>
              <a:rPr lang="en-AU" sz="5000" dirty="0"/>
              <a:t>Command and Scripting Interpreter: PowerShell (T1059.001)</a:t>
            </a:r>
            <a:endParaRPr lang="en-AU" sz="5000" dirty="0" smtClean="0">
              <a:effectLst/>
            </a:endParaRPr>
          </a:p>
          <a:p>
            <a:pPr marL="0" indent="0">
              <a:buNone/>
            </a:pPr>
            <a:r>
              <a:rPr lang="en-AU" sz="5000" dirty="0"/>
              <a:t>Hacker groups like the one outlined in this report Gold </a:t>
            </a:r>
            <a:r>
              <a:rPr lang="en-AU" sz="5000" dirty="0" err="1"/>
              <a:t>SouthField</a:t>
            </a:r>
            <a:r>
              <a:rPr lang="en-AU" sz="5000" dirty="0"/>
              <a:t> could possibly be a great threat to the organisation by exploiting this vulnerability by using </a:t>
            </a:r>
            <a:r>
              <a:rPr lang="en-AU" sz="5000" dirty="0" err="1"/>
              <a:t>REvil</a:t>
            </a:r>
            <a:r>
              <a:rPr lang="en-AU" sz="5000" dirty="0"/>
              <a:t>/ </a:t>
            </a:r>
            <a:r>
              <a:rPr lang="en-AU" sz="5000" dirty="0" err="1"/>
              <a:t>Sodinokibi</a:t>
            </a:r>
            <a:r>
              <a:rPr lang="en-AU" sz="5000" dirty="0"/>
              <a:t> and exploiting the weaknesses found associated with KB5040437 while executing </a:t>
            </a:r>
            <a:r>
              <a:rPr lang="en-AU" sz="5000" dirty="0" err="1"/>
              <a:t>REvil</a:t>
            </a:r>
            <a:r>
              <a:rPr lang="en-AU" sz="5000" dirty="0"/>
              <a:t>/ </a:t>
            </a:r>
            <a:r>
              <a:rPr lang="en-AU" sz="5000" dirty="0" err="1"/>
              <a:t>Sodinokibi</a:t>
            </a:r>
            <a:r>
              <a:rPr lang="en-AU" sz="5000" dirty="0"/>
              <a:t> to encrypt data and use it for extortion and financial gain.  </a:t>
            </a:r>
            <a:endParaRPr lang="en-AU" sz="5000" dirty="0" smtClean="0">
              <a:effectLst/>
            </a:endParaRPr>
          </a:p>
          <a:p>
            <a:endParaRPr lang="en-AU" dirty="0"/>
          </a:p>
        </p:txBody>
      </p:sp>
    </p:spTree>
    <p:extLst>
      <p:ext uri="{BB962C8B-B14F-4D97-AF65-F5344CB8AC3E}">
        <p14:creationId xmlns:p14="http://schemas.microsoft.com/office/powerpoint/2010/main" val="352674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783</Words>
  <Application>Microsoft Office PowerPoint</Application>
  <PresentationFormat>On-screen Show (4:3)</PresentationFormat>
  <Paragraphs>97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Threat Analysis of MediSecure / Health Company</vt:lpstr>
      <vt:lpstr>PowerPoint Presentation</vt:lpstr>
      <vt:lpstr>PowerPoint Presentation</vt:lpstr>
      <vt:lpstr>PowerPoint Presentation</vt:lpstr>
      <vt:lpstr>Rationale choices why to fix the 202039 - KB5040437: Windows Server 2022 / Azure Stack HCI 22H2 Security Update (July 2024) Vulnerability: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Davids Sweet as PC</dc:creator>
  <cp:lastModifiedBy>Davids Sweet as PC</cp:lastModifiedBy>
  <cp:revision>15</cp:revision>
  <dcterms:created xsi:type="dcterms:W3CDTF">2024-09-10T08:41:18Z</dcterms:created>
  <dcterms:modified xsi:type="dcterms:W3CDTF">2024-09-10T11:20:24Z</dcterms:modified>
</cp:coreProperties>
</file>