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8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357" r:id="rId17"/>
    <p:sldId id="275" r:id="rId18"/>
    <p:sldId id="276" r:id="rId19"/>
    <p:sldId id="358" r:id="rId20"/>
    <p:sldId id="359" r:id="rId21"/>
    <p:sldId id="360" r:id="rId22"/>
    <p:sldId id="361" r:id="rId23"/>
    <p:sldId id="362" r:id="rId24"/>
    <p:sldId id="278" r:id="rId25"/>
    <p:sldId id="279" r:id="rId26"/>
    <p:sldId id="327" r:id="rId27"/>
    <p:sldId id="280" r:id="rId28"/>
    <p:sldId id="329" r:id="rId29"/>
    <p:sldId id="330" r:id="rId30"/>
    <p:sldId id="331" r:id="rId31"/>
    <p:sldId id="332" r:id="rId32"/>
    <p:sldId id="333" r:id="rId33"/>
    <p:sldId id="334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55" r:id="rId44"/>
    <p:sldId id="371" r:id="rId45"/>
    <p:sldId id="372" r:id="rId46"/>
    <p:sldId id="373" r:id="rId47"/>
    <p:sldId id="375" r:id="rId48"/>
    <p:sldId id="376" r:id="rId49"/>
    <p:sldId id="377" r:id="rId50"/>
    <p:sldId id="378" r:id="rId51"/>
    <p:sldId id="380" r:id="rId52"/>
    <p:sldId id="381" r:id="rId53"/>
    <p:sldId id="382" r:id="rId54"/>
    <p:sldId id="383" r:id="rId55"/>
    <p:sldId id="346" r:id="rId56"/>
    <p:sldId id="363" r:id="rId57"/>
    <p:sldId id="348" r:id="rId58"/>
    <p:sldId id="364" r:id="rId59"/>
    <p:sldId id="365" r:id="rId60"/>
    <p:sldId id="366" r:id="rId61"/>
    <p:sldId id="367" r:id="rId62"/>
    <p:sldId id="356" r:id="rId63"/>
    <p:sldId id="368" r:id="rId64"/>
    <p:sldId id="369" r:id="rId65"/>
    <p:sldId id="370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00CC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D6B11-25E9-4EFF-AA2E-26EA85CBC815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9132-D974-4011-9FE5-21ABDB6037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1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63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A3E80415-26E4-4438-9E12-42B4F2D21F58}" type="slidenum">
              <a:rPr lang="ru-RU" smtClean="0"/>
              <a:pPr defTabSz="912813"/>
              <a:t>61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44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mg1.liveinternet.ru/images/attach/c/0/46/626/46626551_20090722_200018.p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base.garant.ru/12142153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32" y="1"/>
              <a:ext cx="9072626" cy="830997"/>
              <a:chOff x="-32" y="1"/>
              <a:chExt cx="9072626" cy="830997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1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</a:rPr>
                  <a:t>Национальный исследовательский университет «МИЭТ</a:t>
                </a:r>
                <a:r>
                  <a:rPr lang="ru-RU" sz="2400" b="1" dirty="0" smtClean="0">
                    <a:solidFill>
                      <a:srgbClr val="00467A"/>
                    </a:solidFill>
                  </a:rPr>
                  <a:t>»</a:t>
                </a:r>
              </a:p>
              <a:p>
                <a:pPr algn="ctr"/>
                <a:r>
                  <a:rPr lang="ru-RU" sz="2400" b="1" dirty="0" smtClean="0">
                    <a:solidFill>
                      <a:srgbClr val="004D86"/>
                    </a:solidFill>
                    <a:cs typeface="Arial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 eaLnBrk="0" hangingPunct="0">
              <a:spcAft>
                <a:spcPts val="600"/>
              </a:spcAft>
            </a:pPr>
            <a:endParaRPr lang="ru-RU" dirty="0">
              <a:cs typeface="Times New Roman" pitchFamily="18" charset="0"/>
            </a:endParaRPr>
          </a:p>
          <a:p>
            <a:pPr algn="ctr" defTabSz="912813"/>
            <a:r>
              <a:rPr lang="ru-RU" sz="3600" b="1" dirty="0" smtClean="0">
                <a:solidFill>
                  <a:schemeClr val="bg1"/>
                </a:solidFill>
              </a:rPr>
              <a:t>Дисциплина</a:t>
            </a:r>
          </a:p>
          <a:p>
            <a:pPr algn="ctr" defTabSz="912813"/>
            <a:endParaRPr lang="ru-RU" sz="3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12813"/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Информационная безопасность /</a:t>
            </a:r>
          </a:p>
          <a:p>
            <a:pPr algn="ctr" defTabSz="912813"/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Основы информационной безопасности</a:t>
            </a:r>
            <a:endParaRPr lang="ru-RU" sz="3600" dirty="0">
              <a:solidFill>
                <a:srgbClr val="FF0000"/>
              </a:solidFill>
            </a:endParaRPr>
          </a:p>
          <a:p>
            <a:pPr algn="ctr" defTabSz="912813" eaLnBrk="0" hangingPunct="0">
              <a:spcAft>
                <a:spcPts val="600"/>
              </a:spcAft>
            </a:pPr>
            <a:endParaRPr lang="ru-RU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5"/>
          <p:cNvSpPr>
            <a:spLocks noChangeShapeType="1"/>
          </p:cNvSpPr>
          <p:nvPr/>
        </p:nvSpPr>
        <p:spPr bwMode="auto">
          <a:xfrm>
            <a:off x="395288" y="3284538"/>
            <a:ext cx="3816350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1" name="Line 26"/>
          <p:cNvSpPr>
            <a:spLocks noChangeShapeType="1"/>
          </p:cNvSpPr>
          <p:nvPr/>
        </p:nvSpPr>
        <p:spPr bwMode="auto">
          <a:xfrm>
            <a:off x="3563938" y="5084763"/>
            <a:ext cx="4752975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4313" y="428625"/>
            <a:ext cx="8643937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ru-RU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800" b="1" dirty="0">
                <a:solidFill>
                  <a:srgbClr val="23FFB6"/>
                </a:solidFill>
                <a:latin typeface="Times New Roman" pitchFamily="18" charset="0"/>
                <a:cs typeface="Times New Roman" pitchFamily="18" charset="0"/>
              </a:rPr>
              <a:t>Современный толковый словарь русского языка Т.Ф.Ефремовой</a:t>
            </a:r>
          </a:p>
          <a:p>
            <a:pPr>
              <a:defRPr/>
            </a:pPr>
            <a:endParaRPr lang="ru-RU" sz="2800" b="1" dirty="0">
              <a:solidFill>
                <a:srgbClr val="FFFF2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800" b="1" dirty="0">
                <a:solidFill>
                  <a:srgbClr val="FFFF00"/>
                </a:solidFill>
                <a:latin typeface="+mn-lt"/>
                <a:cs typeface="Times New Roman" pitchFamily="18" charset="0"/>
              </a:rPr>
              <a:t>Сведения </a:t>
            </a:r>
            <a:r>
              <a:rPr lang="ru-RU" sz="28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– </a:t>
            </a:r>
          </a:p>
          <a:p>
            <a:pPr>
              <a:defRPr/>
            </a:pPr>
            <a:endParaRPr lang="ru-RU" sz="2800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ru-RU" sz="28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Известия, сообщения о чем-л. </a:t>
            </a:r>
          </a:p>
          <a:p>
            <a:pPr marL="457200" indent="-457200">
              <a:buFontTx/>
              <a:buAutoNum type="arabicParenR"/>
              <a:defRPr/>
            </a:pPr>
            <a:r>
              <a:rPr lang="ru-RU" sz="28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Факты, данные, характеризующие кого-л., что-л. </a:t>
            </a:r>
          </a:p>
          <a:p>
            <a:pPr marL="457200" indent="-457200">
              <a:buFontTx/>
              <a:buAutoNum type="arabicParenR"/>
              <a:defRPr/>
            </a:pPr>
            <a:r>
              <a:rPr lang="ru-RU" sz="28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Познания в какой-л. области, осведомленность в чем-л. </a:t>
            </a:r>
          </a:p>
          <a:p>
            <a:pPr marL="457200" indent="-457200">
              <a:buFontTx/>
              <a:buAutoNum type="arabicParenR"/>
              <a:defRPr/>
            </a:pPr>
            <a:r>
              <a:rPr lang="ru-RU" sz="28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Отчет с цифровыми данными.</a:t>
            </a:r>
            <a:endParaRPr lang="ru-RU" sz="2800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0" y="71438"/>
            <a:ext cx="8929688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>
                <a:solidFill>
                  <a:srgbClr val="23FFB6"/>
                </a:solidFill>
                <a:latin typeface="Verdana" pitchFamily="34" charset="0"/>
              </a:rPr>
              <a:t>Большой Энциклопедический словарь</a:t>
            </a:r>
          </a:p>
          <a:p>
            <a:pPr defTabSz="912813"/>
            <a:r>
              <a:rPr lang="ru-RU" sz="3200" b="1">
                <a:solidFill>
                  <a:srgbClr val="FFFF00"/>
                </a:solidFill>
                <a:cs typeface="Arial" charset="0"/>
              </a:rPr>
              <a:t>Данные </a:t>
            </a:r>
            <a:r>
              <a:rPr lang="ru-RU" sz="3200">
                <a:solidFill>
                  <a:srgbClr val="FFFF00"/>
                </a:solidFill>
                <a:cs typeface="Arial" charset="0"/>
              </a:rPr>
              <a:t>-</a:t>
            </a:r>
            <a:r>
              <a:rPr lang="ru-RU" sz="3200">
                <a:solidFill>
                  <a:srgbClr val="FF0000"/>
                </a:solidFill>
                <a:cs typeface="Arial" charset="0"/>
              </a:rPr>
              <a:t>  </a:t>
            </a:r>
            <a:r>
              <a:rPr lang="ru-RU" sz="3200">
                <a:solidFill>
                  <a:srgbClr val="FFFF00"/>
                </a:solidFill>
                <a:cs typeface="Arial" charset="0"/>
              </a:rPr>
              <a:t>информация,</a:t>
            </a:r>
            <a:r>
              <a:rPr lang="ru-RU" sz="3200">
                <a:solidFill>
                  <a:schemeClr val="bg1"/>
                </a:solidFill>
                <a:cs typeface="Arial" charset="0"/>
              </a:rPr>
              <a:t> представленная в формализованном виде, что обеспечивает возможность ее хранения, обработки и передачи.</a:t>
            </a:r>
            <a:endParaRPr lang="ru-RU" sz="3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315" name="Прямоугольник 5"/>
          <p:cNvSpPr>
            <a:spLocks noChangeArrowheads="1"/>
          </p:cNvSpPr>
          <p:nvPr/>
        </p:nvSpPr>
        <p:spPr bwMode="auto">
          <a:xfrm>
            <a:off x="0" y="2682875"/>
            <a:ext cx="89296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>
                <a:solidFill>
                  <a:srgbClr val="23FFB6"/>
                </a:solidFill>
              </a:rPr>
              <a:t>Интернет</a:t>
            </a:r>
            <a:endParaRPr lang="ru-RU" sz="3200">
              <a:solidFill>
                <a:schemeClr val="bg1"/>
              </a:solidFill>
            </a:endParaRPr>
          </a:p>
          <a:p>
            <a:pPr defTabSz="912813"/>
            <a:r>
              <a:rPr lang="ru-RU" sz="3200" b="1">
                <a:solidFill>
                  <a:srgbClr val="FFFF2F"/>
                </a:solidFill>
              </a:rPr>
              <a:t>Данные </a:t>
            </a:r>
            <a:r>
              <a:rPr lang="ru-RU" sz="3200">
                <a:solidFill>
                  <a:srgbClr val="FFFF2F"/>
                </a:solidFill>
              </a:rPr>
              <a:t>-</a:t>
            </a:r>
            <a:r>
              <a:rPr lang="ru-RU" sz="3200">
                <a:solidFill>
                  <a:schemeClr val="bg1"/>
                </a:solidFill>
              </a:rPr>
              <a:t> </a:t>
            </a:r>
            <a:r>
              <a:rPr lang="ru-RU" sz="3200">
                <a:solidFill>
                  <a:srgbClr val="FFFF00"/>
                </a:solidFill>
              </a:rPr>
              <a:t>сведения: </a:t>
            </a:r>
            <a:r>
              <a:rPr lang="ru-RU" sz="3200">
                <a:solidFill>
                  <a:schemeClr val="bg1"/>
                </a:solidFill>
              </a:rPr>
              <a:t/>
            </a:r>
            <a:br>
              <a:rPr lang="ru-RU" sz="3200">
                <a:solidFill>
                  <a:schemeClr val="bg1"/>
                </a:solidFill>
              </a:rPr>
            </a:br>
            <a:r>
              <a:rPr lang="ru-RU" sz="3200">
                <a:solidFill>
                  <a:schemeClr val="bg1"/>
                </a:solidFill>
              </a:rPr>
              <a:t>1) полученные путем измерения, наблюдения, логических или арифметических операций;  </a:t>
            </a:r>
            <a:br>
              <a:rPr lang="ru-RU" sz="3200">
                <a:solidFill>
                  <a:schemeClr val="bg1"/>
                </a:solidFill>
              </a:rPr>
            </a:br>
            <a:r>
              <a:rPr lang="ru-RU" sz="3200">
                <a:solidFill>
                  <a:schemeClr val="bg1"/>
                </a:solidFill>
              </a:rPr>
              <a:t>2) </a:t>
            </a:r>
            <a:r>
              <a:rPr lang="ru-RU" sz="3200">
                <a:solidFill>
                  <a:srgbClr val="FFFF2F"/>
                </a:solidFill>
              </a:rPr>
              <a:t>представленные в форме, пригодной для постоянного хранения, передачи и (автоматизированной) обработки</a:t>
            </a:r>
            <a:r>
              <a:rPr lang="ru-RU" sz="320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3"/>
          <p:cNvSpPr>
            <a:spLocks noChangeArrowheads="1"/>
          </p:cNvSpPr>
          <p:nvPr/>
        </p:nvSpPr>
        <p:spPr bwMode="auto">
          <a:xfrm>
            <a:off x="0" y="142875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>
                <a:solidFill>
                  <a:srgbClr val="23FFB6"/>
                </a:solidFill>
              </a:rPr>
              <a:t>Словарь Ожегова толковый словарь русского языка</a:t>
            </a:r>
          </a:p>
          <a:p>
            <a:pPr defTabSz="912813"/>
            <a:r>
              <a:rPr lang="ru-RU" sz="3200" b="1">
                <a:solidFill>
                  <a:srgbClr val="FFFF2F"/>
                </a:solidFill>
              </a:rPr>
              <a:t>Сообщение</a:t>
            </a:r>
            <a:r>
              <a:rPr lang="ru-RU" sz="3200"/>
              <a:t> </a:t>
            </a:r>
            <a:r>
              <a:rPr lang="ru-RU" sz="3200">
                <a:solidFill>
                  <a:schemeClr val="bg1"/>
                </a:solidFill>
              </a:rPr>
              <a:t>- то, что сообщается, известие, информация. </a:t>
            </a:r>
          </a:p>
        </p:txBody>
      </p:sp>
      <p:sp>
        <p:nvSpPr>
          <p:cNvPr id="14339" name="Прямоугольник 4"/>
          <p:cNvSpPr>
            <a:spLocks noChangeArrowheads="1"/>
          </p:cNvSpPr>
          <p:nvPr/>
        </p:nvSpPr>
        <p:spPr bwMode="auto">
          <a:xfrm>
            <a:off x="0" y="2714625"/>
            <a:ext cx="8929688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>
                <a:solidFill>
                  <a:srgbClr val="23FFB6"/>
                </a:solidFill>
              </a:rPr>
              <a:t>Интернет </a:t>
            </a:r>
          </a:p>
          <a:p>
            <a:pPr defTabSz="912813"/>
            <a:r>
              <a:rPr lang="ru-RU" sz="3200" b="1">
                <a:solidFill>
                  <a:srgbClr val="FFFF2F"/>
                </a:solidFill>
              </a:rPr>
              <a:t>Сообщение</a:t>
            </a:r>
            <a:r>
              <a:rPr lang="ru-RU" sz="3200">
                <a:solidFill>
                  <a:srgbClr val="FFFF2F"/>
                </a:solidFill>
              </a:rPr>
              <a:t> </a:t>
            </a:r>
            <a:r>
              <a:rPr lang="ru-RU" sz="3200">
                <a:solidFill>
                  <a:schemeClr val="bg1"/>
                </a:solidFill>
              </a:rPr>
              <a:t>- в теории коммуникации – </a:t>
            </a:r>
          </a:p>
          <a:p>
            <a:pPr defTabSz="912813"/>
            <a:r>
              <a:rPr lang="ru-RU" sz="3200">
                <a:solidFill>
                  <a:schemeClr val="bg1"/>
                </a:solidFill>
              </a:rPr>
              <a:t>предназначенные для передачи высказывание, текст, изображение, физический предмет или поступок. Сообщения состоят из словесных или невербальных знаков.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214313" y="214313"/>
            <a:ext cx="85725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u="sng" dirty="0">
                <a:solidFill>
                  <a:srgbClr val="FFFF00"/>
                </a:solidFill>
              </a:rPr>
              <a:t>В области информационной безопасности</a:t>
            </a:r>
          </a:p>
          <a:p>
            <a:pPr defTabSz="912813"/>
            <a:endParaRPr lang="ru-RU" sz="1200" b="1" dirty="0">
              <a:solidFill>
                <a:srgbClr val="FFFF00"/>
              </a:solidFill>
            </a:endParaRPr>
          </a:p>
          <a:p>
            <a:pPr defTabSz="912813"/>
            <a:r>
              <a:rPr lang="ru-RU" sz="2800" b="1" dirty="0">
                <a:solidFill>
                  <a:srgbClr val="FFFF00"/>
                </a:solidFill>
              </a:rPr>
              <a:t>Данные</a:t>
            </a:r>
            <a:r>
              <a:rPr lang="ru-RU" sz="2800" b="1" dirty="0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- информация, представленная на материальном носителе в виде букв, цифр, символов, знаков, образов, изображений, характеристик физических полей и физических величин и т.п.;</a:t>
            </a:r>
          </a:p>
          <a:p>
            <a:pPr defTabSz="912813"/>
            <a:endParaRPr lang="ru-RU" sz="1200" dirty="0">
              <a:solidFill>
                <a:srgbClr val="FFFFFF"/>
              </a:solidFill>
            </a:endParaRPr>
          </a:p>
          <a:p>
            <a:pPr defTabSz="912813"/>
            <a:r>
              <a:rPr lang="ru-RU" sz="2800" b="1" dirty="0">
                <a:solidFill>
                  <a:srgbClr val="FFFF00"/>
                </a:solidFill>
              </a:rPr>
              <a:t>Материальным носителем</a:t>
            </a:r>
            <a:r>
              <a:rPr lang="ru-RU" sz="2800" dirty="0"/>
              <a:t>, </a:t>
            </a:r>
            <a:r>
              <a:rPr lang="ru-RU" sz="2800" dirty="0">
                <a:solidFill>
                  <a:schemeClr val="bg1"/>
                </a:solidFill>
              </a:rPr>
              <a:t>на котором хранится  информация, могут служить бумага, фотопленка, магнитный,  оптический диски,  </a:t>
            </a:r>
            <a:r>
              <a:rPr lang="en-US" sz="2800" dirty="0">
                <a:solidFill>
                  <a:schemeClr val="bg1"/>
                </a:solidFill>
              </a:rPr>
              <a:t>flash</a:t>
            </a:r>
            <a:r>
              <a:rPr lang="ru-RU" sz="2800" dirty="0">
                <a:solidFill>
                  <a:schemeClr val="bg1"/>
                </a:solidFill>
              </a:rPr>
              <a:t> – накопитель и т.п. </a:t>
            </a:r>
          </a:p>
          <a:p>
            <a:pPr defTabSz="912813"/>
            <a:endParaRPr lang="ru-RU" sz="12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Например, информация на бумажном носителе представляется в виде букв, цифр, символов, знаков, графиков, изображений и т.д., на магнитном носителе информация содержится  в направлении вектора намагниченности домена, </a:t>
            </a:r>
            <a:r>
              <a:rPr lang="ru-RU" sz="2000" dirty="0" smtClean="0">
                <a:solidFill>
                  <a:schemeClr val="bg1"/>
                </a:solidFill>
              </a:rPr>
              <a:t>на </a:t>
            </a:r>
            <a:r>
              <a:rPr lang="en-US" sz="2000" dirty="0">
                <a:solidFill>
                  <a:schemeClr val="bg1"/>
                </a:solidFill>
              </a:rPr>
              <a:t>CD </a:t>
            </a:r>
            <a:r>
              <a:rPr lang="ru-RU" sz="2000" dirty="0">
                <a:solidFill>
                  <a:schemeClr val="bg1"/>
                </a:solidFill>
              </a:rPr>
              <a:t>- диске </a:t>
            </a:r>
            <a:r>
              <a:rPr lang="ru-RU" sz="2000" dirty="0">
                <a:solidFill>
                  <a:schemeClr val="bg1"/>
                </a:solidFill>
                <a:sym typeface="Symbol" pitchFamily="18" charset="2"/>
              </a:rPr>
              <a:t></a:t>
            </a:r>
            <a:r>
              <a:rPr lang="ru-RU" sz="2000" dirty="0">
                <a:solidFill>
                  <a:schemeClr val="bg1"/>
                </a:solidFill>
              </a:rPr>
              <a:t> в расположении питов (</a:t>
            </a:r>
            <a:r>
              <a:rPr lang="ru-RU" sz="2000" i="1" dirty="0">
                <a:solidFill>
                  <a:schemeClr val="bg1"/>
                </a:solidFill>
              </a:rPr>
              <a:t>pit</a:t>
            </a:r>
            <a:r>
              <a:rPr lang="ru-RU" sz="2000" dirty="0">
                <a:solidFill>
                  <a:schemeClr val="bg1"/>
                </a:solidFill>
              </a:rPr>
              <a:t> –  углубление) на спиральной дорожке диска </a:t>
            </a:r>
            <a:r>
              <a:rPr lang="ru-RU" sz="2000" dirty="0" smtClean="0">
                <a:solidFill>
                  <a:schemeClr val="bg1"/>
                </a:solidFill>
              </a:rPr>
              <a:t>, на флэш-памяти – наличие или отсутствие заряда на затворе транзистора,  и т.д.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14313" y="214313"/>
            <a:ext cx="85725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 dirty="0">
                <a:solidFill>
                  <a:schemeClr val="bg1"/>
                </a:solidFill>
              </a:rPr>
              <a:t>Физическая величина </a:t>
            </a:r>
            <a:r>
              <a:rPr lang="ru-RU" sz="3200" dirty="0">
                <a:solidFill>
                  <a:schemeClr val="bg1"/>
                </a:solidFill>
              </a:rPr>
              <a:t>— </a:t>
            </a:r>
            <a:r>
              <a:rPr lang="ru-RU" sz="3200" u="sng" dirty="0" smtClean="0">
                <a:solidFill>
                  <a:schemeClr val="bg1"/>
                </a:solidFill>
              </a:rPr>
              <a:t>физическое свой</a:t>
            </a:r>
            <a:r>
              <a:rPr lang="ru-RU" sz="3200" dirty="0" smtClean="0">
                <a:solidFill>
                  <a:schemeClr val="bg1"/>
                </a:solidFill>
              </a:rPr>
              <a:t>ство </a:t>
            </a:r>
            <a:r>
              <a:rPr lang="ru-RU" sz="3200" dirty="0">
                <a:solidFill>
                  <a:schemeClr val="bg1"/>
                </a:solidFill>
              </a:rPr>
              <a:t>материального объекта, </a:t>
            </a:r>
            <a:r>
              <a:rPr lang="ru-RU" sz="3200" u="sng" dirty="0" smtClean="0">
                <a:solidFill>
                  <a:schemeClr val="bg1"/>
                </a:solidFill>
              </a:rPr>
              <a:t>физического я</a:t>
            </a:r>
            <a:r>
              <a:rPr lang="ru-RU" sz="3200" dirty="0" smtClean="0">
                <a:solidFill>
                  <a:schemeClr val="bg1"/>
                </a:solidFill>
              </a:rPr>
              <a:t>вления, </a:t>
            </a:r>
            <a:r>
              <a:rPr lang="ru-RU" sz="3200" dirty="0">
                <a:solidFill>
                  <a:schemeClr val="bg1"/>
                </a:solidFill>
              </a:rPr>
              <a:t>процесса, которое может быть охарактеризовано количественно.</a:t>
            </a:r>
          </a:p>
          <a:p>
            <a:pPr defTabSz="912813"/>
            <a:endParaRPr lang="ru-RU" sz="3200" b="1" dirty="0">
              <a:solidFill>
                <a:schemeClr val="bg1"/>
              </a:solidFill>
            </a:endParaRPr>
          </a:p>
          <a:p>
            <a:pPr defTabSz="912813"/>
            <a:r>
              <a:rPr lang="ru-RU" sz="3200" b="1" dirty="0">
                <a:solidFill>
                  <a:schemeClr val="bg1"/>
                </a:solidFill>
              </a:rPr>
              <a:t>Значение физической величины</a:t>
            </a:r>
            <a:r>
              <a:rPr lang="ru-RU" sz="3200" dirty="0">
                <a:solidFill>
                  <a:schemeClr val="bg1"/>
                </a:solidFill>
              </a:rPr>
              <a:t> — </a:t>
            </a:r>
            <a:r>
              <a:rPr lang="ru-RU" sz="3200" u="sng" dirty="0" smtClean="0">
                <a:solidFill>
                  <a:schemeClr val="bg1"/>
                </a:solidFill>
              </a:rPr>
              <a:t>числ</a:t>
            </a:r>
            <a:r>
              <a:rPr lang="ru-RU" sz="3200" dirty="0" smtClean="0">
                <a:solidFill>
                  <a:schemeClr val="bg1"/>
                </a:solidFill>
              </a:rPr>
              <a:t>о, </a:t>
            </a:r>
            <a:r>
              <a:rPr lang="ru-RU" sz="3200" u="sng" dirty="0" smtClean="0">
                <a:solidFill>
                  <a:schemeClr val="bg1"/>
                </a:solidFill>
              </a:rPr>
              <a:t>вектор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или в самом общем случае </a:t>
            </a:r>
            <a:r>
              <a:rPr lang="ru-RU" sz="3200" u="sng" dirty="0" smtClean="0">
                <a:solidFill>
                  <a:schemeClr val="bg1"/>
                </a:solidFill>
              </a:rPr>
              <a:t>тензор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характеризующие эту физическую величину, с </a:t>
            </a:r>
            <a:r>
              <a:rPr lang="ru-RU" sz="3200" dirty="0" smtClean="0">
                <a:solidFill>
                  <a:schemeClr val="bg1"/>
                </a:solidFill>
              </a:rPr>
              <a:t>указанием </a:t>
            </a:r>
            <a:r>
              <a:rPr lang="ru-RU" sz="3200" u="sng" dirty="0" smtClean="0">
                <a:solidFill>
                  <a:schemeClr val="bg1"/>
                </a:solidFill>
              </a:rPr>
              <a:t>единицы измерения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на основе которой эти числа, вектор или тензор были определены.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71438" y="214313"/>
            <a:ext cx="8929687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Физическая величина 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свойство, общее в качественном отношении многим физическим объектам (физическими системам, их состояниям и происходящим в них процессам), но в количественном отношении индивидуальное для каждого объекта. </a:t>
            </a:r>
          </a:p>
          <a:p>
            <a:pPr defTabSz="912813"/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Физическая величина, характеризующая свойства объектов -  длина, масса, электрическое сопротивление и т.п.,  </a:t>
            </a:r>
          </a:p>
          <a:p>
            <a:pPr defTabSz="912813"/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Физическая величина, характеризующим состояние системы – давление, температура, магнитная индукция и т.п., </a:t>
            </a:r>
          </a:p>
          <a:p>
            <a:pPr defTabSz="912813"/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Физическая величина, характеризующим процессы, – скорость, мощность и др.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214313" y="142875"/>
            <a:ext cx="85725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4400" b="1" dirty="0">
                <a:solidFill>
                  <a:srgbClr val="FFFF2F"/>
                </a:solidFill>
              </a:rPr>
              <a:t>Сообщение </a:t>
            </a:r>
            <a:r>
              <a:rPr lang="ru-RU" sz="4400" b="1" dirty="0">
                <a:solidFill>
                  <a:schemeClr val="bg1"/>
                </a:solidFill>
              </a:rPr>
              <a:t>– данные, передаваемые по </a:t>
            </a:r>
            <a:r>
              <a:rPr lang="ru-RU" sz="4400" b="1" dirty="0" smtClean="0">
                <a:solidFill>
                  <a:schemeClr val="bg1"/>
                </a:solidFill>
              </a:rPr>
              <a:t>«каналу связи» </a:t>
            </a:r>
            <a:r>
              <a:rPr lang="ru-RU" sz="4400" b="1" dirty="0">
                <a:solidFill>
                  <a:schemeClr val="bg1"/>
                </a:solidFill>
              </a:rPr>
              <a:t>с использованием различного вида сигналов. </a:t>
            </a:r>
          </a:p>
          <a:p>
            <a:pPr defTabSz="912813"/>
            <a:endParaRPr lang="ru-RU" sz="4400" b="1" dirty="0" smtClean="0">
              <a:solidFill>
                <a:schemeClr val="bg1"/>
              </a:solidFill>
            </a:endParaRPr>
          </a:p>
          <a:p>
            <a:pPr defTabSz="912813"/>
            <a:r>
              <a:rPr lang="ru-RU" sz="4400" b="1" dirty="0" smtClean="0">
                <a:solidFill>
                  <a:srgbClr val="FFFF00"/>
                </a:solidFill>
              </a:rPr>
              <a:t>«Канал связи» –  </a:t>
            </a:r>
            <a:r>
              <a:rPr lang="ru-RU" sz="4400" b="1" dirty="0" smtClean="0">
                <a:solidFill>
                  <a:schemeClr val="bg1"/>
                </a:solidFill>
              </a:rPr>
              <a:t>совокупность передатчика сигнала, среды его распространения и  приемника сигнала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214313" y="142875"/>
            <a:ext cx="8572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dirty="0" smtClean="0">
                <a:solidFill>
                  <a:srgbClr val="FFFF00"/>
                </a:solidFill>
              </a:rPr>
              <a:t>Сигнал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 </a:t>
            </a:r>
            <a:r>
              <a:rPr lang="ru-RU" sz="3600" dirty="0">
                <a:solidFill>
                  <a:schemeClr val="bg1"/>
                </a:solidFill>
                <a:sym typeface="Symbol" pitchFamily="18" charset="2"/>
              </a:rPr>
              <a:t></a:t>
            </a:r>
            <a:r>
              <a:rPr lang="ru-RU" sz="3600" dirty="0">
                <a:solidFill>
                  <a:schemeClr val="bg1"/>
                </a:solidFill>
              </a:rPr>
              <a:t> материальный носитель информации, используемый для передачи сообщений  в системе связи. </a:t>
            </a:r>
          </a:p>
          <a:p>
            <a:pPr defTabSz="912813"/>
            <a:endParaRPr lang="ru-RU" sz="3600" dirty="0">
              <a:solidFill>
                <a:schemeClr val="bg1"/>
              </a:solidFill>
            </a:endParaRPr>
          </a:p>
          <a:p>
            <a:pPr defTabSz="912813"/>
            <a:r>
              <a:rPr lang="ru-RU" sz="3600" dirty="0">
                <a:solidFill>
                  <a:srgbClr val="FFFF00"/>
                </a:solidFill>
              </a:rPr>
              <a:t>Сигналом </a:t>
            </a:r>
            <a:r>
              <a:rPr lang="ru-RU" sz="3600" dirty="0">
                <a:solidFill>
                  <a:schemeClr val="bg1"/>
                </a:solidFill>
              </a:rPr>
              <a:t>может быть любой физический процесс, параметры которого (амплитуда, частота или фаза) изменяются в соответствии с передаваемым сообщением.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42875" y="149225"/>
            <a:ext cx="885825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>
                <a:solidFill>
                  <a:schemeClr val="bg1"/>
                </a:solidFill>
              </a:rPr>
              <a:t>По </a:t>
            </a:r>
            <a:r>
              <a:rPr lang="ru-RU" sz="2800" b="1">
                <a:solidFill>
                  <a:srgbClr val="FFFF00"/>
                </a:solidFill>
              </a:rPr>
              <a:t>физической природе </a:t>
            </a:r>
            <a:r>
              <a:rPr lang="ru-RU" sz="2800" b="1">
                <a:solidFill>
                  <a:schemeClr val="bg1"/>
                </a:solidFill>
              </a:rPr>
              <a:t>носителя информации </a:t>
            </a:r>
            <a:r>
              <a:rPr lang="ru-RU" sz="2800" b="1">
                <a:solidFill>
                  <a:srgbClr val="FFFF00"/>
                </a:solidFill>
              </a:rPr>
              <a:t>сигналы</a:t>
            </a:r>
            <a:r>
              <a:rPr lang="ru-RU" sz="2800" b="1">
                <a:solidFill>
                  <a:schemeClr val="bg1"/>
                </a:solidFill>
              </a:rPr>
              <a:t> делятся на</a:t>
            </a:r>
            <a:r>
              <a:rPr lang="ru-RU" sz="2800">
                <a:solidFill>
                  <a:schemeClr val="bg1"/>
                </a:solidFill>
              </a:rPr>
              <a:t>:</a:t>
            </a:r>
          </a:p>
          <a:p>
            <a:pPr defTabSz="912813"/>
            <a:r>
              <a:rPr lang="ru-RU" sz="2800">
                <a:solidFill>
                  <a:schemeClr val="bg1"/>
                </a:solidFill>
              </a:rPr>
              <a:t>электрические; </a:t>
            </a:r>
          </a:p>
          <a:p>
            <a:pPr defTabSz="912813"/>
            <a:r>
              <a:rPr lang="ru-RU" sz="2800">
                <a:solidFill>
                  <a:schemeClr val="bg1"/>
                </a:solidFill>
              </a:rPr>
              <a:t>электромагнитные; </a:t>
            </a:r>
          </a:p>
          <a:p>
            <a:pPr defTabSz="912813"/>
            <a:r>
              <a:rPr lang="ru-RU" sz="2800">
                <a:solidFill>
                  <a:schemeClr val="bg1"/>
                </a:solidFill>
              </a:rPr>
              <a:t>оптические; </a:t>
            </a:r>
          </a:p>
          <a:p>
            <a:pPr defTabSz="912813"/>
            <a:r>
              <a:rPr lang="ru-RU" sz="2800">
                <a:solidFill>
                  <a:schemeClr val="bg1"/>
                </a:solidFill>
              </a:rPr>
              <a:t>акустические и др.;</a:t>
            </a:r>
          </a:p>
          <a:p>
            <a:pPr defTabSz="912813"/>
            <a:endParaRPr lang="ru-RU" sz="1200">
              <a:solidFill>
                <a:schemeClr val="bg1"/>
              </a:solidFill>
            </a:endParaRPr>
          </a:p>
          <a:p>
            <a:pPr defTabSz="912813"/>
            <a:r>
              <a:rPr lang="ru-RU" sz="2800" b="1">
                <a:solidFill>
                  <a:srgbClr val="FFFF00"/>
                </a:solidFill>
              </a:rPr>
              <a:t>По способу задания сигнала:</a:t>
            </a:r>
          </a:p>
          <a:p>
            <a:pPr defTabSz="912813"/>
            <a:r>
              <a:rPr lang="ru-RU" sz="2800">
                <a:solidFill>
                  <a:schemeClr val="bg1"/>
                </a:solidFill>
              </a:rPr>
              <a:t>регулярные (детерминированные), заданные аналитической функцией;</a:t>
            </a:r>
          </a:p>
          <a:p>
            <a:pPr defTabSz="912813"/>
            <a:r>
              <a:rPr lang="ru-RU" sz="2800">
                <a:solidFill>
                  <a:schemeClr val="bg1"/>
                </a:solidFill>
              </a:rPr>
              <a:t>нерегулярные (случайные), принимающие произвольные значения в любой момент времени. </a:t>
            </a:r>
          </a:p>
          <a:p>
            <a:pPr defTabSz="912813"/>
            <a:endParaRPr lang="ru-RU" sz="1200">
              <a:solidFill>
                <a:schemeClr val="bg1"/>
              </a:solidFill>
            </a:endParaRPr>
          </a:p>
          <a:p>
            <a:pPr defTabSz="912813"/>
            <a:r>
              <a:rPr lang="ru-RU" sz="2800">
                <a:solidFill>
                  <a:schemeClr val="bg1"/>
                </a:solidFill>
              </a:rPr>
              <a:t>В зависимости от функции, описывающей параметры сигнала, выделяют </a:t>
            </a:r>
            <a:r>
              <a:rPr lang="ru-RU" sz="2800">
                <a:solidFill>
                  <a:srgbClr val="FFFF00"/>
                </a:solidFill>
              </a:rPr>
              <a:t>аналоговые, дискретные, квантованные и цифровые сигналы</a:t>
            </a:r>
            <a:r>
              <a:rPr lang="ru-RU" sz="28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107504" y="188640"/>
            <a:ext cx="727280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ru-RU" sz="4000" b="1" dirty="0">
                <a:solidFill>
                  <a:srgbClr val="FFFF00"/>
                </a:solidFill>
              </a:rPr>
              <a:t>Сведения </a:t>
            </a:r>
            <a:r>
              <a:rPr lang="ru-RU" sz="4000" b="1" dirty="0">
                <a:solidFill>
                  <a:schemeClr val="bg1"/>
                </a:solidFill>
              </a:rPr>
              <a:t>–  смысловое содержание данных (сообщений), сформированное сознанием человека с помощью смысловых образов (слов, визуальных образов и ощущений</a:t>
            </a:r>
            <a:r>
              <a:rPr lang="ru-RU" sz="4000" b="1" dirty="0" smtClean="0">
                <a:solidFill>
                  <a:schemeClr val="bg1"/>
                </a:solidFill>
              </a:rPr>
              <a:t>)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http://img1.liveinternet.ru/images/attach/c/0/46/626/46626551_20090722_200018.png">
            <a:hlinkClick r:id="rId2" tgtFrame="_blank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080479"/>
            <a:ext cx="3960440" cy="27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78025"/>
            <a:ext cx="8534400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Лекция  № 01-1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endParaRPr lang="ru-RU" sz="3600" b="1" dirty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+mn-lt"/>
              </a:rPr>
              <a:t>«</a:t>
            </a:r>
            <a:r>
              <a:rPr lang="ru-RU" sz="3600" b="1" dirty="0">
                <a:solidFill>
                  <a:schemeClr val="bg1"/>
                </a:solidFill>
              </a:rPr>
              <a:t>Информация – как объект защиты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14312" y="226377"/>
            <a:ext cx="8750175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ru-RU" sz="4800" b="1" dirty="0" smtClean="0">
                <a:solidFill>
                  <a:srgbClr val="FFFF00"/>
                </a:solidFill>
              </a:rPr>
              <a:t>Сведения </a:t>
            </a:r>
            <a:r>
              <a:rPr lang="ru-RU" sz="4800" b="1" dirty="0" smtClean="0">
                <a:solidFill>
                  <a:schemeClr val="bg1"/>
                </a:solidFill>
              </a:rPr>
              <a:t>доступны только человеку.</a:t>
            </a:r>
          </a:p>
          <a:p>
            <a:pPr defTabSz="912813"/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</a:t>
            </a:r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получения сведений человеком данные или сообщения должны быть представлены в форме, удобной для восприятия его органами  чувств, и прежде всего – органами зрения и слуха.</a:t>
            </a:r>
          </a:p>
          <a:p>
            <a:pPr defTabSz="912813"/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 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всегда данные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или сообщения позволяют 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человеку получить необходимые сведения. </a:t>
            </a:r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Например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если информация представлена на бумаге в виде текста, написанного на неизвестном человеку языке, то, сколько бы он не смотрел на текст, смысл его он понять не сможет, а, следовательно, и сведений не получит.</a:t>
            </a:r>
          </a:p>
        </p:txBody>
      </p:sp>
    </p:spTree>
    <p:extLst>
      <p:ext uri="{BB962C8B-B14F-4D97-AF65-F5344CB8AC3E}">
        <p14:creationId xmlns:p14="http://schemas.microsoft.com/office/powerpoint/2010/main" val="21086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168430" y="247287"/>
            <a:ext cx="878681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4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Вывод</a:t>
            </a:r>
            <a:r>
              <a:rPr lang="ru-RU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912813"/>
            <a:endParaRPr lang="ru-RU" sz="4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4800" b="1" dirty="0" smtClean="0">
                <a:solidFill>
                  <a:schemeClr val="bg1"/>
                </a:solidFill>
              </a:rPr>
              <a:t>Объективная информация </a:t>
            </a:r>
            <a:r>
              <a:rPr lang="ru-RU" sz="4800" b="1" dirty="0">
                <a:solidFill>
                  <a:schemeClr val="bg1"/>
                </a:solidFill>
              </a:rPr>
              <a:t>— </a:t>
            </a:r>
            <a:endParaRPr lang="ru-RU" sz="4800" b="1" dirty="0" smtClean="0">
              <a:solidFill>
                <a:schemeClr val="bg1"/>
              </a:solidFill>
            </a:endParaRPr>
          </a:p>
          <a:p>
            <a:pPr defTabSz="912813"/>
            <a:r>
              <a:rPr lang="ru-RU" sz="4800" b="1" dirty="0">
                <a:solidFill>
                  <a:srgbClr val="FFFFA3"/>
                </a:solidFill>
              </a:rPr>
              <a:t>д</a:t>
            </a:r>
            <a:r>
              <a:rPr lang="ru-RU" sz="4800" b="1" dirty="0" smtClean="0">
                <a:solidFill>
                  <a:srgbClr val="FFFFA3"/>
                </a:solidFill>
              </a:rPr>
              <a:t>анные, сообщения</a:t>
            </a:r>
            <a:endParaRPr lang="ru-RU" sz="4800" b="1" dirty="0">
              <a:solidFill>
                <a:srgbClr val="FFFFA3"/>
              </a:solidFill>
            </a:endParaRPr>
          </a:p>
          <a:p>
            <a:pPr defTabSz="912813"/>
            <a:endParaRPr lang="ru-RU" sz="4800" b="1" dirty="0" smtClean="0">
              <a:solidFill>
                <a:schemeClr val="bg1"/>
              </a:solidFill>
            </a:endParaRPr>
          </a:p>
          <a:p>
            <a:pPr defTabSz="912813"/>
            <a:r>
              <a:rPr lang="ru-RU" sz="4800" b="1" dirty="0" smtClean="0">
                <a:solidFill>
                  <a:schemeClr val="bg1"/>
                </a:solidFill>
              </a:rPr>
              <a:t>Субъективная информация </a:t>
            </a:r>
            <a:r>
              <a:rPr lang="ru-RU" sz="4800" b="1" dirty="0">
                <a:solidFill>
                  <a:schemeClr val="bg1"/>
                </a:solidFill>
              </a:rPr>
              <a:t>– </a:t>
            </a:r>
            <a:endParaRPr lang="ru-RU" sz="4800" b="1" dirty="0" smtClean="0">
              <a:solidFill>
                <a:schemeClr val="bg1"/>
              </a:solidFill>
            </a:endParaRPr>
          </a:p>
          <a:p>
            <a:pPr defTabSz="912813"/>
            <a:r>
              <a:rPr lang="ru-RU" sz="4800" b="1" dirty="0" smtClean="0">
                <a:solidFill>
                  <a:srgbClr val="FFFFA3"/>
                </a:solidFill>
              </a:rPr>
              <a:t>сведения</a:t>
            </a:r>
            <a:endParaRPr lang="ru-RU" sz="4800" b="1" dirty="0">
              <a:solidFill>
                <a:srgbClr val="FFF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5"/>
          <p:cNvSpPr>
            <a:spLocks noChangeShapeType="1"/>
          </p:cNvSpPr>
          <p:nvPr/>
        </p:nvSpPr>
        <p:spPr bwMode="auto">
          <a:xfrm>
            <a:off x="857250" y="3500438"/>
            <a:ext cx="3816350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07" name="Line 26"/>
          <p:cNvSpPr>
            <a:spLocks noChangeShapeType="1"/>
          </p:cNvSpPr>
          <p:nvPr/>
        </p:nvSpPr>
        <p:spPr bwMode="auto">
          <a:xfrm>
            <a:off x="3563938" y="5084763"/>
            <a:ext cx="4752975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332656"/>
            <a:ext cx="864393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4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Вывод</a:t>
            </a:r>
            <a:r>
              <a:rPr lang="ru-RU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endParaRPr lang="ru-RU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4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</a:t>
            </a:r>
            <a:r>
              <a:rPr lang="ru-RU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елесообразно разделить понятия данные, сообщения и сведения</a:t>
            </a:r>
            <a:endParaRPr lang="ru-RU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5"/>
          <p:cNvSpPr>
            <a:spLocks noChangeShapeType="1"/>
          </p:cNvSpPr>
          <p:nvPr/>
        </p:nvSpPr>
        <p:spPr bwMode="auto">
          <a:xfrm>
            <a:off x="857250" y="3500438"/>
            <a:ext cx="3816350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07" name="Line 26"/>
          <p:cNvSpPr>
            <a:spLocks noChangeShapeType="1"/>
          </p:cNvSpPr>
          <p:nvPr/>
        </p:nvSpPr>
        <p:spPr bwMode="auto">
          <a:xfrm>
            <a:off x="3563938" y="5084763"/>
            <a:ext cx="4752975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332656"/>
            <a:ext cx="8643938" cy="60016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4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Информация</a:t>
            </a:r>
            <a:r>
              <a:rPr lang="ru-RU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</a:t>
            </a:r>
          </a:p>
          <a:p>
            <a:pPr>
              <a:defRPr/>
            </a:pPr>
            <a:r>
              <a:rPr lang="ru-RU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данные  и сообщения.</a:t>
            </a:r>
          </a:p>
          <a:p>
            <a:pPr>
              <a:defRPr/>
            </a:pPr>
            <a:endParaRPr lang="ru-RU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4800" b="1" dirty="0">
                <a:solidFill>
                  <a:srgbClr val="FFFF00"/>
                </a:solidFill>
              </a:rPr>
              <a:t>Сведения </a:t>
            </a:r>
            <a:r>
              <a:rPr lang="ru-RU" sz="4800" b="1" dirty="0">
                <a:solidFill>
                  <a:schemeClr val="bg1"/>
                </a:solidFill>
              </a:rPr>
              <a:t>–  </a:t>
            </a:r>
            <a:endParaRPr lang="ru-RU" sz="48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4800" b="1" dirty="0" smtClean="0">
                <a:solidFill>
                  <a:schemeClr val="bg1"/>
                </a:solidFill>
              </a:rPr>
              <a:t>смысловое </a:t>
            </a:r>
            <a:r>
              <a:rPr lang="ru-RU" sz="4800" b="1" dirty="0">
                <a:solidFill>
                  <a:schemeClr val="bg1"/>
                </a:solidFill>
              </a:rPr>
              <a:t>содержание данных (сообщений), сформированное сознанием </a:t>
            </a:r>
            <a:r>
              <a:rPr lang="ru-RU" sz="4800" b="1" dirty="0" smtClean="0">
                <a:solidFill>
                  <a:schemeClr val="bg1"/>
                </a:solidFill>
              </a:rPr>
              <a:t>человека</a:t>
            </a:r>
            <a:endParaRPr lang="ru-RU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5"/>
          <p:cNvSpPr>
            <a:spLocks noChangeShapeType="1"/>
          </p:cNvSpPr>
          <p:nvPr/>
        </p:nvSpPr>
        <p:spPr bwMode="auto">
          <a:xfrm>
            <a:off x="857250" y="3500438"/>
            <a:ext cx="3816350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07" name="Line 26"/>
          <p:cNvSpPr>
            <a:spLocks noChangeShapeType="1"/>
          </p:cNvSpPr>
          <p:nvPr/>
        </p:nvSpPr>
        <p:spPr bwMode="auto">
          <a:xfrm>
            <a:off x="3563938" y="5084763"/>
            <a:ext cx="4752975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5750" y="2214563"/>
            <a:ext cx="8643938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сведения, данные, сообщения независимо от формы их представления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42844" y="2143116"/>
            <a:ext cx="900115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ru-RU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Информация – как объект защиты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214313" y="214313"/>
            <a:ext cx="878681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Защищаемая  информация</a:t>
            </a:r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defTabSz="912813"/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информация,  являющаяся  предметом собственности и подлежащая защите в соответствии с  требованиями правовых  документов    или    требованиями, устанавливаемыми собственником информации.</a:t>
            </a:r>
          </a:p>
          <a:p>
            <a:pPr defTabSz="912813"/>
            <a:endParaRPr lang="ru-RU" sz="28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Примечание   -   </a:t>
            </a:r>
          </a:p>
          <a:p>
            <a:pPr defTabSz="912813"/>
            <a:r>
              <a:rPr lang="ru-RU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Собственником   информации    </a:t>
            </a:r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могут   быть:</a:t>
            </a:r>
          </a:p>
          <a:p>
            <a:pPr defTabSz="912813"/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государство, юридическое лицо, группа физических лиц,  отдельное физическое лицо.     </a:t>
            </a:r>
          </a:p>
          <a:p>
            <a:pPr defTabSz="912813"/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[ГОСТ Р 50992-96, ст. 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411413" y="260350"/>
            <a:ext cx="5616575" cy="1512888"/>
          </a:xfrm>
          <a:prstGeom prst="rect">
            <a:avLst/>
          </a:prstGeom>
          <a:solidFill>
            <a:srgbClr val="F4F298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600" b="1" dirty="0">
                <a:solidFill>
                  <a:srgbClr val="E00000"/>
                </a:solidFill>
              </a:rPr>
              <a:t>Информация</a:t>
            </a:r>
            <a:r>
              <a:rPr lang="ru-RU" sz="3600" dirty="0">
                <a:solidFill>
                  <a:srgbClr val="E00000"/>
                </a:solidFill>
              </a:rPr>
              <a:t> </a:t>
            </a:r>
          </a:p>
          <a:p>
            <a:pPr algn="ctr">
              <a:defRPr/>
            </a:pPr>
            <a:endParaRPr lang="ru-RU" sz="2000" dirty="0">
              <a:solidFill>
                <a:srgbClr val="E00000"/>
              </a:solidFill>
            </a:endParaRPr>
          </a:p>
        </p:txBody>
      </p:sp>
      <p:sp>
        <p:nvSpPr>
          <p:cNvPr id="23555" name="Rectangle 10"/>
          <p:cNvSpPr>
            <a:spLocks noChangeArrowheads="1"/>
          </p:cNvSpPr>
          <p:nvPr/>
        </p:nvSpPr>
        <p:spPr bwMode="auto">
          <a:xfrm>
            <a:off x="179388" y="6092825"/>
            <a:ext cx="2373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ru-RU" b="1">
                <a:solidFill>
                  <a:schemeClr val="bg1"/>
                </a:solidFill>
              </a:rPr>
              <a:t>Виды информации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50825" y="2781300"/>
            <a:ext cx="4103688" cy="1584325"/>
          </a:xfrm>
          <a:prstGeom prst="rect">
            <a:avLst/>
          </a:prstGeom>
          <a:solidFill>
            <a:srgbClr val="F4F298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b="1" dirty="0">
                <a:solidFill>
                  <a:srgbClr val="E00000"/>
                </a:solidFill>
              </a:rPr>
              <a:t>Общедоступная информация</a:t>
            </a:r>
            <a:r>
              <a:rPr lang="ru-RU" dirty="0"/>
              <a:t> </a:t>
            </a:r>
          </a:p>
          <a:p>
            <a:pPr algn="ctr">
              <a:defRPr/>
            </a:pPr>
            <a:endParaRPr lang="ru-RU" dirty="0"/>
          </a:p>
          <a:p>
            <a:pPr algn="ctr">
              <a:defRPr/>
            </a:pPr>
            <a:r>
              <a:rPr lang="ru-RU" dirty="0"/>
              <a:t>общеизвестные сведения и иная </a:t>
            </a:r>
          </a:p>
          <a:p>
            <a:pPr algn="ctr">
              <a:defRPr/>
            </a:pPr>
            <a:r>
              <a:rPr lang="ru-RU" dirty="0"/>
              <a:t>информация, доступ к которой </a:t>
            </a:r>
          </a:p>
          <a:p>
            <a:pPr algn="ctr">
              <a:defRPr/>
            </a:pPr>
            <a:r>
              <a:rPr lang="ru-RU" dirty="0"/>
              <a:t>не ограничен 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419475" y="4652963"/>
            <a:ext cx="5113338" cy="2016125"/>
          </a:xfrm>
          <a:prstGeom prst="rect">
            <a:avLst/>
          </a:prstGeom>
          <a:solidFill>
            <a:srgbClr val="F4F298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ru-RU" b="1" dirty="0">
                <a:solidFill>
                  <a:srgbClr val="E00000"/>
                </a:solidFill>
              </a:rPr>
              <a:t>Информация</a:t>
            </a:r>
            <a:r>
              <a:rPr lang="ru-RU" dirty="0">
                <a:solidFill>
                  <a:srgbClr val="E00000"/>
                </a:solidFill>
              </a:rPr>
              <a:t> </a:t>
            </a:r>
            <a:r>
              <a:rPr lang="ru-RU" b="1" dirty="0">
                <a:solidFill>
                  <a:srgbClr val="E00000"/>
                </a:solidFill>
              </a:rPr>
              <a:t>ограниченного доступа</a:t>
            </a:r>
          </a:p>
          <a:p>
            <a:pPr>
              <a:defRPr/>
            </a:pPr>
            <a:endParaRPr lang="ru-RU" b="1" dirty="0"/>
          </a:p>
          <a:p>
            <a:pPr>
              <a:defRPr/>
            </a:pPr>
            <a:r>
              <a:rPr lang="ru-RU" dirty="0">
                <a:sym typeface="Symbol" pitchFamily="18" charset="2"/>
              </a:rPr>
              <a:t> </a:t>
            </a:r>
            <a:r>
              <a:rPr lang="ru-RU" dirty="0"/>
              <a:t>сведения, составляющие государственную</a:t>
            </a:r>
          </a:p>
          <a:p>
            <a:pPr>
              <a:defRPr/>
            </a:pPr>
            <a:r>
              <a:rPr lang="ru-RU" dirty="0"/>
              <a:t>    тайну; </a:t>
            </a:r>
          </a:p>
          <a:p>
            <a:pPr>
              <a:defRPr/>
            </a:pPr>
            <a:r>
              <a:rPr lang="ru-RU" dirty="0">
                <a:sym typeface="Symbol" pitchFamily="18" charset="2"/>
              </a:rPr>
              <a:t></a:t>
            </a:r>
            <a:r>
              <a:rPr lang="ru-RU" dirty="0"/>
              <a:t>  конфиденциальная информация </a:t>
            </a:r>
          </a:p>
          <a:p>
            <a:pPr>
              <a:defRPr/>
            </a:pPr>
            <a:r>
              <a:rPr lang="ru-RU" dirty="0"/>
              <a:t>    (сведения, составляющие коммерческую </a:t>
            </a:r>
          </a:p>
          <a:p>
            <a:pPr>
              <a:defRPr/>
            </a:pPr>
            <a:r>
              <a:rPr lang="ru-RU" dirty="0"/>
              <a:t>    тайну, служебную тайну и иную тайну)  </a:t>
            </a:r>
          </a:p>
        </p:txBody>
      </p:sp>
      <p:sp>
        <p:nvSpPr>
          <p:cNvPr id="23558" name="AutoShape 22"/>
          <p:cNvSpPr>
            <a:spLocks noChangeArrowheads="1"/>
          </p:cNvSpPr>
          <p:nvPr/>
        </p:nvSpPr>
        <p:spPr bwMode="auto">
          <a:xfrm rot="5400000">
            <a:off x="2844007" y="1843881"/>
            <a:ext cx="57626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ru-RU"/>
          </a:p>
        </p:txBody>
      </p:sp>
      <p:sp>
        <p:nvSpPr>
          <p:cNvPr id="23559" name="AutoShape 23"/>
          <p:cNvSpPr>
            <a:spLocks noChangeArrowheads="1"/>
          </p:cNvSpPr>
          <p:nvPr/>
        </p:nvSpPr>
        <p:spPr bwMode="auto">
          <a:xfrm rot="5400000">
            <a:off x="4787107" y="2780506"/>
            <a:ext cx="244951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ru-RU"/>
          </a:p>
        </p:txBody>
      </p:sp>
      <p:sp>
        <p:nvSpPr>
          <p:cNvPr id="23560" name="Line 25"/>
          <p:cNvSpPr>
            <a:spLocks noChangeShapeType="1"/>
          </p:cNvSpPr>
          <p:nvPr/>
        </p:nvSpPr>
        <p:spPr bwMode="auto">
          <a:xfrm>
            <a:off x="395288" y="3284538"/>
            <a:ext cx="3816350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1" name="Line 26"/>
          <p:cNvSpPr>
            <a:spLocks noChangeShapeType="1"/>
          </p:cNvSpPr>
          <p:nvPr/>
        </p:nvSpPr>
        <p:spPr bwMode="auto">
          <a:xfrm>
            <a:off x="3563938" y="5084763"/>
            <a:ext cx="4752975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313" y="214313"/>
            <a:ext cx="8715375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FFFF2F"/>
                </a:solidFill>
                <a:latin typeface="+mn-lt"/>
              </a:rPr>
              <a:t>Информация</a:t>
            </a:r>
            <a:r>
              <a:rPr lang="ru-RU" sz="3600" dirty="0">
                <a:solidFill>
                  <a:srgbClr val="FFFF2F"/>
                </a:solidFill>
                <a:latin typeface="+mn-lt"/>
              </a:rPr>
              <a:t> </a:t>
            </a:r>
            <a:r>
              <a:rPr lang="ru-RU" sz="3600" b="1" dirty="0">
                <a:solidFill>
                  <a:srgbClr val="FFFF2F"/>
                </a:solidFill>
                <a:latin typeface="+mn-lt"/>
              </a:rPr>
              <a:t>ограниченного доступа</a:t>
            </a:r>
          </a:p>
          <a:p>
            <a:pPr>
              <a:defRPr/>
            </a:pPr>
            <a:endParaRPr lang="ru-RU" sz="3600" b="1" dirty="0">
              <a:solidFill>
                <a:schemeClr val="bg1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ru-RU" sz="3600" dirty="0">
                <a:solidFill>
                  <a:schemeClr val="bg1"/>
                </a:solidFill>
                <a:latin typeface="+mn-lt"/>
              </a:rPr>
              <a:t>  сведения, составляющие </a:t>
            </a:r>
          </a:p>
          <a:p>
            <a:pPr>
              <a:defRPr/>
            </a:pPr>
            <a:r>
              <a:rPr lang="ru-RU" sz="3600" dirty="0">
                <a:solidFill>
                  <a:schemeClr val="bg1"/>
                </a:solidFill>
                <a:latin typeface="+mn-lt"/>
              </a:rPr>
              <a:t>     государственную тайну; </a:t>
            </a:r>
          </a:p>
          <a:p>
            <a:pPr>
              <a:defRPr/>
            </a:pPr>
            <a:endParaRPr lang="ru-RU" sz="3600" dirty="0">
              <a:solidFill>
                <a:schemeClr val="bg1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ru-RU" sz="3600" dirty="0">
                <a:solidFill>
                  <a:schemeClr val="bg1"/>
                </a:solidFill>
                <a:latin typeface="+mn-lt"/>
              </a:rPr>
              <a:t>  конфиденциальная информация.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438" y="428625"/>
            <a:ext cx="9001125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2813">
              <a:defRPr/>
            </a:pPr>
            <a:r>
              <a:rPr lang="ru-RU" sz="3600" b="1" dirty="0">
                <a:solidFill>
                  <a:srgbClr val="FFFF00"/>
                </a:solidFill>
                <a:latin typeface="+mn-lt"/>
                <a:cs typeface="Arial" charset="0"/>
              </a:rPr>
              <a:t>Сведения, отнесенные к государственной тайне</a:t>
            </a:r>
            <a:r>
              <a:rPr lang="ru-RU" sz="3600" dirty="0">
                <a:solidFill>
                  <a:schemeClr val="bg1"/>
                </a:solidFill>
                <a:latin typeface="+mn-lt"/>
                <a:cs typeface="Arial" charset="0"/>
              </a:rPr>
              <a:t>, по степени секретности подразделяются на:</a:t>
            </a:r>
          </a:p>
          <a:p>
            <a:pPr defTabSz="912813">
              <a:defRPr/>
            </a:pPr>
            <a:endParaRPr lang="ru-RU" sz="3600" dirty="0">
              <a:solidFill>
                <a:schemeClr val="bg1"/>
              </a:solidFill>
              <a:latin typeface="+mn-lt"/>
              <a:cs typeface="Arial" charset="0"/>
            </a:endParaRPr>
          </a:p>
          <a:p>
            <a:pPr defTabSz="912813">
              <a:buFont typeface="Wingdings" pitchFamily="2" charset="2"/>
              <a:buChar char="Ø"/>
              <a:defRPr/>
            </a:pPr>
            <a:r>
              <a:rPr lang="ru-RU" sz="3600" dirty="0">
                <a:solidFill>
                  <a:schemeClr val="bg1"/>
                </a:solidFill>
                <a:latin typeface="+mn-lt"/>
                <a:cs typeface="Arial" charset="0"/>
              </a:rPr>
              <a:t> сведения особой важности (ОВ); </a:t>
            </a:r>
          </a:p>
          <a:p>
            <a:pPr defTabSz="912813">
              <a:buFont typeface="Wingdings" pitchFamily="2" charset="2"/>
              <a:buChar char="Ø"/>
              <a:defRPr/>
            </a:pPr>
            <a:endParaRPr lang="ru-RU" sz="3600" dirty="0">
              <a:solidFill>
                <a:schemeClr val="bg1"/>
              </a:solidFill>
              <a:latin typeface="+mn-lt"/>
              <a:cs typeface="Arial" charset="0"/>
            </a:endParaRPr>
          </a:p>
          <a:p>
            <a:pPr defTabSz="912813">
              <a:buFont typeface="Wingdings" pitchFamily="2" charset="2"/>
              <a:buChar char="Ø"/>
              <a:defRPr/>
            </a:pPr>
            <a:r>
              <a:rPr lang="ru-RU" sz="3600" dirty="0">
                <a:solidFill>
                  <a:schemeClr val="bg1"/>
                </a:solidFill>
                <a:latin typeface="+mn-lt"/>
                <a:cs typeface="Arial" charset="0"/>
              </a:rPr>
              <a:t> совершенно секретные сведения (СС);</a:t>
            </a:r>
          </a:p>
          <a:p>
            <a:pPr defTabSz="912813">
              <a:buFont typeface="Wingdings" pitchFamily="2" charset="2"/>
              <a:buChar char="Ø"/>
              <a:defRPr/>
            </a:pPr>
            <a:endParaRPr lang="ru-RU" sz="3600" dirty="0">
              <a:solidFill>
                <a:schemeClr val="bg1"/>
              </a:solidFill>
              <a:latin typeface="+mn-lt"/>
              <a:cs typeface="Arial" charset="0"/>
            </a:endParaRPr>
          </a:p>
          <a:p>
            <a:pPr defTabSz="912813">
              <a:buFont typeface="Wingdings" pitchFamily="2" charset="2"/>
              <a:buChar char="Ø"/>
              <a:defRPr/>
            </a:pPr>
            <a:r>
              <a:rPr lang="ru-RU" sz="3600" dirty="0">
                <a:solidFill>
                  <a:schemeClr val="bg1"/>
                </a:solidFill>
                <a:latin typeface="+mn-lt"/>
                <a:cs typeface="Arial" charset="0"/>
              </a:rPr>
              <a:t> секретные сведения (С).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393700"/>
            <a:ext cx="85344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chemeClr val="bg1"/>
                </a:solidFill>
                <a:latin typeface="+mn-lt"/>
              </a:rPr>
              <a:t>Учебные вопросы:</a:t>
            </a:r>
          </a:p>
          <a:p>
            <a:pPr>
              <a:defRPr/>
            </a:pPr>
            <a:endParaRPr lang="ru-RU" sz="3200" b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ru-RU" sz="3200" b="1" dirty="0" smtClean="0">
                <a:solidFill>
                  <a:schemeClr val="bg1"/>
                </a:solidFill>
              </a:rPr>
              <a:t>Понятие «</a:t>
            </a:r>
            <a:r>
              <a:rPr lang="ru-RU" sz="3200" b="1" dirty="0" smtClean="0">
                <a:solidFill>
                  <a:schemeClr val="bg1"/>
                </a:solidFill>
                <a:latin typeface="+mn-lt"/>
              </a:rPr>
              <a:t>Информация»  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в области </a:t>
            </a:r>
            <a:r>
              <a:rPr lang="ru-RU" sz="3200" b="1" dirty="0" smtClean="0">
                <a:solidFill>
                  <a:schemeClr val="bg1"/>
                </a:solidFill>
                <a:latin typeface="+mn-lt"/>
              </a:rPr>
              <a:t>информационной безопасности.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  <a:p>
            <a:pPr marL="514350" indent="-514350">
              <a:buFontTx/>
              <a:buAutoNum type="arabicPeriod"/>
              <a:defRPr/>
            </a:pPr>
            <a:endParaRPr lang="ru-RU" sz="3200" b="1" dirty="0">
              <a:solidFill>
                <a:schemeClr val="bg1"/>
              </a:solidFill>
              <a:latin typeface="+mn-lt"/>
            </a:endParaRPr>
          </a:p>
          <a:p>
            <a:pPr marL="514350" indent="-514350">
              <a:defRPr/>
            </a:pPr>
            <a:r>
              <a:rPr lang="ru-RU" sz="3200" b="1" dirty="0">
                <a:solidFill>
                  <a:schemeClr val="bg1"/>
                </a:solidFill>
                <a:latin typeface="+mn-lt"/>
              </a:rPr>
              <a:t>2. Информация – как объект защиты</a:t>
            </a:r>
            <a:r>
              <a:rPr lang="ru-RU" sz="3200" b="1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514350" indent="-514350">
              <a:defRPr/>
            </a:pPr>
            <a:endParaRPr lang="ru-RU" sz="3200" b="1" dirty="0">
              <a:solidFill>
                <a:schemeClr val="bg1"/>
              </a:solidFill>
            </a:endParaRPr>
          </a:p>
          <a:p>
            <a:pPr marL="514350" indent="-514350"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</a:rPr>
              <a:t>3. Свойства информации.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1"/>
          <p:cNvSpPr>
            <a:spLocks noChangeArrowheads="1"/>
          </p:cNvSpPr>
          <p:nvPr/>
        </p:nvSpPr>
        <p:spPr bwMode="auto">
          <a:xfrm>
            <a:off x="0" y="252413"/>
            <a:ext cx="9144000" cy="566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>
                <a:solidFill>
                  <a:srgbClr val="FFFF2F"/>
                </a:solidFill>
                <a:cs typeface="Arial" charset="0"/>
              </a:rPr>
              <a:t>К сведениям особой важности </a:t>
            </a:r>
            <a:r>
              <a:rPr lang="ru-RU">
                <a:solidFill>
                  <a:schemeClr val="bg1"/>
                </a:solidFill>
                <a:cs typeface="Arial" charset="0"/>
              </a:rPr>
              <a:t>следует относить сведения в области военной, внешнеполитической, экономической, научно-технической, разведывательной, контрразведывательной и оперативно-розыскной деятельности, распространение которых может нанести ущерб интересам Российской Федерации в одной или нескольких из перечисленных областей.</a:t>
            </a:r>
          </a:p>
          <a:p>
            <a:pPr defTabSz="912813"/>
            <a:endParaRPr lang="ru-RU">
              <a:solidFill>
                <a:schemeClr val="bg1"/>
              </a:solidFill>
              <a:cs typeface="Arial" charset="0"/>
            </a:endParaRPr>
          </a:p>
          <a:p>
            <a:pPr defTabSz="912813"/>
            <a:r>
              <a:rPr lang="ru-RU">
                <a:solidFill>
                  <a:srgbClr val="FFFF2F"/>
                </a:solidFill>
                <a:cs typeface="Arial" charset="0"/>
              </a:rPr>
              <a:t>К совершенно секретным сведениям </a:t>
            </a:r>
            <a:r>
              <a:rPr lang="ru-RU">
                <a:solidFill>
                  <a:schemeClr val="bg1"/>
                </a:solidFill>
                <a:cs typeface="Arial" charset="0"/>
              </a:rPr>
              <a:t>следует относить сведения в области военной, внешнеполитической, экономической, научно-технической, разведывательной, контрразведывательной и оперативно-розыскной деятельности, распространение которых может нанести ущерб интересам министерства (ведомства) или отрасли экономики Российской Федерации в одной или нескольких из перечисленных областей.</a:t>
            </a:r>
          </a:p>
          <a:p>
            <a:pPr defTabSz="912813"/>
            <a:endParaRPr lang="ru-RU">
              <a:solidFill>
                <a:schemeClr val="bg1"/>
              </a:solidFill>
              <a:cs typeface="Arial" charset="0"/>
            </a:endParaRPr>
          </a:p>
          <a:p>
            <a:pPr defTabSz="912813"/>
            <a:r>
              <a:rPr lang="ru-RU">
                <a:solidFill>
                  <a:srgbClr val="FFFF2F"/>
                </a:solidFill>
                <a:cs typeface="Arial" charset="0"/>
              </a:rPr>
              <a:t>К секретным сведениям </a:t>
            </a:r>
            <a:r>
              <a:rPr lang="ru-RU">
                <a:solidFill>
                  <a:schemeClr val="bg1"/>
                </a:solidFill>
                <a:cs typeface="Arial" charset="0"/>
              </a:rPr>
              <a:t>следует относить все иные сведения из числа сведений, составляющих государственную тайну. </a:t>
            </a:r>
          </a:p>
          <a:p>
            <a:pPr defTabSz="912813"/>
            <a:endParaRPr lang="ru-RU">
              <a:solidFill>
                <a:schemeClr val="bg1"/>
              </a:solidFill>
              <a:cs typeface="Arial" charset="0"/>
            </a:endParaRPr>
          </a:p>
          <a:p>
            <a:pPr defTabSz="912813"/>
            <a:r>
              <a:rPr lang="ru-RU">
                <a:solidFill>
                  <a:srgbClr val="FF0000"/>
                </a:solidFill>
                <a:cs typeface="Arial" charset="0"/>
              </a:rPr>
              <a:t>Ущербом безопасности Российской Федерации </a:t>
            </a:r>
            <a:r>
              <a:rPr lang="ru-RU">
                <a:solidFill>
                  <a:schemeClr val="bg1"/>
                </a:solidFill>
                <a:cs typeface="Arial" charset="0"/>
              </a:rPr>
              <a:t>в этом случае считается ущерб, нанесенный интересам предприятия, учреждения или организации в военной, внешнеполитической, экономической, научно-технической, разведывательной, контрразведывательной или оперативно-розыскной области деятельности.</a:t>
            </a:r>
            <a:endParaRPr lang="ru-RU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857250" y="2428875"/>
            <a:ext cx="7824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ru-RU" sz="3600" b="1">
                <a:solidFill>
                  <a:srgbClr val="FFFF2F"/>
                </a:solidFill>
              </a:rPr>
              <a:t>Конфиденциальная информация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0" y="271463"/>
            <a:ext cx="9144000" cy="615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000" b="1">
                <a:solidFill>
                  <a:srgbClr val="FFFF00"/>
                </a:solidFill>
              </a:rPr>
              <a:t>ПЕРЕЧЕНЬ СВЕДЕНИЙ КОНФИДЕНЦИАЛЬНОГО ХАРАКТЕРА</a:t>
            </a:r>
          </a:p>
          <a:p>
            <a:pPr algn="ctr" defTabSz="912813"/>
            <a:r>
              <a:rPr lang="ru-RU" sz="1600">
                <a:solidFill>
                  <a:srgbClr val="FFFF00"/>
                </a:solidFill>
              </a:rPr>
              <a:t>Утвержден Указом Президента Российской Федерации от 6 марта 1997 г. № 188</a:t>
            </a:r>
          </a:p>
          <a:p>
            <a:pPr algn="ctr" defTabSz="912813"/>
            <a:endParaRPr lang="ru-RU">
              <a:solidFill>
                <a:schemeClr val="bg1"/>
              </a:solidFill>
            </a:endParaRPr>
          </a:p>
          <a:p>
            <a:pPr defTabSz="912813"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</a:rPr>
              <a:t> Сведения о фактах, событиях и обстоятельствах частной жизни гражданина, позволяющие идентифицировать его личность </a:t>
            </a:r>
            <a:r>
              <a:rPr lang="ru-RU" sz="2000">
                <a:solidFill>
                  <a:srgbClr val="FFFF00"/>
                </a:solidFill>
              </a:rPr>
              <a:t>(персональные данные), </a:t>
            </a:r>
            <a:r>
              <a:rPr lang="ru-RU" sz="2000">
                <a:solidFill>
                  <a:schemeClr val="bg1"/>
                </a:solidFill>
              </a:rPr>
              <a:t>за исключением сведений, подлежащих распространению в средствах массовой информации в установленных федеральными законами случаях.</a:t>
            </a:r>
          </a:p>
          <a:p>
            <a:pPr defTabSz="912813">
              <a:buFontTx/>
              <a:buAutoNum type="arabicPeriod"/>
            </a:pPr>
            <a:endParaRPr lang="ru-RU" sz="2000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2. </a:t>
            </a:r>
            <a:r>
              <a:rPr lang="ru-RU" sz="2000">
                <a:solidFill>
                  <a:srgbClr val="FFFF00"/>
                </a:solidFill>
              </a:rPr>
              <a:t>Сведения, составляющие тайну следствия и судопроизводства</a:t>
            </a:r>
            <a:r>
              <a:rPr lang="ru-RU" sz="2000">
                <a:solidFill>
                  <a:schemeClr val="bg1"/>
                </a:solidFill>
              </a:rPr>
              <a:t>, а также сведения о защищаемых лицах и мерах государственной защиты, осуществляемой в соответствии с ФЗ от 20 августа 2004 г. N 119-ФЗ "О государственной защите потерпевших, свидетелей и иных участников уголовного судопроизводства" и другими нормативными правовыми актами Российской Федерации.</a:t>
            </a:r>
          </a:p>
          <a:p>
            <a:pPr defTabSz="912813"/>
            <a:endParaRPr lang="ru-RU" sz="2000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3. Служебные сведения, доступ к которым ограничен органами государственной власти в соответствии с Гражданским кодексом Российской Федерации и федеральными законами (</a:t>
            </a:r>
            <a:r>
              <a:rPr lang="ru-RU" sz="2000">
                <a:solidFill>
                  <a:srgbClr val="FFFF00"/>
                </a:solidFill>
              </a:rPr>
              <a:t>служебная тайна</a:t>
            </a:r>
            <a:r>
              <a:rPr lang="ru-RU" sz="2000">
                <a:solidFill>
                  <a:schemeClr val="bg1"/>
                </a:solidFill>
              </a:rPr>
              <a:t>).</a:t>
            </a:r>
          </a:p>
          <a:p>
            <a:pPr defTabSz="912813">
              <a:buFontTx/>
              <a:buAutoNum type="arabicPeriod"/>
            </a:pPr>
            <a:endParaRPr lang="ru-RU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0" y="271463"/>
            <a:ext cx="91440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000" b="1">
                <a:solidFill>
                  <a:srgbClr val="FFFF00"/>
                </a:solidFill>
              </a:rPr>
              <a:t>ПЕРЕЧЕНЬ СВЕДЕНИЙ КОНФИДЕНЦИАЛЬНОГО ХАРАКТЕРА</a:t>
            </a:r>
          </a:p>
          <a:p>
            <a:pPr algn="ctr" defTabSz="912813"/>
            <a:r>
              <a:rPr lang="ru-RU" sz="1600">
                <a:solidFill>
                  <a:srgbClr val="FFFF00"/>
                </a:solidFill>
              </a:rPr>
              <a:t>Утвержден Указом Президента Российской Федерации от 6 марта 1997 г. № 188</a:t>
            </a:r>
          </a:p>
          <a:p>
            <a:pPr algn="ctr" defTabSz="912813"/>
            <a:endParaRPr lang="ru-RU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4. </a:t>
            </a:r>
            <a:r>
              <a:rPr lang="ru-RU" sz="2000">
                <a:solidFill>
                  <a:srgbClr val="FFFF00"/>
                </a:solidFill>
              </a:rPr>
              <a:t>Сведения, связанные с профессиональной деятельностью</a:t>
            </a:r>
            <a:r>
              <a:rPr lang="ru-RU" sz="2000">
                <a:solidFill>
                  <a:schemeClr val="bg1"/>
                </a:solidFill>
              </a:rPr>
              <a:t>, доступ к которым ограничен в соответствии с Конституцией РФ и федеральными законами (врачебная, нотариальная, адвокатская тайна, тайна переписки, телефонных переговоров, почтовых отправлений, телеграфных или иных сообщений и так далее).</a:t>
            </a:r>
          </a:p>
          <a:p>
            <a:pPr defTabSz="912813"/>
            <a:endParaRPr lang="ru-RU" sz="2000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5. Сведения, связанные с коммерческой деятельностью, доступ к которым ограничен в соответствии с Гражданским кодексом Российской Федерации и федеральными законами (</a:t>
            </a:r>
            <a:r>
              <a:rPr lang="ru-RU" sz="2000">
                <a:solidFill>
                  <a:srgbClr val="FFFF00"/>
                </a:solidFill>
              </a:rPr>
              <a:t>коммерческая тайн</a:t>
            </a:r>
            <a:r>
              <a:rPr lang="ru-RU" sz="2000">
                <a:solidFill>
                  <a:schemeClr val="bg1"/>
                </a:solidFill>
              </a:rPr>
              <a:t>а).</a:t>
            </a:r>
          </a:p>
          <a:p>
            <a:pPr defTabSz="912813"/>
            <a:endParaRPr lang="ru-RU" sz="2000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6. </a:t>
            </a:r>
            <a:r>
              <a:rPr lang="ru-RU" sz="2000">
                <a:solidFill>
                  <a:srgbClr val="FFFF00"/>
                </a:solidFill>
              </a:rPr>
              <a:t>Сведения о сущности изобретения</a:t>
            </a:r>
            <a:r>
              <a:rPr lang="ru-RU" sz="2000">
                <a:solidFill>
                  <a:schemeClr val="bg1"/>
                </a:solidFill>
              </a:rPr>
              <a:t>, полезной модели или промышленного образца до официальной публикации информации о них.</a:t>
            </a:r>
          </a:p>
          <a:p>
            <a:pPr defTabSz="912813"/>
            <a:endParaRPr lang="ru-RU" sz="2000">
              <a:solidFill>
                <a:schemeClr val="bg1"/>
              </a:solidFill>
            </a:endParaRPr>
          </a:p>
          <a:p>
            <a:pPr defTabSz="912813"/>
            <a:endParaRPr lang="ru-RU" sz="2000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В настоящий документ внесены изменения следующими документами:</a:t>
            </a:r>
            <a:br>
              <a:rPr lang="ru-RU" sz="2000">
                <a:solidFill>
                  <a:schemeClr val="bg1"/>
                </a:solidFill>
              </a:rPr>
            </a:br>
            <a:r>
              <a:rPr lang="ru-RU" sz="2000">
                <a:solidFill>
                  <a:schemeClr val="bg1"/>
                </a:solidFill>
                <a:hlinkClick r:id="rId2" action="ppaction://hlinkfile"/>
              </a:rPr>
              <a:t>Указ</a:t>
            </a:r>
            <a:r>
              <a:rPr lang="ru-RU" sz="2000">
                <a:solidFill>
                  <a:schemeClr val="bg1"/>
                </a:solidFill>
              </a:rPr>
              <a:t> Президента РФ от 23 сентября 2005 г. N 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1857375" y="2428875"/>
            <a:ext cx="4603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ru-RU" sz="4000" b="1">
                <a:solidFill>
                  <a:srgbClr val="FFFF2F"/>
                </a:solidFill>
              </a:rPr>
              <a:t>Служебная тайна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4450" y="71438"/>
            <a:ext cx="9002713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400">
                <a:solidFill>
                  <a:srgbClr val="FFFFFF"/>
                </a:solidFill>
              </a:rPr>
              <a:t>К служебной информации ограниченного распространения относится несекретная информация, касающаяся деятельности организаций и учреждений, ограничения на распространение которой диктуются служебной необходимостью.</a:t>
            </a:r>
          </a:p>
          <a:p>
            <a:pPr defTabSz="912813"/>
            <a:endParaRPr lang="ru-RU" sz="2400">
              <a:solidFill>
                <a:srgbClr val="FFFFFF"/>
              </a:solidFill>
            </a:endParaRPr>
          </a:p>
          <a:p>
            <a:pPr defTabSz="912813"/>
            <a:r>
              <a:rPr lang="ru-RU" sz="2400">
                <a:solidFill>
                  <a:srgbClr val="FFFFFF"/>
                </a:solidFill>
              </a:rPr>
              <a:t>На документах (в необходимых случаях и на их проектах), содержащих служебную информацию ограниченного распространения, проставляется пометка </a:t>
            </a:r>
            <a:r>
              <a:rPr lang="ru-RU" sz="2400">
                <a:solidFill>
                  <a:srgbClr val="FFFF00"/>
                </a:solidFill>
              </a:rPr>
              <a:t>"Для служебного пользования".</a:t>
            </a:r>
          </a:p>
          <a:p>
            <a:pPr defTabSz="912813"/>
            <a:endParaRPr lang="ru-RU" sz="2400">
              <a:solidFill>
                <a:srgbClr val="FFFFFF"/>
              </a:solidFill>
            </a:endParaRPr>
          </a:p>
          <a:p>
            <a:pPr defTabSz="912813"/>
            <a:r>
              <a:rPr lang="ru-RU" sz="2400">
                <a:solidFill>
                  <a:srgbClr val="FFFFFF"/>
                </a:solidFill>
              </a:rPr>
              <a:t>Документы –  документы на бумажных и иных материальных носителях (фото-, кино-, видео- и аудиопленки, машинные носители информации и др.).</a:t>
            </a:r>
          </a:p>
          <a:p>
            <a:pPr defTabSz="912813"/>
            <a:endParaRPr lang="ru-RU" sz="2000">
              <a:solidFill>
                <a:srgbClr val="FFFFFF"/>
              </a:solidFill>
            </a:endParaRPr>
          </a:p>
          <a:p>
            <a:pPr defTabSz="912813"/>
            <a:r>
              <a:rPr lang="ru-RU" sz="1600">
                <a:solidFill>
                  <a:srgbClr val="FFFF00"/>
                </a:solidFill>
              </a:rPr>
              <a:t>Постановление Правительства РФ от 3 ноября 1994 г. № 1233</a:t>
            </a:r>
            <a:br>
              <a:rPr lang="ru-RU" sz="1600">
                <a:solidFill>
                  <a:srgbClr val="FFFF00"/>
                </a:solidFill>
              </a:rPr>
            </a:br>
            <a:r>
              <a:rPr lang="ru-RU" sz="1600">
                <a:solidFill>
                  <a:srgbClr val="FFFF00"/>
                </a:solidFill>
              </a:rPr>
              <a:t>«Об утверждении Положения о порядке обращения со служебной информацией ограниченного распространения в федеральных органах исполнительной власти»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87325" y="214313"/>
            <a:ext cx="8929688" cy="65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2400">
                <a:solidFill>
                  <a:srgbClr val="FFFFFF"/>
                </a:solidFill>
              </a:rPr>
              <a:t>Не могут быть отнесены к служебной информации ограниченного распространения: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>
                <a:solidFill>
                  <a:srgbClr val="FFFFFF"/>
                </a:solidFill>
              </a:rPr>
              <a:t>акты законодательства, устанавливающие правовой статус государственных органов, организаций, общественных объединений, а также права, свободы и обязанности граждан, порядок их реализации;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>
                <a:solidFill>
                  <a:srgbClr val="FFFFFF"/>
                </a:solidFill>
              </a:rPr>
              <a:t>сведения о чрезвычайных ситуациях, опасных природных явлениях и процессах, экологическая, гидрометеорологическая, гидрогеологическая, демографическая, санитарно-эпидемиологическая и другая информация, необходимая для обеспечения безопасного существования населенных пунктов, граждан и населения в целом, а также производственных объектов;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>
                <a:solidFill>
                  <a:srgbClr val="FFFFFF"/>
                </a:solidFill>
              </a:rPr>
              <a:t>описание структуры органа исполнительной власти, его функций, направлений и форм деятельности, а также его адрес;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>
                <a:solidFill>
                  <a:srgbClr val="FFFFFF"/>
                </a:solidFill>
              </a:rPr>
              <a:t>порядок рассмотрения и разрешения заявлений, а также обращений граждан и юридических лиц;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>
                <a:solidFill>
                  <a:srgbClr val="FFFFFF"/>
                </a:solidFill>
              </a:rPr>
              <a:t>решения по заявлениям и обращениям граждан и юридических лиц, рассмотренным в установленном порядке;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>
                <a:solidFill>
                  <a:srgbClr val="FFFFFF"/>
                </a:solidFill>
              </a:rPr>
              <a:t>сведения об исполнении бюджета и использовании других государственных ресурсов, о состоянии экономики и потребностей населения;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>
                <a:solidFill>
                  <a:srgbClr val="FFFFFF"/>
                </a:solidFill>
              </a:rPr>
              <a:t>документы, накапливаемые в открытых фондах библиотек и архивов, информационных системах организаций, необходимые для реализации прав, свобод и обязанностей граждан. органах исполнительной власти»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рямоугольник 1"/>
          <p:cNvSpPr>
            <a:spLocks noChangeArrowheads="1"/>
          </p:cNvSpPr>
          <p:nvPr/>
        </p:nvSpPr>
        <p:spPr bwMode="auto">
          <a:xfrm>
            <a:off x="285750" y="214313"/>
            <a:ext cx="871537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400">
                <a:solidFill>
                  <a:srgbClr val="FFFFFF"/>
                </a:solidFill>
              </a:rPr>
              <a:t>Служебная информация ограниченного распространения без санкции соответствующего должностного лица не подлежит разглашению (распространению).</a:t>
            </a:r>
          </a:p>
          <a:p>
            <a:pPr defTabSz="912813"/>
            <a:endParaRPr lang="ru-RU" sz="2400">
              <a:solidFill>
                <a:srgbClr val="FFFFFF"/>
              </a:solidFill>
            </a:endParaRPr>
          </a:p>
          <a:p>
            <a:pPr defTabSz="912813"/>
            <a:r>
              <a:rPr lang="ru-RU" sz="2400">
                <a:solidFill>
                  <a:srgbClr val="FFFFFF"/>
                </a:solidFill>
              </a:rPr>
              <a:t>За разглашение служебной информации ограниченного распространения, а также нарушение порядка обращения с документами, содержащими такую информацию, государственный служащий (работник организации) может быть привлечен к дисциплинарной или иной предусмотренной законодательством ответственности.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857375" y="2428875"/>
            <a:ext cx="5441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ru-RU" sz="4000" b="1">
                <a:solidFill>
                  <a:srgbClr val="FFFF2F"/>
                </a:solidFill>
              </a:rPr>
              <a:t>Коммерческая тайна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0" y="352425"/>
            <a:ext cx="9144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000" b="1">
                <a:solidFill>
                  <a:schemeClr val="bg1"/>
                </a:solidFill>
              </a:rPr>
              <a:t>ФЕДЕРАЛЬНЫЙ ЗАКОН</a:t>
            </a:r>
            <a:r>
              <a:rPr lang="ru-RU" sz="2000" b="1">
                <a:solidFill>
                  <a:srgbClr val="FFFF47"/>
                </a:solidFill>
              </a:rPr>
              <a:t> О КОММЕРЧЕСКОЙ ТАЙНЕ </a:t>
            </a:r>
          </a:p>
          <a:p>
            <a:pPr defTabSz="912813"/>
            <a:r>
              <a:rPr lang="ru-RU" sz="2000" b="1">
                <a:solidFill>
                  <a:schemeClr val="bg1"/>
                </a:solidFill>
              </a:rPr>
              <a:t>от 29 июля 2004 г. № 98-ФЗ </a:t>
            </a:r>
          </a:p>
          <a:p>
            <a:pPr defTabSz="912813"/>
            <a:r>
              <a:rPr lang="ru-RU" sz="2000" b="1">
                <a:solidFill>
                  <a:schemeClr val="bg1"/>
                </a:solidFill>
              </a:rPr>
              <a:t>Статья 3.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1) </a:t>
            </a:r>
            <a:r>
              <a:rPr lang="ru-RU" sz="2000" b="1">
                <a:solidFill>
                  <a:srgbClr val="FFFF47"/>
                </a:solidFill>
              </a:rPr>
              <a:t>коммерческая тайна </a:t>
            </a:r>
            <a:r>
              <a:rPr lang="ru-RU" sz="2000">
                <a:solidFill>
                  <a:schemeClr val="bg1"/>
                </a:solidFill>
              </a:rPr>
              <a:t>- конфиденциальность информации, позволяющая ее обладателю при существующих или возможных обстоятельствах увеличить доходы, избежать неоправданных расходов, сохранить положение на рынке товаров, работ, услуг или получить иную коммерческую выгоду;</a:t>
            </a:r>
          </a:p>
          <a:p>
            <a:pPr defTabSz="912813"/>
            <a:endParaRPr lang="ru-RU" sz="2000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2) информация, составляющая коммерческую тайну, - </a:t>
            </a:r>
            <a:r>
              <a:rPr lang="ru-RU" sz="2000">
                <a:solidFill>
                  <a:srgbClr val="FFFF47"/>
                </a:solidFill>
              </a:rPr>
              <a:t>научно-техническая, технологическая, производственная, финансово-экономическая или иная информация (в том числе составляющая секреты производства (ноу-хау), </a:t>
            </a:r>
            <a:r>
              <a:rPr lang="ru-RU" sz="2000">
                <a:solidFill>
                  <a:schemeClr val="bg1"/>
                </a:solidFill>
              </a:rPr>
              <a:t>которая имеет действительную или потенциальную коммерческую ценность в силу неизвестности ее третьим лицам, к которой нет свободного доступа на законном основании и в отношении которой обладателем такой информации введен режим коммерческой тайны;</a:t>
            </a:r>
          </a:p>
          <a:p>
            <a:pPr defTabSz="912813"/>
            <a:endParaRPr lang="ru-RU" sz="2000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3) </a:t>
            </a:r>
            <a:r>
              <a:rPr lang="ru-RU" sz="2000">
                <a:solidFill>
                  <a:srgbClr val="FFFF47"/>
                </a:solidFill>
              </a:rPr>
              <a:t>режим коммерческой тайны </a:t>
            </a:r>
            <a:r>
              <a:rPr lang="ru-RU" sz="2000">
                <a:solidFill>
                  <a:schemeClr val="bg1"/>
                </a:solidFill>
              </a:rPr>
              <a:t>- правовые, организационные, технические и иные принимаемые обладателем информации, составляющей коммерческую тайну, меры по охране ее конфиденциальности;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42844" y="2000240"/>
            <a:ext cx="900115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ru-RU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Понятие «информация»  в области информационной безопасности</a:t>
            </a:r>
            <a:endParaRPr lang="ru-RU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0" y="301625"/>
            <a:ext cx="9032875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</a:rPr>
              <a:t>Статья 5. </a:t>
            </a:r>
            <a:r>
              <a:rPr lang="ru-RU" b="1" dirty="0">
                <a:solidFill>
                  <a:schemeClr val="bg1"/>
                </a:solidFill>
              </a:rPr>
              <a:t>ФЗ О КОММЕРЧЕСКОЙ ТАЙНЕ </a:t>
            </a:r>
          </a:p>
          <a:p>
            <a:pPr defTabSz="912813">
              <a:defRPr/>
            </a:pPr>
            <a:r>
              <a:rPr lang="ru-RU" b="1" dirty="0">
                <a:solidFill>
                  <a:srgbClr val="FFFF47"/>
                </a:solidFill>
                <a:latin typeface="+mn-lt"/>
              </a:rPr>
              <a:t>Сведения, которые не могут составлять коммерческую тайну (начало)</a:t>
            </a:r>
            <a:endParaRPr lang="ru-RU" dirty="0">
              <a:solidFill>
                <a:srgbClr val="FFFF47"/>
              </a:solidFill>
              <a:latin typeface="+mn-lt"/>
            </a:endParaRPr>
          </a:p>
          <a:p>
            <a:pPr defTabSz="912813"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Режим коммерческой тайны не может быть установлен лицами, осуществляющими предпринимательскую деятельность, в отношении следующих сведений:</a:t>
            </a:r>
          </a:p>
          <a:p>
            <a:pPr defTabSz="912813">
              <a:defRPr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defTabSz="912813"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1) содержащихся в учредительных документах юридического лица, документах, подтверждающих факт внесения записей о юридических лицах и об индивидуальных предпринимателях в соответствующие государственные реестры;</a:t>
            </a:r>
          </a:p>
          <a:p>
            <a:pPr defTabSz="912813">
              <a:defRPr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defTabSz="912813"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2) содержащихся в документах, дающих право на осуществление предпринимательской деятельности;</a:t>
            </a:r>
          </a:p>
          <a:p>
            <a:pPr defTabSz="912813">
              <a:defRPr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defTabSz="912813"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3) о составе имущества государственного или муниципального унитарного предприятия, государственного учреждения и об использовании ими средств соответствующих бюджетов;</a:t>
            </a:r>
          </a:p>
          <a:p>
            <a:pPr defTabSz="912813">
              <a:defRPr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defTabSz="912813"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4) о загрязнении окружающей среды, состоянии противопожарной безопасности, санитарно-эпидемиологической и радиационной обстановке, безопасности пищевых продуктов и других факторах, оказывающих негативное воздействие на обеспечение безопасного функционирования производственных объектов, безопасности каждого гражданина и безопасности населения в целом;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0" y="214313"/>
            <a:ext cx="9032875" cy="65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b="1">
                <a:solidFill>
                  <a:schemeClr val="bg1"/>
                </a:solidFill>
              </a:rPr>
              <a:t>Статья 5. ФЗ О КОММЕРЧЕСКОЙ ТАЙНЕ </a:t>
            </a:r>
          </a:p>
          <a:p>
            <a:pPr defTabSz="912813"/>
            <a:r>
              <a:rPr lang="ru-RU" b="1">
                <a:solidFill>
                  <a:srgbClr val="FFFF47"/>
                </a:solidFill>
              </a:rPr>
              <a:t>Сведения, которые не могут составлять коммерческую тайну (окончание)</a:t>
            </a:r>
          </a:p>
          <a:p>
            <a:pPr defTabSz="912813"/>
            <a:endParaRPr lang="ru-RU" sz="800">
              <a:solidFill>
                <a:srgbClr val="FFFF47"/>
              </a:solidFill>
            </a:endParaRPr>
          </a:p>
          <a:p>
            <a:pPr defTabSz="912813"/>
            <a:r>
              <a:rPr lang="ru-RU">
                <a:solidFill>
                  <a:schemeClr val="bg1"/>
                </a:solidFill>
              </a:rPr>
              <a:t>5) о численности, о составе работников, о системе оплаты труда, об условиях труда, в том числе об охране труда, о показателях производственного травматизма и профессиональной заболеваемости, и о наличии свободных рабочих мест;</a:t>
            </a:r>
          </a:p>
          <a:p>
            <a:pPr defTabSz="912813"/>
            <a:endParaRPr lang="ru-RU">
              <a:solidFill>
                <a:schemeClr val="bg1"/>
              </a:solidFill>
            </a:endParaRPr>
          </a:p>
          <a:p>
            <a:pPr defTabSz="912813"/>
            <a:r>
              <a:rPr lang="ru-RU">
                <a:solidFill>
                  <a:schemeClr val="bg1"/>
                </a:solidFill>
              </a:rPr>
              <a:t>6) о задолженности работодателей по выплате заработной платы и по иным социальным выплатам;</a:t>
            </a:r>
          </a:p>
          <a:p>
            <a:pPr defTabSz="912813"/>
            <a:endParaRPr lang="ru-RU">
              <a:solidFill>
                <a:schemeClr val="bg1"/>
              </a:solidFill>
            </a:endParaRPr>
          </a:p>
          <a:p>
            <a:pPr defTabSz="912813"/>
            <a:r>
              <a:rPr lang="ru-RU">
                <a:solidFill>
                  <a:schemeClr val="bg1"/>
                </a:solidFill>
              </a:rPr>
              <a:t>7) о нарушениях законодательства Российской Федерации и фактах привлечения к ответственности за совершение этих нарушений;</a:t>
            </a:r>
          </a:p>
          <a:p>
            <a:pPr defTabSz="912813"/>
            <a:endParaRPr lang="ru-RU">
              <a:solidFill>
                <a:schemeClr val="bg1"/>
              </a:solidFill>
            </a:endParaRPr>
          </a:p>
          <a:p>
            <a:pPr defTabSz="912813"/>
            <a:r>
              <a:rPr lang="ru-RU">
                <a:solidFill>
                  <a:schemeClr val="bg1"/>
                </a:solidFill>
              </a:rPr>
              <a:t>8) об условиях конкурсов или аукционов по приватизации объектов государственной или муниципальной собственности;</a:t>
            </a:r>
          </a:p>
          <a:p>
            <a:pPr defTabSz="912813"/>
            <a:endParaRPr lang="ru-RU">
              <a:solidFill>
                <a:schemeClr val="bg1"/>
              </a:solidFill>
            </a:endParaRPr>
          </a:p>
          <a:p>
            <a:pPr defTabSz="912813"/>
            <a:r>
              <a:rPr lang="ru-RU">
                <a:solidFill>
                  <a:schemeClr val="bg1"/>
                </a:solidFill>
              </a:rPr>
              <a:t>9) о размерах и структуре доходов некоммерческих организаций, о размерах и составе их имущества, об их расходах, о численности и об оплате труда их работников, об использовании безвозмездного труда граждан в деятельности некоммерческой организации;</a:t>
            </a:r>
          </a:p>
          <a:p>
            <a:pPr defTabSz="912813"/>
            <a:endParaRPr lang="ru-RU">
              <a:solidFill>
                <a:schemeClr val="bg1"/>
              </a:solidFill>
            </a:endParaRPr>
          </a:p>
          <a:p>
            <a:pPr defTabSz="912813"/>
            <a:r>
              <a:rPr lang="ru-RU">
                <a:solidFill>
                  <a:schemeClr val="bg1"/>
                </a:solidFill>
              </a:rPr>
              <a:t>10) о перечне лиц, имеющих право действовать без доверенности от имени юридического лица.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Прямоугольник 1"/>
          <p:cNvSpPr>
            <a:spLocks noChangeArrowheads="1"/>
          </p:cNvSpPr>
          <p:nvPr/>
        </p:nvSpPr>
        <p:spPr bwMode="auto">
          <a:xfrm>
            <a:off x="2143125" y="2428875"/>
            <a:ext cx="5651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ru-RU" sz="3600" b="1">
                <a:solidFill>
                  <a:srgbClr val="FFFF47"/>
                </a:solidFill>
              </a:rPr>
              <a:t>Персональные данные </a:t>
            </a:r>
            <a:endParaRPr lang="ru-R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0" y="285750"/>
            <a:ext cx="903605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400" b="1">
                <a:solidFill>
                  <a:schemeClr val="bg1"/>
                </a:solidFill>
              </a:rPr>
              <a:t>Федеральный закон РФ от 27 июля 2006 г. № 152-ФЗ </a:t>
            </a:r>
          </a:p>
          <a:p>
            <a:pPr defTabSz="912813"/>
            <a:r>
              <a:rPr lang="ru-RU" sz="2400" b="1">
                <a:solidFill>
                  <a:srgbClr val="FFFF47"/>
                </a:solidFill>
              </a:rPr>
              <a:t>О персональных данных</a:t>
            </a:r>
          </a:p>
          <a:p>
            <a:pPr defTabSz="912813"/>
            <a:r>
              <a:rPr lang="ru-RU" sz="2400">
                <a:solidFill>
                  <a:schemeClr val="bg1"/>
                </a:solidFill>
              </a:rPr>
              <a:t>Статья 3. </a:t>
            </a:r>
          </a:p>
          <a:p>
            <a:pPr defTabSz="912813"/>
            <a:r>
              <a:rPr lang="ru-RU" sz="2400">
                <a:solidFill>
                  <a:schemeClr val="bg1"/>
                </a:solidFill>
              </a:rPr>
              <a:t>1) </a:t>
            </a:r>
            <a:r>
              <a:rPr lang="ru-RU" sz="2400" b="1">
                <a:solidFill>
                  <a:srgbClr val="FFFF47"/>
                </a:solidFill>
              </a:rPr>
              <a:t>персональные данные </a:t>
            </a:r>
            <a:r>
              <a:rPr lang="ru-RU" sz="2400">
                <a:solidFill>
                  <a:schemeClr val="bg1"/>
                </a:solidFill>
              </a:rPr>
              <a:t>- любая информация, относящаяся к определенному или определяемому на основании такой информации физическому лицу (субъекту персональных данных), в том числе его фамилия, имя, отчество, год, месяц, дата и место рождения, адрес, семейное, социальное, имущественное положение, образование, профессия, доходы, другая информация;</a:t>
            </a:r>
          </a:p>
          <a:p>
            <a:pPr defTabSz="912813"/>
            <a:endParaRPr lang="ru-RU" sz="2400">
              <a:solidFill>
                <a:schemeClr val="bg1"/>
              </a:solidFill>
            </a:endParaRPr>
          </a:p>
          <a:p>
            <a:pPr defTabSz="912813"/>
            <a:r>
              <a:rPr lang="ru-RU" sz="2400">
                <a:solidFill>
                  <a:schemeClr val="bg1"/>
                </a:solidFill>
              </a:rPr>
              <a:t>10) </a:t>
            </a:r>
            <a:r>
              <a:rPr lang="ru-RU" sz="2400">
                <a:solidFill>
                  <a:srgbClr val="FFFF47"/>
                </a:solidFill>
              </a:rPr>
              <a:t>конфиденциальность персональных данных </a:t>
            </a:r>
            <a:r>
              <a:rPr lang="ru-RU" sz="2400">
                <a:solidFill>
                  <a:schemeClr val="bg1"/>
                </a:solidFill>
              </a:rPr>
              <a:t>- обязательное для соблюдения оператором или иным получившим доступ к персональным данным лицом требование не допускать их распространение без согласия субъекта персональных данных или наличия иного законного основания;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5"/>
          <p:cNvSpPr txBox="1">
            <a:spLocks noChangeArrowheads="1"/>
          </p:cNvSpPr>
          <p:nvPr/>
        </p:nvSpPr>
        <p:spPr bwMode="auto">
          <a:xfrm>
            <a:off x="323850" y="692150"/>
            <a:ext cx="82804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 dirty="0">
                <a:solidFill>
                  <a:schemeClr val="bg1"/>
                </a:solidFill>
              </a:rPr>
              <a:t>Защищаемые объекты:</a:t>
            </a:r>
          </a:p>
          <a:p>
            <a:pPr defTabSz="912813"/>
            <a:endParaRPr lang="ru-RU" sz="3200" dirty="0">
              <a:solidFill>
                <a:schemeClr val="bg1"/>
              </a:solidFill>
            </a:endParaRPr>
          </a:p>
          <a:p>
            <a:pPr defTabSz="912813"/>
            <a:r>
              <a:rPr lang="ru-RU" sz="3200" b="1" dirty="0">
                <a:solidFill>
                  <a:srgbClr val="FFFF2F"/>
                </a:solidFill>
              </a:rPr>
              <a:t>1. Объекты информатизации.</a:t>
            </a:r>
          </a:p>
          <a:p>
            <a:pPr defTabSz="912813"/>
            <a:endParaRPr lang="ru-RU" sz="3200" b="1" dirty="0">
              <a:solidFill>
                <a:srgbClr val="FFFF2F"/>
              </a:solidFill>
            </a:endParaRPr>
          </a:p>
          <a:p>
            <a:pPr defTabSz="912813"/>
            <a:r>
              <a:rPr lang="ru-RU" sz="3200" b="1" dirty="0">
                <a:solidFill>
                  <a:srgbClr val="FFFF2F"/>
                </a:solidFill>
              </a:rPr>
              <a:t>2. Выделенные помещения.</a:t>
            </a:r>
          </a:p>
          <a:p>
            <a:pPr defTabSz="912813"/>
            <a:endParaRPr lang="ru-RU" sz="3200" b="1" dirty="0">
              <a:solidFill>
                <a:srgbClr val="FFFF2F"/>
              </a:solidFill>
            </a:endParaRPr>
          </a:p>
          <a:p>
            <a:pPr defTabSz="912813"/>
            <a:r>
              <a:rPr lang="ru-RU" sz="3200" b="1" dirty="0">
                <a:solidFill>
                  <a:srgbClr val="FFFF2F"/>
                </a:solidFill>
              </a:rPr>
              <a:t>3. Телекоммуникационные системы.</a:t>
            </a:r>
            <a:endParaRPr lang="ru-RU" sz="3200" dirty="0">
              <a:solidFill>
                <a:srgbClr val="FFFF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258763"/>
            <a:ext cx="91440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dirty="0">
                <a:solidFill>
                  <a:srgbClr val="FFFF2F"/>
                </a:solidFill>
              </a:rPr>
              <a:t>Объект информатизации</a:t>
            </a:r>
            <a:r>
              <a:rPr lang="ru-RU" sz="2800" dirty="0">
                <a:solidFill>
                  <a:srgbClr val="FFFF2F"/>
                </a:solidFill>
              </a:rPr>
              <a:t> </a:t>
            </a:r>
            <a:r>
              <a:rPr lang="ru-RU" sz="2800" b="1" dirty="0">
                <a:solidFill>
                  <a:srgbClr val="FFFF2F"/>
                </a:solidFill>
              </a:rPr>
              <a:t>(объект ТСПИ) </a:t>
            </a:r>
            <a:r>
              <a:rPr lang="ru-RU" sz="2800" dirty="0">
                <a:solidFill>
                  <a:schemeClr val="bg1"/>
                </a:solidFill>
              </a:rPr>
              <a:t>– совокупность</a:t>
            </a:r>
            <a:r>
              <a:rPr lang="ru-RU" sz="2800" dirty="0"/>
              <a:t> </a:t>
            </a:r>
          </a:p>
          <a:p>
            <a:pPr algn="ctr" defTabSz="912813"/>
            <a:endParaRPr lang="ru-RU" sz="1200" dirty="0">
              <a:solidFill>
                <a:schemeClr val="bg1"/>
              </a:solidFill>
            </a:endParaRPr>
          </a:p>
          <a:p>
            <a:pPr defTabSz="912813">
              <a:buFont typeface="Symbol" pitchFamily="18" charset="2"/>
              <a:buChar char="¨"/>
            </a:pPr>
            <a:r>
              <a:rPr lang="ru-RU" sz="2800" dirty="0">
                <a:solidFill>
                  <a:schemeClr val="bg1"/>
                </a:solidFill>
              </a:rPr>
              <a:t> информационных ресурсов, содержащих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    сведения ограниченного доступа,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bg1"/>
                </a:solidFill>
              </a:rPr>
              <a:t>технических средств и систем обработки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    информации ограниченного доступа (основных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    технических средств и систем), используемых в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    соответствии с заданной информационной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    технологией,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ru-RU" sz="2800" dirty="0">
                <a:solidFill>
                  <a:schemeClr val="bg1"/>
                </a:solidFill>
              </a:rPr>
              <a:t> технических средств обеспечения объекта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    информатизации (вспомогательных технических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    средств и систем),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ru-RU" sz="2800" dirty="0">
                <a:solidFill>
                  <a:schemeClr val="bg1"/>
                </a:solidFill>
              </a:rPr>
              <a:t> помещений или объектов (зданий, сооружений, 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    технических средств), в которых они установлены.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142875" y="357188"/>
            <a:ext cx="85725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>
                <a:solidFill>
                  <a:srgbClr val="FFFF2F"/>
                </a:solidFill>
              </a:rPr>
              <a:t>Информационные ресурсы </a:t>
            </a:r>
            <a:r>
              <a:rPr lang="ru-RU" sz="3600" b="1">
                <a:solidFill>
                  <a:schemeClr val="bg1"/>
                </a:solidFill>
              </a:rPr>
              <a:t>– </a:t>
            </a:r>
          </a:p>
          <a:p>
            <a:pPr defTabSz="912813"/>
            <a:endParaRPr lang="ru-RU" sz="3600">
              <a:solidFill>
                <a:schemeClr val="bg1"/>
              </a:solidFill>
            </a:endParaRPr>
          </a:p>
          <a:p>
            <a:pPr defTabSz="912813"/>
            <a:r>
              <a:rPr lang="ru-RU" sz="3600">
                <a:solidFill>
                  <a:schemeClr val="bg1"/>
                </a:solidFill>
              </a:rPr>
              <a:t>отдельные документы и отдельные массивы документов, документы и массивы документов, содержащиеся в информационных системах (библиотеках, архивах, фондах, банках данных, информационных системах других видов).</a:t>
            </a:r>
            <a:endParaRPr lang="ru-R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71438" y="500063"/>
            <a:ext cx="88582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>
                <a:solidFill>
                  <a:srgbClr val="FFFF2F"/>
                </a:solidFill>
              </a:rPr>
              <a:t>Обработка информации </a:t>
            </a:r>
            <a:r>
              <a:rPr lang="ru-RU" sz="3600" b="1">
                <a:solidFill>
                  <a:schemeClr val="bg1"/>
                </a:solidFill>
              </a:rPr>
              <a:t>– </a:t>
            </a:r>
          </a:p>
          <a:p>
            <a:pPr defTabSz="912813"/>
            <a:endParaRPr lang="ru-RU" sz="3600" b="1">
              <a:solidFill>
                <a:schemeClr val="bg1"/>
              </a:solidFill>
            </a:endParaRPr>
          </a:p>
          <a:p>
            <a:pPr defTabSz="912813"/>
            <a:r>
              <a:rPr lang="ru-RU" sz="3600">
                <a:solidFill>
                  <a:schemeClr val="bg1"/>
                </a:solidFill>
              </a:rPr>
              <a:t>совокупность операций сбора, накопления, ввода, вывода, приема, передачи, записи, хранения, регистрации, уничтожения, преобразования, отображения информации.</a:t>
            </a:r>
            <a:endParaRPr lang="ru-R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71438" y="357188"/>
            <a:ext cx="8929687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dirty="0">
                <a:solidFill>
                  <a:srgbClr val="FFFF00"/>
                </a:solidFill>
              </a:rPr>
              <a:t>Основные технические средства и системы (ОТСС) -</a:t>
            </a:r>
          </a:p>
          <a:p>
            <a:pPr defTabSz="912813"/>
            <a:endParaRPr lang="ru-RU" sz="1200" dirty="0">
              <a:solidFill>
                <a:schemeClr val="bg1"/>
              </a:solidFill>
            </a:endParaRP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Технические средства и системы, а также их коммуникации, используемые для обработки (приема, передачи, записи, хранения и т.д.) информации ограниченного доступа (</a:t>
            </a:r>
            <a:r>
              <a:rPr lang="ru-RU" sz="2800" dirty="0" smtClean="0">
                <a:solidFill>
                  <a:srgbClr val="FFFF00"/>
                </a:solidFill>
              </a:rPr>
              <a:t>ТСПИ, ТСОИ</a:t>
            </a:r>
            <a:r>
              <a:rPr lang="ru-RU" sz="2800" dirty="0" smtClean="0">
                <a:solidFill>
                  <a:schemeClr val="bg1"/>
                </a:solidFill>
              </a:rPr>
              <a:t>). </a:t>
            </a:r>
            <a:endParaRPr lang="ru-RU" sz="2800" dirty="0">
              <a:solidFill>
                <a:schemeClr val="bg1"/>
              </a:solidFill>
            </a:endParaRPr>
          </a:p>
          <a:p>
            <a:pPr defTabSz="912813"/>
            <a:endParaRPr lang="ru-RU" sz="1400" dirty="0">
              <a:solidFill>
                <a:schemeClr val="bg1"/>
              </a:solidFill>
            </a:endParaRPr>
          </a:p>
          <a:p>
            <a:pPr defTabSz="912813"/>
            <a:r>
              <a:rPr lang="ru-RU" sz="2800" dirty="0">
                <a:solidFill>
                  <a:srgbClr val="FFFF00"/>
                </a:solidFill>
              </a:rPr>
              <a:t>К ним относятся</a:t>
            </a:r>
            <a:r>
              <a:rPr lang="ru-RU" sz="2800" dirty="0">
                <a:solidFill>
                  <a:schemeClr val="bg1"/>
                </a:solidFill>
              </a:rPr>
              <a:t>: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средства вычислительной техники и автоматизированные системы обработки  информации;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системы связи и передачи данных;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средства изготовления, тиражирования документов;</a:t>
            </a:r>
          </a:p>
          <a:p>
            <a:pPr defTabSz="912813"/>
            <a:r>
              <a:rPr lang="ru-RU" sz="2800" dirty="0">
                <a:solidFill>
                  <a:schemeClr val="bg1"/>
                </a:solidFill>
              </a:rPr>
              <a:t>средства звуко- и видеозаписи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142875" y="642938"/>
            <a:ext cx="88582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>
                <a:solidFill>
                  <a:srgbClr val="FFFF2F"/>
                </a:solidFill>
              </a:rPr>
              <a:t>Информационная технология </a:t>
            </a:r>
            <a:r>
              <a:rPr lang="ru-RU" sz="3600">
                <a:solidFill>
                  <a:schemeClr val="bg1"/>
                </a:solidFill>
              </a:rPr>
              <a:t>– </a:t>
            </a:r>
          </a:p>
          <a:p>
            <a:pPr defTabSz="912813"/>
            <a:endParaRPr lang="ru-RU" sz="3600">
              <a:solidFill>
                <a:schemeClr val="bg1"/>
              </a:solidFill>
            </a:endParaRPr>
          </a:p>
          <a:p>
            <a:pPr defTabSz="912813"/>
            <a:r>
              <a:rPr lang="ru-RU" sz="3600">
                <a:solidFill>
                  <a:schemeClr val="bg1"/>
                </a:solidFill>
              </a:rPr>
              <a:t>приемы, способы и методы применения технических и программных средств при выполнении функций обработки информации.</a:t>
            </a:r>
            <a:r>
              <a:rPr lang="ru-RU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14313" y="71438"/>
            <a:ext cx="8786812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>
                <a:solidFill>
                  <a:schemeClr val="bg1"/>
                </a:solidFill>
              </a:rPr>
              <a:t>В современной науке рассматриваются два вида информации:</a:t>
            </a:r>
          </a:p>
          <a:p>
            <a:pPr defTabSz="912813"/>
            <a:r>
              <a:rPr lang="ru-RU" sz="2800" b="1">
                <a:solidFill>
                  <a:srgbClr val="FFFF00"/>
                </a:solidFill>
              </a:rPr>
              <a:t>Объективная </a:t>
            </a:r>
            <a:r>
              <a:rPr lang="ru-RU" sz="2800">
                <a:solidFill>
                  <a:schemeClr val="bg1"/>
                </a:solidFill>
              </a:rPr>
              <a:t>(первичная) информация — свойство материальных объектов и явлений (процессов) порождать многообразие состояний, которые посредством взаимодействий передаются другим объектам и запечатлеваются в их структуре.</a:t>
            </a:r>
          </a:p>
          <a:p>
            <a:pPr defTabSz="912813"/>
            <a:r>
              <a:rPr lang="ru-RU" sz="2800" b="1">
                <a:solidFill>
                  <a:srgbClr val="FFFF00"/>
                </a:solidFill>
              </a:rPr>
              <a:t>Субъективная</a:t>
            </a:r>
            <a:r>
              <a:rPr lang="ru-RU" sz="2800">
                <a:solidFill>
                  <a:schemeClr val="bg1"/>
                </a:solidFill>
              </a:rPr>
              <a:t> (семантическая, смысловая, вторичная) информация – смысловое содержание объективной информации об объектах и процессах материального мира, сформированное сознанием человека с помощью смысловых образов (слов, образов и ощущений) и зафиксированное на каком-либо материальном носителе.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0" y="214313"/>
            <a:ext cx="9144000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200" b="1">
                <a:solidFill>
                  <a:srgbClr val="FFFF00"/>
                </a:solidFill>
              </a:rPr>
              <a:t>Вспомогательные технические средства и системы (ВТСС</a:t>
            </a:r>
            <a:r>
              <a:rPr lang="ru-RU" sz="2200">
                <a:solidFill>
                  <a:srgbClr val="FFFF00"/>
                </a:solidFill>
              </a:rPr>
              <a:t>) -</a:t>
            </a:r>
            <a:r>
              <a:rPr lang="ru-RU" sz="2200"/>
              <a:t> </a:t>
            </a:r>
            <a:r>
              <a:rPr lang="ru-RU" sz="2200">
                <a:solidFill>
                  <a:schemeClr val="bg1"/>
                </a:solidFill>
              </a:rPr>
              <a:t>Технические средства и системы, установленные на объектах информатизации или в выделенных (защищаемых) помещениях, непосредственно не участвующие в обработке (приеме, передачи, записи, хранения и ит.д.) информации ограниченного доступа.</a:t>
            </a:r>
            <a:endParaRPr lang="ru-RU" sz="2200" b="1">
              <a:solidFill>
                <a:schemeClr val="bg1"/>
              </a:solidFill>
            </a:endParaRPr>
          </a:p>
          <a:p>
            <a:pPr defTabSz="912813"/>
            <a:endParaRPr lang="ru-RU" sz="1600">
              <a:solidFill>
                <a:schemeClr val="bg1"/>
              </a:solidFill>
            </a:endParaRP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К ним относятся: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средства вычислительной техники и автоматизированные системы обработки открытой информации;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различного рода телефонные средства и системы;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средства и системы передачи данных в системе радиосвязи;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средства и системы охранной и пожарной сигнализации;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средства и системы оповещения и сигнализации;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контрольно-измерительная аппаратура;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средства и системы кондиционирования;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средства и системы проводной радиотрансляционной сети и приема программ радиовещания и телевидения (абонентские громкоговорители, системы радиовещания, телевизоры и радиоприемники и т.д.);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средства электронной оргтехники; </a:t>
            </a:r>
          </a:p>
          <a:p>
            <a:pPr defTabSz="912813"/>
            <a:r>
              <a:rPr lang="ru-RU" sz="2000">
                <a:solidFill>
                  <a:schemeClr val="bg1"/>
                </a:solidFill>
              </a:rPr>
              <a:t>·  иные технические средства и системы.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>
                <a:solidFill>
                  <a:srgbClr val="FFFF2F"/>
                </a:solidFill>
              </a:rPr>
              <a:t>Выделенные помещения  (ВП) </a:t>
            </a:r>
            <a:r>
              <a:rPr lang="ru-RU" sz="3200" b="1">
                <a:solidFill>
                  <a:schemeClr val="bg1"/>
                </a:solidFill>
              </a:rPr>
              <a:t>–</a:t>
            </a:r>
          </a:p>
          <a:p>
            <a:pPr defTabSz="912813"/>
            <a:endParaRPr lang="ru-RU" sz="2400">
              <a:solidFill>
                <a:schemeClr val="bg1"/>
              </a:solidFill>
            </a:endParaRPr>
          </a:p>
          <a:p>
            <a:pPr defTabSz="912813"/>
            <a:r>
              <a:rPr lang="ru-RU" sz="2800" b="1">
                <a:solidFill>
                  <a:schemeClr val="bg1"/>
                </a:solidFill>
              </a:rPr>
              <a:t>Специальные помещения (служебные кабинеты, актовые, конференц-залы и т.д.), предназначенные для регулярного проведения совещаний, обсуждений, конференций, переговоров, бесед и других мероприятий секретного характера</a:t>
            </a:r>
          </a:p>
          <a:p>
            <a:pPr defTabSz="912813"/>
            <a:endParaRPr lang="ru-RU" sz="2800" b="1">
              <a:solidFill>
                <a:schemeClr val="bg1"/>
              </a:solidFill>
            </a:endParaRPr>
          </a:p>
          <a:p>
            <a:pPr defTabSz="912813"/>
            <a:r>
              <a:rPr lang="ru-RU" sz="2800" b="1">
                <a:solidFill>
                  <a:srgbClr val="FFFF00"/>
                </a:solidFill>
              </a:rPr>
              <a:t>ГОСТ Р 50.1.056-2005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>
                <a:solidFill>
                  <a:srgbClr val="23FFB6"/>
                </a:solidFill>
              </a:rPr>
              <a:t>Защищаемые</a:t>
            </a:r>
            <a:r>
              <a:rPr lang="ru-RU" sz="3200" b="1">
                <a:solidFill>
                  <a:srgbClr val="FFFF2F"/>
                </a:solidFill>
              </a:rPr>
              <a:t> помещения </a:t>
            </a:r>
            <a:r>
              <a:rPr lang="ru-RU" sz="3200">
                <a:solidFill>
                  <a:srgbClr val="FFFF2F"/>
                </a:solidFill>
              </a:rPr>
              <a:t> (</a:t>
            </a:r>
            <a:r>
              <a:rPr lang="ru-RU" sz="3200" b="1">
                <a:solidFill>
                  <a:srgbClr val="23FFB6"/>
                </a:solidFill>
              </a:rPr>
              <a:t>ЗП</a:t>
            </a:r>
            <a:r>
              <a:rPr lang="ru-RU" sz="3200">
                <a:solidFill>
                  <a:srgbClr val="FFFF2F"/>
                </a:solidFill>
              </a:rPr>
              <a:t>) </a:t>
            </a:r>
            <a:r>
              <a:rPr lang="ru-RU" sz="3200">
                <a:solidFill>
                  <a:schemeClr val="bg1"/>
                </a:solidFill>
              </a:rPr>
              <a:t>–</a:t>
            </a:r>
          </a:p>
          <a:p>
            <a:pPr defTabSz="912813"/>
            <a:endParaRPr lang="ru-RU" sz="2400">
              <a:solidFill>
                <a:schemeClr val="bg1"/>
              </a:solidFill>
            </a:endParaRPr>
          </a:p>
          <a:p>
            <a:pPr defTabSz="912813"/>
            <a:r>
              <a:rPr lang="ru-RU" sz="2800" b="1">
                <a:solidFill>
                  <a:schemeClr val="bg1"/>
                </a:solidFill>
              </a:rPr>
              <a:t>Специальные помещения (служебные кабинеты, актовые, конференц-залы и т.д.), предназначенные для регулярного проведения совещаний, обсуждений, конференций, переговоров, бесед и других мероприятий </a:t>
            </a:r>
            <a:r>
              <a:rPr lang="ru-RU" sz="2800" b="1">
                <a:solidFill>
                  <a:srgbClr val="23FFB6"/>
                </a:solidFill>
              </a:rPr>
              <a:t>конфиденциального</a:t>
            </a:r>
            <a:r>
              <a:rPr lang="ru-RU" sz="2800" b="1">
                <a:solidFill>
                  <a:schemeClr val="bg1"/>
                </a:solidFill>
              </a:rPr>
              <a:t>  характера</a:t>
            </a:r>
          </a:p>
          <a:p>
            <a:pPr defTabSz="912813"/>
            <a:endParaRPr lang="ru-RU" sz="2800" b="1">
              <a:solidFill>
                <a:schemeClr val="bg1"/>
              </a:solidFill>
            </a:endParaRPr>
          </a:p>
          <a:p>
            <a:pPr defTabSz="912813"/>
            <a:r>
              <a:rPr lang="ru-RU" sz="2800" b="1">
                <a:solidFill>
                  <a:srgbClr val="FFFF00"/>
                </a:solidFill>
              </a:rPr>
              <a:t>ГОСТ Р 50.1.056-2005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Box 1"/>
          <p:cNvSpPr txBox="1">
            <a:spLocks noChangeArrowheads="1"/>
          </p:cNvSpPr>
          <p:nvPr/>
        </p:nvSpPr>
        <p:spPr bwMode="auto">
          <a:xfrm>
            <a:off x="214313" y="428625"/>
            <a:ext cx="871537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>
                <a:solidFill>
                  <a:srgbClr val="FFFF00"/>
                </a:solidFill>
              </a:rPr>
              <a:t>Информационная система</a:t>
            </a:r>
            <a:r>
              <a:rPr lang="ru-RU" sz="2800">
                <a:solidFill>
                  <a:srgbClr val="FFFF00"/>
                </a:solidFill>
              </a:rPr>
              <a:t> </a:t>
            </a:r>
            <a:r>
              <a:rPr lang="ru-RU" sz="2800">
                <a:solidFill>
                  <a:srgbClr val="FFFFFF"/>
                </a:solidFill>
              </a:rPr>
              <a:t>– </a:t>
            </a:r>
          </a:p>
          <a:p>
            <a:pPr defTabSz="912813"/>
            <a:r>
              <a:rPr lang="ru-RU" sz="2800">
                <a:solidFill>
                  <a:srgbClr val="FFFFFF"/>
                </a:solidFill>
              </a:rPr>
              <a:t>совокупность содержащейся в базах данных информации и обеспечивающих ее обработку информационных технологий и технических средств.</a:t>
            </a:r>
          </a:p>
          <a:p>
            <a:pPr defTabSz="912813"/>
            <a:endParaRPr lang="ru-RU" sz="2800">
              <a:solidFill>
                <a:srgbClr val="FFFFFF"/>
              </a:solidFill>
            </a:endParaRPr>
          </a:p>
          <a:p>
            <a:pPr defTabSz="912813"/>
            <a:endParaRPr lang="ru-RU" sz="2800">
              <a:solidFill>
                <a:srgbClr val="FFFFFF"/>
              </a:solidFill>
            </a:endParaRPr>
          </a:p>
          <a:p>
            <a:pPr defTabSz="912813"/>
            <a:r>
              <a:rPr lang="ru-RU" sz="2800" b="1">
                <a:solidFill>
                  <a:srgbClr val="FFFF00"/>
                </a:solidFill>
              </a:rPr>
              <a:t>Информационно-телекоммуникационная сеть</a:t>
            </a:r>
            <a:r>
              <a:rPr lang="ru-RU" sz="2800">
                <a:solidFill>
                  <a:srgbClr val="FFFF00"/>
                </a:solidFill>
              </a:rPr>
              <a:t> </a:t>
            </a:r>
            <a:r>
              <a:rPr lang="ru-RU" sz="2800">
                <a:solidFill>
                  <a:srgbClr val="FFFFFF"/>
                </a:solidFill>
              </a:rPr>
              <a:t>– </a:t>
            </a:r>
          </a:p>
          <a:p>
            <a:pPr defTabSz="912813"/>
            <a:r>
              <a:rPr lang="ru-RU" sz="2800">
                <a:solidFill>
                  <a:srgbClr val="FFFFFF"/>
                </a:solidFill>
              </a:rPr>
              <a:t>технологическая система, предназначенная для передачи по линиям связи информации, доступ к которой осуществляется с использованием средств вычислительной техники.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Box 1"/>
          <p:cNvSpPr txBox="1">
            <a:spLocks noChangeArrowheads="1"/>
          </p:cNvSpPr>
          <p:nvPr/>
        </p:nvSpPr>
        <p:spPr bwMode="auto">
          <a:xfrm>
            <a:off x="214313" y="642938"/>
            <a:ext cx="85725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>
                <a:solidFill>
                  <a:srgbClr val="FFFF00"/>
                </a:solidFill>
              </a:rPr>
              <a:t>Телекоммуникационная система</a:t>
            </a:r>
            <a:r>
              <a:rPr lang="ru-RU" sz="3600">
                <a:solidFill>
                  <a:srgbClr val="FFFF00"/>
                </a:solidFill>
              </a:rPr>
              <a:t> – </a:t>
            </a:r>
            <a:r>
              <a:rPr lang="ru-RU" sz="3600" b="1">
                <a:solidFill>
                  <a:schemeClr val="bg1"/>
                </a:solidFill>
              </a:rPr>
              <a:t>совокупность технических средств и информационных технологий, предназначенных для передачи и приема информации по линиям связи.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142844" y="2428868"/>
            <a:ext cx="87868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ru-RU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Свойства информации</a:t>
            </a:r>
            <a:endParaRPr lang="ru-RU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06238" y="283295"/>
            <a:ext cx="8858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Свойства </a:t>
            </a:r>
            <a:r>
              <a:rPr lang="ru-RU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безопасности информации</a:t>
            </a:r>
            <a:r>
              <a:rPr lang="ru-RU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3447743" y="1268760"/>
            <a:ext cx="864096" cy="151216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1" y="5874272"/>
            <a:ext cx="6480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Конфиденциальность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4377298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Доступность</a:t>
            </a:r>
            <a:endParaRPr lang="ru-RU" sz="4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2996952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Целостность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771701" y="1196752"/>
            <a:ext cx="864096" cy="30963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395536" y="1210105"/>
            <a:ext cx="864096" cy="45951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142875" y="188640"/>
            <a:ext cx="88582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dirty="0">
                <a:solidFill>
                  <a:srgbClr val="FFFF00"/>
                </a:solidFill>
              </a:rPr>
              <a:t>Конфиденциальность информации</a:t>
            </a:r>
            <a:r>
              <a:rPr lang="ru-RU" sz="3600" dirty="0">
                <a:solidFill>
                  <a:srgbClr val="FFFFFF"/>
                </a:solidFill>
              </a:rPr>
              <a:t>: </a:t>
            </a:r>
          </a:p>
          <a:p>
            <a:pPr defTabSz="912813"/>
            <a:r>
              <a:rPr lang="ru-RU" sz="3600" dirty="0">
                <a:solidFill>
                  <a:srgbClr val="FFFFFF"/>
                </a:solidFill>
              </a:rPr>
              <a:t>Обязательное для выполнения лицом, получившим доступ к определенной информации, требование не передавать такую информацию третьим лицам без согласия ее обладателя. </a:t>
            </a:r>
          </a:p>
          <a:p>
            <a:pPr defTabSz="912813"/>
            <a:endParaRPr lang="ru-RU" sz="2800" dirty="0">
              <a:solidFill>
                <a:srgbClr val="FFFFFF"/>
              </a:solidFill>
            </a:endParaRPr>
          </a:p>
          <a:p>
            <a:pPr defTabSz="912813"/>
            <a:r>
              <a:rPr lang="ru-RU" sz="2000" dirty="0">
                <a:solidFill>
                  <a:srgbClr val="FFFFFF"/>
                </a:solidFill>
              </a:rPr>
              <a:t> Федеральный закон »Об информации, информационных  технологиях и о защите информации» от 27.07.2006 N </a:t>
            </a:r>
            <a:r>
              <a:rPr lang="ru-RU" sz="2000" dirty="0" smtClean="0">
                <a:solidFill>
                  <a:srgbClr val="FFFFFF"/>
                </a:solidFill>
              </a:rPr>
              <a:t>149-ФЗ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142875" y="116632"/>
            <a:ext cx="885825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4000" dirty="0" smtClean="0">
                <a:solidFill>
                  <a:srgbClr val="FFFF00"/>
                </a:solidFill>
              </a:rPr>
              <a:t>Конфиденциальность </a:t>
            </a:r>
            <a:r>
              <a:rPr lang="ru-RU" sz="4000" dirty="0">
                <a:solidFill>
                  <a:srgbClr val="FFFF00"/>
                </a:solidFill>
              </a:rPr>
              <a:t>информации</a:t>
            </a:r>
            <a:r>
              <a:rPr lang="ru-RU" sz="4000" dirty="0">
                <a:solidFill>
                  <a:schemeClr val="bg1"/>
                </a:solidFill>
              </a:rPr>
              <a:t>: </a:t>
            </a:r>
          </a:p>
          <a:p>
            <a:pPr defTabSz="912813"/>
            <a:r>
              <a:rPr lang="ru-RU" sz="3600" dirty="0">
                <a:solidFill>
                  <a:schemeClr val="bg1"/>
                </a:solidFill>
              </a:rPr>
              <a:t>Состояние информации, при котором доступ к ней осуществляют только субъекты, имеющие на него право.</a:t>
            </a:r>
          </a:p>
          <a:p>
            <a:pPr defTabSz="912813"/>
            <a:endParaRPr lang="ru-RU" sz="2400" dirty="0" smtClean="0">
              <a:solidFill>
                <a:srgbClr val="FFFF00"/>
              </a:solidFill>
            </a:endParaRPr>
          </a:p>
          <a:p>
            <a:pPr defTabSz="912813"/>
            <a:endParaRPr lang="ru-RU" sz="3200" dirty="0" smtClean="0">
              <a:solidFill>
                <a:schemeClr val="bg1"/>
              </a:solidFill>
            </a:endParaRPr>
          </a:p>
          <a:p>
            <a:pPr defTabSz="912813"/>
            <a:r>
              <a:rPr lang="ru-RU" sz="3200" dirty="0" smtClean="0">
                <a:solidFill>
                  <a:schemeClr val="bg1"/>
                </a:solidFill>
              </a:rPr>
              <a:t>Рекомендации </a:t>
            </a:r>
            <a:r>
              <a:rPr lang="ru-RU" sz="3200" dirty="0">
                <a:solidFill>
                  <a:schemeClr val="bg1"/>
                </a:solidFill>
              </a:rPr>
              <a:t>по стандартизации. Р 50.1.056 – 2005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  <a:p>
            <a:pPr defTabSz="912813"/>
            <a:endParaRPr lang="ru-RU" sz="3200" dirty="0" smtClean="0">
              <a:solidFill>
                <a:schemeClr val="bg1"/>
              </a:solidFill>
            </a:endParaRPr>
          </a:p>
          <a:p>
            <a:pPr defTabSz="912813"/>
            <a:r>
              <a:rPr lang="ru-RU" sz="3200" dirty="0" smtClean="0">
                <a:solidFill>
                  <a:schemeClr val="bg1"/>
                </a:solidFill>
              </a:rPr>
              <a:t>Национальный стандарт РФ. Защита информации. Основные термины и определения. ГОСТ Р 50922-2006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142875" y="285750"/>
            <a:ext cx="885825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4400" b="1" dirty="0">
                <a:solidFill>
                  <a:srgbClr val="FFFF00"/>
                </a:solidFill>
              </a:rPr>
              <a:t>Доступность </a:t>
            </a:r>
            <a:r>
              <a:rPr lang="ru-RU" sz="4400" b="1" dirty="0" smtClean="0">
                <a:solidFill>
                  <a:srgbClr val="FFFF00"/>
                </a:solidFill>
              </a:rPr>
              <a:t>информации</a:t>
            </a:r>
            <a:r>
              <a:rPr lang="ru-RU" sz="4400" b="1" dirty="0">
                <a:solidFill>
                  <a:srgbClr val="FFFFFF"/>
                </a:solidFill>
              </a:rPr>
              <a:t> </a:t>
            </a:r>
            <a:r>
              <a:rPr lang="ru-RU" sz="4400" b="1" dirty="0" smtClean="0">
                <a:solidFill>
                  <a:srgbClr val="FFFFFF"/>
                </a:solidFill>
              </a:rPr>
              <a:t>- </a:t>
            </a:r>
            <a:endParaRPr lang="ru-RU" sz="4400" b="1" dirty="0">
              <a:solidFill>
                <a:srgbClr val="FFFFFF"/>
              </a:solidFill>
            </a:endParaRPr>
          </a:p>
          <a:p>
            <a:pPr defTabSz="912813"/>
            <a:r>
              <a:rPr lang="ru-RU" sz="4400" b="1" dirty="0">
                <a:solidFill>
                  <a:srgbClr val="FFFFFF"/>
                </a:solidFill>
              </a:rPr>
              <a:t>с</a:t>
            </a:r>
            <a:r>
              <a:rPr lang="ru-RU" sz="4400" b="1" dirty="0" smtClean="0">
                <a:solidFill>
                  <a:srgbClr val="FFFFFF"/>
                </a:solidFill>
              </a:rPr>
              <a:t>остояние </a:t>
            </a:r>
            <a:r>
              <a:rPr lang="ru-RU" sz="4400" b="1" dirty="0">
                <a:solidFill>
                  <a:srgbClr val="FFFFFF"/>
                </a:solidFill>
              </a:rPr>
              <a:t>информации, при котором субъекты, имеющие права доступа, могут реализовать их беспрепятственно.</a:t>
            </a:r>
          </a:p>
          <a:p>
            <a:pPr defTabSz="912813"/>
            <a:endParaRPr lang="ru-RU" sz="2400" dirty="0">
              <a:solidFill>
                <a:srgbClr val="FFFFFF"/>
              </a:solidFill>
            </a:endParaRPr>
          </a:p>
          <a:p>
            <a:pPr defTabSz="912813"/>
            <a:r>
              <a:rPr lang="ru-RU" sz="3200" dirty="0">
                <a:solidFill>
                  <a:srgbClr val="FFFFFF"/>
                </a:solidFill>
              </a:rPr>
              <a:t>Национальный стандарт РФ. Защита информации. Основные термины и определения. ГОСТ Р 50922-2006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0" y="214313"/>
            <a:ext cx="9144000" cy="646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2800">
                <a:solidFill>
                  <a:srgbClr val="FFFFFF"/>
                </a:solidFill>
              </a:rPr>
              <a:t>Информация — это сведения об объектах и явлениях окружающей среды, их параметрах, свойствах и состоянии, которые уменьшают имеющуюся о них степень неопределенности, неполноты знаний (Н.В. Макарова); 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2800">
                <a:solidFill>
                  <a:srgbClr val="FFFFFF"/>
                </a:solidFill>
              </a:rPr>
              <a:t>Информация — это отрицание энтропии (Леон Бриллюэн); 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2800">
                <a:solidFill>
                  <a:srgbClr val="FFFFFF"/>
                </a:solidFill>
              </a:rPr>
              <a:t>Информация — это мера сложности структур (Моль); 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2800">
                <a:solidFill>
                  <a:srgbClr val="FFFFFF"/>
                </a:solidFill>
              </a:rPr>
              <a:t>Информация — это отраженное разнообразие (Урсул); 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2800">
                <a:solidFill>
                  <a:srgbClr val="FFFFFF"/>
                </a:solidFill>
              </a:rPr>
              <a:t>Информация — это содержание процесса отражения (Тузов); 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2800">
                <a:solidFill>
                  <a:srgbClr val="FFFFFF"/>
                </a:solidFill>
              </a:rPr>
              <a:t>Информация — это вероятность выбора (Яглом).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142875" y="277480"/>
            <a:ext cx="885825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4400" b="1" dirty="0">
                <a:solidFill>
                  <a:srgbClr val="FFFF00"/>
                </a:solidFill>
              </a:rPr>
              <a:t>Целостность информации</a:t>
            </a:r>
            <a:r>
              <a:rPr lang="ru-RU" sz="4400" dirty="0">
                <a:solidFill>
                  <a:srgbClr val="FFFF00"/>
                </a:solidFill>
              </a:rPr>
              <a:t>:</a:t>
            </a:r>
            <a:r>
              <a:rPr lang="ru-RU" sz="4400" dirty="0">
                <a:solidFill>
                  <a:srgbClr val="FFFFFF"/>
                </a:solidFill>
              </a:rPr>
              <a:t> </a:t>
            </a:r>
          </a:p>
          <a:p>
            <a:pPr defTabSz="912813"/>
            <a:r>
              <a:rPr lang="ru-RU" sz="4400" dirty="0">
                <a:solidFill>
                  <a:srgbClr val="FFFFFF"/>
                </a:solidFill>
              </a:rPr>
              <a:t>Состояние информации, при котором отсутствует любое ее изменение либо изменение осуществляется только преднамеренно субъектами, имеющими на него право.</a:t>
            </a:r>
          </a:p>
          <a:p>
            <a:pPr defTabSz="912813"/>
            <a:endParaRPr lang="ru-RU" sz="4400" dirty="0">
              <a:solidFill>
                <a:srgbClr val="FFFFFF"/>
              </a:solidFill>
            </a:endParaRPr>
          </a:p>
          <a:p>
            <a:pPr defTabSz="912813"/>
            <a:r>
              <a:rPr lang="ru-RU" sz="2400" dirty="0">
                <a:solidFill>
                  <a:srgbClr val="FFFFFF"/>
                </a:solidFill>
              </a:rPr>
              <a:t>Национальный стандарт РФ. Защита информации. Основные термины и определения. ГОСТ Р 50922-2006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177800" y="560869"/>
            <a:ext cx="88233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2813"/>
            <a:r>
              <a:rPr lang="ru-RU" sz="4800" b="1" dirty="0">
                <a:solidFill>
                  <a:srgbClr val="FFFF00"/>
                </a:solidFill>
              </a:rPr>
              <a:t>Безопасность информации</a:t>
            </a:r>
            <a:r>
              <a:rPr lang="ru-RU" sz="4800" b="1" dirty="0">
                <a:solidFill>
                  <a:srgbClr val="FFFFFF"/>
                </a:solidFill>
              </a:rPr>
              <a:t>: </a:t>
            </a:r>
          </a:p>
          <a:p>
            <a:pPr defTabSz="912813"/>
            <a:r>
              <a:rPr lang="ru-RU" sz="4800" b="1" dirty="0">
                <a:solidFill>
                  <a:srgbClr val="FFFFFF"/>
                </a:solidFill>
              </a:rPr>
              <a:t>состояние защищенности информации, при котором обеспечены ее конфиденциальность, доступность и целостность.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Box 1"/>
          <p:cNvSpPr txBox="1">
            <a:spLocks noChangeArrowheads="1"/>
          </p:cNvSpPr>
          <p:nvPr/>
        </p:nvSpPr>
        <p:spPr bwMode="auto">
          <a:xfrm>
            <a:off x="142875" y="785813"/>
            <a:ext cx="87153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 dirty="0">
                <a:solidFill>
                  <a:srgbClr val="FFFF00"/>
                </a:solidFill>
              </a:rPr>
              <a:t>Информационная безопасность объекта </a:t>
            </a:r>
            <a:r>
              <a:rPr lang="ru-RU" sz="3200" b="1" dirty="0" smtClean="0">
                <a:solidFill>
                  <a:srgbClr val="FFFF00"/>
                </a:solidFill>
              </a:rPr>
              <a:t>защиты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–</a:t>
            </a:r>
          </a:p>
          <a:p>
            <a:pPr defTabSz="912813"/>
            <a:r>
              <a:rPr lang="ru-RU" sz="3200" b="1" dirty="0">
                <a:solidFill>
                  <a:schemeClr val="bg1"/>
                </a:solidFill>
              </a:rPr>
              <a:t>состояние защищенности </a:t>
            </a:r>
            <a:r>
              <a:rPr lang="ru-RU" sz="3200" b="1" dirty="0" smtClean="0">
                <a:solidFill>
                  <a:schemeClr val="bg1"/>
                </a:solidFill>
              </a:rPr>
              <a:t>объекта,  </a:t>
            </a:r>
            <a:r>
              <a:rPr lang="ru-RU" sz="3200" b="1" dirty="0">
                <a:solidFill>
                  <a:schemeClr val="bg1"/>
                </a:solidFill>
              </a:rPr>
              <a:t>при котором обеспечивается безопасность информации, технических средств и систем ее обработки, а также информационных технологий,  с использованием которых осуществляется обработка информации.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179388" y="188913"/>
            <a:ext cx="86074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2813"/>
            <a:r>
              <a:rPr lang="ru-RU" sz="3200" b="1">
                <a:solidFill>
                  <a:srgbClr val="FFFF00"/>
                </a:solidFill>
              </a:rPr>
              <a:t>Обладатель информации</a:t>
            </a:r>
            <a:r>
              <a:rPr lang="ru-RU" sz="3200">
                <a:solidFill>
                  <a:srgbClr val="FFFF00"/>
                </a:solidFill>
              </a:rPr>
              <a:t>  - </a:t>
            </a:r>
          </a:p>
          <a:p>
            <a:pPr defTabSz="912813"/>
            <a:r>
              <a:rPr lang="ru-RU" sz="3200">
                <a:solidFill>
                  <a:schemeClr val="bg1"/>
                </a:solidFill>
              </a:rPr>
              <a:t>лицо, самостоятельно создавшее информацию либо получившее на основании закона или договора право разрешать или ограничивать доступ к информации, определяемой по </a:t>
            </a:r>
          </a:p>
          <a:p>
            <a:pPr defTabSz="912813"/>
            <a:r>
              <a:rPr lang="ru-RU" sz="3200">
                <a:solidFill>
                  <a:schemeClr val="bg1"/>
                </a:solidFill>
              </a:rPr>
              <a:t>каким-либо признакам.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214313" y="3857625"/>
            <a:ext cx="8572500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>
                <a:solidFill>
                  <a:schemeClr val="bg1"/>
                </a:solidFill>
              </a:rPr>
              <a:t> </a:t>
            </a:r>
            <a:r>
              <a:rPr lang="ru-RU" sz="2800" b="1">
                <a:solidFill>
                  <a:srgbClr val="FFFF00"/>
                </a:solidFill>
              </a:rPr>
              <a:t>Обладатель информации</a:t>
            </a:r>
            <a:r>
              <a:rPr lang="ru-RU" sz="2800">
                <a:solidFill>
                  <a:srgbClr val="FFFF00"/>
                </a:solidFill>
              </a:rPr>
              <a:t>  </a:t>
            </a:r>
            <a:r>
              <a:rPr lang="ru-RU" sz="2800">
                <a:solidFill>
                  <a:srgbClr val="FFFF2F"/>
                </a:solidFill>
              </a:rPr>
              <a:t>- 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 b="1">
                <a:solidFill>
                  <a:schemeClr val="bg1"/>
                </a:solidFill>
              </a:rPr>
              <a:t> </a:t>
            </a:r>
            <a:r>
              <a:rPr lang="ru-RU" sz="2800">
                <a:solidFill>
                  <a:schemeClr val="bg1"/>
                </a:solidFill>
              </a:rPr>
              <a:t> гражданин (</a:t>
            </a:r>
            <a:r>
              <a:rPr lang="ru-RU" sz="2800">
                <a:solidFill>
                  <a:srgbClr val="F4F298"/>
                </a:solidFill>
              </a:rPr>
              <a:t>физическое лицо</a:t>
            </a:r>
            <a:r>
              <a:rPr lang="ru-RU" sz="2800">
                <a:solidFill>
                  <a:schemeClr val="bg1"/>
                </a:solidFill>
              </a:rPr>
              <a:t>);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>
                <a:solidFill>
                  <a:schemeClr val="bg1"/>
                </a:solidFill>
              </a:rPr>
              <a:t>  </a:t>
            </a:r>
            <a:r>
              <a:rPr lang="ru-RU" sz="2800">
                <a:solidFill>
                  <a:srgbClr val="F4F298"/>
                </a:solidFill>
              </a:rPr>
              <a:t>юридическое лицо; 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>
                <a:solidFill>
                  <a:srgbClr val="F4F298"/>
                </a:solidFill>
              </a:rPr>
              <a:t>  </a:t>
            </a:r>
            <a:r>
              <a:rPr lang="ru-RU" sz="2800">
                <a:solidFill>
                  <a:schemeClr val="bg1"/>
                </a:solidFill>
              </a:rPr>
              <a:t>Российская  Федерация; 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>
                <a:solidFill>
                  <a:schemeClr val="bg1"/>
                </a:solidFill>
              </a:rPr>
              <a:t>  субъект Российской Федерации;   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>
                <a:solidFill>
                  <a:schemeClr val="bg1"/>
                </a:solidFill>
              </a:rPr>
              <a:t>  муниципальное образование.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2"/>
          <p:cNvSpPr>
            <a:spLocks noChangeArrowheads="1"/>
          </p:cNvSpPr>
          <p:nvPr/>
        </p:nvSpPr>
        <p:spPr bwMode="auto">
          <a:xfrm>
            <a:off x="63500" y="214313"/>
            <a:ext cx="8964613" cy="649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49263" defTabSz="912813"/>
            <a:r>
              <a:rPr lang="ru-RU" sz="3200" b="1">
                <a:solidFill>
                  <a:srgbClr val="FFFF00"/>
                </a:solidFill>
              </a:rPr>
              <a:t>Обладатель информации </a:t>
            </a:r>
            <a:endParaRPr lang="ru-RU" sz="1400" b="1">
              <a:solidFill>
                <a:srgbClr val="FFFF00"/>
              </a:solidFill>
            </a:endParaRPr>
          </a:p>
          <a:p>
            <a:pPr indent="449263" defTabSz="912813"/>
            <a:r>
              <a:rPr lang="ru-RU" sz="3200">
                <a:solidFill>
                  <a:srgbClr val="FFFF00"/>
                </a:solidFill>
              </a:rPr>
              <a:t>вправе: </a:t>
            </a:r>
          </a:p>
          <a:p>
            <a:pPr indent="449263" defTabSz="912813">
              <a:buFont typeface="Wingdings" pitchFamily="2" charset="2"/>
              <a:buChar char="Ø"/>
            </a:pPr>
            <a:r>
              <a:rPr lang="ru-RU" sz="3200">
                <a:solidFill>
                  <a:srgbClr val="FFFFFF"/>
                </a:solidFill>
              </a:rPr>
              <a:t>разрешать или ограничивать доступ к 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информации, определять порядок и 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условия такого доступа;</a:t>
            </a:r>
          </a:p>
          <a:p>
            <a:pPr indent="449263" defTabSz="912813">
              <a:buFont typeface="Wingdings" pitchFamily="2" charset="2"/>
              <a:buChar char="Ø"/>
            </a:pPr>
            <a:r>
              <a:rPr lang="ru-RU" sz="3200">
                <a:solidFill>
                  <a:srgbClr val="FFFFFF"/>
                </a:solidFill>
              </a:rPr>
              <a:t>передавать информацию другим лицам по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 договору или на ином установленном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 законом основании;</a:t>
            </a:r>
            <a:endParaRPr lang="ru-RU" sz="1400">
              <a:solidFill>
                <a:srgbClr val="FFFFFF"/>
              </a:solidFill>
            </a:endParaRPr>
          </a:p>
          <a:p>
            <a:pPr indent="449263" defTabSz="912813"/>
            <a:r>
              <a:rPr lang="ru-RU" sz="3200">
                <a:solidFill>
                  <a:srgbClr val="FFFF00"/>
                </a:solidFill>
              </a:rPr>
              <a:t>обязан: </a:t>
            </a:r>
          </a:p>
          <a:p>
            <a:pPr indent="449263" defTabSz="912813">
              <a:buFont typeface="Wingdings" pitchFamily="2" charset="2"/>
              <a:buChar char="Ø"/>
            </a:pPr>
            <a:r>
              <a:rPr lang="ru-RU" sz="3200">
                <a:solidFill>
                  <a:srgbClr val="FFFFFF"/>
                </a:solidFill>
              </a:rPr>
              <a:t>принимать меры по защите информации;</a:t>
            </a:r>
          </a:p>
          <a:p>
            <a:pPr indent="449263" defTabSz="912813">
              <a:buFont typeface="Wingdings" pitchFamily="2" charset="2"/>
              <a:buChar char="Ø"/>
            </a:pPr>
            <a:r>
              <a:rPr lang="ru-RU" sz="3200">
                <a:solidFill>
                  <a:srgbClr val="FFFFFF"/>
                </a:solidFill>
              </a:rPr>
              <a:t>ограничивать доступ к информации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(если такая обязанность установлена 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федеральными законами).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42875" y="857250"/>
            <a:ext cx="87868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>
                <a:solidFill>
                  <a:srgbClr val="FFFF00"/>
                </a:solidFill>
              </a:rPr>
              <a:t>Пользователь информации</a:t>
            </a:r>
            <a:r>
              <a:rPr lang="ru-RU" sz="3600">
                <a:solidFill>
                  <a:srgbClr val="FFFFFF"/>
                </a:solidFill>
              </a:rPr>
              <a:t>: </a:t>
            </a:r>
          </a:p>
          <a:p>
            <a:pPr defTabSz="912813"/>
            <a:r>
              <a:rPr lang="ru-RU" sz="3600">
                <a:solidFill>
                  <a:srgbClr val="FFFFFF"/>
                </a:solidFill>
              </a:rPr>
              <a:t>субъект, пользующийся информацией, полученной от ее собственника, владельца или посредника, в соответствии с установленными правами и правилами доступа к информации либо с их нарушением.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14313" y="285750"/>
            <a:ext cx="8643937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>
                <a:solidFill>
                  <a:srgbClr val="23FFB6"/>
                </a:solidFill>
              </a:rPr>
              <a:t>Норберт Винер</a:t>
            </a:r>
            <a:r>
              <a:rPr lang="ru-RU" sz="2800">
                <a:solidFill>
                  <a:srgbClr val="FFFFFF"/>
                </a:solidFill>
              </a:rPr>
              <a:t>. </a:t>
            </a:r>
          </a:p>
          <a:p>
            <a:pPr defTabSz="912813"/>
            <a:endParaRPr lang="ru-RU" sz="2800">
              <a:solidFill>
                <a:srgbClr val="FFFFFF"/>
              </a:solidFill>
            </a:endParaRPr>
          </a:p>
          <a:p>
            <a:pPr defTabSz="912813"/>
            <a:r>
              <a:rPr lang="ru-RU" sz="2800">
                <a:solidFill>
                  <a:srgbClr val="FFFFFF"/>
                </a:solidFill>
              </a:rPr>
              <a:t>Информация — это обозначение содержания, полученного из внешнего мира в процессе нашего приспособления к нему и приспособления к нему наших чувств.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5"/>
          <p:cNvSpPr>
            <a:spLocks noChangeShapeType="1"/>
          </p:cNvSpPr>
          <p:nvPr/>
        </p:nvSpPr>
        <p:spPr bwMode="auto">
          <a:xfrm>
            <a:off x="395288" y="3284538"/>
            <a:ext cx="3816350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43" name="Line 26"/>
          <p:cNvSpPr>
            <a:spLocks noChangeShapeType="1"/>
          </p:cNvSpPr>
          <p:nvPr/>
        </p:nvSpPr>
        <p:spPr bwMode="auto">
          <a:xfrm>
            <a:off x="3563938" y="5084763"/>
            <a:ext cx="4752975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44" name="Прямоугольник 10"/>
          <p:cNvSpPr>
            <a:spLocks noChangeArrowheads="1"/>
          </p:cNvSpPr>
          <p:nvPr/>
        </p:nvSpPr>
        <p:spPr bwMode="auto">
          <a:xfrm>
            <a:off x="214313" y="285750"/>
            <a:ext cx="86439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dirty="0">
                <a:solidFill>
                  <a:srgbClr val="23FFB6"/>
                </a:solidFill>
                <a:latin typeface="Arial" pitchFamily="34" charset="0"/>
                <a:cs typeface="Arial" pitchFamily="34" charset="0"/>
              </a:rPr>
              <a:t>ГОСТ Р 51275-99</a:t>
            </a:r>
          </a:p>
          <a:p>
            <a:pPr defTabSz="912813"/>
            <a:r>
              <a:rPr lang="ru-RU" sz="2800" b="1" dirty="0">
                <a:solidFill>
                  <a:srgbClr val="FFFF2F"/>
                </a:solidFill>
                <a:latin typeface="Arial" pitchFamily="34" charset="0"/>
                <a:cs typeface="Arial" pitchFamily="34" charset="0"/>
              </a:rPr>
              <a:t>Информация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сведения о лицах, предметах, фактах, событиях, явлениях и процессах независимо от формы их представления. </a:t>
            </a:r>
          </a:p>
          <a:p>
            <a:pPr defTabSz="912813"/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/>
            <a:r>
              <a:rPr lang="ru-RU" sz="2800" b="1" dirty="0">
                <a:solidFill>
                  <a:srgbClr val="23FFB6"/>
                </a:solidFill>
                <a:latin typeface="Arial" pitchFamily="34" charset="0"/>
                <a:cs typeface="Arial" pitchFamily="34" charset="0"/>
              </a:rPr>
              <a:t>Википедия</a:t>
            </a:r>
          </a:p>
          <a:p>
            <a:pPr defTabSz="912813"/>
            <a:r>
              <a:rPr lang="ru-R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Информация</a:t>
            </a:r>
            <a:r>
              <a:rPr lang="ru-RU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(от лат. </a:t>
            </a:r>
            <a:r>
              <a:rPr lang="la-Latn" sz="28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</a:t>
            </a:r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разъяснение, изложение, осведомленность) — сведения о чем-либо, независимо от формы их представления.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5"/>
          <p:cNvSpPr>
            <a:spLocks noChangeShapeType="1"/>
          </p:cNvSpPr>
          <p:nvPr/>
        </p:nvSpPr>
        <p:spPr bwMode="auto">
          <a:xfrm>
            <a:off x="857250" y="3500438"/>
            <a:ext cx="3816350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67" name="Line 26"/>
          <p:cNvSpPr>
            <a:spLocks noChangeShapeType="1"/>
          </p:cNvSpPr>
          <p:nvPr/>
        </p:nvSpPr>
        <p:spPr bwMode="auto">
          <a:xfrm>
            <a:off x="3563938" y="5084763"/>
            <a:ext cx="4752975" cy="0"/>
          </a:xfrm>
          <a:prstGeom prst="line">
            <a:avLst/>
          </a:prstGeom>
          <a:noFill/>
          <a:ln w="57150" cmpd="thickThin">
            <a:solidFill>
              <a:srgbClr val="0000DC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7188" y="928688"/>
            <a:ext cx="8358187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4000" b="1" dirty="0">
                <a:solidFill>
                  <a:srgbClr val="FFFF00"/>
                </a:solidFill>
                <a:latin typeface="+mn-lt"/>
                <a:cs typeface="Times New Roman" pitchFamily="18" charset="0"/>
              </a:rPr>
              <a:t>Информация</a:t>
            </a:r>
            <a:r>
              <a:rPr lang="ru-RU" sz="4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  - сведения (сообщения, данные) независимо от формы их представления</a:t>
            </a:r>
          </a:p>
          <a:p>
            <a:pPr algn="just">
              <a:defRPr/>
            </a:pPr>
            <a:r>
              <a:rPr lang="ru-RU" sz="32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ru-RU" sz="3200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(ФЗ «Об информации, информационных технологиях и о защите информации»)</a:t>
            </a: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2992</Words>
  <Application>Microsoft Office PowerPoint</Application>
  <PresentationFormat>Экран (4:3)</PresentationFormat>
  <Paragraphs>357</Paragraphs>
  <Slides>65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2" baseType="lpstr">
      <vt:lpstr>Arial</vt:lpstr>
      <vt:lpstr>Calibri</vt:lpstr>
      <vt:lpstr>Symbol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АА</dc:creator>
  <cp:lastModifiedBy>1</cp:lastModifiedBy>
  <cp:revision>23</cp:revision>
  <dcterms:created xsi:type="dcterms:W3CDTF">2013-09-03T09:21:18Z</dcterms:created>
  <dcterms:modified xsi:type="dcterms:W3CDTF">2020-09-18T10:03:14Z</dcterms:modified>
</cp:coreProperties>
</file>