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8" r:id="rId2"/>
    <p:sldId id="260" r:id="rId3"/>
    <p:sldId id="261" r:id="rId4"/>
    <p:sldId id="422" r:id="rId5"/>
    <p:sldId id="487" r:id="rId6"/>
    <p:sldId id="312" r:id="rId7"/>
    <p:sldId id="313" r:id="rId8"/>
    <p:sldId id="421" r:id="rId9"/>
    <p:sldId id="314" r:id="rId10"/>
    <p:sldId id="423" r:id="rId11"/>
    <p:sldId id="315" r:id="rId12"/>
    <p:sldId id="484" r:id="rId13"/>
    <p:sldId id="489" r:id="rId14"/>
    <p:sldId id="509" r:id="rId15"/>
    <p:sldId id="473" r:id="rId16"/>
    <p:sldId id="490" r:id="rId17"/>
    <p:sldId id="502" r:id="rId18"/>
    <p:sldId id="503" r:id="rId19"/>
    <p:sldId id="504" r:id="rId20"/>
    <p:sldId id="505" r:id="rId21"/>
    <p:sldId id="506" r:id="rId22"/>
    <p:sldId id="507" r:id="rId23"/>
    <p:sldId id="508" r:id="rId24"/>
    <p:sldId id="492" r:id="rId25"/>
    <p:sldId id="511" r:id="rId26"/>
    <p:sldId id="493" r:id="rId27"/>
    <p:sldId id="510" r:id="rId28"/>
    <p:sldId id="519" r:id="rId29"/>
    <p:sldId id="520" r:id="rId30"/>
    <p:sldId id="521" r:id="rId31"/>
    <p:sldId id="494" r:id="rId32"/>
    <p:sldId id="512" r:id="rId33"/>
    <p:sldId id="523" r:id="rId34"/>
    <p:sldId id="522" r:id="rId35"/>
    <p:sldId id="524" r:id="rId36"/>
    <p:sldId id="518" r:id="rId37"/>
    <p:sldId id="515" r:id="rId38"/>
    <p:sldId id="513" r:id="rId39"/>
    <p:sldId id="496" r:id="rId40"/>
    <p:sldId id="497" r:id="rId41"/>
    <p:sldId id="517" r:id="rId42"/>
    <p:sldId id="498" r:id="rId43"/>
    <p:sldId id="499" r:id="rId44"/>
    <p:sldId id="500" r:id="rId45"/>
    <p:sldId id="474" r:id="rId46"/>
    <p:sldId id="526" r:id="rId47"/>
    <p:sldId id="475" r:id="rId48"/>
    <p:sldId id="477" r:id="rId49"/>
    <p:sldId id="478" r:id="rId50"/>
    <p:sldId id="476" r:id="rId51"/>
    <p:sldId id="479" r:id="rId52"/>
    <p:sldId id="529" r:id="rId53"/>
    <p:sldId id="480" r:id="rId54"/>
    <p:sldId id="481" r:id="rId55"/>
    <p:sldId id="482" r:id="rId56"/>
    <p:sldId id="449" r:id="rId57"/>
    <p:sldId id="450" r:id="rId58"/>
    <p:sldId id="527" r:id="rId59"/>
    <p:sldId id="451" r:id="rId60"/>
    <p:sldId id="452" r:id="rId61"/>
    <p:sldId id="453" r:id="rId62"/>
    <p:sldId id="454" r:id="rId63"/>
    <p:sldId id="528" r:id="rId6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4D86"/>
    <a:srgbClr val="0000CC"/>
    <a:srgbClr val="0046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968"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CD6B11-25E9-4EFF-AA2E-26EA85CBC815}" type="datetimeFigureOut">
              <a:rPr lang="ru-RU" smtClean="0"/>
              <a:pPr/>
              <a:t>18.09.20</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1E9132-D974-4011-9FE5-21ABDB60379C}" type="slidenum">
              <a:rPr lang="ru-RU" smtClean="0"/>
              <a:pPr/>
              <a:t>‹#›</a:t>
            </a:fld>
            <a:endParaRPr lang="ru-RU"/>
          </a:p>
        </p:txBody>
      </p:sp>
    </p:spTree>
    <p:extLst>
      <p:ext uri="{BB962C8B-B14F-4D97-AF65-F5344CB8AC3E}">
        <p14:creationId xmlns:p14="http://schemas.microsoft.com/office/powerpoint/2010/main" val="4098040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211E9132-D974-4011-9FE5-21ABDB60379C}" type="slidenum">
              <a:rPr lang="ru-RU" smtClean="0"/>
              <a:pPr/>
              <a:t>55</a:t>
            </a:fld>
            <a:endParaRPr lang="ru-RU"/>
          </a:p>
        </p:txBody>
      </p:sp>
    </p:spTree>
    <p:extLst>
      <p:ext uri="{BB962C8B-B14F-4D97-AF65-F5344CB8AC3E}">
        <p14:creationId xmlns:p14="http://schemas.microsoft.com/office/powerpoint/2010/main" val="1753266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211E9132-D974-4011-9FE5-21ABDB60379C}" type="slidenum">
              <a:rPr lang="ru-RU" smtClean="0"/>
              <a:pPr/>
              <a:t>62</a:t>
            </a:fld>
            <a:endParaRPr lang="ru-RU"/>
          </a:p>
        </p:txBody>
      </p:sp>
    </p:spTree>
    <p:extLst>
      <p:ext uri="{BB962C8B-B14F-4D97-AF65-F5344CB8AC3E}">
        <p14:creationId xmlns:p14="http://schemas.microsoft.com/office/powerpoint/2010/main" val="1856633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67CEE865-67F2-4583-B38C-C6E37A2DADFC}" type="datetimeFigureOut">
              <a:rPr lang="ru-RU" smtClean="0"/>
              <a:pPr/>
              <a:t>18.09.20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9BA28C9-ECB8-4D44-BD63-D977BFFC2D23}"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7CEE865-67F2-4583-B38C-C6E37A2DADFC}" type="datetimeFigureOut">
              <a:rPr lang="ru-RU" smtClean="0"/>
              <a:pPr/>
              <a:t>18.09.20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9BA28C9-ECB8-4D44-BD63-D977BFFC2D23}"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7CEE865-67F2-4583-B38C-C6E37A2DADFC}" type="datetimeFigureOut">
              <a:rPr lang="ru-RU" smtClean="0"/>
              <a:pPr/>
              <a:t>18.09.20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9BA28C9-ECB8-4D44-BD63-D977BFFC2D23}"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7CEE865-67F2-4583-B38C-C6E37A2DADFC}" type="datetimeFigureOut">
              <a:rPr lang="ru-RU" smtClean="0"/>
              <a:pPr/>
              <a:t>18.09.20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9BA28C9-ECB8-4D44-BD63-D977BFFC2D23}"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67CEE865-67F2-4583-B38C-C6E37A2DADFC}" type="datetimeFigureOut">
              <a:rPr lang="ru-RU" smtClean="0"/>
              <a:pPr/>
              <a:t>18.09.20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9BA28C9-ECB8-4D44-BD63-D977BFFC2D23}"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7CEE865-67F2-4583-B38C-C6E37A2DADFC}" type="datetimeFigureOut">
              <a:rPr lang="ru-RU" smtClean="0"/>
              <a:pPr/>
              <a:t>18.09.20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9BA28C9-ECB8-4D44-BD63-D977BFFC2D23}"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7CEE865-67F2-4583-B38C-C6E37A2DADFC}" type="datetimeFigureOut">
              <a:rPr lang="ru-RU" smtClean="0"/>
              <a:pPr/>
              <a:t>18.09.20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9BA28C9-ECB8-4D44-BD63-D977BFFC2D23}"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67CEE865-67F2-4583-B38C-C6E37A2DADFC}" type="datetimeFigureOut">
              <a:rPr lang="ru-RU" smtClean="0"/>
              <a:pPr/>
              <a:t>18.09.20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9BA28C9-ECB8-4D44-BD63-D977BFFC2D23}"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67CEE865-67F2-4583-B38C-C6E37A2DADFC}" type="datetimeFigureOut">
              <a:rPr lang="ru-RU" smtClean="0"/>
              <a:pPr/>
              <a:t>18.09.20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9BA28C9-ECB8-4D44-BD63-D977BFFC2D23}"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67CEE865-67F2-4583-B38C-C6E37A2DADFC}" type="datetimeFigureOut">
              <a:rPr lang="ru-RU" smtClean="0"/>
              <a:pPr/>
              <a:t>18.09.20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9BA28C9-ECB8-4D44-BD63-D977BFFC2D23}"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67CEE865-67F2-4583-B38C-C6E37A2DADFC}" type="datetimeFigureOut">
              <a:rPr lang="ru-RU" smtClean="0"/>
              <a:pPr/>
              <a:t>18.09.20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9BA28C9-ECB8-4D44-BD63-D977BFFC2D23}"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CEE865-67F2-4583-B38C-C6E37A2DADFC}" type="datetimeFigureOut">
              <a:rPr lang="ru-RU" smtClean="0"/>
              <a:pPr/>
              <a:t>18.09.20</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BA28C9-ECB8-4D44-BD63-D977BFFC2D23}"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mediananny.com/content/images/original/75136.jpg"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sott.net/image/image/s5/100102/full/network_security.jpg"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hyperlink" Target="http://www.consultant.ru/document/cons_doc_LAW_155176/?dst=100501" TargetMode="Externa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CC"/>
        </a:solidFill>
        <a:effectLst/>
      </p:bgPr>
    </p:bg>
    <p:spTree>
      <p:nvGrpSpPr>
        <p:cNvPr id="1" name=""/>
        <p:cNvGrpSpPr/>
        <p:nvPr/>
      </p:nvGrpSpPr>
      <p:grpSpPr>
        <a:xfrm>
          <a:off x="0" y="0"/>
          <a:ext cx="0" cy="0"/>
          <a:chOff x="0" y="0"/>
          <a:chExt cx="0" cy="0"/>
        </a:xfrm>
      </p:grpSpPr>
      <p:grpSp>
        <p:nvGrpSpPr>
          <p:cNvPr id="10" name="Группа 9"/>
          <p:cNvGrpSpPr/>
          <p:nvPr/>
        </p:nvGrpSpPr>
        <p:grpSpPr>
          <a:xfrm>
            <a:off x="-32" y="0"/>
            <a:ext cx="9144032" cy="1000108"/>
            <a:chOff x="-32" y="0"/>
            <a:chExt cx="9144032" cy="1000108"/>
          </a:xfrm>
        </p:grpSpPr>
        <p:sp>
          <p:nvSpPr>
            <p:cNvPr id="9" name="Прямоугольник 8"/>
            <p:cNvSpPr/>
            <p:nvPr/>
          </p:nvSpPr>
          <p:spPr>
            <a:xfrm>
              <a:off x="0" y="0"/>
              <a:ext cx="9144000" cy="10001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6" name="Группа 5"/>
            <p:cNvGrpSpPr/>
            <p:nvPr/>
          </p:nvGrpSpPr>
          <p:grpSpPr>
            <a:xfrm>
              <a:off x="-32" y="1"/>
              <a:ext cx="9072626" cy="830997"/>
              <a:chOff x="-32" y="1"/>
              <a:chExt cx="9072626" cy="830997"/>
            </a:xfrm>
          </p:grpSpPr>
          <p:pic>
            <p:nvPicPr>
              <p:cNvPr id="3" name="Picture 2"/>
              <p:cNvPicPr>
                <a:picLocks noChangeAspect="1" noChangeArrowheads="1"/>
              </p:cNvPicPr>
              <p:nvPr/>
            </p:nvPicPr>
            <p:blipFill>
              <a:blip r:embed="rId2" cstate="print"/>
              <a:srcRect/>
              <a:stretch>
                <a:fillRect/>
              </a:stretch>
            </p:blipFill>
            <p:spPr bwMode="auto">
              <a:xfrm>
                <a:off x="-32" y="19050"/>
                <a:ext cx="723900" cy="723900"/>
              </a:xfrm>
              <a:prstGeom prst="rect">
                <a:avLst/>
              </a:prstGeom>
              <a:noFill/>
              <a:ln w="9525">
                <a:noFill/>
                <a:miter lim="800000"/>
                <a:headEnd/>
                <a:tailEnd/>
              </a:ln>
            </p:spPr>
          </p:pic>
          <p:sp>
            <p:nvSpPr>
              <p:cNvPr id="4" name="TextBox 10"/>
              <p:cNvSpPr txBox="1">
                <a:spLocks noChangeArrowheads="1"/>
              </p:cNvSpPr>
              <p:nvPr/>
            </p:nvSpPr>
            <p:spPr bwMode="auto">
              <a:xfrm>
                <a:off x="785786" y="1"/>
                <a:ext cx="8286808" cy="830997"/>
              </a:xfrm>
              <a:prstGeom prst="rect">
                <a:avLst/>
              </a:prstGeom>
              <a:noFill/>
              <a:ln w="9525">
                <a:noFill/>
                <a:miter lim="800000"/>
                <a:headEnd/>
                <a:tailEnd/>
              </a:ln>
            </p:spPr>
            <p:txBody>
              <a:bodyPr wrap="square">
                <a:spAutoFit/>
              </a:bodyPr>
              <a:lstStyle/>
              <a:p>
                <a:pPr algn="ctr"/>
                <a:r>
                  <a:rPr lang="ru-RU" sz="2400" b="1" dirty="0">
                    <a:solidFill>
                      <a:srgbClr val="00467A"/>
                    </a:solidFill>
                  </a:rPr>
                  <a:t>Национальный исследовательский университет «МИЭТ</a:t>
                </a:r>
                <a:r>
                  <a:rPr lang="ru-RU" sz="2400" b="1" dirty="0" smtClean="0">
                    <a:solidFill>
                      <a:srgbClr val="00467A"/>
                    </a:solidFill>
                  </a:rPr>
                  <a:t>»</a:t>
                </a:r>
              </a:p>
              <a:p>
                <a:pPr algn="ctr"/>
                <a:r>
                  <a:rPr lang="ru-RU" sz="2400" b="1" dirty="0" smtClean="0">
                    <a:solidFill>
                      <a:srgbClr val="004D86"/>
                    </a:solidFill>
                    <a:cs typeface="Arial" charset="0"/>
                  </a:rPr>
                  <a:t>кафедра «Информационная безопасность»</a:t>
                </a:r>
                <a:endParaRPr lang="ru-RU" sz="2400" b="1" dirty="0">
                  <a:solidFill>
                    <a:srgbClr val="004D86"/>
                  </a:solidFill>
                </a:endParaRPr>
              </a:p>
            </p:txBody>
          </p:sp>
        </p:grpSp>
      </p:grpSp>
      <p:sp>
        <p:nvSpPr>
          <p:cNvPr id="8" name="Прямоугольник 7"/>
          <p:cNvSpPr>
            <a:spLocks noChangeArrowheads="1"/>
          </p:cNvSpPr>
          <p:nvPr/>
        </p:nvSpPr>
        <p:spPr bwMode="auto">
          <a:xfrm>
            <a:off x="179388" y="1773238"/>
            <a:ext cx="8785225" cy="3216265"/>
          </a:xfrm>
          <a:prstGeom prst="rect">
            <a:avLst/>
          </a:prstGeom>
          <a:noFill/>
          <a:ln w="9525">
            <a:noFill/>
            <a:miter lim="800000"/>
            <a:headEnd/>
            <a:tailEnd/>
          </a:ln>
        </p:spPr>
        <p:txBody>
          <a:bodyPr>
            <a:spAutoFit/>
          </a:bodyPr>
          <a:lstStyle/>
          <a:p>
            <a:pPr algn="ctr" defTabSz="912813" eaLnBrk="0" hangingPunct="0">
              <a:spcAft>
                <a:spcPts val="600"/>
              </a:spcAft>
            </a:pPr>
            <a:endParaRPr lang="ru-RU" dirty="0">
              <a:cs typeface="Times New Roman" pitchFamily="18" charset="0"/>
            </a:endParaRPr>
          </a:p>
          <a:p>
            <a:pPr algn="ctr" defTabSz="912813"/>
            <a:r>
              <a:rPr lang="ru-RU" sz="3600" b="1" dirty="0" smtClean="0">
                <a:solidFill>
                  <a:schemeClr val="bg1"/>
                </a:solidFill>
              </a:rPr>
              <a:t>Дисциплина</a:t>
            </a:r>
          </a:p>
          <a:p>
            <a:pPr algn="ctr" defTabSz="912813"/>
            <a:endParaRPr lang="ru-RU" sz="3600" b="1" dirty="0" smtClean="0">
              <a:solidFill>
                <a:schemeClr val="bg1"/>
              </a:solidFill>
              <a:latin typeface="Arial" pitchFamily="34" charset="0"/>
              <a:cs typeface="Arial" pitchFamily="34" charset="0"/>
            </a:endParaRPr>
          </a:p>
          <a:p>
            <a:pPr lvl="0" algn="ctr" defTabSz="912813"/>
            <a:r>
              <a:rPr lang="ru-RU" sz="3600" b="1" dirty="0">
                <a:solidFill>
                  <a:prstClr val="white"/>
                </a:solidFill>
                <a:latin typeface="Arial" pitchFamily="34" charset="0"/>
                <a:cs typeface="Arial" pitchFamily="34" charset="0"/>
              </a:rPr>
              <a:t>Информационная безопасность /</a:t>
            </a:r>
          </a:p>
          <a:p>
            <a:pPr lvl="0" algn="ctr" defTabSz="912813"/>
            <a:r>
              <a:rPr lang="ru-RU" sz="3600" b="1" dirty="0">
                <a:solidFill>
                  <a:prstClr val="white"/>
                </a:solidFill>
                <a:latin typeface="Arial" pitchFamily="34" charset="0"/>
                <a:cs typeface="Arial" pitchFamily="34" charset="0"/>
              </a:rPr>
              <a:t>Основы информационной </a:t>
            </a:r>
            <a:r>
              <a:rPr lang="ru-RU" sz="3600" b="1" dirty="0" smtClean="0">
                <a:solidFill>
                  <a:prstClr val="white"/>
                </a:solidFill>
                <a:latin typeface="Arial" pitchFamily="34" charset="0"/>
                <a:cs typeface="Arial" pitchFamily="34" charset="0"/>
              </a:rPr>
              <a:t>безопасности</a:t>
            </a:r>
            <a:endParaRPr lang="ru-RU" sz="3600" dirty="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492896"/>
            <a:ext cx="8715436" cy="1446550"/>
          </a:xfrm>
          <a:prstGeom prst="rect">
            <a:avLst/>
          </a:prstGeom>
        </p:spPr>
        <p:txBody>
          <a:bodyPr wrap="square">
            <a:spAutoFit/>
          </a:bodyPr>
          <a:lstStyle/>
          <a:p>
            <a:pPr algn="ctr">
              <a:defRPr/>
            </a:pPr>
            <a:r>
              <a:rPr lang="ru-RU" sz="4400" b="1" dirty="0" smtClean="0">
                <a:solidFill>
                  <a:schemeClr val="bg1"/>
                </a:solidFill>
              </a:rPr>
              <a:t>2. Угрозы конфиденциальности информации</a:t>
            </a:r>
            <a:endParaRPr lang="ru-RU" sz="4400" b="1" dirty="0">
              <a:solidFill>
                <a:schemeClr val="bg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Прямоугольник 4"/>
          <p:cNvSpPr>
            <a:spLocks noChangeArrowheads="1"/>
          </p:cNvSpPr>
          <p:nvPr/>
        </p:nvSpPr>
        <p:spPr bwMode="auto">
          <a:xfrm>
            <a:off x="142875" y="204788"/>
            <a:ext cx="8643938" cy="5016500"/>
          </a:xfrm>
          <a:prstGeom prst="rect">
            <a:avLst/>
          </a:prstGeom>
          <a:noFill/>
          <a:ln w="9525">
            <a:noFill/>
            <a:miter lim="800000"/>
            <a:headEnd/>
            <a:tailEnd/>
          </a:ln>
        </p:spPr>
        <p:txBody>
          <a:bodyPr>
            <a:spAutoFit/>
          </a:bodyPr>
          <a:lstStyle/>
          <a:p>
            <a:pPr defTabSz="912813"/>
            <a:r>
              <a:rPr lang="ru-RU" sz="4000" b="1" dirty="0">
                <a:solidFill>
                  <a:srgbClr val="FFFF00"/>
                </a:solidFill>
              </a:rPr>
              <a:t>Доступ к информации</a:t>
            </a:r>
            <a:r>
              <a:rPr lang="ru-RU" sz="4000" dirty="0">
                <a:solidFill>
                  <a:srgbClr val="FFFF00"/>
                </a:solidFill>
              </a:rPr>
              <a:t> </a:t>
            </a:r>
            <a:r>
              <a:rPr lang="ru-RU" sz="4000" dirty="0">
                <a:solidFill>
                  <a:schemeClr val="bg1"/>
                </a:solidFill>
              </a:rPr>
              <a:t>- возможность получения информации и ее использования.</a:t>
            </a:r>
          </a:p>
          <a:p>
            <a:pPr defTabSz="912813"/>
            <a:endParaRPr lang="ru-RU" sz="4000" b="1" dirty="0">
              <a:solidFill>
                <a:schemeClr val="bg1"/>
              </a:solidFill>
            </a:endParaRPr>
          </a:p>
          <a:p>
            <a:pPr defTabSz="912813"/>
            <a:r>
              <a:rPr lang="ru-RU" sz="4000" b="1" dirty="0">
                <a:solidFill>
                  <a:srgbClr val="FFFF00"/>
                </a:solidFill>
              </a:rPr>
              <a:t>Неправомерный доступ к информации</a:t>
            </a:r>
            <a:r>
              <a:rPr lang="ru-RU" sz="4000" dirty="0">
                <a:solidFill>
                  <a:srgbClr val="FF0000"/>
                </a:solidFill>
              </a:rPr>
              <a:t> </a:t>
            </a:r>
            <a:r>
              <a:rPr lang="ru-RU" sz="4000" dirty="0">
                <a:solidFill>
                  <a:schemeClr val="bg1"/>
                </a:solidFill>
              </a:rPr>
              <a:t>– </a:t>
            </a:r>
          </a:p>
          <a:p>
            <a:pPr defTabSz="912813"/>
            <a:r>
              <a:rPr lang="ru-RU" sz="4000" dirty="0" smtClean="0">
                <a:solidFill>
                  <a:schemeClr val="bg1"/>
                </a:solidFill>
              </a:rPr>
              <a:t>доступ </a:t>
            </a:r>
            <a:r>
              <a:rPr lang="ru-RU" sz="4000" dirty="0">
                <a:solidFill>
                  <a:schemeClr val="bg1"/>
                </a:solidFill>
              </a:rPr>
              <a:t>к информации лицами не имеющими права доступа.</a:t>
            </a:r>
            <a:endParaRPr lang="ru-RU" sz="4000" b="1" dirty="0">
              <a:solidFill>
                <a:srgbClr val="FAFC9C"/>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Прямоугольник 1"/>
          <p:cNvSpPr>
            <a:spLocks noChangeArrowheads="1"/>
          </p:cNvSpPr>
          <p:nvPr/>
        </p:nvSpPr>
        <p:spPr bwMode="auto">
          <a:xfrm>
            <a:off x="71438" y="393700"/>
            <a:ext cx="9001125" cy="2062103"/>
          </a:xfrm>
          <a:prstGeom prst="rect">
            <a:avLst/>
          </a:prstGeom>
          <a:noFill/>
          <a:ln w="9525">
            <a:noFill/>
            <a:miter lim="800000"/>
            <a:headEnd/>
            <a:tailEnd/>
          </a:ln>
        </p:spPr>
        <p:txBody>
          <a:bodyPr>
            <a:spAutoFit/>
          </a:bodyPr>
          <a:lstStyle/>
          <a:p>
            <a:pPr>
              <a:defRPr/>
            </a:pPr>
            <a:r>
              <a:rPr lang="ru-RU" sz="3200" b="1" dirty="0">
                <a:solidFill>
                  <a:srgbClr val="FFFF2F"/>
                </a:solidFill>
                <a:latin typeface="Arial" pitchFamily="34" charset="0"/>
                <a:cs typeface="Arial" pitchFamily="34" charset="0"/>
              </a:rPr>
              <a:t>У</a:t>
            </a:r>
            <a:r>
              <a:rPr lang="ru-RU" sz="3200" b="1" dirty="0" smtClean="0">
                <a:solidFill>
                  <a:srgbClr val="FFFF2F"/>
                </a:solidFill>
                <a:latin typeface="Arial" pitchFamily="34" charset="0"/>
                <a:cs typeface="Arial" pitchFamily="34" charset="0"/>
              </a:rPr>
              <a:t>течка информации </a:t>
            </a:r>
            <a:r>
              <a:rPr lang="ru-RU" sz="3200" b="1" dirty="0" smtClean="0">
                <a:solidFill>
                  <a:srgbClr val="FFFF00"/>
                </a:solidFill>
              </a:rPr>
              <a:t>–</a:t>
            </a:r>
            <a:endParaRPr lang="ru-RU" sz="3200" b="1" dirty="0">
              <a:solidFill>
                <a:srgbClr val="FFFF00"/>
              </a:solidFill>
            </a:endParaRPr>
          </a:p>
          <a:p>
            <a:pPr defTabSz="912813"/>
            <a:r>
              <a:rPr lang="ru-RU" sz="3200" dirty="0" smtClean="0">
                <a:solidFill>
                  <a:srgbClr val="FFFFFF"/>
                </a:solidFill>
              </a:rPr>
              <a:t>неконтролируемое </a:t>
            </a:r>
            <a:r>
              <a:rPr lang="ru-RU" sz="3200" dirty="0">
                <a:solidFill>
                  <a:srgbClr val="FFFFFF"/>
                </a:solidFill>
              </a:rPr>
              <a:t>распространение</a:t>
            </a:r>
            <a:r>
              <a:rPr lang="en-US" sz="3200" dirty="0">
                <a:solidFill>
                  <a:srgbClr val="FFFFFF"/>
                </a:solidFill>
              </a:rPr>
              <a:t> </a:t>
            </a:r>
            <a:r>
              <a:rPr lang="ru-RU" sz="3200" dirty="0">
                <a:solidFill>
                  <a:srgbClr val="FFFFFF"/>
                </a:solidFill>
              </a:rPr>
              <a:t>защищаемой информации, вследствие ее </a:t>
            </a:r>
            <a:r>
              <a:rPr lang="ru-RU" sz="3200" dirty="0" smtClean="0">
                <a:solidFill>
                  <a:srgbClr val="FFFFFF"/>
                </a:solidFill>
              </a:rPr>
              <a:t>разглашения или неправомерного доступа</a:t>
            </a:r>
            <a:endParaRPr lang="ru-RU" sz="3200" dirty="0">
              <a:solidFill>
                <a:srgbClr val="FFFF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2348880"/>
            <a:ext cx="8715436" cy="1200329"/>
          </a:xfrm>
          <a:prstGeom prst="rect">
            <a:avLst/>
          </a:prstGeom>
        </p:spPr>
        <p:txBody>
          <a:bodyPr wrap="square">
            <a:spAutoFit/>
          </a:bodyPr>
          <a:lstStyle/>
          <a:p>
            <a:pPr algn="ctr">
              <a:defRPr/>
            </a:pPr>
            <a:r>
              <a:rPr lang="ru-RU" sz="3600" b="1" dirty="0" smtClean="0">
                <a:solidFill>
                  <a:srgbClr val="FFFFFF"/>
                </a:solidFill>
                <a:latin typeface="Arial" pitchFamily="34" charset="0"/>
                <a:cs typeface="Arial" pitchFamily="34" charset="0"/>
              </a:rPr>
              <a:t>2.1. Угрозы конфиденциальности сведений</a:t>
            </a:r>
          </a:p>
        </p:txBody>
      </p:sp>
    </p:spTree>
    <p:extLst>
      <p:ext uri="{BB962C8B-B14F-4D97-AF65-F5344CB8AC3E}">
        <p14:creationId xmlns:p14="http://schemas.microsoft.com/office/powerpoint/2010/main" val="11256458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4282" y="254258"/>
            <a:ext cx="8715436" cy="1200329"/>
          </a:xfrm>
          <a:prstGeom prst="rect">
            <a:avLst/>
          </a:prstGeom>
        </p:spPr>
        <p:txBody>
          <a:bodyPr wrap="square">
            <a:spAutoFit/>
          </a:bodyPr>
          <a:lstStyle/>
          <a:p>
            <a:pPr algn="ctr">
              <a:defRPr/>
            </a:pPr>
            <a:r>
              <a:rPr lang="ru-RU" sz="3600" b="1" dirty="0" smtClean="0">
                <a:solidFill>
                  <a:srgbClr val="FFFF00"/>
                </a:solidFill>
                <a:latin typeface="Arial" pitchFamily="34" charset="0"/>
                <a:cs typeface="Arial" pitchFamily="34" charset="0"/>
              </a:rPr>
              <a:t>Угрозы конфиденциальности сведений</a:t>
            </a:r>
          </a:p>
        </p:txBody>
      </p:sp>
      <p:pic>
        <p:nvPicPr>
          <p:cNvPr id="10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29229" y="2060848"/>
            <a:ext cx="3170237"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7504" y="1988840"/>
            <a:ext cx="5328592" cy="3693319"/>
          </a:xfrm>
          <a:prstGeom prst="rect">
            <a:avLst/>
          </a:prstGeom>
          <a:noFill/>
        </p:spPr>
        <p:txBody>
          <a:bodyPr wrap="square" rtlCol="0">
            <a:spAutoFit/>
          </a:bodyPr>
          <a:lstStyle/>
          <a:p>
            <a:pPr marL="571500" indent="-571500">
              <a:buFont typeface="Wingdings" pitchFamily="2" charset="2"/>
              <a:buChar char="Ø"/>
              <a:defRPr/>
            </a:pPr>
            <a:r>
              <a:rPr lang="ru-RU" sz="3200" b="1" dirty="0">
                <a:solidFill>
                  <a:schemeClr val="bg1"/>
                </a:solidFill>
                <a:latin typeface="Arial" pitchFamily="34" charset="0"/>
                <a:cs typeface="Arial" pitchFamily="34" charset="0"/>
              </a:rPr>
              <a:t>Разглашение сведений ограниченного </a:t>
            </a:r>
            <a:r>
              <a:rPr lang="ru-RU" sz="3200" b="1" dirty="0" smtClean="0">
                <a:solidFill>
                  <a:schemeClr val="bg1"/>
                </a:solidFill>
                <a:latin typeface="Arial" pitchFamily="34" charset="0"/>
                <a:cs typeface="Arial" pitchFamily="34" charset="0"/>
              </a:rPr>
              <a:t>доступа</a:t>
            </a:r>
          </a:p>
          <a:p>
            <a:pPr marL="571500" indent="-571500">
              <a:buFont typeface="Wingdings" pitchFamily="2" charset="2"/>
              <a:buChar char="Ø"/>
              <a:defRPr/>
            </a:pPr>
            <a:endParaRPr lang="ru-RU" sz="3200" b="1" dirty="0">
              <a:solidFill>
                <a:schemeClr val="bg1"/>
              </a:solidFill>
              <a:latin typeface="Arial" pitchFamily="34" charset="0"/>
              <a:cs typeface="Arial" pitchFamily="34" charset="0"/>
            </a:endParaRPr>
          </a:p>
          <a:p>
            <a:pPr marL="571500" indent="-571500">
              <a:spcBef>
                <a:spcPts val="1200"/>
              </a:spcBef>
              <a:buFont typeface="Wingdings" pitchFamily="2" charset="2"/>
              <a:buChar char="Ø"/>
              <a:defRPr/>
            </a:pPr>
            <a:r>
              <a:rPr lang="ru-RU" sz="3200" b="1" dirty="0" smtClean="0">
                <a:solidFill>
                  <a:schemeClr val="bg1"/>
                </a:solidFill>
                <a:latin typeface="Arial" pitchFamily="34" charset="0"/>
                <a:cs typeface="Arial" pitchFamily="34" charset="0"/>
              </a:rPr>
              <a:t>Неправомерное </a:t>
            </a:r>
            <a:r>
              <a:rPr lang="ru-RU" sz="3200" b="1" dirty="0">
                <a:solidFill>
                  <a:schemeClr val="bg1"/>
                </a:solidFill>
                <a:latin typeface="Arial" pitchFamily="34" charset="0"/>
                <a:cs typeface="Arial" pitchFamily="34" charset="0"/>
              </a:rPr>
              <a:t>получение </a:t>
            </a:r>
            <a:r>
              <a:rPr lang="ru-RU" sz="3200" b="1" dirty="0" smtClean="0">
                <a:solidFill>
                  <a:schemeClr val="bg1"/>
                </a:solidFill>
                <a:latin typeface="Arial" pitchFamily="34" charset="0"/>
                <a:cs typeface="Arial" pitchFamily="34" charset="0"/>
              </a:rPr>
              <a:t>сведений</a:t>
            </a:r>
            <a:endParaRPr lang="ru-RU" sz="3200" dirty="0"/>
          </a:p>
        </p:txBody>
      </p:sp>
    </p:spTree>
    <p:extLst>
      <p:ext uri="{BB962C8B-B14F-4D97-AF65-F5344CB8AC3E}">
        <p14:creationId xmlns:p14="http://schemas.microsoft.com/office/powerpoint/2010/main" val="1125645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Прямоугольник 1"/>
          <p:cNvSpPr>
            <a:spLocks noChangeArrowheads="1"/>
          </p:cNvSpPr>
          <p:nvPr/>
        </p:nvSpPr>
        <p:spPr bwMode="auto">
          <a:xfrm>
            <a:off x="71438" y="2280344"/>
            <a:ext cx="8929687" cy="1077218"/>
          </a:xfrm>
          <a:prstGeom prst="rect">
            <a:avLst/>
          </a:prstGeom>
          <a:noFill/>
          <a:ln w="9525">
            <a:noFill/>
            <a:miter lim="800000"/>
            <a:headEnd/>
            <a:tailEnd/>
          </a:ln>
        </p:spPr>
        <p:txBody>
          <a:bodyPr>
            <a:spAutoFit/>
          </a:bodyPr>
          <a:lstStyle/>
          <a:p>
            <a:pPr algn="ctr">
              <a:defRPr/>
            </a:pPr>
            <a:r>
              <a:rPr lang="ru-RU" sz="3200" b="1" dirty="0" smtClean="0">
                <a:solidFill>
                  <a:schemeClr val="bg1"/>
                </a:solidFill>
                <a:latin typeface="Arial" pitchFamily="34" charset="0"/>
                <a:cs typeface="Arial" pitchFamily="34" charset="0"/>
              </a:rPr>
              <a:t>Разглашение сведений ограниченного       доступа</a:t>
            </a:r>
            <a:endParaRPr lang="ru-RU" sz="3200"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Прямоугольник 1"/>
          <p:cNvSpPr>
            <a:spLocks noChangeArrowheads="1"/>
          </p:cNvSpPr>
          <p:nvPr/>
        </p:nvSpPr>
        <p:spPr bwMode="auto">
          <a:xfrm>
            <a:off x="71438" y="337874"/>
            <a:ext cx="8929687" cy="5755422"/>
          </a:xfrm>
          <a:prstGeom prst="rect">
            <a:avLst/>
          </a:prstGeom>
          <a:noFill/>
          <a:ln w="9525">
            <a:noFill/>
            <a:miter lim="800000"/>
            <a:headEnd/>
            <a:tailEnd/>
          </a:ln>
        </p:spPr>
        <p:txBody>
          <a:bodyPr>
            <a:spAutoFit/>
          </a:bodyPr>
          <a:lstStyle/>
          <a:p>
            <a:pPr defTabSz="912813"/>
            <a:r>
              <a:rPr lang="ru-RU" sz="4000" b="1" dirty="0">
                <a:solidFill>
                  <a:srgbClr val="FFFF00"/>
                </a:solidFill>
              </a:rPr>
              <a:t>Разглашение сведений </a:t>
            </a:r>
            <a:r>
              <a:rPr lang="ru-RU" sz="4000" b="1" dirty="0">
                <a:solidFill>
                  <a:srgbClr val="FFFF2F"/>
                </a:solidFill>
              </a:rPr>
              <a:t>ограниченного доступа </a:t>
            </a:r>
            <a:r>
              <a:rPr lang="ru-RU" sz="4000" dirty="0">
                <a:solidFill>
                  <a:schemeClr val="bg1"/>
                </a:solidFill>
              </a:rPr>
              <a:t>-  противоправное предание огласке сведений ограниченного доступа, при котором они стали достоянием посторонних лиц. </a:t>
            </a:r>
          </a:p>
          <a:p>
            <a:pPr defTabSz="912813"/>
            <a:endParaRPr lang="ru-RU" sz="4000" i="1" dirty="0">
              <a:solidFill>
                <a:schemeClr val="bg1"/>
              </a:solidFill>
            </a:endParaRPr>
          </a:p>
          <a:p>
            <a:pPr defTabSz="912813"/>
            <a:r>
              <a:rPr lang="ru-RU" sz="3200" i="1" dirty="0">
                <a:solidFill>
                  <a:schemeClr val="bg1"/>
                </a:solidFill>
              </a:rPr>
              <a:t>Посторонним признается любое лицо, которое по характеру выполняемой работы или служебных обязанностей не имеет доступа к данным сведениям. </a:t>
            </a:r>
            <a:r>
              <a:rPr lang="ru-RU" sz="3200" b="1" dirty="0" smtClean="0">
                <a:solidFill>
                  <a:schemeClr val="bg1"/>
                </a:solidFill>
              </a:rPr>
              <a:t>  </a:t>
            </a:r>
            <a:endParaRPr lang="ru-RU" sz="3200" b="1" dirty="0">
              <a:solidFill>
                <a:schemeClr val="bg1"/>
              </a:solidFill>
            </a:endParaRPr>
          </a:p>
        </p:txBody>
      </p:sp>
    </p:spTree>
    <p:extLst>
      <p:ext uri="{BB962C8B-B14F-4D97-AF65-F5344CB8AC3E}">
        <p14:creationId xmlns:p14="http://schemas.microsoft.com/office/powerpoint/2010/main" val="42730384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4313" y="285750"/>
            <a:ext cx="8786812" cy="4246563"/>
          </a:xfrm>
          <a:prstGeom prst="rect">
            <a:avLst/>
          </a:prstGeom>
        </p:spPr>
        <p:txBody>
          <a:bodyPr>
            <a:spAutoFit/>
          </a:bodyPr>
          <a:lstStyle/>
          <a:p>
            <a:pPr>
              <a:defRPr/>
            </a:pPr>
            <a:r>
              <a:rPr lang="ru-RU" sz="2800" b="1" dirty="0">
                <a:solidFill>
                  <a:srgbClr val="FFFF2F"/>
                </a:solidFill>
                <a:latin typeface="+mn-lt"/>
              </a:rPr>
              <a:t>Неправомерное предоставление информации </a:t>
            </a:r>
            <a:r>
              <a:rPr lang="ru-RU" sz="2800" dirty="0">
                <a:solidFill>
                  <a:schemeClr val="bg1"/>
                </a:solidFill>
                <a:latin typeface="+mn-lt"/>
              </a:rPr>
              <a:t>– </a:t>
            </a:r>
          </a:p>
          <a:p>
            <a:pPr>
              <a:defRPr/>
            </a:pPr>
            <a:r>
              <a:rPr lang="ru-RU" sz="2800" dirty="0">
                <a:solidFill>
                  <a:schemeClr val="bg1"/>
                </a:solidFill>
              </a:rPr>
              <a:t>Противоправное предание огласке сведений ограниченного доступа, при котором они стали достоянием </a:t>
            </a:r>
            <a:r>
              <a:rPr lang="ru-RU" sz="2800" dirty="0">
                <a:solidFill>
                  <a:srgbClr val="23FFB6"/>
                </a:solidFill>
              </a:rPr>
              <a:t>определенного круга посторонних лиц</a:t>
            </a:r>
            <a:r>
              <a:rPr lang="ru-RU" sz="2800" dirty="0">
                <a:solidFill>
                  <a:schemeClr val="bg1"/>
                </a:solidFill>
              </a:rPr>
              <a:t>.</a:t>
            </a:r>
            <a:endParaRPr lang="ru-RU" sz="2800" dirty="0">
              <a:solidFill>
                <a:schemeClr val="bg1"/>
              </a:solidFill>
              <a:latin typeface="+mn-lt"/>
            </a:endParaRPr>
          </a:p>
          <a:p>
            <a:pPr>
              <a:defRPr/>
            </a:pPr>
            <a:endParaRPr lang="ru-RU" dirty="0">
              <a:solidFill>
                <a:schemeClr val="bg1"/>
              </a:solidFill>
              <a:latin typeface="+mn-lt"/>
            </a:endParaRPr>
          </a:p>
          <a:p>
            <a:pPr>
              <a:defRPr/>
            </a:pPr>
            <a:r>
              <a:rPr lang="ru-RU" sz="2800" b="1" dirty="0">
                <a:solidFill>
                  <a:srgbClr val="FFFF2F"/>
                </a:solidFill>
              </a:rPr>
              <a:t>Неправомерное р</a:t>
            </a:r>
            <a:r>
              <a:rPr lang="ru-RU" sz="2800" b="1" dirty="0">
                <a:solidFill>
                  <a:srgbClr val="FFFF2F"/>
                </a:solidFill>
                <a:latin typeface="+mn-lt"/>
              </a:rPr>
              <a:t>аспространение информации</a:t>
            </a:r>
            <a:r>
              <a:rPr lang="ru-RU" sz="2800" dirty="0">
                <a:solidFill>
                  <a:schemeClr val="bg1"/>
                </a:solidFill>
                <a:latin typeface="+mn-lt"/>
              </a:rPr>
              <a:t>– </a:t>
            </a:r>
          </a:p>
          <a:p>
            <a:pPr>
              <a:defRPr/>
            </a:pPr>
            <a:r>
              <a:rPr lang="ru-RU" sz="2800" dirty="0">
                <a:solidFill>
                  <a:schemeClr val="bg1"/>
                </a:solidFill>
              </a:rPr>
              <a:t>Противоправное предание огласке сведений ограниченного доступа, при котором они стали достоянием </a:t>
            </a:r>
            <a:r>
              <a:rPr lang="ru-RU" sz="2800" dirty="0">
                <a:solidFill>
                  <a:srgbClr val="23FFB6"/>
                </a:solidFill>
              </a:rPr>
              <a:t>неопределенного круга посторонних лиц.</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Прямоугольник 1"/>
          <p:cNvSpPr>
            <a:spLocks noChangeArrowheads="1"/>
          </p:cNvSpPr>
          <p:nvPr/>
        </p:nvSpPr>
        <p:spPr bwMode="auto">
          <a:xfrm>
            <a:off x="214313" y="396875"/>
            <a:ext cx="8715375" cy="5016500"/>
          </a:xfrm>
          <a:prstGeom prst="rect">
            <a:avLst/>
          </a:prstGeom>
          <a:noFill/>
          <a:ln w="9525">
            <a:noFill/>
            <a:miter lim="800000"/>
            <a:headEnd/>
            <a:tailEnd/>
          </a:ln>
        </p:spPr>
        <p:txBody>
          <a:bodyPr>
            <a:spAutoFit/>
          </a:bodyPr>
          <a:lstStyle/>
          <a:p>
            <a:pPr defTabSz="912813"/>
            <a:r>
              <a:rPr lang="ru-RU" sz="4000" b="1">
                <a:solidFill>
                  <a:srgbClr val="FFFF00"/>
                </a:solidFill>
              </a:rPr>
              <a:t>Разглашение сведений </a:t>
            </a:r>
            <a:r>
              <a:rPr lang="ru-RU" sz="4000" b="1">
                <a:solidFill>
                  <a:srgbClr val="FFFF2F"/>
                </a:solidFill>
              </a:rPr>
              <a:t>ограниченного доступа</a:t>
            </a:r>
            <a:r>
              <a:rPr lang="ru-RU" sz="4000">
                <a:solidFill>
                  <a:srgbClr val="FFFF2F"/>
                </a:solidFill>
              </a:rPr>
              <a:t>:</a:t>
            </a:r>
          </a:p>
          <a:p>
            <a:pPr defTabSz="912813"/>
            <a:endParaRPr lang="ru-RU" sz="4000">
              <a:solidFill>
                <a:srgbClr val="FFFF2F"/>
              </a:solidFill>
            </a:endParaRPr>
          </a:p>
          <a:p>
            <a:pPr defTabSz="912813">
              <a:buFont typeface="Wingdings" pitchFamily="2" charset="2"/>
              <a:buChar char="Ø"/>
            </a:pPr>
            <a:r>
              <a:rPr lang="ru-RU" sz="4000">
                <a:solidFill>
                  <a:srgbClr val="FFFFFF"/>
                </a:solidFill>
              </a:rPr>
              <a:t> </a:t>
            </a:r>
            <a:r>
              <a:rPr lang="ru-RU" sz="4000">
                <a:solidFill>
                  <a:srgbClr val="FFFF2F"/>
                </a:solidFill>
              </a:rPr>
              <a:t>преднамеренное</a:t>
            </a:r>
            <a:r>
              <a:rPr lang="ru-RU" sz="4000">
                <a:solidFill>
                  <a:srgbClr val="FFFFFF"/>
                </a:solidFill>
              </a:rPr>
              <a:t> </a:t>
            </a:r>
          </a:p>
          <a:p>
            <a:pPr defTabSz="912813"/>
            <a:r>
              <a:rPr lang="ru-RU" sz="4000">
                <a:solidFill>
                  <a:srgbClr val="FFFFFF"/>
                </a:solidFill>
              </a:rPr>
              <a:t>    (при прямом умысле);</a:t>
            </a:r>
          </a:p>
          <a:p>
            <a:pPr defTabSz="912813"/>
            <a:endParaRPr lang="ru-RU" sz="4000">
              <a:solidFill>
                <a:srgbClr val="FFFFFF"/>
              </a:solidFill>
            </a:endParaRPr>
          </a:p>
          <a:p>
            <a:pPr defTabSz="912813">
              <a:buFont typeface="Wingdings" pitchFamily="2" charset="2"/>
              <a:buChar char="Ø"/>
            </a:pPr>
            <a:r>
              <a:rPr lang="ru-RU" sz="4000">
                <a:solidFill>
                  <a:srgbClr val="FFFFFF"/>
                </a:solidFill>
              </a:rPr>
              <a:t> </a:t>
            </a:r>
            <a:r>
              <a:rPr lang="ru-RU" sz="4000">
                <a:solidFill>
                  <a:srgbClr val="FFFF2F"/>
                </a:solidFill>
              </a:rPr>
              <a:t>непреднамеренное </a:t>
            </a:r>
          </a:p>
          <a:p>
            <a:pPr defTabSz="912813"/>
            <a:r>
              <a:rPr lang="ru-RU" sz="4000">
                <a:solidFill>
                  <a:srgbClr val="FFFFFF"/>
                </a:solidFill>
              </a:rPr>
              <a:t>    (по неосторожности).</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Box 1"/>
          <p:cNvSpPr txBox="1">
            <a:spLocks noChangeArrowheads="1"/>
          </p:cNvSpPr>
          <p:nvPr/>
        </p:nvSpPr>
        <p:spPr bwMode="auto">
          <a:xfrm>
            <a:off x="61913" y="214313"/>
            <a:ext cx="9001125" cy="6186487"/>
          </a:xfrm>
          <a:prstGeom prst="rect">
            <a:avLst/>
          </a:prstGeom>
          <a:noFill/>
          <a:ln w="9525">
            <a:noFill/>
            <a:miter lim="800000"/>
            <a:headEnd/>
            <a:tailEnd/>
          </a:ln>
        </p:spPr>
        <p:txBody>
          <a:bodyPr>
            <a:spAutoFit/>
          </a:bodyPr>
          <a:lstStyle/>
          <a:p>
            <a:pPr defTabSz="912813"/>
            <a:r>
              <a:rPr lang="ru-RU" sz="3600" b="1">
                <a:solidFill>
                  <a:srgbClr val="FFFF2F"/>
                </a:solidFill>
              </a:rPr>
              <a:t>Преднамеренное</a:t>
            </a:r>
            <a:r>
              <a:rPr lang="ru-RU" sz="3600" b="1">
                <a:solidFill>
                  <a:srgbClr val="FFFFFF"/>
                </a:solidFill>
              </a:rPr>
              <a:t> </a:t>
            </a:r>
            <a:r>
              <a:rPr lang="ru-RU" sz="3600" b="1">
                <a:solidFill>
                  <a:srgbClr val="FFFF2F"/>
                </a:solidFill>
              </a:rPr>
              <a:t>р</a:t>
            </a:r>
            <a:r>
              <a:rPr lang="ru-RU" sz="3600" b="1">
                <a:solidFill>
                  <a:srgbClr val="FFFF00"/>
                </a:solidFill>
              </a:rPr>
              <a:t>азглашение сведений </a:t>
            </a:r>
            <a:r>
              <a:rPr lang="ru-RU" sz="3600" b="1">
                <a:solidFill>
                  <a:srgbClr val="FFFF2F"/>
                </a:solidFill>
              </a:rPr>
              <a:t>ограниченного доступа</a:t>
            </a:r>
            <a:r>
              <a:rPr lang="ru-RU" sz="3600" b="1">
                <a:solidFill>
                  <a:srgbClr val="FFFFFF"/>
                </a:solidFill>
              </a:rPr>
              <a:t> </a:t>
            </a:r>
          </a:p>
          <a:p>
            <a:pPr defTabSz="912813"/>
            <a:r>
              <a:rPr lang="ru-RU" sz="3600">
                <a:solidFill>
                  <a:srgbClr val="FFFFFF"/>
                </a:solidFill>
              </a:rPr>
              <a:t>(</a:t>
            </a:r>
            <a:r>
              <a:rPr lang="ru-RU" sz="3600">
                <a:solidFill>
                  <a:srgbClr val="FF0000"/>
                </a:solidFill>
              </a:rPr>
              <a:t>при прямом умысле</a:t>
            </a:r>
            <a:r>
              <a:rPr lang="ru-RU" sz="3600">
                <a:solidFill>
                  <a:srgbClr val="FFFFFF"/>
                </a:solidFill>
              </a:rPr>
              <a:t>):</a:t>
            </a:r>
          </a:p>
          <a:p>
            <a:pPr defTabSz="912813"/>
            <a:r>
              <a:rPr lang="ru-RU" sz="3600">
                <a:solidFill>
                  <a:schemeClr val="bg1"/>
                </a:solidFill>
              </a:rPr>
              <a:t>лицо, </a:t>
            </a:r>
            <a:r>
              <a:rPr lang="ru-RU" sz="3600">
                <a:solidFill>
                  <a:srgbClr val="FFFFFF"/>
                </a:solidFill>
              </a:rPr>
              <a:t>которому информация ограниченного доступа была доверена или стала известна по службе или работе, </a:t>
            </a:r>
            <a:r>
              <a:rPr lang="ru-RU" sz="3600">
                <a:solidFill>
                  <a:schemeClr val="bg1"/>
                </a:solidFill>
              </a:rPr>
              <a:t>сознавая неправомерность своих действий, связанных с разглашением этой информации, предоставляет или распространяет ее посторонним лицам.</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0350" y="1978025"/>
            <a:ext cx="8534400" cy="2308324"/>
          </a:xfrm>
          <a:prstGeom prst="rect">
            <a:avLst/>
          </a:prstGeom>
          <a:noFill/>
        </p:spPr>
        <p:txBody>
          <a:bodyPr>
            <a:spAutoFit/>
          </a:bodyPr>
          <a:lstStyle/>
          <a:p>
            <a:pPr algn="ctr">
              <a:defRPr/>
            </a:pPr>
            <a:r>
              <a:rPr lang="ru-RU" sz="3600" b="1" dirty="0" smtClean="0">
                <a:solidFill>
                  <a:schemeClr val="bg1"/>
                </a:solidFill>
                <a:latin typeface="+mn-lt"/>
              </a:rPr>
              <a:t>Лекция  № 01-2</a:t>
            </a:r>
          </a:p>
          <a:p>
            <a:pPr algn="ctr">
              <a:defRPr/>
            </a:pPr>
            <a:endParaRPr lang="ru-RU" sz="3600" b="1" dirty="0">
              <a:solidFill>
                <a:schemeClr val="bg1"/>
              </a:solidFill>
              <a:latin typeface="+mn-lt"/>
            </a:endParaRPr>
          </a:p>
          <a:p>
            <a:pPr algn="ctr">
              <a:defRPr/>
            </a:pPr>
            <a:r>
              <a:rPr lang="ru-RU" sz="3600" b="1" dirty="0">
                <a:solidFill>
                  <a:schemeClr val="bg1"/>
                </a:solidFill>
              </a:rPr>
              <a:t>Классификация угроз безопасности </a:t>
            </a:r>
            <a:r>
              <a:rPr lang="ru-RU" sz="3600" b="1" dirty="0" smtClean="0">
                <a:solidFill>
                  <a:schemeClr val="bg1"/>
                </a:solidFill>
              </a:rPr>
              <a:t>информации. </a:t>
            </a:r>
            <a:endParaRPr lang="ru-RU" sz="3600" b="1" dirty="0">
              <a:solidFill>
                <a:schemeClr val="bg1"/>
              </a:solidFill>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Box 1"/>
          <p:cNvSpPr txBox="1">
            <a:spLocks noChangeArrowheads="1"/>
          </p:cNvSpPr>
          <p:nvPr/>
        </p:nvSpPr>
        <p:spPr bwMode="auto">
          <a:xfrm>
            <a:off x="71438" y="242888"/>
            <a:ext cx="9001125" cy="6094412"/>
          </a:xfrm>
          <a:prstGeom prst="rect">
            <a:avLst/>
          </a:prstGeom>
          <a:noFill/>
          <a:ln w="9525">
            <a:noFill/>
            <a:miter lim="800000"/>
            <a:headEnd/>
            <a:tailEnd/>
          </a:ln>
        </p:spPr>
        <p:txBody>
          <a:bodyPr>
            <a:spAutoFit/>
          </a:bodyPr>
          <a:lstStyle/>
          <a:p>
            <a:pPr defTabSz="912813">
              <a:spcBef>
                <a:spcPts val="600"/>
              </a:spcBef>
            </a:pPr>
            <a:r>
              <a:rPr lang="ru-RU" sz="2400" b="1">
                <a:solidFill>
                  <a:srgbClr val="FFFF2F"/>
                </a:solidFill>
              </a:rPr>
              <a:t>Действия, в результате которых  осуществляется преднамеренное разглашение сведений ограниченного доступа:</a:t>
            </a:r>
            <a:r>
              <a:rPr lang="ru-RU" sz="2400" b="1">
                <a:solidFill>
                  <a:schemeClr val="bg1"/>
                </a:solidFill>
              </a:rPr>
              <a:t> </a:t>
            </a:r>
          </a:p>
          <a:p>
            <a:pPr defTabSz="912813">
              <a:spcBef>
                <a:spcPts val="600"/>
              </a:spcBef>
              <a:buFont typeface="Wingdings" pitchFamily="2" charset="2"/>
              <a:buChar char="Ø"/>
            </a:pPr>
            <a:r>
              <a:rPr lang="ru-RU" b="1">
                <a:solidFill>
                  <a:srgbClr val="FFFFFF"/>
                </a:solidFill>
              </a:rPr>
              <a:t> </a:t>
            </a:r>
            <a:r>
              <a:rPr lang="ru-RU" sz="2400" b="1">
                <a:solidFill>
                  <a:srgbClr val="FFFFFF"/>
                </a:solidFill>
              </a:rPr>
              <a:t>разговор с посторонними лицами по закрытой тематике;</a:t>
            </a:r>
          </a:p>
          <a:p>
            <a:pPr defTabSz="912813">
              <a:spcBef>
                <a:spcPts val="600"/>
              </a:spcBef>
              <a:buFont typeface="Wingdings" pitchFamily="2" charset="2"/>
              <a:buChar char="Ø"/>
            </a:pPr>
            <a:r>
              <a:rPr lang="ru-RU" sz="2400" b="1">
                <a:solidFill>
                  <a:srgbClr val="FFFFFF"/>
                </a:solidFill>
              </a:rPr>
              <a:t> ознакомление посторонних лиц с информацией  </a:t>
            </a:r>
            <a:r>
              <a:rPr lang="ru-RU" sz="2400" b="1">
                <a:solidFill>
                  <a:schemeClr val="bg1"/>
                </a:solidFill>
              </a:rPr>
              <a:t>ограниченного доступа</a:t>
            </a:r>
            <a:r>
              <a:rPr lang="ru-RU" sz="2400" b="1">
                <a:solidFill>
                  <a:srgbClr val="FFFFFF"/>
                </a:solidFill>
              </a:rPr>
              <a:t>, содержащейся на различного вида носителях,  в том числе и электронных  (без передачи носителя информации постороннему лицу);</a:t>
            </a:r>
          </a:p>
          <a:p>
            <a:pPr defTabSz="912813">
              <a:spcBef>
                <a:spcPts val="600"/>
              </a:spcBef>
              <a:buFont typeface="Wingdings" pitchFamily="2" charset="2"/>
              <a:buChar char="Ø"/>
            </a:pPr>
            <a:r>
              <a:rPr lang="ru-RU" sz="2400" b="1">
                <a:solidFill>
                  <a:srgbClr val="FFFFFF"/>
                </a:solidFill>
              </a:rPr>
              <a:t> передача носителя информации, содержащего сведения </a:t>
            </a:r>
            <a:r>
              <a:rPr lang="ru-RU" sz="2400" b="1">
                <a:solidFill>
                  <a:schemeClr val="bg1"/>
                </a:solidFill>
              </a:rPr>
              <a:t>ограниченного  доступа, п</a:t>
            </a:r>
            <a:r>
              <a:rPr lang="ru-RU" sz="2400" b="1">
                <a:solidFill>
                  <a:srgbClr val="FFFFFF"/>
                </a:solidFill>
              </a:rPr>
              <a:t>остороннему лицу (в том числе по каналу связи, включая  Интернет);</a:t>
            </a:r>
          </a:p>
          <a:p>
            <a:pPr defTabSz="912813">
              <a:spcBef>
                <a:spcPts val="600"/>
              </a:spcBef>
              <a:buFont typeface="Wingdings" pitchFamily="2" charset="2"/>
              <a:buChar char="Ø"/>
            </a:pPr>
            <a:r>
              <a:rPr lang="ru-RU" sz="2400" b="1">
                <a:solidFill>
                  <a:srgbClr val="FFFFFF"/>
                </a:solidFill>
              </a:rPr>
              <a:t> </a:t>
            </a:r>
            <a:r>
              <a:rPr lang="ru-RU" sz="2400" b="1">
                <a:solidFill>
                  <a:srgbClr val="FFFF00"/>
                </a:solidFill>
              </a:rPr>
              <a:t>публичное выступление;</a:t>
            </a:r>
          </a:p>
          <a:p>
            <a:pPr defTabSz="912813">
              <a:spcBef>
                <a:spcPts val="600"/>
              </a:spcBef>
              <a:buFont typeface="Wingdings" pitchFamily="2" charset="2"/>
              <a:buChar char="Ø"/>
            </a:pPr>
            <a:r>
              <a:rPr lang="ru-RU" sz="2400" b="1">
                <a:solidFill>
                  <a:srgbClr val="FFFF00"/>
                </a:solidFill>
              </a:rPr>
              <a:t> публикации в средствах массовой информации;</a:t>
            </a:r>
          </a:p>
          <a:p>
            <a:pPr defTabSz="912813">
              <a:spcBef>
                <a:spcPts val="600"/>
              </a:spcBef>
              <a:buFont typeface="Wingdings" pitchFamily="2" charset="2"/>
              <a:buChar char="Ø"/>
            </a:pPr>
            <a:r>
              <a:rPr lang="ru-RU" sz="2400" b="1">
                <a:solidFill>
                  <a:srgbClr val="FFFF00"/>
                </a:solidFill>
              </a:rPr>
              <a:t> распространение сведений через Интернет и т.п.</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Box 1"/>
          <p:cNvSpPr txBox="1">
            <a:spLocks noChangeArrowheads="1"/>
          </p:cNvSpPr>
          <p:nvPr/>
        </p:nvSpPr>
        <p:spPr bwMode="auto">
          <a:xfrm>
            <a:off x="61913" y="214313"/>
            <a:ext cx="9001125" cy="6494462"/>
          </a:xfrm>
          <a:prstGeom prst="rect">
            <a:avLst/>
          </a:prstGeom>
          <a:noFill/>
          <a:ln w="9525">
            <a:noFill/>
            <a:miter lim="800000"/>
            <a:headEnd/>
            <a:tailEnd/>
          </a:ln>
        </p:spPr>
        <p:txBody>
          <a:bodyPr>
            <a:spAutoFit/>
          </a:bodyPr>
          <a:lstStyle/>
          <a:p>
            <a:pPr defTabSz="912813"/>
            <a:r>
              <a:rPr lang="ru-RU" sz="3200" b="1">
                <a:solidFill>
                  <a:srgbClr val="FFFF2F"/>
                </a:solidFill>
              </a:rPr>
              <a:t>Непреднамеренное</a:t>
            </a:r>
            <a:r>
              <a:rPr lang="ru-RU" sz="3200" b="1">
                <a:solidFill>
                  <a:srgbClr val="FFFFFF"/>
                </a:solidFill>
              </a:rPr>
              <a:t> </a:t>
            </a:r>
            <a:r>
              <a:rPr lang="ru-RU" sz="3200" b="1">
                <a:solidFill>
                  <a:srgbClr val="FFFF2F"/>
                </a:solidFill>
              </a:rPr>
              <a:t>р</a:t>
            </a:r>
            <a:r>
              <a:rPr lang="ru-RU" sz="3200" b="1">
                <a:solidFill>
                  <a:srgbClr val="FFFF00"/>
                </a:solidFill>
              </a:rPr>
              <a:t>азглашение сведений </a:t>
            </a:r>
            <a:r>
              <a:rPr lang="ru-RU" sz="3200" b="1">
                <a:solidFill>
                  <a:srgbClr val="FFFF2F"/>
                </a:solidFill>
              </a:rPr>
              <a:t>ограниченного доступа</a:t>
            </a:r>
            <a:r>
              <a:rPr lang="ru-RU" sz="3200" b="1">
                <a:solidFill>
                  <a:srgbClr val="FFFFFF"/>
                </a:solidFill>
              </a:rPr>
              <a:t> </a:t>
            </a:r>
          </a:p>
          <a:p>
            <a:pPr defTabSz="912813"/>
            <a:r>
              <a:rPr lang="ru-RU" sz="3200">
                <a:solidFill>
                  <a:srgbClr val="FFFFFF"/>
                </a:solidFill>
              </a:rPr>
              <a:t>(</a:t>
            </a:r>
            <a:r>
              <a:rPr lang="ru-RU" sz="3200">
                <a:solidFill>
                  <a:srgbClr val="FF0000"/>
                </a:solidFill>
              </a:rPr>
              <a:t>по неосторожности</a:t>
            </a:r>
            <a:r>
              <a:rPr lang="ru-RU" sz="3200">
                <a:solidFill>
                  <a:srgbClr val="FFFFFF"/>
                </a:solidFill>
              </a:rPr>
              <a:t>):</a:t>
            </a:r>
          </a:p>
          <a:p>
            <a:pPr defTabSz="912813"/>
            <a:r>
              <a:rPr lang="ru-RU" sz="3200">
                <a:solidFill>
                  <a:schemeClr val="bg1"/>
                </a:solidFill>
              </a:rPr>
              <a:t>лицо, </a:t>
            </a:r>
            <a:r>
              <a:rPr lang="ru-RU" sz="3200">
                <a:solidFill>
                  <a:srgbClr val="FFFFFF"/>
                </a:solidFill>
              </a:rPr>
              <a:t>которому информация ограниченного доступа была доверена или стала известна по службе или работе, </a:t>
            </a:r>
            <a:r>
              <a:rPr lang="ru-RU" sz="3200">
                <a:solidFill>
                  <a:schemeClr val="bg1"/>
                </a:solidFill>
              </a:rPr>
              <a:t>нарушая правила и меры, установленные для защиты этой информации </a:t>
            </a:r>
            <a:r>
              <a:rPr lang="ru-RU" sz="3200">
                <a:solidFill>
                  <a:srgbClr val="FFFFFF"/>
                </a:solidFill>
              </a:rPr>
              <a:t>инструкциями, положениями, наставлениями и другими документами, </a:t>
            </a:r>
            <a:r>
              <a:rPr lang="ru-RU" sz="3200">
                <a:solidFill>
                  <a:schemeClr val="bg1"/>
                </a:solidFill>
              </a:rPr>
              <a:t>не предвидит возможности разглашения информации ограниченного доступа, хотя по обстоятельствам должно было и могло предвидеть такие последствия.</a:t>
            </a:r>
            <a:endParaRPr lang="ru-RU" sz="3200" i="1">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Box 1"/>
          <p:cNvSpPr txBox="1">
            <a:spLocks noChangeArrowheads="1"/>
          </p:cNvSpPr>
          <p:nvPr/>
        </p:nvSpPr>
        <p:spPr bwMode="auto">
          <a:xfrm>
            <a:off x="71438" y="242888"/>
            <a:ext cx="9001125" cy="6556375"/>
          </a:xfrm>
          <a:prstGeom prst="rect">
            <a:avLst/>
          </a:prstGeom>
          <a:noFill/>
          <a:ln w="9525">
            <a:noFill/>
            <a:miter lim="800000"/>
            <a:headEnd/>
            <a:tailEnd/>
          </a:ln>
        </p:spPr>
        <p:txBody>
          <a:bodyPr>
            <a:spAutoFit/>
          </a:bodyPr>
          <a:lstStyle/>
          <a:p>
            <a:pPr defTabSz="912813"/>
            <a:r>
              <a:rPr lang="ru-RU" sz="2000" b="1">
                <a:solidFill>
                  <a:srgbClr val="FFFF2F"/>
                </a:solidFill>
              </a:rPr>
              <a:t>Действия, в результате которых  может произойти непреднамеренное разглашение сведений ограниченного доступа:</a:t>
            </a:r>
            <a:r>
              <a:rPr lang="ru-RU" sz="2000" b="1">
                <a:solidFill>
                  <a:schemeClr val="bg1"/>
                </a:solidFill>
              </a:rPr>
              <a:t> </a:t>
            </a:r>
          </a:p>
          <a:p>
            <a:pPr defTabSz="912813"/>
            <a:endParaRPr lang="ru-RU" sz="2000" b="1">
              <a:solidFill>
                <a:schemeClr val="bg1"/>
              </a:solidFill>
            </a:endParaRPr>
          </a:p>
          <a:p>
            <a:pPr defTabSz="912813">
              <a:buFont typeface="Wingdings" pitchFamily="2" charset="2"/>
              <a:buChar char="Ø"/>
            </a:pPr>
            <a:r>
              <a:rPr lang="ru-RU" sz="2000" b="1">
                <a:solidFill>
                  <a:srgbClr val="FFFFFF"/>
                </a:solidFill>
              </a:rPr>
              <a:t> утрата носителя информации, содержащего сведения ограниченного доступа;</a:t>
            </a:r>
          </a:p>
          <a:p>
            <a:pPr defTabSz="912813"/>
            <a:endParaRPr lang="ru-RU" sz="2000" b="1">
              <a:solidFill>
                <a:srgbClr val="FFFFFF"/>
              </a:solidFill>
            </a:endParaRPr>
          </a:p>
          <a:p>
            <a:pPr defTabSz="912813">
              <a:buFont typeface="Wingdings" pitchFamily="2" charset="2"/>
              <a:buChar char="Ø"/>
            </a:pPr>
            <a:r>
              <a:rPr lang="ru-RU" sz="2000" b="1">
                <a:solidFill>
                  <a:srgbClr val="FFFFFF"/>
                </a:solidFill>
              </a:rPr>
              <a:t> копирование информации на незарегистрированный носитель информации;</a:t>
            </a:r>
          </a:p>
          <a:p>
            <a:pPr defTabSz="912813">
              <a:buFont typeface="Wingdings" pitchFamily="2" charset="2"/>
              <a:buChar char="Ø"/>
            </a:pPr>
            <a:endParaRPr lang="ru-RU" sz="2000" b="1">
              <a:solidFill>
                <a:srgbClr val="FFFFFF"/>
              </a:solidFill>
            </a:endParaRPr>
          </a:p>
          <a:p>
            <a:pPr defTabSz="912813">
              <a:buFont typeface="Wingdings" pitchFamily="2" charset="2"/>
              <a:buChar char="Ø"/>
            </a:pPr>
            <a:r>
              <a:rPr lang="ru-RU" sz="2000" b="1">
                <a:solidFill>
                  <a:srgbClr val="FFFFFF"/>
                </a:solidFill>
              </a:rPr>
              <a:t> разговор по закрытой тематике вне выделенных или защищаемых  помещений;</a:t>
            </a:r>
          </a:p>
          <a:p>
            <a:pPr defTabSz="912813"/>
            <a:endParaRPr lang="ru-RU" sz="2000" b="1">
              <a:solidFill>
                <a:srgbClr val="FFFFFF"/>
              </a:solidFill>
            </a:endParaRPr>
          </a:p>
          <a:p>
            <a:pPr defTabSz="912813">
              <a:buFont typeface="Wingdings" pitchFamily="2" charset="2"/>
              <a:buChar char="Ø"/>
            </a:pPr>
            <a:r>
              <a:rPr lang="ru-RU" sz="2000" b="1">
                <a:solidFill>
                  <a:srgbClr val="FFFFFF"/>
                </a:solidFill>
              </a:rPr>
              <a:t> обработка информации ограниченного доступа на незащищенных  технических средствах (автоматизированных системах);</a:t>
            </a:r>
          </a:p>
          <a:p>
            <a:pPr defTabSz="912813"/>
            <a:endParaRPr lang="ru-RU" sz="2000" b="1">
              <a:solidFill>
                <a:srgbClr val="FFFFFF"/>
              </a:solidFill>
            </a:endParaRPr>
          </a:p>
          <a:p>
            <a:pPr defTabSz="912813">
              <a:buFont typeface="Wingdings" pitchFamily="2" charset="2"/>
              <a:buChar char="Ø"/>
            </a:pPr>
            <a:r>
              <a:rPr lang="ru-RU" sz="2000" b="1">
                <a:solidFill>
                  <a:srgbClr val="FFFFFF"/>
                </a:solidFill>
              </a:rPr>
              <a:t> обработка информации ограниченного доступа (ведение   конфиденциальных переговоров) при выключенных (отключенных) или  неисправных технических  средствах защиты;</a:t>
            </a:r>
          </a:p>
          <a:p>
            <a:pPr defTabSz="912813"/>
            <a:endParaRPr lang="ru-RU" sz="2000" b="1">
              <a:solidFill>
                <a:srgbClr val="FFFFFF"/>
              </a:solidFill>
            </a:endParaRPr>
          </a:p>
          <a:p>
            <a:pPr defTabSz="912813">
              <a:buFont typeface="Wingdings" pitchFamily="2" charset="2"/>
              <a:buChar char="Ø"/>
            </a:pPr>
            <a:r>
              <a:rPr lang="ru-RU" sz="2000" b="1">
                <a:solidFill>
                  <a:srgbClr val="FFFFFF"/>
                </a:solidFill>
              </a:rPr>
              <a:t> передача информации ограниченного доступа по незащищенным каналам  связи;</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Box 1"/>
          <p:cNvSpPr txBox="1">
            <a:spLocks noChangeArrowheads="1"/>
          </p:cNvSpPr>
          <p:nvPr/>
        </p:nvSpPr>
        <p:spPr bwMode="auto">
          <a:xfrm>
            <a:off x="71438" y="242888"/>
            <a:ext cx="9001125" cy="5632450"/>
          </a:xfrm>
          <a:prstGeom prst="rect">
            <a:avLst/>
          </a:prstGeom>
          <a:noFill/>
          <a:ln w="9525">
            <a:noFill/>
            <a:miter lim="800000"/>
            <a:headEnd/>
            <a:tailEnd/>
          </a:ln>
        </p:spPr>
        <p:txBody>
          <a:bodyPr>
            <a:spAutoFit/>
          </a:bodyPr>
          <a:lstStyle/>
          <a:p>
            <a:pPr defTabSz="912813"/>
            <a:r>
              <a:rPr lang="ru-RU" sz="2000" b="1">
                <a:solidFill>
                  <a:srgbClr val="FFFF2F"/>
                </a:solidFill>
              </a:rPr>
              <a:t>Действия, в результате которых  может произойти непреднамеренное разглашение сведений ограниченного доступа:</a:t>
            </a:r>
            <a:r>
              <a:rPr lang="ru-RU" sz="2000" b="1">
                <a:solidFill>
                  <a:schemeClr val="bg1"/>
                </a:solidFill>
              </a:rPr>
              <a:t> </a:t>
            </a:r>
          </a:p>
          <a:p>
            <a:pPr defTabSz="912813"/>
            <a:endParaRPr lang="ru-RU" sz="2000" b="1">
              <a:solidFill>
                <a:schemeClr val="bg1"/>
              </a:solidFill>
            </a:endParaRPr>
          </a:p>
          <a:p>
            <a:pPr defTabSz="912813">
              <a:buFont typeface="Wingdings" pitchFamily="2" charset="2"/>
              <a:buChar char="Ø"/>
            </a:pPr>
            <a:r>
              <a:rPr lang="ru-RU" sz="2000" b="1">
                <a:solidFill>
                  <a:srgbClr val="FFFFFF"/>
                </a:solidFill>
              </a:rPr>
              <a:t> вынос носителей информации ограниченного доступа за пределы контролируемой зоны объекта;</a:t>
            </a:r>
          </a:p>
          <a:p>
            <a:pPr defTabSz="912813">
              <a:buFont typeface="Wingdings" pitchFamily="2" charset="2"/>
              <a:buChar char="Ø"/>
            </a:pPr>
            <a:endParaRPr lang="ru-RU" sz="2000" b="1">
              <a:solidFill>
                <a:srgbClr val="FFFFFF"/>
              </a:solidFill>
            </a:endParaRPr>
          </a:p>
          <a:p>
            <a:pPr defTabSz="912813">
              <a:buFont typeface="Wingdings" pitchFamily="2" charset="2"/>
              <a:buChar char="Ø"/>
            </a:pPr>
            <a:r>
              <a:rPr lang="ru-RU" sz="2000" b="1">
                <a:solidFill>
                  <a:srgbClr val="FFFFFF"/>
                </a:solidFill>
              </a:rPr>
              <a:t> </a:t>
            </a:r>
            <a:r>
              <a:rPr lang="ru-RU" sz="2000" b="1">
                <a:solidFill>
                  <a:schemeClr val="bg1"/>
                </a:solidFill>
              </a:rPr>
              <a:t>оставление документов, </a:t>
            </a:r>
            <a:r>
              <a:rPr lang="ru-RU" sz="2000" b="1">
                <a:solidFill>
                  <a:srgbClr val="FFFFFF"/>
                </a:solidFill>
              </a:rPr>
              <a:t>электронных носителей информации,  содержащих  сведения ограниченного   доступа, </a:t>
            </a:r>
            <a:r>
              <a:rPr lang="ru-RU" sz="2000" b="1">
                <a:solidFill>
                  <a:schemeClr val="bg1"/>
                </a:solidFill>
              </a:rPr>
              <a:t>в условиях, когда с ними могут ознакомиться  посторонние лица (например, оставление  документов на рабочем столе при выходе из помещения, хранение  носителей информации вне специального сейфа т.п.).</a:t>
            </a:r>
          </a:p>
          <a:p>
            <a:pPr defTabSz="912813"/>
            <a:endParaRPr lang="ru-RU" sz="2000" b="1">
              <a:solidFill>
                <a:schemeClr val="bg1"/>
              </a:solidFill>
            </a:endParaRPr>
          </a:p>
          <a:p>
            <a:pPr defTabSz="912813">
              <a:buFont typeface="Wingdings" pitchFamily="2" charset="2"/>
              <a:buChar char="Ø"/>
            </a:pPr>
            <a:r>
              <a:rPr lang="ru-RU" sz="2000" b="1">
                <a:solidFill>
                  <a:srgbClr val="FFFFFF"/>
                </a:solidFill>
              </a:rPr>
              <a:t> обработка информации ограниченного доступа на СВТ в  условиях когда посторонние лица могут осуществлять чтение информации с экрана монитора или чтение распечаток документов </a:t>
            </a:r>
            <a:r>
              <a:rPr lang="ru-RU" sz="2000" b="1">
                <a:solidFill>
                  <a:schemeClr val="bg1"/>
                </a:solidFill>
              </a:rPr>
              <a:t>(например, обработка информации в присутствии уборщицы, оставление СВТ в режиме вывода конфиденциальной информации на экран монитора при выходе из  помещения  и т.д.).</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Прямоугольник 1"/>
          <p:cNvSpPr>
            <a:spLocks noChangeArrowheads="1"/>
          </p:cNvSpPr>
          <p:nvPr/>
        </p:nvSpPr>
        <p:spPr bwMode="auto">
          <a:xfrm>
            <a:off x="107504" y="1543432"/>
            <a:ext cx="8822183" cy="2677656"/>
          </a:xfrm>
          <a:prstGeom prst="rect">
            <a:avLst/>
          </a:prstGeom>
          <a:noFill/>
          <a:ln w="9525">
            <a:noFill/>
            <a:miter lim="800000"/>
            <a:headEnd/>
            <a:tailEnd/>
          </a:ln>
        </p:spPr>
        <p:txBody>
          <a:bodyPr wrap="square">
            <a:spAutoFit/>
          </a:bodyPr>
          <a:lstStyle/>
          <a:p>
            <a:pPr algn="ctr" defTabSz="912813"/>
            <a:r>
              <a:rPr lang="ru-RU" sz="4400" b="1" dirty="0" smtClean="0">
                <a:solidFill>
                  <a:srgbClr val="FFFF00"/>
                </a:solidFill>
              </a:rPr>
              <a:t>Неправомерное поучение </a:t>
            </a:r>
            <a:r>
              <a:rPr lang="ru-RU" sz="4400" b="1" dirty="0">
                <a:solidFill>
                  <a:srgbClr val="FFFF00"/>
                </a:solidFill>
              </a:rPr>
              <a:t>сведений </a:t>
            </a:r>
            <a:r>
              <a:rPr lang="ru-RU" sz="4400" b="1" dirty="0">
                <a:solidFill>
                  <a:srgbClr val="FFFF2F"/>
                </a:solidFill>
              </a:rPr>
              <a:t>ограниченного </a:t>
            </a:r>
            <a:r>
              <a:rPr lang="ru-RU" sz="4400" b="1" dirty="0" smtClean="0">
                <a:solidFill>
                  <a:srgbClr val="FFFF2F"/>
                </a:solidFill>
              </a:rPr>
              <a:t>доступа </a:t>
            </a:r>
            <a:r>
              <a:rPr lang="ru-RU" sz="4000" b="1" dirty="0" smtClean="0">
                <a:solidFill>
                  <a:schemeClr val="bg1"/>
                </a:solidFill>
              </a:rPr>
              <a:t>(разглашение сведений по принуждению)</a:t>
            </a:r>
            <a:endParaRPr lang="ru-RU" sz="4000" dirty="0">
              <a:solidFill>
                <a:schemeClr val="bg1"/>
              </a:solidFill>
            </a:endParaRPr>
          </a:p>
        </p:txBody>
      </p:sp>
    </p:spTree>
    <p:extLst>
      <p:ext uri="{BB962C8B-B14F-4D97-AF65-F5344CB8AC3E}">
        <p14:creationId xmlns:p14="http://schemas.microsoft.com/office/powerpoint/2010/main" val="2854219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Прямоугольник 1"/>
          <p:cNvSpPr>
            <a:spLocks noChangeArrowheads="1"/>
          </p:cNvSpPr>
          <p:nvPr/>
        </p:nvSpPr>
        <p:spPr bwMode="auto">
          <a:xfrm>
            <a:off x="214313" y="188640"/>
            <a:ext cx="8822183" cy="5139869"/>
          </a:xfrm>
          <a:prstGeom prst="rect">
            <a:avLst/>
          </a:prstGeom>
          <a:noFill/>
          <a:ln w="9525">
            <a:noFill/>
            <a:miter lim="800000"/>
            <a:headEnd/>
            <a:tailEnd/>
          </a:ln>
        </p:spPr>
        <p:txBody>
          <a:bodyPr wrap="square">
            <a:spAutoFit/>
          </a:bodyPr>
          <a:lstStyle/>
          <a:p>
            <a:pPr defTabSz="912813"/>
            <a:r>
              <a:rPr lang="ru-RU" sz="4400" b="1" dirty="0" smtClean="0">
                <a:solidFill>
                  <a:srgbClr val="FFFF00"/>
                </a:solidFill>
              </a:rPr>
              <a:t>Неправомерное поучение сведений</a:t>
            </a:r>
            <a:r>
              <a:rPr lang="ru-RU" sz="4000" b="1" dirty="0" smtClean="0">
                <a:solidFill>
                  <a:schemeClr val="bg1"/>
                </a:solidFill>
              </a:rPr>
              <a:t>:</a:t>
            </a:r>
          </a:p>
          <a:p>
            <a:pPr marL="571500" indent="-571500" defTabSz="912813">
              <a:buFont typeface="Wingdings" pitchFamily="2" charset="2"/>
              <a:buChar char="Ø"/>
            </a:pPr>
            <a:r>
              <a:rPr lang="ru-RU" sz="4000" dirty="0" smtClean="0">
                <a:solidFill>
                  <a:schemeClr val="bg1"/>
                </a:solidFill>
              </a:rPr>
              <a:t>под психологическим давлением (например, угрозой убийства);</a:t>
            </a:r>
          </a:p>
          <a:p>
            <a:pPr marL="571500" indent="-571500" defTabSz="912813">
              <a:buFont typeface="Wingdings" pitchFamily="2" charset="2"/>
              <a:buChar char="Ø"/>
            </a:pPr>
            <a:r>
              <a:rPr lang="ru-RU" sz="4000" dirty="0" smtClean="0">
                <a:solidFill>
                  <a:schemeClr val="bg1"/>
                </a:solidFill>
              </a:rPr>
              <a:t> под пытками;</a:t>
            </a:r>
          </a:p>
          <a:p>
            <a:pPr marL="571500" indent="-571500" defTabSz="912813">
              <a:buFont typeface="Wingdings" pitchFamily="2" charset="2"/>
              <a:buChar char="Ø"/>
            </a:pPr>
            <a:r>
              <a:rPr lang="ru-RU" sz="4000" dirty="0" smtClean="0">
                <a:solidFill>
                  <a:schemeClr val="bg1"/>
                </a:solidFill>
              </a:rPr>
              <a:t>под действием психотропных веществ, информационно-психологического воздействия  и т.д.</a:t>
            </a:r>
            <a:endParaRPr lang="ru-RU" sz="4000" dirty="0">
              <a:solidFill>
                <a:schemeClr val="bg1"/>
              </a:solidFill>
            </a:endParaRPr>
          </a:p>
        </p:txBody>
      </p:sp>
    </p:spTree>
    <p:extLst>
      <p:ext uri="{BB962C8B-B14F-4D97-AF65-F5344CB8AC3E}">
        <p14:creationId xmlns:p14="http://schemas.microsoft.com/office/powerpoint/2010/main" val="28542190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4800" y="2204864"/>
            <a:ext cx="8929688" cy="1200329"/>
          </a:xfrm>
          <a:prstGeom prst="rect">
            <a:avLst/>
          </a:prstGeom>
        </p:spPr>
        <p:txBody>
          <a:bodyPr>
            <a:spAutoFit/>
          </a:bodyPr>
          <a:lstStyle/>
          <a:p>
            <a:pPr algn="ctr">
              <a:spcBef>
                <a:spcPts val="600"/>
              </a:spcBef>
              <a:spcAft>
                <a:spcPts val="600"/>
              </a:spcAft>
              <a:defRPr/>
            </a:pPr>
            <a:r>
              <a:rPr lang="ru-RU" sz="3600" b="1" dirty="0" smtClean="0">
                <a:solidFill>
                  <a:srgbClr val="FFFFFF"/>
                </a:solidFill>
                <a:latin typeface="Arial" pitchFamily="34" charset="0"/>
                <a:cs typeface="Arial" pitchFamily="34" charset="0"/>
              </a:rPr>
              <a:t>2.2. Угрозы конфиденциальности данных</a:t>
            </a:r>
            <a:endParaRPr lang="ru-RU" sz="3600" b="1" dirty="0">
              <a:solidFill>
                <a:srgbClr val="FFFFFF"/>
              </a:solidFill>
              <a:latin typeface="Arial" pitchFamily="34" charset="0"/>
              <a:cs typeface="Arial" pitchFamily="34" charset="0"/>
            </a:endParaRPr>
          </a:p>
        </p:txBody>
      </p:sp>
    </p:spTree>
    <p:extLst>
      <p:ext uri="{BB962C8B-B14F-4D97-AF65-F5344CB8AC3E}">
        <p14:creationId xmlns:p14="http://schemas.microsoft.com/office/powerpoint/2010/main" val="42303769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2587" y="188640"/>
            <a:ext cx="8929688" cy="1077218"/>
          </a:xfrm>
          <a:prstGeom prst="rect">
            <a:avLst/>
          </a:prstGeom>
        </p:spPr>
        <p:txBody>
          <a:bodyPr>
            <a:spAutoFit/>
          </a:bodyPr>
          <a:lstStyle/>
          <a:p>
            <a:pPr algn="ctr">
              <a:spcBef>
                <a:spcPts val="600"/>
              </a:spcBef>
              <a:spcAft>
                <a:spcPts val="600"/>
              </a:spcAft>
              <a:defRPr/>
            </a:pPr>
            <a:r>
              <a:rPr lang="ru-RU" sz="3200" b="1" dirty="0">
                <a:solidFill>
                  <a:srgbClr val="FFFF00"/>
                </a:solidFill>
                <a:latin typeface="Arial" pitchFamily="34" charset="0"/>
                <a:cs typeface="Arial" pitchFamily="34" charset="0"/>
              </a:rPr>
              <a:t>Угрозы </a:t>
            </a:r>
            <a:r>
              <a:rPr lang="ru-RU" sz="3200" b="1" dirty="0" smtClean="0">
                <a:solidFill>
                  <a:srgbClr val="FFFF00"/>
                </a:solidFill>
                <a:latin typeface="Arial" pitchFamily="34" charset="0"/>
                <a:cs typeface="Arial" pitchFamily="34" charset="0"/>
              </a:rPr>
              <a:t>конфиденциальности данных </a:t>
            </a:r>
            <a:r>
              <a:rPr lang="ru-RU" sz="3200" b="1" dirty="0" smtClean="0">
                <a:solidFill>
                  <a:schemeClr val="bg1"/>
                </a:solidFill>
                <a:latin typeface="Arial" pitchFamily="34" charset="0"/>
                <a:cs typeface="Arial" pitchFamily="34" charset="0"/>
              </a:rPr>
              <a:t>(неправомерное получение данных)</a:t>
            </a:r>
            <a:endParaRPr lang="ru-RU" sz="3200" b="1" dirty="0">
              <a:solidFill>
                <a:schemeClr val="bg1"/>
              </a:solidFill>
              <a:latin typeface="Arial" pitchFamily="34" charset="0"/>
              <a:cs typeface="Arial" pitchFamily="34" charset="0"/>
            </a:endParaRPr>
          </a:p>
        </p:txBody>
      </p:sp>
      <p:pic>
        <p:nvPicPr>
          <p:cNvPr id="3" name="Picture 2" descr="D:\Users\LDS\Desktop\картинка мне 2.jpg"/>
          <p:cNvPicPr>
            <a:picLocks noChangeAspect="1" noChangeArrowheads="1"/>
          </p:cNvPicPr>
          <p:nvPr/>
        </p:nvPicPr>
        <p:blipFill>
          <a:blip r:embed="rId2" cstate="print"/>
          <a:srcRect/>
          <a:stretch>
            <a:fillRect/>
          </a:stretch>
        </p:blipFill>
        <p:spPr bwMode="auto">
          <a:xfrm>
            <a:off x="4714844" y="3787121"/>
            <a:ext cx="4429156" cy="2954247"/>
          </a:xfrm>
          <a:prstGeom prst="rect">
            <a:avLst/>
          </a:prstGeom>
          <a:noFill/>
        </p:spPr>
      </p:pic>
      <p:sp>
        <p:nvSpPr>
          <p:cNvPr id="4" name="TextBox 3"/>
          <p:cNvSpPr txBox="1"/>
          <p:nvPr/>
        </p:nvSpPr>
        <p:spPr>
          <a:xfrm>
            <a:off x="0" y="1484784"/>
            <a:ext cx="8136904" cy="1877437"/>
          </a:xfrm>
          <a:prstGeom prst="rect">
            <a:avLst/>
          </a:prstGeom>
          <a:noFill/>
        </p:spPr>
        <p:txBody>
          <a:bodyPr wrap="square" rtlCol="0">
            <a:spAutoFit/>
          </a:bodyPr>
          <a:lstStyle/>
          <a:p>
            <a:pPr marL="571500" indent="-571500">
              <a:spcBef>
                <a:spcPts val="1200"/>
              </a:spcBef>
              <a:spcAft>
                <a:spcPts val="1200"/>
              </a:spcAft>
              <a:buFont typeface="Wingdings" pitchFamily="2" charset="2"/>
              <a:buChar char="Ø"/>
              <a:defRPr/>
            </a:pPr>
            <a:r>
              <a:rPr lang="ru-RU" sz="3200" b="1" dirty="0">
                <a:solidFill>
                  <a:schemeClr val="bg1"/>
                </a:solidFill>
                <a:latin typeface="Arial" pitchFamily="34" charset="0"/>
                <a:cs typeface="Arial" pitchFamily="34" charset="0"/>
              </a:rPr>
              <a:t>Хищение </a:t>
            </a:r>
            <a:r>
              <a:rPr lang="ru-RU" sz="3200" b="1" dirty="0" smtClean="0">
                <a:solidFill>
                  <a:schemeClr val="bg1"/>
                </a:solidFill>
                <a:latin typeface="Arial" pitchFamily="34" charset="0"/>
                <a:cs typeface="Arial" pitchFamily="34" charset="0"/>
              </a:rPr>
              <a:t>носителя </a:t>
            </a:r>
            <a:r>
              <a:rPr lang="ru-RU" sz="3200" b="1" dirty="0">
                <a:solidFill>
                  <a:schemeClr val="bg1"/>
                </a:solidFill>
                <a:latin typeface="Arial" pitchFamily="34" charset="0"/>
                <a:cs typeface="Arial" pitchFamily="34" charset="0"/>
              </a:rPr>
              <a:t>информации. </a:t>
            </a:r>
            <a:endParaRPr lang="ru-RU" sz="3200" dirty="0">
              <a:solidFill>
                <a:schemeClr val="bg1"/>
              </a:solidFill>
              <a:latin typeface="Arial" pitchFamily="34" charset="0"/>
              <a:cs typeface="Arial" pitchFamily="34" charset="0"/>
            </a:endParaRPr>
          </a:p>
          <a:p>
            <a:pPr marL="571500" indent="-571500">
              <a:spcBef>
                <a:spcPts val="1200"/>
              </a:spcBef>
              <a:spcAft>
                <a:spcPts val="1200"/>
              </a:spcAft>
              <a:buFont typeface="Wingdings" pitchFamily="2" charset="2"/>
              <a:buChar char="Ø"/>
              <a:defRPr/>
            </a:pPr>
            <a:r>
              <a:rPr lang="ru-RU" sz="3200" b="1" dirty="0">
                <a:solidFill>
                  <a:schemeClr val="bg1"/>
                </a:solidFill>
                <a:latin typeface="Arial" pitchFamily="34" charset="0"/>
                <a:cs typeface="Arial" pitchFamily="34" charset="0"/>
              </a:rPr>
              <a:t>Несанкционированное копирование данных с </a:t>
            </a:r>
            <a:r>
              <a:rPr lang="ru-RU" sz="3200" b="1" dirty="0" smtClean="0">
                <a:solidFill>
                  <a:schemeClr val="bg1"/>
                </a:solidFill>
                <a:latin typeface="Arial" pitchFamily="34" charset="0"/>
                <a:cs typeface="Arial" pitchFamily="34" charset="0"/>
              </a:rPr>
              <a:t>носителя.</a:t>
            </a:r>
            <a:endParaRPr lang="ru-RU" sz="3200" dirty="0"/>
          </a:p>
        </p:txBody>
      </p:sp>
      <p:sp>
        <p:nvSpPr>
          <p:cNvPr id="5" name="TextBox 4"/>
          <p:cNvSpPr txBox="1"/>
          <p:nvPr/>
        </p:nvSpPr>
        <p:spPr>
          <a:xfrm>
            <a:off x="0" y="3429000"/>
            <a:ext cx="5616624" cy="1569660"/>
          </a:xfrm>
          <a:prstGeom prst="rect">
            <a:avLst/>
          </a:prstGeom>
          <a:noFill/>
        </p:spPr>
        <p:txBody>
          <a:bodyPr wrap="square" rtlCol="0">
            <a:spAutoFit/>
          </a:bodyPr>
          <a:lstStyle/>
          <a:p>
            <a:pPr marL="571500" indent="-571500">
              <a:spcBef>
                <a:spcPts val="1200"/>
              </a:spcBef>
              <a:spcAft>
                <a:spcPts val="1200"/>
              </a:spcAft>
              <a:buFont typeface="Wingdings" pitchFamily="2" charset="2"/>
              <a:buChar char="Ø"/>
              <a:defRPr/>
            </a:pPr>
            <a:r>
              <a:rPr lang="ru-RU" sz="3200" b="1" dirty="0" smtClean="0">
                <a:solidFill>
                  <a:schemeClr val="bg1"/>
                </a:solidFill>
                <a:latin typeface="Arial" pitchFamily="34" charset="0"/>
                <a:cs typeface="Arial" pitchFamily="34" charset="0"/>
              </a:rPr>
              <a:t>Несанкционированный </a:t>
            </a:r>
            <a:r>
              <a:rPr lang="ru-RU" sz="3200" b="1" dirty="0">
                <a:solidFill>
                  <a:schemeClr val="bg1"/>
                </a:solidFill>
                <a:latin typeface="Arial" pitchFamily="34" charset="0"/>
                <a:cs typeface="Arial" pitchFamily="34" charset="0"/>
              </a:rPr>
              <a:t>доступ к данным, обрабатываемым АС</a:t>
            </a:r>
            <a:r>
              <a:rPr lang="ru-RU" sz="3200" b="1" dirty="0" smtClean="0">
                <a:solidFill>
                  <a:schemeClr val="bg1"/>
                </a:solidFill>
                <a:latin typeface="Arial" pitchFamily="34" charset="0"/>
                <a:cs typeface="Arial" pitchFamily="34" charset="0"/>
              </a:rPr>
              <a:t>.</a:t>
            </a:r>
            <a:endParaRPr lang="ru-RU" sz="3200" dirty="0"/>
          </a:p>
        </p:txBody>
      </p:sp>
    </p:spTree>
    <p:extLst>
      <p:ext uri="{BB962C8B-B14F-4D97-AF65-F5344CB8AC3E}">
        <p14:creationId xmlns:p14="http://schemas.microsoft.com/office/powerpoint/2010/main" val="42303769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Box 1"/>
          <p:cNvSpPr txBox="1">
            <a:spLocks noChangeArrowheads="1"/>
          </p:cNvSpPr>
          <p:nvPr/>
        </p:nvSpPr>
        <p:spPr bwMode="auto">
          <a:xfrm>
            <a:off x="142875" y="214313"/>
            <a:ext cx="8858250" cy="5940425"/>
          </a:xfrm>
          <a:prstGeom prst="rect">
            <a:avLst/>
          </a:prstGeom>
          <a:noFill/>
          <a:ln w="9525">
            <a:noFill/>
            <a:miter lim="800000"/>
            <a:headEnd/>
            <a:tailEnd/>
          </a:ln>
        </p:spPr>
        <p:txBody>
          <a:bodyPr>
            <a:spAutoFit/>
          </a:bodyPr>
          <a:lstStyle/>
          <a:p>
            <a:pPr defTabSz="912813"/>
            <a:r>
              <a:rPr lang="ru-RU" sz="3200" b="1">
                <a:solidFill>
                  <a:srgbClr val="FFFF00"/>
                </a:solidFill>
              </a:rPr>
              <a:t>Хищение носителей информации </a:t>
            </a:r>
          </a:p>
          <a:p>
            <a:pPr defTabSz="912813"/>
            <a:r>
              <a:rPr lang="ru-RU" sz="2800">
                <a:solidFill>
                  <a:srgbClr val="FFFFFF"/>
                </a:solidFill>
              </a:rPr>
              <a:t>может осуществляться  </a:t>
            </a:r>
            <a:r>
              <a:rPr lang="ru-RU" sz="2800">
                <a:solidFill>
                  <a:srgbClr val="FFFF2F"/>
                </a:solidFill>
              </a:rPr>
              <a:t>тайно или открыто. </a:t>
            </a:r>
          </a:p>
          <a:p>
            <a:pPr defTabSz="912813"/>
            <a:endParaRPr lang="ru-RU" sz="2000">
              <a:solidFill>
                <a:srgbClr val="FFFFFF"/>
              </a:solidFill>
            </a:endParaRPr>
          </a:p>
          <a:p>
            <a:pPr defTabSz="912813"/>
            <a:r>
              <a:rPr lang="ru-RU" sz="2000" b="1">
                <a:solidFill>
                  <a:srgbClr val="FFFF00"/>
                </a:solidFill>
              </a:rPr>
              <a:t>Кража </a:t>
            </a:r>
            <a:r>
              <a:rPr lang="ru-RU" sz="2000">
                <a:solidFill>
                  <a:schemeClr val="bg1"/>
                </a:solidFill>
              </a:rPr>
              <a:t>-  </a:t>
            </a:r>
            <a:r>
              <a:rPr lang="ru-RU" sz="2000">
                <a:solidFill>
                  <a:srgbClr val="FFFF2F"/>
                </a:solidFill>
              </a:rPr>
              <a:t>тайное хищение носителей информации</a:t>
            </a:r>
            <a:r>
              <a:rPr lang="ru-RU" sz="2000">
                <a:solidFill>
                  <a:srgbClr val="FFFFFF"/>
                </a:solidFill>
              </a:rPr>
              <a:t>. </a:t>
            </a:r>
          </a:p>
          <a:p>
            <a:pPr defTabSz="912813"/>
            <a:r>
              <a:rPr lang="ru-RU" sz="2000" i="1">
                <a:solidFill>
                  <a:srgbClr val="FFFFFF"/>
                </a:solidFill>
                <a:latin typeface="Times New Roman" pitchFamily="18" charset="0"/>
                <a:cs typeface="Times New Roman" pitchFamily="18" charset="0"/>
              </a:rPr>
              <a:t>При краже вор старается скрытно проникнуть в помещения, где хранятся носители информации ограниченного доступа.  При этом он может использовать подложные пропуска, выдавать себя за сотрудника различных государственных органов, работника различных технических служб, курьера, инспектора и т.д.</a:t>
            </a:r>
          </a:p>
          <a:p>
            <a:pPr defTabSz="912813"/>
            <a:endParaRPr lang="ru-RU" sz="2000">
              <a:solidFill>
                <a:srgbClr val="FFFFFF"/>
              </a:solidFill>
            </a:endParaRPr>
          </a:p>
          <a:p>
            <a:pPr defTabSz="912813"/>
            <a:r>
              <a:rPr lang="ru-RU" sz="2000" b="1">
                <a:solidFill>
                  <a:srgbClr val="FFFF00"/>
                </a:solidFill>
              </a:rPr>
              <a:t>Грабеж </a:t>
            </a:r>
            <a:r>
              <a:rPr lang="ru-RU" sz="2000">
                <a:solidFill>
                  <a:srgbClr val="FFFFFF"/>
                </a:solidFill>
              </a:rPr>
              <a:t>- </a:t>
            </a:r>
            <a:r>
              <a:rPr lang="ru-RU" sz="2000">
                <a:solidFill>
                  <a:srgbClr val="FFFF2F"/>
                </a:solidFill>
              </a:rPr>
              <a:t>открытое хищение носителей информации</a:t>
            </a:r>
            <a:r>
              <a:rPr lang="ru-RU" sz="2000">
                <a:solidFill>
                  <a:srgbClr val="FFFFFF"/>
                </a:solidFill>
              </a:rPr>
              <a:t>.</a:t>
            </a:r>
          </a:p>
          <a:p>
            <a:pPr defTabSz="912813"/>
            <a:r>
              <a:rPr lang="ru-RU" sz="2000" i="1">
                <a:solidFill>
                  <a:srgbClr val="FFFFFF"/>
                </a:solidFill>
                <a:latin typeface="Times New Roman" pitchFamily="18" charset="0"/>
                <a:cs typeface="Times New Roman" pitchFamily="18" charset="0"/>
              </a:rPr>
              <a:t>Грабитель открыто, демонстративно, на глазах у присутствующих,  прибегая при этом нередко к физическому или психическому насилию над ними,  завладевает носителями информации.</a:t>
            </a:r>
          </a:p>
          <a:p>
            <a:pPr defTabSz="912813"/>
            <a:endParaRPr lang="ru-RU" sz="2000" b="1">
              <a:solidFill>
                <a:srgbClr val="FFFFFF"/>
              </a:solidFill>
            </a:endParaRPr>
          </a:p>
          <a:p>
            <a:pPr defTabSz="912813"/>
            <a:r>
              <a:rPr lang="ru-RU" sz="2000" b="1">
                <a:solidFill>
                  <a:srgbClr val="FFFF2F"/>
                </a:solidFill>
              </a:rPr>
              <a:t>Разбой </a:t>
            </a:r>
            <a:r>
              <a:rPr lang="ru-RU" sz="2000">
                <a:solidFill>
                  <a:srgbClr val="FFFFFF"/>
                </a:solidFill>
              </a:rPr>
              <a:t>- </a:t>
            </a:r>
            <a:r>
              <a:rPr lang="ru-RU" sz="2000">
                <a:solidFill>
                  <a:srgbClr val="FFFF2F"/>
                </a:solidFill>
              </a:rPr>
              <a:t>нападение с целью хищения носителя информации</a:t>
            </a:r>
            <a:r>
              <a:rPr lang="ru-RU" sz="2000">
                <a:solidFill>
                  <a:srgbClr val="FFFFFF"/>
                </a:solidFill>
              </a:rPr>
              <a:t>, совершенном с применением насилия, опасного для жизни и здоровья, либо с угрозой применения такого насилия.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5"/>
          <p:cNvSpPr>
            <a:spLocks noChangeArrowheads="1"/>
          </p:cNvSpPr>
          <p:nvPr/>
        </p:nvSpPr>
        <p:spPr bwMode="auto">
          <a:xfrm>
            <a:off x="73025" y="246063"/>
            <a:ext cx="8928100" cy="6402387"/>
          </a:xfrm>
          <a:prstGeom prst="rect">
            <a:avLst/>
          </a:prstGeom>
          <a:noFill/>
          <a:ln w="9525">
            <a:noFill/>
            <a:miter lim="800000"/>
            <a:headEnd/>
            <a:tailEnd/>
          </a:ln>
        </p:spPr>
        <p:txBody>
          <a:bodyPr>
            <a:spAutoFit/>
          </a:bodyPr>
          <a:lstStyle/>
          <a:p>
            <a:pPr defTabSz="912813"/>
            <a:r>
              <a:rPr lang="ru-RU" sz="2800" b="1">
                <a:solidFill>
                  <a:srgbClr val="FFFF00"/>
                </a:solidFill>
              </a:rPr>
              <a:t>Несанкционированный доступ к информации </a:t>
            </a:r>
            <a:r>
              <a:rPr lang="ru-RU" sz="2800">
                <a:solidFill>
                  <a:schemeClr val="bg1"/>
                </a:solidFill>
              </a:rPr>
              <a:t>- </a:t>
            </a:r>
            <a:r>
              <a:rPr lang="ru-RU" sz="2800">
                <a:solidFill>
                  <a:srgbClr val="FFFFFF"/>
                </a:solidFill>
              </a:rPr>
              <a:t>доступ к  информации, осуществляемый с нарушением установленных прав и (или) правил доступа к информации  с применением штатных средств, предоставляемых средствами вычислительной техники (СВТ)  или автоматизированными системами (АС), или средств, аналогичных им по своим функциональному предназначению и техническим характеристикам.</a:t>
            </a:r>
          </a:p>
          <a:p>
            <a:pPr defTabSz="912813"/>
            <a:endParaRPr lang="ru-RU" i="1">
              <a:solidFill>
                <a:schemeClr val="bg1"/>
              </a:solidFill>
            </a:endParaRPr>
          </a:p>
          <a:p>
            <a:pPr defTabSz="912813"/>
            <a:r>
              <a:rPr lang="ru-RU" sz="2800" i="1">
                <a:solidFill>
                  <a:schemeClr val="bg1"/>
                </a:solidFill>
                <a:latin typeface="Times New Roman" pitchFamily="18" charset="0"/>
                <a:cs typeface="Times New Roman" pitchFamily="18" charset="0"/>
              </a:rPr>
              <a:t>Примечание. Под штатными средствами понимается совокупность программного,  микропрограммного и технического  обеспечения  средств вычислительной техники или автоматизированных систем.</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0350" y="393700"/>
            <a:ext cx="8534400" cy="6247864"/>
          </a:xfrm>
          <a:prstGeom prst="rect">
            <a:avLst/>
          </a:prstGeom>
          <a:noFill/>
        </p:spPr>
        <p:txBody>
          <a:bodyPr>
            <a:spAutoFit/>
          </a:bodyPr>
          <a:lstStyle/>
          <a:p>
            <a:pPr>
              <a:defRPr/>
            </a:pPr>
            <a:r>
              <a:rPr lang="ru-RU" sz="3200" b="1" dirty="0">
                <a:solidFill>
                  <a:schemeClr val="bg1"/>
                </a:solidFill>
                <a:latin typeface="+mn-lt"/>
              </a:rPr>
              <a:t>Учебные вопросы:</a:t>
            </a:r>
          </a:p>
          <a:p>
            <a:pPr>
              <a:defRPr/>
            </a:pPr>
            <a:endParaRPr lang="ru-RU" sz="3200" b="1" dirty="0">
              <a:solidFill>
                <a:schemeClr val="bg1"/>
              </a:solidFill>
              <a:latin typeface="+mn-lt"/>
            </a:endParaRPr>
          </a:p>
          <a:p>
            <a:pPr marL="514350" indent="-514350">
              <a:lnSpc>
                <a:spcPct val="150000"/>
              </a:lnSpc>
              <a:buAutoNum type="arabicPeriod"/>
              <a:defRPr/>
            </a:pPr>
            <a:r>
              <a:rPr lang="ru-RU" sz="3200" b="1" dirty="0" smtClean="0">
                <a:solidFill>
                  <a:schemeClr val="bg1"/>
                </a:solidFill>
                <a:latin typeface="+mn-lt"/>
              </a:rPr>
              <a:t>Классификация угроз безопасности информации.</a:t>
            </a:r>
            <a:endParaRPr lang="ru-RU" sz="3200" b="1" dirty="0">
              <a:solidFill>
                <a:schemeClr val="bg1"/>
              </a:solidFill>
              <a:latin typeface="+mn-lt"/>
            </a:endParaRPr>
          </a:p>
          <a:p>
            <a:pPr marL="514350" indent="-514350">
              <a:lnSpc>
                <a:spcPct val="150000"/>
              </a:lnSpc>
              <a:buAutoNum type="arabicPeriod"/>
              <a:defRPr/>
            </a:pPr>
            <a:r>
              <a:rPr lang="ru-RU" sz="3200" b="1" dirty="0" smtClean="0">
                <a:solidFill>
                  <a:schemeClr val="bg1"/>
                </a:solidFill>
                <a:latin typeface="+mn-lt"/>
              </a:rPr>
              <a:t>Угрозы конфиденциальности информации.</a:t>
            </a:r>
          </a:p>
          <a:p>
            <a:pPr marL="514350" indent="-514350">
              <a:lnSpc>
                <a:spcPct val="150000"/>
              </a:lnSpc>
              <a:buAutoNum type="arabicPeriod" startAt="3"/>
              <a:defRPr/>
            </a:pPr>
            <a:r>
              <a:rPr lang="ru-RU" sz="3200" b="1" dirty="0" smtClean="0">
                <a:solidFill>
                  <a:schemeClr val="bg1"/>
                </a:solidFill>
              </a:rPr>
              <a:t>Угрозы целостности информации.</a:t>
            </a:r>
          </a:p>
          <a:p>
            <a:pPr marL="514350" indent="-514350">
              <a:lnSpc>
                <a:spcPct val="150000"/>
              </a:lnSpc>
              <a:buAutoNum type="arabicPeriod" startAt="3"/>
              <a:defRPr/>
            </a:pPr>
            <a:r>
              <a:rPr lang="ru-RU" sz="3200" b="1" dirty="0" smtClean="0">
                <a:solidFill>
                  <a:schemeClr val="bg1"/>
                </a:solidFill>
              </a:rPr>
              <a:t>Угрозы доступности информации.</a:t>
            </a:r>
          </a:p>
          <a:p>
            <a:pPr marL="514350" indent="-514350">
              <a:lnSpc>
                <a:spcPct val="150000"/>
              </a:lnSpc>
              <a:buFontTx/>
              <a:buAutoNum type="arabicPeriod" startAt="3"/>
              <a:defRPr/>
            </a:pPr>
            <a:r>
              <a:rPr lang="ru-RU" sz="3200" b="1" dirty="0" smtClean="0">
                <a:solidFill>
                  <a:schemeClr val="bg1"/>
                </a:solidFill>
              </a:rPr>
              <a:t>Ответственность за разглашение и неправомерный доступ информации</a:t>
            </a:r>
            <a:endParaRPr lang="ru-RU" sz="3200" b="1" dirty="0">
              <a:solidFill>
                <a:schemeClr val="bg1"/>
              </a:solidFill>
              <a:latin typeface="+mn-l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Прямоугольник 1"/>
          <p:cNvSpPr>
            <a:spLocks noChangeArrowheads="1"/>
          </p:cNvSpPr>
          <p:nvPr/>
        </p:nvSpPr>
        <p:spPr bwMode="auto">
          <a:xfrm>
            <a:off x="71438" y="420688"/>
            <a:ext cx="9001125" cy="6186309"/>
          </a:xfrm>
          <a:prstGeom prst="rect">
            <a:avLst/>
          </a:prstGeom>
          <a:noFill/>
          <a:ln w="9525">
            <a:noFill/>
            <a:miter lim="800000"/>
            <a:headEnd/>
            <a:tailEnd/>
          </a:ln>
        </p:spPr>
        <p:txBody>
          <a:bodyPr>
            <a:spAutoFit/>
          </a:bodyPr>
          <a:lstStyle/>
          <a:p>
            <a:pPr defTabSz="912813"/>
            <a:r>
              <a:rPr lang="ru-RU" sz="3600" b="1" dirty="0">
                <a:solidFill>
                  <a:srgbClr val="FFFF00"/>
                </a:solidFill>
                <a:cs typeface="Times New Roman" pitchFamily="18" charset="0"/>
              </a:rPr>
              <a:t>В результате </a:t>
            </a:r>
            <a:r>
              <a:rPr lang="ru-RU" sz="3600" b="1" dirty="0" smtClean="0">
                <a:solidFill>
                  <a:srgbClr val="FFFF00"/>
                </a:solidFill>
                <a:cs typeface="Times New Roman" pitchFamily="18" charset="0"/>
              </a:rPr>
              <a:t>несанкционированного доступа к  </a:t>
            </a:r>
            <a:r>
              <a:rPr lang="ru-RU" sz="3600" b="1" dirty="0">
                <a:solidFill>
                  <a:srgbClr val="FFFF00"/>
                </a:solidFill>
                <a:cs typeface="Times New Roman" pitchFamily="18" charset="0"/>
              </a:rPr>
              <a:t>информации возможно:</a:t>
            </a:r>
          </a:p>
          <a:p>
            <a:pPr defTabSz="912813"/>
            <a:endParaRPr lang="ru-RU" sz="3600" b="1" dirty="0">
              <a:solidFill>
                <a:schemeClr val="bg1"/>
              </a:solidFill>
              <a:cs typeface="Times New Roman" pitchFamily="18" charset="0"/>
            </a:endParaRPr>
          </a:p>
          <a:p>
            <a:pPr defTabSz="912813">
              <a:buFont typeface="Wingdings" pitchFamily="2" charset="2"/>
              <a:buChar char="Ø"/>
            </a:pPr>
            <a:r>
              <a:rPr lang="ru-RU" sz="3600" b="1" dirty="0">
                <a:solidFill>
                  <a:schemeClr val="bg1"/>
                </a:solidFill>
                <a:cs typeface="Times New Roman" pitchFamily="18" charset="0"/>
              </a:rPr>
              <a:t> неправомерное ознакомление с </a:t>
            </a:r>
          </a:p>
          <a:p>
            <a:pPr defTabSz="912813"/>
            <a:r>
              <a:rPr lang="ru-RU" sz="3600" b="1" dirty="0">
                <a:solidFill>
                  <a:schemeClr val="bg1"/>
                </a:solidFill>
                <a:cs typeface="Times New Roman" pitchFamily="18" charset="0"/>
              </a:rPr>
              <a:t>    информацией</a:t>
            </a:r>
            <a:r>
              <a:rPr lang="ru-RU" sz="3600" b="1" dirty="0" smtClean="0">
                <a:solidFill>
                  <a:schemeClr val="bg1"/>
                </a:solidFill>
                <a:cs typeface="Times New Roman" pitchFamily="18" charset="0"/>
              </a:rPr>
              <a:t>;</a:t>
            </a:r>
          </a:p>
          <a:p>
            <a:pPr defTabSz="912813"/>
            <a:endParaRPr lang="ru-RU" sz="3600" b="1" dirty="0">
              <a:solidFill>
                <a:schemeClr val="bg1"/>
              </a:solidFill>
              <a:cs typeface="Times New Roman" pitchFamily="18" charset="0"/>
            </a:endParaRPr>
          </a:p>
          <a:p>
            <a:pPr defTabSz="912813">
              <a:buFont typeface="Wingdings" pitchFamily="2" charset="2"/>
              <a:buChar char="Ø"/>
            </a:pPr>
            <a:r>
              <a:rPr lang="ru-RU" sz="3600" b="1" dirty="0" smtClean="0">
                <a:solidFill>
                  <a:schemeClr val="bg1"/>
                </a:solidFill>
                <a:cs typeface="Times New Roman" pitchFamily="18" charset="0"/>
              </a:rPr>
              <a:t> неправомерное копирование</a:t>
            </a:r>
          </a:p>
          <a:p>
            <a:pPr defTabSz="912813"/>
            <a:r>
              <a:rPr lang="ru-RU" sz="3600" b="1" dirty="0">
                <a:solidFill>
                  <a:schemeClr val="bg1"/>
                </a:solidFill>
                <a:cs typeface="Times New Roman" pitchFamily="18" charset="0"/>
              </a:rPr>
              <a:t> </a:t>
            </a:r>
            <a:r>
              <a:rPr lang="ru-RU" sz="3600" b="1" dirty="0" smtClean="0">
                <a:solidFill>
                  <a:schemeClr val="bg1"/>
                </a:solidFill>
                <a:cs typeface="Times New Roman" pitchFamily="18" charset="0"/>
              </a:rPr>
              <a:t>   информации</a:t>
            </a:r>
            <a:endParaRPr lang="ru-RU" sz="3600" b="1" dirty="0">
              <a:solidFill>
                <a:schemeClr val="bg1"/>
              </a:solidFill>
              <a:cs typeface="Times New Roman" pitchFamily="18" charset="0"/>
            </a:endParaRPr>
          </a:p>
          <a:p>
            <a:pPr defTabSz="912813"/>
            <a:endParaRPr lang="ru-RU" sz="3600" b="1" dirty="0">
              <a:solidFill>
                <a:schemeClr val="bg1"/>
              </a:solidFill>
              <a:cs typeface="Times New Roman" pitchFamily="18" charset="0"/>
            </a:endParaRPr>
          </a:p>
          <a:p>
            <a:pPr defTabSz="912813">
              <a:buFont typeface="Wingdings" pitchFamily="2" charset="2"/>
              <a:buChar char="Ø"/>
            </a:pPr>
            <a:r>
              <a:rPr lang="ru-RU" sz="3600" b="1" dirty="0">
                <a:solidFill>
                  <a:schemeClr val="bg1"/>
                </a:solidFill>
                <a:cs typeface="Times New Roman" pitchFamily="18" charset="0"/>
              </a:rPr>
              <a:t> неправомерная запись информации  </a:t>
            </a:r>
          </a:p>
          <a:p>
            <a:pPr defTabSz="912813"/>
            <a:r>
              <a:rPr lang="ru-RU" sz="3600" b="1" dirty="0">
                <a:solidFill>
                  <a:schemeClr val="bg1"/>
                </a:solidFill>
                <a:cs typeface="Times New Roman" pitchFamily="18" charset="0"/>
              </a:rPr>
              <a:t>    на носитель.</a:t>
            </a:r>
            <a:endParaRPr lang="ru-RU" sz="36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2420888"/>
            <a:ext cx="8929688" cy="1200329"/>
          </a:xfrm>
          <a:prstGeom prst="rect">
            <a:avLst/>
          </a:prstGeom>
        </p:spPr>
        <p:txBody>
          <a:bodyPr>
            <a:spAutoFit/>
          </a:bodyPr>
          <a:lstStyle/>
          <a:p>
            <a:pPr algn="ctr">
              <a:spcBef>
                <a:spcPts val="1200"/>
              </a:spcBef>
              <a:spcAft>
                <a:spcPts val="1200"/>
              </a:spcAft>
              <a:defRPr/>
            </a:pPr>
            <a:r>
              <a:rPr lang="ru-RU" sz="3600" b="1" dirty="0" smtClean="0">
                <a:solidFill>
                  <a:srgbClr val="FFFFFF"/>
                </a:solidFill>
                <a:latin typeface="Arial" pitchFamily="34" charset="0"/>
                <a:cs typeface="Arial" pitchFamily="34" charset="0"/>
              </a:rPr>
              <a:t>2.3. Угрозы конфиденциальности сообщений</a:t>
            </a:r>
          </a:p>
        </p:txBody>
      </p:sp>
    </p:spTree>
    <p:extLst>
      <p:ext uri="{BB962C8B-B14F-4D97-AF65-F5344CB8AC3E}">
        <p14:creationId xmlns:p14="http://schemas.microsoft.com/office/powerpoint/2010/main" val="42458016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2825" y="355599"/>
            <a:ext cx="8929688" cy="4770537"/>
          </a:xfrm>
          <a:prstGeom prst="rect">
            <a:avLst/>
          </a:prstGeom>
        </p:spPr>
        <p:txBody>
          <a:bodyPr>
            <a:spAutoFit/>
          </a:bodyPr>
          <a:lstStyle/>
          <a:p>
            <a:pPr algn="ctr">
              <a:spcBef>
                <a:spcPts val="1200"/>
              </a:spcBef>
              <a:spcAft>
                <a:spcPts val="1200"/>
              </a:spcAft>
              <a:defRPr/>
            </a:pPr>
            <a:r>
              <a:rPr lang="ru-RU" sz="3600" b="1" dirty="0">
                <a:solidFill>
                  <a:srgbClr val="FFFF00"/>
                </a:solidFill>
                <a:latin typeface="Arial" pitchFamily="34" charset="0"/>
                <a:cs typeface="Arial" pitchFamily="34" charset="0"/>
              </a:rPr>
              <a:t>Угрозы </a:t>
            </a:r>
            <a:r>
              <a:rPr lang="ru-RU" sz="3600" b="1" dirty="0" smtClean="0">
                <a:solidFill>
                  <a:srgbClr val="FFFF00"/>
                </a:solidFill>
                <a:latin typeface="Arial" pitchFamily="34" charset="0"/>
                <a:cs typeface="Arial" pitchFamily="34" charset="0"/>
              </a:rPr>
              <a:t>конфиденциальности сообщений </a:t>
            </a:r>
            <a:r>
              <a:rPr lang="ru-RU" sz="3600" b="1" dirty="0" smtClean="0">
                <a:solidFill>
                  <a:schemeClr val="bg1"/>
                </a:solidFill>
                <a:latin typeface="Arial" pitchFamily="34" charset="0"/>
                <a:cs typeface="Arial" pitchFamily="34" charset="0"/>
              </a:rPr>
              <a:t>(неправомерное получение сообщений)</a:t>
            </a:r>
            <a:endParaRPr lang="ru-RU" sz="3600" b="1" dirty="0">
              <a:solidFill>
                <a:schemeClr val="bg1"/>
              </a:solidFill>
              <a:latin typeface="Arial" pitchFamily="34" charset="0"/>
              <a:cs typeface="Arial" pitchFamily="34" charset="0"/>
            </a:endParaRPr>
          </a:p>
          <a:p>
            <a:pPr marL="571500" indent="-571500">
              <a:spcBef>
                <a:spcPts val="1200"/>
              </a:spcBef>
              <a:spcAft>
                <a:spcPts val="1200"/>
              </a:spcAft>
              <a:buFont typeface="Wingdings" pitchFamily="2" charset="2"/>
              <a:buChar char="Ø"/>
              <a:defRPr/>
            </a:pPr>
            <a:r>
              <a:rPr lang="ru-RU" sz="4400" b="1" dirty="0" smtClean="0">
                <a:solidFill>
                  <a:schemeClr val="bg1"/>
                </a:solidFill>
                <a:latin typeface="Arial" pitchFamily="34" charset="0"/>
                <a:cs typeface="Arial" pitchFamily="34" charset="0"/>
              </a:rPr>
              <a:t>Перехват сообщений техническими средствами  (</a:t>
            </a:r>
            <a:r>
              <a:rPr lang="ru-RU" sz="4400" b="1" dirty="0">
                <a:solidFill>
                  <a:schemeClr val="bg1"/>
                </a:solidFill>
                <a:latin typeface="Arial" pitchFamily="34" charset="0"/>
                <a:cs typeface="Arial" pitchFamily="34" charset="0"/>
              </a:rPr>
              <a:t>утечка информации по техническим каналам</a:t>
            </a:r>
            <a:r>
              <a:rPr lang="ru-RU" sz="4400" b="1" dirty="0" smtClean="0">
                <a:solidFill>
                  <a:schemeClr val="bg1"/>
                </a:solidFill>
                <a:latin typeface="Arial" pitchFamily="34" charset="0"/>
                <a:cs typeface="Arial" pitchFamily="34" charset="0"/>
              </a:rPr>
              <a:t>).</a:t>
            </a:r>
          </a:p>
        </p:txBody>
      </p:sp>
      <p:sp>
        <p:nvSpPr>
          <p:cNvPr id="3" name="TextBox 2"/>
          <p:cNvSpPr txBox="1"/>
          <p:nvPr/>
        </p:nvSpPr>
        <p:spPr>
          <a:xfrm>
            <a:off x="395536" y="5661248"/>
            <a:ext cx="8666977" cy="954107"/>
          </a:xfrm>
          <a:prstGeom prst="rect">
            <a:avLst/>
          </a:prstGeom>
          <a:noFill/>
        </p:spPr>
        <p:txBody>
          <a:bodyPr wrap="square" rtlCol="0">
            <a:spAutoFit/>
          </a:bodyPr>
          <a:lstStyle/>
          <a:p>
            <a:r>
              <a:rPr lang="ru-RU" sz="2800" b="1" dirty="0">
                <a:solidFill>
                  <a:schemeClr val="bg1"/>
                </a:solidFill>
                <a:latin typeface="Arial" pitchFamily="34" charset="0"/>
                <a:cs typeface="Arial" pitchFamily="34" charset="0"/>
              </a:rPr>
              <a:t>*Способы и средства перехвата зависят от «канала связи</a:t>
            </a:r>
            <a:r>
              <a:rPr lang="ru-RU" sz="2800" b="1" dirty="0" smtClean="0">
                <a:solidFill>
                  <a:schemeClr val="bg1"/>
                </a:solidFill>
                <a:latin typeface="Arial" pitchFamily="34" charset="0"/>
                <a:cs typeface="Arial" pitchFamily="34" charset="0"/>
              </a:rPr>
              <a:t>»</a:t>
            </a:r>
            <a:endParaRPr lang="ru-RU" sz="2800" dirty="0"/>
          </a:p>
        </p:txBody>
      </p:sp>
    </p:spTree>
    <p:extLst>
      <p:ext uri="{BB962C8B-B14F-4D97-AF65-F5344CB8AC3E}">
        <p14:creationId xmlns:p14="http://schemas.microsoft.com/office/powerpoint/2010/main" val="42458016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Box 1"/>
          <p:cNvSpPr txBox="1">
            <a:spLocks noChangeArrowheads="1"/>
          </p:cNvSpPr>
          <p:nvPr/>
        </p:nvSpPr>
        <p:spPr bwMode="auto">
          <a:xfrm>
            <a:off x="214313" y="357188"/>
            <a:ext cx="8786812" cy="6124575"/>
          </a:xfrm>
          <a:prstGeom prst="rect">
            <a:avLst/>
          </a:prstGeom>
          <a:noFill/>
          <a:ln w="9525">
            <a:noFill/>
            <a:miter lim="800000"/>
            <a:headEnd/>
            <a:tailEnd/>
          </a:ln>
        </p:spPr>
        <p:txBody>
          <a:bodyPr>
            <a:spAutoFit/>
          </a:bodyPr>
          <a:lstStyle/>
          <a:p>
            <a:r>
              <a:rPr lang="ru-RU" sz="3600" b="1">
                <a:solidFill>
                  <a:srgbClr val="FFFF00"/>
                </a:solidFill>
                <a:cs typeface="Times New Roman" pitchFamily="18" charset="0"/>
              </a:rPr>
              <a:t>Перехват информации:            </a:t>
            </a:r>
          </a:p>
          <a:p>
            <a:r>
              <a:rPr lang="ru-RU" sz="3600">
                <a:solidFill>
                  <a:srgbClr val="FFFFFF"/>
                </a:solidFill>
                <a:cs typeface="Times New Roman" pitchFamily="18" charset="0"/>
              </a:rPr>
              <a:t>неправомерное получение информации  с использованием технического средства,    осуществляющего обнаружение, прием и обработку  информативных сигналов.</a:t>
            </a:r>
          </a:p>
          <a:p>
            <a:endParaRPr lang="ru-RU" sz="1600">
              <a:solidFill>
                <a:schemeClr val="bg1"/>
              </a:solidFill>
            </a:endParaRPr>
          </a:p>
          <a:p>
            <a:r>
              <a:rPr lang="ru-RU" sz="2000">
                <a:solidFill>
                  <a:schemeClr val="bg1"/>
                </a:solidFill>
              </a:rPr>
              <a:t>Иностранные разведки для перехвата информации используют </a:t>
            </a:r>
            <a:r>
              <a:rPr lang="ru-RU" sz="2000">
                <a:solidFill>
                  <a:srgbClr val="FFFF00"/>
                </a:solidFill>
              </a:rPr>
              <a:t>технические средства разведки (ТСР)</a:t>
            </a:r>
            <a:r>
              <a:rPr lang="ru-RU" sz="2000">
                <a:solidFill>
                  <a:schemeClr val="bg1"/>
                </a:solidFill>
              </a:rPr>
              <a:t>. </a:t>
            </a:r>
          </a:p>
          <a:p>
            <a:endParaRPr lang="ru-RU" sz="2000">
              <a:solidFill>
                <a:schemeClr val="bg1"/>
              </a:solidFill>
            </a:endParaRPr>
          </a:p>
          <a:p>
            <a:r>
              <a:rPr lang="ru-RU" sz="2000">
                <a:solidFill>
                  <a:schemeClr val="bg1"/>
                </a:solidFill>
              </a:rPr>
              <a:t>Другие заинтересованные субъекты (юридические лица, группы физических лиц, отдельные физические лица) для перехвата информации используют </a:t>
            </a:r>
            <a:r>
              <a:rPr lang="ru-RU" sz="2000">
                <a:solidFill>
                  <a:srgbClr val="FFFF00"/>
                </a:solidFill>
              </a:rPr>
              <a:t>специальные технические средства (СТС), </a:t>
            </a:r>
            <a:r>
              <a:rPr lang="ru-RU" sz="2000">
                <a:solidFill>
                  <a:schemeClr val="bg1"/>
                </a:solidFill>
              </a:rPr>
              <a:t>приспособленные  или доработанные для негласного получения информации.</a:t>
            </a:r>
            <a:endParaRPr lang="ru-RU" sz="2000">
              <a:solidFill>
                <a:srgbClr val="FFFFFF"/>
              </a:solidFill>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1"/>
          <p:cNvSpPr txBox="1">
            <a:spLocks noChangeArrowheads="1"/>
          </p:cNvSpPr>
          <p:nvPr/>
        </p:nvSpPr>
        <p:spPr bwMode="auto">
          <a:xfrm>
            <a:off x="71438" y="211138"/>
            <a:ext cx="8929687" cy="6432550"/>
          </a:xfrm>
          <a:prstGeom prst="rect">
            <a:avLst/>
          </a:prstGeom>
          <a:noFill/>
          <a:ln w="9525">
            <a:noFill/>
            <a:miter lim="800000"/>
            <a:headEnd/>
            <a:tailEnd/>
          </a:ln>
        </p:spPr>
        <p:txBody>
          <a:bodyPr>
            <a:spAutoFit/>
          </a:bodyPr>
          <a:lstStyle/>
          <a:p>
            <a:pPr>
              <a:defRPr/>
            </a:pPr>
            <a:r>
              <a:rPr lang="ru-RU" sz="2800" b="1" dirty="0">
                <a:solidFill>
                  <a:srgbClr val="FFFF00"/>
                </a:solidFill>
                <a:latin typeface="+mn-lt"/>
                <a:cs typeface="Times New Roman" pitchFamily="18" charset="0"/>
              </a:rPr>
              <a:t>Утечка информации по техническому каналу: </a:t>
            </a:r>
          </a:p>
          <a:p>
            <a:pPr>
              <a:defRPr/>
            </a:pPr>
            <a:r>
              <a:rPr lang="ru-RU" sz="2800" dirty="0">
                <a:solidFill>
                  <a:srgbClr val="FFFFFF"/>
                </a:solidFill>
                <a:latin typeface="+mn-lt"/>
                <a:cs typeface="Times New Roman" pitchFamily="18" charset="0"/>
              </a:rPr>
              <a:t>неконтролируемое распространение  информативного сигнала от его источника через физическую среду до технического средства, осуществляющего перехват информации.</a:t>
            </a:r>
          </a:p>
          <a:p>
            <a:pPr>
              <a:defRPr/>
            </a:pPr>
            <a:endParaRPr lang="ru-RU" sz="3200" b="1" dirty="0">
              <a:solidFill>
                <a:srgbClr val="FFFFFF"/>
              </a:solidFill>
              <a:latin typeface="+mn-lt"/>
              <a:cs typeface="Times New Roman" pitchFamily="18" charset="0"/>
            </a:endParaRPr>
          </a:p>
          <a:p>
            <a:pPr>
              <a:defRPr/>
            </a:pPr>
            <a:r>
              <a:rPr lang="ru-RU" sz="2400" b="1" i="1" dirty="0">
                <a:solidFill>
                  <a:srgbClr val="FFFF00"/>
                </a:solidFill>
                <a:cs typeface="Times New Roman" pitchFamily="18" charset="0"/>
              </a:rPr>
              <a:t>Информативный сигнал</a:t>
            </a:r>
            <a:r>
              <a:rPr lang="ru-RU" sz="2400" i="1" dirty="0">
                <a:solidFill>
                  <a:srgbClr val="FFFF00"/>
                </a:solidFill>
                <a:cs typeface="Times New Roman" pitchFamily="18" charset="0"/>
              </a:rPr>
              <a:t>: </a:t>
            </a:r>
          </a:p>
          <a:p>
            <a:pPr>
              <a:defRPr/>
            </a:pPr>
            <a:r>
              <a:rPr lang="ru-RU" sz="2400" i="1" dirty="0">
                <a:solidFill>
                  <a:schemeClr val="bg1"/>
                </a:solidFill>
                <a:cs typeface="Times New Roman" pitchFamily="18" charset="0"/>
              </a:rPr>
              <a:t>Сигнал, по параметрам которого может быть определена защищаемая информация. </a:t>
            </a:r>
            <a:r>
              <a:rPr lang="ru-RU" sz="2400" dirty="0">
                <a:solidFill>
                  <a:schemeClr val="bg1"/>
                </a:solidFill>
                <a:cs typeface="Times New Roman" pitchFamily="18" charset="0"/>
              </a:rPr>
              <a:t>(ГОСТ Р 50.1.056- 2005 ).</a:t>
            </a:r>
          </a:p>
          <a:p>
            <a:pPr>
              <a:defRPr/>
            </a:pPr>
            <a:endParaRPr lang="ru-RU" sz="2400" dirty="0">
              <a:solidFill>
                <a:schemeClr val="bg1"/>
              </a:solidFill>
              <a:cs typeface="Times New Roman" pitchFamily="18" charset="0"/>
            </a:endParaRPr>
          </a:p>
          <a:p>
            <a:pPr>
              <a:defRPr/>
            </a:pPr>
            <a:r>
              <a:rPr lang="ru-RU" sz="2400" b="1" i="1" dirty="0">
                <a:solidFill>
                  <a:srgbClr val="FFFF00"/>
                </a:solidFill>
              </a:rPr>
              <a:t>Носитель защищаемой информации</a:t>
            </a:r>
            <a:r>
              <a:rPr lang="ru-RU" sz="2400" dirty="0">
                <a:solidFill>
                  <a:srgbClr val="FFFFFF"/>
                </a:solidFill>
              </a:rPr>
              <a:t>: </a:t>
            </a:r>
          </a:p>
          <a:p>
            <a:pPr>
              <a:defRPr/>
            </a:pPr>
            <a:r>
              <a:rPr lang="ru-RU" sz="2400" dirty="0">
                <a:solidFill>
                  <a:srgbClr val="FFFFFF"/>
                </a:solidFill>
              </a:rPr>
              <a:t>физическое лицо или материальный объект, в том числе физическое поле, в котором информация находит свое отражение в виде символов, образов, сигналов, технических решений и процессов, количественных характеристик физических величин. (</a:t>
            </a:r>
            <a:r>
              <a:rPr lang="ru-RU" sz="2400" dirty="0">
                <a:solidFill>
                  <a:schemeClr val="bg1"/>
                </a:solidFill>
              </a:rPr>
              <a:t>ГОСТ Р 50922-2006</a:t>
            </a:r>
            <a:r>
              <a:rPr lang="ru-RU" sz="2400" dirty="0">
                <a:solidFill>
                  <a:srgbClr val="FFFFFF"/>
                </a:solidFill>
              </a:rPr>
              <a:t>).</a:t>
            </a:r>
            <a:endParaRPr lang="ru-RU" sz="2400" b="1" dirty="0">
              <a:solidFill>
                <a:srgbClr val="FFFFFF"/>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Прямоугольник 1"/>
          <p:cNvSpPr>
            <a:spLocks noChangeArrowheads="1"/>
          </p:cNvSpPr>
          <p:nvPr/>
        </p:nvSpPr>
        <p:spPr bwMode="auto">
          <a:xfrm>
            <a:off x="71438" y="420688"/>
            <a:ext cx="9001125" cy="4524375"/>
          </a:xfrm>
          <a:prstGeom prst="rect">
            <a:avLst/>
          </a:prstGeom>
          <a:noFill/>
          <a:ln w="9525">
            <a:noFill/>
            <a:miter lim="800000"/>
            <a:headEnd/>
            <a:tailEnd/>
          </a:ln>
        </p:spPr>
        <p:txBody>
          <a:bodyPr>
            <a:spAutoFit/>
          </a:bodyPr>
          <a:lstStyle/>
          <a:p>
            <a:pPr defTabSz="912813"/>
            <a:r>
              <a:rPr lang="ru-RU" sz="3600" b="1">
                <a:solidFill>
                  <a:srgbClr val="FFFF00"/>
                </a:solidFill>
                <a:cs typeface="Times New Roman" pitchFamily="18" charset="0"/>
              </a:rPr>
              <a:t>В результате перехвата информации возможно:</a:t>
            </a:r>
          </a:p>
          <a:p>
            <a:pPr defTabSz="912813"/>
            <a:endParaRPr lang="ru-RU" sz="3600" b="1">
              <a:solidFill>
                <a:schemeClr val="bg1"/>
              </a:solidFill>
              <a:cs typeface="Times New Roman" pitchFamily="18" charset="0"/>
            </a:endParaRPr>
          </a:p>
          <a:p>
            <a:pPr defTabSz="912813">
              <a:buFont typeface="Wingdings" pitchFamily="2" charset="2"/>
              <a:buChar char="Ø"/>
            </a:pPr>
            <a:r>
              <a:rPr lang="ru-RU" sz="3600" b="1">
                <a:solidFill>
                  <a:schemeClr val="bg1"/>
                </a:solidFill>
                <a:cs typeface="Times New Roman" pitchFamily="18" charset="0"/>
              </a:rPr>
              <a:t> неправомерное ознакомление с </a:t>
            </a:r>
          </a:p>
          <a:p>
            <a:pPr defTabSz="912813"/>
            <a:r>
              <a:rPr lang="ru-RU" sz="3600" b="1">
                <a:solidFill>
                  <a:schemeClr val="bg1"/>
                </a:solidFill>
                <a:cs typeface="Times New Roman" pitchFamily="18" charset="0"/>
              </a:rPr>
              <a:t>    информацией;</a:t>
            </a:r>
          </a:p>
          <a:p>
            <a:pPr defTabSz="912813"/>
            <a:endParaRPr lang="ru-RU" sz="3600" b="1">
              <a:solidFill>
                <a:schemeClr val="bg1"/>
              </a:solidFill>
              <a:cs typeface="Times New Roman" pitchFamily="18" charset="0"/>
            </a:endParaRPr>
          </a:p>
          <a:p>
            <a:pPr defTabSz="912813">
              <a:buFont typeface="Wingdings" pitchFamily="2" charset="2"/>
              <a:buChar char="Ø"/>
            </a:pPr>
            <a:r>
              <a:rPr lang="ru-RU" sz="3600" b="1">
                <a:solidFill>
                  <a:schemeClr val="bg1"/>
                </a:solidFill>
                <a:cs typeface="Times New Roman" pitchFamily="18" charset="0"/>
              </a:rPr>
              <a:t> неправомерная запись информации  </a:t>
            </a:r>
          </a:p>
          <a:p>
            <a:pPr defTabSz="912813"/>
            <a:r>
              <a:rPr lang="ru-RU" sz="3600" b="1">
                <a:solidFill>
                  <a:schemeClr val="bg1"/>
                </a:solidFill>
                <a:cs typeface="Times New Roman" pitchFamily="18" charset="0"/>
              </a:rPr>
              <a:t>    на носитель.</a:t>
            </a:r>
            <a:endParaRPr lang="ru-RU" sz="360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Прямоугольник 1"/>
          <p:cNvSpPr>
            <a:spLocks noChangeArrowheads="1"/>
          </p:cNvSpPr>
          <p:nvPr/>
        </p:nvSpPr>
        <p:spPr bwMode="auto">
          <a:xfrm>
            <a:off x="71438" y="393700"/>
            <a:ext cx="9001125" cy="5016758"/>
          </a:xfrm>
          <a:prstGeom prst="rect">
            <a:avLst/>
          </a:prstGeom>
          <a:noFill/>
          <a:ln w="9525">
            <a:noFill/>
            <a:miter lim="800000"/>
            <a:headEnd/>
            <a:tailEnd/>
          </a:ln>
        </p:spPr>
        <p:txBody>
          <a:bodyPr>
            <a:spAutoFit/>
          </a:bodyPr>
          <a:lstStyle/>
          <a:p>
            <a:pPr>
              <a:defRPr/>
            </a:pPr>
            <a:r>
              <a:rPr lang="ru-RU" sz="4000" b="1" dirty="0" smtClean="0">
                <a:solidFill>
                  <a:srgbClr val="FFFF2F"/>
                </a:solidFill>
                <a:latin typeface="Arial" pitchFamily="34" charset="0"/>
                <a:cs typeface="Arial" pitchFamily="34" charset="0"/>
              </a:rPr>
              <a:t>Утечка информации </a:t>
            </a:r>
            <a:r>
              <a:rPr lang="ru-RU" sz="4000" b="1" dirty="0" smtClean="0">
                <a:solidFill>
                  <a:srgbClr val="FFFF00"/>
                </a:solidFill>
              </a:rPr>
              <a:t>–</a:t>
            </a:r>
            <a:endParaRPr lang="ru-RU" sz="4000" b="1" dirty="0">
              <a:solidFill>
                <a:srgbClr val="FFFF00"/>
              </a:solidFill>
            </a:endParaRPr>
          </a:p>
          <a:p>
            <a:pPr defTabSz="912813"/>
            <a:endParaRPr lang="ru-RU" sz="4000" dirty="0" smtClean="0">
              <a:solidFill>
                <a:srgbClr val="FFFFFF"/>
              </a:solidFill>
            </a:endParaRPr>
          </a:p>
          <a:p>
            <a:pPr defTabSz="912813"/>
            <a:r>
              <a:rPr lang="ru-RU" sz="4000" dirty="0" smtClean="0">
                <a:solidFill>
                  <a:srgbClr val="FFFFFF"/>
                </a:solidFill>
              </a:rPr>
              <a:t>неконтролируемое </a:t>
            </a:r>
            <a:r>
              <a:rPr lang="ru-RU" sz="4000" dirty="0">
                <a:solidFill>
                  <a:srgbClr val="FFFFFF"/>
                </a:solidFill>
              </a:rPr>
              <a:t>распространение</a:t>
            </a:r>
            <a:r>
              <a:rPr lang="en-US" sz="4000" dirty="0">
                <a:solidFill>
                  <a:srgbClr val="FFFFFF"/>
                </a:solidFill>
              </a:rPr>
              <a:t> </a:t>
            </a:r>
            <a:r>
              <a:rPr lang="ru-RU" sz="4000" dirty="0">
                <a:solidFill>
                  <a:srgbClr val="FFFFFF"/>
                </a:solidFill>
              </a:rPr>
              <a:t>защищаемой информации, вследствие ее разглашения, хищения, </a:t>
            </a:r>
            <a:r>
              <a:rPr lang="ru-RU" sz="4000" dirty="0" smtClean="0">
                <a:solidFill>
                  <a:srgbClr val="FFFFFF"/>
                </a:solidFill>
              </a:rPr>
              <a:t>копирования, несанкционированного доступа, </a:t>
            </a:r>
            <a:r>
              <a:rPr lang="ru-RU" sz="4000" dirty="0">
                <a:solidFill>
                  <a:srgbClr val="FFFFFF"/>
                </a:solidFill>
              </a:rPr>
              <a:t>а также перехвата информации техническими средствами.</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2420888"/>
            <a:ext cx="8704138" cy="1323439"/>
          </a:xfrm>
          <a:prstGeom prst="rect">
            <a:avLst/>
          </a:prstGeom>
          <a:noFill/>
        </p:spPr>
        <p:txBody>
          <a:bodyPr wrap="square">
            <a:spAutoFit/>
          </a:bodyPr>
          <a:lstStyle/>
          <a:p>
            <a:pPr algn="ctr"/>
            <a:r>
              <a:rPr lang="ru-RU" sz="4000" b="1" dirty="0" smtClean="0">
                <a:solidFill>
                  <a:schemeClr val="bg1"/>
                </a:solidFill>
                <a:latin typeface="Arial" pitchFamily="34" charset="0"/>
                <a:cs typeface="Arial" pitchFamily="34" charset="0"/>
              </a:rPr>
              <a:t>3. Угрозы целостности информации</a:t>
            </a:r>
            <a:endParaRPr lang="ru-RU" sz="40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1793910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0350" y="118373"/>
            <a:ext cx="8704138" cy="646331"/>
          </a:xfrm>
          <a:prstGeom prst="rect">
            <a:avLst/>
          </a:prstGeom>
          <a:noFill/>
        </p:spPr>
        <p:txBody>
          <a:bodyPr wrap="square">
            <a:spAutoFit/>
          </a:bodyPr>
          <a:lstStyle/>
          <a:p>
            <a:r>
              <a:rPr lang="ru-RU" sz="3600" b="1" dirty="0" smtClean="0">
                <a:solidFill>
                  <a:srgbClr val="FFFF00"/>
                </a:solidFill>
                <a:latin typeface="Arial" pitchFamily="34" charset="0"/>
                <a:cs typeface="Arial" pitchFamily="34" charset="0"/>
              </a:rPr>
              <a:t>Угрозы целостности сведений:</a:t>
            </a:r>
            <a:endParaRPr lang="ru-RU" sz="3600" b="1" dirty="0">
              <a:solidFill>
                <a:srgbClr val="FFFF00"/>
              </a:solidFill>
              <a:latin typeface="Arial" pitchFamily="34" charset="0"/>
              <a:cs typeface="Arial" pitchFamily="34" charset="0"/>
            </a:endParaRPr>
          </a:p>
        </p:txBody>
      </p:sp>
      <p:pic>
        <p:nvPicPr>
          <p:cNvPr id="4" name="Рисунок 3" descr="http://mediananny.com/content/images/original/75136.jpg">
            <a:hlinkClick r:id="rId2" tgtFrame="_blank"/>
          </p:cNvPr>
          <p:cNvPicPr/>
          <p:nvPr/>
        </p:nvPicPr>
        <p:blipFill>
          <a:blip r:embed="rId3" cstate="print"/>
          <a:srcRect/>
          <a:stretch>
            <a:fillRect/>
          </a:stretch>
        </p:blipFill>
        <p:spPr bwMode="auto">
          <a:xfrm>
            <a:off x="6346626" y="908720"/>
            <a:ext cx="2761878" cy="3197303"/>
          </a:xfrm>
          <a:prstGeom prst="rect">
            <a:avLst/>
          </a:prstGeom>
          <a:noFill/>
          <a:ln w="9525">
            <a:noFill/>
            <a:miter lim="800000"/>
            <a:headEnd/>
            <a:tailEnd/>
          </a:ln>
        </p:spPr>
      </p:pic>
      <p:sp>
        <p:nvSpPr>
          <p:cNvPr id="2" name="TextBox 1"/>
          <p:cNvSpPr txBox="1"/>
          <p:nvPr/>
        </p:nvSpPr>
        <p:spPr>
          <a:xfrm>
            <a:off x="107504" y="908720"/>
            <a:ext cx="5904656" cy="5139869"/>
          </a:xfrm>
          <a:prstGeom prst="rect">
            <a:avLst/>
          </a:prstGeom>
          <a:noFill/>
        </p:spPr>
        <p:txBody>
          <a:bodyPr wrap="square" rtlCol="0">
            <a:spAutoFit/>
          </a:bodyPr>
          <a:lstStyle/>
          <a:p>
            <a:pPr marL="457200" indent="-457200">
              <a:spcBef>
                <a:spcPts val="600"/>
              </a:spcBef>
              <a:spcAft>
                <a:spcPts val="600"/>
              </a:spcAft>
              <a:buFont typeface="Wingdings" pitchFamily="2" charset="2"/>
              <a:buChar char="Ø"/>
            </a:pPr>
            <a:r>
              <a:rPr lang="ru-RU" sz="2800" dirty="0">
                <a:solidFill>
                  <a:schemeClr val="bg1"/>
                </a:solidFill>
                <a:latin typeface="Arial" pitchFamily="34" charset="0"/>
                <a:cs typeface="Arial" pitchFamily="34" charset="0"/>
              </a:rPr>
              <a:t>Физическое устранение человека.</a:t>
            </a:r>
          </a:p>
          <a:p>
            <a:pPr marL="457200" indent="-457200">
              <a:spcBef>
                <a:spcPts val="600"/>
              </a:spcBef>
              <a:spcAft>
                <a:spcPts val="600"/>
              </a:spcAft>
              <a:buFont typeface="Wingdings" pitchFamily="2" charset="2"/>
              <a:buChar char="Ø"/>
            </a:pPr>
            <a:r>
              <a:rPr lang="ru-RU" sz="2800" dirty="0">
                <a:solidFill>
                  <a:schemeClr val="bg1"/>
                </a:solidFill>
                <a:latin typeface="Arial" pitchFamily="34" charset="0"/>
                <a:cs typeface="Arial" pitchFamily="34" charset="0"/>
              </a:rPr>
              <a:t>Изменение сознания под воздействием средств психологического, психофизиологического, технического,   информационного воздействия и т.д. </a:t>
            </a:r>
          </a:p>
          <a:p>
            <a:pPr marL="457200" indent="-457200">
              <a:spcBef>
                <a:spcPts val="600"/>
              </a:spcBef>
              <a:spcAft>
                <a:spcPts val="600"/>
              </a:spcAft>
              <a:buFont typeface="Wingdings" pitchFamily="2" charset="2"/>
              <a:buChar char="Ø"/>
            </a:pPr>
            <a:r>
              <a:rPr lang="ru-RU" sz="2800" dirty="0">
                <a:solidFill>
                  <a:schemeClr val="bg1"/>
                </a:solidFill>
                <a:latin typeface="Arial" pitchFamily="34" charset="0"/>
                <a:cs typeface="Arial" pitchFamily="34" charset="0"/>
              </a:rPr>
              <a:t>«Стирание» или повреждение памяти. </a:t>
            </a:r>
            <a:endParaRPr lang="ru-RU" sz="2800" dirty="0"/>
          </a:p>
        </p:txBody>
      </p:sp>
      <p:sp>
        <p:nvSpPr>
          <p:cNvPr id="6" name="TextBox 5"/>
          <p:cNvSpPr txBox="1"/>
          <p:nvPr/>
        </p:nvSpPr>
        <p:spPr>
          <a:xfrm>
            <a:off x="179512" y="6074132"/>
            <a:ext cx="8568952" cy="523220"/>
          </a:xfrm>
          <a:prstGeom prst="rect">
            <a:avLst/>
          </a:prstGeom>
          <a:noFill/>
        </p:spPr>
        <p:txBody>
          <a:bodyPr wrap="square" rtlCol="0">
            <a:spAutoFit/>
          </a:bodyPr>
          <a:lstStyle/>
          <a:p>
            <a:pPr marL="457200" indent="-457200">
              <a:spcBef>
                <a:spcPts val="600"/>
              </a:spcBef>
              <a:spcAft>
                <a:spcPts val="600"/>
              </a:spcAft>
              <a:buFont typeface="Wingdings" pitchFamily="2" charset="2"/>
              <a:buChar char="Ø"/>
            </a:pPr>
            <a:r>
              <a:rPr lang="ru-RU" sz="2800" dirty="0" smtClean="0">
                <a:solidFill>
                  <a:schemeClr val="bg1"/>
                </a:solidFill>
              </a:rPr>
              <a:t>Формирование «требуемого» сознания («зомби»)</a:t>
            </a:r>
            <a:endParaRPr lang="ru-RU" sz="2800" dirty="0"/>
          </a:p>
        </p:txBody>
      </p:sp>
    </p:spTree>
    <p:extLst>
      <p:ext uri="{BB962C8B-B14F-4D97-AF65-F5344CB8AC3E}">
        <p14:creationId xmlns:p14="http://schemas.microsoft.com/office/powerpoint/2010/main" val="41793910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0350" y="230980"/>
            <a:ext cx="8704138" cy="3016210"/>
          </a:xfrm>
          <a:prstGeom prst="rect">
            <a:avLst/>
          </a:prstGeom>
          <a:noFill/>
        </p:spPr>
        <p:txBody>
          <a:bodyPr wrap="square">
            <a:spAutoFit/>
          </a:bodyPr>
          <a:lstStyle/>
          <a:p>
            <a:r>
              <a:rPr lang="ru-RU" sz="3200" b="1" dirty="0" smtClean="0">
                <a:solidFill>
                  <a:srgbClr val="FFFF00"/>
                </a:solidFill>
                <a:latin typeface="Arial" pitchFamily="34" charset="0"/>
                <a:cs typeface="Arial" pitchFamily="34" charset="0"/>
              </a:rPr>
              <a:t>Угрозы целостности данных</a:t>
            </a:r>
          </a:p>
          <a:p>
            <a:endParaRPr lang="ru-RU" sz="3200" b="1" dirty="0" smtClean="0">
              <a:solidFill>
                <a:srgbClr val="FFFF00"/>
              </a:solidFill>
              <a:latin typeface="Arial" pitchFamily="34" charset="0"/>
              <a:cs typeface="Arial" pitchFamily="34" charset="0"/>
            </a:endParaRPr>
          </a:p>
          <a:p>
            <a:pPr marL="571500" indent="-571500">
              <a:spcBef>
                <a:spcPts val="1200"/>
              </a:spcBef>
              <a:spcAft>
                <a:spcPts val="1200"/>
              </a:spcAft>
              <a:buFont typeface="Wingdings" pitchFamily="2" charset="2"/>
              <a:buChar char="Ø"/>
            </a:pPr>
            <a:r>
              <a:rPr lang="ru-RU" sz="3200" dirty="0" smtClean="0">
                <a:solidFill>
                  <a:schemeClr val="bg1"/>
                </a:solidFill>
                <a:latin typeface="Arial" pitchFamily="34" charset="0"/>
                <a:cs typeface="Arial" pitchFamily="34" charset="0"/>
              </a:rPr>
              <a:t>Модифицирование данных (искажение,  подмена).</a:t>
            </a:r>
          </a:p>
          <a:p>
            <a:pPr marL="571500" indent="-571500">
              <a:spcBef>
                <a:spcPts val="1200"/>
              </a:spcBef>
              <a:spcAft>
                <a:spcPts val="1200"/>
              </a:spcAft>
              <a:buFont typeface="Wingdings" pitchFamily="2" charset="2"/>
              <a:buChar char="Ø"/>
            </a:pPr>
            <a:r>
              <a:rPr lang="ru-RU" sz="3200" dirty="0" smtClean="0">
                <a:solidFill>
                  <a:schemeClr val="bg1"/>
                </a:solidFill>
                <a:latin typeface="Arial" pitchFamily="34" charset="0"/>
                <a:cs typeface="Arial" pitchFamily="34" charset="0"/>
              </a:rPr>
              <a:t>Уничтожение или повреждение данных. </a:t>
            </a:r>
          </a:p>
        </p:txBody>
      </p:sp>
      <p:sp>
        <p:nvSpPr>
          <p:cNvPr id="4" name="TextBox 3"/>
          <p:cNvSpPr txBox="1"/>
          <p:nvPr/>
        </p:nvSpPr>
        <p:spPr>
          <a:xfrm>
            <a:off x="395536" y="5229200"/>
            <a:ext cx="8666977" cy="1446550"/>
          </a:xfrm>
          <a:prstGeom prst="rect">
            <a:avLst/>
          </a:prstGeom>
          <a:noFill/>
        </p:spPr>
        <p:txBody>
          <a:bodyPr wrap="square" rtlCol="0">
            <a:spAutoFit/>
          </a:bodyPr>
          <a:lstStyle/>
          <a:p>
            <a:r>
              <a:rPr lang="ru-RU" sz="2800" b="1" dirty="0">
                <a:solidFill>
                  <a:schemeClr val="bg1"/>
                </a:solidFill>
                <a:latin typeface="Arial" pitchFamily="34" charset="0"/>
                <a:cs typeface="Arial" pitchFamily="34" charset="0"/>
              </a:rPr>
              <a:t>*Способы и средства </a:t>
            </a:r>
            <a:r>
              <a:rPr lang="ru-RU" sz="2800" b="1" dirty="0" smtClean="0">
                <a:solidFill>
                  <a:schemeClr val="bg1"/>
                </a:solidFill>
                <a:latin typeface="Arial" pitchFamily="34" charset="0"/>
                <a:cs typeface="Arial" pitchFamily="34" charset="0"/>
              </a:rPr>
              <a:t>зависят от вида материального носителя. </a:t>
            </a:r>
          </a:p>
          <a:p>
            <a:r>
              <a:rPr lang="ru-RU" sz="1600" b="1" dirty="0" smtClean="0">
                <a:solidFill>
                  <a:schemeClr val="bg1"/>
                </a:solidFill>
                <a:latin typeface="Arial" pitchFamily="34" charset="0"/>
                <a:cs typeface="Arial" pitchFamily="34" charset="0"/>
              </a:rPr>
              <a:t>Например, уничтожить данные на магнитных носителях можно СВЧ оружием, а данные, на листах бумаги – серной кислотой. </a:t>
            </a:r>
            <a:endParaRPr lang="ru-RU" sz="1600" dirty="0"/>
          </a:p>
        </p:txBody>
      </p:sp>
    </p:spTree>
    <p:extLst>
      <p:ext uri="{BB962C8B-B14F-4D97-AF65-F5344CB8AC3E}">
        <p14:creationId xmlns:p14="http://schemas.microsoft.com/office/powerpoint/2010/main" val="5894978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7504" y="1772816"/>
            <a:ext cx="8822214" cy="2123658"/>
          </a:xfrm>
          <a:prstGeom prst="rect">
            <a:avLst/>
          </a:prstGeom>
        </p:spPr>
        <p:txBody>
          <a:bodyPr wrap="square">
            <a:spAutoFit/>
          </a:bodyPr>
          <a:lstStyle/>
          <a:p>
            <a:pPr algn="ctr">
              <a:defRPr/>
            </a:pPr>
            <a:r>
              <a:rPr lang="ru-RU" sz="4400" b="1" dirty="0" smtClean="0">
                <a:solidFill>
                  <a:schemeClr val="bg1"/>
                </a:solidFill>
              </a:rPr>
              <a:t>1. Классификация </a:t>
            </a:r>
          </a:p>
          <a:p>
            <a:pPr algn="ctr">
              <a:defRPr/>
            </a:pPr>
            <a:r>
              <a:rPr lang="ru-RU" sz="4400" b="1" dirty="0" smtClean="0">
                <a:solidFill>
                  <a:schemeClr val="bg1"/>
                </a:solidFill>
              </a:rPr>
              <a:t>угроз </a:t>
            </a:r>
            <a:r>
              <a:rPr lang="ru-RU" sz="4400" b="1" dirty="0">
                <a:solidFill>
                  <a:schemeClr val="bg1"/>
                </a:solidFill>
              </a:rPr>
              <a:t>безопасности </a:t>
            </a:r>
            <a:endParaRPr lang="ru-RU" sz="4400" b="1" dirty="0" smtClean="0">
              <a:solidFill>
                <a:schemeClr val="bg1"/>
              </a:solidFill>
            </a:endParaRPr>
          </a:p>
          <a:p>
            <a:pPr algn="ctr">
              <a:defRPr/>
            </a:pPr>
            <a:r>
              <a:rPr lang="ru-RU" sz="4400" b="1" dirty="0" smtClean="0">
                <a:solidFill>
                  <a:schemeClr val="bg1"/>
                </a:solidFill>
              </a:rPr>
              <a:t>информации</a:t>
            </a:r>
            <a:endParaRPr lang="ru-RU" sz="4400" b="1" dirty="0">
              <a:solidFill>
                <a:schemeClr val="bg1"/>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0350" y="281255"/>
            <a:ext cx="8704138" cy="4508927"/>
          </a:xfrm>
          <a:prstGeom prst="rect">
            <a:avLst/>
          </a:prstGeom>
          <a:noFill/>
        </p:spPr>
        <p:txBody>
          <a:bodyPr wrap="square">
            <a:spAutoFit/>
          </a:bodyPr>
          <a:lstStyle/>
          <a:p>
            <a:pPr>
              <a:spcBef>
                <a:spcPts val="1200"/>
              </a:spcBef>
              <a:spcAft>
                <a:spcPts val="1200"/>
              </a:spcAft>
            </a:pPr>
            <a:r>
              <a:rPr lang="ru-RU" sz="3200" b="1" dirty="0" smtClean="0">
                <a:solidFill>
                  <a:srgbClr val="FFFF00"/>
                </a:solidFill>
                <a:latin typeface="Arial" pitchFamily="34" charset="0"/>
                <a:cs typeface="Arial" pitchFamily="34" charset="0"/>
              </a:rPr>
              <a:t>Угрозы целостности сообщений:</a:t>
            </a:r>
          </a:p>
          <a:p>
            <a:pPr>
              <a:spcBef>
                <a:spcPts val="1200"/>
              </a:spcBef>
              <a:spcAft>
                <a:spcPts val="1200"/>
              </a:spcAft>
            </a:pPr>
            <a:endParaRPr lang="ru-RU" sz="2000" b="1" dirty="0" smtClean="0">
              <a:solidFill>
                <a:srgbClr val="FFFF00"/>
              </a:solidFill>
              <a:latin typeface="Arial" pitchFamily="34" charset="0"/>
              <a:cs typeface="Arial" pitchFamily="34" charset="0"/>
            </a:endParaRPr>
          </a:p>
          <a:p>
            <a:pPr marL="571500" indent="-571500">
              <a:spcBef>
                <a:spcPts val="600"/>
              </a:spcBef>
              <a:spcAft>
                <a:spcPts val="600"/>
              </a:spcAft>
              <a:buFont typeface="Wingdings" pitchFamily="2" charset="2"/>
              <a:buChar char="Ø"/>
            </a:pPr>
            <a:r>
              <a:rPr lang="ru-RU" sz="3200" dirty="0" smtClean="0">
                <a:solidFill>
                  <a:schemeClr val="bg1"/>
                </a:solidFill>
                <a:latin typeface="Arial" pitchFamily="34" charset="0"/>
                <a:cs typeface="Arial" pitchFamily="34" charset="0"/>
              </a:rPr>
              <a:t>Модифицирование сообщений (искажение,  </a:t>
            </a:r>
            <a:r>
              <a:rPr lang="ru-RU" sz="3200" dirty="0">
                <a:solidFill>
                  <a:schemeClr val="bg1"/>
                </a:solidFill>
                <a:latin typeface="Arial" pitchFamily="34" charset="0"/>
                <a:cs typeface="Arial" pitchFamily="34" charset="0"/>
              </a:rPr>
              <a:t>подмена (передача ложных сообщений</a:t>
            </a:r>
            <a:r>
              <a:rPr lang="ru-RU" sz="3200" dirty="0" smtClean="0">
                <a:solidFill>
                  <a:schemeClr val="bg1"/>
                </a:solidFill>
                <a:latin typeface="Arial" pitchFamily="34" charset="0"/>
                <a:cs typeface="Arial" pitchFamily="34" charset="0"/>
              </a:rPr>
              <a:t>) ).</a:t>
            </a:r>
          </a:p>
          <a:p>
            <a:pPr marL="571500" indent="-571500">
              <a:spcBef>
                <a:spcPts val="600"/>
              </a:spcBef>
              <a:spcAft>
                <a:spcPts val="600"/>
              </a:spcAft>
              <a:buFont typeface="Wingdings" pitchFamily="2" charset="2"/>
              <a:buChar char="Ø"/>
            </a:pPr>
            <a:endParaRPr lang="ru-RU" sz="2000" dirty="0" smtClean="0">
              <a:solidFill>
                <a:schemeClr val="bg1"/>
              </a:solidFill>
              <a:latin typeface="Arial" pitchFamily="34" charset="0"/>
              <a:cs typeface="Arial" pitchFamily="34" charset="0"/>
            </a:endParaRPr>
          </a:p>
          <a:p>
            <a:pPr marL="571500" indent="-571500">
              <a:spcBef>
                <a:spcPts val="600"/>
              </a:spcBef>
              <a:spcAft>
                <a:spcPts val="600"/>
              </a:spcAft>
              <a:buFont typeface="Wingdings" pitchFamily="2" charset="2"/>
              <a:buChar char="Ø"/>
            </a:pPr>
            <a:r>
              <a:rPr lang="ru-RU" sz="3200" dirty="0" smtClean="0">
                <a:solidFill>
                  <a:schemeClr val="bg1"/>
                </a:solidFill>
                <a:latin typeface="Arial" pitchFamily="34" charset="0"/>
                <a:cs typeface="Arial" pitchFamily="34" charset="0"/>
              </a:rPr>
              <a:t>Подавление сигналов при их передаче по каналам связи. </a:t>
            </a:r>
          </a:p>
        </p:txBody>
      </p:sp>
      <p:sp>
        <p:nvSpPr>
          <p:cNvPr id="4" name="TextBox 3"/>
          <p:cNvSpPr txBox="1"/>
          <p:nvPr/>
        </p:nvSpPr>
        <p:spPr>
          <a:xfrm>
            <a:off x="395536" y="5335468"/>
            <a:ext cx="8666977" cy="1261884"/>
          </a:xfrm>
          <a:prstGeom prst="rect">
            <a:avLst/>
          </a:prstGeom>
          <a:noFill/>
        </p:spPr>
        <p:txBody>
          <a:bodyPr wrap="square" rtlCol="0">
            <a:spAutoFit/>
          </a:bodyPr>
          <a:lstStyle/>
          <a:p>
            <a:r>
              <a:rPr lang="ru-RU" sz="2400" b="1" dirty="0">
                <a:solidFill>
                  <a:schemeClr val="bg1"/>
                </a:solidFill>
                <a:latin typeface="Arial" pitchFamily="34" charset="0"/>
                <a:cs typeface="Arial" pitchFamily="34" charset="0"/>
              </a:rPr>
              <a:t>*Способы и средства </a:t>
            </a:r>
            <a:r>
              <a:rPr lang="ru-RU" sz="2400" b="1" dirty="0" smtClean="0">
                <a:solidFill>
                  <a:schemeClr val="bg1"/>
                </a:solidFill>
                <a:latin typeface="Arial" pitchFamily="34" charset="0"/>
                <a:cs typeface="Arial" pitchFamily="34" charset="0"/>
              </a:rPr>
              <a:t>зависят от вида сигнала и системы передачи информации. </a:t>
            </a:r>
          </a:p>
          <a:p>
            <a:r>
              <a:rPr lang="ru-RU" sz="1400" b="1" dirty="0" smtClean="0">
                <a:solidFill>
                  <a:schemeClr val="bg1"/>
                </a:solidFill>
                <a:latin typeface="Arial" pitchFamily="34" charset="0"/>
                <a:cs typeface="Arial" pitchFamily="34" charset="0"/>
              </a:rPr>
              <a:t>Например, подавить космическую систему связи можно средствами РЭБ, а вывести из строя оптоволоконную систему связи – повреждением кабеля.</a:t>
            </a:r>
            <a:endParaRPr lang="ru-RU" sz="1400" dirty="0"/>
          </a:p>
        </p:txBody>
      </p:sp>
    </p:spTree>
    <p:extLst>
      <p:ext uri="{BB962C8B-B14F-4D97-AF65-F5344CB8AC3E}">
        <p14:creationId xmlns:p14="http://schemas.microsoft.com/office/powerpoint/2010/main" val="5894978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9512" y="1844824"/>
            <a:ext cx="8704138" cy="4401205"/>
          </a:xfrm>
          <a:prstGeom prst="rect">
            <a:avLst/>
          </a:prstGeom>
          <a:noFill/>
        </p:spPr>
        <p:txBody>
          <a:bodyPr wrap="square">
            <a:spAutoFit/>
          </a:bodyPr>
          <a:lstStyle/>
          <a:p>
            <a:pPr algn="ctr"/>
            <a:r>
              <a:rPr lang="ru-RU" sz="4000" b="1" dirty="0" smtClean="0">
                <a:solidFill>
                  <a:schemeClr val="bg1"/>
                </a:solidFill>
                <a:latin typeface="Arial" pitchFamily="34" charset="0"/>
                <a:cs typeface="Arial" pitchFamily="34" charset="0"/>
              </a:rPr>
              <a:t>4. Угрозы  доступности </a:t>
            </a:r>
          </a:p>
          <a:p>
            <a:pPr algn="ctr"/>
            <a:r>
              <a:rPr lang="ru-RU" sz="4000" b="1" dirty="0" smtClean="0">
                <a:solidFill>
                  <a:schemeClr val="bg1"/>
                </a:solidFill>
                <a:latin typeface="Arial" pitchFamily="34" charset="0"/>
                <a:cs typeface="Arial" pitchFamily="34" charset="0"/>
              </a:rPr>
              <a:t>информации</a:t>
            </a:r>
          </a:p>
          <a:p>
            <a:pPr algn="ctr"/>
            <a:endParaRPr lang="ru-RU" sz="4000" b="1" dirty="0" smtClean="0">
              <a:solidFill>
                <a:schemeClr val="bg1"/>
              </a:solidFill>
              <a:latin typeface="Arial" pitchFamily="34" charset="0"/>
              <a:cs typeface="Arial" pitchFamily="34" charset="0"/>
            </a:endParaRPr>
          </a:p>
          <a:p>
            <a:pPr algn="ctr"/>
            <a:r>
              <a:rPr lang="ru-RU" sz="4000" dirty="0" smtClean="0">
                <a:solidFill>
                  <a:schemeClr val="bg1"/>
                </a:solidFill>
                <a:latin typeface="Arial" pitchFamily="34" charset="0"/>
                <a:cs typeface="Arial" pitchFamily="34" charset="0"/>
              </a:rPr>
              <a:t>(создание условий, препятствующих доступу к информации)</a:t>
            </a:r>
            <a:endParaRPr lang="ru-RU" sz="4000" b="1" dirty="0" smtClean="0">
              <a:solidFill>
                <a:srgbClr val="FFFF00"/>
              </a:solidFill>
              <a:latin typeface="Arial" pitchFamily="34" charset="0"/>
              <a:cs typeface="Arial" pitchFamily="34" charset="0"/>
            </a:endParaRPr>
          </a:p>
          <a:p>
            <a:pPr algn="ctr"/>
            <a:endParaRPr lang="ru-RU" sz="40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17939109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251931"/>
            <a:ext cx="8712968" cy="646331"/>
          </a:xfrm>
          <a:prstGeom prst="rect">
            <a:avLst/>
          </a:prstGeom>
          <a:noFill/>
        </p:spPr>
        <p:txBody>
          <a:bodyPr wrap="square">
            <a:spAutoFit/>
          </a:bodyPr>
          <a:lstStyle/>
          <a:p>
            <a:pPr algn="ctr">
              <a:spcBef>
                <a:spcPts val="1200"/>
              </a:spcBef>
            </a:pPr>
            <a:r>
              <a:rPr lang="ru-RU" sz="3600" b="1" dirty="0" smtClean="0">
                <a:solidFill>
                  <a:srgbClr val="FFFF00"/>
                </a:solidFill>
                <a:latin typeface="Arial" pitchFamily="34" charset="0"/>
                <a:cs typeface="Arial" pitchFamily="34" charset="0"/>
              </a:rPr>
              <a:t>Угрозы доступности сведений</a:t>
            </a:r>
            <a:endParaRPr lang="ru-RU" sz="3600" b="1" dirty="0">
              <a:solidFill>
                <a:srgbClr val="FFFF00"/>
              </a:solidFill>
              <a:latin typeface="Arial" pitchFamily="34" charset="0"/>
              <a:cs typeface="Arial" pitchFamily="34" charset="0"/>
            </a:endParaRPr>
          </a:p>
        </p:txBody>
      </p:sp>
      <p:sp>
        <p:nvSpPr>
          <p:cNvPr id="4" name="TextBox 3"/>
          <p:cNvSpPr txBox="1"/>
          <p:nvPr/>
        </p:nvSpPr>
        <p:spPr>
          <a:xfrm>
            <a:off x="0" y="1556792"/>
            <a:ext cx="8712968" cy="4339650"/>
          </a:xfrm>
          <a:prstGeom prst="rect">
            <a:avLst/>
          </a:prstGeom>
          <a:noFill/>
        </p:spPr>
        <p:txBody>
          <a:bodyPr wrap="square" rtlCol="0">
            <a:spAutoFit/>
          </a:bodyPr>
          <a:lstStyle/>
          <a:p>
            <a:pPr marL="457200" indent="-457200">
              <a:spcBef>
                <a:spcPts val="600"/>
              </a:spcBef>
              <a:spcAft>
                <a:spcPts val="600"/>
              </a:spcAft>
              <a:buFont typeface="Wingdings" pitchFamily="2" charset="2"/>
              <a:buChar char="Ø"/>
            </a:pPr>
            <a:r>
              <a:rPr lang="ru-RU" sz="3200" b="1" dirty="0">
                <a:solidFill>
                  <a:schemeClr val="bg1"/>
                </a:solidFill>
                <a:latin typeface="Arial" pitchFamily="34" charset="0"/>
                <a:cs typeface="Arial" pitchFamily="34" charset="0"/>
              </a:rPr>
              <a:t>Изменение сознания под воздействием средств психологического, психофизиологического, технического,   информационного воздействия и т.д. </a:t>
            </a:r>
            <a:r>
              <a:rPr lang="ru-RU" sz="3200" b="1" dirty="0" smtClean="0">
                <a:solidFill>
                  <a:schemeClr val="bg1"/>
                </a:solidFill>
                <a:latin typeface="Arial" pitchFamily="34" charset="0"/>
                <a:cs typeface="Arial" pitchFamily="34" charset="0"/>
              </a:rPr>
              <a:t>, при котором невозможно получить сведения, которыми обладал человек.</a:t>
            </a:r>
          </a:p>
          <a:p>
            <a:pPr marL="457200" indent="-457200">
              <a:spcBef>
                <a:spcPts val="600"/>
              </a:spcBef>
              <a:spcAft>
                <a:spcPts val="600"/>
              </a:spcAft>
              <a:buFont typeface="Wingdings" pitchFamily="2" charset="2"/>
              <a:buChar char="Ø"/>
            </a:pPr>
            <a:endParaRPr lang="ru-RU" sz="3200" b="1" dirty="0">
              <a:solidFill>
                <a:schemeClr val="bg1"/>
              </a:solidFill>
              <a:latin typeface="Arial" pitchFamily="34" charset="0"/>
              <a:cs typeface="Arial" pitchFamily="34" charset="0"/>
            </a:endParaRPr>
          </a:p>
          <a:p>
            <a:pPr marL="457200" indent="-457200">
              <a:spcBef>
                <a:spcPts val="600"/>
              </a:spcBef>
              <a:spcAft>
                <a:spcPts val="600"/>
              </a:spcAft>
              <a:buFont typeface="Wingdings" pitchFamily="2" charset="2"/>
              <a:buChar char="Ø"/>
            </a:pPr>
            <a:r>
              <a:rPr lang="ru-RU" sz="3200" b="1" dirty="0">
                <a:solidFill>
                  <a:schemeClr val="bg1"/>
                </a:solidFill>
                <a:latin typeface="Arial" pitchFamily="34" charset="0"/>
                <a:cs typeface="Arial" pitchFamily="34" charset="0"/>
              </a:rPr>
              <a:t>«Стирание» или повреждение памяти. </a:t>
            </a:r>
            <a:endParaRPr lang="ru-RU" sz="3200" dirty="0"/>
          </a:p>
        </p:txBody>
      </p:sp>
    </p:spTree>
    <p:extLst>
      <p:ext uri="{BB962C8B-B14F-4D97-AF65-F5344CB8AC3E}">
        <p14:creationId xmlns:p14="http://schemas.microsoft.com/office/powerpoint/2010/main" val="11808564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16632"/>
            <a:ext cx="8712968" cy="646331"/>
          </a:xfrm>
          <a:prstGeom prst="rect">
            <a:avLst/>
          </a:prstGeom>
          <a:noFill/>
        </p:spPr>
        <p:txBody>
          <a:bodyPr wrap="square">
            <a:spAutoFit/>
          </a:bodyPr>
          <a:lstStyle/>
          <a:p>
            <a:pPr algn="ctr">
              <a:spcBef>
                <a:spcPts val="600"/>
              </a:spcBef>
              <a:spcAft>
                <a:spcPts val="600"/>
              </a:spcAft>
            </a:pPr>
            <a:r>
              <a:rPr lang="ru-RU" sz="3600" b="1" dirty="0" smtClean="0">
                <a:solidFill>
                  <a:srgbClr val="FFFF00"/>
                </a:solidFill>
                <a:latin typeface="Arial" pitchFamily="34" charset="0"/>
                <a:cs typeface="Arial" pitchFamily="34" charset="0"/>
              </a:rPr>
              <a:t>Угрозы доступности данных</a:t>
            </a:r>
            <a:endParaRPr lang="ru-RU" sz="3600" b="1" dirty="0">
              <a:solidFill>
                <a:schemeClr val="accent6">
                  <a:lumMod val="40000"/>
                  <a:lumOff val="60000"/>
                </a:schemeClr>
              </a:solidFill>
              <a:latin typeface="Arial" pitchFamily="34" charset="0"/>
              <a:cs typeface="Arial" pitchFamily="34" charset="0"/>
            </a:endParaRPr>
          </a:p>
        </p:txBody>
      </p:sp>
      <p:pic>
        <p:nvPicPr>
          <p:cNvPr id="4" name="Рисунок 3" descr="http://www.sott.net/image/image/s5/100102/full/network_security.jpg">
            <a:hlinkClick r:id="rId2" tgtFrame="_blank"/>
          </p:cNvPr>
          <p:cNvPicPr/>
          <p:nvPr/>
        </p:nvPicPr>
        <p:blipFill>
          <a:blip r:embed="rId3" cstate="print"/>
          <a:srcRect/>
          <a:stretch>
            <a:fillRect/>
          </a:stretch>
        </p:blipFill>
        <p:spPr bwMode="auto">
          <a:xfrm>
            <a:off x="35496" y="1006202"/>
            <a:ext cx="4464496" cy="3142878"/>
          </a:xfrm>
          <a:prstGeom prst="rect">
            <a:avLst/>
          </a:prstGeom>
          <a:noFill/>
          <a:ln w="9525">
            <a:noFill/>
            <a:miter lim="800000"/>
            <a:headEnd/>
            <a:tailEnd/>
          </a:ln>
        </p:spPr>
      </p:pic>
      <p:sp>
        <p:nvSpPr>
          <p:cNvPr id="2" name="TextBox 1"/>
          <p:cNvSpPr txBox="1"/>
          <p:nvPr/>
        </p:nvSpPr>
        <p:spPr>
          <a:xfrm>
            <a:off x="4526608" y="1052736"/>
            <a:ext cx="4617392" cy="2800767"/>
          </a:xfrm>
          <a:prstGeom prst="rect">
            <a:avLst/>
          </a:prstGeom>
          <a:noFill/>
        </p:spPr>
        <p:txBody>
          <a:bodyPr wrap="square" rtlCol="0">
            <a:spAutoFit/>
          </a:bodyPr>
          <a:lstStyle/>
          <a:p>
            <a:pPr marL="457200" indent="-457200">
              <a:buFont typeface="Wingdings" pitchFamily="2" charset="2"/>
              <a:buChar char="Ø"/>
            </a:pPr>
            <a:r>
              <a:rPr lang="ru-RU" sz="2800" dirty="0">
                <a:solidFill>
                  <a:schemeClr val="bg1"/>
                </a:solidFill>
                <a:latin typeface="Arial" pitchFamily="34" charset="0"/>
                <a:cs typeface="Arial" pitchFamily="34" charset="0"/>
              </a:rPr>
              <a:t>Блокирование доступа к данным </a:t>
            </a:r>
            <a:endParaRPr lang="ru-RU" sz="2800" dirty="0" smtClean="0">
              <a:solidFill>
                <a:schemeClr val="bg1"/>
              </a:solidFill>
              <a:latin typeface="Arial" pitchFamily="34" charset="0"/>
              <a:cs typeface="Arial" pitchFamily="34" charset="0"/>
            </a:endParaRPr>
          </a:p>
          <a:p>
            <a:r>
              <a:rPr lang="ru-RU" sz="2400" i="1" dirty="0" smtClean="0">
                <a:solidFill>
                  <a:schemeClr val="bg1"/>
                </a:solidFill>
                <a:latin typeface="Arial" pitchFamily="34" charset="0"/>
                <a:cs typeface="Arial" pitchFamily="34" charset="0"/>
              </a:rPr>
              <a:t>(отключение каналов связи, программно-математическое воздействие, программно-техническое воздействие, уничтожение элементов ИС) </a:t>
            </a:r>
            <a:endParaRPr lang="ru-RU" sz="2400" i="1" dirty="0"/>
          </a:p>
        </p:txBody>
      </p:sp>
      <p:sp>
        <p:nvSpPr>
          <p:cNvPr id="5" name="Прямоугольник 4"/>
          <p:cNvSpPr/>
          <p:nvPr/>
        </p:nvSpPr>
        <p:spPr>
          <a:xfrm>
            <a:off x="197768" y="4135720"/>
            <a:ext cx="8766720" cy="2677656"/>
          </a:xfrm>
          <a:prstGeom prst="rect">
            <a:avLst/>
          </a:prstGeom>
        </p:spPr>
        <p:txBody>
          <a:bodyPr wrap="square">
            <a:spAutoFit/>
          </a:bodyPr>
          <a:lstStyle/>
          <a:p>
            <a:pPr marL="457200" indent="-457200">
              <a:buFont typeface="Wingdings" pitchFamily="2" charset="2"/>
              <a:buChar char="Ø"/>
            </a:pPr>
            <a:r>
              <a:rPr lang="ru-RU" sz="2800" dirty="0" smtClean="0">
                <a:solidFill>
                  <a:schemeClr val="bg1"/>
                </a:solidFill>
                <a:latin typeface="Arial" pitchFamily="34" charset="0"/>
                <a:cs typeface="Arial" pitchFamily="34" charset="0"/>
              </a:rPr>
              <a:t>Навязывание </a:t>
            </a:r>
            <a:r>
              <a:rPr lang="ru-RU" sz="2800" dirty="0">
                <a:solidFill>
                  <a:schemeClr val="bg1"/>
                </a:solidFill>
                <a:latin typeface="Arial" pitchFamily="34" charset="0"/>
                <a:cs typeface="Arial" pitchFamily="34" charset="0"/>
              </a:rPr>
              <a:t>«ложной информации</a:t>
            </a:r>
            <a:r>
              <a:rPr lang="ru-RU" sz="2800" dirty="0" smtClean="0">
                <a:solidFill>
                  <a:schemeClr val="bg1"/>
                </a:solidFill>
                <a:latin typeface="Arial" pitchFamily="34" charset="0"/>
                <a:cs typeface="Arial" pitchFamily="34" charset="0"/>
              </a:rPr>
              <a:t>», затрудняющей </a:t>
            </a:r>
            <a:r>
              <a:rPr lang="ru-RU" sz="2800" dirty="0">
                <a:solidFill>
                  <a:schemeClr val="bg1"/>
                </a:solidFill>
                <a:latin typeface="Arial" pitchFamily="34" charset="0"/>
                <a:cs typeface="Arial" pitchFamily="34" charset="0"/>
              </a:rPr>
              <a:t>доступ к достоверной </a:t>
            </a:r>
            <a:r>
              <a:rPr lang="ru-RU" sz="2800" dirty="0" smtClean="0">
                <a:solidFill>
                  <a:schemeClr val="bg1"/>
                </a:solidFill>
                <a:latin typeface="Arial" pitchFamily="34" charset="0"/>
                <a:cs typeface="Arial" pitchFamily="34" charset="0"/>
              </a:rPr>
              <a:t>информации</a:t>
            </a:r>
            <a:r>
              <a:rPr lang="ru-RU" sz="2800" dirty="0">
                <a:solidFill>
                  <a:schemeClr val="bg1"/>
                </a:solidFill>
                <a:latin typeface="Arial" pitchFamily="34" charset="0"/>
                <a:cs typeface="Arial" pitchFamily="34" charset="0"/>
              </a:rPr>
              <a:t>.</a:t>
            </a:r>
          </a:p>
          <a:p>
            <a:pPr marL="457200" indent="-457200">
              <a:buFont typeface="Wingdings" pitchFamily="2" charset="2"/>
              <a:buChar char="Ø"/>
            </a:pPr>
            <a:r>
              <a:rPr lang="ru-RU" sz="2800" dirty="0">
                <a:solidFill>
                  <a:schemeClr val="bg1"/>
                </a:solidFill>
                <a:latin typeface="Arial" pitchFamily="34" charset="0"/>
                <a:cs typeface="Arial" pitchFamily="34" charset="0"/>
              </a:rPr>
              <a:t>Распространение огромного количества «ненужной» информации, затрудняющей поиск требуемой информации и т.д.  </a:t>
            </a:r>
          </a:p>
        </p:txBody>
      </p:sp>
    </p:spTree>
    <p:extLst>
      <p:ext uri="{BB962C8B-B14F-4D97-AF65-F5344CB8AC3E}">
        <p14:creationId xmlns:p14="http://schemas.microsoft.com/office/powerpoint/2010/main" val="11808564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88640"/>
            <a:ext cx="8856984" cy="5878532"/>
          </a:xfrm>
          <a:prstGeom prst="rect">
            <a:avLst/>
          </a:prstGeom>
          <a:noFill/>
        </p:spPr>
        <p:txBody>
          <a:bodyPr wrap="square">
            <a:spAutoFit/>
          </a:bodyPr>
          <a:lstStyle/>
          <a:p>
            <a:pPr algn="ctr">
              <a:spcBef>
                <a:spcPts val="600"/>
              </a:spcBef>
              <a:spcAft>
                <a:spcPts val="600"/>
              </a:spcAft>
            </a:pPr>
            <a:r>
              <a:rPr lang="ru-RU" sz="3200" b="1" dirty="0" smtClean="0">
                <a:solidFill>
                  <a:srgbClr val="FFFF00"/>
                </a:solidFill>
                <a:latin typeface="Arial" pitchFamily="34" charset="0"/>
                <a:cs typeface="Arial" pitchFamily="34" charset="0"/>
              </a:rPr>
              <a:t>Угрозы доступности сообщений</a:t>
            </a:r>
          </a:p>
          <a:p>
            <a:pPr algn="ctr">
              <a:spcBef>
                <a:spcPts val="600"/>
              </a:spcBef>
              <a:spcAft>
                <a:spcPts val="600"/>
              </a:spcAft>
            </a:pPr>
            <a:endParaRPr lang="ru-RU" sz="3200" b="1" dirty="0">
              <a:solidFill>
                <a:srgbClr val="FFFF00"/>
              </a:solidFill>
              <a:latin typeface="Arial" pitchFamily="34" charset="0"/>
              <a:cs typeface="Arial" pitchFamily="34" charset="0"/>
            </a:endParaRPr>
          </a:p>
          <a:p>
            <a:pPr marL="571500" indent="-571500">
              <a:spcBef>
                <a:spcPts val="600"/>
              </a:spcBef>
              <a:spcAft>
                <a:spcPts val="600"/>
              </a:spcAft>
              <a:buFont typeface="Wingdings" pitchFamily="2" charset="2"/>
              <a:buChar char="Ø"/>
            </a:pPr>
            <a:r>
              <a:rPr lang="ru-RU" sz="2800" dirty="0" smtClean="0">
                <a:solidFill>
                  <a:schemeClr val="bg1"/>
                </a:solidFill>
                <a:latin typeface="Arial" pitchFamily="34" charset="0"/>
                <a:cs typeface="Arial" pitchFamily="34" charset="0"/>
              </a:rPr>
              <a:t>Отключение </a:t>
            </a:r>
            <a:r>
              <a:rPr lang="ru-RU" sz="2800" dirty="0">
                <a:solidFill>
                  <a:schemeClr val="bg1"/>
                </a:solidFill>
                <a:latin typeface="Arial" pitchFamily="34" charset="0"/>
                <a:cs typeface="Arial" pitchFamily="34" charset="0"/>
              </a:rPr>
              <a:t>элементов информационных и телекоммуникационных систем (ИТКС).</a:t>
            </a:r>
          </a:p>
          <a:p>
            <a:pPr marL="571500" indent="-571500">
              <a:spcBef>
                <a:spcPts val="600"/>
              </a:spcBef>
              <a:spcAft>
                <a:spcPts val="600"/>
              </a:spcAft>
              <a:buFont typeface="Wingdings" pitchFamily="2" charset="2"/>
              <a:buChar char="Ø"/>
            </a:pPr>
            <a:r>
              <a:rPr lang="ru-RU" sz="2800" dirty="0" smtClean="0">
                <a:solidFill>
                  <a:schemeClr val="bg1"/>
                </a:solidFill>
                <a:latin typeface="Arial" pitchFamily="34" charset="0"/>
                <a:cs typeface="Arial" pitchFamily="34" charset="0"/>
              </a:rPr>
              <a:t>Огневое поражение элементов ИТКС.</a:t>
            </a:r>
          </a:p>
          <a:p>
            <a:pPr marL="571500" indent="-571500">
              <a:spcBef>
                <a:spcPts val="600"/>
              </a:spcBef>
              <a:spcAft>
                <a:spcPts val="600"/>
              </a:spcAft>
              <a:buFont typeface="Wingdings" pitchFamily="2" charset="2"/>
              <a:buChar char="Ø"/>
            </a:pPr>
            <a:r>
              <a:rPr lang="ru-RU" sz="2800" dirty="0" smtClean="0">
                <a:solidFill>
                  <a:schemeClr val="bg1"/>
                </a:solidFill>
                <a:latin typeface="Arial" pitchFamily="34" charset="0"/>
                <a:cs typeface="Arial" pitchFamily="34" charset="0"/>
              </a:rPr>
              <a:t>Радиоэлектронное, </a:t>
            </a:r>
            <a:r>
              <a:rPr lang="ru-RU" sz="2800" dirty="0" err="1" smtClean="0">
                <a:solidFill>
                  <a:schemeClr val="bg1"/>
                </a:solidFill>
                <a:latin typeface="Arial" pitchFamily="34" charset="0"/>
                <a:cs typeface="Arial" pitchFamily="34" charset="0"/>
              </a:rPr>
              <a:t>оптикоэлектронное</a:t>
            </a:r>
            <a:r>
              <a:rPr lang="ru-RU" sz="2800" dirty="0" smtClean="0">
                <a:solidFill>
                  <a:schemeClr val="bg1"/>
                </a:solidFill>
                <a:latin typeface="Arial" pitchFamily="34" charset="0"/>
                <a:cs typeface="Arial" pitchFamily="34" charset="0"/>
              </a:rPr>
              <a:t> подавление и поражение ИТКС.</a:t>
            </a:r>
          </a:p>
          <a:p>
            <a:pPr marL="571500" indent="-571500">
              <a:spcBef>
                <a:spcPts val="600"/>
              </a:spcBef>
              <a:spcAft>
                <a:spcPts val="600"/>
              </a:spcAft>
              <a:buFont typeface="Wingdings" pitchFamily="2" charset="2"/>
              <a:buChar char="Ø"/>
            </a:pPr>
            <a:r>
              <a:rPr lang="ru-RU" sz="2800" dirty="0" smtClean="0">
                <a:solidFill>
                  <a:schemeClr val="bg1"/>
                </a:solidFill>
                <a:latin typeface="Arial" pitchFamily="34" charset="0"/>
                <a:cs typeface="Arial" pitchFamily="34" charset="0"/>
              </a:rPr>
              <a:t>Программно-математическое воздействие на  ИТКС (например, </a:t>
            </a:r>
            <a:r>
              <a:rPr lang="ru-RU" sz="2800" dirty="0" err="1" smtClean="0">
                <a:solidFill>
                  <a:schemeClr val="bg1"/>
                </a:solidFill>
                <a:latin typeface="Arial" pitchFamily="34" charset="0"/>
                <a:cs typeface="Arial" pitchFamily="34" charset="0"/>
              </a:rPr>
              <a:t>кибератаки</a:t>
            </a:r>
            <a:r>
              <a:rPr lang="ru-RU" sz="2800" dirty="0" smtClean="0">
                <a:solidFill>
                  <a:schemeClr val="bg1"/>
                </a:solidFill>
                <a:latin typeface="Arial" pitchFamily="34" charset="0"/>
                <a:cs typeface="Arial" pitchFamily="34" charset="0"/>
              </a:rPr>
              <a:t>). </a:t>
            </a:r>
          </a:p>
          <a:p>
            <a:pPr marL="571500" indent="-571500">
              <a:spcBef>
                <a:spcPts val="600"/>
              </a:spcBef>
              <a:spcAft>
                <a:spcPts val="600"/>
              </a:spcAft>
              <a:buFont typeface="Wingdings" pitchFamily="2" charset="2"/>
              <a:buChar char="Ø"/>
            </a:pPr>
            <a:r>
              <a:rPr lang="ru-RU" sz="2800" dirty="0" smtClean="0">
                <a:solidFill>
                  <a:schemeClr val="bg1"/>
                </a:solidFill>
                <a:latin typeface="Arial" pitchFamily="34" charset="0"/>
                <a:cs typeface="Arial" pitchFamily="34" charset="0"/>
              </a:rPr>
              <a:t>Программно-техническое воздействие </a:t>
            </a:r>
            <a:r>
              <a:rPr lang="ru-RU" sz="2800" dirty="0">
                <a:solidFill>
                  <a:schemeClr val="bg1"/>
                </a:solidFill>
                <a:latin typeface="Arial" pitchFamily="34" charset="0"/>
                <a:cs typeface="Arial" pitchFamily="34" charset="0"/>
              </a:rPr>
              <a:t>на </a:t>
            </a:r>
            <a:r>
              <a:rPr lang="ru-RU" sz="2800" dirty="0" smtClean="0">
                <a:solidFill>
                  <a:schemeClr val="bg1"/>
                </a:solidFill>
                <a:latin typeface="Arial" pitchFamily="34" charset="0"/>
                <a:cs typeface="Arial" pitchFamily="34" charset="0"/>
              </a:rPr>
              <a:t>ИТКС (например</a:t>
            </a:r>
            <a:r>
              <a:rPr lang="ru-RU" sz="2800" dirty="0">
                <a:solidFill>
                  <a:schemeClr val="bg1"/>
                </a:solidFill>
                <a:latin typeface="Arial" pitchFamily="34" charset="0"/>
                <a:cs typeface="Arial" pitchFamily="34" charset="0"/>
              </a:rPr>
              <a:t>, </a:t>
            </a:r>
            <a:r>
              <a:rPr lang="ru-RU" sz="2800" dirty="0" smtClean="0">
                <a:solidFill>
                  <a:schemeClr val="bg1"/>
                </a:solidFill>
                <a:latin typeface="Arial" pitchFamily="34" charset="0"/>
                <a:cs typeface="Arial" pitchFamily="34" charset="0"/>
              </a:rPr>
              <a:t>закладочные устройства) и т.д.</a:t>
            </a:r>
            <a:endParaRPr lang="ru-RU" sz="28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32358285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Box 1"/>
          <p:cNvSpPr txBox="1">
            <a:spLocks noChangeArrowheads="1"/>
          </p:cNvSpPr>
          <p:nvPr/>
        </p:nvSpPr>
        <p:spPr bwMode="auto">
          <a:xfrm>
            <a:off x="107379" y="1916832"/>
            <a:ext cx="9001125" cy="1323439"/>
          </a:xfrm>
          <a:prstGeom prst="rect">
            <a:avLst/>
          </a:prstGeom>
          <a:noFill/>
          <a:ln w="9525">
            <a:noFill/>
            <a:miter lim="800000"/>
            <a:headEnd/>
            <a:tailEnd/>
          </a:ln>
        </p:spPr>
        <p:txBody>
          <a:bodyPr>
            <a:spAutoFit/>
          </a:bodyPr>
          <a:lstStyle/>
          <a:p>
            <a:pPr algn="ctr" defTabSz="912813"/>
            <a:r>
              <a:rPr lang="ru-RU" sz="4000" b="1" dirty="0" smtClean="0">
                <a:solidFill>
                  <a:schemeClr val="bg1"/>
                </a:solidFill>
              </a:rPr>
              <a:t>5. Ответственность </a:t>
            </a:r>
            <a:r>
              <a:rPr lang="ru-RU" sz="4000" b="1" dirty="0">
                <a:solidFill>
                  <a:schemeClr val="bg1"/>
                </a:solidFill>
              </a:rPr>
              <a:t>за разглашение </a:t>
            </a:r>
            <a:r>
              <a:rPr lang="ru-RU" sz="4000" b="1" dirty="0" smtClean="0">
                <a:solidFill>
                  <a:schemeClr val="bg1"/>
                </a:solidFill>
              </a:rPr>
              <a:t>и неправомерный доступ информации</a:t>
            </a:r>
            <a:endParaRPr lang="ru-RU" sz="4000" dirty="0">
              <a:solidFill>
                <a:schemeClr val="bg1"/>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Box 1"/>
          <p:cNvSpPr txBox="1">
            <a:spLocks noChangeArrowheads="1"/>
          </p:cNvSpPr>
          <p:nvPr/>
        </p:nvSpPr>
        <p:spPr bwMode="auto">
          <a:xfrm>
            <a:off x="107379" y="1916832"/>
            <a:ext cx="9001125" cy="1754326"/>
          </a:xfrm>
          <a:prstGeom prst="rect">
            <a:avLst/>
          </a:prstGeom>
          <a:noFill/>
          <a:ln w="9525">
            <a:noFill/>
            <a:miter lim="800000"/>
            <a:headEnd/>
            <a:tailEnd/>
          </a:ln>
        </p:spPr>
        <p:txBody>
          <a:bodyPr>
            <a:spAutoFit/>
          </a:bodyPr>
          <a:lstStyle/>
          <a:p>
            <a:pPr algn="ctr" defTabSz="912813"/>
            <a:r>
              <a:rPr lang="ru-RU" sz="3600" b="1" dirty="0" smtClean="0">
                <a:solidFill>
                  <a:schemeClr val="bg1"/>
                </a:solidFill>
              </a:rPr>
              <a:t>Ответственность </a:t>
            </a:r>
            <a:r>
              <a:rPr lang="ru-RU" sz="3600" b="1" dirty="0">
                <a:solidFill>
                  <a:schemeClr val="bg1"/>
                </a:solidFill>
              </a:rPr>
              <a:t>за разглашение </a:t>
            </a:r>
            <a:r>
              <a:rPr lang="ru-RU" sz="3600" b="1" dirty="0" smtClean="0">
                <a:solidFill>
                  <a:schemeClr val="bg1"/>
                </a:solidFill>
              </a:rPr>
              <a:t>информации, </a:t>
            </a:r>
            <a:r>
              <a:rPr lang="ru-RU" sz="3600" b="1" dirty="0">
                <a:solidFill>
                  <a:schemeClr val="bg1"/>
                </a:solidFill>
              </a:rPr>
              <a:t>доступ к которой ограничен федеральными </a:t>
            </a:r>
            <a:r>
              <a:rPr lang="ru-RU" sz="3600" b="1" dirty="0" smtClean="0">
                <a:solidFill>
                  <a:schemeClr val="bg1"/>
                </a:solidFill>
              </a:rPr>
              <a:t> законами</a:t>
            </a:r>
            <a:endParaRPr lang="ru-RU" sz="3600" dirty="0">
              <a:solidFill>
                <a:schemeClr val="bg1"/>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Box 1"/>
          <p:cNvSpPr txBox="1">
            <a:spLocks noChangeArrowheads="1"/>
          </p:cNvSpPr>
          <p:nvPr/>
        </p:nvSpPr>
        <p:spPr bwMode="auto">
          <a:xfrm>
            <a:off x="0" y="285750"/>
            <a:ext cx="9001125" cy="5632450"/>
          </a:xfrm>
          <a:prstGeom prst="rect">
            <a:avLst/>
          </a:prstGeom>
          <a:noFill/>
          <a:ln w="9525">
            <a:noFill/>
            <a:miter lim="800000"/>
            <a:headEnd/>
            <a:tailEnd/>
          </a:ln>
        </p:spPr>
        <p:txBody>
          <a:bodyPr>
            <a:spAutoFit/>
          </a:bodyPr>
          <a:lstStyle/>
          <a:p>
            <a:r>
              <a:rPr lang="ru-RU" sz="2000" b="1">
                <a:solidFill>
                  <a:srgbClr val="FFFF00"/>
                </a:solidFill>
              </a:rPr>
              <a:t>Статья 283. Разглашение государственной тайны</a:t>
            </a:r>
          </a:p>
          <a:p>
            <a:endParaRPr lang="ru-RU" sz="2000">
              <a:solidFill>
                <a:schemeClr val="bg1"/>
              </a:solidFill>
            </a:endParaRPr>
          </a:p>
          <a:p>
            <a:r>
              <a:rPr lang="ru-RU" sz="2000">
                <a:solidFill>
                  <a:schemeClr val="bg1"/>
                </a:solidFill>
              </a:rPr>
              <a:t>1. </a:t>
            </a:r>
            <a:r>
              <a:rPr lang="ru-RU" sz="2000">
                <a:solidFill>
                  <a:srgbClr val="FFFF00"/>
                </a:solidFill>
              </a:rPr>
              <a:t>Разглашение сведений, составляющих государственную т</a:t>
            </a:r>
            <a:r>
              <a:rPr lang="ru-RU" sz="2000">
                <a:solidFill>
                  <a:schemeClr val="bg1"/>
                </a:solidFill>
              </a:rPr>
              <a:t>айну, лицом, которому она была доверена или стала известна по службе, работе, учебе или в иных случаях, предусмотренных законодательством Российской Федерации, если эти сведения стали достоянием других лиц, при отсутствии признаков преступлений, предусмотренных ст 275 и 276 настоящего Кодекса, -</a:t>
            </a:r>
          </a:p>
          <a:p>
            <a:r>
              <a:rPr lang="ru-RU" sz="2000">
                <a:solidFill>
                  <a:schemeClr val="bg1"/>
                </a:solidFill>
              </a:rPr>
              <a:t>наказывается арестом на срок от четырех до шести месяцев либо </a:t>
            </a:r>
            <a:r>
              <a:rPr lang="ru-RU" sz="2000">
                <a:solidFill>
                  <a:srgbClr val="FFFF00"/>
                </a:solidFill>
              </a:rPr>
              <a:t>лишением свободы на срок до четырех лет </a:t>
            </a:r>
            <a:r>
              <a:rPr lang="ru-RU" sz="2000">
                <a:solidFill>
                  <a:schemeClr val="bg1"/>
                </a:solidFill>
              </a:rPr>
              <a:t>с лишением права занимать определенные должности или заниматься определенной деятельностью на срок до трех лет или без такового.</a:t>
            </a:r>
          </a:p>
          <a:p>
            <a:endParaRPr lang="ru-RU" sz="2000">
              <a:solidFill>
                <a:schemeClr val="bg1"/>
              </a:solidFill>
            </a:endParaRPr>
          </a:p>
          <a:p>
            <a:r>
              <a:rPr lang="ru-RU" sz="2000">
                <a:solidFill>
                  <a:schemeClr val="bg1"/>
                </a:solidFill>
              </a:rPr>
              <a:t>2. То же деяние, </a:t>
            </a:r>
            <a:r>
              <a:rPr lang="ru-RU" sz="2000">
                <a:solidFill>
                  <a:srgbClr val="FFFF00"/>
                </a:solidFill>
              </a:rPr>
              <a:t>повлекшее по неосторожности тяжкие последствия</a:t>
            </a:r>
            <a:r>
              <a:rPr lang="ru-RU" sz="2000">
                <a:solidFill>
                  <a:schemeClr val="bg1"/>
                </a:solidFill>
              </a:rPr>
              <a:t>, -</a:t>
            </a:r>
          </a:p>
          <a:p>
            <a:r>
              <a:rPr lang="ru-RU" sz="2000">
                <a:solidFill>
                  <a:schemeClr val="bg1"/>
                </a:solidFill>
              </a:rPr>
              <a:t>наказывается </a:t>
            </a:r>
            <a:r>
              <a:rPr lang="ru-RU" sz="2000">
                <a:solidFill>
                  <a:srgbClr val="FFFF00"/>
                </a:solidFill>
              </a:rPr>
              <a:t>лишением свободы </a:t>
            </a:r>
            <a:r>
              <a:rPr lang="ru-RU" sz="2000">
                <a:solidFill>
                  <a:schemeClr val="bg1"/>
                </a:solidFill>
              </a:rPr>
              <a:t>на срок от трех </a:t>
            </a:r>
            <a:r>
              <a:rPr lang="ru-RU" sz="2000">
                <a:solidFill>
                  <a:srgbClr val="FFFF00"/>
                </a:solidFill>
              </a:rPr>
              <a:t>до семи лет </a:t>
            </a:r>
            <a:r>
              <a:rPr lang="ru-RU" sz="2000">
                <a:solidFill>
                  <a:schemeClr val="bg1"/>
                </a:solidFill>
              </a:rPr>
              <a:t>с лишением права занимать определенные должности или заниматься определенной деятельностью на срок до трех лет.</a:t>
            </a:r>
          </a:p>
          <a:p>
            <a:endParaRPr lang="ru-RU" sz="2000">
              <a:solidFill>
                <a:schemeClr val="bg1"/>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Box 1"/>
          <p:cNvSpPr txBox="1">
            <a:spLocks noChangeArrowheads="1"/>
          </p:cNvSpPr>
          <p:nvPr/>
        </p:nvSpPr>
        <p:spPr bwMode="auto">
          <a:xfrm>
            <a:off x="357188" y="357188"/>
            <a:ext cx="8501062" cy="4400550"/>
          </a:xfrm>
          <a:prstGeom prst="rect">
            <a:avLst/>
          </a:prstGeom>
          <a:noFill/>
          <a:ln w="9525">
            <a:noFill/>
            <a:miter lim="800000"/>
            <a:headEnd/>
            <a:tailEnd/>
          </a:ln>
        </p:spPr>
        <p:txBody>
          <a:bodyPr>
            <a:spAutoFit/>
          </a:bodyPr>
          <a:lstStyle/>
          <a:p>
            <a:r>
              <a:rPr lang="ru-RU" sz="2000">
                <a:solidFill>
                  <a:srgbClr val="FFFF00"/>
                </a:solidFill>
              </a:rPr>
              <a:t>Статья 275. Государственная измена</a:t>
            </a:r>
          </a:p>
          <a:p>
            <a:r>
              <a:rPr lang="ru-RU" sz="2000">
                <a:solidFill>
                  <a:schemeClr val="bg1"/>
                </a:solidFill>
              </a:rPr>
              <a:t> </a:t>
            </a:r>
          </a:p>
          <a:p>
            <a:r>
              <a:rPr lang="ru-RU" sz="2000">
                <a:solidFill>
                  <a:schemeClr val="bg1"/>
                </a:solidFill>
              </a:rPr>
              <a:t>Государственная измена, то есть совершенные гражданином Российской Федерации шпионаж, </a:t>
            </a:r>
            <a:r>
              <a:rPr lang="ru-RU" sz="2000">
                <a:solidFill>
                  <a:srgbClr val="FFFF00"/>
                </a:solidFill>
              </a:rPr>
              <a:t>выдача </a:t>
            </a:r>
            <a:r>
              <a:rPr lang="ru-RU" sz="2000">
                <a:solidFill>
                  <a:schemeClr val="bg1"/>
                </a:solidFill>
              </a:rPr>
              <a:t>иностранному государству, международной либо иностранной организации или их представителям </a:t>
            </a:r>
            <a:r>
              <a:rPr lang="ru-RU" sz="2000">
                <a:solidFill>
                  <a:srgbClr val="FFFF00"/>
                </a:solidFill>
              </a:rPr>
              <a:t>сведений, составляющих государственную тайну</a:t>
            </a:r>
            <a:r>
              <a:rPr lang="ru-RU" sz="2000">
                <a:solidFill>
                  <a:schemeClr val="bg1"/>
                </a:solidFill>
              </a:rPr>
              <a:t>, доверенную лицу или ставшую известной ему по службе, работе, учебе или в иных случаях, предусмотренных законодательством Российской Федерации .., -</a:t>
            </a:r>
          </a:p>
          <a:p>
            <a:endParaRPr lang="ru-RU" sz="2000">
              <a:solidFill>
                <a:schemeClr val="bg1"/>
              </a:solidFill>
            </a:endParaRPr>
          </a:p>
          <a:p>
            <a:r>
              <a:rPr lang="ru-RU" sz="2000">
                <a:solidFill>
                  <a:schemeClr val="bg1"/>
                </a:solidFill>
              </a:rPr>
              <a:t>наказывается </a:t>
            </a:r>
            <a:r>
              <a:rPr lang="ru-RU" sz="2000">
                <a:solidFill>
                  <a:srgbClr val="FFFF00"/>
                </a:solidFill>
              </a:rPr>
              <a:t>лишением свободы на срок </a:t>
            </a:r>
            <a:r>
              <a:rPr lang="ru-RU" sz="2000">
                <a:solidFill>
                  <a:schemeClr val="bg1"/>
                </a:solidFill>
              </a:rPr>
              <a:t>от двенадцати до </a:t>
            </a:r>
            <a:r>
              <a:rPr lang="ru-RU" sz="2000">
                <a:solidFill>
                  <a:srgbClr val="FFFF00"/>
                </a:solidFill>
              </a:rPr>
              <a:t>двадцати лет </a:t>
            </a:r>
            <a:r>
              <a:rPr lang="ru-RU" sz="2000">
                <a:solidFill>
                  <a:schemeClr val="bg1"/>
                </a:solidFill>
              </a:rPr>
              <a:t>со штрафом в размере до пятисот тысяч рублей или в размере заработной платы или иного дохода осужденного за период до трех лет либо без такового и с ограничением свободы на срок до двух лет.</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Box 1"/>
          <p:cNvSpPr txBox="1">
            <a:spLocks noChangeArrowheads="1"/>
          </p:cNvSpPr>
          <p:nvPr/>
        </p:nvSpPr>
        <p:spPr bwMode="auto">
          <a:xfrm>
            <a:off x="357188" y="357188"/>
            <a:ext cx="8501062" cy="4094162"/>
          </a:xfrm>
          <a:prstGeom prst="rect">
            <a:avLst/>
          </a:prstGeom>
          <a:noFill/>
          <a:ln w="9525">
            <a:noFill/>
            <a:miter lim="800000"/>
            <a:headEnd/>
            <a:tailEnd/>
          </a:ln>
        </p:spPr>
        <p:txBody>
          <a:bodyPr>
            <a:spAutoFit/>
          </a:bodyPr>
          <a:lstStyle/>
          <a:p>
            <a:r>
              <a:rPr lang="ru-RU" sz="2000">
                <a:solidFill>
                  <a:srgbClr val="FFFF2F"/>
                </a:solidFill>
              </a:rPr>
              <a:t>Статья 276. Шпионаж</a:t>
            </a:r>
          </a:p>
          <a:p>
            <a:r>
              <a:rPr lang="ru-RU" sz="2000">
                <a:solidFill>
                  <a:schemeClr val="bg1"/>
                </a:solidFill>
              </a:rPr>
              <a:t> </a:t>
            </a:r>
          </a:p>
          <a:p>
            <a:r>
              <a:rPr lang="ru-RU" sz="2000">
                <a:solidFill>
                  <a:schemeClr val="bg1"/>
                </a:solidFill>
              </a:rPr>
              <a:t>Передача, </a:t>
            </a:r>
            <a:r>
              <a:rPr lang="ru-RU" sz="2000">
                <a:solidFill>
                  <a:srgbClr val="FFFF2F"/>
                </a:solidFill>
              </a:rPr>
              <a:t>собирание, похищение или хранение в целях передачи иностранному государству, международной либо иностранной организации</a:t>
            </a:r>
            <a:r>
              <a:rPr lang="ru-RU" sz="2000">
                <a:solidFill>
                  <a:schemeClr val="bg1"/>
                </a:solidFill>
              </a:rPr>
              <a:t> или их представителям сведений, составляющих государственную тайну, а также передача или собирание по заданию иностранной разведки или лица, действующего в ее интересах, иных сведений для использования их против безопасности Российской Федерации, то есть шпионаж, если эти деяния совершены иностранным гражданином или лицом без гражданства, -</a:t>
            </a:r>
          </a:p>
          <a:p>
            <a:endParaRPr lang="ru-RU" sz="2000">
              <a:solidFill>
                <a:schemeClr val="bg1"/>
              </a:solidFill>
            </a:endParaRPr>
          </a:p>
          <a:p>
            <a:r>
              <a:rPr lang="ru-RU" sz="2000">
                <a:solidFill>
                  <a:srgbClr val="FFFF2F"/>
                </a:solidFill>
              </a:rPr>
              <a:t>наказываются лишением свободы на срок от десяти до двадцати лет.</a:t>
            </a:r>
          </a:p>
          <a:p>
            <a:endParaRPr lang="ru-RU" sz="200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2"/>
          <p:cNvSpPr txBox="1">
            <a:spLocks noChangeArrowheads="1"/>
          </p:cNvSpPr>
          <p:nvPr/>
        </p:nvSpPr>
        <p:spPr bwMode="auto">
          <a:xfrm>
            <a:off x="35496" y="116632"/>
            <a:ext cx="9072562" cy="6740307"/>
          </a:xfrm>
          <a:prstGeom prst="rect">
            <a:avLst/>
          </a:prstGeom>
          <a:noFill/>
          <a:ln w="9525">
            <a:noFill/>
            <a:miter lim="800000"/>
            <a:headEnd/>
            <a:tailEnd/>
          </a:ln>
        </p:spPr>
        <p:txBody>
          <a:bodyPr>
            <a:spAutoFit/>
          </a:bodyPr>
          <a:lstStyle/>
          <a:p>
            <a:pPr defTabSz="912813"/>
            <a:r>
              <a:rPr lang="ru-RU" sz="3200" b="1" dirty="0" smtClean="0">
                <a:solidFill>
                  <a:srgbClr val="FFFF00"/>
                </a:solidFill>
              </a:rPr>
              <a:t>Угроза безопасности информации</a:t>
            </a:r>
            <a:r>
              <a:rPr lang="ru-RU" sz="3200" b="1" dirty="0" smtClean="0">
                <a:solidFill>
                  <a:srgbClr val="FFFFFF"/>
                </a:solidFill>
              </a:rPr>
              <a:t> </a:t>
            </a:r>
            <a:r>
              <a:rPr lang="ru-RU" sz="3200" dirty="0" smtClean="0">
                <a:solidFill>
                  <a:schemeClr val="bg1"/>
                </a:solidFill>
                <a:sym typeface="Symbol"/>
              </a:rPr>
              <a:t></a:t>
            </a:r>
          </a:p>
          <a:p>
            <a:r>
              <a:rPr lang="ru-RU" sz="3200" dirty="0" smtClean="0">
                <a:solidFill>
                  <a:srgbClr val="FFFFFF"/>
                </a:solidFill>
              </a:rPr>
              <a:t>совокупность условий и факторов, создающих</a:t>
            </a:r>
          </a:p>
          <a:p>
            <a:r>
              <a:rPr lang="ru-RU" sz="3200" dirty="0" smtClean="0">
                <a:solidFill>
                  <a:srgbClr val="FFFFFF"/>
                </a:solidFill>
              </a:rPr>
              <a:t>потенциальную или реально существующую опасность нарушения безопасности информации.</a:t>
            </a:r>
          </a:p>
          <a:p>
            <a:endParaRPr lang="ru-RU" sz="3200" b="1" dirty="0" smtClean="0">
              <a:solidFill>
                <a:srgbClr val="FFFF00"/>
              </a:solidFill>
            </a:endParaRPr>
          </a:p>
          <a:p>
            <a:r>
              <a:rPr lang="ru-RU" sz="3200" b="1" dirty="0" smtClean="0">
                <a:solidFill>
                  <a:srgbClr val="FFFF00"/>
                </a:solidFill>
              </a:rPr>
              <a:t>Фактор, воздействующий на защищаемую информацию - </a:t>
            </a:r>
          </a:p>
          <a:p>
            <a:r>
              <a:rPr lang="ru-RU" sz="3200" dirty="0" smtClean="0">
                <a:solidFill>
                  <a:srgbClr val="FFFFFF"/>
                </a:solidFill>
              </a:rPr>
              <a:t>явление, действие или процесс, результатом которого могут быть утечка, искажение, уничтожение защищаемой информации, блокирование доступа к ней. </a:t>
            </a:r>
          </a:p>
          <a:p>
            <a:endParaRPr lang="ru-RU" sz="3200" b="1" dirty="0" smtClean="0">
              <a:solidFill>
                <a:schemeClr val="bg1"/>
              </a:solidFill>
            </a:endParaRPr>
          </a:p>
          <a:p>
            <a:r>
              <a:rPr lang="ru-RU" sz="2400" dirty="0" smtClean="0">
                <a:solidFill>
                  <a:srgbClr val="FFFFFF"/>
                </a:solidFill>
              </a:rPr>
              <a:t>Национальный стандарт РФ. Защита информации. Основные термины и определения. ГОСТ Р 50922-2006</a:t>
            </a:r>
            <a:endParaRPr lang="ru-RU" sz="2400" b="1" dirty="0">
              <a:solidFill>
                <a:schemeClr val="bg1"/>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Box 1"/>
          <p:cNvSpPr txBox="1">
            <a:spLocks noChangeArrowheads="1"/>
          </p:cNvSpPr>
          <p:nvPr/>
        </p:nvSpPr>
        <p:spPr bwMode="auto">
          <a:xfrm>
            <a:off x="0" y="357188"/>
            <a:ext cx="9072563" cy="4400550"/>
          </a:xfrm>
          <a:prstGeom prst="rect">
            <a:avLst/>
          </a:prstGeom>
          <a:noFill/>
          <a:ln w="9525">
            <a:noFill/>
            <a:miter lim="800000"/>
            <a:headEnd/>
            <a:tailEnd/>
          </a:ln>
        </p:spPr>
        <p:txBody>
          <a:bodyPr>
            <a:spAutoFit/>
          </a:bodyPr>
          <a:lstStyle/>
          <a:p>
            <a:r>
              <a:rPr lang="ru-RU" sz="2000" b="1">
                <a:solidFill>
                  <a:srgbClr val="FFFF2F"/>
                </a:solidFill>
              </a:rPr>
              <a:t>Статья 284. Утрата документов, содержащих государственную тайну</a:t>
            </a:r>
          </a:p>
          <a:p>
            <a:r>
              <a:rPr lang="ru-RU" sz="2000">
                <a:solidFill>
                  <a:schemeClr val="bg1"/>
                </a:solidFill>
              </a:rPr>
              <a:t> </a:t>
            </a:r>
          </a:p>
          <a:p>
            <a:r>
              <a:rPr lang="ru-RU" sz="2000">
                <a:solidFill>
                  <a:srgbClr val="E7FF01"/>
                </a:solidFill>
              </a:rPr>
              <a:t>Нарушение лицом, имеющим допуск к государственной тайне, установленных правил обращения </a:t>
            </a:r>
            <a:r>
              <a:rPr lang="ru-RU" sz="2000">
                <a:solidFill>
                  <a:schemeClr val="bg1"/>
                </a:solidFill>
              </a:rPr>
              <a:t>с содержащими государственную тайну документами, а равно с предметами, сведения о которых составляют государственную тайну, если это повлекло по неосторожности</a:t>
            </a:r>
            <a:r>
              <a:rPr lang="ru-RU" sz="2000">
                <a:solidFill>
                  <a:srgbClr val="E7FF01"/>
                </a:solidFill>
              </a:rPr>
              <a:t> их утрату и наступление тяжких последствий,</a:t>
            </a:r>
            <a:r>
              <a:rPr lang="ru-RU" sz="2000">
                <a:solidFill>
                  <a:schemeClr val="bg1"/>
                </a:solidFill>
              </a:rPr>
              <a:t> -</a:t>
            </a:r>
          </a:p>
          <a:p>
            <a:endParaRPr lang="ru-RU" sz="2000">
              <a:solidFill>
                <a:schemeClr val="bg1"/>
              </a:solidFill>
            </a:endParaRPr>
          </a:p>
          <a:p>
            <a:r>
              <a:rPr lang="ru-RU" sz="2000">
                <a:solidFill>
                  <a:schemeClr val="bg1"/>
                </a:solidFill>
              </a:rPr>
              <a:t>наказывается ограничением свободы на срок до трех лет, либо арестом на срок от четырех до шести месяцев, </a:t>
            </a:r>
            <a:r>
              <a:rPr lang="ru-RU" sz="2000">
                <a:solidFill>
                  <a:srgbClr val="E7FF01"/>
                </a:solidFill>
              </a:rPr>
              <a:t>либо лишением свободы на срок до трех лет</a:t>
            </a:r>
            <a:r>
              <a:rPr lang="ru-RU" sz="2000">
                <a:solidFill>
                  <a:schemeClr val="bg1"/>
                </a:solidFill>
              </a:rPr>
              <a:t> с лишением права занимать определенные должности или заниматься определенной деятельностью на срок до трех лет или без такового.</a:t>
            </a:r>
          </a:p>
          <a:p>
            <a:endParaRPr lang="ru-RU" sz="2000">
              <a:solidFill>
                <a:schemeClr val="bg1"/>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Box 1"/>
          <p:cNvSpPr txBox="1">
            <a:spLocks noChangeArrowheads="1"/>
          </p:cNvSpPr>
          <p:nvPr/>
        </p:nvSpPr>
        <p:spPr bwMode="auto">
          <a:xfrm>
            <a:off x="285750" y="285750"/>
            <a:ext cx="8501063" cy="5355312"/>
          </a:xfrm>
          <a:prstGeom prst="rect">
            <a:avLst/>
          </a:prstGeom>
          <a:noFill/>
          <a:ln w="9525">
            <a:noFill/>
            <a:miter lim="800000"/>
            <a:headEnd/>
            <a:tailEnd/>
          </a:ln>
        </p:spPr>
        <p:txBody>
          <a:bodyPr>
            <a:spAutoFit/>
          </a:bodyPr>
          <a:lstStyle/>
          <a:p>
            <a:r>
              <a:rPr lang="ru-RU" b="1" dirty="0">
                <a:solidFill>
                  <a:srgbClr val="FFFF00"/>
                </a:solidFill>
              </a:rPr>
              <a:t>Статья 138. Нарушение тайны переписки, телефонных переговоров, почтовых, телеграфных или иных сообщений</a:t>
            </a:r>
          </a:p>
          <a:p>
            <a:endParaRPr lang="ru-RU" dirty="0">
              <a:solidFill>
                <a:srgbClr val="FFFFFF"/>
              </a:solidFill>
            </a:endParaRPr>
          </a:p>
          <a:p>
            <a:r>
              <a:rPr lang="ru-RU" dirty="0">
                <a:solidFill>
                  <a:srgbClr val="FFFFFF"/>
                </a:solidFill>
              </a:rPr>
              <a:t>1. Нарушение тайны переписки, </a:t>
            </a:r>
            <a:r>
              <a:rPr lang="ru-RU" dirty="0">
                <a:solidFill>
                  <a:srgbClr val="FFFF00"/>
                </a:solidFill>
              </a:rPr>
              <a:t>телефонных переговоров</a:t>
            </a:r>
            <a:r>
              <a:rPr lang="ru-RU" dirty="0">
                <a:solidFill>
                  <a:srgbClr val="FFFFFF"/>
                </a:solidFill>
              </a:rPr>
              <a:t>, почтовых, телеграфных или </a:t>
            </a:r>
            <a:r>
              <a:rPr lang="ru-RU" dirty="0">
                <a:solidFill>
                  <a:srgbClr val="FFFF00"/>
                </a:solidFill>
              </a:rPr>
              <a:t>иных сообщений граждан </a:t>
            </a:r>
            <a:r>
              <a:rPr lang="ru-RU" dirty="0">
                <a:solidFill>
                  <a:srgbClr val="FFFFFF"/>
                </a:solidFill>
              </a:rPr>
              <a:t>-</a:t>
            </a:r>
          </a:p>
          <a:p>
            <a:r>
              <a:rPr lang="ru-RU" dirty="0">
                <a:solidFill>
                  <a:srgbClr val="FFFFFF"/>
                </a:solidFill>
              </a:rPr>
              <a:t>наказывается штрафом в размере до восьмидесяти тысяч рублей или в размере заработной платы или иного дохода осужденного за период до шести месяцев, либо обязательными работами на срок до трехсот шестидесяти часов, либо </a:t>
            </a:r>
            <a:r>
              <a:rPr lang="ru-RU" dirty="0">
                <a:solidFill>
                  <a:srgbClr val="FFFF00"/>
                </a:solidFill>
              </a:rPr>
              <a:t>исправительными работами на срок до одного года</a:t>
            </a:r>
            <a:r>
              <a:rPr lang="ru-RU" dirty="0">
                <a:solidFill>
                  <a:srgbClr val="FFFFFF"/>
                </a:solidFill>
              </a:rPr>
              <a:t>.</a:t>
            </a:r>
          </a:p>
          <a:p>
            <a:endParaRPr lang="ru-RU" dirty="0">
              <a:solidFill>
                <a:srgbClr val="FFFFFF"/>
              </a:solidFill>
            </a:endParaRPr>
          </a:p>
          <a:p>
            <a:r>
              <a:rPr lang="ru-RU" dirty="0">
                <a:solidFill>
                  <a:srgbClr val="FFFFFF"/>
                </a:solidFill>
              </a:rPr>
              <a:t>2. То же деяние, совершенное лицом с использованием своего служебного положения, -</a:t>
            </a:r>
          </a:p>
          <a:p>
            <a:r>
              <a:rPr lang="ru-RU" dirty="0">
                <a:solidFill>
                  <a:srgbClr val="FFFFFF"/>
                </a:solidFill>
              </a:rPr>
              <a:t>наказывается штрафом в размере от ста тысяч до трехсот тысяч рублей или в размере заработной платы или иного дохода осужденного за период от одного года до двух лет, либо лишением права занимать определенные должности или заниматься определенной деятельностью на срок от двух до пяти лет, либо обязательными работами на срок до четырехсот восьмидесяти часов, либо принудительными работами на срок до четырех лет, либо арестом на срок до четырех месяцев, либо лишением свободы на срок </a:t>
            </a:r>
            <a:r>
              <a:rPr lang="ru-RU" dirty="0">
                <a:solidFill>
                  <a:srgbClr val="FFFF00"/>
                </a:solidFill>
              </a:rPr>
              <a:t>до четырех лет.</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Box 1"/>
          <p:cNvSpPr txBox="1">
            <a:spLocks noChangeArrowheads="1"/>
          </p:cNvSpPr>
          <p:nvPr/>
        </p:nvSpPr>
        <p:spPr bwMode="auto">
          <a:xfrm>
            <a:off x="142875" y="357188"/>
            <a:ext cx="8643938" cy="6001643"/>
          </a:xfrm>
          <a:prstGeom prst="rect">
            <a:avLst/>
          </a:prstGeom>
          <a:noFill/>
          <a:ln w="9525">
            <a:noFill/>
            <a:miter lim="800000"/>
            <a:headEnd/>
            <a:tailEnd/>
          </a:ln>
        </p:spPr>
        <p:txBody>
          <a:bodyPr>
            <a:spAutoFit/>
          </a:bodyPr>
          <a:lstStyle/>
          <a:p>
            <a:pPr algn="ctr" defTabSz="912813"/>
            <a:r>
              <a:rPr lang="ru-RU" sz="2400" b="1" dirty="0">
                <a:solidFill>
                  <a:srgbClr val="FFFF2F"/>
                </a:solidFill>
              </a:rPr>
              <a:t>КОДЕКС РОССИЙСКОЙ ФЕДЕРАЦИИ  ОБ АДМИНИСТРАТИВНЫХ  ПРАВОНАРУШЕНИЯХ</a:t>
            </a:r>
          </a:p>
          <a:p>
            <a:pPr algn="ctr" defTabSz="912813"/>
            <a:r>
              <a:rPr lang="ru-RU" sz="2400" dirty="0">
                <a:solidFill>
                  <a:srgbClr val="FFFF2F"/>
                </a:solidFill>
              </a:rPr>
              <a:t>30 декабря 2001 года N 195-ФЗ </a:t>
            </a:r>
          </a:p>
          <a:p>
            <a:pPr defTabSz="912813"/>
            <a:endParaRPr lang="ru-RU" sz="2400" dirty="0"/>
          </a:p>
          <a:p>
            <a:r>
              <a:rPr lang="ru-RU" sz="2400" dirty="0" smtClean="0">
                <a:solidFill>
                  <a:srgbClr val="FFFFFF"/>
                </a:solidFill>
              </a:rPr>
              <a:t>Статья 13.11. Нарушение установленного законом порядка сбора, хранения, использования или распространения информации о гражданах (персональных данных)</a:t>
            </a:r>
          </a:p>
          <a:p>
            <a:r>
              <a:rPr lang="ru-RU" sz="2400" dirty="0" smtClean="0">
                <a:solidFill>
                  <a:srgbClr val="FFFFFF"/>
                </a:solidFill>
              </a:rPr>
              <a:t>Нарушение установленного законом порядка сбора, хранения, использования или распространения информации о гражданах (персональных данных) -</a:t>
            </a:r>
          </a:p>
          <a:p>
            <a:r>
              <a:rPr lang="ru-RU" sz="2400" dirty="0" smtClean="0">
                <a:solidFill>
                  <a:srgbClr val="FFFFFF"/>
                </a:solidFill>
              </a:rPr>
              <a:t>влечет предупреждение или наложение административного штрафа </a:t>
            </a:r>
          </a:p>
          <a:p>
            <a:r>
              <a:rPr lang="ru-RU" sz="2400" dirty="0" smtClean="0">
                <a:solidFill>
                  <a:srgbClr val="FFFFFF"/>
                </a:solidFill>
              </a:rPr>
              <a:t>на граждан в размере от трехсот </a:t>
            </a:r>
            <a:r>
              <a:rPr lang="ru-RU" sz="2400" dirty="0" smtClean="0">
                <a:solidFill>
                  <a:srgbClr val="FFFF00"/>
                </a:solidFill>
              </a:rPr>
              <a:t>до пятисот рублей</a:t>
            </a:r>
            <a:r>
              <a:rPr lang="ru-RU" sz="2400" dirty="0" smtClean="0">
                <a:solidFill>
                  <a:srgbClr val="FFFFFF"/>
                </a:solidFill>
              </a:rPr>
              <a:t>; </a:t>
            </a:r>
          </a:p>
          <a:p>
            <a:r>
              <a:rPr lang="ru-RU" sz="2400" dirty="0" smtClean="0">
                <a:solidFill>
                  <a:srgbClr val="FFFFFF"/>
                </a:solidFill>
              </a:rPr>
              <a:t>на должностных лиц - от пятисот </a:t>
            </a:r>
            <a:r>
              <a:rPr lang="ru-RU" sz="2400" dirty="0" smtClean="0">
                <a:solidFill>
                  <a:srgbClr val="FFFF00"/>
                </a:solidFill>
              </a:rPr>
              <a:t>до одной тысячи рублей</a:t>
            </a:r>
            <a:r>
              <a:rPr lang="ru-RU" sz="2400" dirty="0" smtClean="0">
                <a:solidFill>
                  <a:srgbClr val="FFFFFF"/>
                </a:solidFill>
              </a:rPr>
              <a:t>; </a:t>
            </a:r>
          </a:p>
          <a:p>
            <a:r>
              <a:rPr lang="ru-RU" sz="2400" dirty="0" smtClean="0">
                <a:solidFill>
                  <a:srgbClr val="FFFFFF"/>
                </a:solidFill>
              </a:rPr>
              <a:t>на юридических лиц - от пяти тысяч </a:t>
            </a:r>
            <a:r>
              <a:rPr lang="ru-RU" sz="2400" dirty="0" smtClean="0">
                <a:solidFill>
                  <a:srgbClr val="FFFF00"/>
                </a:solidFill>
              </a:rPr>
              <a:t>до десяти тысяч рублей</a:t>
            </a:r>
            <a:r>
              <a:rPr lang="ru-RU" sz="2400" dirty="0" smtClean="0">
                <a:solidFill>
                  <a:srgbClr val="FFFFFF"/>
                </a:solidFill>
              </a:rPr>
              <a:t>.</a:t>
            </a:r>
          </a:p>
          <a:p>
            <a:r>
              <a:rPr lang="ru-RU" sz="2400" dirty="0" smtClean="0">
                <a:solidFill>
                  <a:srgbClr val="FFFFFF"/>
                </a:solidFill>
              </a:rPr>
              <a:t>(в ред. Федерального </a:t>
            </a:r>
            <a:r>
              <a:rPr lang="ru-RU" sz="2400" dirty="0" smtClean="0">
                <a:solidFill>
                  <a:srgbClr val="FFFFFF"/>
                </a:solidFill>
                <a:hlinkClick r:id="rId2" tooltip="Федеральный закон от 22.06.2007 N 116-ФЗ&#10;(ред. от 02.12.2013)&#10;&quot;О внесении изменений в Кодекс Российской Федерации об административных правонарушениях в части изменения способа выражения денежного взыскания, налагаемого за административное правонарушение&quot;"/>
              </a:rPr>
              <a:t>закона</a:t>
            </a:r>
            <a:r>
              <a:rPr lang="ru-RU" sz="2400" dirty="0" smtClean="0">
                <a:solidFill>
                  <a:srgbClr val="FFFFFF"/>
                </a:solidFill>
              </a:rPr>
              <a:t> от 22.06.2007 N 116-ФЗ)</a:t>
            </a:r>
            <a:endParaRPr lang="ru-RU" sz="2400" dirty="0">
              <a:solidFill>
                <a:srgbClr val="FFFFFF"/>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Box 1"/>
          <p:cNvSpPr txBox="1">
            <a:spLocks noChangeArrowheads="1"/>
          </p:cNvSpPr>
          <p:nvPr/>
        </p:nvSpPr>
        <p:spPr bwMode="auto">
          <a:xfrm>
            <a:off x="142875" y="357188"/>
            <a:ext cx="8643938" cy="6370975"/>
          </a:xfrm>
          <a:prstGeom prst="rect">
            <a:avLst/>
          </a:prstGeom>
          <a:noFill/>
          <a:ln w="9525">
            <a:noFill/>
            <a:miter lim="800000"/>
            <a:headEnd/>
            <a:tailEnd/>
          </a:ln>
        </p:spPr>
        <p:txBody>
          <a:bodyPr>
            <a:spAutoFit/>
          </a:bodyPr>
          <a:lstStyle/>
          <a:p>
            <a:pPr algn="ctr" defTabSz="912813"/>
            <a:r>
              <a:rPr lang="ru-RU" sz="2400" b="1" dirty="0">
                <a:solidFill>
                  <a:srgbClr val="FFFF2F"/>
                </a:solidFill>
              </a:rPr>
              <a:t>КОДЕКС РОССИЙСКОЙ ФЕДЕРАЦИИ  ОБ АДМИНИСТРАТИВНЫХ  </a:t>
            </a:r>
            <a:r>
              <a:rPr lang="ru-RU" sz="2400" b="1" dirty="0" smtClean="0">
                <a:solidFill>
                  <a:srgbClr val="FFFF2F"/>
                </a:solidFill>
              </a:rPr>
              <a:t>ПРАВОНАРУШЕНИЯХ </a:t>
            </a:r>
            <a:r>
              <a:rPr lang="ru-RU" sz="2400" dirty="0" smtClean="0">
                <a:solidFill>
                  <a:srgbClr val="FFFF2F"/>
                </a:solidFill>
              </a:rPr>
              <a:t>30</a:t>
            </a:r>
            <a:r>
              <a:rPr lang="ru-RU" sz="2400" dirty="0">
                <a:solidFill>
                  <a:srgbClr val="FFFF2F"/>
                </a:solidFill>
              </a:rPr>
              <a:t> декабря 2001 года N 195-ФЗ </a:t>
            </a:r>
          </a:p>
          <a:p>
            <a:pPr defTabSz="912813"/>
            <a:endParaRPr lang="ru-RU" sz="2400" dirty="0"/>
          </a:p>
          <a:p>
            <a:pPr defTabSz="912813"/>
            <a:r>
              <a:rPr lang="ru-RU" sz="2400" b="1" dirty="0">
                <a:solidFill>
                  <a:srgbClr val="FFFF00"/>
                </a:solidFill>
              </a:rPr>
              <a:t>Статья 13.14. Разглашение информации с ограниченным доступом</a:t>
            </a:r>
          </a:p>
          <a:p>
            <a:pPr defTabSz="912813"/>
            <a:r>
              <a:rPr lang="ru-RU" sz="2400" dirty="0">
                <a:solidFill>
                  <a:schemeClr val="bg1"/>
                </a:solidFill>
              </a:rPr>
              <a:t> </a:t>
            </a:r>
            <a:r>
              <a:rPr lang="ru-RU" sz="2400" dirty="0" smtClean="0">
                <a:solidFill>
                  <a:schemeClr val="bg1"/>
                </a:solidFill>
              </a:rPr>
              <a:t>Разглашение </a:t>
            </a:r>
            <a:r>
              <a:rPr lang="ru-RU" sz="2400" dirty="0">
                <a:solidFill>
                  <a:schemeClr val="bg1"/>
                </a:solidFill>
              </a:rPr>
              <a:t>информации, доступ к которой ограничен федеральным законом (за исключением случаев, если разглашение такой информации влечет уголовную ответственность), лицом, получившим доступ к такой информации в связи с исполнением служебных или профессиональных обязанностей, за исключением случаев, предусмотренных ч. 1 ст. 14.33 настоящего Кодекса, -</a:t>
            </a:r>
          </a:p>
          <a:p>
            <a:pPr defTabSz="912813"/>
            <a:r>
              <a:rPr lang="ru-RU" sz="2400" dirty="0">
                <a:solidFill>
                  <a:schemeClr val="bg1"/>
                </a:solidFill>
              </a:rPr>
              <a:t>(в ред. Федерального закона  от 09.04.2007 N 45-ФЗ)</a:t>
            </a:r>
          </a:p>
          <a:p>
            <a:pPr defTabSz="912813"/>
            <a:r>
              <a:rPr lang="ru-RU" sz="2400" dirty="0">
                <a:solidFill>
                  <a:schemeClr val="bg1"/>
                </a:solidFill>
              </a:rPr>
              <a:t>влечет наложение административного штрафа </a:t>
            </a:r>
          </a:p>
          <a:p>
            <a:pPr defTabSz="912813"/>
            <a:r>
              <a:rPr lang="ru-RU" sz="2400" dirty="0">
                <a:solidFill>
                  <a:srgbClr val="FFFF00"/>
                </a:solidFill>
              </a:rPr>
              <a:t>на граждан </a:t>
            </a:r>
            <a:r>
              <a:rPr lang="ru-RU" sz="2400" dirty="0">
                <a:solidFill>
                  <a:schemeClr val="bg1"/>
                </a:solidFill>
              </a:rPr>
              <a:t>в размере от пятисот до </a:t>
            </a:r>
            <a:r>
              <a:rPr lang="ru-RU" sz="2400" dirty="0">
                <a:solidFill>
                  <a:srgbClr val="FFFF00"/>
                </a:solidFill>
              </a:rPr>
              <a:t>одной тысячи рублей</a:t>
            </a:r>
            <a:r>
              <a:rPr lang="ru-RU" sz="2400" dirty="0">
                <a:solidFill>
                  <a:schemeClr val="bg1"/>
                </a:solidFill>
              </a:rPr>
              <a:t>; </a:t>
            </a:r>
          </a:p>
          <a:p>
            <a:pPr defTabSz="912813"/>
            <a:r>
              <a:rPr lang="ru-RU" sz="2400" dirty="0">
                <a:solidFill>
                  <a:schemeClr val="bg1"/>
                </a:solidFill>
              </a:rPr>
              <a:t>на </a:t>
            </a:r>
            <a:r>
              <a:rPr lang="ru-RU" sz="2400" dirty="0">
                <a:solidFill>
                  <a:srgbClr val="FFFF00"/>
                </a:solidFill>
              </a:rPr>
              <a:t>должностных лиц </a:t>
            </a:r>
            <a:r>
              <a:rPr lang="ru-RU" sz="2400" dirty="0">
                <a:solidFill>
                  <a:schemeClr val="bg1"/>
                </a:solidFill>
              </a:rPr>
              <a:t>- от четырех тысяч до </a:t>
            </a:r>
            <a:r>
              <a:rPr lang="ru-RU" sz="2400" dirty="0">
                <a:solidFill>
                  <a:srgbClr val="FFFF00"/>
                </a:solidFill>
              </a:rPr>
              <a:t>пяти тысяч рублей</a:t>
            </a:r>
            <a:r>
              <a:rPr lang="ru-RU" sz="2400" dirty="0">
                <a:solidFill>
                  <a:schemeClr val="bg1"/>
                </a:solidFill>
              </a:rPr>
              <a:t>.</a:t>
            </a:r>
          </a:p>
          <a:p>
            <a:pPr defTabSz="912813"/>
            <a:r>
              <a:rPr lang="ru-RU" sz="2400" dirty="0">
                <a:solidFill>
                  <a:schemeClr val="bg1"/>
                </a:solidFill>
              </a:rPr>
              <a:t>(в ред. Федерального закона от 22.06.2007 N 116-ФЗ</a:t>
            </a:r>
            <a:r>
              <a:rPr lang="ru-RU" sz="2400" dirty="0" smtClean="0">
                <a:solidFill>
                  <a:schemeClr val="bg1"/>
                </a:solidFill>
              </a:rPr>
              <a:t>)</a:t>
            </a:r>
            <a:endParaRPr lang="ru-RU" sz="2400" dirty="0">
              <a:solidFill>
                <a:schemeClr val="bg1"/>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Box 1"/>
          <p:cNvSpPr txBox="1">
            <a:spLocks noChangeArrowheads="1"/>
          </p:cNvSpPr>
          <p:nvPr/>
        </p:nvSpPr>
        <p:spPr bwMode="auto">
          <a:xfrm>
            <a:off x="0" y="242888"/>
            <a:ext cx="9144000" cy="6247864"/>
          </a:xfrm>
          <a:prstGeom prst="rect">
            <a:avLst/>
          </a:prstGeom>
          <a:noFill/>
          <a:ln w="9525">
            <a:noFill/>
            <a:miter lim="800000"/>
            <a:headEnd/>
            <a:tailEnd/>
          </a:ln>
        </p:spPr>
        <p:txBody>
          <a:bodyPr>
            <a:spAutoFit/>
          </a:bodyPr>
          <a:lstStyle/>
          <a:p>
            <a:r>
              <a:rPr lang="ru-RU" sz="2000" b="1" dirty="0">
                <a:solidFill>
                  <a:srgbClr val="FFFF00"/>
                </a:solidFill>
              </a:rPr>
              <a:t>Статья 183. Незаконные получение и разглашение сведений, составляющих коммерческую, налоговую или банковскую тайну</a:t>
            </a:r>
          </a:p>
          <a:p>
            <a:r>
              <a:rPr lang="ru-RU" sz="2000" b="1" dirty="0">
                <a:solidFill>
                  <a:srgbClr val="FFFF00"/>
                </a:solidFill>
              </a:rPr>
              <a:t> </a:t>
            </a:r>
          </a:p>
          <a:p>
            <a:r>
              <a:rPr lang="ru-RU" sz="2000" dirty="0">
                <a:solidFill>
                  <a:schemeClr val="bg1"/>
                </a:solidFill>
              </a:rPr>
              <a:t> </a:t>
            </a:r>
            <a:r>
              <a:rPr lang="ru-RU" sz="2000" dirty="0" smtClean="0">
                <a:solidFill>
                  <a:schemeClr val="bg1"/>
                </a:solidFill>
              </a:rPr>
              <a:t>2</a:t>
            </a:r>
            <a:r>
              <a:rPr lang="ru-RU" sz="2000" dirty="0">
                <a:solidFill>
                  <a:schemeClr val="bg1"/>
                </a:solidFill>
              </a:rPr>
              <a:t>. </a:t>
            </a:r>
            <a:r>
              <a:rPr lang="ru-RU" sz="2000" dirty="0">
                <a:solidFill>
                  <a:srgbClr val="FFFF00"/>
                </a:solidFill>
              </a:rPr>
              <a:t>Незаконные разглашение или использование сведений</a:t>
            </a:r>
            <a:r>
              <a:rPr lang="ru-RU" sz="2000" dirty="0">
                <a:solidFill>
                  <a:schemeClr val="bg1"/>
                </a:solidFill>
              </a:rPr>
              <a:t>, составляющих коммерческую, налоговую или банковскую тайну, без согласия их владельца лицом, которому она была доверена или стала известна по службе или работе, -</a:t>
            </a:r>
          </a:p>
          <a:p>
            <a:r>
              <a:rPr lang="ru-RU" sz="2000" dirty="0">
                <a:solidFill>
                  <a:schemeClr val="bg1"/>
                </a:solidFill>
              </a:rPr>
              <a:t>наказываются штрафом в размере до ста двадцати тысяч рублей или в размере заработной платы или иного дохода осужденного за период до одного года с лишением права занимать определенные должности или заниматься определенной деятельностью на срок до трех лет, либо исправительными работами на срок до двух лет, либо принудительными работами на срок </a:t>
            </a:r>
            <a:r>
              <a:rPr lang="ru-RU" sz="2000" dirty="0">
                <a:solidFill>
                  <a:srgbClr val="FFFF00"/>
                </a:solidFill>
              </a:rPr>
              <a:t>до трех лет, </a:t>
            </a:r>
            <a:r>
              <a:rPr lang="ru-RU" sz="2000" dirty="0">
                <a:solidFill>
                  <a:schemeClr val="bg1"/>
                </a:solidFill>
              </a:rPr>
              <a:t>либо </a:t>
            </a:r>
            <a:r>
              <a:rPr lang="ru-RU" sz="2000" dirty="0">
                <a:solidFill>
                  <a:srgbClr val="FFFF00"/>
                </a:solidFill>
              </a:rPr>
              <a:t>лишением свободы</a:t>
            </a:r>
            <a:r>
              <a:rPr lang="ru-RU" sz="2000" dirty="0">
                <a:solidFill>
                  <a:schemeClr val="bg1"/>
                </a:solidFill>
              </a:rPr>
              <a:t> на тот же срок</a:t>
            </a:r>
            <a:r>
              <a:rPr lang="ru-RU" sz="2000" dirty="0" smtClean="0">
                <a:solidFill>
                  <a:schemeClr val="bg1"/>
                </a:solidFill>
              </a:rPr>
              <a:t>.</a:t>
            </a:r>
          </a:p>
          <a:p>
            <a:endParaRPr lang="ru-RU" sz="2000" dirty="0" smtClean="0">
              <a:solidFill>
                <a:schemeClr val="bg1"/>
              </a:solidFill>
            </a:endParaRPr>
          </a:p>
          <a:p>
            <a:r>
              <a:rPr lang="ru-RU" sz="2000" dirty="0" smtClean="0">
                <a:solidFill>
                  <a:schemeClr val="bg1"/>
                </a:solidFill>
              </a:rPr>
              <a:t>3. Те же деяния, причинившие  </a:t>
            </a:r>
            <a:r>
              <a:rPr lang="ru-RU" sz="2000" dirty="0" smtClean="0">
                <a:solidFill>
                  <a:srgbClr val="FFFF00"/>
                </a:solidFill>
              </a:rPr>
              <a:t>крупный ущерб </a:t>
            </a:r>
            <a:r>
              <a:rPr lang="ru-RU" sz="2000" dirty="0" smtClean="0">
                <a:solidFill>
                  <a:schemeClr val="bg1"/>
                </a:solidFill>
              </a:rPr>
              <a:t>или совершенные из корыстной заинтересованности, -</a:t>
            </a:r>
          </a:p>
          <a:p>
            <a:r>
              <a:rPr lang="ru-RU" sz="2000" dirty="0" smtClean="0">
                <a:solidFill>
                  <a:schemeClr val="bg1"/>
                </a:solidFill>
              </a:rPr>
              <a:t>наказываются штрафом в размере до двухсот тысяч рублей или в размере заработной платы или иного дохода осужденного за период до восемнадцати месяцев с лишением права занимать определенные должности или заниматься определенной деятельностью на срок до трех лет, либо принудительными работами на срок </a:t>
            </a:r>
            <a:r>
              <a:rPr lang="ru-RU" sz="2000" dirty="0" smtClean="0">
                <a:solidFill>
                  <a:srgbClr val="FFFF00"/>
                </a:solidFill>
              </a:rPr>
              <a:t>до пяти лет</a:t>
            </a:r>
            <a:r>
              <a:rPr lang="ru-RU" sz="2000" dirty="0" smtClean="0">
                <a:solidFill>
                  <a:schemeClr val="bg1"/>
                </a:solidFill>
              </a:rPr>
              <a:t>, </a:t>
            </a:r>
            <a:r>
              <a:rPr lang="ru-RU" sz="2000" dirty="0" smtClean="0">
                <a:solidFill>
                  <a:srgbClr val="FFFF00"/>
                </a:solidFill>
              </a:rPr>
              <a:t>либо лишением свободы </a:t>
            </a:r>
            <a:r>
              <a:rPr lang="ru-RU" sz="2000" dirty="0" smtClean="0">
                <a:solidFill>
                  <a:schemeClr val="bg1"/>
                </a:solidFill>
              </a:rPr>
              <a:t>на тот же срок.</a:t>
            </a:r>
            <a:endParaRPr lang="ru-RU" sz="2000" dirty="0">
              <a:solidFill>
                <a:schemeClr val="bg1"/>
              </a:solidFill>
              <a:cs typeface="Arial"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Box 1"/>
          <p:cNvSpPr txBox="1">
            <a:spLocks noChangeArrowheads="1"/>
          </p:cNvSpPr>
          <p:nvPr/>
        </p:nvSpPr>
        <p:spPr bwMode="auto">
          <a:xfrm>
            <a:off x="0" y="242888"/>
            <a:ext cx="9144000" cy="5632311"/>
          </a:xfrm>
          <a:prstGeom prst="rect">
            <a:avLst/>
          </a:prstGeom>
          <a:noFill/>
          <a:ln w="9525">
            <a:noFill/>
            <a:miter lim="800000"/>
            <a:headEnd/>
            <a:tailEnd/>
          </a:ln>
        </p:spPr>
        <p:txBody>
          <a:bodyPr>
            <a:spAutoFit/>
          </a:bodyPr>
          <a:lstStyle/>
          <a:p>
            <a:r>
              <a:rPr lang="ru-RU" sz="2000" b="1" dirty="0">
                <a:solidFill>
                  <a:srgbClr val="FFFF00"/>
                </a:solidFill>
              </a:rPr>
              <a:t>Статья 183. Незаконные получение и разглашение сведений, составляющих коммерческую, налоговую или банковскую тайну</a:t>
            </a:r>
          </a:p>
          <a:p>
            <a:r>
              <a:rPr lang="ru-RU" sz="2000" b="1" dirty="0">
                <a:solidFill>
                  <a:schemeClr val="bg1"/>
                </a:solidFill>
              </a:rPr>
              <a:t> </a:t>
            </a:r>
          </a:p>
          <a:p>
            <a:r>
              <a:rPr lang="ru-RU" sz="2000" dirty="0">
                <a:solidFill>
                  <a:schemeClr val="bg1"/>
                </a:solidFill>
              </a:rPr>
              <a:t> </a:t>
            </a:r>
            <a:r>
              <a:rPr lang="ru-RU" sz="2000" dirty="0" smtClean="0">
                <a:solidFill>
                  <a:schemeClr val="bg1"/>
                </a:solidFill>
              </a:rPr>
              <a:t>4</a:t>
            </a:r>
            <a:r>
              <a:rPr lang="ru-RU" sz="2000" dirty="0">
                <a:solidFill>
                  <a:schemeClr val="bg1"/>
                </a:solidFill>
              </a:rPr>
              <a:t>. Деяния, предусмотренные  ч.2  или ч. 3 настоящей статьи, повлекшие </a:t>
            </a:r>
            <a:r>
              <a:rPr lang="ru-RU" sz="2000" dirty="0">
                <a:solidFill>
                  <a:srgbClr val="FFFF00"/>
                </a:solidFill>
              </a:rPr>
              <a:t>тяжкие последствия,</a:t>
            </a:r>
            <a:r>
              <a:rPr lang="ru-RU" sz="2000" dirty="0">
                <a:solidFill>
                  <a:schemeClr val="bg1"/>
                </a:solidFill>
              </a:rPr>
              <a:t> -</a:t>
            </a:r>
          </a:p>
          <a:p>
            <a:r>
              <a:rPr lang="ru-RU" sz="2000" dirty="0">
                <a:solidFill>
                  <a:schemeClr val="bg1"/>
                </a:solidFill>
              </a:rPr>
              <a:t>наказываются принудительными работами на срок до пяти лет </a:t>
            </a:r>
            <a:r>
              <a:rPr lang="ru-RU" sz="2000" dirty="0">
                <a:solidFill>
                  <a:srgbClr val="FFFF00"/>
                </a:solidFill>
              </a:rPr>
              <a:t>либо лишением свободы на срок до семи лет</a:t>
            </a:r>
            <a:r>
              <a:rPr lang="ru-RU" sz="2000" dirty="0" smtClean="0">
                <a:solidFill>
                  <a:srgbClr val="FFFF00"/>
                </a:solidFill>
              </a:rPr>
              <a:t>.</a:t>
            </a:r>
          </a:p>
          <a:p>
            <a:endParaRPr lang="ru-RU" sz="2000" dirty="0" smtClean="0">
              <a:solidFill>
                <a:srgbClr val="FFFF00"/>
              </a:solidFill>
            </a:endParaRPr>
          </a:p>
          <a:p>
            <a:endParaRPr lang="ru-RU" sz="2000" dirty="0">
              <a:solidFill>
                <a:srgbClr val="FFFF00"/>
              </a:solidFill>
            </a:endParaRPr>
          </a:p>
          <a:p>
            <a:r>
              <a:rPr lang="ru-RU" sz="2000" dirty="0">
                <a:solidFill>
                  <a:schemeClr val="bg1"/>
                </a:solidFill>
              </a:rPr>
              <a:t>По ущербом понимается уменьшение доходов, неоправданные расходы, утрата положения на рынке товаров, работ, услуг, упущенная  коммерческая выгода и т.п. </a:t>
            </a:r>
            <a:endParaRPr lang="ru-RU" sz="2000" dirty="0" smtClean="0">
              <a:solidFill>
                <a:schemeClr val="bg1"/>
              </a:solidFill>
            </a:endParaRPr>
          </a:p>
          <a:p>
            <a:endParaRPr lang="ru-RU" sz="2000" dirty="0">
              <a:solidFill>
                <a:schemeClr val="bg1"/>
              </a:solidFill>
            </a:endParaRPr>
          </a:p>
          <a:p>
            <a:r>
              <a:rPr lang="ru-RU" sz="2000" dirty="0" smtClean="0">
                <a:solidFill>
                  <a:schemeClr val="bg1"/>
                </a:solidFill>
              </a:rPr>
              <a:t>В </a:t>
            </a:r>
            <a:r>
              <a:rPr lang="ru-RU" sz="2000" dirty="0">
                <a:solidFill>
                  <a:schemeClr val="bg1"/>
                </a:solidFill>
              </a:rPr>
              <a:t>соответствии с примечанием к ст. 169 УК РФ под </a:t>
            </a:r>
            <a:r>
              <a:rPr lang="ru-RU" sz="2000" b="1" dirty="0">
                <a:solidFill>
                  <a:srgbClr val="FFFF00"/>
                </a:solidFill>
              </a:rPr>
              <a:t>крупным ущербом</a:t>
            </a:r>
            <a:r>
              <a:rPr lang="ru-RU" sz="2000" dirty="0">
                <a:solidFill>
                  <a:srgbClr val="FFFF00"/>
                </a:solidFill>
              </a:rPr>
              <a:t> </a:t>
            </a:r>
            <a:r>
              <a:rPr lang="ru-RU" sz="2000" dirty="0">
                <a:solidFill>
                  <a:schemeClr val="bg1"/>
                </a:solidFill>
              </a:rPr>
              <a:t>понимается ущерб в сумме, превышающей </a:t>
            </a:r>
            <a:r>
              <a:rPr lang="ru-RU" sz="2000" b="1" dirty="0">
                <a:solidFill>
                  <a:srgbClr val="FFFF00"/>
                </a:solidFill>
              </a:rPr>
              <a:t>один миллион пятьсот тысяч рублей </a:t>
            </a:r>
            <a:r>
              <a:rPr lang="ru-RU" sz="2000" dirty="0" smtClean="0">
                <a:solidFill>
                  <a:schemeClr val="bg1"/>
                </a:solidFill>
              </a:rPr>
              <a:t>.</a:t>
            </a:r>
            <a:endParaRPr lang="ru-RU" sz="2000" dirty="0">
              <a:solidFill>
                <a:schemeClr val="bg1"/>
              </a:solidFill>
            </a:endParaRPr>
          </a:p>
          <a:p>
            <a:r>
              <a:rPr lang="ru-RU" sz="2000" dirty="0" smtClean="0">
                <a:solidFill>
                  <a:srgbClr val="FFFF00"/>
                </a:solidFill>
              </a:rPr>
              <a:t>К </a:t>
            </a:r>
            <a:r>
              <a:rPr lang="ru-RU" sz="2000" dirty="0">
                <a:solidFill>
                  <a:srgbClr val="FFFF00"/>
                </a:solidFill>
              </a:rPr>
              <a:t>тяжким последсвиям </a:t>
            </a:r>
            <a:r>
              <a:rPr lang="ru-RU" sz="2000" dirty="0">
                <a:solidFill>
                  <a:schemeClr val="bg1"/>
                </a:solidFill>
              </a:rPr>
              <a:t>можно отнести последующее банкротство предприятия или причинение ему </a:t>
            </a:r>
            <a:r>
              <a:rPr lang="ru-RU" sz="2000" b="1" dirty="0">
                <a:solidFill>
                  <a:srgbClr val="FFFF00"/>
                </a:solidFill>
              </a:rPr>
              <a:t>особо крупного ущерба</a:t>
            </a:r>
            <a:r>
              <a:rPr lang="ru-RU" sz="2000" dirty="0">
                <a:solidFill>
                  <a:schemeClr val="bg1"/>
                </a:solidFill>
              </a:rPr>
              <a:t>, который оценивается в сумму, превышающую  </a:t>
            </a:r>
            <a:r>
              <a:rPr lang="ru-RU" sz="2000" b="1" dirty="0">
                <a:solidFill>
                  <a:srgbClr val="FFFF00"/>
                </a:solidFill>
              </a:rPr>
              <a:t>шесть миллионов рублей</a:t>
            </a:r>
            <a:r>
              <a:rPr lang="ru-RU" sz="2000" dirty="0">
                <a:solidFill>
                  <a:srgbClr val="FFFF00"/>
                </a:solidFill>
              </a:rPr>
              <a:t> </a:t>
            </a:r>
            <a:r>
              <a:rPr lang="ru-RU" sz="2000" dirty="0">
                <a:solidFill>
                  <a:schemeClr val="bg1"/>
                </a:solidFill>
              </a:rPr>
              <a:t>(примечание к ст. 169 УК </a:t>
            </a:r>
            <a:r>
              <a:rPr lang="ru-RU" sz="2000" dirty="0" smtClean="0">
                <a:solidFill>
                  <a:schemeClr val="bg1"/>
                </a:solidFill>
              </a:rPr>
              <a:t>РФ)</a:t>
            </a:r>
            <a:r>
              <a:rPr lang="ru-RU" sz="2000" dirty="0" smtClean="0"/>
              <a:t>.</a:t>
            </a:r>
            <a:endParaRPr lang="ru-RU" sz="2000" dirty="0">
              <a:solidFill>
                <a:schemeClr val="bg1"/>
              </a:solidFill>
              <a:cs typeface="Arial"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Box 1"/>
          <p:cNvSpPr txBox="1">
            <a:spLocks noChangeArrowheads="1"/>
          </p:cNvSpPr>
          <p:nvPr/>
        </p:nvSpPr>
        <p:spPr bwMode="auto">
          <a:xfrm>
            <a:off x="71406" y="2073276"/>
            <a:ext cx="9001125" cy="1754326"/>
          </a:xfrm>
          <a:prstGeom prst="rect">
            <a:avLst/>
          </a:prstGeom>
          <a:noFill/>
          <a:ln w="9525">
            <a:noFill/>
            <a:miter lim="800000"/>
            <a:headEnd/>
            <a:tailEnd/>
          </a:ln>
        </p:spPr>
        <p:txBody>
          <a:bodyPr>
            <a:spAutoFit/>
          </a:bodyPr>
          <a:lstStyle/>
          <a:p>
            <a:pPr algn="ctr" defTabSz="912813"/>
            <a:r>
              <a:rPr lang="ru-RU" sz="3600" b="1" dirty="0">
                <a:solidFill>
                  <a:schemeClr val="bg1"/>
                </a:solidFill>
              </a:rPr>
              <a:t>Ответственность за неправомерный доступ к информации, доступ к которой ограничен федеральными законами</a:t>
            </a:r>
            <a:endParaRPr lang="ru-RU" sz="3600" dirty="0">
              <a:solidFill>
                <a:schemeClr val="bg1"/>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Box 1"/>
          <p:cNvSpPr txBox="1">
            <a:spLocks noChangeArrowheads="1"/>
          </p:cNvSpPr>
          <p:nvPr/>
        </p:nvSpPr>
        <p:spPr bwMode="auto">
          <a:xfrm>
            <a:off x="72008" y="188640"/>
            <a:ext cx="8964488" cy="6555641"/>
          </a:xfrm>
          <a:prstGeom prst="rect">
            <a:avLst/>
          </a:prstGeom>
          <a:noFill/>
          <a:ln w="9525">
            <a:noFill/>
            <a:miter lim="800000"/>
            <a:headEnd/>
            <a:tailEnd/>
          </a:ln>
        </p:spPr>
        <p:txBody>
          <a:bodyPr wrap="square">
            <a:spAutoFit/>
          </a:bodyPr>
          <a:lstStyle/>
          <a:p>
            <a:r>
              <a:rPr lang="ru-RU" sz="2000" b="1" dirty="0">
                <a:solidFill>
                  <a:srgbClr val="FFFF00"/>
                </a:solidFill>
              </a:rPr>
              <a:t>Статья 283.1. Незаконное получение сведений, составляющих государственную тайну</a:t>
            </a:r>
          </a:p>
          <a:p>
            <a:r>
              <a:rPr lang="ru-RU" sz="2000" b="1" dirty="0">
                <a:solidFill>
                  <a:srgbClr val="FFFF00"/>
                </a:solidFill>
              </a:rPr>
              <a:t> </a:t>
            </a:r>
          </a:p>
          <a:p>
            <a:r>
              <a:rPr lang="ru-RU" sz="2000" dirty="0">
                <a:solidFill>
                  <a:schemeClr val="bg1"/>
                </a:solidFill>
              </a:rPr>
              <a:t>1. </a:t>
            </a:r>
            <a:r>
              <a:rPr lang="ru-RU" sz="2000" dirty="0">
                <a:solidFill>
                  <a:srgbClr val="FFFF00"/>
                </a:solidFill>
              </a:rPr>
              <a:t>Получение сведений, составляющих государственную тайну, путем похищения, обмана, шантажа, принуждения, угрозы применения насилия либо иным незаконным способом </a:t>
            </a:r>
            <a:r>
              <a:rPr lang="ru-RU" sz="2000" dirty="0">
                <a:solidFill>
                  <a:schemeClr val="bg1"/>
                </a:solidFill>
              </a:rPr>
              <a:t>(при отсутствии признаков преступлений, предусмотренных  ст. 275 и 276 настоящего Кодекса) -</a:t>
            </a:r>
          </a:p>
          <a:p>
            <a:r>
              <a:rPr lang="ru-RU" sz="2000" dirty="0">
                <a:solidFill>
                  <a:schemeClr val="bg1"/>
                </a:solidFill>
              </a:rPr>
              <a:t>наказывается штрафом в размере от двухсот тысяч до пятисот тысяч рублей или в размере заработной платы или иного дохода осужденного за период от одного года до трех лет </a:t>
            </a:r>
            <a:r>
              <a:rPr lang="ru-RU" sz="2000" dirty="0">
                <a:solidFill>
                  <a:srgbClr val="FFFF00"/>
                </a:solidFill>
              </a:rPr>
              <a:t>либо лишением свободы на срок до четырех лет.</a:t>
            </a:r>
          </a:p>
          <a:p>
            <a:endParaRPr lang="ru-RU" sz="2000" dirty="0">
              <a:solidFill>
                <a:schemeClr val="bg1"/>
              </a:solidFill>
            </a:endParaRPr>
          </a:p>
          <a:p>
            <a:r>
              <a:rPr lang="ru-RU" sz="2000" dirty="0">
                <a:solidFill>
                  <a:schemeClr val="bg1"/>
                </a:solidFill>
              </a:rPr>
              <a:t>2. То же деяние, если оно:</a:t>
            </a:r>
          </a:p>
          <a:p>
            <a:r>
              <a:rPr lang="ru-RU" sz="2000" dirty="0">
                <a:solidFill>
                  <a:schemeClr val="bg1"/>
                </a:solidFill>
              </a:rPr>
              <a:t>а) совершено группой лиц;</a:t>
            </a:r>
          </a:p>
          <a:p>
            <a:r>
              <a:rPr lang="ru-RU" sz="2000" dirty="0">
                <a:solidFill>
                  <a:schemeClr val="bg1"/>
                </a:solidFill>
              </a:rPr>
              <a:t>б) совершено с применением насилия;</a:t>
            </a:r>
          </a:p>
          <a:p>
            <a:r>
              <a:rPr lang="ru-RU" sz="2000" dirty="0">
                <a:solidFill>
                  <a:schemeClr val="bg1"/>
                </a:solidFill>
              </a:rPr>
              <a:t>в) повлекло наступление тяжких последствий;</a:t>
            </a:r>
          </a:p>
          <a:p>
            <a:r>
              <a:rPr lang="ru-RU" sz="2000" dirty="0">
                <a:solidFill>
                  <a:schemeClr val="bg1"/>
                </a:solidFill>
              </a:rPr>
              <a:t>г) </a:t>
            </a:r>
            <a:r>
              <a:rPr lang="ru-RU" sz="2000" dirty="0">
                <a:solidFill>
                  <a:srgbClr val="FFFF00"/>
                </a:solidFill>
              </a:rPr>
              <a:t>совершено с использованием специальных и иных технических средств, предназначенных для негласного получения информации;</a:t>
            </a:r>
          </a:p>
          <a:p>
            <a:r>
              <a:rPr lang="ru-RU" sz="2000" dirty="0" err="1">
                <a:solidFill>
                  <a:schemeClr val="bg1"/>
                </a:solidFill>
              </a:rPr>
              <a:t>д</a:t>
            </a:r>
            <a:r>
              <a:rPr lang="ru-RU" sz="2000" dirty="0">
                <a:solidFill>
                  <a:schemeClr val="bg1"/>
                </a:solidFill>
              </a:rPr>
              <a:t>) сопряжено с распространением сведений, составляющих государственную тайну, либо с перемещением носителей таких сведений за пределы Российской Федерации, -</a:t>
            </a:r>
          </a:p>
          <a:p>
            <a:r>
              <a:rPr lang="ru-RU" sz="2000" dirty="0">
                <a:solidFill>
                  <a:schemeClr val="bg1"/>
                </a:solidFill>
              </a:rPr>
              <a:t>наказывается лишением свободы на срок от трех </a:t>
            </a:r>
            <a:r>
              <a:rPr lang="ru-RU" sz="2000" dirty="0">
                <a:solidFill>
                  <a:srgbClr val="FFFF00"/>
                </a:solidFill>
              </a:rPr>
              <a:t>до восьми лет</a:t>
            </a:r>
            <a:r>
              <a:rPr lang="ru-RU" sz="2000" dirty="0" smtClean="0">
                <a:solidFill>
                  <a:schemeClr val="bg1"/>
                </a:solidFill>
              </a:rPr>
              <a:t>.</a:t>
            </a:r>
            <a:endParaRPr lang="ru-RU" sz="2000" dirty="0">
              <a:solidFill>
                <a:schemeClr val="bg1"/>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Box 1"/>
          <p:cNvSpPr txBox="1">
            <a:spLocks noChangeArrowheads="1"/>
          </p:cNvSpPr>
          <p:nvPr/>
        </p:nvSpPr>
        <p:spPr bwMode="auto">
          <a:xfrm>
            <a:off x="0" y="242888"/>
            <a:ext cx="9144000" cy="3785652"/>
          </a:xfrm>
          <a:prstGeom prst="rect">
            <a:avLst/>
          </a:prstGeom>
          <a:noFill/>
          <a:ln w="9525">
            <a:noFill/>
            <a:miter lim="800000"/>
            <a:headEnd/>
            <a:tailEnd/>
          </a:ln>
        </p:spPr>
        <p:txBody>
          <a:bodyPr>
            <a:spAutoFit/>
          </a:bodyPr>
          <a:lstStyle/>
          <a:p>
            <a:r>
              <a:rPr lang="ru-RU" sz="2000" b="1" dirty="0">
                <a:solidFill>
                  <a:srgbClr val="FFFF00"/>
                </a:solidFill>
              </a:rPr>
              <a:t>Статья 183. Незаконные получение и разглашение сведений, составляющих коммерческую, налоговую или банковскую тайну</a:t>
            </a:r>
          </a:p>
          <a:p>
            <a:r>
              <a:rPr lang="ru-RU" sz="2000" b="1" dirty="0">
                <a:solidFill>
                  <a:srgbClr val="FFFF00"/>
                </a:solidFill>
              </a:rPr>
              <a:t> </a:t>
            </a:r>
          </a:p>
          <a:p>
            <a:r>
              <a:rPr lang="ru-RU" sz="2000" dirty="0">
                <a:solidFill>
                  <a:schemeClr val="bg1"/>
                </a:solidFill>
              </a:rPr>
              <a:t> </a:t>
            </a:r>
          </a:p>
          <a:p>
            <a:r>
              <a:rPr lang="ru-RU" sz="2000" dirty="0">
                <a:solidFill>
                  <a:schemeClr val="bg1"/>
                </a:solidFill>
              </a:rPr>
              <a:t>1. </a:t>
            </a:r>
            <a:r>
              <a:rPr lang="ru-RU" sz="2000" dirty="0">
                <a:solidFill>
                  <a:srgbClr val="FFFF00"/>
                </a:solidFill>
              </a:rPr>
              <a:t>Собирание сведений, составляющих </a:t>
            </a:r>
            <a:r>
              <a:rPr lang="ru-RU" sz="2000" b="1" dirty="0">
                <a:solidFill>
                  <a:srgbClr val="FFFF00"/>
                </a:solidFill>
              </a:rPr>
              <a:t>коммерческую, налоговую или банковскую тайну</a:t>
            </a:r>
            <a:r>
              <a:rPr lang="ru-RU" sz="2000" dirty="0">
                <a:solidFill>
                  <a:schemeClr val="bg1"/>
                </a:solidFill>
              </a:rPr>
              <a:t>, путем </a:t>
            </a:r>
            <a:r>
              <a:rPr lang="ru-RU" sz="2000" dirty="0">
                <a:solidFill>
                  <a:srgbClr val="FFFF00"/>
                </a:solidFill>
              </a:rPr>
              <a:t>похищения документов, подкупа или угроз, а равно иным незаконным способом </a:t>
            </a:r>
            <a:r>
              <a:rPr lang="ru-RU" sz="2000" dirty="0">
                <a:solidFill>
                  <a:schemeClr val="bg1"/>
                </a:solidFill>
              </a:rPr>
              <a:t>-</a:t>
            </a:r>
          </a:p>
          <a:p>
            <a:r>
              <a:rPr lang="ru-RU" sz="2000" dirty="0">
                <a:solidFill>
                  <a:schemeClr val="bg1"/>
                </a:solidFill>
              </a:rPr>
              <a:t>наказывается штрафом в размере до восьмидесяти тысяч рублей или в размере заработной платы или иного дохода осужденного за период от одного до шести месяцев, либо исправительными работами на срок до одного года, либо принудительными работами на срок </a:t>
            </a:r>
            <a:r>
              <a:rPr lang="ru-RU" sz="2000" dirty="0">
                <a:solidFill>
                  <a:srgbClr val="FFFF00"/>
                </a:solidFill>
              </a:rPr>
              <a:t>до двух лет</a:t>
            </a:r>
            <a:r>
              <a:rPr lang="ru-RU" sz="2000" dirty="0">
                <a:solidFill>
                  <a:schemeClr val="bg1"/>
                </a:solidFill>
              </a:rPr>
              <a:t>, либо лишением свободы на тот же срок</a:t>
            </a:r>
            <a:r>
              <a:rPr lang="ru-RU" sz="2000" dirty="0" smtClean="0">
                <a:solidFill>
                  <a:schemeClr val="bg1"/>
                </a:solidFill>
              </a:rPr>
              <a:t>.</a:t>
            </a:r>
            <a:endParaRPr lang="ru-RU" sz="2000" dirty="0">
              <a:solidFill>
                <a:schemeClr val="bg1"/>
              </a:solidFill>
              <a:cs typeface="Arial"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Box 1"/>
          <p:cNvSpPr txBox="1">
            <a:spLocks noChangeArrowheads="1"/>
          </p:cNvSpPr>
          <p:nvPr/>
        </p:nvSpPr>
        <p:spPr bwMode="auto">
          <a:xfrm>
            <a:off x="0" y="214313"/>
            <a:ext cx="9144000" cy="3862596"/>
          </a:xfrm>
          <a:prstGeom prst="rect">
            <a:avLst/>
          </a:prstGeom>
          <a:noFill/>
          <a:ln w="9525">
            <a:noFill/>
            <a:miter lim="800000"/>
            <a:headEnd/>
            <a:tailEnd/>
          </a:ln>
        </p:spPr>
        <p:txBody>
          <a:bodyPr>
            <a:spAutoFit/>
          </a:bodyPr>
          <a:lstStyle/>
          <a:p>
            <a:r>
              <a:rPr lang="ru-RU" sz="2000" b="1" dirty="0" smtClean="0">
                <a:solidFill>
                  <a:srgbClr val="FFFF00"/>
                </a:solidFill>
              </a:rPr>
              <a:t>Статья </a:t>
            </a:r>
            <a:r>
              <a:rPr lang="ru-RU" sz="2000" b="1" dirty="0">
                <a:solidFill>
                  <a:srgbClr val="FFFF00"/>
                </a:solidFill>
              </a:rPr>
              <a:t>138.1. Незаконный оборот специальных технических средств, предназначенных для негласного получения информации</a:t>
            </a:r>
          </a:p>
          <a:p>
            <a:pPr>
              <a:spcBef>
                <a:spcPts val="600"/>
              </a:spcBef>
            </a:pPr>
            <a:r>
              <a:rPr lang="ru-RU" sz="2000" dirty="0">
                <a:solidFill>
                  <a:srgbClr val="FFFF00"/>
                </a:solidFill>
              </a:rPr>
              <a:t>Незаконные производство, приобретение и (или) сбыт специальных технических средств</a:t>
            </a:r>
            <a:r>
              <a:rPr lang="ru-RU" sz="2000" dirty="0">
                <a:solidFill>
                  <a:srgbClr val="FFFFFF"/>
                </a:solidFill>
              </a:rPr>
              <a:t>, предназначенных для негласного получения информации, -</a:t>
            </a:r>
          </a:p>
          <a:p>
            <a:r>
              <a:rPr lang="ru-RU" sz="2000" dirty="0">
                <a:solidFill>
                  <a:srgbClr val="FFFFFF"/>
                </a:solidFill>
              </a:rPr>
              <a:t>наказываются штрафом в размере до двухсот тысяч рублей или в размере заработной платы или иного дохода осужденного за период до восемнадцати месяцев, либо ограничением свободы на срок до четырех лет, либо принудительными работами на срок до четырех лет с лишением права занимать определенные должности или заниматься определенной деятельностью на срок до трех лет или без такового, либо </a:t>
            </a:r>
            <a:r>
              <a:rPr lang="ru-RU" sz="2000" dirty="0">
                <a:solidFill>
                  <a:srgbClr val="FFFF00"/>
                </a:solidFill>
              </a:rPr>
              <a:t>лишением свободы на срок до четырех лет </a:t>
            </a:r>
            <a:r>
              <a:rPr lang="ru-RU" sz="2000" dirty="0">
                <a:solidFill>
                  <a:srgbClr val="FFFFFF"/>
                </a:solidFill>
              </a:rPr>
              <a:t>с лишением права занимать определенные должности или заниматься определенной деятельностью на срок до трех лет или без такового.</a:t>
            </a:r>
            <a:endParaRPr lang="ru-RU" sz="20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Box 2"/>
          <p:cNvSpPr txBox="1">
            <a:spLocks noChangeArrowheads="1"/>
          </p:cNvSpPr>
          <p:nvPr/>
        </p:nvSpPr>
        <p:spPr bwMode="auto">
          <a:xfrm>
            <a:off x="71438" y="230188"/>
            <a:ext cx="9072562" cy="3539430"/>
          </a:xfrm>
          <a:prstGeom prst="rect">
            <a:avLst/>
          </a:prstGeom>
          <a:noFill/>
          <a:ln w="9525">
            <a:noFill/>
            <a:miter lim="800000"/>
            <a:headEnd/>
            <a:tailEnd/>
          </a:ln>
        </p:spPr>
        <p:txBody>
          <a:bodyPr>
            <a:spAutoFit/>
          </a:bodyPr>
          <a:lstStyle/>
          <a:p>
            <a:pPr defTabSz="912813"/>
            <a:r>
              <a:rPr lang="ru-RU" sz="3200" b="1" dirty="0">
                <a:solidFill>
                  <a:srgbClr val="FFFF00"/>
                </a:solidFill>
              </a:rPr>
              <a:t>Угроза безопасности </a:t>
            </a:r>
            <a:r>
              <a:rPr lang="ru-RU" sz="3200" b="1" dirty="0" smtClean="0">
                <a:solidFill>
                  <a:srgbClr val="FFFF00"/>
                </a:solidFill>
              </a:rPr>
              <a:t>информации</a:t>
            </a:r>
            <a:r>
              <a:rPr lang="ru-RU" sz="3200" b="1" dirty="0" smtClean="0">
                <a:solidFill>
                  <a:srgbClr val="FFFFFF"/>
                </a:solidFill>
              </a:rPr>
              <a:t> </a:t>
            </a:r>
            <a:r>
              <a:rPr lang="ru-RU" sz="3200" dirty="0" smtClean="0">
                <a:solidFill>
                  <a:schemeClr val="bg1"/>
                </a:solidFill>
                <a:sym typeface="Symbol"/>
              </a:rPr>
              <a:t></a:t>
            </a:r>
            <a:r>
              <a:rPr lang="ru-RU" sz="3200" dirty="0" smtClean="0">
                <a:solidFill>
                  <a:schemeClr val="bg1"/>
                </a:solidFill>
              </a:rPr>
              <a:t> </a:t>
            </a:r>
          </a:p>
          <a:p>
            <a:pPr defTabSz="912813"/>
            <a:r>
              <a:rPr lang="ru-RU" sz="3200" b="1" dirty="0" smtClean="0">
                <a:solidFill>
                  <a:schemeClr val="bg1"/>
                </a:solidFill>
              </a:rPr>
              <a:t>совокупность </a:t>
            </a:r>
            <a:r>
              <a:rPr lang="ru-RU" sz="3200" b="1" dirty="0">
                <a:solidFill>
                  <a:schemeClr val="bg1"/>
                </a:solidFill>
              </a:rPr>
              <a:t>факторов </a:t>
            </a:r>
            <a:r>
              <a:rPr lang="ru-RU" sz="3200" b="1" dirty="0" smtClean="0">
                <a:solidFill>
                  <a:schemeClr val="bg1"/>
                </a:solidFill>
              </a:rPr>
              <a:t>(явлений, действий или процессов) и </a:t>
            </a:r>
            <a:r>
              <a:rPr lang="ru-RU" sz="3200" b="1" dirty="0">
                <a:solidFill>
                  <a:schemeClr val="bg1"/>
                </a:solidFill>
              </a:rPr>
              <a:t>условий их реализации, результатом которых  могут быть утечка, </a:t>
            </a:r>
            <a:r>
              <a:rPr lang="ru-RU" sz="3200" b="1" dirty="0" smtClean="0">
                <a:solidFill>
                  <a:schemeClr val="bg1"/>
                </a:solidFill>
              </a:rPr>
              <a:t>неправомерные модифицирование  </a:t>
            </a:r>
            <a:r>
              <a:rPr lang="ru-RU" sz="3200" b="1" dirty="0">
                <a:solidFill>
                  <a:schemeClr val="bg1"/>
                </a:solidFill>
              </a:rPr>
              <a:t>(искажение, подмена), уничтожение информации или блокирование доступа к ней</a:t>
            </a:r>
            <a:r>
              <a:rPr lang="ru-RU" sz="3200" b="1" dirty="0" smtClean="0">
                <a:solidFill>
                  <a:schemeClr val="bg1"/>
                </a:solidFill>
              </a:rPr>
              <a:t>.</a:t>
            </a:r>
            <a:endParaRPr lang="ru-RU" sz="3200" b="1" dirty="0">
              <a:solidFill>
                <a:schemeClr val="bg1"/>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Box 1"/>
          <p:cNvSpPr txBox="1">
            <a:spLocks noChangeArrowheads="1"/>
          </p:cNvSpPr>
          <p:nvPr/>
        </p:nvSpPr>
        <p:spPr bwMode="auto">
          <a:xfrm>
            <a:off x="142875" y="214313"/>
            <a:ext cx="8786813" cy="5940088"/>
          </a:xfrm>
          <a:prstGeom prst="rect">
            <a:avLst/>
          </a:prstGeom>
          <a:noFill/>
          <a:ln w="9525">
            <a:noFill/>
            <a:miter lim="800000"/>
            <a:headEnd/>
            <a:tailEnd/>
          </a:ln>
        </p:spPr>
        <p:txBody>
          <a:bodyPr>
            <a:spAutoFit/>
          </a:bodyPr>
          <a:lstStyle/>
          <a:p>
            <a:r>
              <a:rPr lang="ru-RU" sz="2000" dirty="0">
                <a:solidFill>
                  <a:srgbClr val="FFFF00"/>
                </a:solidFill>
              </a:rPr>
              <a:t>Статья 272. Неправомерный доступ к компьютерной информации</a:t>
            </a:r>
          </a:p>
          <a:p>
            <a:r>
              <a:rPr lang="ru-RU" sz="2000" dirty="0">
                <a:solidFill>
                  <a:schemeClr val="bg1"/>
                </a:solidFill>
              </a:rPr>
              <a:t> </a:t>
            </a:r>
          </a:p>
          <a:p>
            <a:r>
              <a:rPr lang="ru-RU" sz="2000" dirty="0">
                <a:solidFill>
                  <a:schemeClr val="bg1"/>
                </a:solidFill>
              </a:rPr>
              <a:t> 1. </a:t>
            </a:r>
            <a:r>
              <a:rPr lang="ru-RU" sz="2000" dirty="0">
                <a:solidFill>
                  <a:srgbClr val="FFFF00"/>
                </a:solidFill>
              </a:rPr>
              <a:t>Неправомерный доступ к охраняемой законом компьютерной информации</a:t>
            </a:r>
            <a:r>
              <a:rPr lang="ru-RU" sz="2000" dirty="0">
                <a:solidFill>
                  <a:schemeClr val="bg1"/>
                </a:solidFill>
              </a:rPr>
              <a:t>, если это деяние повлекло </a:t>
            </a:r>
            <a:r>
              <a:rPr lang="ru-RU" sz="2000" dirty="0">
                <a:solidFill>
                  <a:srgbClr val="FFFF00"/>
                </a:solidFill>
              </a:rPr>
              <a:t>уничтожение, блокирование, модификацию либо копирование компьютерной информации</a:t>
            </a:r>
            <a:r>
              <a:rPr lang="ru-RU" sz="2000" dirty="0">
                <a:solidFill>
                  <a:schemeClr val="bg1"/>
                </a:solidFill>
              </a:rPr>
              <a:t>, -</a:t>
            </a:r>
          </a:p>
          <a:p>
            <a:r>
              <a:rPr lang="ru-RU" sz="2000" dirty="0">
                <a:solidFill>
                  <a:schemeClr val="bg1"/>
                </a:solidFill>
              </a:rPr>
              <a:t>наказывается штрафом в размере до двухсот тысяч рублей или в размере заработной платы или иного дохода осужденного за период до восемнадцати месяцев, либо исправительными работами на срок до одного года, либо ограничением свободы на срок до двух лет, либо принудительными работами </a:t>
            </a:r>
            <a:r>
              <a:rPr lang="ru-RU" sz="2000" dirty="0">
                <a:solidFill>
                  <a:srgbClr val="FFFF00"/>
                </a:solidFill>
              </a:rPr>
              <a:t>на срок до двух лет, либо лишением свободы </a:t>
            </a:r>
            <a:r>
              <a:rPr lang="ru-RU" sz="2000" dirty="0">
                <a:solidFill>
                  <a:schemeClr val="bg1"/>
                </a:solidFill>
              </a:rPr>
              <a:t>на тот же срок.</a:t>
            </a:r>
          </a:p>
          <a:p>
            <a:endParaRPr lang="ru-RU" sz="2000" dirty="0">
              <a:solidFill>
                <a:schemeClr val="bg1"/>
              </a:solidFill>
            </a:endParaRPr>
          </a:p>
          <a:p>
            <a:r>
              <a:rPr lang="ru-RU" sz="2000" dirty="0">
                <a:solidFill>
                  <a:schemeClr val="bg1"/>
                </a:solidFill>
              </a:rPr>
              <a:t>2. То же деяние, причинившее </a:t>
            </a:r>
            <a:r>
              <a:rPr lang="ru-RU" sz="2000" dirty="0">
                <a:solidFill>
                  <a:srgbClr val="FFFF00"/>
                </a:solidFill>
              </a:rPr>
              <a:t>крупный ущерб </a:t>
            </a:r>
            <a:r>
              <a:rPr lang="ru-RU" sz="2000" dirty="0">
                <a:solidFill>
                  <a:schemeClr val="bg1"/>
                </a:solidFill>
              </a:rPr>
              <a:t>или совершенное из корыстной заинтересованности, -</a:t>
            </a:r>
          </a:p>
          <a:p>
            <a:r>
              <a:rPr lang="ru-RU" sz="2000" dirty="0">
                <a:solidFill>
                  <a:schemeClr val="bg1"/>
                </a:solidFill>
              </a:rPr>
              <a:t>наказывается штрафом в размере от ста тысяч до трехсот тысяч рублей или в размере заработной платы или иного дохода осужденного за период от одного года до двух лет, либо исправительными работами на срок от одного года до двух лет, либо ограничением свободы на срок до четырех лет, либо принудительными работами </a:t>
            </a:r>
            <a:r>
              <a:rPr lang="ru-RU" sz="2000" dirty="0">
                <a:solidFill>
                  <a:srgbClr val="FFFF00"/>
                </a:solidFill>
              </a:rPr>
              <a:t>на срок до четырех л</a:t>
            </a:r>
            <a:r>
              <a:rPr lang="ru-RU" sz="2000" dirty="0">
                <a:solidFill>
                  <a:schemeClr val="bg1"/>
                </a:solidFill>
              </a:rPr>
              <a:t>ет, либо арестом на срок </a:t>
            </a:r>
            <a:r>
              <a:rPr lang="ru-RU" sz="2000" dirty="0">
                <a:solidFill>
                  <a:srgbClr val="FFFF00"/>
                </a:solidFill>
              </a:rPr>
              <a:t>до шести месяцев, либо лишением свободы на тот же срок.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Box 1"/>
          <p:cNvSpPr txBox="1">
            <a:spLocks noChangeArrowheads="1"/>
          </p:cNvSpPr>
          <p:nvPr/>
        </p:nvSpPr>
        <p:spPr bwMode="auto">
          <a:xfrm>
            <a:off x="142875" y="188640"/>
            <a:ext cx="8893621" cy="6678751"/>
          </a:xfrm>
          <a:prstGeom prst="rect">
            <a:avLst/>
          </a:prstGeom>
          <a:noFill/>
          <a:ln w="9525">
            <a:noFill/>
            <a:miter lim="800000"/>
            <a:headEnd/>
            <a:tailEnd/>
          </a:ln>
        </p:spPr>
        <p:txBody>
          <a:bodyPr wrap="square">
            <a:spAutoFit/>
          </a:bodyPr>
          <a:lstStyle/>
          <a:p>
            <a:r>
              <a:rPr lang="ru-RU" sz="2000" dirty="0">
                <a:solidFill>
                  <a:schemeClr val="bg1"/>
                </a:solidFill>
              </a:rPr>
              <a:t>Статья 272. Неправомерный доступ к компьютерной информации</a:t>
            </a:r>
          </a:p>
          <a:p>
            <a:r>
              <a:rPr lang="ru-RU" sz="2000" dirty="0">
                <a:solidFill>
                  <a:schemeClr val="bg1"/>
                </a:solidFill>
              </a:rPr>
              <a:t> </a:t>
            </a:r>
          </a:p>
          <a:p>
            <a:r>
              <a:rPr lang="ru-RU" sz="2000" dirty="0">
                <a:solidFill>
                  <a:schemeClr val="bg1"/>
                </a:solidFill>
              </a:rPr>
              <a:t> 3. Деяния, предусмотренные ч. 1 или ч. 2 настоящей статьи, совершенные группой лиц по предварительному сговору или </a:t>
            </a:r>
            <a:r>
              <a:rPr lang="ru-RU" sz="2000" dirty="0">
                <a:solidFill>
                  <a:srgbClr val="FFFF00"/>
                </a:solidFill>
              </a:rPr>
              <a:t>организованной группой </a:t>
            </a:r>
            <a:r>
              <a:rPr lang="ru-RU" sz="2000" dirty="0">
                <a:solidFill>
                  <a:schemeClr val="bg1"/>
                </a:solidFill>
              </a:rPr>
              <a:t>либо лицом с использованием своего служебного положения, -</a:t>
            </a:r>
          </a:p>
          <a:p>
            <a:r>
              <a:rPr lang="ru-RU" sz="2000" dirty="0">
                <a:solidFill>
                  <a:schemeClr val="bg1"/>
                </a:solidFill>
              </a:rPr>
              <a:t>наказываются штрафом в размере до пятисот тысяч рублей или в размере заработной платы или иного дохода осужденного за период до трех лет с лишением права занимать определенные должности или заниматься определенной деятельностью на срок до трех лет, либо ограничением свободы на срок до четырех лет, либо принудительными работами на </a:t>
            </a:r>
            <a:r>
              <a:rPr lang="ru-RU" sz="2000" dirty="0">
                <a:solidFill>
                  <a:srgbClr val="FFFF00"/>
                </a:solidFill>
              </a:rPr>
              <a:t>срок до пяти лет, либо лишением свободы </a:t>
            </a:r>
            <a:r>
              <a:rPr lang="ru-RU" sz="2000" dirty="0">
                <a:solidFill>
                  <a:schemeClr val="bg1"/>
                </a:solidFill>
              </a:rPr>
              <a:t>на тот же срок.</a:t>
            </a:r>
          </a:p>
          <a:p>
            <a:endParaRPr lang="ru-RU" sz="2000" dirty="0">
              <a:solidFill>
                <a:schemeClr val="bg1"/>
              </a:solidFill>
            </a:endParaRPr>
          </a:p>
          <a:p>
            <a:r>
              <a:rPr lang="ru-RU" sz="2000" dirty="0">
                <a:solidFill>
                  <a:schemeClr val="bg1"/>
                </a:solidFill>
              </a:rPr>
              <a:t>4. Деяния, предусмотренные ч. 1,  ч. 2 иди ч. 3 настоящей статьи, если они повлекли </a:t>
            </a:r>
            <a:r>
              <a:rPr lang="ru-RU" sz="2000" dirty="0">
                <a:solidFill>
                  <a:srgbClr val="FFFF00"/>
                </a:solidFill>
              </a:rPr>
              <a:t>тяжкие последствия </a:t>
            </a:r>
            <a:r>
              <a:rPr lang="ru-RU" sz="2000" dirty="0">
                <a:solidFill>
                  <a:schemeClr val="bg1"/>
                </a:solidFill>
              </a:rPr>
              <a:t>или создали угрозу их наступления, -</a:t>
            </a:r>
          </a:p>
          <a:p>
            <a:r>
              <a:rPr lang="ru-RU" sz="2000" dirty="0">
                <a:solidFill>
                  <a:schemeClr val="bg1"/>
                </a:solidFill>
              </a:rPr>
              <a:t>наказываются </a:t>
            </a:r>
            <a:r>
              <a:rPr lang="ru-RU" sz="2000" dirty="0">
                <a:solidFill>
                  <a:srgbClr val="FFFF00"/>
                </a:solidFill>
              </a:rPr>
              <a:t>лишением свободы на срок до семи лет.</a:t>
            </a:r>
          </a:p>
          <a:p>
            <a:endParaRPr lang="ru-RU" sz="2000" dirty="0">
              <a:solidFill>
                <a:schemeClr val="bg1"/>
              </a:solidFill>
            </a:endParaRPr>
          </a:p>
          <a:p>
            <a:r>
              <a:rPr lang="ru-RU" dirty="0">
                <a:solidFill>
                  <a:schemeClr val="bg1"/>
                </a:solidFill>
              </a:rPr>
              <a:t>Примечания. </a:t>
            </a:r>
          </a:p>
          <a:p>
            <a:r>
              <a:rPr lang="ru-RU" dirty="0">
                <a:solidFill>
                  <a:schemeClr val="bg1"/>
                </a:solidFill>
              </a:rPr>
              <a:t>1. Под компьютерной информацией понимаются сведения (сообщения, данные), представленные в форме электрических сигналов, независимо от средств их хранения, обработки и передачи.</a:t>
            </a:r>
          </a:p>
          <a:p>
            <a:r>
              <a:rPr lang="ru-RU" dirty="0">
                <a:solidFill>
                  <a:schemeClr val="bg1"/>
                </a:solidFill>
              </a:rPr>
              <a:t>2. </a:t>
            </a:r>
            <a:r>
              <a:rPr lang="ru-RU" dirty="0">
                <a:solidFill>
                  <a:srgbClr val="FFFF00"/>
                </a:solidFill>
              </a:rPr>
              <a:t>Крупным ущербом </a:t>
            </a:r>
            <a:r>
              <a:rPr lang="ru-RU" dirty="0">
                <a:solidFill>
                  <a:schemeClr val="bg1"/>
                </a:solidFill>
              </a:rPr>
              <a:t>в статьях настоящей главы признается ущерб, сумма которого превышает </a:t>
            </a:r>
            <a:r>
              <a:rPr lang="ru-RU" dirty="0">
                <a:solidFill>
                  <a:srgbClr val="FFFF00"/>
                </a:solidFill>
              </a:rPr>
              <a:t>один миллион рублей.</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Box 1"/>
          <p:cNvSpPr txBox="1">
            <a:spLocks noChangeArrowheads="1"/>
          </p:cNvSpPr>
          <p:nvPr/>
        </p:nvSpPr>
        <p:spPr bwMode="auto">
          <a:xfrm>
            <a:off x="142875" y="214313"/>
            <a:ext cx="8786813" cy="4093428"/>
          </a:xfrm>
          <a:prstGeom prst="rect">
            <a:avLst/>
          </a:prstGeom>
          <a:noFill/>
          <a:ln w="9525">
            <a:noFill/>
            <a:miter lim="800000"/>
            <a:headEnd/>
            <a:tailEnd/>
          </a:ln>
        </p:spPr>
        <p:txBody>
          <a:bodyPr>
            <a:spAutoFit/>
          </a:bodyPr>
          <a:lstStyle/>
          <a:p>
            <a:r>
              <a:rPr lang="ru-RU" sz="2000" dirty="0">
                <a:solidFill>
                  <a:srgbClr val="E7FF01"/>
                </a:solidFill>
              </a:rPr>
              <a:t>Статья 273. Создание, использование и распространение вредоносных компьютерных программ</a:t>
            </a:r>
          </a:p>
          <a:p>
            <a:r>
              <a:rPr lang="ru-RU" sz="2000" dirty="0">
                <a:solidFill>
                  <a:schemeClr val="bg1"/>
                </a:solidFill>
              </a:rPr>
              <a:t> </a:t>
            </a:r>
          </a:p>
          <a:p>
            <a:r>
              <a:rPr lang="ru-RU" sz="2000" dirty="0">
                <a:solidFill>
                  <a:schemeClr val="bg1"/>
                </a:solidFill>
              </a:rPr>
              <a:t> </a:t>
            </a:r>
            <a:r>
              <a:rPr lang="ru-RU" sz="2000" dirty="0" smtClean="0">
                <a:solidFill>
                  <a:schemeClr val="bg1"/>
                </a:solidFill>
              </a:rPr>
              <a:t>1. Создание, распространение или использование компьютерных программ либо иной компьютерной информации, заведомо предназначенных для </a:t>
            </a:r>
            <a:r>
              <a:rPr lang="ru-RU" sz="2000" dirty="0" smtClean="0">
                <a:solidFill>
                  <a:srgbClr val="FFFF00"/>
                </a:solidFill>
              </a:rPr>
              <a:t>несанкционированного уничтожения, блокирования, модификации, копирования компьютерной информации </a:t>
            </a:r>
            <a:r>
              <a:rPr lang="ru-RU" sz="2000" dirty="0" smtClean="0">
                <a:solidFill>
                  <a:schemeClr val="bg1"/>
                </a:solidFill>
              </a:rPr>
              <a:t>или нейтрализации средств защиты компьютерной информации, -</a:t>
            </a:r>
          </a:p>
          <a:p>
            <a:r>
              <a:rPr lang="ru-RU" sz="2000" dirty="0" smtClean="0">
                <a:solidFill>
                  <a:schemeClr val="bg1"/>
                </a:solidFill>
              </a:rPr>
              <a:t>наказываются ограничением свободы на срок </a:t>
            </a:r>
            <a:r>
              <a:rPr lang="ru-RU" sz="2000" dirty="0" smtClean="0">
                <a:solidFill>
                  <a:srgbClr val="FFFF00"/>
                </a:solidFill>
              </a:rPr>
              <a:t>до четырех лет</a:t>
            </a:r>
            <a:r>
              <a:rPr lang="ru-RU" sz="2000" dirty="0" smtClean="0">
                <a:solidFill>
                  <a:schemeClr val="bg1"/>
                </a:solidFill>
              </a:rPr>
              <a:t>, либо принудительными работами на срок до четырех лет, либо лишением свободы на тот же срок со штрафом в размере до двухсот тысяч рублей или в размере заработной платы или иного дохода осужденного за период до восемнадцати месяцев.</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Box 1"/>
          <p:cNvSpPr txBox="1">
            <a:spLocks noChangeArrowheads="1"/>
          </p:cNvSpPr>
          <p:nvPr/>
        </p:nvSpPr>
        <p:spPr bwMode="auto">
          <a:xfrm>
            <a:off x="142875" y="214313"/>
            <a:ext cx="8786813" cy="6555641"/>
          </a:xfrm>
          <a:prstGeom prst="rect">
            <a:avLst/>
          </a:prstGeom>
          <a:noFill/>
          <a:ln w="9525">
            <a:noFill/>
            <a:miter lim="800000"/>
            <a:headEnd/>
            <a:tailEnd/>
          </a:ln>
        </p:spPr>
        <p:txBody>
          <a:bodyPr>
            <a:spAutoFit/>
          </a:bodyPr>
          <a:lstStyle/>
          <a:p>
            <a:r>
              <a:rPr lang="ru-RU" sz="2000" dirty="0">
                <a:solidFill>
                  <a:srgbClr val="E7FF01"/>
                </a:solidFill>
              </a:rPr>
              <a:t>Статья 273. Создание, использование и распространение вредоносных компьютерных программ</a:t>
            </a:r>
          </a:p>
          <a:p>
            <a:r>
              <a:rPr lang="ru-RU" sz="2000" dirty="0">
                <a:solidFill>
                  <a:schemeClr val="bg1"/>
                </a:solidFill>
              </a:rPr>
              <a:t> </a:t>
            </a:r>
          </a:p>
          <a:p>
            <a:r>
              <a:rPr lang="ru-RU" sz="2000" dirty="0">
                <a:solidFill>
                  <a:schemeClr val="bg1"/>
                </a:solidFill>
              </a:rPr>
              <a:t> </a:t>
            </a:r>
            <a:r>
              <a:rPr lang="ru-RU" sz="2000" dirty="0" smtClean="0">
                <a:solidFill>
                  <a:schemeClr val="bg1"/>
                </a:solidFill>
              </a:rPr>
              <a:t>2. Деяния, предусмотренные частью первой настоящей статьи, совершенные группой лиц по предварительному сговору или организованной группой либо лицом с использованием своего служебного положения, а равно причинившие крупный ущерб или совершенные из корыстной заинтересованности, -</a:t>
            </a:r>
          </a:p>
          <a:p>
            <a:r>
              <a:rPr lang="ru-RU" sz="2000" dirty="0" smtClean="0">
                <a:solidFill>
                  <a:schemeClr val="bg1"/>
                </a:solidFill>
              </a:rPr>
              <a:t>наказываются ограничением свободы на срок </a:t>
            </a:r>
            <a:r>
              <a:rPr lang="ru-RU" sz="2000" dirty="0" smtClean="0">
                <a:solidFill>
                  <a:srgbClr val="FFFF00"/>
                </a:solidFill>
              </a:rPr>
              <a:t>до четырех лет</a:t>
            </a:r>
            <a:r>
              <a:rPr lang="ru-RU" sz="2000" dirty="0" smtClean="0">
                <a:solidFill>
                  <a:schemeClr val="bg1"/>
                </a:solidFill>
              </a:rPr>
              <a:t>, либо принудительными работами на срок до пяти лет с лишением права занимать определенные должности или заниматься определенной деятельностью на срок до трех лет или без такового, либо лишением свободы на срок до пяти лет со штрафом в размере от ста тысяч до двухсот тысяч рублей или в размере заработной платы или иного дохода осужденного за период от двух до трех лет или без такового и с лишением права занимать определенные должности или заниматься определенной деятельностью на срок до трех лет или без такового.</a:t>
            </a:r>
          </a:p>
          <a:p>
            <a:endParaRPr lang="ru-RU" sz="2000" dirty="0" smtClean="0">
              <a:solidFill>
                <a:schemeClr val="bg1"/>
              </a:solidFill>
            </a:endParaRPr>
          </a:p>
          <a:p>
            <a:r>
              <a:rPr lang="ru-RU" sz="2000" dirty="0" smtClean="0">
                <a:solidFill>
                  <a:schemeClr val="bg1"/>
                </a:solidFill>
              </a:rPr>
              <a:t>3. Деяния, предусмотренные частями первой или второй настоящей статьи, если они повлекли </a:t>
            </a:r>
            <a:r>
              <a:rPr lang="ru-RU" sz="2000" dirty="0" smtClean="0">
                <a:solidFill>
                  <a:srgbClr val="FFFF00"/>
                </a:solidFill>
              </a:rPr>
              <a:t>тяжкие последствия </a:t>
            </a:r>
            <a:r>
              <a:rPr lang="ru-RU" sz="2000" dirty="0" smtClean="0">
                <a:solidFill>
                  <a:schemeClr val="bg1"/>
                </a:solidFill>
              </a:rPr>
              <a:t>или создали угрозу их наступления, -</a:t>
            </a:r>
          </a:p>
          <a:p>
            <a:r>
              <a:rPr lang="ru-RU" sz="2000" dirty="0" smtClean="0">
                <a:solidFill>
                  <a:schemeClr val="bg1"/>
                </a:solidFill>
              </a:rPr>
              <a:t>наказываются лишением свободы на срок </a:t>
            </a:r>
            <a:r>
              <a:rPr lang="ru-RU" sz="2000" dirty="0" smtClean="0">
                <a:solidFill>
                  <a:srgbClr val="FFFF00"/>
                </a:solidFill>
              </a:rPr>
              <a:t>до семи лет</a:t>
            </a:r>
            <a:r>
              <a:rPr lang="ru-RU" sz="2000" dirty="0" smtClean="0">
                <a:solidFill>
                  <a:schemeClr val="bg1"/>
                </a:solidFill>
              </a:rPr>
              <a:t>.</a:t>
            </a:r>
            <a:endParaRPr lang="ru-RU" sz="20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Box 2"/>
          <p:cNvSpPr txBox="1">
            <a:spLocks noChangeArrowheads="1"/>
          </p:cNvSpPr>
          <p:nvPr/>
        </p:nvSpPr>
        <p:spPr bwMode="auto">
          <a:xfrm>
            <a:off x="71438" y="230188"/>
            <a:ext cx="9072562" cy="3540125"/>
          </a:xfrm>
          <a:prstGeom prst="rect">
            <a:avLst/>
          </a:prstGeom>
          <a:noFill/>
          <a:ln w="9525">
            <a:noFill/>
            <a:miter lim="800000"/>
            <a:headEnd/>
            <a:tailEnd/>
          </a:ln>
        </p:spPr>
        <p:txBody>
          <a:bodyPr>
            <a:spAutoFit/>
          </a:bodyPr>
          <a:lstStyle/>
          <a:p>
            <a:pPr defTabSz="912813"/>
            <a:r>
              <a:rPr lang="ru-RU" sz="3200" b="1">
                <a:solidFill>
                  <a:srgbClr val="FFFF00"/>
                </a:solidFill>
              </a:rPr>
              <a:t>Источник угрозы безопасности информации</a:t>
            </a:r>
            <a:r>
              <a:rPr lang="ru-RU" sz="3200" b="1">
                <a:solidFill>
                  <a:srgbClr val="FFFFFF"/>
                </a:solidFill>
              </a:rPr>
              <a:t>: </a:t>
            </a:r>
          </a:p>
          <a:p>
            <a:pPr defTabSz="912813"/>
            <a:r>
              <a:rPr lang="ru-RU" sz="3200" b="1">
                <a:solidFill>
                  <a:srgbClr val="FFFFFF"/>
                </a:solidFill>
              </a:rPr>
              <a:t>субъект (физическое лицо, материальный объект или физическое явление), являющийся непосредственной причиной возникновения угрозы безопасности информации.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2844" y="500042"/>
            <a:ext cx="8643998" cy="3970318"/>
          </a:xfrm>
          <a:prstGeom prst="rect">
            <a:avLst/>
          </a:prstGeom>
        </p:spPr>
        <p:txBody>
          <a:bodyPr wrap="square">
            <a:spAutoFit/>
          </a:bodyPr>
          <a:lstStyle/>
          <a:p>
            <a:pPr defTabSz="912813"/>
            <a:r>
              <a:rPr lang="ru-RU" sz="2800" b="1" dirty="0" smtClean="0">
                <a:solidFill>
                  <a:srgbClr val="FFFF00"/>
                </a:solidFill>
                <a:latin typeface="Arial" pitchFamily="34" charset="0"/>
                <a:cs typeface="Arial" pitchFamily="34" charset="0"/>
              </a:rPr>
              <a:t>Классификация угроз безопасности информации</a:t>
            </a:r>
            <a:r>
              <a:rPr lang="ru-RU" sz="2800" b="1" dirty="0" smtClean="0">
                <a:solidFill>
                  <a:srgbClr val="FFFFFF"/>
                </a:solidFill>
                <a:latin typeface="Arial" pitchFamily="34" charset="0"/>
                <a:cs typeface="Arial" pitchFamily="34" charset="0"/>
              </a:rPr>
              <a:t> </a:t>
            </a:r>
            <a:r>
              <a:rPr lang="ru-RU" sz="2800" dirty="0" smtClean="0">
                <a:solidFill>
                  <a:schemeClr val="bg1"/>
                </a:solidFill>
                <a:latin typeface="Arial" pitchFamily="34" charset="0"/>
                <a:cs typeface="Arial" pitchFamily="34" charset="0"/>
                <a:sym typeface="Symbol"/>
              </a:rPr>
              <a:t></a:t>
            </a:r>
            <a:r>
              <a:rPr lang="ru-RU" sz="2800" dirty="0" smtClean="0">
                <a:solidFill>
                  <a:schemeClr val="bg1"/>
                </a:solidFill>
                <a:latin typeface="Arial" pitchFamily="34" charset="0"/>
                <a:cs typeface="Arial" pitchFamily="34" charset="0"/>
              </a:rPr>
              <a:t> </a:t>
            </a:r>
          </a:p>
          <a:p>
            <a:pPr defTabSz="912813"/>
            <a:endParaRPr lang="ru-RU" sz="2800" dirty="0">
              <a:solidFill>
                <a:schemeClr val="bg1"/>
              </a:solidFill>
              <a:latin typeface="Arial" pitchFamily="34" charset="0"/>
              <a:cs typeface="Arial" pitchFamily="34" charset="0"/>
            </a:endParaRPr>
          </a:p>
          <a:p>
            <a:pPr defTabSz="912813">
              <a:buFontTx/>
              <a:buChar char="-"/>
            </a:pPr>
            <a:r>
              <a:rPr lang="ru-RU" sz="2800" b="1" dirty="0" smtClean="0">
                <a:solidFill>
                  <a:schemeClr val="bg1"/>
                </a:solidFill>
                <a:latin typeface="Arial" pitchFamily="34" charset="0"/>
                <a:cs typeface="Arial" pitchFamily="34" charset="0"/>
              </a:rPr>
              <a:t> угрозы конфиденциальности информации</a:t>
            </a:r>
          </a:p>
          <a:p>
            <a:pPr defTabSz="912813">
              <a:buFontTx/>
              <a:buChar char="-"/>
            </a:pPr>
            <a:endParaRPr lang="ru-RU" sz="2800" b="1" dirty="0" smtClean="0">
              <a:solidFill>
                <a:schemeClr val="bg1"/>
              </a:solidFill>
              <a:latin typeface="Arial" pitchFamily="34" charset="0"/>
              <a:cs typeface="Arial" pitchFamily="34" charset="0"/>
            </a:endParaRPr>
          </a:p>
          <a:p>
            <a:pPr defTabSz="912813">
              <a:buFontTx/>
              <a:buChar char="-"/>
            </a:pPr>
            <a:r>
              <a:rPr lang="ru-RU" sz="2800" b="1" dirty="0" smtClean="0">
                <a:solidFill>
                  <a:schemeClr val="bg1"/>
                </a:solidFill>
                <a:latin typeface="Arial" pitchFamily="34" charset="0"/>
                <a:cs typeface="Arial" pitchFamily="34" charset="0"/>
              </a:rPr>
              <a:t> угрозы  целостности информацими</a:t>
            </a:r>
          </a:p>
          <a:p>
            <a:pPr defTabSz="912813">
              <a:buFontTx/>
              <a:buChar char="-"/>
            </a:pPr>
            <a:endParaRPr lang="ru-RU" sz="2800" b="1" dirty="0" smtClean="0">
              <a:solidFill>
                <a:schemeClr val="bg1"/>
              </a:solidFill>
              <a:latin typeface="Arial" pitchFamily="34" charset="0"/>
              <a:cs typeface="Arial" pitchFamily="34" charset="0"/>
            </a:endParaRPr>
          </a:p>
          <a:p>
            <a:pPr defTabSz="912813">
              <a:buFontTx/>
              <a:buChar char="-"/>
            </a:pPr>
            <a:r>
              <a:rPr lang="ru-RU" sz="2800" b="1" dirty="0">
                <a:solidFill>
                  <a:schemeClr val="bg1"/>
                </a:solidFill>
                <a:latin typeface="Arial" pitchFamily="34" charset="0"/>
                <a:cs typeface="Arial" pitchFamily="34" charset="0"/>
              </a:rPr>
              <a:t> </a:t>
            </a:r>
            <a:r>
              <a:rPr lang="ru-RU" sz="2800" b="1" dirty="0" smtClean="0">
                <a:solidFill>
                  <a:schemeClr val="bg1"/>
                </a:solidFill>
                <a:latin typeface="Arial" pitchFamily="34" charset="0"/>
                <a:cs typeface="Arial" pitchFamily="34" charset="0"/>
              </a:rPr>
              <a:t>угрозы доступности информации.</a:t>
            </a:r>
          </a:p>
          <a:p>
            <a:pPr defTabSz="912813"/>
            <a:endParaRPr lang="ru-RU" sz="2800" b="1" dirty="0">
              <a:solidFill>
                <a:schemeClr val="bg1"/>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ChangeArrowheads="1"/>
          </p:cNvSpPr>
          <p:nvPr/>
        </p:nvSpPr>
        <p:spPr bwMode="auto">
          <a:xfrm>
            <a:off x="0" y="214313"/>
            <a:ext cx="9144000" cy="5262562"/>
          </a:xfrm>
          <a:prstGeom prst="rect">
            <a:avLst/>
          </a:prstGeom>
          <a:noFill/>
          <a:ln w="9525">
            <a:noFill/>
            <a:miter lim="800000"/>
            <a:headEnd/>
            <a:tailEnd/>
          </a:ln>
        </p:spPr>
        <p:txBody>
          <a:bodyPr anchor="ctr">
            <a:spAutoFit/>
          </a:bodyPr>
          <a:lstStyle/>
          <a:p>
            <a:pPr algn="ctr" defTabSz="912813"/>
            <a:r>
              <a:rPr lang="ru-RU" sz="2400" b="1">
                <a:solidFill>
                  <a:srgbClr val="FFFF00"/>
                </a:solidFill>
              </a:rPr>
              <a:t>Угрозы безопасности информации </a:t>
            </a:r>
          </a:p>
          <a:p>
            <a:pPr algn="ctr" defTabSz="912813"/>
            <a:r>
              <a:rPr lang="ru-RU" sz="2400">
                <a:solidFill>
                  <a:srgbClr val="FFFF00"/>
                </a:solidFill>
              </a:rPr>
              <a:t> </a:t>
            </a:r>
          </a:p>
          <a:p>
            <a:pPr defTabSz="912813"/>
            <a:r>
              <a:rPr lang="ru-RU" sz="2400" b="1">
                <a:solidFill>
                  <a:srgbClr val="FFFF00"/>
                </a:solidFill>
              </a:rPr>
              <a:t>1. Внешние угрозы</a:t>
            </a:r>
            <a:r>
              <a:rPr lang="ru-RU" sz="2400">
                <a:solidFill>
                  <a:srgbClr val="FFFF00"/>
                </a:solidFill>
              </a:rPr>
              <a:t>:</a:t>
            </a:r>
          </a:p>
          <a:p>
            <a:pPr defTabSz="912813"/>
            <a:r>
              <a:rPr lang="ru-RU" sz="2400">
                <a:solidFill>
                  <a:schemeClr val="bg1"/>
                </a:solidFill>
              </a:rPr>
              <a:t> - деятельность специальных служб иностранных государств, </a:t>
            </a:r>
          </a:p>
          <a:p>
            <a:pPr defTabSz="912813"/>
            <a:r>
              <a:rPr lang="ru-RU" sz="2400">
                <a:solidFill>
                  <a:schemeClr val="bg1"/>
                </a:solidFill>
              </a:rPr>
              <a:t> - деятельность</a:t>
            </a:r>
            <a:r>
              <a:rPr lang="ru-RU" sz="2400"/>
              <a:t> </a:t>
            </a:r>
            <a:r>
              <a:rPr lang="ru-RU" sz="2400">
                <a:solidFill>
                  <a:schemeClr val="bg1"/>
                </a:solidFill>
              </a:rPr>
              <a:t>преступных сообществ, организаций и </a:t>
            </a:r>
          </a:p>
          <a:p>
            <a:pPr defTabSz="912813"/>
            <a:r>
              <a:rPr lang="ru-RU" sz="2400">
                <a:solidFill>
                  <a:schemeClr val="bg1"/>
                </a:solidFill>
              </a:rPr>
              <a:t>   групп, </a:t>
            </a:r>
          </a:p>
          <a:p>
            <a:pPr defTabSz="912813"/>
            <a:r>
              <a:rPr lang="ru-RU" sz="2400">
                <a:solidFill>
                  <a:schemeClr val="bg1"/>
                </a:solidFill>
              </a:rPr>
              <a:t> - противозаконная деятельность отдельных лиц.</a:t>
            </a:r>
          </a:p>
          <a:p>
            <a:pPr defTabSz="912813"/>
            <a:endParaRPr lang="ru-RU" sz="2400" b="1">
              <a:solidFill>
                <a:srgbClr val="E00000"/>
              </a:solidFill>
            </a:endParaRPr>
          </a:p>
          <a:p>
            <a:pPr defTabSz="912813"/>
            <a:r>
              <a:rPr lang="ru-RU" sz="2400" b="1">
                <a:solidFill>
                  <a:srgbClr val="FFFF2F"/>
                </a:solidFill>
              </a:rPr>
              <a:t>2. Внутренние угрозы</a:t>
            </a:r>
            <a:r>
              <a:rPr lang="ru-RU" sz="2400">
                <a:solidFill>
                  <a:srgbClr val="FFFF2F"/>
                </a:solidFill>
              </a:rPr>
              <a:t>:</a:t>
            </a:r>
          </a:p>
          <a:p>
            <a:pPr defTabSz="912813"/>
            <a:r>
              <a:rPr lang="ru-RU" sz="2400">
                <a:solidFill>
                  <a:schemeClr val="bg1"/>
                </a:solidFill>
              </a:rPr>
              <a:t> - нарушение установленного регламента сбора, обработки </a:t>
            </a:r>
          </a:p>
          <a:p>
            <a:pPr defTabSz="912813"/>
            <a:r>
              <a:rPr lang="ru-RU" sz="2400">
                <a:solidFill>
                  <a:schemeClr val="bg1"/>
                </a:solidFill>
              </a:rPr>
              <a:t>   и передачи информации, </a:t>
            </a:r>
          </a:p>
          <a:p>
            <a:pPr defTabSz="912813"/>
            <a:r>
              <a:rPr lang="ru-RU" sz="2400">
                <a:solidFill>
                  <a:schemeClr val="bg1"/>
                </a:solidFill>
              </a:rPr>
              <a:t> - преднамеренные действия и ошибки персонала ОИ, </a:t>
            </a:r>
          </a:p>
          <a:p>
            <a:pPr defTabSz="912813"/>
            <a:r>
              <a:rPr lang="ru-RU" sz="2400">
                <a:solidFill>
                  <a:schemeClr val="bg1"/>
                </a:solidFill>
              </a:rPr>
              <a:t> - отказ технических средств и сбои программного </a:t>
            </a:r>
          </a:p>
          <a:p>
            <a:pPr defTabSz="912813"/>
            <a:r>
              <a:rPr lang="ru-RU" sz="2400">
                <a:solidFill>
                  <a:schemeClr val="bg1"/>
                </a:solidFill>
              </a:rPr>
              <a:t>   обеспечения ТСОИ.</a:t>
            </a:r>
            <a:endParaRPr lang="ru-RU" sz="2400" b="1">
              <a:solidFill>
                <a:srgbClr val="E0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2258</Words>
  <Application>Microsoft Office PowerPoint</Application>
  <PresentationFormat>Экран (4:3)</PresentationFormat>
  <Paragraphs>333</Paragraphs>
  <Slides>63</Slides>
  <Notes>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63</vt:i4>
      </vt:variant>
    </vt:vector>
  </HeadingPairs>
  <TitlesOfParts>
    <vt:vector size="69" baseType="lpstr">
      <vt:lpstr>Arial</vt:lpstr>
      <vt:lpstr>Calibri</vt:lpstr>
      <vt:lpstr>Symbol</vt:lpstr>
      <vt:lpstr>Times New Roman</vt:lpstr>
      <vt:lpstr>Wingdings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АА</dc:creator>
  <cp:lastModifiedBy>1</cp:lastModifiedBy>
  <cp:revision>35</cp:revision>
  <dcterms:created xsi:type="dcterms:W3CDTF">2013-09-03T09:21:18Z</dcterms:created>
  <dcterms:modified xsi:type="dcterms:W3CDTF">2020-09-18T10:04:29Z</dcterms:modified>
</cp:coreProperties>
</file>