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1109" r:id="rId2"/>
    <p:sldId id="565" r:id="rId3"/>
    <p:sldId id="566" r:id="rId4"/>
    <p:sldId id="1110" r:id="rId5"/>
    <p:sldId id="1112" r:id="rId6"/>
    <p:sldId id="1113" r:id="rId7"/>
    <p:sldId id="1114" r:id="rId8"/>
    <p:sldId id="1124" r:id="rId9"/>
    <p:sldId id="1043" r:id="rId10"/>
    <p:sldId id="1099" r:id="rId11"/>
    <p:sldId id="1042" r:id="rId12"/>
    <p:sldId id="1044" r:id="rId13"/>
    <p:sldId id="1115" r:id="rId14"/>
    <p:sldId id="1116" r:id="rId15"/>
    <p:sldId id="1045" r:id="rId16"/>
    <p:sldId id="1046" r:id="rId17"/>
    <p:sldId id="1101" r:id="rId18"/>
    <p:sldId id="1121" r:id="rId19"/>
    <p:sldId id="1049" r:id="rId20"/>
    <p:sldId id="1120" r:id="rId21"/>
    <p:sldId id="1051" r:id="rId22"/>
    <p:sldId id="1052" r:id="rId23"/>
    <p:sldId id="1053" r:id="rId24"/>
    <p:sldId id="1054" r:id="rId25"/>
    <p:sldId id="1055" r:id="rId26"/>
    <p:sldId id="1100" r:id="rId27"/>
    <p:sldId id="1111" r:id="rId28"/>
    <p:sldId id="1102" r:id="rId29"/>
    <p:sldId id="1103" r:id="rId30"/>
    <p:sldId id="1104" r:id="rId31"/>
    <p:sldId id="1106" r:id="rId32"/>
    <p:sldId id="1056" r:id="rId33"/>
    <p:sldId id="1057" r:id="rId34"/>
    <p:sldId id="1058" r:id="rId35"/>
    <p:sldId id="1059" r:id="rId36"/>
    <p:sldId id="1060" r:id="rId37"/>
    <p:sldId id="1122" r:id="rId38"/>
    <p:sldId id="1123" r:id="rId39"/>
    <p:sldId id="1061" r:id="rId40"/>
    <p:sldId id="1062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000"/>
    <a:srgbClr val="FFFF2F"/>
    <a:srgbClr val="E7FF01"/>
    <a:srgbClr val="FFFFFF"/>
    <a:srgbClr val="FFFF00"/>
    <a:srgbClr val="23FFB6"/>
    <a:srgbClr val="CCFF33"/>
    <a:srgbClr val="FFF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822" autoAdjust="0"/>
  </p:normalViewPr>
  <p:slideViewPr>
    <p:cSldViewPr>
      <p:cViewPr varScale="1">
        <p:scale>
          <a:sx n="60" d="100"/>
          <a:sy n="60" d="100"/>
        </p:scale>
        <p:origin x="9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6102194-DE4D-4CEA-8D5F-DEA584263DA4}" type="datetimeFigureOut">
              <a:rPr lang="ru-RU"/>
              <a:pPr>
                <a:defRPr/>
              </a:pPr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5C5778-D8DC-4E0F-A64C-3425998798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79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63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A3E80415-26E4-4438-9E12-42B4F2D21F58}" type="slidenum">
              <a:rPr lang="ru-RU" smtClean="0"/>
              <a:pPr defTabSz="912813"/>
              <a:t>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1622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7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3387A6CC-7D26-42CE-B209-80DAC373F096}" type="slidenum">
              <a:rPr lang="ru-RU" smtClean="0">
                <a:latin typeface="Arial" pitchFamily="34" charset="0"/>
              </a:rPr>
              <a:pPr defTabSz="912813"/>
              <a:t>11</a:t>
            </a:fld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2A68-12CB-475A-85F3-AF3915803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8718-434A-4E24-B2DA-E7E96B7A85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D4ED9-3035-4127-973C-2654E064A2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F1C44-5BC2-4E11-8CCE-BC2828E803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44B9-E319-4D1F-BB5F-0449C2DD40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FD68E-7ADD-4EFE-974A-34909E650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A53CB-A321-4796-94F3-3AFDEC66D7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8B09-7DFA-4183-A190-9BED289A19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F316-1A54-4900-AD52-19E4A43C74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F3DB2-320C-42D6-A0BC-C243F4770A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6EE4C-8E66-4637-9B46-4D5298F20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997C026-04F6-4591-8925-9F401AE4A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155128/?dst=100010" TargetMode="External"/><Relationship Id="rId2" Type="http://schemas.openxmlformats.org/officeDocument/2006/relationships/hyperlink" Target="http://www.consultant.ru/document/cons_doc_LAW_155176/?dst=10050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155128/?dst=100011" TargetMode="External"/><Relationship Id="rId2" Type="http://schemas.openxmlformats.org/officeDocument/2006/relationships/hyperlink" Target="http://www.consultant.ru/document/cons_doc_LAW_155176/?dst=100504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155128/?dst=100012" TargetMode="External"/><Relationship Id="rId2" Type="http://schemas.openxmlformats.org/officeDocument/2006/relationships/hyperlink" Target="http://www.consultant.ru/document/cons_doc_LAW_155176/?dst=100505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s_E2BB208158ADB9F58838B61471590AFE8A1945DE61FE1E2BEA928301094FDFB1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155128/?dst=100013" TargetMode="External"/><Relationship Id="rId2" Type="http://schemas.openxmlformats.org/officeDocument/2006/relationships/hyperlink" Target="http://www.consultant.ru/document/cons_doc_LAW_155176/?dst=10050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onsultant.ru/document/cons_s_033D676A4F1B2E8CBE2AF54F45E34CF93EA62E15DD8482EC263634C131D7D46B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155128/?dst=100014" TargetMode="External"/><Relationship Id="rId2" Type="http://schemas.openxmlformats.org/officeDocument/2006/relationships/hyperlink" Target="http://www.consultant.ru/popular/koap/13_14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155128/?dst=100017" TargetMode="External"/><Relationship Id="rId2" Type="http://schemas.openxmlformats.org/officeDocument/2006/relationships/hyperlink" Target="http://www.consultant.ru/popular/koap/13_14.htm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155176/?dst=10050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155176/?dst=10051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" name="Группа 5"/>
            <p:cNvGrpSpPr/>
            <p:nvPr/>
          </p:nvGrpSpPr>
          <p:grpSpPr>
            <a:xfrm>
              <a:off x="-32" y="19050"/>
              <a:ext cx="9072626" cy="889670"/>
              <a:chOff x="-32" y="19050"/>
              <a:chExt cx="9072626" cy="889670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77723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  <a:latin typeface="Calibri" pitchFamily="34" charset="0"/>
                    <a:cs typeface="Calibri" pitchFamily="34" charset="0"/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  <a:latin typeface="Calibri" pitchFamily="34" charset="0"/>
                    <a:cs typeface="Calibri" pitchFamily="34" charset="0"/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latin typeface="Calibri" pitchFamily="34" charset="0"/>
                    <a:cs typeface="Calibri" pitchFamily="34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fontAlgn="auto" hangingPunct="0">
              <a:spcBef>
                <a:spcPts val="0"/>
              </a:spcBef>
              <a:spcAft>
                <a:spcPts val="600"/>
              </a:spcAft>
            </a:pPr>
            <a:endParaRPr lang="ru-RU" dirty="0">
              <a:solidFill>
                <a:prstClr val="black"/>
              </a:solidFill>
              <a:latin typeface="Calibri"/>
              <a:cs typeface="Times New Roman" pitchFamily="18" charset="0"/>
            </a:endParaRPr>
          </a:p>
          <a:p>
            <a:pPr lvl="0" algn="ctr" defTabSz="912813" fontAlgn="auto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prstClr val="white"/>
                </a:solidFill>
                <a:latin typeface="Calibri"/>
              </a:rPr>
              <a:t>Дисциплина</a:t>
            </a:r>
          </a:p>
          <a:p>
            <a:pPr lvl="0" algn="ctr" defTabSz="912813" fontAlgn="auto">
              <a:spcBef>
                <a:spcPts val="0"/>
              </a:spcBef>
              <a:spcAft>
                <a:spcPts val="0"/>
              </a:spcAft>
            </a:pPr>
            <a:endParaRPr lang="ru-RU" sz="3600" b="1" dirty="0">
              <a:solidFill>
                <a:prstClr val="white"/>
              </a:solidFill>
              <a:cs typeface="Arial" pitchFamily="34" charset="0"/>
            </a:endParaRPr>
          </a:p>
          <a:p>
            <a:pPr lvl="0" algn="ctr" defTabSz="912813" fontAlgn="auto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prstClr val="white"/>
                </a:solidFill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 fontAlgn="auto">
              <a:spcBef>
                <a:spcPts val="0"/>
              </a:spcBef>
              <a:spcAft>
                <a:spcPts val="0"/>
              </a:spcAft>
            </a:pPr>
            <a:r>
              <a:rPr lang="ru-RU" sz="3600" b="1" dirty="0">
                <a:solidFill>
                  <a:prstClr val="white"/>
                </a:solidFill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latin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"/>
          <p:cNvSpPr>
            <a:spLocks noChangeArrowheads="1"/>
          </p:cNvSpPr>
          <p:nvPr/>
        </p:nvSpPr>
        <p:spPr bwMode="auto">
          <a:xfrm>
            <a:off x="107950" y="2728913"/>
            <a:ext cx="89646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00"/>
                </a:solidFill>
              </a:rPr>
              <a:t>Защита информации </a:t>
            </a:r>
            <a:r>
              <a:rPr lang="ru-RU" sz="3600" b="1">
                <a:solidFill>
                  <a:srgbClr val="FAFC9C"/>
                </a:solidFill>
              </a:rPr>
              <a:t>– </a:t>
            </a:r>
            <a:r>
              <a:rPr lang="ru-RU" sz="3600" b="1">
                <a:solidFill>
                  <a:srgbClr val="FFFFFF"/>
                </a:solidFill>
              </a:rPr>
              <a:t>лицензируемый вид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4" descr="lic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3" y="263525"/>
            <a:ext cx="4395787" cy="639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7" descr="http://www.suritel.ru/cgi-bin/getdetail.pl?LicId=lic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214313"/>
            <a:ext cx="4476750" cy="651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"/>
          <p:cNvSpPr>
            <a:spLocks noChangeArrowheads="1"/>
          </p:cNvSpPr>
          <p:nvPr/>
        </p:nvSpPr>
        <p:spPr bwMode="auto">
          <a:xfrm>
            <a:off x="107950" y="44624"/>
            <a:ext cx="8964613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 b="1" dirty="0" smtClean="0">
                <a:solidFill>
                  <a:srgbClr val="FF0000"/>
                </a:solidFill>
              </a:rPr>
              <a:t>Предлагается определение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pPr defTabSz="912813"/>
            <a:endParaRPr lang="ru-RU" sz="3600" b="1" dirty="0" smtClean="0">
              <a:solidFill>
                <a:srgbClr val="FFFF00"/>
              </a:solidFill>
            </a:endParaRPr>
          </a:p>
          <a:p>
            <a:pPr defTabSz="912813"/>
            <a:r>
              <a:rPr lang="ru-RU" sz="3200" b="1" dirty="0" smtClean="0">
                <a:solidFill>
                  <a:srgbClr val="FFFF00"/>
                </a:solidFill>
              </a:rPr>
              <a:t>Защита </a:t>
            </a:r>
            <a:r>
              <a:rPr lang="ru-RU" sz="3200" b="1" dirty="0">
                <a:solidFill>
                  <a:srgbClr val="FFFF00"/>
                </a:solidFill>
              </a:rPr>
              <a:t>информации </a:t>
            </a:r>
            <a:r>
              <a:rPr lang="ru-RU" sz="3200" b="1" dirty="0">
                <a:solidFill>
                  <a:srgbClr val="FAFC9C"/>
                </a:solidFill>
              </a:rPr>
              <a:t>– </a:t>
            </a:r>
          </a:p>
          <a:p>
            <a:pPr defTabSz="912813"/>
            <a:r>
              <a:rPr lang="ru-RU" sz="3200" b="1" dirty="0">
                <a:solidFill>
                  <a:schemeClr val="bg1"/>
                </a:solidFill>
              </a:rPr>
              <a:t>принятие  правовых, организационных  и технических мер,  направленных </a:t>
            </a:r>
            <a:r>
              <a:rPr lang="ru-RU" sz="3200" b="1" dirty="0" smtClean="0">
                <a:solidFill>
                  <a:schemeClr val="bg1"/>
                </a:solidFill>
              </a:rPr>
              <a:t>на обеспечение безопасности информации.</a:t>
            </a:r>
          </a:p>
          <a:p>
            <a:pPr defTabSz="912813"/>
            <a:endParaRPr lang="ru-RU" sz="2000" b="1" dirty="0" smtClean="0">
              <a:solidFill>
                <a:srgbClr val="FFFF00"/>
              </a:solidFill>
            </a:endParaRPr>
          </a:p>
          <a:p>
            <a:pPr defTabSz="912813"/>
            <a:endParaRPr lang="ru-RU" sz="2000" b="1" dirty="0" smtClean="0">
              <a:solidFill>
                <a:srgbClr val="FFFF00"/>
              </a:solidFill>
            </a:endParaRPr>
          </a:p>
          <a:p>
            <a:pPr defTabSz="912813"/>
            <a:r>
              <a:rPr lang="ru-RU" sz="2400" b="1" dirty="0" smtClean="0">
                <a:solidFill>
                  <a:srgbClr val="FFFF00"/>
                </a:solidFill>
              </a:rPr>
              <a:t>Защита информации </a:t>
            </a:r>
            <a:r>
              <a:rPr lang="ru-RU" sz="2400" b="1" dirty="0" smtClean="0">
                <a:solidFill>
                  <a:srgbClr val="FAFC9C"/>
                </a:solidFill>
              </a:rPr>
              <a:t>– </a:t>
            </a:r>
          </a:p>
          <a:p>
            <a:pPr defTabSz="912813"/>
            <a:r>
              <a:rPr lang="ru-RU" sz="2400" b="1" dirty="0" smtClean="0">
                <a:solidFill>
                  <a:schemeClr val="bg1"/>
                </a:solidFill>
              </a:rPr>
              <a:t>принятие  правовых, организационных  и технических мер,  направленных на  предотвращение  утечки информации,  неправомерного воздействия на информацию (уничтожения,  модифицирования (искажения, подмены) информации)  и  неправомерного  блокирования доступа к информации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Система защиты информации: </a:t>
            </a:r>
            <a:r>
              <a:rPr lang="ru-RU" sz="3200" dirty="0" smtClean="0">
                <a:solidFill>
                  <a:schemeClr val="bg1"/>
                </a:solidFill>
              </a:rPr>
              <a:t>совокупность органов и (или) исполнителей, используемой ими техники защиты информации, а также объектов защиты информации, организованная и функционирующая по правилам и нормам, установленным соответствующими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документами в области защиты информации.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rgbClr val="FFFFFF"/>
                </a:solidFill>
              </a:rPr>
              <a:t>Национальный стандарт РФ. Защита информации. Основные термины и определения. ГОСТ Р 50922-2006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129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3200" dirty="0" smtClean="0">
                <a:solidFill>
                  <a:srgbClr val="FFFF2F"/>
                </a:solidFill>
              </a:rPr>
              <a:t>Система защиты информации автоматизированной системы: </a:t>
            </a:r>
          </a:p>
          <a:p>
            <a:pPr lvl="0"/>
            <a:r>
              <a:rPr lang="ru-RU" sz="3200" dirty="0" smtClean="0">
                <a:solidFill>
                  <a:srgbClr val="FFFFFF"/>
                </a:solidFill>
              </a:rPr>
              <a:t>совокупность организационных мероприятий, технических, программных и программно-технических средств защиты информации и средств контроля эффективности защиты информации.</a:t>
            </a:r>
          </a:p>
          <a:p>
            <a:pPr lvl="0"/>
            <a:endParaRPr lang="ru-RU" sz="3200" dirty="0" smtClean="0">
              <a:solidFill>
                <a:srgbClr val="FFFFFF"/>
              </a:solidFill>
            </a:endParaRPr>
          </a:p>
          <a:p>
            <a:pPr lvl="0"/>
            <a:r>
              <a:rPr lang="ru-RU" sz="2400" dirty="0" smtClean="0">
                <a:solidFill>
                  <a:srgbClr val="FFFF00"/>
                </a:solidFill>
              </a:rPr>
              <a:t>ГОСТ Р 51583-2014. Защита информации. Порядок создания автоматизированных систем в защищенном исполнении. Общие положения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ChangeArrowheads="1"/>
          </p:cNvSpPr>
          <p:nvPr/>
        </p:nvSpPr>
        <p:spPr bwMode="auto">
          <a:xfrm>
            <a:off x="107950" y="344488"/>
            <a:ext cx="89646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 dirty="0" smtClean="0">
                <a:solidFill>
                  <a:srgbClr val="FF0000"/>
                </a:solidFill>
              </a:rPr>
              <a:t>Предлагается определение</a:t>
            </a:r>
            <a:endParaRPr lang="ru-RU" sz="4800" b="1" dirty="0" smtClean="0">
              <a:solidFill>
                <a:srgbClr val="FFFF00"/>
              </a:solidFill>
            </a:endParaRPr>
          </a:p>
          <a:p>
            <a:pPr defTabSz="912813"/>
            <a:endParaRPr lang="ru-RU" sz="3600" b="1" dirty="0" smtClean="0">
              <a:solidFill>
                <a:srgbClr val="FFFF00"/>
              </a:solidFill>
            </a:endParaRPr>
          </a:p>
          <a:p>
            <a:pPr defTabSz="912813"/>
            <a:r>
              <a:rPr lang="ru-RU" sz="3600" b="1" dirty="0" smtClean="0">
                <a:solidFill>
                  <a:srgbClr val="FFFF00"/>
                </a:solidFill>
              </a:rPr>
              <a:t>Система </a:t>
            </a:r>
            <a:r>
              <a:rPr lang="ru-RU" sz="3600" b="1" dirty="0">
                <a:solidFill>
                  <a:srgbClr val="FFFF00"/>
                </a:solidFill>
              </a:rPr>
              <a:t>защиты информации</a:t>
            </a:r>
            <a:r>
              <a:rPr lang="ru-RU" sz="3600" b="1" dirty="0">
                <a:solidFill>
                  <a:srgbClr val="FAFC9C"/>
                </a:solidFill>
              </a:rPr>
              <a:t> –</a:t>
            </a:r>
            <a:r>
              <a:rPr lang="ru-RU" sz="3600" b="1" dirty="0">
                <a:solidFill>
                  <a:srgbClr val="FFFFFF"/>
                </a:solidFill>
              </a:rPr>
              <a:t>комплекс организационных  и технических мер,  направленных на  </a:t>
            </a:r>
            <a:r>
              <a:rPr lang="ru-RU" sz="3600" b="1" dirty="0" smtClean="0">
                <a:solidFill>
                  <a:srgbClr val="FFFFFF"/>
                </a:solidFill>
              </a:rPr>
              <a:t>обеспечение безопасности информации</a:t>
            </a:r>
            <a:r>
              <a:rPr lang="ru-RU" sz="3600" b="1"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Box 1"/>
          <p:cNvSpPr txBox="1">
            <a:spLocks noChangeArrowheads="1"/>
          </p:cNvSpPr>
          <p:nvPr/>
        </p:nvSpPr>
        <p:spPr bwMode="auto">
          <a:xfrm>
            <a:off x="0" y="428625"/>
            <a:ext cx="90011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400" b="1" dirty="0">
                <a:solidFill>
                  <a:srgbClr val="FFFF2F"/>
                </a:solidFill>
              </a:rPr>
              <a:t>Защита информации:</a:t>
            </a:r>
          </a:p>
          <a:p>
            <a:pPr defTabSz="912813"/>
            <a:endParaRPr lang="ru-RU" sz="2400" b="1" dirty="0">
              <a:solidFill>
                <a:srgbClr val="FFFFFF"/>
              </a:solidFill>
            </a:endParaRPr>
          </a:p>
          <a:p>
            <a:pPr defTabSz="912813">
              <a:buFont typeface="Wingdings" pitchFamily="2" charset="2"/>
              <a:buChar char="Ø"/>
            </a:pPr>
            <a:r>
              <a:rPr lang="ru-RU" sz="2400" b="1" dirty="0">
                <a:solidFill>
                  <a:srgbClr val="FFFFFF"/>
                </a:solidFill>
              </a:rPr>
              <a:t> Правовая защита информации.</a:t>
            </a:r>
            <a:endParaRPr lang="ru-RU" sz="2400" dirty="0">
              <a:solidFill>
                <a:srgbClr val="FFFFFF"/>
              </a:solidFill>
            </a:endParaRP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>
              <a:buFont typeface="Wingdings" pitchFamily="2" charset="2"/>
              <a:buChar char="Ø"/>
            </a:pPr>
            <a:r>
              <a:rPr lang="ru-RU" sz="2400" b="1" dirty="0">
                <a:solidFill>
                  <a:srgbClr val="FFFFFF"/>
                </a:solidFill>
              </a:rPr>
              <a:t> Техническая защита информации. </a:t>
            </a:r>
            <a:endParaRPr lang="ru-RU" sz="2400" dirty="0">
              <a:solidFill>
                <a:srgbClr val="FFFFFF"/>
              </a:solidFill>
            </a:endParaRP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>
              <a:buFont typeface="Wingdings" pitchFamily="2" charset="2"/>
              <a:buChar char="Ø"/>
            </a:pPr>
            <a:r>
              <a:rPr lang="ru-RU" sz="2400" b="1" dirty="0">
                <a:solidFill>
                  <a:srgbClr val="FFFFFF"/>
                </a:solidFill>
              </a:rPr>
              <a:t> Криптографическая  защита</a:t>
            </a:r>
          </a:p>
          <a:p>
            <a:pPr defTabSz="912813"/>
            <a:r>
              <a:rPr lang="ru-RU" sz="2400" b="1" dirty="0">
                <a:solidFill>
                  <a:srgbClr val="FFFFFF"/>
                </a:solidFill>
              </a:rPr>
              <a:t>    информации. </a:t>
            </a:r>
            <a:endParaRPr lang="ru-RU" sz="2400" dirty="0">
              <a:solidFill>
                <a:srgbClr val="FFFFFF"/>
              </a:solidFill>
            </a:endParaRPr>
          </a:p>
          <a:p>
            <a:pPr defTabSz="912813"/>
            <a:endParaRPr lang="ru-RU" sz="2400" dirty="0">
              <a:solidFill>
                <a:srgbClr val="FFFFFF"/>
              </a:solidFill>
            </a:endParaRPr>
          </a:p>
          <a:p>
            <a:pPr defTabSz="912813">
              <a:buFont typeface="Wingdings" pitchFamily="2" charset="2"/>
              <a:buChar char="Ø"/>
            </a:pPr>
            <a:r>
              <a:rPr lang="ru-RU" sz="2400" b="1" dirty="0">
                <a:solidFill>
                  <a:srgbClr val="FFFFFF"/>
                </a:solidFill>
              </a:rPr>
              <a:t> Физическая  защита </a:t>
            </a:r>
            <a:r>
              <a:rPr lang="ru-RU" sz="2400" b="1" dirty="0" smtClean="0">
                <a:solidFill>
                  <a:srgbClr val="FFFFFF"/>
                </a:solidFill>
              </a:rPr>
              <a:t>информации</a:t>
            </a:r>
          </a:p>
          <a:p>
            <a:pPr defTabSz="912813">
              <a:buFont typeface="Wingdings" pitchFamily="2" charset="2"/>
              <a:buChar char="Ø"/>
            </a:pPr>
            <a:endParaRPr lang="ru-RU" sz="2400" b="1" dirty="0" smtClean="0">
              <a:solidFill>
                <a:srgbClr val="FFFFFF"/>
              </a:solidFill>
            </a:endParaRP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rgbClr val="FFFF00"/>
                </a:solidFill>
              </a:rPr>
              <a:t>ГОСТ Р 50922-2006. Защита информации. Основные термины и определения </a:t>
            </a:r>
            <a:r>
              <a:rPr lang="ru-RU" sz="2400" dirty="0" smtClean="0"/>
              <a:t>	</a:t>
            </a:r>
            <a:endParaRPr lang="ru-RU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Box 1"/>
          <p:cNvSpPr txBox="1">
            <a:spLocks noChangeArrowheads="1"/>
          </p:cNvSpPr>
          <p:nvPr/>
        </p:nvSpPr>
        <p:spPr bwMode="auto">
          <a:xfrm>
            <a:off x="0" y="428625"/>
            <a:ext cx="90011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 dirty="0">
                <a:solidFill>
                  <a:srgbClr val="FFFF2F"/>
                </a:solidFill>
              </a:rPr>
              <a:t>Правовая защита информации – </a:t>
            </a:r>
          </a:p>
          <a:p>
            <a:pPr defTabSz="912813"/>
            <a:endParaRPr lang="ru-RU" sz="3200" dirty="0">
              <a:solidFill>
                <a:srgbClr val="FFFFFF"/>
              </a:solidFill>
            </a:endParaRPr>
          </a:p>
          <a:p>
            <a:pPr defTabSz="912813"/>
            <a:r>
              <a:rPr lang="ru-RU" sz="3200" dirty="0">
                <a:solidFill>
                  <a:srgbClr val="FFFFFF"/>
                </a:solidFill>
              </a:rPr>
              <a:t>Защита информации правовыми методами, включающая в себя разработку законодательных и нормативных правовых документов (актов), регулирующих отношения субъектов по защите информации, применение этих документов (актов), а также надзор и контроль за их исполнением</a:t>
            </a:r>
            <a:r>
              <a:rPr lang="ru-RU" sz="3200" dirty="0" smtClean="0">
                <a:solidFill>
                  <a:srgbClr val="FFFFFF"/>
                </a:solidFill>
              </a:rPr>
              <a:t>.</a:t>
            </a:r>
          </a:p>
          <a:p>
            <a:pPr defTabSz="912813"/>
            <a:endParaRPr lang="ru-RU" sz="3200" dirty="0" smtClean="0">
              <a:solidFill>
                <a:srgbClr val="FFFFFF"/>
              </a:solidFill>
            </a:endParaRPr>
          </a:p>
          <a:p>
            <a:pPr defTabSz="912813"/>
            <a:r>
              <a:rPr lang="ru-RU" sz="2400" dirty="0" smtClean="0">
                <a:solidFill>
                  <a:srgbClr val="FFFF00"/>
                </a:solidFill>
              </a:rPr>
              <a:t>ГОСТ Р 50922-2006. Защита информации. Основные термины и определения</a:t>
            </a:r>
            <a:endParaRPr lang="ru-RU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Box 1"/>
          <p:cNvSpPr txBox="1">
            <a:spLocks noChangeArrowheads="1"/>
          </p:cNvSpPr>
          <p:nvPr/>
        </p:nvSpPr>
        <p:spPr bwMode="auto">
          <a:xfrm>
            <a:off x="0" y="285750"/>
            <a:ext cx="9001125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 smtClean="0">
                <a:solidFill>
                  <a:srgbClr val="FF0000"/>
                </a:solidFill>
              </a:rPr>
              <a:t>Предлагается определение</a:t>
            </a:r>
            <a:endParaRPr lang="ru-RU" sz="4000" b="1" dirty="0" smtClean="0">
              <a:solidFill>
                <a:srgbClr val="FFFF00"/>
              </a:solidFill>
            </a:endParaRPr>
          </a:p>
          <a:p>
            <a:pPr defTabSz="912813"/>
            <a:endParaRPr lang="ru-RU" sz="2800" b="1" dirty="0" smtClean="0">
              <a:solidFill>
                <a:srgbClr val="FFFF2F"/>
              </a:solidFill>
            </a:endParaRPr>
          </a:p>
          <a:p>
            <a:pPr defTabSz="912813"/>
            <a:r>
              <a:rPr lang="ru-RU" sz="2800" b="1" dirty="0" smtClean="0">
                <a:solidFill>
                  <a:srgbClr val="FFFF2F"/>
                </a:solidFill>
              </a:rPr>
              <a:t>Организационно-правовая </a:t>
            </a:r>
            <a:r>
              <a:rPr lang="ru-RU" sz="2800" b="1" dirty="0">
                <a:solidFill>
                  <a:srgbClr val="FFFF2F"/>
                </a:solidFill>
              </a:rPr>
              <a:t>защита информации -</a:t>
            </a:r>
            <a:endParaRPr lang="ru-RU" sz="2800" dirty="0">
              <a:solidFill>
                <a:srgbClr val="FFFFFF"/>
              </a:solidFill>
            </a:endParaRPr>
          </a:p>
          <a:p>
            <a:pPr defTabSz="912813"/>
            <a:endParaRPr lang="ru-RU" sz="2800" dirty="0">
              <a:solidFill>
                <a:srgbClr val="FFFFFF"/>
              </a:solidFill>
            </a:endParaRPr>
          </a:p>
          <a:p>
            <a:pPr defTabSz="912813"/>
            <a:r>
              <a:rPr lang="ru-RU" sz="2800" dirty="0">
                <a:solidFill>
                  <a:srgbClr val="FFFFFF"/>
                </a:solidFill>
              </a:rPr>
              <a:t>Защита информации, включающая в себя разработку нормативных правовых актов (законов, указов, постановлений, приказов</a:t>
            </a:r>
            <a:r>
              <a:rPr lang="ru-RU" sz="2800" dirty="0" smtClean="0">
                <a:solidFill>
                  <a:srgbClr val="FFFFFF"/>
                </a:solidFill>
              </a:rPr>
              <a:t>), а также разработку  нормативно-методических 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документов (специальных </a:t>
            </a:r>
            <a:r>
              <a:rPr lang="ru-RU" sz="2800" dirty="0">
                <a:solidFill>
                  <a:srgbClr val="FFFFFF"/>
                </a:solidFill>
              </a:rPr>
              <a:t>нормативных документов (руководящих документов, моделей, методик и т.д.), государственных стандартов) </a:t>
            </a:r>
            <a:r>
              <a:rPr lang="ru-RU" sz="2800" dirty="0" smtClean="0">
                <a:solidFill>
                  <a:srgbClr val="FFFFFF"/>
                </a:solidFill>
              </a:rPr>
              <a:t>и организационно-распорядительных </a:t>
            </a:r>
            <a:r>
              <a:rPr lang="ru-RU" sz="2800" dirty="0">
                <a:solidFill>
                  <a:srgbClr val="FFFFFF"/>
                </a:solidFill>
              </a:rPr>
              <a:t>документов (концепций, положений, руководств, инструкций и т.д</a:t>
            </a:r>
            <a:r>
              <a:rPr lang="ru-RU" sz="2800" dirty="0" smtClean="0">
                <a:solidFill>
                  <a:srgbClr val="FFFFFF"/>
                </a:solidFill>
              </a:rPr>
              <a:t>.)  </a:t>
            </a:r>
            <a:r>
              <a:rPr lang="ru-RU" sz="2800" dirty="0">
                <a:solidFill>
                  <a:srgbClr val="FFFFFF"/>
                </a:solidFill>
              </a:rPr>
              <a:t>в области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4041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Box 1"/>
          <p:cNvSpPr txBox="1">
            <a:spLocks noChangeArrowheads="1"/>
          </p:cNvSpPr>
          <p:nvPr/>
        </p:nvSpPr>
        <p:spPr bwMode="auto">
          <a:xfrm>
            <a:off x="0" y="428625"/>
            <a:ext cx="90011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FFFF2F"/>
                </a:solidFill>
              </a:rPr>
              <a:t>Техническая защита информации –</a:t>
            </a:r>
          </a:p>
          <a:p>
            <a:pPr defTabSz="912813"/>
            <a:r>
              <a:rPr lang="ru-RU" sz="2800" b="1" dirty="0">
                <a:solidFill>
                  <a:srgbClr val="FFFFFF"/>
                </a:solidFill>
              </a:rPr>
              <a:t> </a:t>
            </a:r>
            <a:endParaRPr lang="ru-RU" sz="2800" dirty="0">
              <a:solidFill>
                <a:srgbClr val="FFFFFF"/>
              </a:solidFill>
            </a:endParaRPr>
          </a:p>
          <a:p>
            <a:pPr defTabSz="912813"/>
            <a:r>
              <a:rPr lang="ru-RU" sz="2800" dirty="0">
                <a:solidFill>
                  <a:srgbClr val="FFFFFF"/>
                </a:solidFill>
              </a:rPr>
              <a:t>Защита информации, заключающаяся в обеспечении </a:t>
            </a:r>
            <a:r>
              <a:rPr lang="ru-RU" sz="2800" dirty="0" err="1">
                <a:solidFill>
                  <a:srgbClr val="FFFFFF"/>
                </a:solidFill>
              </a:rPr>
              <a:t>некриптографическими</a:t>
            </a:r>
            <a:r>
              <a:rPr lang="ru-RU" sz="2800" dirty="0">
                <a:solidFill>
                  <a:srgbClr val="FFFFFF"/>
                </a:solidFill>
              </a:rPr>
              <a:t> методами безопасности информации (данных), подлежащей (подлежащих) защите в соответствии с действующим законодательством, с применением технических, программных и программно-технических средств</a:t>
            </a:r>
            <a:r>
              <a:rPr lang="ru-RU" sz="2800" dirty="0" smtClean="0">
                <a:solidFill>
                  <a:srgbClr val="FFFFFF"/>
                </a:solidFill>
              </a:rPr>
              <a:t>.</a:t>
            </a:r>
          </a:p>
          <a:p>
            <a:pPr defTabSz="912813"/>
            <a:endParaRPr lang="ru-RU" sz="2800" dirty="0" smtClean="0">
              <a:solidFill>
                <a:srgbClr val="FFFFFF"/>
              </a:solidFill>
            </a:endParaRPr>
          </a:p>
          <a:p>
            <a:pPr defTabSz="912813"/>
            <a:r>
              <a:rPr lang="ru-RU" sz="2400" dirty="0" smtClean="0">
                <a:solidFill>
                  <a:srgbClr val="FFFF00"/>
                </a:solidFill>
              </a:rPr>
              <a:t>ГОСТ Р 50922-2006. Защита информации. Основные термины и определения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rgbClr val="FFFFFF"/>
                </a:solidFill>
                <a:latin typeface="+mn-lt"/>
              </a:rPr>
              <a:t>Лекция № 02</a:t>
            </a:r>
          </a:p>
          <a:p>
            <a:pPr algn="ctr">
              <a:defRPr/>
            </a:pPr>
            <a:endParaRPr lang="ru-RU" sz="3600" b="1" dirty="0">
              <a:solidFill>
                <a:srgbClr val="FFFFFF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 smtClean="0">
                <a:solidFill>
                  <a:srgbClr val="FFFFFF"/>
                </a:solidFill>
              </a:rPr>
              <a:t>«Основные </a:t>
            </a:r>
            <a:r>
              <a:rPr lang="ru-RU" sz="3600" b="1" dirty="0">
                <a:solidFill>
                  <a:srgbClr val="FFFFFF"/>
                </a:solidFill>
              </a:rPr>
              <a:t>направления и задачи защиты </a:t>
            </a:r>
            <a:r>
              <a:rPr lang="ru-RU" sz="3600" b="1" dirty="0" smtClean="0">
                <a:solidFill>
                  <a:srgbClr val="FFFFFF"/>
                </a:solidFill>
              </a:rPr>
              <a:t>информации»</a:t>
            </a:r>
            <a:endParaRPr lang="ru-RU" sz="3600" b="1"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Box 1"/>
          <p:cNvSpPr txBox="1">
            <a:spLocks noChangeArrowheads="1"/>
          </p:cNvSpPr>
          <p:nvPr/>
        </p:nvSpPr>
        <p:spPr bwMode="auto">
          <a:xfrm>
            <a:off x="0" y="428625"/>
            <a:ext cx="90011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 dirty="0" smtClean="0">
                <a:solidFill>
                  <a:srgbClr val="FF0000"/>
                </a:solidFill>
              </a:rPr>
              <a:t>Предлагается определение</a:t>
            </a:r>
          </a:p>
          <a:p>
            <a:pPr defTabSz="912813"/>
            <a:endParaRPr lang="ru-RU" sz="3200" b="1" dirty="0" smtClean="0">
              <a:solidFill>
                <a:srgbClr val="FFFF2F"/>
              </a:solidFill>
            </a:endParaRPr>
          </a:p>
          <a:p>
            <a:pPr defTabSz="912813"/>
            <a:r>
              <a:rPr lang="ru-RU" sz="3200" b="1" dirty="0" smtClean="0">
                <a:solidFill>
                  <a:srgbClr val="FFFF2F"/>
                </a:solidFill>
              </a:rPr>
              <a:t>Техническая </a:t>
            </a:r>
            <a:r>
              <a:rPr lang="ru-RU" sz="3200" b="1" dirty="0">
                <a:solidFill>
                  <a:srgbClr val="FFFF2F"/>
                </a:solidFill>
              </a:rPr>
              <a:t>защита информации –</a:t>
            </a:r>
          </a:p>
          <a:p>
            <a:pPr defTabSz="912813"/>
            <a:r>
              <a:rPr lang="ru-RU" sz="3200" b="1" dirty="0">
                <a:solidFill>
                  <a:srgbClr val="FFFFFF"/>
                </a:solidFill>
              </a:rPr>
              <a:t> </a:t>
            </a:r>
            <a:endParaRPr lang="ru-RU" sz="3200" dirty="0">
              <a:solidFill>
                <a:srgbClr val="FFFFFF"/>
              </a:solidFill>
            </a:endParaRPr>
          </a:p>
          <a:p>
            <a:pPr defTabSz="912813"/>
            <a:r>
              <a:rPr lang="ru-RU" sz="3200" dirty="0">
                <a:solidFill>
                  <a:srgbClr val="FFFFFF"/>
                </a:solidFill>
              </a:rPr>
              <a:t>Защита информации, заключающаяся в обеспечении </a:t>
            </a:r>
            <a:r>
              <a:rPr lang="ru-RU" sz="3200" dirty="0" err="1">
                <a:solidFill>
                  <a:srgbClr val="FFFFFF"/>
                </a:solidFill>
              </a:rPr>
              <a:t>некриптографическими</a:t>
            </a:r>
            <a:r>
              <a:rPr lang="ru-RU" sz="3200" dirty="0">
                <a:solidFill>
                  <a:srgbClr val="FFFFFF"/>
                </a:solidFill>
              </a:rPr>
              <a:t> методами безопасности информации путем проведения организационных мероприятий и применения технических, программных и программно-аппаратных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1688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/>
          <p:cNvSpPr>
            <a:spLocks noChangeArrowheads="1"/>
          </p:cNvSpPr>
          <p:nvPr/>
        </p:nvSpPr>
        <p:spPr bwMode="auto">
          <a:xfrm>
            <a:off x="285750" y="7581"/>
            <a:ext cx="85725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2813" eaLnBrk="0" hangingPunct="0"/>
            <a:r>
              <a:rPr lang="ru-RU" sz="3200" b="1" dirty="0">
                <a:solidFill>
                  <a:srgbClr val="FFFF00"/>
                </a:solidFill>
                <a:cs typeface="Times New Roman" pitchFamily="18" charset="0"/>
              </a:rPr>
              <a:t>Техническая защита информации:</a:t>
            </a:r>
          </a:p>
          <a:p>
            <a:pPr defTabSz="912813" eaLnBrk="0" hangingPunct="0"/>
            <a:endParaRPr lang="ru-RU" sz="3200" dirty="0">
              <a:solidFill>
                <a:srgbClr val="FFFFFF"/>
              </a:solidFill>
            </a:endParaRPr>
          </a:p>
          <a:p>
            <a:pPr defTabSz="912813" eaLnBrk="0" hangingPunct="0">
              <a:buFont typeface="Wingdings" pitchFamily="2" charset="2"/>
              <a:buChar char="Ø"/>
            </a:pPr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FFFF"/>
                </a:solidFill>
                <a:cs typeface="Times New Roman" pitchFamily="18" charset="0"/>
              </a:rPr>
              <a:t> защита </a:t>
            </a:r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информации от </a:t>
            </a:r>
          </a:p>
          <a:p>
            <a:pPr defTabSz="912813" eaLnBrk="0" hangingPunct="0"/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    несанкционированного </a:t>
            </a:r>
            <a:r>
              <a:rPr lang="ru-RU" sz="3200" dirty="0" smtClean="0">
                <a:solidFill>
                  <a:srgbClr val="FFFFFF"/>
                </a:solidFill>
                <a:cs typeface="Times New Roman" pitchFamily="18" charset="0"/>
              </a:rPr>
              <a:t>доступа и</a:t>
            </a:r>
          </a:p>
          <a:p>
            <a:pPr defTabSz="912813" eaLnBrk="0" hangingPunct="0"/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FFFF"/>
                </a:solidFill>
                <a:cs typeface="Times New Roman" pitchFamily="18" charset="0"/>
              </a:rPr>
              <a:t>   неправомерного воздействия на</a:t>
            </a:r>
          </a:p>
          <a:p>
            <a:pPr defTabSz="912813" eaLnBrk="0" hangingPunct="0"/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FFFF"/>
                </a:solidFill>
                <a:cs typeface="Times New Roman" pitchFamily="18" charset="0"/>
              </a:rPr>
              <a:t>   информацию (защита от НСД);</a:t>
            </a:r>
            <a:endParaRPr lang="ru-RU" sz="3200" dirty="0">
              <a:solidFill>
                <a:srgbClr val="FFFFFF"/>
              </a:solidFill>
              <a:cs typeface="Times New Roman" pitchFamily="18" charset="0"/>
            </a:endParaRPr>
          </a:p>
          <a:p>
            <a:pPr defTabSz="912813" eaLnBrk="0" hangingPunct="0"/>
            <a:endParaRPr lang="ru-RU" sz="3200" dirty="0">
              <a:solidFill>
                <a:srgbClr val="FFFFFF"/>
              </a:solidFill>
            </a:endParaRPr>
          </a:p>
          <a:p>
            <a:pPr defTabSz="912813" eaLnBrk="0" hangingPunct="0">
              <a:buFont typeface="Wingdings" pitchFamily="2" charset="2"/>
              <a:buChar char="Ø"/>
            </a:pPr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FFFF"/>
                </a:solidFill>
                <a:cs typeface="Times New Roman" pitchFamily="18" charset="0"/>
              </a:rPr>
              <a:t> защита </a:t>
            </a:r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информации от утечки </a:t>
            </a:r>
          </a:p>
          <a:p>
            <a:pPr defTabSz="912813" eaLnBrk="0" hangingPunct="0"/>
            <a:r>
              <a:rPr lang="ru-RU" sz="3200" dirty="0">
                <a:solidFill>
                  <a:srgbClr val="FFFFFF"/>
                </a:solidFill>
                <a:cs typeface="Times New Roman" pitchFamily="18" charset="0"/>
              </a:rPr>
              <a:t>    по техническим каналам.</a:t>
            </a:r>
            <a:endParaRPr lang="ru-RU" sz="3200" dirty="0">
              <a:solidFill>
                <a:srgbClr val="FFFFFF"/>
              </a:solidFill>
            </a:endParaRPr>
          </a:p>
          <a:p>
            <a:pPr defTabSz="912813" eaLnBrk="0" hangingPunct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Box 1"/>
          <p:cNvSpPr txBox="1">
            <a:spLocks noChangeArrowheads="1"/>
          </p:cNvSpPr>
          <p:nvPr/>
        </p:nvSpPr>
        <p:spPr bwMode="auto">
          <a:xfrm>
            <a:off x="0" y="142875"/>
            <a:ext cx="9001125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FFFF2F"/>
                </a:solidFill>
              </a:rPr>
              <a:t>Криптографическая  защита информации </a:t>
            </a:r>
            <a:r>
              <a:rPr lang="ru-RU" sz="2800" b="1" dirty="0">
                <a:solidFill>
                  <a:srgbClr val="FFFFFF"/>
                </a:solidFill>
              </a:rPr>
              <a:t>– </a:t>
            </a:r>
          </a:p>
          <a:p>
            <a:pPr defTabSz="912813"/>
            <a:r>
              <a:rPr lang="ru-RU" sz="2800" dirty="0">
                <a:solidFill>
                  <a:srgbClr val="FFFFFF"/>
                </a:solidFill>
              </a:rPr>
              <a:t>Защита информации с помощью ее криптографического преобразования</a:t>
            </a:r>
            <a:r>
              <a:rPr lang="ru-RU" sz="2800" dirty="0" smtClean="0">
                <a:solidFill>
                  <a:srgbClr val="FFFFFF"/>
                </a:solidFill>
              </a:rPr>
              <a:t>.</a:t>
            </a:r>
          </a:p>
          <a:p>
            <a:pPr defTabSz="912813"/>
            <a:endParaRPr lang="ru-RU" sz="3200" dirty="0" smtClean="0">
              <a:solidFill>
                <a:srgbClr val="FFFFFF"/>
              </a:solidFill>
            </a:endParaRPr>
          </a:p>
          <a:p>
            <a:pPr defTabSz="912813"/>
            <a:r>
              <a:rPr lang="ru-RU" sz="2400" dirty="0" smtClean="0">
                <a:solidFill>
                  <a:srgbClr val="FFFF00"/>
                </a:solidFill>
              </a:rPr>
              <a:t>ГОСТ Р 50922-2006. Защита информации. Основные термины и определения</a:t>
            </a:r>
          </a:p>
          <a:p>
            <a:pPr defTabSz="912813"/>
            <a:endParaRPr lang="ru-RU" sz="2400" dirty="0" smtClean="0">
              <a:solidFill>
                <a:srgbClr val="FFFF00"/>
              </a:solidFill>
            </a:endParaRPr>
          </a:p>
          <a:p>
            <a:pPr defTabSz="912813"/>
            <a:r>
              <a:rPr lang="ru-RU" sz="2800" b="1" dirty="0" smtClean="0">
                <a:solidFill>
                  <a:srgbClr val="FF0000"/>
                </a:solidFill>
              </a:rPr>
              <a:t>Предлагается определение</a:t>
            </a:r>
          </a:p>
          <a:p>
            <a:pPr defTabSz="912813"/>
            <a:endParaRPr lang="ru-RU" sz="2800" b="1" dirty="0" smtClean="0">
              <a:solidFill>
                <a:srgbClr val="FF0000"/>
              </a:solidFill>
            </a:endParaRPr>
          </a:p>
          <a:p>
            <a:pPr defTabSz="912813"/>
            <a:r>
              <a:rPr lang="ru-RU" sz="2800" b="1" dirty="0" smtClean="0">
                <a:solidFill>
                  <a:srgbClr val="FFFF2F"/>
                </a:solidFill>
              </a:rPr>
              <a:t>Криптографическая  защита информации </a:t>
            </a:r>
            <a:r>
              <a:rPr lang="ru-RU" sz="2800" b="1" dirty="0" smtClean="0">
                <a:solidFill>
                  <a:srgbClr val="FFFFFF"/>
                </a:solidFill>
              </a:rPr>
              <a:t>– </a:t>
            </a:r>
          </a:p>
          <a:p>
            <a:pPr defTabSz="912813"/>
            <a:r>
              <a:rPr lang="ru-RU" sz="2800" dirty="0" smtClean="0">
                <a:solidFill>
                  <a:srgbClr val="FFFFFF"/>
                </a:solidFill>
              </a:rPr>
              <a:t>Защита информации, заключающаяся в обеспечении безопасности информации путем ее криптографического преобразования с использованием технических, программных и программно– технических средств.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Box 1"/>
          <p:cNvSpPr txBox="1">
            <a:spLocks noChangeArrowheads="1"/>
          </p:cNvSpPr>
          <p:nvPr/>
        </p:nvSpPr>
        <p:spPr bwMode="auto">
          <a:xfrm>
            <a:off x="0" y="142875"/>
            <a:ext cx="9001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 dirty="0">
                <a:solidFill>
                  <a:srgbClr val="FFFF2F"/>
                </a:solidFill>
              </a:rPr>
              <a:t>Криптографическая  защита информации </a:t>
            </a:r>
            <a:r>
              <a:rPr lang="ru-RU" sz="3600" b="1" dirty="0">
                <a:solidFill>
                  <a:srgbClr val="FFFFFF"/>
                </a:solidFill>
              </a:rPr>
              <a:t>– </a:t>
            </a:r>
          </a:p>
          <a:p>
            <a:pPr defTabSz="912813"/>
            <a:r>
              <a:rPr lang="ru-RU" sz="3600" dirty="0">
                <a:solidFill>
                  <a:srgbClr val="FFFFFF"/>
                </a:solidFill>
              </a:rPr>
              <a:t>Защита информации, заключающаяся в обеспечении безопасности информации путем ее криптографического преобразования с использованием технических, программных и </a:t>
            </a:r>
            <a:r>
              <a:rPr lang="ru-RU" sz="3600" dirty="0" smtClean="0">
                <a:solidFill>
                  <a:srgbClr val="FFFFFF"/>
                </a:solidFill>
              </a:rPr>
              <a:t>программно– технических средств</a:t>
            </a:r>
            <a:r>
              <a:rPr lang="ru-RU" sz="3600" dirty="0">
                <a:solidFill>
                  <a:srgbClr val="FFFFFF"/>
                </a:solidFill>
              </a:rPr>
              <a:t>.</a:t>
            </a:r>
            <a:endParaRPr lang="ru-RU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Box 1"/>
          <p:cNvSpPr txBox="1">
            <a:spLocks noChangeArrowheads="1"/>
          </p:cNvSpPr>
          <p:nvPr/>
        </p:nvSpPr>
        <p:spPr bwMode="auto">
          <a:xfrm>
            <a:off x="107379" y="188640"/>
            <a:ext cx="9001125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2800" b="1" dirty="0">
                <a:solidFill>
                  <a:srgbClr val="FFFF2F"/>
                </a:solidFill>
              </a:rPr>
              <a:t>Физическая  защита информации </a:t>
            </a:r>
            <a:r>
              <a:rPr lang="ru-RU" sz="2800" b="1" dirty="0">
                <a:solidFill>
                  <a:srgbClr val="FFFFFF"/>
                </a:solidFill>
              </a:rPr>
              <a:t>– </a:t>
            </a:r>
          </a:p>
          <a:p>
            <a:pPr defTabSz="912813"/>
            <a:r>
              <a:rPr lang="ru-RU" sz="2800" dirty="0">
                <a:solidFill>
                  <a:srgbClr val="FFFFFF"/>
                </a:solidFill>
              </a:rPr>
              <a:t>Защита информации путем применения организационных мероприятий и совокупности средств, создающих препятствия для проникновения или доступа неуполномоченных физических лиц к объекту защиты</a:t>
            </a:r>
            <a:r>
              <a:rPr lang="ru-RU" sz="2800" dirty="0" smtClean="0">
                <a:solidFill>
                  <a:srgbClr val="FFFFFF"/>
                </a:solidFill>
              </a:rPr>
              <a:t>.</a:t>
            </a:r>
          </a:p>
          <a:p>
            <a:pPr defTabSz="912813"/>
            <a:endParaRPr lang="ru-RU" sz="1600" dirty="0" smtClean="0">
              <a:solidFill>
                <a:srgbClr val="FFFFFF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Примечания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1 Организационные мероприятия по обеспечению физической защиты информации предусматривают установление режимных, временных, территориальных, пространственных ограничений на условия использования и распорядок работы объекта защиты.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2 К объектам защиты информации могут быть отнесены: охраняемая территория, здание (сооружение), выделенное помещение, информация и (или) информационные ресурсы объекта информатизации. </a:t>
            </a:r>
          </a:p>
          <a:p>
            <a:pPr defTabSz="912813"/>
            <a:endParaRPr lang="ru-RU" sz="3200" dirty="0" smtClean="0">
              <a:solidFill>
                <a:srgbClr val="FFFFFF"/>
              </a:solidFill>
            </a:endParaRPr>
          </a:p>
          <a:p>
            <a:pPr defTabSz="912813"/>
            <a:r>
              <a:rPr lang="ru-RU" sz="2000" dirty="0" smtClean="0">
                <a:solidFill>
                  <a:srgbClr val="FFFF00"/>
                </a:solidFill>
              </a:rPr>
              <a:t>ГОСТ Р 50922-2006. Защита информации. Основные термины и определения</a:t>
            </a:r>
            <a:endParaRPr lang="ru-RU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Box 1"/>
          <p:cNvSpPr txBox="1">
            <a:spLocks noChangeArrowheads="1"/>
          </p:cNvSpPr>
          <p:nvPr/>
        </p:nvSpPr>
        <p:spPr bwMode="auto">
          <a:xfrm>
            <a:off x="0" y="142875"/>
            <a:ext cx="9001125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 dirty="0" smtClean="0">
                <a:solidFill>
                  <a:srgbClr val="FF0000"/>
                </a:solidFill>
              </a:rPr>
              <a:t>Предлагается определение</a:t>
            </a:r>
          </a:p>
          <a:p>
            <a:pPr defTabSz="912813"/>
            <a:endParaRPr lang="ru-RU" sz="3200" b="1" dirty="0" smtClean="0">
              <a:solidFill>
                <a:srgbClr val="FFFF2F"/>
              </a:solidFill>
            </a:endParaRPr>
          </a:p>
          <a:p>
            <a:pPr defTabSz="912813"/>
            <a:r>
              <a:rPr lang="ru-RU" sz="3200" b="1" dirty="0" smtClean="0">
                <a:solidFill>
                  <a:srgbClr val="FFFF2F"/>
                </a:solidFill>
              </a:rPr>
              <a:t>Физическая  </a:t>
            </a:r>
            <a:r>
              <a:rPr lang="ru-RU" sz="3200" b="1" dirty="0">
                <a:solidFill>
                  <a:srgbClr val="FFFF2F"/>
                </a:solidFill>
              </a:rPr>
              <a:t>защита </a:t>
            </a:r>
            <a:r>
              <a:rPr lang="ru-RU" sz="3200" b="1" dirty="0" smtClean="0">
                <a:solidFill>
                  <a:srgbClr val="FFFF00"/>
                </a:solidFill>
              </a:rPr>
              <a:t>объектов </a:t>
            </a:r>
            <a:r>
              <a:rPr lang="ru-RU" sz="3200" b="1" dirty="0" smtClean="0">
                <a:solidFill>
                  <a:srgbClr val="FFFFFF"/>
                </a:solidFill>
              </a:rPr>
              <a:t>– </a:t>
            </a:r>
            <a:endParaRPr lang="ru-RU" sz="3200" b="1" dirty="0">
              <a:solidFill>
                <a:srgbClr val="FFFFFF"/>
              </a:solidFill>
            </a:endParaRPr>
          </a:p>
          <a:p>
            <a:pPr defTabSz="912813"/>
            <a:endParaRPr lang="ru-RU" sz="3200" dirty="0">
              <a:solidFill>
                <a:srgbClr val="FFFFFF"/>
              </a:solidFill>
            </a:endParaRPr>
          </a:p>
          <a:p>
            <a:pPr defTabSz="912813"/>
            <a:r>
              <a:rPr lang="ru-RU" sz="3200" dirty="0">
                <a:solidFill>
                  <a:srgbClr val="FFFFFF"/>
                </a:solidFill>
              </a:rPr>
              <a:t>Защита объектов от противоправного проникновения на них посторонних лиц  путем проведения организационных мероприятий и применения  технических </a:t>
            </a:r>
            <a:r>
              <a:rPr lang="en-US" sz="3200" dirty="0" smtClean="0">
                <a:solidFill>
                  <a:srgbClr val="FFFFFF"/>
                </a:solidFill>
              </a:rPr>
              <a:t>(</a:t>
            </a:r>
            <a:r>
              <a:rPr lang="ru-RU" sz="3200" dirty="0">
                <a:solidFill>
                  <a:srgbClr val="FFFFFF"/>
                </a:solidFill>
              </a:rPr>
              <a:t>программно-технических) средств. </a:t>
            </a:r>
            <a:endParaRPr lang="ru-RU" sz="3200" dirty="0" smtClean="0">
              <a:solidFill>
                <a:srgbClr val="FFFFFF"/>
              </a:solidFill>
            </a:endParaRPr>
          </a:p>
          <a:p>
            <a:pPr defTabSz="912813"/>
            <a:endParaRPr lang="ru-RU" sz="3200" dirty="0" smtClean="0">
              <a:solidFill>
                <a:srgbClr val="FFFFFF"/>
              </a:solidFill>
            </a:endParaRPr>
          </a:p>
          <a:p>
            <a:pPr defTabSz="912813"/>
            <a:r>
              <a:rPr lang="ru-RU" sz="2400" dirty="0" smtClean="0">
                <a:solidFill>
                  <a:schemeClr val="bg1"/>
                </a:solidFill>
              </a:rPr>
              <a:t>К объектам защиты информации могут быть отнесены: охраняемая территория, здание (сооружение), объект информатизации, выделенное помещение, носители информации.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Box 1"/>
          <p:cNvSpPr txBox="1">
            <a:spLocks noChangeArrowheads="1"/>
          </p:cNvSpPr>
          <p:nvPr/>
        </p:nvSpPr>
        <p:spPr bwMode="auto">
          <a:xfrm>
            <a:off x="0" y="214313"/>
            <a:ext cx="900112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>
              <a:defRPr/>
            </a:pPr>
            <a:r>
              <a:rPr lang="ru-RU" sz="2800" b="1" dirty="0" smtClean="0">
                <a:solidFill>
                  <a:srgbClr val="FFFF2F"/>
                </a:solidFill>
                <a:latin typeface="Arial" charset="0"/>
              </a:rPr>
              <a:t>Направления защиты </a:t>
            </a:r>
            <a:r>
              <a:rPr lang="ru-RU" sz="2800" b="1" dirty="0">
                <a:solidFill>
                  <a:srgbClr val="FFFF2F"/>
                </a:solidFill>
                <a:latin typeface="Arial" charset="0"/>
              </a:rPr>
              <a:t>информации:</a:t>
            </a:r>
          </a:p>
          <a:p>
            <a:pPr defTabSz="912813">
              <a:defRPr/>
            </a:pPr>
            <a:endParaRPr lang="ru-RU" sz="2800" b="1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Организационно-правовая защита  информации.</a:t>
            </a:r>
            <a:endParaRPr lang="ru-RU" sz="2800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endParaRPr lang="ru-RU" sz="2800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Техническая защита информации. </a:t>
            </a:r>
            <a:endParaRPr lang="ru-RU" sz="2800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endParaRPr lang="ru-RU" sz="2800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Криптографическая  защита информации. </a:t>
            </a:r>
            <a:endParaRPr lang="ru-RU" sz="2800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endParaRPr lang="ru-RU" sz="2800" dirty="0">
              <a:solidFill>
                <a:srgbClr val="FFFFFF"/>
              </a:solidFill>
              <a:latin typeface="Arial" charset="0"/>
            </a:endParaRPr>
          </a:p>
          <a:p>
            <a:pPr marL="514350" indent="-514350" defTabSz="912813">
              <a:buFont typeface="+mj-lt"/>
              <a:buAutoNum type="alphaUcPeriod"/>
              <a:defRPr/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Физическая  защита объектов (объектов информатизации,  выделенных помещений).</a:t>
            </a:r>
            <a:endParaRPr lang="ru-RU" sz="2800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5" y="2545230"/>
            <a:ext cx="8669338" cy="7397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</a:rPr>
              <a:t>2. Задачи защиты информации.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0" y="790827"/>
            <a:ext cx="838842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+mn-lt"/>
              </a:rPr>
              <a:t>Защита </a:t>
            </a:r>
            <a:r>
              <a:rPr lang="ru-RU" sz="2400" b="1" dirty="0">
                <a:solidFill>
                  <a:schemeClr val="bg1"/>
                </a:solidFill>
                <a:latin typeface="+mn-lt"/>
              </a:rPr>
              <a:t>объектов информатизации </a:t>
            </a:r>
            <a:r>
              <a:rPr lang="ru-RU" sz="2400" b="1" dirty="0" smtClean="0">
                <a:solidFill>
                  <a:schemeClr val="bg1"/>
                </a:solidFill>
                <a:latin typeface="+mn-lt"/>
              </a:rPr>
              <a:t>(ОИ) от </a:t>
            </a:r>
            <a:r>
              <a:rPr lang="ru-RU" sz="2400" b="1" dirty="0">
                <a:solidFill>
                  <a:schemeClr val="bg1"/>
                </a:solidFill>
                <a:latin typeface="+mn-lt"/>
              </a:rPr>
              <a:t>утечки информации по техническим  </a:t>
            </a:r>
            <a:r>
              <a:rPr lang="ru-RU" sz="2400" b="1" dirty="0" smtClean="0">
                <a:solidFill>
                  <a:schemeClr val="bg1"/>
                </a:solidFill>
                <a:latin typeface="+mn-lt"/>
              </a:rPr>
              <a:t>каналам.</a:t>
            </a:r>
            <a:endParaRPr lang="en-US" sz="2400" b="1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Tx/>
              <a:buAutoNum type="arabicPeriod"/>
              <a:defRPr/>
            </a:pPr>
            <a:endParaRPr lang="ru-RU" sz="2400" b="1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Защита </a:t>
            </a: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выделенных помещений </a:t>
            </a: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(ВП) от утечки </a:t>
            </a: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речевой информации по техническим  </a:t>
            </a: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каналам.</a:t>
            </a:r>
            <a:endParaRPr lang="en-US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Защита АС от несанкционированного доступа к информации</a:t>
            </a:r>
            <a:r>
              <a:rPr lang="ru-RU" sz="2400" b="1" dirty="0" smtClean="0">
                <a:solidFill>
                  <a:srgbClr val="FFFF00"/>
                </a:solidFill>
                <a:latin typeface="Arial" charset="0"/>
              </a:rPr>
              <a:t>. </a:t>
            </a:r>
            <a:endParaRPr lang="en-US" sz="2400" b="1" dirty="0" smtClean="0">
              <a:solidFill>
                <a:srgbClr val="FFFF00"/>
              </a:solidFill>
              <a:latin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ru-RU" sz="2400" b="1" dirty="0" smtClean="0">
              <a:solidFill>
                <a:srgbClr val="FFFF00"/>
              </a:solidFill>
              <a:latin typeface="Arial" charset="0"/>
            </a:endParaRPr>
          </a:p>
          <a:p>
            <a:pPr marL="342900" indent="-342900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. Защита информации и программного обеспечения от  специальных программных воздействий, вызывающих  уничтожение, искажение информации, блокирование доступа к ней или сбои в работе ТСОИ.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6632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srgbClr val="FFFF2F"/>
                </a:solidFill>
                <a:latin typeface="Arial" charset="0"/>
              </a:rPr>
              <a:t>Основные задачи защиты информации</a:t>
            </a:r>
            <a:r>
              <a:rPr lang="ru-RU" sz="2800" dirty="0" smtClean="0">
                <a:solidFill>
                  <a:srgbClr val="FFFF2F"/>
                </a:solidFill>
                <a:latin typeface="Arial" charset="0"/>
              </a:rPr>
              <a:t>:</a:t>
            </a:r>
            <a:endParaRPr lang="ru-RU" sz="2800" dirty="0">
              <a:solidFill>
                <a:srgbClr val="FFFF2F"/>
              </a:solidFill>
              <a:latin typeface="Arial" charset="0"/>
            </a:endParaRPr>
          </a:p>
        </p:txBody>
      </p:sp>
      <p:sp>
        <p:nvSpPr>
          <p:cNvPr id="4" name="Выноска со стрелкой вправо 3"/>
          <p:cNvSpPr/>
          <p:nvPr/>
        </p:nvSpPr>
        <p:spPr>
          <a:xfrm>
            <a:off x="8316416" y="908720"/>
            <a:ext cx="288032" cy="54006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6326200" y="3258979"/>
            <a:ext cx="506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Аттестат соответствия. ФСТЭК   РОССИИ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72008" y="811733"/>
            <a:ext cx="7236296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Выявление электронных устройств перехвата информации, несанкционированно внедренных в ТСОИ  и ВП.</a:t>
            </a:r>
          </a:p>
          <a:p>
            <a:pPr marL="342900" indent="-342900">
              <a:buFontTx/>
              <a:buAutoNum type="arabicPeriod" startAt="5"/>
              <a:defRPr/>
            </a:pPr>
            <a:endParaRPr lang="ru-RU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 startAt="5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Защита информации, передаваемой по каналам связи. </a:t>
            </a:r>
            <a:endParaRPr lang="en-US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 startAt="5"/>
              <a:defRPr/>
            </a:pPr>
            <a:endParaRPr lang="en-US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 startAt="5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Защита </a:t>
            </a:r>
            <a:r>
              <a:rPr lang="ru-RU" sz="2400" b="1" dirty="0">
                <a:solidFill>
                  <a:schemeClr val="bg1"/>
                </a:solidFill>
                <a:latin typeface="Arial" charset="0"/>
              </a:rPr>
              <a:t>носителей информации от несанкционированного  </a:t>
            </a: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копирования.</a:t>
            </a:r>
          </a:p>
          <a:p>
            <a:pPr marL="342900" indent="-342900">
              <a:buFontTx/>
              <a:buAutoNum type="arabicPeriod" startAt="5"/>
              <a:defRPr/>
            </a:pPr>
            <a:endParaRPr lang="ru-RU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 startAt="5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Обеспечение режима секретности (конфиденциальности) информации.</a:t>
            </a:r>
          </a:p>
          <a:p>
            <a:pPr marL="342900" indent="-342900">
              <a:buFontTx/>
              <a:buAutoNum type="arabicPeriod" startAt="5"/>
              <a:defRPr/>
            </a:pPr>
            <a:endParaRPr lang="ru-RU" sz="2400" b="1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buFontTx/>
              <a:buAutoNum type="arabicPeriod" startAt="5"/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Физическая защита объектов и носителей информации.</a:t>
            </a:r>
            <a:endParaRPr lang="en-US" sz="2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6632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srgbClr val="FFFF2F"/>
                </a:solidFill>
                <a:latin typeface="Arial" charset="0"/>
              </a:rPr>
              <a:t>Основные задачи защиты информации</a:t>
            </a:r>
            <a:r>
              <a:rPr lang="ru-RU" sz="2800" dirty="0" smtClean="0">
                <a:solidFill>
                  <a:srgbClr val="FFFF2F"/>
                </a:solidFill>
                <a:latin typeface="Arial" charset="0"/>
              </a:rPr>
              <a:t>:</a:t>
            </a:r>
            <a:endParaRPr lang="ru-RU" sz="2800" dirty="0">
              <a:solidFill>
                <a:srgbClr val="FFFF2F"/>
              </a:solidFill>
              <a:latin typeface="Arial" charset="0"/>
            </a:endParaRPr>
          </a:p>
        </p:txBody>
      </p:sp>
      <p:sp>
        <p:nvSpPr>
          <p:cNvPr id="4" name="Выноска со стрелкой вправо 3"/>
          <p:cNvSpPr/>
          <p:nvPr/>
        </p:nvSpPr>
        <p:spPr>
          <a:xfrm>
            <a:off x="7524328" y="2780928"/>
            <a:ext cx="288032" cy="18002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7844560" y="3534338"/>
            <a:ext cx="20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 ФСБ   РОССИИ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370928" y="3438384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Сертификат.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Выноска со стрелкой вправо 6"/>
          <p:cNvSpPr/>
          <p:nvPr/>
        </p:nvSpPr>
        <p:spPr>
          <a:xfrm>
            <a:off x="7524328" y="836712"/>
            <a:ext cx="288032" cy="151216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421583" y="1371505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Заключение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Выноска со стрелкой вправо 8"/>
          <p:cNvSpPr/>
          <p:nvPr/>
        </p:nvSpPr>
        <p:spPr>
          <a:xfrm>
            <a:off x="7524328" y="5013176"/>
            <a:ext cx="288032" cy="165618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7566878" y="562249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Лицензия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5" y="220663"/>
            <a:ext cx="8669338" cy="42780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FF00"/>
                </a:solidFill>
                <a:latin typeface="+mn-lt"/>
              </a:rPr>
              <a:t>Учебные вопросы: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Arial" charset="0"/>
              </a:rPr>
              <a:t>1. Направления защиты информации.</a:t>
            </a:r>
            <a:endParaRPr lang="ru-RU" sz="3200" b="1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</a:rPr>
              <a:t>2. Задачи защиты </a:t>
            </a:r>
            <a:r>
              <a:rPr lang="ru-RU" sz="3200" b="1" dirty="0">
                <a:solidFill>
                  <a:schemeClr val="bg1"/>
                </a:solidFill>
                <a:latin typeface="+mn-lt"/>
              </a:rPr>
              <a:t>информации.</a:t>
            </a:r>
          </a:p>
          <a:p>
            <a:pPr>
              <a:lnSpc>
                <a:spcPct val="150000"/>
              </a:lnSpc>
              <a:defRPr/>
            </a:pPr>
            <a:r>
              <a:rPr lang="ru-RU" sz="32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ru-RU" sz="32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ru-RU" sz="3200" b="1" dirty="0">
                <a:solidFill>
                  <a:schemeClr val="bg1"/>
                </a:solidFill>
                <a:latin typeface="Arial" charset="0"/>
              </a:rPr>
              <a:t>Ответственность за незаконную деятельность по защите информации и нарушение правил защиты </a:t>
            </a:r>
            <a:r>
              <a:rPr lang="ru-RU" sz="3200" b="1" dirty="0" smtClean="0">
                <a:solidFill>
                  <a:schemeClr val="bg1"/>
                </a:solidFill>
                <a:latin typeface="Arial" charset="0"/>
              </a:rPr>
              <a:t>информации.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ChangeArrowheads="1"/>
          </p:cNvSpPr>
          <p:nvPr/>
        </p:nvSpPr>
        <p:spPr bwMode="auto">
          <a:xfrm>
            <a:off x="35496" y="1412190"/>
            <a:ext cx="83529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ru-RU" sz="2400" b="1" dirty="0" smtClean="0">
                <a:solidFill>
                  <a:schemeClr val="bg1"/>
                </a:solidFill>
              </a:rPr>
              <a:t>Защита </a:t>
            </a:r>
            <a:r>
              <a:rPr lang="ru-RU" sz="2400" b="1" dirty="0">
                <a:solidFill>
                  <a:srgbClr val="FFFFFF"/>
                </a:solidFill>
              </a:rPr>
              <a:t>носителей информации и ТСОИ от преднамеренного силового электромагнитного воздействия, вызывающих разрушение носителей информации </a:t>
            </a:r>
            <a:r>
              <a:rPr lang="ru-RU" sz="2400" b="1" dirty="0" smtClean="0">
                <a:solidFill>
                  <a:srgbClr val="FFFFFF"/>
                </a:solidFill>
              </a:rPr>
              <a:t>или </a:t>
            </a:r>
            <a:r>
              <a:rPr lang="ru-RU" sz="2400" b="1" dirty="0">
                <a:solidFill>
                  <a:srgbClr val="FFFFFF"/>
                </a:solidFill>
              </a:rPr>
              <a:t>ТСОИ </a:t>
            </a:r>
            <a:r>
              <a:rPr lang="ru-RU" sz="2400" b="1" dirty="0" smtClean="0">
                <a:solidFill>
                  <a:srgbClr val="FFFFFF"/>
                </a:solidFill>
              </a:rPr>
              <a:t>или </a:t>
            </a:r>
            <a:r>
              <a:rPr lang="ru-RU" sz="2400" b="1" dirty="0">
                <a:solidFill>
                  <a:srgbClr val="FFFFFF"/>
                </a:solidFill>
              </a:rPr>
              <a:t>сбои в их </a:t>
            </a:r>
            <a:r>
              <a:rPr lang="ru-RU" sz="2400" b="1" dirty="0" smtClean="0">
                <a:solidFill>
                  <a:srgbClr val="FFFFFF"/>
                </a:solidFill>
              </a:rPr>
              <a:t>работе.</a:t>
            </a:r>
          </a:p>
          <a:p>
            <a:pPr marL="514350" indent="-514350">
              <a:buFont typeface="+mj-lt"/>
              <a:buAutoNum type="arabicPeriod" startAt="10"/>
            </a:pPr>
            <a:endParaRPr lang="ru-RU" sz="2400" b="1" dirty="0" smtClean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 startAt="10"/>
            </a:pPr>
            <a:endParaRPr lang="ru-RU" sz="2400" b="1" dirty="0" smtClean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 startAt="10"/>
            </a:pPr>
            <a:endParaRPr lang="ru-RU" sz="2400" b="1" dirty="0" smtClean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ru-RU" sz="2400" b="1" dirty="0" smtClean="0">
                <a:solidFill>
                  <a:schemeClr val="bg1"/>
                </a:solidFill>
                <a:latin typeface="Arial" charset="0"/>
              </a:rPr>
              <a:t> Защита носителей информации от утраты.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6632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srgbClr val="FFFF2F"/>
                </a:solidFill>
                <a:latin typeface="Arial" charset="0"/>
              </a:rPr>
              <a:t>Основные задачи защиты информации</a:t>
            </a:r>
            <a:r>
              <a:rPr lang="ru-RU" sz="2800" dirty="0" smtClean="0">
                <a:solidFill>
                  <a:srgbClr val="FFFF2F"/>
                </a:solidFill>
                <a:latin typeface="Arial" charset="0"/>
              </a:rPr>
              <a:t>:</a:t>
            </a:r>
            <a:endParaRPr lang="ru-RU" sz="2800" dirty="0">
              <a:solidFill>
                <a:srgbClr val="FFFF2F"/>
              </a:solidFill>
              <a:latin typeface="Arial" charset="0"/>
            </a:endParaRPr>
          </a:p>
        </p:txBody>
      </p:sp>
      <p:sp>
        <p:nvSpPr>
          <p:cNvPr id="4" name="Выноска со стрелкой вправо 3"/>
          <p:cNvSpPr/>
          <p:nvPr/>
        </p:nvSpPr>
        <p:spPr>
          <a:xfrm>
            <a:off x="8244408" y="1268760"/>
            <a:ext cx="288032" cy="216024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7606997" y="2134224"/>
            <a:ext cx="250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Сертификат ФСТЭК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Выноска со стрелкой вправо 5"/>
          <p:cNvSpPr/>
          <p:nvPr/>
        </p:nvSpPr>
        <p:spPr>
          <a:xfrm>
            <a:off x="8244408" y="3861048"/>
            <a:ext cx="288032" cy="165618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8008869" y="4456627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Сертификат 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Box 1"/>
          <p:cNvSpPr txBox="1">
            <a:spLocks noChangeArrowheads="1"/>
          </p:cNvSpPr>
          <p:nvPr/>
        </p:nvSpPr>
        <p:spPr bwMode="auto">
          <a:xfrm>
            <a:off x="142875" y="2060848"/>
            <a:ext cx="9001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3200" b="1" dirty="0" smtClean="0">
                <a:solidFill>
                  <a:schemeClr val="bg1"/>
                </a:solidFill>
              </a:rPr>
              <a:t>3. </a:t>
            </a:r>
            <a:r>
              <a:rPr lang="ru-RU" sz="3200" b="1" dirty="0">
                <a:solidFill>
                  <a:schemeClr val="bg1"/>
                </a:solidFill>
              </a:rPr>
              <a:t>Ответственность за незаконную деятельность по защите информации </a:t>
            </a:r>
            <a:endParaRPr lang="ru-RU" sz="3200" b="1" dirty="0" smtClean="0">
              <a:solidFill>
                <a:schemeClr val="bg1"/>
              </a:solidFill>
            </a:endParaRPr>
          </a:p>
          <a:p>
            <a:pPr algn="ctr" defTabSz="912813"/>
            <a:r>
              <a:rPr lang="ru-RU" sz="3200" b="1" dirty="0" smtClean="0">
                <a:solidFill>
                  <a:schemeClr val="bg1"/>
                </a:solidFill>
              </a:rPr>
              <a:t>и </a:t>
            </a:r>
            <a:r>
              <a:rPr lang="ru-RU" sz="3200" b="1" dirty="0">
                <a:solidFill>
                  <a:schemeClr val="bg1"/>
                </a:solidFill>
              </a:rPr>
              <a:t>нарушение правил защиты </a:t>
            </a:r>
            <a:endParaRPr lang="ru-RU" sz="3200" b="1" dirty="0" smtClean="0">
              <a:solidFill>
                <a:schemeClr val="bg1"/>
              </a:solidFill>
            </a:endParaRPr>
          </a:p>
          <a:p>
            <a:pPr algn="ctr" defTabSz="912813"/>
            <a:r>
              <a:rPr lang="ru-RU" sz="3200" b="1" dirty="0" smtClean="0">
                <a:solidFill>
                  <a:schemeClr val="bg1"/>
                </a:solidFill>
              </a:rPr>
              <a:t>информации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Прямоугольник 1"/>
          <p:cNvSpPr>
            <a:spLocks noChangeArrowheads="1"/>
          </p:cNvSpPr>
          <p:nvPr/>
        </p:nvSpPr>
        <p:spPr bwMode="auto">
          <a:xfrm>
            <a:off x="142875" y="196850"/>
            <a:ext cx="87868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0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20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defTabSz="912813"/>
            <a:endParaRPr lang="ru-RU" sz="20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00"/>
                </a:solidFill>
              </a:rPr>
              <a:t>Статья 13.12. Нарушение правил защиты информации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 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1. Нарушение условий, предусмотренных лицензией на осуществление деятельности в области защиты информации (за исключением информации, составляющей государственную тайну), -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влечет наложение административного штрафа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 граждан в размере от одной тысячи до </a:t>
            </a:r>
            <a:r>
              <a:rPr lang="ru-RU" sz="2000" dirty="0" smtClean="0">
                <a:solidFill>
                  <a:srgbClr val="FFFF00"/>
                </a:solidFill>
              </a:rPr>
              <a:t>одной тысячи пятисот рублей;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 должностных лиц - от одной тысячи пятисот до </a:t>
            </a:r>
            <a:r>
              <a:rPr lang="ru-RU" sz="2000" dirty="0" smtClean="0">
                <a:solidFill>
                  <a:srgbClr val="FFFF00"/>
                </a:solidFill>
              </a:rPr>
              <a:t>двух тысяч пятисот рублей;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 юридических лиц - от пятнадцати тысяч </a:t>
            </a:r>
            <a:r>
              <a:rPr lang="ru-RU" sz="2000" dirty="0" smtClean="0">
                <a:solidFill>
                  <a:srgbClr val="FFFF00"/>
                </a:solidFill>
              </a:rPr>
              <a:t>до двадцати тысяч рублей.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(в ред. Федеральных законов от 22.06.2007 </a:t>
            </a:r>
            <a:r>
              <a:rPr lang="ru-RU" sz="2000" dirty="0" smtClean="0">
                <a:solidFill>
                  <a:schemeClr val="bg1"/>
                </a:solidFill>
                <a:hlinkClick r:id="rId2" tooltip="Федеральный закон от 22.06.2007 N 116-ФЗ&#10;(ред. от 02.12.2013)&#10;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N 116-ФЗ</a:t>
            </a:r>
            <a:r>
              <a:rPr lang="ru-RU" sz="2000" dirty="0" smtClean="0">
                <a:solidFill>
                  <a:schemeClr val="bg1"/>
                </a:solidFill>
              </a:rPr>
              <a:t>, от 02.12.2013 </a:t>
            </a:r>
            <a:r>
              <a:rPr lang="ru-RU" sz="2000" dirty="0" smtClean="0">
                <a:solidFill>
                  <a:schemeClr val="bg1"/>
                </a:solidFill>
                <a:hlinkClick r:id="rId3" tooltip="Федеральный закон от 02.12.2013 N 341-ФЗ&#10;&quot;О внесении изменений в Кодекс Российской Федерации об административных правонарушениях&quot;"/>
              </a:rPr>
              <a:t>N 341-ФЗ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Прямоугольник 1"/>
          <p:cNvSpPr>
            <a:spLocks noChangeArrowheads="1"/>
          </p:cNvSpPr>
          <p:nvPr/>
        </p:nvSpPr>
        <p:spPr bwMode="auto">
          <a:xfrm>
            <a:off x="142875" y="196850"/>
            <a:ext cx="87868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algn="ctr" defTabSz="912813"/>
            <a:r>
              <a:rPr lang="ru-RU" sz="1600" dirty="0">
                <a:solidFill>
                  <a:schemeClr val="bg1"/>
                </a:solidFill>
              </a:rPr>
              <a:t>(в ред. Федерального закона от 22.06.2007 N 116-ФЗ)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E7FF01"/>
                </a:solidFill>
              </a:rPr>
              <a:t>Статья 13.12. Нарушение правил защиты информации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 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2. </a:t>
            </a:r>
            <a:r>
              <a:rPr lang="ru-RU" sz="2000" dirty="0">
                <a:solidFill>
                  <a:srgbClr val="FFFF00"/>
                </a:solidFill>
              </a:rPr>
              <a:t>Использование </a:t>
            </a:r>
            <a:r>
              <a:rPr lang="ru-RU" sz="2000" dirty="0" err="1">
                <a:solidFill>
                  <a:srgbClr val="FFFF00"/>
                </a:solidFill>
              </a:rPr>
              <a:t>несертифицированных</a:t>
            </a:r>
            <a:r>
              <a:rPr lang="ru-RU" sz="2000" dirty="0">
                <a:solidFill>
                  <a:srgbClr val="FFFF00"/>
                </a:solidFill>
              </a:rPr>
              <a:t> информационных систем</a:t>
            </a:r>
            <a:r>
              <a:rPr lang="ru-RU" sz="2000" dirty="0">
                <a:solidFill>
                  <a:schemeClr val="bg1"/>
                </a:solidFill>
              </a:rPr>
              <a:t>, баз и банков данных, а также </a:t>
            </a:r>
            <a:r>
              <a:rPr lang="ru-RU" sz="2000" dirty="0" err="1">
                <a:solidFill>
                  <a:schemeClr val="bg1"/>
                </a:solidFill>
              </a:rPr>
              <a:t>несертифицированных</a:t>
            </a:r>
            <a:r>
              <a:rPr lang="ru-RU" sz="2000" dirty="0">
                <a:solidFill>
                  <a:schemeClr val="bg1"/>
                </a:solidFill>
              </a:rPr>
              <a:t> средств защиты информации, если они подлежат обязательной сертификации (за исключением средств защиты информации, составляющей государственную тайну), -</a:t>
            </a:r>
          </a:p>
          <a:p>
            <a:r>
              <a:rPr lang="ru-RU" sz="2000" dirty="0">
                <a:solidFill>
                  <a:schemeClr val="bg1"/>
                </a:solidFill>
              </a:rPr>
              <a:t>влечет наложение административного штрафа 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rgbClr val="FFFFFF"/>
                </a:solidFill>
              </a:rPr>
              <a:t>на граждан в размере от одной тысячи пятисот </a:t>
            </a:r>
            <a:r>
              <a:rPr lang="ru-RU" sz="2000" dirty="0" smtClean="0">
                <a:solidFill>
                  <a:srgbClr val="FFFF00"/>
                </a:solidFill>
              </a:rPr>
              <a:t>до двух тысяч пятисот рублей </a:t>
            </a:r>
            <a:r>
              <a:rPr lang="ru-RU" sz="2000" dirty="0" smtClean="0">
                <a:solidFill>
                  <a:srgbClr val="FFFFFF"/>
                </a:solidFill>
              </a:rPr>
              <a:t>с конфискацией </a:t>
            </a:r>
            <a:r>
              <a:rPr lang="ru-RU" sz="2000" dirty="0" err="1" smtClean="0">
                <a:solidFill>
                  <a:srgbClr val="FFFFFF"/>
                </a:solidFill>
              </a:rPr>
              <a:t>несертифицированных</a:t>
            </a:r>
            <a:r>
              <a:rPr lang="ru-RU" sz="2000" dirty="0" smtClean="0">
                <a:solidFill>
                  <a:srgbClr val="FFFFFF"/>
                </a:solidFill>
              </a:rPr>
              <a:t> средств защиты информации или без таковой;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- от двух тысяч пятисот </a:t>
            </a:r>
            <a:r>
              <a:rPr lang="ru-RU" sz="2000" dirty="0" smtClean="0">
                <a:solidFill>
                  <a:srgbClr val="FFFF00"/>
                </a:solidFill>
              </a:rPr>
              <a:t>до трех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юридических лиц - от двадцати тысяч </a:t>
            </a:r>
            <a:r>
              <a:rPr lang="ru-RU" sz="2000" dirty="0" smtClean="0">
                <a:solidFill>
                  <a:srgbClr val="FFFF00"/>
                </a:solidFill>
              </a:rPr>
              <a:t>до двадцати пяти тысяч </a:t>
            </a:r>
            <a:r>
              <a:rPr lang="ru-RU" sz="2000" dirty="0" smtClean="0">
                <a:solidFill>
                  <a:srgbClr val="FFFFFF"/>
                </a:solidFill>
              </a:rPr>
              <a:t>рублей с конфискацией </a:t>
            </a:r>
            <a:r>
              <a:rPr lang="ru-RU" sz="2000" dirty="0" err="1" smtClean="0">
                <a:solidFill>
                  <a:srgbClr val="FFFFFF"/>
                </a:solidFill>
              </a:rPr>
              <a:t>несертифицированных</a:t>
            </a:r>
            <a:r>
              <a:rPr lang="ru-RU" sz="2000" dirty="0" smtClean="0">
                <a:solidFill>
                  <a:srgbClr val="FFFFFF"/>
                </a:solidFill>
              </a:rPr>
              <a:t> средств защиты информации или без таковой.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(в ред. Федеральных законов от 22.06.2007 </a:t>
            </a:r>
            <a:r>
              <a:rPr lang="ru-RU" sz="2000" dirty="0" smtClean="0">
                <a:solidFill>
                  <a:srgbClr val="FFFFFF"/>
                </a:solidFill>
                <a:hlinkClick r:id="rId2" tooltip="Федеральный закон от 22.06.2007 N 116-ФЗ&#10;(ред. от 02.12.2013)&#10;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N 116-ФЗ</a:t>
            </a:r>
            <a:r>
              <a:rPr lang="ru-RU" sz="2000" dirty="0" smtClean="0">
                <a:solidFill>
                  <a:srgbClr val="FFFFFF"/>
                </a:solidFill>
              </a:rPr>
              <a:t>, от 02.12.2013 </a:t>
            </a:r>
            <a:r>
              <a:rPr lang="ru-RU" sz="2000" dirty="0" smtClean="0">
                <a:solidFill>
                  <a:srgbClr val="FFFFFF"/>
                </a:solidFill>
                <a:hlinkClick r:id="rId3" tooltip="Федеральный закон от 02.12.2013 N 341-ФЗ&#10;&quot;О внесении изменений в Кодекс Российской Федерации об административных правонарушениях&quot;"/>
              </a:rPr>
              <a:t>N 341-ФЗ</a:t>
            </a:r>
            <a:r>
              <a:rPr lang="ru-RU" sz="2000" dirty="0" smtClean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Прямоугольник 1"/>
          <p:cNvSpPr>
            <a:spLocks noChangeArrowheads="1"/>
          </p:cNvSpPr>
          <p:nvPr/>
        </p:nvSpPr>
        <p:spPr bwMode="auto">
          <a:xfrm>
            <a:off x="142875" y="196850"/>
            <a:ext cx="8786813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algn="ctr" defTabSz="912813"/>
            <a:r>
              <a:rPr lang="ru-RU" sz="1600" dirty="0">
                <a:solidFill>
                  <a:schemeClr val="bg1"/>
                </a:solidFill>
              </a:rPr>
              <a:t>(в ред. Федерального закона от 22.06.2007 N 116-ФЗ)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Статья 13.12. Нарушение правил защиты информации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 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3. </a:t>
            </a:r>
            <a:r>
              <a:rPr lang="ru-RU" sz="2000" dirty="0">
                <a:solidFill>
                  <a:srgbClr val="FFFF00"/>
                </a:solidFill>
              </a:rPr>
              <a:t>Нарушение условий, предусмотренных лицензией </a:t>
            </a:r>
            <a:r>
              <a:rPr lang="ru-RU" sz="2000" dirty="0">
                <a:solidFill>
                  <a:schemeClr val="bg1"/>
                </a:solidFill>
              </a:rPr>
              <a:t>на проведение работ, связанных с использованием и защитой информации, составляющей </a:t>
            </a:r>
            <a:r>
              <a:rPr lang="ru-RU" sz="2000" dirty="0">
                <a:solidFill>
                  <a:srgbClr val="FFFF00"/>
                </a:solidFill>
              </a:rPr>
              <a:t>государственную тайну</a:t>
            </a:r>
            <a:r>
              <a:rPr lang="ru-RU" sz="2000" dirty="0">
                <a:solidFill>
                  <a:schemeClr val="bg1"/>
                </a:solidFill>
              </a:rPr>
              <a:t>, созданием средств, предназначенных для защиты информации, составляющей государственную тайну, осуществлением мероприятий и (или) оказанием услуг по защите информации, составляющей государственную тайну, -</a:t>
            </a:r>
          </a:p>
          <a:p>
            <a:r>
              <a:rPr lang="ru-RU" sz="2000" dirty="0">
                <a:solidFill>
                  <a:schemeClr val="bg1"/>
                </a:solidFill>
              </a:rPr>
              <a:t>влечет наложение административного штрафа 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в размере от двух тысяч до трех тысяч рублей; на юридических лиц - от двадцати тысяч </a:t>
            </a:r>
            <a:r>
              <a:rPr lang="ru-RU" sz="2000" dirty="0" smtClean="0">
                <a:solidFill>
                  <a:srgbClr val="E7FF01"/>
                </a:solidFill>
              </a:rPr>
              <a:t>до двадцати пяти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(в ред. Федеральных законов от 22.06.2007 </a:t>
            </a:r>
            <a:r>
              <a:rPr lang="ru-RU" sz="2000" dirty="0" smtClean="0">
                <a:solidFill>
                  <a:srgbClr val="FFFFFF"/>
                </a:solidFill>
                <a:hlinkClick r:id="rId2" tooltip="Федеральный закон от 22.06.2007 N 116-ФЗ&#10;(ред. от 02.12.2013)&#10;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N 116-ФЗ</a:t>
            </a:r>
            <a:r>
              <a:rPr lang="ru-RU" sz="2000" dirty="0" smtClean="0">
                <a:solidFill>
                  <a:srgbClr val="FFFFFF"/>
                </a:solidFill>
              </a:rPr>
              <a:t>, от 02.12.2013 </a:t>
            </a:r>
            <a:r>
              <a:rPr lang="ru-RU" sz="2000" dirty="0" smtClean="0">
                <a:solidFill>
                  <a:srgbClr val="FFFFFF"/>
                </a:solidFill>
                <a:hlinkClick r:id="rId3" tooltip="Федеральный закон от 02.12.2013 N 341-ФЗ&#10;&quot;О внесении изменений в Кодекс Российской Федерации об административных правонарушениях&quot;"/>
              </a:rPr>
              <a:t>N 341-ФЗ</a:t>
            </a:r>
            <a:r>
              <a:rPr lang="ru-RU" sz="2000" dirty="0" smtClean="0">
                <a:solidFill>
                  <a:srgbClr val="FFFFFF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Прямоугольник 1"/>
          <p:cNvSpPr>
            <a:spLocks noChangeArrowheads="1"/>
          </p:cNvSpPr>
          <p:nvPr/>
        </p:nvSpPr>
        <p:spPr bwMode="auto">
          <a:xfrm>
            <a:off x="142875" y="196850"/>
            <a:ext cx="8786813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algn="ctr" defTabSz="912813"/>
            <a:r>
              <a:rPr lang="ru-RU" sz="1600" dirty="0">
                <a:solidFill>
                  <a:schemeClr val="bg1"/>
                </a:solidFill>
              </a:rPr>
              <a:t>(в ред. Федерального закона от 22.06.2007 N 116-ФЗ)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Статья 13.12. Нарушение правил защиты информации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 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4. </a:t>
            </a:r>
            <a:r>
              <a:rPr lang="ru-RU" sz="2000" dirty="0">
                <a:solidFill>
                  <a:srgbClr val="FFFF00"/>
                </a:solidFill>
              </a:rPr>
              <a:t>Использование </a:t>
            </a:r>
            <a:r>
              <a:rPr lang="ru-RU" sz="2000" dirty="0" err="1">
                <a:solidFill>
                  <a:srgbClr val="FFFF00"/>
                </a:solidFill>
              </a:rPr>
              <a:t>несертифицированных</a:t>
            </a:r>
            <a:r>
              <a:rPr lang="ru-RU" sz="2000" dirty="0">
                <a:solidFill>
                  <a:srgbClr val="FFFF00"/>
                </a:solidFill>
              </a:rPr>
              <a:t> средств</a:t>
            </a:r>
            <a:r>
              <a:rPr lang="ru-RU" sz="2000" dirty="0">
                <a:solidFill>
                  <a:schemeClr val="bg1"/>
                </a:solidFill>
              </a:rPr>
              <a:t>, предназначенных для защиты информации, составляющей </a:t>
            </a:r>
            <a:r>
              <a:rPr lang="ru-RU" sz="2000" dirty="0">
                <a:solidFill>
                  <a:srgbClr val="FFFF00"/>
                </a:solidFill>
              </a:rPr>
              <a:t>государственную тайну</a:t>
            </a:r>
            <a:r>
              <a:rPr lang="ru-RU" sz="2000" dirty="0">
                <a:solidFill>
                  <a:schemeClr val="bg1"/>
                </a:solidFill>
              </a:rPr>
              <a:t>, -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влечет наложение административного штрафа 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на должностных лиц в размере от трех тысяч до четырех тысяч рублей; на юридических лиц - от двадцати тысяч </a:t>
            </a:r>
            <a:r>
              <a:rPr lang="ru-RU" sz="2000" dirty="0">
                <a:solidFill>
                  <a:srgbClr val="FFFF00"/>
                </a:solidFill>
              </a:rPr>
              <a:t>до тридцати тысяч рублей </a:t>
            </a:r>
            <a:r>
              <a:rPr lang="ru-RU" sz="2000" dirty="0">
                <a:solidFill>
                  <a:schemeClr val="bg1"/>
                </a:solidFill>
              </a:rPr>
              <a:t>с конфискацией </a:t>
            </a:r>
            <a:r>
              <a:rPr lang="ru-RU" sz="2000" dirty="0" err="1">
                <a:solidFill>
                  <a:schemeClr val="bg1"/>
                </a:solidFill>
              </a:rPr>
              <a:t>несертифицированных</a:t>
            </a:r>
            <a:r>
              <a:rPr lang="ru-RU" sz="2000" dirty="0">
                <a:solidFill>
                  <a:schemeClr val="bg1"/>
                </a:solidFill>
              </a:rPr>
              <a:t> средств, предназначенных для защиты информации, составляющей государственную тайну, или без таковой.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(в ред. Федерального </a:t>
            </a:r>
            <a:r>
              <a:rPr lang="ru-RU" sz="2000" dirty="0">
                <a:solidFill>
                  <a:schemeClr val="bg1"/>
                </a:solidFill>
                <a:hlinkClick r:id="rId2" tooltip="Федеральный закон от 22.06.2007 N 116-ФЗ (ред. от 12.11.2012) 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закона</a:t>
            </a:r>
            <a:r>
              <a:rPr lang="ru-RU" sz="2000" dirty="0">
                <a:solidFill>
                  <a:schemeClr val="bg1"/>
                </a:solidFill>
              </a:rPr>
              <a:t> от 22.06.2007 N 116-ФЗ)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Прямоугольник 1"/>
          <p:cNvSpPr>
            <a:spLocks noChangeArrowheads="1"/>
          </p:cNvSpPr>
          <p:nvPr/>
        </p:nvSpPr>
        <p:spPr bwMode="auto">
          <a:xfrm>
            <a:off x="142875" y="71438"/>
            <a:ext cx="878681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Статья 13.12. Нарушение правил защиты информации</a:t>
            </a: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 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5. </a:t>
            </a:r>
            <a:r>
              <a:rPr lang="ru-RU" sz="2000" dirty="0">
                <a:solidFill>
                  <a:srgbClr val="FFFF00"/>
                </a:solidFill>
              </a:rPr>
              <a:t>Грубое нарушение условий, предусмотренных лицензией </a:t>
            </a:r>
            <a:r>
              <a:rPr lang="ru-RU" sz="2000" dirty="0">
                <a:solidFill>
                  <a:schemeClr val="bg1"/>
                </a:solidFill>
              </a:rPr>
              <a:t>на осуществление деятельности в области защиты информации (за исключением информации, составляющей государственную тайну), -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влечет наложение административного штрафа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лиц, осуществляющих предпринимательскую деятельность без образования юридического лица, в размере от двух тысяч до трех тысяч рублей или </a:t>
            </a:r>
            <a:r>
              <a:rPr lang="ru-RU" sz="2000" dirty="0" smtClean="0">
                <a:solidFill>
                  <a:srgbClr val="FFFF00"/>
                </a:solidFill>
              </a:rPr>
              <a:t>административное приостановление деятельности на срок до девяноста суток;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- от двух тысяч </a:t>
            </a:r>
            <a:r>
              <a:rPr lang="ru-RU" sz="2000" dirty="0" smtClean="0">
                <a:solidFill>
                  <a:srgbClr val="FFFF00"/>
                </a:solidFill>
              </a:rPr>
              <a:t>до трех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юридических лиц - от двадцати тысяч до двадцати пяти тысяч рублей или </a:t>
            </a:r>
            <a:r>
              <a:rPr lang="ru-RU" sz="2000" dirty="0" smtClean="0">
                <a:solidFill>
                  <a:srgbClr val="FFFF00"/>
                </a:solidFill>
              </a:rPr>
              <a:t>административное приостановление деятельности на срок до девяноста суток</a:t>
            </a:r>
            <a:r>
              <a:rPr lang="ru-RU" sz="20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(в ред. Федеральных законов от 22.06.2007 </a:t>
            </a:r>
            <a:r>
              <a:rPr lang="ru-RU" sz="2000" dirty="0" smtClean="0">
                <a:solidFill>
                  <a:srgbClr val="FFFFFF"/>
                </a:solidFill>
                <a:hlinkClick r:id="rId2" tooltip="Федеральный закон от 22.06.2007 N 116-ФЗ&#10;(ред. от 02.12.2013)&#10;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N 116-ФЗ</a:t>
            </a:r>
            <a:r>
              <a:rPr lang="ru-RU" sz="2000" dirty="0" smtClean="0">
                <a:solidFill>
                  <a:srgbClr val="FFFFFF"/>
                </a:solidFill>
              </a:rPr>
              <a:t>, от 02.12.2013 </a:t>
            </a:r>
            <a:r>
              <a:rPr lang="ru-RU" sz="2000" dirty="0" smtClean="0">
                <a:solidFill>
                  <a:srgbClr val="FFFFFF"/>
                </a:solidFill>
                <a:hlinkClick r:id="rId3" tooltip="Федеральный закон от 02.12.2013 N 341-ФЗ&#10;&quot;О внесении изменений в Кодекс Российской Федерации об административных правонарушениях&quot;"/>
              </a:rPr>
              <a:t>N 341-ФЗ</a:t>
            </a:r>
            <a:r>
              <a:rPr lang="ru-RU" sz="2000" dirty="0" smtClean="0">
                <a:solidFill>
                  <a:srgbClr val="FFFFFF"/>
                </a:solidFill>
              </a:rPr>
              <a:t>)</a:t>
            </a:r>
          </a:p>
          <a:p>
            <a:pPr defTabSz="912813"/>
            <a:endParaRPr lang="ru-RU" sz="1600" i="1" dirty="0" smtClean="0">
              <a:solidFill>
                <a:schemeClr val="bg1"/>
              </a:solidFill>
            </a:endParaRPr>
          </a:p>
          <a:p>
            <a:pPr defTabSz="912813"/>
            <a:r>
              <a:rPr lang="ru-RU" sz="1600" i="1" dirty="0" smtClean="0">
                <a:solidFill>
                  <a:schemeClr val="bg1"/>
                </a:solidFill>
              </a:rPr>
              <a:t>Примечание</a:t>
            </a:r>
            <a:r>
              <a:rPr lang="ru-RU" sz="1600" i="1" dirty="0">
                <a:solidFill>
                  <a:schemeClr val="bg1"/>
                </a:solidFill>
              </a:rPr>
              <a:t>. Понятие грубого нарушения устанавливается Правительством Российской Федерации в отношении конкретного лицензируемого вида деятельности.</a:t>
            </a:r>
          </a:p>
          <a:p>
            <a:pPr defTabSz="912813"/>
            <a:r>
              <a:rPr lang="ru-RU" sz="1600" i="1" dirty="0">
                <a:solidFill>
                  <a:schemeClr val="bg1"/>
                </a:solidFill>
              </a:rPr>
              <a:t>(примечание введено Федеральным </a:t>
            </a:r>
            <a:r>
              <a:rPr lang="ru-RU" sz="1600" i="1" dirty="0">
                <a:solidFill>
                  <a:schemeClr val="bg1"/>
                </a:solidFill>
                <a:hlinkClick r:id="rId4" tooltip="Федеральный закон от 02.07.2005 N 80-ФЗ (ред. от 06.12.2007) &quot;О внесении изменений в Федеральный закон &quot;О лицензировании отдельных видов деятельности&quot;, Федеральный закон &quot;О защите прав юридических лиц и индивидуальных предпринимателей при проведении государственного контроля (надзора)&quot; и Кодекс Российской Федерации об административных правонарушениях&quot; ------------------ Недействующая редакция"/>
              </a:rPr>
              <a:t>законом</a:t>
            </a:r>
            <a:r>
              <a:rPr lang="ru-RU" sz="1600" i="1" dirty="0">
                <a:solidFill>
                  <a:schemeClr val="bg1"/>
                </a:solidFill>
              </a:rPr>
              <a:t> от 02.07.2005 N 80-ФЗ)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Прямоугольник 1"/>
          <p:cNvSpPr>
            <a:spLocks noChangeArrowheads="1"/>
          </p:cNvSpPr>
          <p:nvPr/>
        </p:nvSpPr>
        <p:spPr bwMode="auto">
          <a:xfrm>
            <a:off x="142875" y="71438"/>
            <a:ext cx="87868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Статья 13.12. Нарушение правил защиты информации</a:t>
            </a: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r>
              <a:rPr lang="ru-RU" sz="2000" dirty="0" smtClean="0">
                <a:solidFill>
                  <a:srgbClr val="FFFFFF"/>
                </a:solidFill>
              </a:rPr>
              <a:t>6. Нарушение требований о защите информации (за исключением информации, составляющей государственную тайну), установленных федеральными законами и принятыми в соответствии с ними иными нормативными правовыми актами Российской Федерации, за исключением случаев, предусмотренных </a:t>
            </a:r>
            <a:r>
              <a:rPr lang="ru-RU" sz="2000" dirty="0" smtClean="0">
                <a:solidFill>
                  <a:srgbClr val="FFFFFF"/>
                </a:solidFill>
                <a:hlinkClick r:id="rId2" tooltip="Ссылка на текущий документ"/>
              </a:rPr>
              <a:t>частями 1</a:t>
            </a:r>
            <a:r>
              <a:rPr lang="ru-RU" sz="2000" dirty="0" smtClean="0">
                <a:solidFill>
                  <a:srgbClr val="FFFFFF"/>
                </a:solidFill>
              </a:rPr>
              <a:t>, </a:t>
            </a:r>
            <a:r>
              <a:rPr lang="ru-RU" sz="2000" dirty="0" smtClean="0">
                <a:solidFill>
                  <a:srgbClr val="FFFFFF"/>
                </a:solidFill>
                <a:hlinkClick r:id="rId2" tooltip="Ссылка на текущий документ"/>
              </a:rPr>
              <a:t>2</a:t>
            </a:r>
            <a:r>
              <a:rPr lang="ru-RU" sz="2000" dirty="0" smtClean="0">
                <a:solidFill>
                  <a:srgbClr val="FFFFFF"/>
                </a:solidFill>
              </a:rPr>
              <a:t> и </a:t>
            </a:r>
            <a:r>
              <a:rPr lang="ru-RU" sz="2000" dirty="0" smtClean="0">
                <a:solidFill>
                  <a:srgbClr val="FFFFFF"/>
                </a:solidFill>
                <a:hlinkClick r:id="rId2" tooltip="Ссылка на текущий документ"/>
              </a:rPr>
              <a:t>5</a:t>
            </a:r>
            <a:r>
              <a:rPr lang="ru-RU" sz="2000" dirty="0" smtClean="0">
                <a:solidFill>
                  <a:srgbClr val="FFFFFF"/>
                </a:solidFill>
              </a:rPr>
              <a:t> настоящей статьи, -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влечет наложение административного штрафа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граждан в размере от пятисот </a:t>
            </a:r>
            <a:r>
              <a:rPr lang="ru-RU" sz="2000" dirty="0" smtClean="0">
                <a:solidFill>
                  <a:srgbClr val="E7FF01"/>
                </a:solidFill>
              </a:rPr>
              <a:t>до одной тысячи рублей</a:t>
            </a:r>
            <a:r>
              <a:rPr lang="ru-RU" sz="2000" dirty="0" smtClean="0">
                <a:solidFill>
                  <a:srgbClr val="FFFFFF"/>
                </a:solidFill>
              </a:rPr>
              <a:t>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- от одной тысячи </a:t>
            </a:r>
            <a:r>
              <a:rPr lang="ru-RU" sz="2000" dirty="0" smtClean="0">
                <a:solidFill>
                  <a:srgbClr val="E7FF01"/>
                </a:solidFill>
              </a:rPr>
              <a:t>до двух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юридических лиц - от десяти тысяч </a:t>
            </a:r>
            <a:r>
              <a:rPr lang="ru-RU" sz="2000" dirty="0" smtClean="0">
                <a:solidFill>
                  <a:srgbClr val="E7FF01"/>
                </a:solidFill>
              </a:rPr>
              <a:t>до пятнадцати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(часть 6 введена Федеральным </a:t>
            </a:r>
            <a:r>
              <a:rPr lang="ru-RU" sz="2000" dirty="0" smtClean="0">
                <a:solidFill>
                  <a:srgbClr val="FFFFFF"/>
                </a:solidFill>
                <a:hlinkClick r:id="rId3" tooltip="Федеральный закон от 02.12.2013 N 341-ФЗ&#10;&quot;О внесении изменений в Кодекс Российской Федерации об административных правонарушениях&quot;"/>
              </a:rPr>
              <a:t>законом</a:t>
            </a:r>
            <a:r>
              <a:rPr lang="ru-RU" sz="2000" dirty="0" smtClean="0">
                <a:solidFill>
                  <a:srgbClr val="FFFFFF"/>
                </a:solidFill>
              </a:rPr>
              <a:t> от 02.12.2013 N 341-ФЗ)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Прямоугольник 1"/>
          <p:cNvSpPr>
            <a:spLocks noChangeArrowheads="1"/>
          </p:cNvSpPr>
          <p:nvPr/>
        </p:nvSpPr>
        <p:spPr bwMode="auto">
          <a:xfrm>
            <a:off x="142875" y="71438"/>
            <a:ext cx="87868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Статья 13.12. Нарушение правил защиты информации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 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rgbClr val="FFFFFF"/>
                </a:solidFill>
              </a:rPr>
              <a:t>7. Нарушение требований о защите информации, составляющей государственную тайну, установленных федеральными законами и принятыми в соответствии с ними иными нормативными правовыми актами Российской Федерации, за исключением случаев, предусмотренных </a:t>
            </a:r>
            <a:r>
              <a:rPr lang="ru-RU" sz="2000" dirty="0" smtClean="0">
                <a:solidFill>
                  <a:srgbClr val="FFFFFF"/>
                </a:solidFill>
                <a:hlinkClick r:id="rId2" tooltip="Ссылка на текущий документ"/>
              </a:rPr>
              <a:t>частями 3</a:t>
            </a:r>
            <a:r>
              <a:rPr lang="ru-RU" sz="2000" dirty="0" smtClean="0">
                <a:solidFill>
                  <a:srgbClr val="FFFFFF"/>
                </a:solidFill>
              </a:rPr>
              <a:t> и </a:t>
            </a:r>
            <a:r>
              <a:rPr lang="ru-RU" sz="2000" dirty="0" smtClean="0">
                <a:solidFill>
                  <a:srgbClr val="FFFFFF"/>
                </a:solidFill>
                <a:hlinkClick r:id="rId2" tooltip="Ссылка на текущий документ"/>
              </a:rPr>
              <a:t>4</a:t>
            </a:r>
            <a:r>
              <a:rPr lang="ru-RU" sz="2000" dirty="0" smtClean="0">
                <a:solidFill>
                  <a:srgbClr val="FFFFFF"/>
                </a:solidFill>
              </a:rPr>
              <a:t> настоящей статьи, если такие действия (бездействие) не содержат уголовно наказуемого деяния, -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влечет наложение административного штрафа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граждан в размере от одной тысячи </a:t>
            </a:r>
            <a:r>
              <a:rPr lang="ru-RU" sz="2000" dirty="0" smtClean="0">
                <a:solidFill>
                  <a:srgbClr val="E7FF01"/>
                </a:solidFill>
              </a:rPr>
              <a:t>до двух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- от трех тысяч </a:t>
            </a:r>
            <a:r>
              <a:rPr lang="ru-RU" sz="2000" dirty="0" smtClean="0">
                <a:solidFill>
                  <a:srgbClr val="E7FF01"/>
                </a:solidFill>
              </a:rPr>
              <a:t>до четырех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юридических лиц - от пятнадцати тысяч </a:t>
            </a:r>
            <a:r>
              <a:rPr lang="ru-RU" sz="2000" dirty="0" smtClean="0">
                <a:solidFill>
                  <a:srgbClr val="E7FF01"/>
                </a:solidFill>
              </a:rPr>
              <a:t>до двадцати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(часть 7 введена Федеральным </a:t>
            </a:r>
            <a:r>
              <a:rPr lang="ru-RU" sz="2000" dirty="0" smtClean="0">
                <a:solidFill>
                  <a:srgbClr val="FFFFFF"/>
                </a:solidFill>
                <a:hlinkClick r:id="rId3" tooltip="Федеральный закон от 02.12.2013 N 341-ФЗ&#10;&quot;О внесении изменений в Кодекс Российской Федерации об административных правонарушениях&quot;"/>
              </a:rPr>
              <a:t>законом</a:t>
            </a:r>
            <a:r>
              <a:rPr lang="ru-RU" sz="2000" dirty="0" smtClean="0">
                <a:solidFill>
                  <a:srgbClr val="FFFFFF"/>
                </a:solidFill>
              </a:rPr>
              <a:t> от 02.12.2013 N 341-ФЗ)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Прямоугольник 1"/>
          <p:cNvSpPr>
            <a:spLocks noChangeArrowheads="1"/>
          </p:cNvSpPr>
          <p:nvPr/>
        </p:nvSpPr>
        <p:spPr bwMode="auto">
          <a:xfrm>
            <a:off x="142875" y="71438"/>
            <a:ext cx="8786813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endParaRPr lang="ru-RU" sz="20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00"/>
                </a:solidFill>
              </a:rPr>
              <a:t>Статья 13.13. Незаконная деятельность в области защиты информации</a:t>
            </a:r>
          </a:p>
          <a:p>
            <a:r>
              <a:rPr lang="ru-RU" sz="2000" dirty="0">
                <a:solidFill>
                  <a:srgbClr val="FFFF00"/>
                </a:solidFill>
              </a:rPr>
              <a:t> 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>
                <a:solidFill>
                  <a:srgbClr val="FFFFFF"/>
                </a:solidFill>
              </a:rPr>
              <a:t>1. Занятие видами деятельности в области защиты информации (за исключением информации, составляющей государственную тайну) без получения в установленном порядке специального разрешения (лицензии), если такое разрешение (такая лицензия) в соответствии с федеральным законом обязательно (обязательна), -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влечет наложение административного штрафа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граждан в размере от пятисот </a:t>
            </a:r>
            <a:r>
              <a:rPr lang="ru-RU" sz="2000" dirty="0" smtClean="0">
                <a:solidFill>
                  <a:srgbClr val="E7FF01"/>
                </a:solidFill>
              </a:rPr>
              <a:t>до одной тысячи рублей </a:t>
            </a:r>
            <a:r>
              <a:rPr lang="ru-RU" sz="2000" dirty="0" smtClean="0">
                <a:solidFill>
                  <a:srgbClr val="FFFFFF"/>
                </a:solidFill>
              </a:rPr>
              <a:t>с конфискацией средств защиты информации или без таковой;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- от двух тысяч </a:t>
            </a:r>
            <a:r>
              <a:rPr lang="ru-RU" sz="2000" dirty="0" smtClean="0">
                <a:solidFill>
                  <a:srgbClr val="E7FF01"/>
                </a:solidFill>
              </a:rPr>
              <a:t>до трех тысяч рублей </a:t>
            </a:r>
            <a:r>
              <a:rPr lang="ru-RU" sz="2000" dirty="0" smtClean="0">
                <a:solidFill>
                  <a:srgbClr val="FFFFFF"/>
                </a:solidFill>
              </a:rPr>
              <a:t>с конфискацией средств защиты информации или без таковой;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юридических лиц - от десяти тысяч </a:t>
            </a:r>
            <a:r>
              <a:rPr lang="ru-RU" sz="2000" dirty="0" smtClean="0">
                <a:solidFill>
                  <a:srgbClr val="E7FF01"/>
                </a:solidFill>
              </a:rPr>
              <a:t>до двадцати тысяч рублей </a:t>
            </a:r>
            <a:r>
              <a:rPr lang="ru-RU" sz="2000" dirty="0" smtClean="0">
                <a:solidFill>
                  <a:srgbClr val="FFFFFF"/>
                </a:solidFill>
              </a:rPr>
              <a:t>с конфискацией средств защиты информации или без таковой.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(в ред. Федерального </a:t>
            </a:r>
            <a:r>
              <a:rPr lang="ru-RU" sz="2000" dirty="0" smtClean="0">
                <a:solidFill>
                  <a:srgbClr val="FFFFFF"/>
                </a:solidFill>
                <a:hlinkClick r:id="rId2" tooltip="Федеральный закон от 22.06.2007 N 116-ФЗ&#10;(ред. от 02.12.2013)&#10;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закона</a:t>
            </a:r>
            <a:r>
              <a:rPr lang="ru-RU" sz="2000" dirty="0" smtClean="0">
                <a:solidFill>
                  <a:srgbClr val="FFFFFF"/>
                </a:solidFill>
              </a:rPr>
              <a:t> от 22.06.2007 N 116-ФЗ)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708920"/>
            <a:ext cx="8669338" cy="7397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lnSpc>
                <a:spcPct val="150000"/>
              </a:lnSpc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Arial" charset="0"/>
              </a:rPr>
              <a:t>1. Направления защиты информации.</a:t>
            </a:r>
            <a:endParaRPr lang="ru-RU" sz="32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Прямоугольник 1"/>
          <p:cNvSpPr>
            <a:spLocks noChangeArrowheads="1"/>
          </p:cNvSpPr>
          <p:nvPr/>
        </p:nvSpPr>
        <p:spPr bwMode="auto">
          <a:xfrm>
            <a:off x="142875" y="71438"/>
            <a:ext cx="8786813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1600" b="1" dirty="0">
                <a:solidFill>
                  <a:schemeClr val="bg1"/>
                </a:solidFill>
              </a:rPr>
              <a:t>КОДЕКС РОССИЙСКОЙ ФЕДЕРАЦИИ  ОБ АДМИНИСТРАТИВНЫХ  ПРАВОНАРУШЕНИЯХ (</a:t>
            </a:r>
            <a:r>
              <a:rPr lang="ru-RU" sz="1600" dirty="0">
                <a:solidFill>
                  <a:schemeClr val="bg1"/>
                </a:solidFill>
              </a:rPr>
              <a:t>30 декабря 2001 года N 195-ФЗ)</a:t>
            </a:r>
          </a:p>
          <a:p>
            <a:pPr defTabSz="912813"/>
            <a:endParaRPr lang="ru-RU" sz="1600" dirty="0">
              <a:solidFill>
                <a:schemeClr val="bg1"/>
              </a:solidFill>
            </a:endParaRPr>
          </a:p>
          <a:p>
            <a:pPr defTabSz="912813"/>
            <a:endParaRPr lang="ru-RU" sz="2000" dirty="0">
              <a:solidFill>
                <a:schemeClr val="bg1"/>
              </a:solidFill>
            </a:endParaRPr>
          </a:p>
          <a:p>
            <a:pPr defTabSz="912813"/>
            <a:r>
              <a:rPr lang="ru-RU" sz="2000" dirty="0">
                <a:solidFill>
                  <a:srgbClr val="FFFF2F"/>
                </a:solidFill>
              </a:rPr>
              <a:t>Статья 13.13. Незаконная деятельность в области защиты информации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 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2. </a:t>
            </a:r>
            <a:r>
              <a:rPr lang="ru-RU" sz="2000" dirty="0">
                <a:solidFill>
                  <a:srgbClr val="FFFF00"/>
                </a:solidFill>
              </a:rPr>
              <a:t>Занятие видами деятельности, связанной с использованием и защитой информации, составляющей государственную тайну, </a:t>
            </a:r>
            <a:r>
              <a:rPr lang="ru-RU" sz="2000" dirty="0">
                <a:solidFill>
                  <a:schemeClr val="bg1"/>
                </a:solidFill>
              </a:rPr>
              <a:t>созданием средств, предназначенных для защиты информации, составляющей государственную тайну, осуществлением мероприятий и (или) оказанием услуг по защите информации, составляющей государственную тайну, без лицензии -</a:t>
            </a:r>
          </a:p>
          <a:p>
            <a:pPr defTabSz="912813"/>
            <a:r>
              <a:rPr lang="ru-RU" sz="2000" dirty="0">
                <a:solidFill>
                  <a:schemeClr val="bg1"/>
                </a:solidFill>
              </a:rPr>
              <a:t>влечет наложение административного штрафа 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на должностных лиц в размере от четырех тысяч </a:t>
            </a:r>
            <a:r>
              <a:rPr lang="ru-RU" sz="2000" dirty="0" smtClean="0">
                <a:solidFill>
                  <a:srgbClr val="E7FF01"/>
                </a:solidFill>
              </a:rPr>
              <a:t>до пяти тысяч рублей</a:t>
            </a:r>
            <a:r>
              <a:rPr lang="ru-RU" sz="2000" dirty="0" smtClean="0">
                <a:solidFill>
                  <a:srgbClr val="FFFFFF"/>
                </a:solidFill>
              </a:rPr>
              <a:t>; на юридических лиц - от тридцати тысяч </a:t>
            </a:r>
            <a:r>
              <a:rPr lang="ru-RU" sz="2000" dirty="0" smtClean="0">
                <a:solidFill>
                  <a:srgbClr val="E7FF01"/>
                </a:solidFill>
              </a:rPr>
              <a:t>до сорока тысяч рублей </a:t>
            </a:r>
            <a:r>
              <a:rPr lang="ru-RU" sz="2000" dirty="0" smtClean="0">
                <a:solidFill>
                  <a:srgbClr val="FFFFFF"/>
                </a:solidFill>
              </a:rPr>
              <a:t>с конфискацией созданных без лицензии средств защиты информации, составляющей государственную тайну, или без таковой.</a:t>
            </a:r>
          </a:p>
          <a:p>
            <a:r>
              <a:rPr lang="ru-RU" sz="2000" dirty="0" smtClean="0">
                <a:solidFill>
                  <a:srgbClr val="FFFFFF"/>
                </a:solidFill>
              </a:rPr>
              <a:t>(в ред. Федерального </a:t>
            </a:r>
            <a:r>
              <a:rPr lang="ru-RU" sz="2000" dirty="0" smtClean="0">
                <a:solidFill>
                  <a:srgbClr val="FFFFFF"/>
                </a:solidFill>
                <a:hlinkClick r:id="rId2" tooltip="Федеральный закон от 22.06.2007 N 116-ФЗ&#10;(ред. от 02.12.2013)&#10;&quot;О внесении изменений в Кодекс Российской Федерации об административных правонарушениях в части изменения способа выражения денежного взыскания, налагаемого за административное правонарушение&quot;"/>
              </a:rPr>
              <a:t>закона</a:t>
            </a:r>
            <a:r>
              <a:rPr lang="ru-RU" sz="2000" dirty="0" smtClean="0">
                <a:solidFill>
                  <a:srgbClr val="FFFFFF"/>
                </a:solidFill>
              </a:rPr>
              <a:t> от 22.06.2007 N 116-ФЗ)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179388" y="188913"/>
            <a:ext cx="86074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2813"/>
            <a:r>
              <a:rPr lang="ru-RU" sz="3200" b="1">
                <a:solidFill>
                  <a:srgbClr val="FFFF00"/>
                </a:solidFill>
              </a:rPr>
              <a:t>Обладатель информации</a:t>
            </a:r>
            <a:r>
              <a:rPr lang="ru-RU" sz="3200">
                <a:solidFill>
                  <a:srgbClr val="FFFF00"/>
                </a:solidFill>
              </a:rPr>
              <a:t>  - </a:t>
            </a:r>
          </a:p>
          <a:p>
            <a:pPr defTabSz="912813"/>
            <a:r>
              <a:rPr lang="ru-RU" sz="3200">
                <a:solidFill>
                  <a:schemeClr val="bg1"/>
                </a:solidFill>
              </a:rPr>
              <a:t>лицо, самостоятельно создавшее информацию либо получившее на основании закона или договора право разрешать или ограничивать доступ к информации, определяемой по </a:t>
            </a:r>
          </a:p>
          <a:p>
            <a:pPr defTabSz="912813"/>
            <a:r>
              <a:rPr lang="ru-RU" sz="3200">
                <a:solidFill>
                  <a:schemeClr val="bg1"/>
                </a:solidFill>
              </a:rPr>
              <a:t>каким-либо признакам.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214313" y="3857625"/>
            <a:ext cx="85725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chemeClr val="bg1"/>
                </a:solidFill>
              </a:rPr>
              <a:t> </a:t>
            </a:r>
            <a:r>
              <a:rPr lang="ru-RU" sz="2800" b="1">
                <a:solidFill>
                  <a:srgbClr val="FFFF00"/>
                </a:solidFill>
              </a:rPr>
              <a:t>Обладатель информации</a:t>
            </a:r>
            <a:r>
              <a:rPr lang="ru-RU" sz="2800">
                <a:solidFill>
                  <a:srgbClr val="FFFF00"/>
                </a:solidFill>
              </a:rPr>
              <a:t>  </a:t>
            </a:r>
            <a:r>
              <a:rPr lang="ru-RU" sz="2800">
                <a:solidFill>
                  <a:srgbClr val="FFFF2F"/>
                </a:solidFill>
              </a:rPr>
              <a:t>-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 b="1">
                <a:solidFill>
                  <a:schemeClr val="bg1"/>
                </a:solidFill>
              </a:rPr>
              <a:t> </a:t>
            </a:r>
            <a:r>
              <a:rPr lang="ru-RU" sz="2800">
                <a:solidFill>
                  <a:schemeClr val="bg1"/>
                </a:solidFill>
              </a:rPr>
              <a:t> гражданин (</a:t>
            </a:r>
            <a:r>
              <a:rPr lang="ru-RU" sz="2800">
                <a:solidFill>
                  <a:srgbClr val="F4F298"/>
                </a:solidFill>
              </a:rPr>
              <a:t>физическое лицо</a:t>
            </a:r>
            <a:r>
              <a:rPr lang="ru-RU" sz="2800">
                <a:solidFill>
                  <a:schemeClr val="bg1"/>
                </a:solidFill>
              </a:rPr>
              <a:t>);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chemeClr val="bg1"/>
                </a:solidFill>
              </a:rPr>
              <a:t>  </a:t>
            </a:r>
            <a:r>
              <a:rPr lang="ru-RU" sz="2800">
                <a:solidFill>
                  <a:srgbClr val="F4F298"/>
                </a:solidFill>
              </a:rPr>
              <a:t>юридическое лицо;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rgbClr val="F4F298"/>
                </a:solidFill>
              </a:rPr>
              <a:t>  </a:t>
            </a:r>
            <a:r>
              <a:rPr lang="ru-RU" sz="2800">
                <a:solidFill>
                  <a:schemeClr val="bg1"/>
                </a:solidFill>
              </a:rPr>
              <a:t>Российская  Федерация;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chemeClr val="bg1"/>
                </a:solidFill>
              </a:rPr>
              <a:t>  субъект Российской Федерации;   </a:t>
            </a:r>
          </a:p>
          <a:p>
            <a:pPr defTabSz="912813">
              <a:buFont typeface="Wingdings" pitchFamily="2" charset="2"/>
              <a:buChar char="Ø"/>
            </a:pPr>
            <a:r>
              <a:rPr lang="ru-RU" sz="2800">
                <a:solidFill>
                  <a:schemeClr val="bg1"/>
                </a:solidFill>
              </a:rPr>
              <a:t>  муниципальное образование.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/>
          <p:cNvSpPr>
            <a:spLocks noChangeArrowheads="1"/>
          </p:cNvSpPr>
          <p:nvPr/>
        </p:nvSpPr>
        <p:spPr bwMode="auto">
          <a:xfrm>
            <a:off x="63500" y="214313"/>
            <a:ext cx="8964613" cy="649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49263" defTabSz="912813"/>
            <a:r>
              <a:rPr lang="ru-RU" sz="3200" b="1">
                <a:solidFill>
                  <a:srgbClr val="FFFF00"/>
                </a:solidFill>
              </a:rPr>
              <a:t>Обладатель информации </a:t>
            </a:r>
            <a:endParaRPr lang="ru-RU" sz="1400" b="1">
              <a:solidFill>
                <a:srgbClr val="FFFF00"/>
              </a:solidFill>
            </a:endParaRPr>
          </a:p>
          <a:p>
            <a:pPr indent="449263" defTabSz="912813"/>
            <a:r>
              <a:rPr lang="ru-RU" sz="3200">
                <a:solidFill>
                  <a:srgbClr val="FFFF00"/>
                </a:solidFill>
              </a:rPr>
              <a:t>вправе: 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разрешать или ограничивать доступ к 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информации, определять порядок и 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условия такого доступа;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передавать информацию другим лицам по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 договору или на ином установленном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 законом основании;</a:t>
            </a:r>
            <a:endParaRPr lang="ru-RU" sz="1400">
              <a:solidFill>
                <a:srgbClr val="FFFFFF"/>
              </a:solidFill>
            </a:endParaRPr>
          </a:p>
          <a:p>
            <a:pPr indent="449263" defTabSz="912813"/>
            <a:r>
              <a:rPr lang="ru-RU" sz="3200">
                <a:solidFill>
                  <a:srgbClr val="FFFF00"/>
                </a:solidFill>
              </a:rPr>
              <a:t>обязан: 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принимать меры по защите информации;</a:t>
            </a:r>
          </a:p>
          <a:p>
            <a:pPr indent="449263" defTabSz="912813">
              <a:buFont typeface="Wingdings" pitchFamily="2" charset="2"/>
              <a:buChar char="Ø"/>
            </a:pPr>
            <a:r>
              <a:rPr lang="ru-RU" sz="3200">
                <a:solidFill>
                  <a:srgbClr val="FFFFFF"/>
                </a:solidFill>
              </a:rPr>
              <a:t>ограничивать доступ к информации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(если такая обязанность установлена </a:t>
            </a:r>
          </a:p>
          <a:p>
            <a:pPr indent="449263" defTabSz="912813"/>
            <a:r>
              <a:rPr lang="ru-RU" sz="3200">
                <a:solidFill>
                  <a:srgbClr val="FFFFFF"/>
                </a:solidFill>
              </a:rPr>
              <a:t>федеральными законами).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142875" y="857250"/>
            <a:ext cx="87868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sz="3600" b="1">
                <a:solidFill>
                  <a:srgbClr val="FFFF00"/>
                </a:solidFill>
              </a:rPr>
              <a:t>Пользователь информации</a:t>
            </a:r>
            <a:r>
              <a:rPr lang="ru-RU" sz="3600">
                <a:solidFill>
                  <a:srgbClr val="FFFFFF"/>
                </a:solidFill>
              </a:rPr>
              <a:t>: </a:t>
            </a:r>
          </a:p>
          <a:p>
            <a:pPr defTabSz="912813"/>
            <a:r>
              <a:rPr lang="ru-RU" sz="3600">
                <a:solidFill>
                  <a:srgbClr val="FFFFFF"/>
                </a:solidFill>
              </a:rPr>
              <a:t>субъект, пользующийся информацией, полученной от ее собственника, владельца или посредника, в соответствии с установленными правами и правилами доступа к информации либо с их нарушением.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177800" y="560869"/>
            <a:ext cx="8823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2813"/>
            <a:r>
              <a:rPr lang="ru-RU" sz="4800" b="1" dirty="0">
                <a:solidFill>
                  <a:srgbClr val="FFFF00"/>
                </a:solidFill>
              </a:rPr>
              <a:t>Безопасность информации</a:t>
            </a:r>
            <a:r>
              <a:rPr lang="ru-RU" sz="4800" b="1" dirty="0">
                <a:solidFill>
                  <a:srgbClr val="FFFFFF"/>
                </a:solidFill>
              </a:rPr>
              <a:t>: </a:t>
            </a:r>
          </a:p>
          <a:p>
            <a:pPr defTabSz="912813"/>
            <a:r>
              <a:rPr lang="ru-RU" sz="4800" b="1" dirty="0">
                <a:solidFill>
                  <a:srgbClr val="FFFFFF"/>
                </a:solidFill>
              </a:rPr>
              <a:t>состояние защищенности информации, при котором обеспечены ее конфиденциальность, доступность и целостность.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71438" y="285750"/>
            <a:ext cx="8964612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2813">
              <a:defRPr/>
            </a:pPr>
            <a:r>
              <a:rPr lang="ru-RU" sz="2400" b="1" dirty="0">
                <a:solidFill>
                  <a:srgbClr val="FFFF00"/>
                </a:solidFill>
                <a:latin typeface="+mn-lt"/>
              </a:rPr>
              <a:t>Защита информации </a:t>
            </a:r>
          </a:p>
          <a:p>
            <a:pPr defTabSz="912813">
              <a:defRPr/>
            </a:pPr>
            <a:r>
              <a:rPr lang="ru-RU" sz="2000" dirty="0">
                <a:solidFill>
                  <a:schemeClr val="bg1"/>
                </a:solidFill>
                <a:latin typeface="Arial" charset="0"/>
              </a:rPr>
              <a:t>представляет собой </a:t>
            </a:r>
            <a:r>
              <a:rPr lang="ru-RU" sz="2000" dirty="0">
                <a:solidFill>
                  <a:srgbClr val="FFFF00"/>
                </a:solidFill>
                <a:latin typeface="Arial" charset="0"/>
              </a:rPr>
              <a:t>принятие правовых, организационных и технических мер</a:t>
            </a:r>
            <a:r>
              <a:rPr lang="ru-RU" sz="2000" dirty="0">
                <a:solidFill>
                  <a:schemeClr val="bg1"/>
                </a:solidFill>
                <a:latin typeface="Arial" charset="0"/>
              </a:rPr>
              <a:t>, направленных на: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Arial" charset="0"/>
              </a:rPr>
              <a:t>1) обеспечение защиты информации от неправомерного доступа, уничтожения, модифицирования, блокирования, копирования, предоставления, распространения, а также от иных неправомерных действий в отношении такой информации;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Arial" charset="0"/>
              </a:rPr>
              <a:t>2) соблюдение конфиденциальности информации ограниченного доступа,</a:t>
            </a:r>
          </a:p>
          <a:p>
            <a:pPr>
              <a:defRPr/>
            </a:pPr>
            <a:r>
              <a:rPr lang="ru-RU" sz="2000" dirty="0">
                <a:solidFill>
                  <a:schemeClr val="bg1"/>
                </a:solidFill>
                <a:latin typeface="Arial" charset="0"/>
              </a:rPr>
              <a:t>3) реализацию права на доступ к информации.</a:t>
            </a:r>
          </a:p>
          <a:p>
            <a:pPr defTabSz="912813">
              <a:defRPr/>
            </a:pPr>
            <a:endParaRPr lang="ru-RU" sz="2000" dirty="0">
              <a:solidFill>
                <a:schemeClr val="bg1"/>
              </a:solidFill>
              <a:latin typeface="+mn-lt"/>
            </a:endParaRPr>
          </a:p>
          <a:p>
            <a:pPr defTabSz="912813"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Примечание</a:t>
            </a:r>
          </a:p>
          <a:p>
            <a:pPr defTabSz="912813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rgbClr val="FFFF2F"/>
                </a:solidFill>
                <a:latin typeface="+mn-lt"/>
              </a:rPr>
              <a:t>Конфиденциальность информации - обязательное для выполнения лицом, получившим доступ к определенной информации, требование не передавать такую информацию третьим лицам без согласия ее обладателя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defTabSz="912813">
              <a:defRPr/>
            </a:pPr>
            <a:endParaRPr lang="ru-RU" sz="2000" dirty="0">
              <a:solidFill>
                <a:schemeClr val="bg1"/>
              </a:solidFill>
              <a:latin typeface="+mn-lt"/>
            </a:endParaRPr>
          </a:p>
          <a:p>
            <a:pPr defTabSz="912813">
              <a:defRPr/>
            </a:pPr>
            <a:r>
              <a:rPr lang="ru-RU" sz="2000" dirty="0">
                <a:solidFill>
                  <a:srgbClr val="E7FF01"/>
                </a:solidFill>
                <a:latin typeface="+mn-lt"/>
              </a:rPr>
              <a:t>Федеральный Закон от 27 июня 2006 г. №149-ФЗ  «Об информации, информационных технологиях и о защите информации</a:t>
            </a:r>
            <a:r>
              <a:rPr lang="ru-RU" sz="2000" dirty="0">
                <a:solidFill>
                  <a:srgbClr val="CCFF33"/>
                </a:solidFill>
                <a:latin typeface="+mn-lt"/>
              </a:rPr>
              <a:t>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1288</Words>
  <Application>Microsoft Office PowerPoint</Application>
  <PresentationFormat>Экран (4:3)</PresentationFormat>
  <Paragraphs>277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мо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</dc:creator>
  <cp:lastModifiedBy>1</cp:lastModifiedBy>
  <cp:revision>514</cp:revision>
  <dcterms:created xsi:type="dcterms:W3CDTF">2008-02-14T16:22:15Z</dcterms:created>
  <dcterms:modified xsi:type="dcterms:W3CDTF">2020-09-18T10:05:14Z</dcterms:modified>
</cp:coreProperties>
</file>