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8" r:id="rId2"/>
    <p:sldId id="260" r:id="rId3"/>
    <p:sldId id="261" r:id="rId4"/>
    <p:sldId id="343" r:id="rId5"/>
    <p:sldId id="326" r:id="rId6"/>
    <p:sldId id="327" r:id="rId7"/>
    <p:sldId id="333" r:id="rId8"/>
    <p:sldId id="328" r:id="rId9"/>
    <p:sldId id="361" r:id="rId10"/>
    <p:sldId id="362" r:id="rId11"/>
    <p:sldId id="363" r:id="rId12"/>
    <p:sldId id="364" r:id="rId13"/>
    <p:sldId id="365" r:id="rId14"/>
    <p:sldId id="366" r:id="rId15"/>
    <p:sldId id="330" r:id="rId16"/>
    <p:sldId id="334" r:id="rId17"/>
    <p:sldId id="332" r:id="rId18"/>
    <p:sldId id="335" r:id="rId19"/>
    <p:sldId id="33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37" r:id="rId36"/>
    <p:sldId id="338" r:id="rId37"/>
    <p:sldId id="339" r:id="rId38"/>
    <p:sldId id="344" r:id="rId39"/>
    <p:sldId id="345" r:id="rId40"/>
    <p:sldId id="346" r:id="rId41"/>
    <p:sldId id="348" r:id="rId42"/>
    <p:sldId id="349" r:id="rId43"/>
    <p:sldId id="347" r:id="rId44"/>
    <p:sldId id="350" r:id="rId45"/>
    <p:sldId id="355" r:id="rId46"/>
    <p:sldId id="356" r:id="rId47"/>
    <p:sldId id="357" r:id="rId48"/>
    <p:sldId id="358" r:id="rId49"/>
    <p:sldId id="359" r:id="rId50"/>
    <p:sldId id="360" r:id="rId51"/>
    <p:sldId id="382" r:id="rId52"/>
    <p:sldId id="383" r:id="rId53"/>
    <p:sldId id="384" r:id="rId54"/>
    <p:sldId id="385" r:id="rId5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4D86"/>
    <a:srgbClr val="004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96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D6B11-25E9-4EFF-AA2E-26EA85CBC815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9132-D974-4011-9FE5-21ABDB60379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49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6486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/>
            <a:fld id="{B298D9D9-F5EC-473C-A806-13835E2D1E5C}" type="slidenum">
              <a:rPr lang="ru-RU" smtClean="0"/>
              <a:pPr defTabSz="912813"/>
              <a:t>8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67894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8806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/>
            <a:fld id="{5FED7D25-24F4-4AD5-9031-852E72367FD2}" type="slidenum">
              <a:rPr lang="ru-RU" smtClean="0"/>
              <a:pPr defTabSz="912813"/>
              <a:t>12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26541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8909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/>
            <a:fld id="{15D4102E-8E02-4D69-BCBB-FC4962192279}" type="slidenum">
              <a:rPr lang="ru-RU" smtClean="0"/>
              <a:pPr defTabSz="912813"/>
              <a:t>13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14669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9011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/>
            <a:fld id="{B754041F-6032-4A47-9EFA-639B25D1DDFE}" type="slidenum">
              <a:rPr lang="ru-RU" smtClean="0"/>
              <a:pPr defTabSz="912813"/>
              <a:t>14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3114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-32" y="0"/>
            <a:ext cx="9144032" cy="1000108"/>
            <a:chOff x="-32" y="0"/>
            <a:chExt cx="9144032" cy="1000108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0" y="0"/>
              <a:ext cx="9144000" cy="1000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-32" y="1"/>
              <a:ext cx="9072626" cy="830997"/>
              <a:chOff x="-32" y="1"/>
              <a:chExt cx="9072626" cy="830997"/>
            </a:xfrm>
          </p:grpSpPr>
          <p:pic>
            <p:nvPicPr>
              <p:cNvPr id="3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-32" y="19050"/>
                <a:ext cx="723900" cy="723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" name="TextBox 10"/>
              <p:cNvSpPr txBox="1">
                <a:spLocks noChangeArrowheads="1"/>
              </p:cNvSpPr>
              <p:nvPr/>
            </p:nvSpPr>
            <p:spPr bwMode="auto">
              <a:xfrm>
                <a:off x="785786" y="1"/>
                <a:ext cx="8286808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400" b="1" dirty="0">
                    <a:solidFill>
                      <a:srgbClr val="00467A"/>
                    </a:solidFill>
                  </a:rPr>
                  <a:t>Национальный исследовательский университет «МИЭТ</a:t>
                </a:r>
                <a:r>
                  <a:rPr lang="ru-RU" sz="2400" b="1" dirty="0" smtClean="0">
                    <a:solidFill>
                      <a:srgbClr val="00467A"/>
                    </a:solidFill>
                  </a:rPr>
                  <a:t>»</a:t>
                </a:r>
              </a:p>
              <a:p>
                <a:pPr algn="ctr"/>
                <a:r>
                  <a:rPr lang="ru-RU" sz="2400" b="1" dirty="0" smtClean="0">
                    <a:solidFill>
                      <a:srgbClr val="004D86"/>
                    </a:solidFill>
                    <a:cs typeface="Arial" charset="0"/>
                  </a:rPr>
                  <a:t>кафедра «Информационная безопасность»</a:t>
                </a:r>
                <a:endParaRPr lang="ru-RU" sz="2400" b="1" dirty="0">
                  <a:solidFill>
                    <a:srgbClr val="004D86"/>
                  </a:solidFill>
                </a:endParaRPr>
              </a:p>
            </p:txBody>
          </p:sp>
        </p:grpSp>
      </p:grp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79388" y="1773238"/>
            <a:ext cx="8785225" cy="321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defTabSz="912813" eaLnBrk="0" hangingPunct="0">
              <a:spcAft>
                <a:spcPts val="600"/>
              </a:spcAft>
            </a:pPr>
            <a:endParaRPr lang="ru-RU" dirty="0">
              <a:solidFill>
                <a:prstClr val="black"/>
              </a:solidFill>
              <a:cs typeface="Times New Roman" pitchFamily="18" charset="0"/>
            </a:endParaRPr>
          </a:p>
          <a:p>
            <a:pPr lvl="0" algn="ctr" defTabSz="912813"/>
            <a:r>
              <a:rPr lang="ru-RU" sz="3600" b="1" dirty="0">
                <a:solidFill>
                  <a:prstClr val="white"/>
                </a:solidFill>
              </a:rPr>
              <a:t>Дисциплина</a:t>
            </a:r>
          </a:p>
          <a:p>
            <a:pPr lvl="0" algn="ctr" defTabSz="912813"/>
            <a:endParaRPr lang="ru-RU" sz="36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lvl="0" algn="ctr" defTabSz="912813"/>
            <a:r>
              <a:rPr lang="ru-RU" sz="3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Информационная безопасность /</a:t>
            </a:r>
          </a:p>
          <a:p>
            <a:pPr lvl="0" algn="ctr" defTabSz="912813"/>
            <a:r>
              <a:rPr lang="ru-RU" sz="3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Основы информационной безопасности</a:t>
            </a:r>
            <a:endParaRPr lang="ru-RU" sz="3600" dirty="0">
              <a:solidFill>
                <a:srgbClr val="FF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1"/>
          <p:cNvSpPr txBox="1">
            <a:spLocks noChangeArrowheads="1"/>
          </p:cNvSpPr>
          <p:nvPr/>
        </p:nvSpPr>
        <p:spPr bwMode="auto">
          <a:xfrm>
            <a:off x="251521" y="142875"/>
            <a:ext cx="887501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2813"/>
            <a:r>
              <a:rPr lang="ru-RU" sz="2400" b="1" dirty="0">
                <a:solidFill>
                  <a:schemeClr val="bg1"/>
                </a:solidFill>
                <a:latin typeface="Arial" charset="0"/>
                <a:cs typeface="Arial" charset="0"/>
              </a:rPr>
              <a:t>Средства копирования  носителей информации</a:t>
            </a:r>
          </a:p>
        </p:txBody>
      </p:sp>
      <p:sp>
        <p:nvSpPr>
          <p:cNvPr id="35843" name="TextBox 3"/>
          <p:cNvSpPr txBox="1">
            <a:spLocks noChangeArrowheads="1"/>
          </p:cNvSpPr>
          <p:nvPr/>
        </p:nvSpPr>
        <p:spPr bwMode="auto">
          <a:xfrm>
            <a:off x="251520" y="980728"/>
            <a:ext cx="8892480" cy="524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Talon</a:t>
            </a:r>
            <a:r>
              <a:rPr lang="ru-RU" sz="2000" b="1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ru-RU" sz="2000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Enhanced</a:t>
            </a:r>
            <a:endParaRPr lang="ru-RU" sz="2000" b="1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</a:pP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- Поддерживает копирование в форматах </a:t>
            </a:r>
            <a:r>
              <a:rPr lang="ru-RU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native</a:t>
            </a: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, DD </a:t>
            </a:r>
            <a:r>
              <a:rPr lang="ru-RU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image</a:t>
            </a: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, E01 (используя аппаратное сжатие для ускорения  копирования)</a:t>
            </a:r>
          </a:p>
          <a:p>
            <a:pPr>
              <a:spcBef>
                <a:spcPts val="600"/>
              </a:spcBef>
            </a:pP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- Копирует с 1 исходного диска на 1 или 2 диска- получателя. Поддерживает режим </a:t>
            </a:r>
            <a:r>
              <a:rPr lang="ru-RU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Drive</a:t>
            </a: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spanning</a:t>
            </a:r>
            <a:endParaRPr lang="ru-RU" sz="20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</a:pP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- Может копировать непосредственно с ПЭВМ через кабельное подключение.</a:t>
            </a:r>
          </a:p>
          <a:p>
            <a:pPr>
              <a:spcBef>
                <a:spcPts val="600"/>
              </a:spcBef>
            </a:pP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- Использует </a:t>
            </a:r>
            <a:r>
              <a:rPr lang="ru-RU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хэш</a:t>
            </a: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 суммы MD5 и алгоритм SDA-256 для контроля данных при копировании в реальном времени.</a:t>
            </a:r>
          </a:p>
          <a:p>
            <a:pPr>
              <a:spcBef>
                <a:spcPts val="600"/>
              </a:spcBef>
            </a:pP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- Поддерживает формат NTFS для работы с объемами 2 ТБ и выше.</a:t>
            </a:r>
          </a:p>
          <a:p>
            <a:pPr>
              <a:spcBef>
                <a:spcPts val="600"/>
              </a:spcBef>
            </a:pP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- Обеспечивает 100% защиту от несанкционированной записи на диск-источник при его предварительном просмотре.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Опробованная система доступа по паролю (Спецификации безопасности ATA Т13) защищает исходный диск от несанкционированного доступа.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1"/>
          <p:cNvSpPr txBox="1">
            <a:spLocks noChangeArrowheads="1"/>
          </p:cNvSpPr>
          <p:nvPr/>
        </p:nvSpPr>
        <p:spPr bwMode="auto">
          <a:xfrm>
            <a:off x="1" y="142875"/>
            <a:ext cx="91265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ru-RU" sz="2400" b="1" dirty="0">
                <a:solidFill>
                  <a:schemeClr val="bg1"/>
                </a:solidFill>
                <a:latin typeface="Arial" charset="0"/>
                <a:cs typeface="Arial" charset="0"/>
              </a:rPr>
              <a:t>Средства копирования  носителей информации</a:t>
            </a:r>
          </a:p>
        </p:txBody>
      </p:sp>
      <p:sp>
        <p:nvSpPr>
          <p:cNvPr id="36867" name="TextBox 3"/>
          <p:cNvSpPr txBox="1">
            <a:spLocks noChangeArrowheads="1"/>
          </p:cNvSpPr>
          <p:nvPr/>
        </p:nvSpPr>
        <p:spPr bwMode="auto">
          <a:xfrm>
            <a:off x="323528" y="642938"/>
            <a:ext cx="8463285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Talon</a:t>
            </a:r>
            <a:r>
              <a:rPr lang="ru-RU" sz="2000" b="1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ru-RU" sz="2000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Enhanced</a:t>
            </a:r>
            <a:endParaRPr lang="ru-RU" sz="2000" b="1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- Поддержка IDE/SATA дисков реализована в самом </a:t>
            </a:r>
            <a:r>
              <a:rPr lang="ru-RU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Talon</a:t>
            </a: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Enhanced</a:t>
            </a: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. Поддержка SCSI/SAS/</a:t>
            </a:r>
            <a:r>
              <a:rPr lang="ru-RU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eSATA</a:t>
            </a: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 и </a:t>
            </a:r>
            <a:r>
              <a:rPr lang="ru-RU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microSATA</a:t>
            </a: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 реализована с помощью дополнительных адаптеров. Эти адаптеры также реализуют дополнительную поддержку USB интерфейса со скоростью копирования до 2 ГБ/мин.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- Встроенный порт </a:t>
            </a:r>
            <a:r>
              <a:rPr lang="ru-RU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eSATA</a:t>
            </a: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 обеспечивает быструю передачу скопированной информации на ПЭВМ для ее последующей обработки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- Реализован поиск по ключевому слову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- Модуль доступа в проводную компьютерную сеть позволяет передавать данные для удаленного анализа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-  Предоставление отчета о работе с привязкой ко времени, функция очистки диска, USB порт, дисплей </a:t>
            </a:r>
            <a:r>
              <a:rPr lang="ru-RU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тач-скрин</a:t>
            </a: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, встроенная клавиатура с подсветкой (отключаемой)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1"/>
          <p:cNvSpPr txBox="1">
            <a:spLocks noChangeArrowheads="1"/>
          </p:cNvSpPr>
          <p:nvPr/>
        </p:nvSpPr>
        <p:spPr bwMode="auto">
          <a:xfrm>
            <a:off x="179512" y="142875"/>
            <a:ext cx="88755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ru-RU" sz="2400" b="1" dirty="0">
                <a:solidFill>
                  <a:schemeClr val="bg1"/>
                </a:solidFill>
                <a:latin typeface="Arial" charset="0"/>
                <a:cs typeface="Arial" charset="0"/>
              </a:rPr>
              <a:t>Средства копирования  носителей информации</a:t>
            </a:r>
          </a:p>
        </p:txBody>
      </p:sp>
      <p:pic>
        <p:nvPicPr>
          <p:cNvPr id="3789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0" y="1484784"/>
            <a:ext cx="4000500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TextBox 6"/>
          <p:cNvSpPr txBox="1">
            <a:spLocks noChangeArrowheads="1"/>
          </p:cNvSpPr>
          <p:nvPr/>
        </p:nvSpPr>
        <p:spPr bwMode="auto">
          <a:xfrm>
            <a:off x="0" y="6150114"/>
            <a:ext cx="889362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Переносное и компактное, может копировать информацию со значительной скоростью, вплоть до 8 ГБ в минуту.</a:t>
            </a:r>
          </a:p>
        </p:txBody>
      </p:sp>
      <p:sp>
        <p:nvSpPr>
          <p:cNvPr id="37894" name="TextBox 7"/>
          <p:cNvSpPr txBox="1">
            <a:spLocks noChangeArrowheads="1"/>
          </p:cNvSpPr>
          <p:nvPr/>
        </p:nvSpPr>
        <p:spPr bwMode="auto">
          <a:xfrm>
            <a:off x="251520" y="836712"/>
            <a:ext cx="88924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400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SuperSonix</a:t>
            </a:r>
            <a:r>
              <a:rPr lang="ru-RU" sz="2400" b="1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Arial" charset="0"/>
                <a:cs typeface="Arial" charset="0"/>
              </a:rPr>
              <a:t>- устройство для клонирования жестких дисков.</a:t>
            </a:r>
          </a:p>
        </p:txBody>
      </p:sp>
      <p:pic>
        <p:nvPicPr>
          <p:cNvPr id="37891" name="Picture 7" descr="http://www.logicube.ru/images/stories/super_soni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140968"/>
            <a:ext cx="5865629" cy="3009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1"/>
          <p:cNvSpPr txBox="1">
            <a:spLocks noChangeArrowheads="1"/>
          </p:cNvSpPr>
          <p:nvPr/>
        </p:nvSpPr>
        <p:spPr bwMode="auto">
          <a:xfrm>
            <a:off x="251520" y="142875"/>
            <a:ext cx="880358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ru-RU" sz="2400" b="1" dirty="0">
                <a:solidFill>
                  <a:schemeClr val="bg1"/>
                </a:solidFill>
                <a:latin typeface="Arial" charset="0"/>
                <a:cs typeface="Arial" charset="0"/>
              </a:rPr>
              <a:t>Средства копирования  носителей информации</a:t>
            </a:r>
          </a:p>
        </p:txBody>
      </p:sp>
      <p:sp>
        <p:nvSpPr>
          <p:cNvPr id="38915" name="TextBox 6"/>
          <p:cNvSpPr txBox="1">
            <a:spLocks noChangeArrowheads="1"/>
          </p:cNvSpPr>
          <p:nvPr/>
        </p:nvSpPr>
        <p:spPr bwMode="auto">
          <a:xfrm>
            <a:off x="323528" y="1500188"/>
            <a:ext cx="860616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" charset="0"/>
                <a:cs typeface="Arial" charset="0"/>
              </a:rPr>
              <a:t>Поддерживаемые разъемы</a:t>
            </a:r>
          </a:p>
          <a:p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Устройство имеет встроенную поддержку форматов SATA, IDE, USB и </a:t>
            </a:r>
            <a:r>
              <a:rPr lang="ru-RU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Firewire</a:t>
            </a: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 1394. Поддерживаются также(при использовании опциональных кабелей) </a:t>
            </a:r>
            <a:r>
              <a:rPr lang="ru-RU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eSATA</a:t>
            </a: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 и 1.8" </a:t>
            </a:r>
            <a:r>
              <a:rPr lang="ru-RU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microSATA</a:t>
            </a: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.</a:t>
            </a:r>
            <a:b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ru-RU" sz="2000" b="1" dirty="0">
                <a:solidFill>
                  <a:schemeClr val="bg1"/>
                </a:solidFill>
                <a:latin typeface="Arial" charset="0"/>
                <a:cs typeface="Arial" charset="0"/>
              </a:rPr>
              <a:t>Независимость от ОС</a:t>
            </a:r>
          </a:p>
          <a:p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Копирование любой операционной системы, а также файловых систем DOS, FAT 16/32, NTFS. Поддержка проверки CRC 16 для всех разделов жесткого диска при использовании передачи типа UDMA.</a:t>
            </a:r>
            <a:b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ru-RU" sz="2000" b="1" dirty="0">
                <a:solidFill>
                  <a:schemeClr val="bg1"/>
                </a:solidFill>
                <a:latin typeface="Arial" charset="0"/>
                <a:cs typeface="Arial" charset="0"/>
              </a:rPr>
              <a:t>Двунаправленная передача данных</a:t>
            </a:r>
          </a:p>
          <a:p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Поддерживается передача данных в любом направлении между двумя жесткими дисками. </a:t>
            </a:r>
            <a:b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ru-RU" sz="2000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Windows</a:t>
            </a:r>
            <a:endParaRPr lang="ru-RU" sz="2000" b="1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Устройство полностью совместимо с </a:t>
            </a:r>
            <a:r>
              <a:rPr lang="ru-RU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Windows</a:t>
            </a: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 7, </a:t>
            </a:r>
            <a:r>
              <a:rPr lang="ru-RU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Windows</a:t>
            </a: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Vista</a:t>
            </a: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 и </a:t>
            </a:r>
            <a:r>
              <a:rPr lang="ru-RU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Windows</a:t>
            </a: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 XP</a:t>
            </a:r>
            <a:b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ru-RU" sz="2000" b="1" dirty="0">
                <a:solidFill>
                  <a:schemeClr val="bg1"/>
                </a:solidFill>
                <a:latin typeface="Arial" charset="0"/>
                <a:cs typeface="Arial" charset="0"/>
              </a:rPr>
              <a:t>Поддержка до 24 разделов </a:t>
            </a: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на жестком диске.</a:t>
            </a:r>
          </a:p>
        </p:txBody>
      </p:sp>
      <p:sp>
        <p:nvSpPr>
          <p:cNvPr id="38916" name="TextBox 7"/>
          <p:cNvSpPr txBox="1">
            <a:spLocks noChangeArrowheads="1"/>
          </p:cNvSpPr>
          <p:nvPr/>
        </p:nvSpPr>
        <p:spPr bwMode="auto">
          <a:xfrm>
            <a:off x="251520" y="764704"/>
            <a:ext cx="88924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400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SuperSonix</a:t>
            </a:r>
            <a:r>
              <a:rPr lang="ru-RU" sz="2400" b="1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Arial" charset="0"/>
                <a:cs typeface="Arial" charset="0"/>
              </a:rPr>
              <a:t>- устройство для клонирования жестких дисков.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1"/>
          <p:cNvSpPr txBox="1">
            <a:spLocks noChangeArrowheads="1"/>
          </p:cNvSpPr>
          <p:nvPr/>
        </p:nvSpPr>
        <p:spPr bwMode="auto">
          <a:xfrm>
            <a:off x="323528" y="142875"/>
            <a:ext cx="873157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ru-RU" sz="2400" b="1" dirty="0">
                <a:solidFill>
                  <a:schemeClr val="bg1"/>
                </a:solidFill>
                <a:latin typeface="Arial" charset="0"/>
                <a:cs typeface="Arial" charset="0"/>
              </a:rPr>
              <a:t>Средства копирования  носителей информации</a:t>
            </a:r>
          </a:p>
        </p:txBody>
      </p:sp>
      <p:sp>
        <p:nvSpPr>
          <p:cNvPr id="39939" name="TextBox 6"/>
          <p:cNvSpPr txBox="1">
            <a:spLocks noChangeArrowheads="1"/>
          </p:cNvSpPr>
          <p:nvPr/>
        </p:nvSpPr>
        <p:spPr bwMode="auto">
          <a:xfrm>
            <a:off x="251520" y="1500188"/>
            <a:ext cx="867816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Без HDD-приводов вес устройства составляет менее 450 грамм, что крайне упрощает его переноску и применение.</a:t>
            </a:r>
          </a:p>
          <a:p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/>
            </a:r>
            <a:b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Хорошая совместимость</a:t>
            </a:r>
          </a:p>
          <a:p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Размеры, марки, модели ваших жестких дисков не имеют значения – </a:t>
            </a:r>
            <a:r>
              <a:rPr lang="ru-RU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SuperSonix</a:t>
            </a: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 одинаково хорошо будет работать со всеми. </a:t>
            </a:r>
          </a:p>
          <a:p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/>
            </a:r>
            <a:b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Встроенный порт для </a:t>
            </a:r>
            <a:r>
              <a:rPr lang="ru-RU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флэш-карты</a:t>
            </a:r>
            <a:endParaRPr lang="ru-RU" sz="20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С помощью </a:t>
            </a:r>
            <a:r>
              <a:rPr lang="ru-RU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флеш-носителей</a:t>
            </a: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 можно легко обновить программное обеспечение устройства.</a:t>
            </a:r>
          </a:p>
          <a:p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/>
            </a:r>
            <a:b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Всесторонняя диагностика(опционально)</a:t>
            </a:r>
          </a:p>
          <a:p>
            <a:r>
              <a:rPr lang="ru-RU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Sonix</a:t>
            </a: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OmniDiagnose</a:t>
            </a: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. Сканирует привод на наличие поврежденных секторов, исправляет их при нахождении. Очистка диска с использованием 7-ходовой DOD-спецификации.</a:t>
            </a:r>
          </a:p>
        </p:txBody>
      </p:sp>
      <p:sp>
        <p:nvSpPr>
          <p:cNvPr id="39940" name="TextBox 7"/>
          <p:cNvSpPr txBox="1">
            <a:spLocks noChangeArrowheads="1"/>
          </p:cNvSpPr>
          <p:nvPr/>
        </p:nvSpPr>
        <p:spPr bwMode="auto">
          <a:xfrm>
            <a:off x="107504" y="836712"/>
            <a:ext cx="90364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400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SuperSonix</a:t>
            </a:r>
            <a:r>
              <a:rPr lang="ru-RU" sz="2400" b="1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Arial" charset="0"/>
                <a:cs typeface="Arial" charset="0"/>
              </a:rPr>
              <a:t>- устройство для клонирования жестких дисков.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Box 1"/>
          <p:cNvSpPr txBox="1">
            <a:spLocks noChangeArrowheads="1"/>
          </p:cNvSpPr>
          <p:nvPr/>
        </p:nvSpPr>
        <p:spPr bwMode="auto">
          <a:xfrm>
            <a:off x="71438" y="276225"/>
            <a:ext cx="90011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При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>
                <a:solidFill>
                  <a:srgbClr val="FFFF00"/>
                </a:solidFill>
              </a:rPr>
              <a:t>программном доступе</a:t>
            </a:r>
            <a:r>
              <a:rPr lang="ru-RU" sz="3600" dirty="0">
                <a:solidFill>
                  <a:srgbClr val="FFFF00"/>
                </a:solidFill>
              </a:rPr>
              <a:t> </a:t>
            </a:r>
            <a:r>
              <a:rPr lang="ru-RU" sz="3600" dirty="0">
                <a:solidFill>
                  <a:schemeClr val="bg1"/>
                </a:solidFill>
              </a:rPr>
              <a:t>нарушитель использует программное обеспечение, позволяющие реализовать </a:t>
            </a:r>
            <a:r>
              <a:rPr lang="ru-RU" sz="3600" dirty="0" smtClean="0">
                <a:solidFill>
                  <a:schemeClr val="bg1"/>
                </a:solidFill>
              </a:rPr>
              <a:t>НСД к </a:t>
            </a:r>
            <a:r>
              <a:rPr lang="ru-RU" sz="3600" dirty="0">
                <a:solidFill>
                  <a:schemeClr val="bg1"/>
                </a:solidFill>
              </a:rPr>
              <a:t>информации без вскрытия системного блока или изменения аппаратной части СВТ</a:t>
            </a:r>
            <a:r>
              <a:rPr lang="ru-RU" sz="3600" dirty="0" smtClean="0">
                <a:solidFill>
                  <a:schemeClr val="bg1"/>
                </a:solidFill>
              </a:rPr>
              <a:t>.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Box 1"/>
          <p:cNvSpPr txBox="1">
            <a:spLocks noChangeArrowheads="1"/>
          </p:cNvSpPr>
          <p:nvPr/>
        </p:nvSpPr>
        <p:spPr bwMode="auto">
          <a:xfrm>
            <a:off x="71438" y="276225"/>
            <a:ext cx="9001125" cy="552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 dirty="0" smtClean="0">
                <a:solidFill>
                  <a:srgbClr val="FFFF00"/>
                </a:solidFill>
              </a:rPr>
              <a:t>Способы </a:t>
            </a:r>
            <a:r>
              <a:rPr lang="ru-RU" sz="2800" b="1" dirty="0">
                <a:solidFill>
                  <a:srgbClr val="FFFF00"/>
                </a:solidFill>
              </a:rPr>
              <a:t>несанкционированного доступа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b="1" dirty="0">
                <a:solidFill>
                  <a:srgbClr val="FFFF00"/>
                </a:solidFill>
              </a:rPr>
              <a:t>с использованием программных средств </a:t>
            </a:r>
            <a:r>
              <a:rPr lang="ru-RU" sz="2800" dirty="0" smtClean="0">
                <a:solidFill>
                  <a:srgbClr val="FFFF00"/>
                </a:solidFill>
              </a:rPr>
              <a:t>:</a:t>
            </a:r>
          </a:p>
          <a:p>
            <a:endParaRPr lang="ru-RU" sz="2800" dirty="0">
              <a:solidFill>
                <a:srgbClr val="FFFF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800" dirty="0">
                <a:solidFill>
                  <a:schemeClr val="bg1"/>
                </a:solidFill>
              </a:rPr>
              <a:t>маскировка под зарегистрированного пользователя;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800" dirty="0">
                <a:solidFill>
                  <a:schemeClr val="bg1"/>
                </a:solidFill>
              </a:rPr>
              <a:t>непосредственное обращение к объектам доступа;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800" dirty="0">
                <a:solidFill>
                  <a:schemeClr val="bg1"/>
                </a:solidFill>
              </a:rPr>
              <a:t>использование программных средств, выполняющих обращение к объектам доступа в обход средств защиты;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800" dirty="0">
                <a:solidFill>
                  <a:schemeClr val="bg1"/>
                </a:solidFill>
              </a:rPr>
              <a:t>использование программных средств для модификации средств защиты, позволяющих  </a:t>
            </a:r>
            <a:r>
              <a:rPr lang="ru-RU" sz="2800" dirty="0" smtClean="0">
                <a:solidFill>
                  <a:schemeClr val="bg1"/>
                </a:solidFill>
              </a:rPr>
              <a:t>осуществить НСД;</a:t>
            </a:r>
            <a:endParaRPr lang="ru-RU" sz="28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800" dirty="0">
                <a:solidFill>
                  <a:schemeClr val="bg1"/>
                </a:solidFill>
              </a:rPr>
              <a:t>внедрение в АС вредоносных программ для  осуществления </a:t>
            </a:r>
            <a:r>
              <a:rPr lang="ru-RU" sz="2800" dirty="0" smtClean="0">
                <a:solidFill>
                  <a:schemeClr val="bg1"/>
                </a:solidFill>
              </a:rPr>
              <a:t>НСД к </a:t>
            </a:r>
            <a:r>
              <a:rPr lang="ru-RU" sz="2800" dirty="0">
                <a:solidFill>
                  <a:schemeClr val="bg1"/>
                </a:solidFill>
              </a:rPr>
              <a:t>информации или ее копирования. 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Box 2"/>
          <p:cNvSpPr txBox="1">
            <a:spLocks noChangeArrowheads="1"/>
          </p:cNvSpPr>
          <p:nvPr/>
        </p:nvSpPr>
        <p:spPr bwMode="auto">
          <a:xfrm>
            <a:off x="142875" y="273050"/>
            <a:ext cx="8858250" cy="637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2400" dirty="0">
                <a:solidFill>
                  <a:srgbClr val="FFFFFF"/>
                </a:solidFill>
              </a:rPr>
              <a:t>Угрозы НСД к информации с применением программных средств включают в себя:</a:t>
            </a:r>
          </a:p>
          <a:p>
            <a:pPr defTabSz="912813"/>
            <a:endParaRPr lang="ru-RU" sz="2400" dirty="0">
              <a:solidFill>
                <a:srgbClr val="FFFFFF"/>
              </a:solidFill>
            </a:endParaRPr>
          </a:p>
          <a:p>
            <a:pPr defTabSz="912813"/>
            <a:r>
              <a:rPr lang="ru-RU" sz="2400" dirty="0">
                <a:solidFill>
                  <a:srgbClr val="FFFFFF"/>
                </a:solidFill>
              </a:rPr>
              <a:t>угрозы доступа (проникновения) в операционную среду компьютера с использованием </a:t>
            </a:r>
            <a:r>
              <a:rPr lang="ru-RU" sz="2400" dirty="0">
                <a:solidFill>
                  <a:srgbClr val="FFFF00"/>
                </a:solidFill>
              </a:rPr>
              <a:t>штатного программного обеспечения </a:t>
            </a:r>
            <a:r>
              <a:rPr lang="ru-RU" sz="2400" dirty="0">
                <a:solidFill>
                  <a:srgbClr val="FFFFFF"/>
                </a:solidFill>
              </a:rPr>
              <a:t>(средств операционной системы или прикладных программ общего применения);</a:t>
            </a:r>
          </a:p>
          <a:p>
            <a:pPr defTabSz="912813"/>
            <a:endParaRPr lang="ru-RU" sz="2400" dirty="0">
              <a:solidFill>
                <a:srgbClr val="FFFFFF"/>
              </a:solidFill>
            </a:endParaRPr>
          </a:p>
          <a:p>
            <a:pPr defTabSz="912813"/>
            <a:r>
              <a:rPr lang="ru-RU" sz="2400" dirty="0">
                <a:solidFill>
                  <a:srgbClr val="FFFFFF"/>
                </a:solidFill>
              </a:rPr>
              <a:t>угрозы создания </a:t>
            </a:r>
            <a:r>
              <a:rPr lang="ru-RU" sz="2400" dirty="0">
                <a:solidFill>
                  <a:srgbClr val="FFFF00"/>
                </a:solidFill>
              </a:rPr>
              <a:t>нештатных режимов работы </a:t>
            </a:r>
            <a:r>
              <a:rPr lang="ru-RU" sz="2400" dirty="0">
                <a:solidFill>
                  <a:srgbClr val="FFFFFF"/>
                </a:solidFill>
              </a:rPr>
              <a:t>программных средств за счет преднамеренных изменений служебных данных, игнорирования предусмотренных в штатных условиях ограничений на состав и характеристики обрабатываемой информации, искажения (модификации) самих данных и т.п.;</a:t>
            </a:r>
          </a:p>
          <a:p>
            <a:pPr defTabSz="912813"/>
            <a:endParaRPr lang="ru-RU" sz="2400" dirty="0">
              <a:solidFill>
                <a:srgbClr val="FFFFFF"/>
              </a:solidFill>
            </a:endParaRPr>
          </a:p>
          <a:p>
            <a:pPr defTabSz="912813"/>
            <a:r>
              <a:rPr lang="ru-RU" sz="2400" dirty="0">
                <a:solidFill>
                  <a:srgbClr val="FFFFFF"/>
                </a:solidFill>
              </a:rPr>
              <a:t>угрозы внедрения </a:t>
            </a:r>
            <a:r>
              <a:rPr lang="ru-RU" sz="2400" dirty="0">
                <a:solidFill>
                  <a:srgbClr val="FFFF00"/>
                </a:solidFill>
              </a:rPr>
              <a:t>вредоносных программ </a:t>
            </a:r>
            <a:r>
              <a:rPr lang="ru-RU" sz="2400" dirty="0">
                <a:solidFill>
                  <a:srgbClr val="FFFFFF"/>
                </a:solidFill>
              </a:rPr>
              <a:t>(программно-математического воздействия).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5728"/>
            <a:ext cx="892971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Способы </a:t>
            </a:r>
            <a:r>
              <a:rPr lang="ru-RU" sz="20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непосредственного доступа </a:t>
            </a:r>
            <a:r>
              <a:rPr lang="ru-RU" sz="2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20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endParaRPr lang="ru-RU" sz="20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Первая </a:t>
            </a:r>
            <a:r>
              <a:rPr lang="ru-RU" sz="20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группа</a:t>
            </a:r>
            <a:r>
              <a:rPr lang="ru-RU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включает в себя способы, реализуемые в ходе загрузки операционной системы. Эти способы направлены на перехват паролей или идентификаторов, модификацию программного обеспечения базовой системы ввода/вывода (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BIOS</a:t>
            </a:r>
            <a:r>
              <a:rPr lang="ru-RU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), перехват управления загрузкой с изменением необходимой технологической информации для получения несанкционированного доступа в операционную среду АС. Чаще всего такие способы реализуются с использованием отчуждаемых носителей информации.</a:t>
            </a:r>
          </a:p>
          <a:p>
            <a:endParaRPr lang="ru-RU" sz="20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Вторая </a:t>
            </a:r>
            <a:r>
              <a:rPr lang="ru-RU" sz="20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группа</a:t>
            </a:r>
            <a:r>
              <a:rPr lang="ru-RU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– способы, реализуемые после загрузки операционной среды независимо от того, какая прикладная программа запускается пользователем. Эти способы, как правило, направлены на выполнение непосредственно 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НСД к </a:t>
            </a:r>
            <a:r>
              <a:rPr lang="ru-RU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информации. </a:t>
            </a: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ru-RU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0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Третья группа</a:t>
            </a:r>
            <a:r>
              <a:rPr lang="ru-RU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включает в себя способы, реализация которых определяется тем, какая из прикладных программ запускается пользователем, или фактом запуска любой из прикладных программ. В большенстве случаев реализация этих способов связана с внедрением вредоносных программ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60648"/>
            <a:ext cx="8822214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Основными видами вредоносных программ, </a:t>
            </a:r>
            <a:r>
              <a:rPr lang="ru-RU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обеспечивающих </a:t>
            </a: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НСД к информации</a:t>
            </a:r>
            <a:r>
              <a:rPr lang="ru-RU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явлются: </a:t>
            </a:r>
            <a:endParaRPr lang="ru-RU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ru-RU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программные кейлоггеры (клавиатурные шпионы);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программы подбора и вскрытия паролей (программы-взломщики паралей);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программы для скрытого наблюдения за компьютером (типа Actual Spy);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программы для скрытного удаленного управления и администрирования (троянские программы типа Back Orifice, Backdoor, штатные средства управления и администрирования компьютерных сетей типа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Landesk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Management Suite</a:t>
            </a:r>
            <a:r>
              <a:rPr lang="ru-RU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Managewise</a:t>
            </a:r>
            <a:r>
              <a:rPr lang="ru-RU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и т.п.);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программы для несанкционированного скрытого копирования файлов (типа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USBDumper</a:t>
            </a:r>
            <a:r>
              <a:rPr lang="ru-RU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и т.д.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0350" y="1978025"/>
            <a:ext cx="8534400" cy="28623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+mn-lt"/>
              </a:rPr>
              <a:t>Лекция  </a:t>
            </a:r>
            <a:r>
              <a:rPr lang="ru-RU" sz="3600" b="1" smtClean="0">
                <a:solidFill>
                  <a:schemeClr val="bg1"/>
                </a:solidFill>
                <a:latin typeface="+mn-lt"/>
              </a:rPr>
              <a:t>№ 03</a:t>
            </a:r>
            <a:endParaRPr lang="ru-RU" sz="3600" b="1" dirty="0" smtClean="0">
              <a:solidFill>
                <a:schemeClr val="bg1"/>
              </a:solidFill>
              <a:latin typeface="+mn-lt"/>
            </a:endParaRPr>
          </a:p>
          <a:p>
            <a:pPr algn="ctr">
              <a:defRPr/>
            </a:pPr>
            <a:endParaRPr lang="ru-RU" sz="3600" b="1" dirty="0">
              <a:solidFill>
                <a:schemeClr val="bg1"/>
              </a:solidFill>
              <a:latin typeface="+mn-lt"/>
            </a:endParaRPr>
          </a:p>
          <a:p>
            <a:pPr algn="ctr">
              <a:defRPr/>
            </a:pPr>
            <a:r>
              <a:rPr lang="ru-RU" sz="3600" b="1" dirty="0" smtClean="0">
                <a:solidFill>
                  <a:schemeClr val="bg1"/>
                </a:solidFill>
              </a:rPr>
              <a:t>Классификация способов несанкционированного доступа к информации </a:t>
            </a:r>
            <a:endParaRPr lang="ru-RU" sz="36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Прямоугольник 2"/>
          <p:cNvSpPr>
            <a:spLocks noChangeArrowheads="1"/>
          </p:cNvSpPr>
          <p:nvPr/>
        </p:nvSpPr>
        <p:spPr bwMode="auto">
          <a:xfrm>
            <a:off x="251520" y="548680"/>
            <a:ext cx="8606160" cy="5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2813"/>
            <a:r>
              <a:rPr lang="ru-RU" sz="2400" b="1" dirty="0">
                <a:solidFill>
                  <a:schemeClr val="bg1"/>
                </a:solidFill>
                <a:latin typeface="Arial" charset="0"/>
                <a:cs typeface="Arial" charset="0"/>
              </a:rPr>
              <a:t>Типовая программа для контроля действий пользователей в локальной </a:t>
            </a:r>
          </a:p>
          <a:p>
            <a:pPr algn="ctr" defTabSz="912813"/>
            <a:r>
              <a:rPr lang="ru-RU" sz="2400" b="1" dirty="0">
                <a:solidFill>
                  <a:schemeClr val="bg1"/>
                </a:solidFill>
                <a:latin typeface="Arial" charset="0"/>
                <a:cs typeface="Arial" charset="0"/>
              </a:rPr>
              <a:t>компьютерной сети</a:t>
            </a:r>
          </a:p>
          <a:p>
            <a:pPr defTabSz="912813"/>
            <a:endParaRPr lang="ru-RU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defTabSz="912813"/>
            <a:endParaRPr lang="ru-RU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defTabSz="912813"/>
            <a:r>
              <a:rPr lang="ru-RU" b="1" dirty="0">
                <a:solidFill>
                  <a:schemeClr val="bg1"/>
                </a:solidFill>
                <a:latin typeface="Arial" charset="0"/>
                <a:cs typeface="Arial" charset="0"/>
              </a:rPr>
              <a:t>Возможности:</a:t>
            </a:r>
          </a:p>
          <a:p>
            <a:pPr defTabSz="912813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Arial" charset="0"/>
                <a:cs typeface="Arial" charset="0"/>
              </a:rPr>
              <a:t>Программа запоминает все нажатия клавиш на клавиатуре с указанием времени и названия программы, которая использовалась при вводе текста.</a:t>
            </a:r>
          </a:p>
          <a:p>
            <a:pPr defTabSz="912813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Arial" charset="0"/>
                <a:cs typeface="Arial" charset="0"/>
              </a:rPr>
              <a:t>Возможность задания списка программ для наблюдения.</a:t>
            </a:r>
          </a:p>
          <a:p>
            <a:pPr defTabSz="912813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Arial" charset="0"/>
                <a:cs typeface="Arial" charset="0"/>
              </a:rPr>
              <a:t>Возможность получения </a:t>
            </a:r>
            <a:r>
              <a:rPr lang="ru-RU" dirty="0" err="1">
                <a:solidFill>
                  <a:schemeClr val="bg1"/>
                </a:solidFill>
                <a:latin typeface="Arial" charset="0"/>
                <a:cs typeface="Arial" charset="0"/>
              </a:rPr>
              <a:t>скриншотов</a:t>
            </a:r>
            <a:r>
              <a:rPr lang="ru-RU" dirty="0">
                <a:solidFill>
                  <a:schemeClr val="bg1"/>
                </a:solidFill>
                <a:latin typeface="Arial" charset="0"/>
                <a:cs typeface="Arial" charset="0"/>
              </a:rPr>
              <a:t> экрана, как по команде наблюдателя, так и по заданному графику.</a:t>
            </a:r>
          </a:p>
          <a:p>
            <a:pPr defTabSz="912813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Arial" charset="0"/>
                <a:cs typeface="Arial" charset="0"/>
              </a:rPr>
              <a:t>Контроль запускаемых, исполняемых, и закрываемых программ с указанием полных данных.</a:t>
            </a:r>
          </a:p>
          <a:p>
            <a:pPr defTabSz="912813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Arial" charset="0"/>
                <a:cs typeface="Arial" charset="0"/>
              </a:rPr>
              <a:t>Возможность блокировки работы нежелательных программ.</a:t>
            </a:r>
          </a:p>
          <a:p>
            <a:pPr defTabSz="912813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Arial" charset="0"/>
                <a:cs typeface="Arial" charset="0"/>
              </a:rPr>
              <a:t>Перехват сообщений и контроль переписки через ICQ, </a:t>
            </a:r>
            <a:r>
              <a:rPr lang="ru-RU" dirty="0" err="1">
                <a:solidFill>
                  <a:schemeClr val="bg1"/>
                </a:solidFill>
                <a:latin typeface="Arial" charset="0"/>
                <a:cs typeface="Arial" charset="0"/>
              </a:rPr>
              <a:t>Mail.ru</a:t>
            </a:r>
            <a:r>
              <a:rPr lang="ru-RU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Arial" charset="0"/>
                <a:cs typeface="Arial" charset="0"/>
              </a:rPr>
              <a:t>Agent</a:t>
            </a:r>
            <a:r>
              <a:rPr lang="ru-RU" dirty="0">
                <a:solidFill>
                  <a:schemeClr val="bg1"/>
                </a:solidFill>
                <a:latin typeface="Arial" charset="0"/>
                <a:cs typeface="Arial" charset="0"/>
              </a:rPr>
              <a:t>, QIP, </a:t>
            </a:r>
            <a:r>
              <a:rPr lang="ru-RU" dirty="0" err="1">
                <a:solidFill>
                  <a:schemeClr val="bg1"/>
                </a:solidFill>
                <a:latin typeface="Arial" charset="0"/>
                <a:cs typeface="Arial" charset="0"/>
              </a:rPr>
              <a:t>GTalk</a:t>
            </a:r>
            <a:r>
              <a:rPr lang="ru-RU" dirty="0">
                <a:solidFill>
                  <a:schemeClr val="bg1"/>
                </a:solidFill>
                <a:latin typeface="Arial" charset="0"/>
                <a:cs typeface="Arial" charset="0"/>
              </a:rPr>
              <a:t>, MSN и другие </a:t>
            </a:r>
            <a:r>
              <a:rPr lang="ru-RU" dirty="0" err="1">
                <a:solidFill>
                  <a:schemeClr val="bg1"/>
                </a:solidFill>
                <a:latin typeface="Arial" charset="0"/>
                <a:cs typeface="Arial" charset="0"/>
              </a:rPr>
              <a:t>мессенджеры</a:t>
            </a:r>
            <a:r>
              <a:rPr lang="ru-RU" dirty="0">
                <a:solidFill>
                  <a:schemeClr val="bg1"/>
                </a:solidFill>
                <a:latin typeface="Arial" charset="0"/>
                <a:cs typeface="Arial" charset="0"/>
              </a:rPr>
              <a:t> с указанием данных собеседников.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Прямоугольник 2"/>
          <p:cNvSpPr>
            <a:spLocks noChangeArrowheads="1"/>
          </p:cNvSpPr>
          <p:nvPr/>
        </p:nvSpPr>
        <p:spPr bwMode="auto">
          <a:xfrm>
            <a:off x="323529" y="214313"/>
            <a:ext cx="8606160" cy="607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2813"/>
            <a:r>
              <a:rPr lang="ru-RU" b="1" dirty="0">
                <a:solidFill>
                  <a:schemeClr val="bg1"/>
                </a:solidFill>
                <a:latin typeface="Arial" charset="0"/>
                <a:cs typeface="Arial" charset="0"/>
              </a:rPr>
              <a:t>Типовая программа для контроля действий пользователей в локальной компьютерной сети</a:t>
            </a:r>
          </a:p>
          <a:p>
            <a:pPr algn="ctr" defTabSz="912813"/>
            <a:endParaRPr lang="ru-RU" b="1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defTabSz="912813"/>
            <a:r>
              <a:rPr lang="ru-RU" b="1" dirty="0">
                <a:solidFill>
                  <a:schemeClr val="bg1"/>
                </a:solidFill>
                <a:latin typeface="Arial" charset="0"/>
                <a:cs typeface="Arial" charset="0"/>
              </a:rPr>
              <a:t>Возможности:</a:t>
            </a:r>
          </a:p>
          <a:p>
            <a:pPr defTabSz="912813"/>
            <a:endParaRPr lang="ru-RU" b="1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defTabSz="912813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Arial" charset="0"/>
                <a:cs typeface="Arial" charset="0"/>
              </a:rPr>
              <a:t>Контроль за посещаемыми Интернет-сайтами с отображением статистики активности</a:t>
            </a:r>
          </a:p>
          <a:p>
            <a:pPr defTabSz="912813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Arial" charset="0"/>
                <a:cs typeface="Arial" charset="0"/>
              </a:rPr>
              <a:t>Поддерживаемые </a:t>
            </a:r>
            <a:r>
              <a:rPr lang="ru-RU" dirty="0" err="1">
                <a:solidFill>
                  <a:schemeClr val="bg1"/>
                </a:solidFill>
                <a:latin typeface="Arial" charset="0"/>
                <a:cs typeface="Arial" charset="0"/>
              </a:rPr>
              <a:t>веб-браузеры</a:t>
            </a:r>
            <a:r>
              <a:rPr lang="ru-RU" dirty="0">
                <a:solidFill>
                  <a:schemeClr val="bg1"/>
                </a:solidFill>
                <a:latin typeface="Arial" charset="0"/>
                <a:cs typeface="Arial" charset="0"/>
              </a:rPr>
              <a:t>: </a:t>
            </a:r>
            <a:r>
              <a:rPr lang="ru-RU" dirty="0" err="1">
                <a:solidFill>
                  <a:schemeClr val="bg1"/>
                </a:solidFill>
                <a:latin typeface="Arial" charset="0"/>
                <a:cs typeface="Arial" charset="0"/>
              </a:rPr>
              <a:t>Internet</a:t>
            </a:r>
            <a:r>
              <a:rPr lang="ru-RU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Arial" charset="0"/>
                <a:cs typeface="Arial" charset="0"/>
              </a:rPr>
              <a:t>Explorer</a:t>
            </a:r>
            <a:r>
              <a:rPr lang="ru-RU" dirty="0">
                <a:solidFill>
                  <a:schemeClr val="bg1"/>
                </a:solidFill>
                <a:latin typeface="Arial" charset="0"/>
                <a:cs typeface="Arial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Arial" charset="0"/>
                <a:cs typeface="Arial" charset="0"/>
              </a:rPr>
              <a:t>Mozilla</a:t>
            </a:r>
            <a:r>
              <a:rPr lang="ru-RU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Arial" charset="0"/>
                <a:cs typeface="Arial" charset="0"/>
              </a:rPr>
              <a:t>Firefox</a:t>
            </a:r>
            <a:r>
              <a:rPr lang="ru-RU" dirty="0">
                <a:solidFill>
                  <a:schemeClr val="bg1"/>
                </a:solidFill>
                <a:latin typeface="Arial" charset="0"/>
                <a:cs typeface="Arial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Arial" charset="0"/>
                <a:cs typeface="Arial" charset="0"/>
              </a:rPr>
              <a:t>Google</a:t>
            </a:r>
            <a:r>
              <a:rPr lang="ru-RU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Arial" charset="0"/>
                <a:cs typeface="Arial" charset="0"/>
              </a:rPr>
              <a:t>Chrome</a:t>
            </a:r>
            <a:r>
              <a:rPr lang="ru-RU" dirty="0">
                <a:solidFill>
                  <a:schemeClr val="bg1"/>
                </a:solidFill>
                <a:latin typeface="Arial" charset="0"/>
                <a:cs typeface="Arial" charset="0"/>
              </a:rPr>
              <a:t> и </a:t>
            </a:r>
            <a:r>
              <a:rPr lang="ru-RU" dirty="0" err="1">
                <a:solidFill>
                  <a:schemeClr val="bg1"/>
                </a:solidFill>
                <a:latin typeface="Arial" charset="0"/>
                <a:cs typeface="Arial" charset="0"/>
              </a:rPr>
              <a:t>Opera</a:t>
            </a:r>
            <a:endParaRPr lang="ru-RU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defTabSz="912813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Arial" charset="0"/>
                <a:cs typeface="Arial" charset="0"/>
              </a:rPr>
              <a:t>Контроль подключения и отключения USB - накопителей, съемных и несъемных жестких дисков, а также других накопителей данных</a:t>
            </a:r>
          </a:p>
          <a:p>
            <a:pPr defTabSz="912813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Arial" charset="0"/>
                <a:cs typeface="Arial" charset="0"/>
              </a:rPr>
              <a:t>Возможность создания теневой копии данных, записываемых пользователями контролируемого ПК на съемные USB - носители</a:t>
            </a:r>
          </a:p>
          <a:p>
            <a:pPr defTabSz="912813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Arial" charset="0"/>
                <a:cs typeface="Arial" charset="0"/>
              </a:rPr>
              <a:t>Контроль включения и выключения компьютера с указанием всех важных данных</a:t>
            </a:r>
          </a:p>
          <a:p>
            <a:pPr defTabSz="912813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Arial" charset="0"/>
                <a:cs typeface="Arial" charset="0"/>
              </a:rPr>
              <a:t>Контроль документов, передаваемых на печать</a:t>
            </a:r>
          </a:p>
          <a:p>
            <a:pPr defTabSz="912813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Arial" charset="0"/>
                <a:cs typeface="Arial" charset="0"/>
              </a:rPr>
              <a:t>Перехват и контроль электронной почты, получаемой и передаваемой посредством любых почтовых клиентов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Прямоугольник 2"/>
          <p:cNvSpPr>
            <a:spLocks noChangeArrowheads="1"/>
          </p:cNvSpPr>
          <p:nvPr/>
        </p:nvSpPr>
        <p:spPr bwMode="auto">
          <a:xfrm>
            <a:off x="323528" y="214313"/>
            <a:ext cx="8677597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2813"/>
            <a:r>
              <a:rPr lang="ru-RU" b="1" dirty="0">
                <a:solidFill>
                  <a:schemeClr val="bg1"/>
                </a:solidFill>
                <a:latin typeface="Arial" charset="0"/>
                <a:cs typeface="Arial" charset="0"/>
              </a:rPr>
              <a:t>Типовая программа для контроля действий пользователей в локальной компьютерной сети</a:t>
            </a:r>
          </a:p>
          <a:p>
            <a:pPr defTabSz="912813"/>
            <a:endParaRPr lang="ru-RU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defTabSz="912813"/>
            <a:r>
              <a:rPr lang="ru-RU" b="1" dirty="0">
                <a:solidFill>
                  <a:schemeClr val="bg1"/>
                </a:solidFill>
                <a:latin typeface="Arial" charset="0"/>
                <a:cs typeface="Arial" charset="0"/>
              </a:rPr>
              <a:t>Возможности:</a:t>
            </a:r>
          </a:p>
          <a:p>
            <a:pPr defTabSz="912813"/>
            <a:endParaRPr lang="ru-RU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defTabSz="912813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Arial" charset="0"/>
                <a:cs typeface="Arial" charset="0"/>
              </a:rPr>
              <a:t>Контроль содержимого буфера обмена</a:t>
            </a:r>
          </a:p>
          <a:p>
            <a:pPr defTabSz="912813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Arial" charset="0"/>
                <a:cs typeface="Arial" charset="0"/>
              </a:rPr>
              <a:t>Возможность удаленной установки и удаления программ</a:t>
            </a:r>
          </a:p>
          <a:p>
            <a:pPr defTabSz="912813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Arial" charset="0"/>
                <a:cs typeface="Arial" charset="0"/>
              </a:rPr>
              <a:t>Контроль данных, передаваемых и принимаемых по сети</a:t>
            </a:r>
          </a:p>
          <a:p>
            <a:pPr defTabSz="912813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Arial" charset="0"/>
                <a:cs typeface="Arial" charset="0"/>
              </a:rPr>
              <a:t>Ведение отчетов о большинстве контролируемых типах активности в удобном формате</a:t>
            </a:r>
          </a:p>
          <a:p>
            <a:pPr defTabSz="912813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Arial" charset="0"/>
                <a:cs typeface="Arial" charset="0"/>
              </a:rPr>
              <a:t>Возможность удаленной установки программы </a:t>
            </a:r>
            <a:r>
              <a:rPr lang="ru-RU" dirty="0" err="1">
                <a:solidFill>
                  <a:schemeClr val="bg1"/>
                </a:solidFill>
                <a:latin typeface="Arial" charset="0"/>
                <a:cs typeface="Arial" charset="0"/>
              </a:rPr>
              <a:t>кейлоггера</a:t>
            </a:r>
            <a:endParaRPr lang="ru-RU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defTabSz="912813">
              <a:spcBef>
                <a:spcPts val="600"/>
              </a:spcBef>
              <a:spcAft>
                <a:spcPts val="600"/>
              </a:spcAft>
            </a:pPr>
            <a:endParaRPr lang="ru-RU" sz="16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defTabSz="912813">
              <a:spcBef>
                <a:spcPts val="600"/>
              </a:spcBef>
              <a:spcAft>
                <a:spcPts val="600"/>
              </a:spcAft>
            </a:pPr>
            <a:r>
              <a:rPr lang="ru-RU" sz="1600" dirty="0">
                <a:solidFill>
                  <a:schemeClr val="bg1"/>
                </a:solidFill>
                <a:latin typeface="Arial" charset="0"/>
                <a:cs typeface="Arial" charset="0"/>
              </a:rPr>
              <a:t>Полученные данные отправляются по сети на контролирующий компьютер, а до момента отправки хранятся в памяти контролируемого компьютера в зашифрованном виде. </a:t>
            </a:r>
          </a:p>
          <a:p>
            <a:pPr defTabSz="912813">
              <a:spcBef>
                <a:spcPts val="600"/>
              </a:spcBef>
              <a:spcAft>
                <a:spcPts val="600"/>
              </a:spcAft>
            </a:pPr>
            <a:r>
              <a:rPr lang="ru-RU" sz="1600" dirty="0">
                <a:solidFill>
                  <a:schemeClr val="bg1"/>
                </a:solidFill>
                <a:latin typeface="Arial" charset="0"/>
                <a:cs typeface="Arial" charset="0"/>
              </a:rPr>
              <a:t>Программа - агент незаметна для пользователя компьютера и для большинства программных средств контроля</a:t>
            </a:r>
          </a:p>
          <a:p>
            <a:pPr defTabSz="912813">
              <a:spcBef>
                <a:spcPts val="600"/>
              </a:spcBef>
              <a:spcAft>
                <a:spcPts val="600"/>
              </a:spcAft>
            </a:pPr>
            <a:r>
              <a:rPr lang="ru-RU" sz="1600" dirty="0">
                <a:solidFill>
                  <a:schemeClr val="bg1"/>
                </a:solidFill>
                <a:latin typeface="Arial" charset="0"/>
                <a:cs typeface="Arial" charset="0"/>
              </a:rPr>
              <a:t>Полученные данные хранятся и передаются в зашифрованном виде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Прямоугольник 1"/>
          <p:cNvSpPr>
            <a:spLocks noChangeArrowheads="1"/>
          </p:cNvSpPr>
          <p:nvPr/>
        </p:nvSpPr>
        <p:spPr bwMode="auto">
          <a:xfrm>
            <a:off x="1714500" y="357188"/>
            <a:ext cx="71707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2813"/>
            <a:r>
              <a:rPr lang="ru-RU" sz="2400" b="1" dirty="0">
                <a:latin typeface="Arial" charset="0"/>
                <a:cs typeface="Arial" charset="0"/>
              </a:rPr>
              <a:t>Удаленная инсталляция агентов</a:t>
            </a:r>
          </a:p>
        </p:txBody>
      </p:sp>
      <p:pic>
        <p:nvPicPr>
          <p:cNvPr id="61443" name="Рисунок 2" descr="install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1963" y="1104900"/>
            <a:ext cx="6840537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Рисунок 3" descr="report-wizard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9388" y="1822450"/>
            <a:ext cx="7623175" cy="482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7" name="TextBox 2"/>
          <p:cNvSpPr txBox="1">
            <a:spLocks noChangeArrowheads="1"/>
          </p:cNvSpPr>
          <p:nvPr/>
        </p:nvSpPr>
        <p:spPr bwMode="auto">
          <a:xfrm>
            <a:off x="1785938" y="357188"/>
            <a:ext cx="72151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2813"/>
            <a:r>
              <a:rPr lang="ru-RU" sz="2400" b="1">
                <a:latin typeface="Arial" charset="0"/>
                <a:cs typeface="Arial" charset="0"/>
              </a:rPr>
              <a:t>Настройка программы (мастер отчетов)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1"/>
          <p:cNvSpPr txBox="1">
            <a:spLocks noChangeArrowheads="1"/>
          </p:cNvSpPr>
          <p:nvPr/>
        </p:nvSpPr>
        <p:spPr bwMode="auto">
          <a:xfrm>
            <a:off x="2071688" y="285750"/>
            <a:ext cx="6273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2813"/>
            <a:r>
              <a:rPr lang="ru-RU" sz="2400" b="1">
                <a:latin typeface="Arial" charset="0"/>
                <a:cs typeface="Arial" charset="0"/>
              </a:rPr>
              <a:t>События на компьютере пользователя</a:t>
            </a:r>
          </a:p>
        </p:txBody>
      </p:sp>
      <p:pic>
        <p:nvPicPr>
          <p:cNvPr id="63491" name="Рисунок 3" descr="event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563" y="1671638"/>
            <a:ext cx="8483600" cy="490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Box 1"/>
          <p:cNvSpPr txBox="1">
            <a:spLocks noChangeArrowheads="1"/>
          </p:cNvSpPr>
          <p:nvPr/>
        </p:nvSpPr>
        <p:spPr bwMode="auto">
          <a:xfrm>
            <a:off x="2214563" y="357188"/>
            <a:ext cx="6715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2813"/>
            <a:r>
              <a:rPr lang="ru-RU" sz="2400" b="1">
                <a:latin typeface="Arial" charset="0"/>
                <a:cs typeface="Arial" charset="0"/>
              </a:rPr>
              <a:t>Мониторинг запущенных программ</a:t>
            </a:r>
          </a:p>
        </p:txBody>
      </p:sp>
      <p:pic>
        <p:nvPicPr>
          <p:cNvPr id="64515" name="Рисунок 4" descr="application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9838" y="1595438"/>
            <a:ext cx="7618412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Рисунок 1" descr="www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6963" y="1381125"/>
            <a:ext cx="7618412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9" name="Прямоугольник 2"/>
          <p:cNvSpPr>
            <a:spLocks noChangeArrowheads="1"/>
          </p:cNvSpPr>
          <p:nvPr/>
        </p:nvSpPr>
        <p:spPr bwMode="auto">
          <a:xfrm>
            <a:off x="2571750" y="357188"/>
            <a:ext cx="5424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/>
            <a:r>
              <a:rPr lang="ru-RU" sz="2400" b="1">
                <a:latin typeface="Arial" charset="0"/>
                <a:cs typeface="Arial" charset="0"/>
              </a:rPr>
              <a:t>Мониторинг открытых веб-сайтов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Прямоугольник 1"/>
          <p:cNvSpPr>
            <a:spLocks noChangeArrowheads="1"/>
          </p:cNvSpPr>
          <p:nvPr/>
        </p:nvSpPr>
        <p:spPr bwMode="auto">
          <a:xfrm>
            <a:off x="1857375" y="142875"/>
            <a:ext cx="70723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2813"/>
            <a:r>
              <a:rPr lang="ru-RU" sz="2400" b="1">
                <a:latin typeface="Arial" charset="0"/>
                <a:cs typeface="Arial" charset="0"/>
              </a:rPr>
              <a:t>Мониторинг социальных сетей</a:t>
            </a:r>
          </a:p>
        </p:txBody>
      </p:sp>
      <p:pic>
        <p:nvPicPr>
          <p:cNvPr id="66563" name="Рисунок 2" descr="social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8400" y="1524000"/>
            <a:ext cx="7618413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Прямоугольник 1"/>
          <p:cNvSpPr>
            <a:spLocks noChangeArrowheads="1"/>
          </p:cNvSpPr>
          <p:nvPr/>
        </p:nvSpPr>
        <p:spPr bwMode="auto">
          <a:xfrm>
            <a:off x="2000250" y="214313"/>
            <a:ext cx="6858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2813"/>
            <a:r>
              <a:rPr lang="ru-RU" sz="2400" b="1">
                <a:latin typeface="Arial" charset="0"/>
                <a:cs typeface="Arial" charset="0"/>
              </a:rPr>
              <a:t>Мониторинг </a:t>
            </a:r>
            <a:r>
              <a:rPr lang="en-US" sz="2400" b="1">
                <a:latin typeface="Arial" charset="0"/>
                <a:cs typeface="Arial" charset="0"/>
              </a:rPr>
              <a:t>e-mail </a:t>
            </a:r>
            <a:r>
              <a:rPr lang="ru-RU" sz="2400" b="1">
                <a:latin typeface="Arial" charset="0"/>
                <a:cs typeface="Arial" charset="0"/>
              </a:rPr>
              <a:t>переписки</a:t>
            </a:r>
          </a:p>
        </p:txBody>
      </p:sp>
      <p:pic>
        <p:nvPicPr>
          <p:cNvPr id="67587" name="Рисунок 2" descr="email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9838" y="1543050"/>
            <a:ext cx="7618412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0350" y="393700"/>
            <a:ext cx="8534400" cy="48320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Учебные вопросы:</a:t>
            </a:r>
          </a:p>
          <a:p>
            <a:pPr>
              <a:defRPr/>
            </a:pPr>
            <a:endParaRPr lang="ru-RU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arabicPeriod"/>
              <a:defRPr/>
            </a:pPr>
            <a:r>
              <a:rPr lang="ru-RU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Классификация способов несанкционированного доступа к информации.</a:t>
            </a:r>
          </a:p>
          <a:p>
            <a:pPr marL="514350" indent="-514350">
              <a:buAutoNum type="arabicPeriod"/>
              <a:defRPr/>
            </a:pPr>
            <a:endParaRPr lang="ru-RU" sz="2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arabicPeriod"/>
              <a:defRPr/>
            </a:pPr>
            <a:r>
              <a:rPr lang="ru-RU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Классификация способов несанкционированного воздействия на информацию</a:t>
            </a:r>
          </a:p>
          <a:p>
            <a:pPr marL="514350" indent="-514350">
              <a:buAutoNum type="arabicPeriod"/>
              <a:defRPr/>
            </a:pPr>
            <a:endParaRPr lang="ru-RU" sz="2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arabicPeriod"/>
              <a:defRPr/>
            </a:pPr>
            <a:r>
              <a:rPr lang="ru-RU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Модель нарушителя</a:t>
            </a:r>
            <a:endParaRPr lang="ru-RU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Прямоугольник 1"/>
          <p:cNvSpPr>
            <a:spLocks noChangeArrowheads="1"/>
          </p:cNvSpPr>
          <p:nvPr/>
        </p:nvSpPr>
        <p:spPr bwMode="auto">
          <a:xfrm>
            <a:off x="1714500" y="395288"/>
            <a:ext cx="7429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2813"/>
            <a:r>
              <a:rPr lang="ru-RU" sz="2400" b="1">
                <a:latin typeface="Arial" charset="0"/>
                <a:cs typeface="Arial" charset="0"/>
              </a:rPr>
              <a:t>Просмотр снимка экрана пользователя </a:t>
            </a:r>
          </a:p>
        </p:txBody>
      </p:sp>
      <p:pic>
        <p:nvPicPr>
          <p:cNvPr id="68611" name="Рисунок 2" descr="screenshot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2713" y="1285875"/>
            <a:ext cx="7618412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2" name="Прямоугольник 3"/>
          <p:cNvSpPr>
            <a:spLocks noChangeArrowheads="1"/>
          </p:cNvSpPr>
          <p:nvPr/>
        </p:nvSpPr>
        <p:spPr bwMode="auto">
          <a:xfrm>
            <a:off x="2973388" y="3244850"/>
            <a:ext cx="6210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/>
            <a:r>
              <a:rPr lang="ru-RU"/>
              <a:t>Действия с файлами в системеДействия с файлами в системе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Прямоугольник 1"/>
          <p:cNvSpPr>
            <a:spLocks noChangeArrowheads="1"/>
          </p:cNvSpPr>
          <p:nvPr/>
        </p:nvSpPr>
        <p:spPr bwMode="auto">
          <a:xfrm>
            <a:off x="1714500" y="395288"/>
            <a:ext cx="7429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2813"/>
            <a:r>
              <a:rPr lang="ru-RU" sz="2400" b="1">
                <a:latin typeface="Arial" charset="0"/>
                <a:cs typeface="Arial" charset="0"/>
              </a:rPr>
              <a:t>Действия с файлами в системе</a:t>
            </a:r>
          </a:p>
        </p:txBody>
      </p:sp>
      <p:pic>
        <p:nvPicPr>
          <p:cNvPr id="69635" name="Рисунок 4" descr="file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4150" y="1543050"/>
            <a:ext cx="7618413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Прямоугольник 3"/>
          <p:cNvSpPr>
            <a:spLocks noChangeArrowheads="1"/>
          </p:cNvSpPr>
          <p:nvPr/>
        </p:nvSpPr>
        <p:spPr bwMode="auto">
          <a:xfrm>
            <a:off x="1857375" y="285750"/>
            <a:ext cx="7175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2813"/>
            <a:r>
              <a:rPr lang="ru-RU" sz="2400" b="1">
                <a:latin typeface="Arial" charset="0"/>
                <a:cs typeface="Arial" charset="0"/>
              </a:rPr>
              <a:t>Использование буфера обмена</a:t>
            </a:r>
          </a:p>
        </p:txBody>
      </p:sp>
      <p:pic>
        <p:nvPicPr>
          <p:cNvPr id="70659" name="Рисунок 5" descr="clipboard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4150" y="1614488"/>
            <a:ext cx="7618413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Прямоугольник 1"/>
          <p:cNvSpPr>
            <a:spLocks noChangeArrowheads="1"/>
          </p:cNvSpPr>
          <p:nvPr/>
        </p:nvSpPr>
        <p:spPr bwMode="auto">
          <a:xfrm>
            <a:off x="251520" y="142875"/>
            <a:ext cx="846385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2813"/>
            <a:r>
              <a:rPr lang="ru-RU" sz="2400" b="1" dirty="0">
                <a:latin typeface="Arial" charset="0"/>
                <a:cs typeface="Arial" charset="0"/>
              </a:rPr>
              <a:t>Мониторинг поисковых запросов</a:t>
            </a:r>
          </a:p>
        </p:txBody>
      </p:sp>
      <p:pic>
        <p:nvPicPr>
          <p:cNvPr id="71683" name="Рисунок 3" descr="search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124744"/>
            <a:ext cx="7618412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Прямоугольник 1"/>
          <p:cNvSpPr>
            <a:spLocks noChangeArrowheads="1"/>
          </p:cNvSpPr>
          <p:nvPr/>
        </p:nvSpPr>
        <p:spPr bwMode="auto">
          <a:xfrm>
            <a:off x="1785938" y="285750"/>
            <a:ext cx="7023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2813"/>
            <a:r>
              <a:rPr lang="ru-RU" sz="2400" b="1">
                <a:latin typeface="Arial" charset="0"/>
                <a:cs typeface="Arial" charset="0"/>
              </a:rPr>
              <a:t>Нажатия клавиш на клавиатуре</a:t>
            </a:r>
          </a:p>
        </p:txBody>
      </p:sp>
      <p:pic>
        <p:nvPicPr>
          <p:cNvPr id="72707" name="Рисунок 2" descr="keylogge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4150" y="1524000"/>
            <a:ext cx="7618413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87154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FFFF00"/>
                </a:solidFill>
              </a:rPr>
              <a:t>Способы </a:t>
            </a:r>
            <a:r>
              <a:rPr lang="ru-RU" sz="2400" b="1" dirty="0">
                <a:solidFill>
                  <a:srgbClr val="FFFF00"/>
                </a:solidFill>
              </a:rPr>
              <a:t>удаленного </a:t>
            </a:r>
            <a:r>
              <a:rPr lang="ru-RU" sz="2400" b="1" dirty="0" smtClean="0">
                <a:solidFill>
                  <a:srgbClr val="FFFF00"/>
                </a:solidFill>
              </a:rPr>
              <a:t>доступа</a:t>
            </a:r>
            <a:r>
              <a:rPr lang="ru-RU" sz="2400" b="1" dirty="0" smtClean="0">
                <a:solidFill>
                  <a:schemeClr val="bg1"/>
                </a:solidFill>
              </a:rPr>
              <a:t>: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b="1" dirty="0">
                <a:solidFill>
                  <a:srgbClr val="FFFF00"/>
                </a:solidFill>
              </a:rPr>
              <a:t>анализ сетевого трафика</a:t>
            </a:r>
            <a:r>
              <a:rPr lang="ru-RU" sz="2400" dirty="0">
                <a:solidFill>
                  <a:srgbClr val="FFFF00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(способ  реализуется с помощью специальной программы-анализатора пакетов (</a:t>
            </a:r>
            <a:r>
              <a:rPr lang="en-US" sz="2400" dirty="0" err="1">
                <a:solidFill>
                  <a:schemeClr val="bg1"/>
                </a:solidFill>
              </a:rPr>
              <a:t>sniffer</a:t>
            </a:r>
            <a:r>
              <a:rPr lang="ru-RU" sz="2400" dirty="0">
                <a:solidFill>
                  <a:schemeClr val="bg1"/>
                </a:solidFill>
              </a:rPr>
              <a:t>), перехватывающей все пакеты, передаваемые по сегменту сети, и выделяющей среди них те, в которых передаются идентификатор пользователя и его пароль</a:t>
            </a:r>
            <a:r>
              <a:rPr lang="ru-RU" sz="2400" dirty="0" smtClean="0">
                <a:solidFill>
                  <a:schemeClr val="bg1"/>
                </a:solidFill>
              </a:rPr>
              <a:t>);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b="1" dirty="0">
                <a:solidFill>
                  <a:srgbClr val="FFFF00"/>
                </a:solidFill>
              </a:rPr>
              <a:t>сканирование сети</a:t>
            </a:r>
            <a:r>
              <a:rPr lang="ru-RU" sz="2400" dirty="0">
                <a:solidFill>
                  <a:srgbClr val="FFFF00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(сущность способа заключается в передаче запросов сетевым службам хостов АС и анализе ответов от них с целью выявления используемых протоколов, доступных портов сетевых служб, законов формирования идентификаторов соединений, определения активных сетевых сервисов, подбора идентификаторов и паролей пользователей</a:t>
            </a:r>
            <a:r>
              <a:rPr lang="ru-RU" sz="2400" dirty="0" smtClean="0">
                <a:solidFill>
                  <a:schemeClr val="bg1"/>
                </a:solidFill>
              </a:rPr>
              <a:t>);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2852"/>
            <a:ext cx="871543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FFFF00"/>
                </a:solidFill>
              </a:rPr>
              <a:t>Способы </a:t>
            </a:r>
            <a:r>
              <a:rPr lang="ru-RU" sz="2400" b="1" dirty="0">
                <a:solidFill>
                  <a:srgbClr val="FFFF00"/>
                </a:solidFill>
              </a:rPr>
              <a:t>удаленного </a:t>
            </a:r>
            <a:r>
              <a:rPr lang="ru-RU" sz="2400" b="1" dirty="0" smtClean="0">
                <a:solidFill>
                  <a:srgbClr val="FFFF00"/>
                </a:solidFill>
              </a:rPr>
              <a:t>доступа:</a:t>
            </a:r>
            <a:endParaRPr lang="ru-RU" sz="2400" dirty="0" smtClean="0">
              <a:solidFill>
                <a:srgbClr val="FFFF00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b="1" dirty="0" smtClean="0">
                <a:solidFill>
                  <a:srgbClr val="FFFF00"/>
                </a:solidFill>
              </a:rPr>
              <a:t>выявление </a:t>
            </a:r>
            <a:r>
              <a:rPr lang="ru-RU" sz="2400" b="1" dirty="0">
                <a:solidFill>
                  <a:srgbClr val="FFFF00"/>
                </a:solidFill>
              </a:rPr>
              <a:t>пароля</a:t>
            </a:r>
            <a:r>
              <a:rPr lang="ru-RU" sz="2400" dirty="0">
                <a:solidFill>
                  <a:srgbClr val="FFFF00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(суть способа состоит в использовании специальных программ выявления паролей, основанных на различных методах (например, простой перебор, перебор с использованием специальных словарей, установка вредоносной программы для перехвата пароля (например, программы «</a:t>
            </a:r>
            <a:r>
              <a:rPr lang="en-US" sz="2400" dirty="0">
                <a:solidFill>
                  <a:schemeClr val="bg1"/>
                </a:solidFill>
              </a:rPr>
              <a:t>password </a:t>
            </a:r>
            <a:r>
              <a:rPr lang="en-US" sz="2400" dirty="0" err="1">
                <a:solidFill>
                  <a:schemeClr val="bg1"/>
                </a:solidFill>
              </a:rPr>
              <a:t>sniffer</a:t>
            </a:r>
            <a:r>
              <a:rPr lang="ru-RU" sz="2400" dirty="0">
                <a:solidFill>
                  <a:schemeClr val="bg1"/>
                </a:solidFill>
              </a:rPr>
              <a:t>», позволяющей выделять пользовательские идентификаторы и пароли из сетевого трафика при работе протоколов высокого уровня (</a:t>
            </a:r>
            <a:r>
              <a:rPr lang="en-US" sz="2400" dirty="0">
                <a:solidFill>
                  <a:schemeClr val="bg1"/>
                </a:solidFill>
              </a:rPr>
              <a:t>ftp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telnet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rlogin</a:t>
            </a:r>
            <a:r>
              <a:rPr lang="ru-RU" sz="2400" dirty="0">
                <a:solidFill>
                  <a:schemeClr val="bg1"/>
                </a:solidFill>
              </a:rPr>
              <a:t> и т.д</a:t>
            </a:r>
            <a:r>
              <a:rPr lang="ru-RU" sz="2400" dirty="0" smtClean="0">
                <a:solidFill>
                  <a:schemeClr val="bg1"/>
                </a:solidFill>
              </a:rPr>
              <a:t>.);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b="1" dirty="0">
                <a:solidFill>
                  <a:srgbClr val="FFFF00"/>
                </a:solidFill>
              </a:rPr>
              <a:t>подмена доверенного объекта сети</a:t>
            </a:r>
            <a:r>
              <a:rPr lang="ru-RU" sz="2400" dirty="0">
                <a:solidFill>
                  <a:srgbClr val="FFFF00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и передача по каналам связи сообщений от его имени с присвоением его прав доступа (под доверенным объектом понимается объект сети (компьютер, межсетевой экран, маршрутизатор и т.п.), легально подключенный к серверу.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142852"/>
            <a:ext cx="885831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FFFF00"/>
                </a:solidFill>
              </a:rPr>
              <a:t>Способы </a:t>
            </a:r>
            <a:r>
              <a:rPr lang="ru-RU" sz="2400" b="1" dirty="0">
                <a:solidFill>
                  <a:srgbClr val="FFFF00"/>
                </a:solidFill>
              </a:rPr>
              <a:t>удаленного </a:t>
            </a:r>
            <a:r>
              <a:rPr lang="ru-RU" sz="2400" b="1" dirty="0" smtClean="0">
                <a:solidFill>
                  <a:srgbClr val="FFFF00"/>
                </a:solidFill>
              </a:rPr>
              <a:t>доступа</a:t>
            </a:r>
            <a:r>
              <a:rPr lang="ru-RU" sz="2400" dirty="0" smtClean="0">
                <a:solidFill>
                  <a:srgbClr val="FFFF00"/>
                </a:solidFill>
              </a:rPr>
              <a:t>:</a:t>
            </a:r>
            <a:endParaRPr lang="ru-RU" sz="2400" dirty="0">
              <a:solidFill>
                <a:srgbClr val="FFFF00"/>
              </a:solidFill>
            </a:endParaRPr>
          </a:p>
          <a:p>
            <a:endParaRPr lang="ru-RU" b="1" dirty="0" smtClean="0">
              <a:solidFill>
                <a:srgbClr val="FFFF00"/>
              </a:solidFill>
            </a:endParaRPr>
          </a:p>
          <a:p>
            <a:r>
              <a:rPr lang="ru-RU" sz="2400" b="1" dirty="0" smtClean="0">
                <a:solidFill>
                  <a:srgbClr val="FFFF00"/>
                </a:solidFill>
              </a:rPr>
              <a:t>навязывание </a:t>
            </a:r>
            <a:r>
              <a:rPr lang="ru-RU" sz="2400" b="1" dirty="0">
                <a:solidFill>
                  <a:srgbClr val="FFFF00"/>
                </a:solidFill>
              </a:rPr>
              <a:t>ложного маршрута сети</a:t>
            </a:r>
            <a:r>
              <a:rPr lang="ru-RU" sz="2400" dirty="0">
                <a:solidFill>
                  <a:srgbClr val="FFFF00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(способ реализуется путем внутрисегментного или межсегментного навязывания. Возможность навязывания ложного маршрута обусловлена недостатками, присущими алгоритмам маршрутизации. Реализация способа основывается на несанкционированном использовании протоколов маршрутизации (</a:t>
            </a:r>
            <a:r>
              <a:rPr lang="en-US" sz="2400" dirty="0">
                <a:solidFill>
                  <a:schemeClr val="bg1"/>
                </a:solidFill>
              </a:rPr>
              <a:t>RIP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OSPF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LSP</a:t>
            </a:r>
            <a:r>
              <a:rPr lang="ru-RU" sz="2400" dirty="0">
                <a:solidFill>
                  <a:schemeClr val="bg1"/>
                </a:solidFill>
              </a:rPr>
              <a:t>) и управления сетью (</a:t>
            </a:r>
            <a:r>
              <a:rPr lang="en-US" sz="2400" dirty="0">
                <a:solidFill>
                  <a:schemeClr val="bg1"/>
                </a:solidFill>
              </a:rPr>
              <a:t>ICMP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SNMP</a:t>
            </a:r>
            <a:r>
              <a:rPr lang="ru-RU" sz="2400" dirty="0">
                <a:solidFill>
                  <a:schemeClr val="bg1"/>
                </a:solidFill>
              </a:rPr>
              <a:t>) для внесения изменений 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в маршрутно-адресные таблицы); 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sz="2400" b="1" dirty="0">
                <a:solidFill>
                  <a:srgbClr val="FFFF00"/>
                </a:solidFill>
              </a:rPr>
              <a:t>внедрение ложного объекта сети</a:t>
            </a:r>
            <a:r>
              <a:rPr lang="ru-RU" sz="2400" dirty="0">
                <a:solidFill>
                  <a:srgbClr val="FFFF00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(способ основан на использовании недостатков алгоритмов удаленного </a:t>
            </a:r>
            <a:r>
              <a:rPr lang="ru-RU" sz="2400" dirty="0" smtClean="0">
                <a:solidFill>
                  <a:schemeClr val="bg1"/>
                </a:solidFill>
              </a:rPr>
              <a:t>поиска).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sz="2400" b="1" dirty="0">
                <a:solidFill>
                  <a:srgbClr val="FFFF00"/>
                </a:solidFill>
              </a:rPr>
              <a:t>удаленный запуск приложений</a:t>
            </a:r>
            <a:r>
              <a:rPr lang="ru-RU" sz="2400" dirty="0">
                <a:solidFill>
                  <a:srgbClr val="FFFF00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(способ заключается в стремлении запустить на хосте АС различные предварительно внедренные вредоносные программы: программы-закладки, вирусы, «сетевые шпионы» и т.д. 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0350" y="1857364"/>
            <a:ext cx="8534400" cy="18158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14350" indent="-514350" algn="ctr">
              <a:buAutoNum type="arabicPeriod"/>
              <a:defRPr/>
            </a:pPr>
            <a:endParaRPr lang="ru-RU" sz="2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ctr">
              <a:defRPr/>
            </a:pPr>
            <a:r>
              <a:rPr lang="ru-RU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 Классификация способов несанкционированного воздействия на информацию</a:t>
            </a:r>
            <a:endParaRPr lang="ru-RU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0350" y="393700"/>
            <a:ext cx="8534400" cy="61247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 </a:t>
            </a:r>
            <a:r>
              <a:rPr lang="ru-RU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угрозам целостности информации </a:t>
            </a:r>
            <a:r>
              <a:rPr lang="ru-RU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относятся угрозы модифицирования  (искажения, подмены) информации и угрозы уничтожения или повреждения информации, а к </a:t>
            </a:r>
            <a:r>
              <a:rPr lang="ru-RU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угрозам доступности</a:t>
            </a:r>
            <a:r>
              <a:rPr lang="ru-RU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Symbol"/>
              </a:rPr>
              <a:t></a:t>
            </a:r>
            <a:r>
              <a:rPr lang="ru-RU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угрозы блокирования доступа к информации (</a:t>
            </a:r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ru-RU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оздание условий, препятствующих доступу к информации субъекту, имеющему право на 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него).</a:t>
            </a:r>
            <a:endParaRPr lang="ru-RU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ru-RU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Источником угрозы (непосредственной причиной возникновения угрозы) безопасности информации могут быть как  физическое лицо, материальный объект, так и  процесс или физическое явление.</a:t>
            </a:r>
            <a:endParaRPr lang="ru-RU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0350" y="1928802"/>
            <a:ext cx="8534400" cy="18158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ru-RU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ctr">
              <a:buAutoNum type="arabicPeriod"/>
              <a:defRPr/>
            </a:pPr>
            <a:r>
              <a:rPr lang="ru-RU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Классификация способов несанкционированного доступа к информации.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8643998" cy="647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Причины </a:t>
            </a:r>
            <a:r>
              <a:rPr lang="ru-RU" sz="24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непреднамеренного несанкционированного </a:t>
            </a:r>
            <a:r>
              <a:rPr lang="ru-RU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воздействия на </a:t>
            </a:r>
            <a:r>
              <a:rPr lang="ru-RU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информацию</a:t>
            </a: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природные явления, стихийные бедствия (пожары, наводнения, землетрясения, грозовые разряды и т.д.);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непреднамеренные электромагнитное или радиоционное облучение технических средств обработки  информации (ТСОИ) и носителей информации;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дефекты, сбои, отказы, аварии ТСОИ;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дефекты, сбои и отказы программного обеспечения ТСОИ;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дефекты, сбои, отказы, аварии систем и средств обеспечения ТСОИ;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ошибки обслуживающего персонала объекта информатизации (ошибки при эксплуатации ТСОИ и программных средств ТСОИ, ошибки при эксплуатации средств и систем защиты информации) и т.д</a:t>
            </a: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06" y="71414"/>
            <a:ext cx="8929718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FFFF00"/>
                </a:solidFill>
              </a:rPr>
              <a:t>Преднамеренные угрозы </a:t>
            </a:r>
            <a:r>
              <a:rPr lang="ru-RU" sz="2800" b="1" dirty="0">
                <a:solidFill>
                  <a:srgbClr val="FFFF00"/>
                </a:solidFill>
              </a:rPr>
              <a:t>целостности и доступности </a:t>
            </a:r>
            <a:r>
              <a:rPr lang="ru-RU" sz="2800" b="1" dirty="0" smtClean="0">
                <a:solidFill>
                  <a:schemeClr val="bg1"/>
                </a:solidFill>
              </a:rPr>
              <a:t>информации</a:t>
            </a:r>
            <a:r>
              <a:rPr lang="ru-RU" sz="2800" dirty="0" smtClean="0">
                <a:solidFill>
                  <a:schemeClr val="bg1"/>
                </a:solidFill>
              </a:rPr>
              <a:t>: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800" dirty="0">
                <a:solidFill>
                  <a:schemeClr val="bg1"/>
                </a:solidFill>
              </a:rPr>
              <a:t>использование специальных программных (программнно-математических) воздействий на информацию и программное обеспечение ТСОИ;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800" dirty="0">
                <a:solidFill>
                  <a:schemeClr val="bg1"/>
                </a:solidFill>
              </a:rPr>
              <a:t>использование специальных программно-технических воздействий на информацию, ТСОИ  и программное обеспечение;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800" dirty="0">
                <a:solidFill>
                  <a:schemeClr val="bg1"/>
                </a:solidFill>
              </a:rPr>
              <a:t>преднамеренное силовое электромагнитное воздействие на информацию, ТСОИ и носители информации;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800" dirty="0">
                <a:solidFill>
                  <a:schemeClr val="bg1"/>
                </a:solidFill>
              </a:rPr>
              <a:t>диверсии в отношении объекта информатизации и т.д. </a:t>
            </a:r>
            <a:endParaRPr lang="ru-RU" sz="28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06" y="71414"/>
            <a:ext cx="892971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Под </a:t>
            </a:r>
            <a:r>
              <a:rPr lang="ru-RU" sz="2400" b="1" dirty="0">
                <a:solidFill>
                  <a:schemeClr val="bg1"/>
                </a:solidFill>
              </a:rPr>
              <a:t>программным (программно-математическим) воздействием </a:t>
            </a:r>
            <a:r>
              <a:rPr lang="ru-RU" sz="2400" dirty="0">
                <a:solidFill>
                  <a:schemeClr val="bg1"/>
                </a:solidFill>
              </a:rPr>
              <a:t>понимается несанкционированное воздействие, осуществляемое с использованием вредоносных программ (программ с потенциально опасными последствиями</a:t>
            </a:r>
            <a:r>
              <a:rPr lang="ru-RU" sz="2400" dirty="0" smtClean="0">
                <a:solidFill>
                  <a:schemeClr val="bg1"/>
                </a:solidFill>
              </a:rPr>
              <a:t>).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Вредоносной программой </a:t>
            </a:r>
            <a:r>
              <a:rPr lang="ru-RU" dirty="0">
                <a:solidFill>
                  <a:schemeClr val="bg1"/>
                </a:solidFill>
              </a:rPr>
              <a:t>называют некоторую самостоятельную программу (набор инструкций), которая способна выполнять любое непустое подмножество следующих </a:t>
            </a:r>
            <a:r>
              <a:rPr lang="ru-RU" dirty="0" smtClean="0">
                <a:solidFill>
                  <a:srgbClr val="FFFF00"/>
                </a:solidFill>
              </a:rPr>
              <a:t>функций: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скрывать </a:t>
            </a:r>
            <a:r>
              <a:rPr lang="ru-RU" dirty="0">
                <a:solidFill>
                  <a:schemeClr val="bg1"/>
                </a:solidFill>
              </a:rPr>
              <a:t>признаки своего присутствия в программной среде компьютера</a:t>
            </a:r>
            <a:r>
              <a:rPr lang="ru-RU" dirty="0" smtClean="0">
                <a:solidFill>
                  <a:schemeClr val="bg1"/>
                </a:solidFill>
              </a:rPr>
              <a:t>;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обладать </a:t>
            </a:r>
            <a:r>
              <a:rPr lang="ru-RU" dirty="0">
                <a:solidFill>
                  <a:schemeClr val="bg1"/>
                </a:solidFill>
              </a:rPr>
              <a:t>способностью к самодублированию, ассоциированию себя с другими программами и (или) переносу своих фрагментов в иные области оперативной или внешней памяти</a:t>
            </a:r>
            <a:r>
              <a:rPr lang="ru-RU" dirty="0" smtClean="0">
                <a:solidFill>
                  <a:schemeClr val="bg1"/>
                </a:solidFill>
              </a:rPr>
              <a:t>;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разрушать </a:t>
            </a:r>
            <a:r>
              <a:rPr lang="ru-RU" dirty="0">
                <a:solidFill>
                  <a:schemeClr val="bg1"/>
                </a:solidFill>
              </a:rPr>
              <a:t>(искажать произвольным образом) код программ в оперативной памяти</a:t>
            </a:r>
            <a:r>
              <a:rPr lang="ru-RU" dirty="0" smtClean="0">
                <a:solidFill>
                  <a:schemeClr val="bg1"/>
                </a:solidFill>
              </a:rPr>
              <a:t>;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выполнять </a:t>
            </a:r>
            <a:r>
              <a:rPr lang="ru-RU" dirty="0">
                <a:solidFill>
                  <a:schemeClr val="bg1"/>
                </a:solidFill>
              </a:rPr>
              <a:t>без инициирования со стороны пользователя (пользовательской программы в штатном режиме ее выполнения) деструктивные функции (копирование, уничтожение, блокирование и т.п</a:t>
            </a:r>
            <a:r>
              <a:rPr lang="ru-RU" dirty="0" smtClean="0">
                <a:solidFill>
                  <a:schemeClr val="bg1"/>
                </a:solidFill>
              </a:rPr>
              <a:t>.);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сохранять фрагменты информации из оперативной памяти в некоторых областях внешней памяти прямого доступа (локальных или удаленных</a:t>
            </a:r>
            <a:r>
              <a:rPr lang="ru-RU" dirty="0" smtClean="0">
                <a:solidFill>
                  <a:schemeClr val="bg1"/>
                </a:solidFill>
              </a:rPr>
              <a:t>);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искажать </a:t>
            </a:r>
            <a:r>
              <a:rPr lang="ru-RU" dirty="0">
                <a:solidFill>
                  <a:schemeClr val="bg1"/>
                </a:solidFill>
              </a:rPr>
              <a:t>произвольным образом, блокировать и (или) подменять выводимый во внешнюю память или в канал связи массив информации, образовавшийся в результате работы прикладных программ, или уже находящиеся во внешней памяти массивы данных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71414"/>
            <a:ext cx="8786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Основными </a:t>
            </a:r>
            <a:r>
              <a:rPr lang="ru-RU" sz="24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видами вредоносных п</a:t>
            </a:r>
            <a:r>
              <a:rPr lang="ru-RU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рограмм являются </a:t>
            </a: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endParaRPr lang="ru-RU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программные </a:t>
            </a:r>
            <a:r>
              <a:rPr lang="ru-RU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закладки;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классические </a:t>
            </a:r>
            <a:r>
              <a:rPr lang="ru-RU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программные (компьютерные) вирусы; 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вредоносные </a:t>
            </a:r>
            <a:r>
              <a:rPr lang="ru-RU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программы, распространяющиеся по сети (сетевые черви).</a:t>
            </a:r>
          </a:p>
          <a:p>
            <a:endParaRPr lang="ru-RU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 </a:t>
            </a:r>
            <a:r>
              <a:rPr lang="ru-RU" sz="24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программным закладкам</a:t>
            </a:r>
            <a:r>
              <a:rPr lang="ru-RU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относятся программы, фрагменты кода, инструкции, формирующие недекларированные возможности программного обеспечения. </a:t>
            </a:r>
            <a:endParaRPr lang="ru-RU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ru-RU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3719"/>
            <a:ext cx="892971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FFFF00"/>
                </a:solidFill>
              </a:rPr>
              <a:t>Основные деструктивные действия, </a:t>
            </a:r>
            <a:r>
              <a:rPr lang="ru-RU" sz="2400" b="1" dirty="0">
                <a:solidFill>
                  <a:srgbClr val="FFFF00"/>
                </a:solidFill>
              </a:rPr>
              <a:t>выполняемыми </a:t>
            </a:r>
            <a:r>
              <a:rPr lang="ru-RU" sz="2400" b="1" dirty="0" smtClean="0">
                <a:solidFill>
                  <a:srgbClr val="FFFF00"/>
                </a:solidFill>
              </a:rPr>
              <a:t>вирусами:</a:t>
            </a:r>
            <a:endParaRPr lang="ru-RU" sz="2400" b="1" dirty="0">
              <a:solidFill>
                <a:srgbClr val="FFFF00"/>
              </a:solidFill>
            </a:endParaRPr>
          </a:p>
          <a:p>
            <a:pPr>
              <a:spcBef>
                <a:spcPts val="600"/>
              </a:spcBef>
            </a:pPr>
            <a:r>
              <a:rPr lang="ru-RU" sz="2400" dirty="0">
                <a:solidFill>
                  <a:schemeClr val="bg1"/>
                </a:solidFill>
              </a:rPr>
              <a:t>уничтожение информации в секторах дискет и винчестера;</a:t>
            </a:r>
          </a:p>
          <a:p>
            <a:pPr>
              <a:spcBef>
                <a:spcPts val="600"/>
              </a:spcBef>
            </a:pPr>
            <a:r>
              <a:rPr lang="ru-RU" sz="2400" dirty="0">
                <a:solidFill>
                  <a:schemeClr val="bg1"/>
                </a:solidFill>
              </a:rPr>
              <a:t>исключение возможности загрузки операционной системы (компьютер «зависает»);</a:t>
            </a:r>
          </a:p>
          <a:p>
            <a:pPr>
              <a:spcBef>
                <a:spcPts val="600"/>
              </a:spcBef>
            </a:pPr>
            <a:r>
              <a:rPr lang="ru-RU" sz="2400" dirty="0">
                <a:solidFill>
                  <a:schemeClr val="bg1"/>
                </a:solidFill>
              </a:rPr>
              <a:t>искажение кода загрузчика;</a:t>
            </a:r>
          </a:p>
          <a:p>
            <a:pPr>
              <a:spcBef>
                <a:spcPts val="600"/>
              </a:spcBef>
            </a:pPr>
            <a:r>
              <a:rPr lang="ru-RU" sz="2400" dirty="0">
                <a:solidFill>
                  <a:schemeClr val="bg1"/>
                </a:solidFill>
              </a:rPr>
              <a:t>форматирование дискет или логических дисков винчестера;</a:t>
            </a:r>
          </a:p>
          <a:p>
            <a:pPr>
              <a:spcBef>
                <a:spcPts val="600"/>
              </a:spcBef>
            </a:pPr>
            <a:r>
              <a:rPr lang="ru-RU" sz="2400" dirty="0">
                <a:solidFill>
                  <a:schemeClr val="bg1"/>
                </a:solidFill>
              </a:rPr>
              <a:t>закрытие доступа к </a:t>
            </a:r>
            <a:r>
              <a:rPr lang="en-US" sz="2400" dirty="0">
                <a:solidFill>
                  <a:schemeClr val="bg1"/>
                </a:solidFill>
              </a:rPr>
              <a:t>COM</a:t>
            </a:r>
            <a:r>
              <a:rPr lang="ru-RU" sz="2400" dirty="0">
                <a:solidFill>
                  <a:schemeClr val="bg1"/>
                </a:solidFill>
              </a:rPr>
              <a:t>- и </a:t>
            </a:r>
            <a:r>
              <a:rPr lang="en-US" sz="2400" dirty="0">
                <a:solidFill>
                  <a:schemeClr val="bg1"/>
                </a:solidFill>
              </a:rPr>
              <a:t>LPT</a:t>
            </a:r>
            <a:r>
              <a:rPr lang="ru-RU" sz="2400" dirty="0">
                <a:solidFill>
                  <a:schemeClr val="bg1"/>
                </a:solidFill>
              </a:rPr>
              <a:t>-портам;</a:t>
            </a:r>
          </a:p>
          <a:p>
            <a:pPr>
              <a:spcBef>
                <a:spcPts val="600"/>
              </a:spcBef>
            </a:pPr>
            <a:r>
              <a:rPr lang="ru-RU" sz="2400" dirty="0">
                <a:solidFill>
                  <a:schemeClr val="bg1"/>
                </a:solidFill>
              </a:rPr>
              <a:t>замена символов при печати текстов;</a:t>
            </a:r>
          </a:p>
          <a:p>
            <a:pPr>
              <a:spcBef>
                <a:spcPts val="600"/>
              </a:spcBef>
            </a:pPr>
            <a:r>
              <a:rPr lang="ru-RU" sz="2400" dirty="0">
                <a:solidFill>
                  <a:schemeClr val="bg1"/>
                </a:solidFill>
              </a:rPr>
              <a:t>подергивания экрана;</a:t>
            </a:r>
          </a:p>
          <a:p>
            <a:pPr>
              <a:spcBef>
                <a:spcPts val="600"/>
              </a:spcBef>
            </a:pPr>
            <a:r>
              <a:rPr lang="ru-RU" sz="2400" dirty="0">
                <a:solidFill>
                  <a:schemeClr val="bg1"/>
                </a:solidFill>
              </a:rPr>
              <a:t>изменение метки диска или дискеты;</a:t>
            </a:r>
          </a:p>
          <a:p>
            <a:pPr>
              <a:spcBef>
                <a:spcPts val="600"/>
              </a:spcBef>
            </a:pPr>
            <a:r>
              <a:rPr lang="ru-RU" sz="2400" dirty="0">
                <a:solidFill>
                  <a:schemeClr val="bg1"/>
                </a:solidFill>
              </a:rPr>
              <a:t>создание псевдосбойных кластеров;</a:t>
            </a:r>
          </a:p>
          <a:p>
            <a:pPr>
              <a:spcBef>
                <a:spcPts val="600"/>
              </a:spcBef>
            </a:pPr>
            <a:r>
              <a:rPr lang="ru-RU" sz="2400" dirty="0">
                <a:solidFill>
                  <a:schemeClr val="bg1"/>
                </a:solidFill>
              </a:rPr>
              <a:t>создание звуковых и (или) визуальных эффектов (например, падение </a:t>
            </a:r>
            <a:r>
              <a:rPr lang="ru-RU" sz="2400" dirty="0" smtClean="0">
                <a:solidFill>
                  <a:schemeClr val="bg1"/>
                </a:solidFill>
              </a:rPr>
              <a:t> букв </a:t>
            </a:r>
            <a:r>
              <a:rPr lang="ru-RU" sz="2400" dirty="0">
                <a:solidFill>
                  <a:schemeClr val="bg1"/>
                </a:solidFill>
              </a:rPr>
              <a:t>на экране);</a:t>
            </a:r>
          </a:p>
          <a:p>
            <a:pPr>
              <a:spcBef>
                <a:spcPts val="600"/>
              </a:spcBef>
            </a:pPr>
            <a:r>
              <a:rPr lang="ru-RU" sz="2400" dirty="0">
                <a:solidFill>
                  <a:schemeClr val="bg1"/>
                </a:solidFill>
              </a:rPr>
              <a:t>порча файлов данных;</a:t>
            </a:r>
          </a:p>
          <a:p>
            <a:pPr>
              <a:spcBef>
                <a:spcPts val="600"/>
              </a:spcBef>
            </a:pPr>
            <a:r>
              <a:rPr lang="ru-RU" sz="2400" dirty="0">
                <a:solidFill>
                  <a:schemeClr val="bg1"/>
                </a:solidFill>
              </a:rPr>
              <a:t>перезагрузка компьютера</a:t>
            </a:r>
            <a:r>
              <a:rPr lang="ru-RU" sz="2400" dirty="0" smtClean="0">
                <a:solidFill>
                  <a:schemeClr val="bg1"/>
                </a:solidFill>
              </a:rPr>
              <a:t>;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7607"/>
            <a:ext cx="8822214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FFFF00"/>
                </a:solidFill>
              </a:rPr>
              <a:t>Основные деструктивные действия, </a:t>
            </a:r>
            <a:r>
              <a:rPr lang="ru-RU" sz="2400" b="1" dirty="0">
                <a:solidFill>
                  <a:srgbClr val="FFFF00"/>
                </a:solidFill>
              </a:rPr>
              <a:t>выполняемыми </a:t>
            </a:r>
            <a:r>
              <a:rPr lang="ru-RU" sz="2400" b="1" dirty="0" smtClean="0">
                <a:solidFill>
                  <a:srgbClr val="FFFF00"/>
                </a:solidFill>
              </a:rPr>
              <a:t>вирусами:</a:t>
            </a:r>
            <a:endParaRPr lang="ru-RU" sz="2400" b="1" dirty="0">
              <a:solidFill>
                <a:srgbClr val="FFFF00"/>
              </a:solidFill>
            </a:endParaRPr>
          </a:p>
          <a:p>
            <a:pPr>
              <a:spcBef>
                <a:spcPts val="600"/>
              </a:spcBef>
            </a:pPr>
            <a:r>
              <a:rPr lang="ru-RU" sz="2400" dirty="0" smtClean="0">
                <a:solidFill>
                  <a:schemeClr val="bg1"/>
                </a:solidFill>
              </a:rPr>
              <a:t>вывод </a:t>
            </a:r>
            <a:r>
              <a:rPr lang="ru-RU" sz="2400" dirty="0">
                <a:solidFill>
                  <a:schemeClr val="bg1"/>
                </a:solidFill>
              </a:rPr>
              <a:t>на экран разнообразных сообщений;</a:t>
            </a:r>
          </a:p>
          <a:p>
            <a:pPr>
              <a:spcBef>
                <a:spcPts val="600"/>
              </a:spcBef>
            </a:pPr>
            <a:r>
              <a:rPr lang="ru-RU" sz="2400" dirty="0">
                <a:solidFill>
                  <a:schemeClr val="bg1"/>
                </a:solidFill>
              </a:rPr>
              <a:t>отключение периферийных устройств (например, клавиатуры);</a:t>
            </a:r>
          </a:p>
          <a:p>
            <a:pPr>
              <a:spcBef>
                <a:spcPts val="600"/>
              </a:spcBef>
            </a:pPr>
            <a:r>
              <a:rPr lang="ru-RU" sz="2400" dirty="0">
                <a:solidFill>
                  <a:schemeClr val="bg1"/>
                </a:solidFill>
              </a:rPr>
              <a:t>изменение палитры экрана;</a:t>
            </a:r>
          </a:p>
          <a:p>
            <a:pPr>
              <a:spcBef>
                <a:spcPts val="600"/>
              </a:spcBef>
            </a:pPr>
            <a:r>
              <a:rPr lang="ru-RU" sz="2400" dirty="0">
                <a:solidFill>
                  <a:schemeClr val="bg1"/>
                </a:solidFill>
              </a:rPr>
              <a:t>заполнение экрана посторонними символами или изображениями;</a:t>
            </a:r>
          </a:p>
          <a:p>
            <a:pPr>
              <a:spcBef>
                <a:spcPts val="600"/>
              </a:spcBef>
            </a:pPr>
            <a:r>
              <a:rPr lang="ru-RU" sz="2400" dirty="0">
                <a:solidFill>
                  <a:schemeClr val="bg1"/>
                </a:solidFill>
              </a:rPr>
              <a:t>погашение экрана и перевод в режим ожидания ввода с клавиатуры;</a:t>
            </a:r>
          </a:p>
          <a:p>
            <a:pPr>
              <a:spcBef>
                <a:spcPts val="600"/>
              </a:spcBef>
            </a:pPr>
            <a:r>
              <a:rPr lang="ru-RU" sz="2400" dirty="0">
                <a:solidFill>
                  <a:schemeClr val="bg1"/>
                </a:solidFill>
              </a:rPr>
              <a:t>шифрование секторов винчестера;</a:t>
            </a:r>
          </a:p>
          <a:p>
            <a:pPr>
              <a:spcBef>
                <a:spcPts val="600"/>
              </a:spcBef>
            </a:pPr>
            <a:r>
              <a:rPr lang="ru-RU" sz="2400" dirty="0">
                <a:solidFill>
                  <a:schemeClr val="bg1"/>
                </a:solidFill>
              </a:rPr>
              <a:t>выборочное уничтожение символов, выводимых на экран при наборе </a:t>
            </a:r>
            <a:r>
              <a:rPr lang="ru-RU" sz="2400" dirty="0" smtClean="0">
                <a:solidFill>
                  <a:schemeClr val="bg1"/>
                </a:solidFill>
              </a:rPr>
              <a:t> с </a:t>
            </a:r>
            <a:r>
              <a:rPr lang="ru-RU" sz="2400" dirty="0">
                <a:solidFill>
                  <a:schemeClr val="bg1"/>
                </a:solidFill>
              </a:rPr>
              <a:t>клавиатуры;</a:t>
            </a:r>
          </a:p>
          <a:p>
            <a:pPr>
              <a:spcBef>
                <a:spcPts val="600"/>
              </a:spcBef>
            </a:pPr>
            <a:r>
              <a:rPr lang="ru-RU" sz="2400" dirty="0">
                <a:solidFill>
                  <a:schemeClr val="bg1"/>
                </a:solidFill>
              </a:rPr>
              <a:t>уменьшение объема оперативной памяти;</a:t>
            </a:r>
          </a:p>
          <a:p>
            <a:pPr>
              <a:spcBef>
                <a:spcPts val="600"/>
              </a:spcBef>
            </a:pPr>
            <a:r>
              <a:rPr lang="ru-RU" sz="2400" dirty="0">
                <a:solidFill>
                  <a:schemeClr val="bg1"/>
                </a:solidFill>
              </a:rPr>
              <a:t>вызов печати содержимого экрана;</a:t>
            </a:r>
          </a:p>
          <a:p>
            <a:pPr>
              <a:spcBef>
                <a:spcPts val="600"/>
              </a:spcBef>
            </a:pPr>
            <a:r>
              <a:rPr lang="ru-RU" sz="2400" dirty="0">
                <a:solidFill>
                  <a:schemeClr val="bg1"/>
                </a:solidFill>
              </a:rPr>
              <a:t>блокирование записи на диск</a:t>
            </a:r>
            <a:r>
              <a:rPr lang="ru-RU" sz="2400" dirty="0" smtClean="0">
                <a:solidFill>
                  <a:schemeClr val="bg1"/>
                </a:solidFill>
              </a:rPr>
              <a:t>;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750206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FFFF00"/>
                </a:solidFill>
              </a:rPr>
              <a:t>Основные деструктивные действия, </a:t>
            </a:r>
            <a:r>
              <a:rPr lang="ru-RU" sz="2400" b="1" dirty="0">
                <a:solidFill>
                  <a:srgbClr val="FFFF00"/>
                </a:solidFill>
              </a:rPr>
              <a:t>выполняемыми </a:t>
            </a:r>
            <a:r>
              <a:rPr lang="ru-RU" sz="2400" b="1" dirty="0" smtClean="0">
                <a:solidFill>
                  <a:srgbClr val="FFFF00"/>
                </a:solidFill>
              </a:rPr>
              <a:t>вирусами:</a:t>
            </a:r>
          </a:p>
          <a:p>
            <a:endParaRPr lang="ru-RU" sz="2400" b="1" dirty="0">
              <a:solidFill>
                <a:srgbClr val="FFFF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dirty="0" smtClean="0">
                <a:solidFill>
                  <a:schemeClr val="bg1"/>
                </a:solidFill>
              </a:rPr>
              <a:t>уничтожение </a:t>
            </a:r>
            <a:r>
              <a:rPr lang="ru-RU" sz="2400" dirty="0">
                <a:solidFill>
                  <a:schemeClr val="bg1"/>
                </a:solidFill>
              </a:rPr>
              <a:t>таблицы разбиения (Disk Partition Table), после этого компьютер можно загрузить только с флоппи-диска;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bg1"/>
                </a:solidFill>
              </a:rPr>
              <a:t>блокирование запуска исполняемых файлов;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bg1"/>
                </a:solidFill>
              </a:rPr>
              <a:t>блокирование доступа к винчестеру и т.д..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ru-RU" sz="2400" dirty="0" smtClean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dirty="0" smtClean="0">
                <a:solidFill>
                  <a:schemeClr val="bg1"/>
                </a:solidFill>
              </a:rPr>
              <a:t>Большинство </a:t>
            </a:r>
            <a:r>
              <a:rPr lang="ru-RU" sz="2400" dirty="0">
                <a:solidFill>
                  <a:schemeClr val="bg1"/>
                </a:solidFill>
              </a:rPr>
              <a:t>загрузочных вирусов перезаписывают себя на </a:t>
            </a:r>
            <a:r>
              <a:rPr lang="en-US" sz="2400" dirty="0">
                <a:solidFill>
                  <a:schemeClr val="bg1"/>
                </a:solidFill>
              </a:rPr>
              <a:t>flash</a:t>
            </a:r>
            <a:r>
              <a:rPr lang="ru-RU" sz="2400" dirty="0">
                <a:solidFill>
                  <a:schemeClr val="bg1"/>
                </a:solidFill>
              </a:rPr>
              <a:t>-носители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90663"/>
            <a:ext cx="8929718" cy="647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FFFF00"/>
                </a:solidFill>
              </a:rPr>
              <a:t>Нарушение </a:t>
            </a:r>
            <a:r>
              <a:rPr lang="ru-RU" sz="2400" b="1" dirty="0">
                <a:solidFill>
                  <a:srgbClr val="FFFF00"/>
                </a:solidFill>
              </a:rPr>
              <a:t>целостности информации </a:t>
            </a:r>
            <a:r>
              <a:rPr lang="ru-RU" sz="2400" dirty="0">
                <a:solidFill>
                  <a:schemeClr val="bg1"/>
                </a:solidFill>
              </a:rPr>
              <a:t>осуществляется за счет воздействия (модификации) на программы и данные пользователя, а также технологическую (системную) информацию, </a:t>
            </a:r>
            <a:r>
              <a:rPr lang="ru-RU" sz="2400" dirty="0" smtClean="0">
                <a:solidFill>
                  <a:schemeClr val="bg1"/>
                </a:solidFill>
              </a:rPr>
              <a:t>включающую: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bg1"/>
                </a:solidFill>
              </a:rPr>
              <a:t>микропрограммы, данные и драйвера устройств вычислительной системы;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bg1"/>
                </a:solidFill>
              </a:rPr>
              <a:t>программы, данные и драйвера устройств, обеспечивающих загрузку операционной системы;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bg1"/>
                </a:solidFill>
              </a:rPr>
              <a:t>программы и данные (дескрипторы, описатели, структуры, таблицы </a:t>
            </a:r>
            <a:r>
              <a:rPr lang="ru-RU" sz="2400" dirty="0" smtClean="0">
                <a:solidFill>
                  <a:schemeClr val="bg1"/>
                </a:solidFill>
              </a:rPr>
              <a:t> и </a:t>
            </a:r>
            <a:r>
              <a:rPr lang="ru-RU" sz="2400" dirty="0">
                <a:solidFill>
                  <a:schemeClr val="bg1"/>
                </a:solidFill>
              </a:rPr>
              <a:t>т.д.) операционной системы;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bg1"/>
                </a:solidFill>
              </a:rPr>
              <a:t>программы и данные прикладного программного обеспечения;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bg1"/>
                </a:solidFill>
              </a:rPr>
              <a:t>программы и данные специального программного обеспечения;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bg1"/>
                </a:solidFill>
              </a:rPr>
              <a:t>промежуточные (оперативные) значения программ и данных в процессе их обработки (чтения/записи, приема/передачи) средствами и устройствами вычислительной техники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871543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solidFill>
                  <a:srgbClr val="FFFF00"/>
                </a:solidFill>
              </a:rPr>
              <a:t>Нарушение доступности информации </a:t>
            </a:r>
            <a:r>
              <a:rPr lang="ru-RU" sz="2400" dirty="0">
                <a:solidFill>
                  <a:schemeClr val="bg1"/>
                </a:solidFill>
              </a:rPr>
              <a:t>обеспечивается путем формирования (модификации) исходных данных, которые при обработке вызывают неправильное функционирование, отказы аппаратуры или захват (загрузку) вычислительных ресурсов системы, которые необходимы для выполнения программ и работы аппаратуры.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ru-RU" sz="2400" dirty="0" smtClean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dirty="0" smtClean="0">
                <a:solidFill>
                  <a:schemeClr val="bg1"/>
                </a:solidFill>
              </a:rPr>
              <a:t>В </a:t>
            </a:r>
            <a:r>
              <a:rPr lang="ru-RU" sz="2400" dirty="0">
                <a:solidFill>
                  <a:schemeClr val="bg1"/>
                </a:solidFill>
              </a:rPr>
              <a:t>вычислительных сетях нарушение доступности информации часто называют </a:t>
            </a:r>
            <a:r>
              <a:rPr lang="ru-RU" sz="2400" dirty="0">
                <a:solidFill>
                  <a:srgbClr val="FFFF00"/>
                </a:solidFill>
              </a:rPr>
              <a:t>отказом в обслуживании</a:t>
            </a:r>
            <a:r>
              <a:rPr lang="ru-RU" sz="2400" dirty="0">
                <a:solidFill>
                  <a:schemeClr val="bg1"/>
                </a:solidFill>
              </a:rPr>
              <a:t>, так как в результате этой угрозы операционная система оказывается не в состоянии обрабатывать поступающие пакеты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87154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FFFF00"/>
                </a:solidFill>
              </a:rPr>
              <a:t>Разновидности угроз </a:t>
            </a:r>
            <a:r>
              <a:rPr lang="ru-RU" sz="2400" b="1" dirty="0">
                <a:solidFill>
                  <a:srgbClr val="FFFF00"/>
                </a:solidFill>
              </a:rPr>
              <a:t>на сетевом </a:t>
            </a:r>
            <a:r>
              <a:rPr lang="ru-RU" sz="2400" b="1" dirty="0" smtClean="0">
                <a:solidFill>
                  <a:srgbClr val="FFFF00"/>
                </a:solidFill>
              </a:rPr>
              <a:t>уровне: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а) скрытый отказ в обслуживании, вызванный привлечением части ресурсов автоматизированной системы (АС) на обработку пакетов, передаваемых злоумышленником со снижением пропускной способности каналов связи, производительности сетевых устройств, нарушением требований ко времени обработки запросов. </a:t>
            </a: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б</a:t>
            </a:r>
            <a:r>
              <a:rPr lang="ru-RU" sz="2400" dirty="0">
                <a:solidFill>
                  <a:schemeClr val="bg1"/>
                </a:solidFill>
              </a:rPr>
              <a:t>) явный отказ в обслуживании, вызванный исчерпанием ресурсов АС при обработке пакетов, передаваемых </a:t>
            </a:r>
            <a:r>
              <a:rPr lang="ru-RU" sz="2400" dirty="0" smtClean="0">
                <a:solidFill>
                  <a:schemeClr val="bg1"/>
                </a:solidFill>
              </a:rPr>
              <a:t>злоумышленником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5"/>
          <p:cNvSpPr>
            <a:spLocks noChangeArrowheads="1"/>
          </p:cNvSpPr>
          <p:nvPr/>
        </p:nvSpPr>
        <p:spPr bwMode="auto">
          <a:xfrm>
            <a:off x="73025" y="246063"/>
            <a:ext cx="8928100" cy="640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2800" b="1">
                <a:solidFill>
                  <a:srgbClr val="FFFF00"/>
                </a:solidFill>
              </a:rPr>
              <a:t>Несанкционированный доступ к информации </a:t>
            </a:r>
            <a:r>
              <a:rPr lang="ru-RU" sz="2800">
                <a:solidFill>
                  <a:schemeClr val="bg1"/>
                </a:solidFill>
              </a:rPr>
              <a:t>- </a:t>
            </a:r>
            <a:r>
              <a:rPr lang="ru-RU" sz="2800">
                <a:solidFill>
                  <a:srgbClr val="FFFFFF"/>
                </a:solidFill>
              </a:rPr>
              <a:t>доступ к  информации, осуществляемый с нарушением установленных прав и (или) правил доступа к информации  с применением штатных средств, предоставляемых средствами вычислительной техники (СВТ)  или автоматизированными системами (АС), или средств, аналогичных им по своим функциональному предназначению и техническим характеристикам.</a:t>
            </a:r>
          </a:p>
          <a:p>
            <a:pPr defTabSz="912813"/>
            <a:endParaRPr lang="ru-RU" i="1">
              <a:solidFill>
                <a:schemeClr val="bg1"/>
              </a:solidFill>
            </a:endParaRPr>
          </a:p>
          <a:p>
            <a:pPr defTabSz="912813"/>
            <a:r>
              <a:rPr lang="ru-RU" sz="2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Примечание. Под штатными средствами понимается совокупность программного,  микропрограммного и технического  обеспечения  средств вычислительной техники или автоматизированных систем.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871543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FFFF00"/>
                </a:solidFill>
              </a:rPr>
              <a:t>Разновидности угроз на сетевом уровне:</a:t>
            </a: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</a:t>
            </a:r>
            <a:r>
              <a:rPr lang="ru-RU" sz="2400" dirty="0">
                <a:solidFill>
                  <a:schemeClr val="bg1"/>
                </a:solidFill>
              </a:rPr>
              <a:t>) явный отказ в обслуживании, вызванный нарушением логической связности между техническими средствами АС при передаче нарушителем управляющих сообщений от имени сетевых устройств, приводящих к изменению маршрутно-адресных </a:t>
            </a:r>
            <a:r>
              <a:rPr lang="ru-RU" sz="2400" dirty="0" smtClean="0">
                <a:solidFill>
                  <a:schemeClr val="bg1"/>
                </a:solidFill>
              </a:rPr>
              <a:t>данных;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г) явный отказ в обслуживании, вызванный передачей злоумышленником пакетов с нестандартными атрибутами (угрозы типа «</a:t>
            </a:r>
            <a:r>
              <a:rPr lang="en-US" sz="2400" dirty="0">
                <a:solidFill>
                  <a:schemeClr val="bg1"/>
                </a:solidFill>
              </a:rPr>
              <a:t>Land</a:t>
            </a:r>
            <a:r>
              <a:rPr lang="ru-RU" sz="2400" dirty="0">
                <a:solidFill>
                  <a:schemeClr val="bg1"/>
                </a:solidFill>
              </a:rPr>
              <a:t>», «</a:t>
            </a:r>
            <a:r>
              <a:rPr lang="en-US" sz="2400" dirty="0" err="1">
                <a:solidFill>
                  <a:schemeClr val="bg1"/>
                </a:solidFill>
              </a:rPr>
              <a:t>TearDrop</a:t>
            </a:r>
            <a:r>
              <a:rPr lang="ru-RU" sz="2400" dirty="0">
                <a:solidFill>
                  <a:schemeClr val="bg1"/>
                </a:solidFill>
              </a:rPr>
              <a:t>», «</a:t>
            </a:r>
            <a:r>
              <a:rPr lang="en-US" sz="2400" dirty="0">
                <a:solidFill>
                  <a:schemeClr val="bg1"/>
                </a:solidFill>
              </a:rPr>
              <a:t>Bonk</a:t>
            </a:r>
            <a:r>
              <a:rPr lang="ru-RU" sz="2400" dirty="0">
                <a:solidFill>
                  <a:schemeClr val="bg1"/>
                </a:solidFill>
              </a:rPr>
              <a:t>», «</a:t>
            </a:r>
            <a:r>
              <a:rPr lang="en-US" sz="2400" dirty="0">
                <a:solidFill>
                  <a:schemeClr val="bg1"/>
                </a:solidFill>
              </a:rPr>
              <a:t>Nuke</a:t>
            </a:r>
            <a:r>
              <a:rPr lang="ru-RU" sz="2400" dirty="0">
                <a:solidFill>
                  <a:schemeClr val="bg1"/>
                </a:solidFill>
              </a:rPr>
              <a:t>», «</a:t>
            </a:r>
            <a:r>
              <a:rPr lang="en-US" sz="2400" dirty="0">
                <a:solidFill>
                  <a:schemeClr val="bg1"/>
                </a:solidFill>
              </a:rPr>
              <a:t>UDP</a:t>
            </a:r>
            <a:r>
              <a:rPr lang="ru-RU" sz="2400" dirty="0">
                <a:solidFill>
                  <a:schemeClr val="bg1"/>
                </a:solidFill>
              </a:rPr>
              <a:t>-</a:t>
            </a:r>
            <a:r>
              <a:rPr lang="en-US" sz="2400" dirty="0">
                <a:solidFill>
                  <a:schemeClr val="bg1"/>
                </a:solidFill>
              </a:rPr>
              <a:t>bomb</a:t>
            </a:r>
            <a:r>
              <a:rPr lang="ru-RU" sz="2400" dirty="0">
                <a:solidFill>
                  <a:schemeClr val="bg1"/>
                </a:solidFill>
              </a:rPr>
              <a:t>») или имеющих длину, превышающую максимально допустимый размер (угроза типа «</a:t>
            </a:r>
            <a:r>
              <a:rPr lang="en-US" sz="2400" dirty="0">
                <a:solidFill>
                  <a:schemeClr val="bg1"/>
                </a:solidFill>
              </a:rPr>
              <a:t>Ping Death</a:t>
            </a:r>
            <a:r>
              <a:rPr lang="ru-RU" sz="2400" dirty="0">
                <a:solidFill>
                  <a:schemeClr val="bg1"/>
                </a:solidFill>
              </a:rPr>
              <a:t>»), что может привести к сбою сетевых устройств, участвующих в обработке запросов, при условии наличия ошибок в программах, реализующих протоколы сетевого обмена.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212976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 Модель нарушителя</a:t>
            </a:r>
            <a:endParaRPr lang="ru-RU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1" y="272735"/>
            <a:ext cx="9144000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По наличию права доступа в контролируемую зону (КЗ) объекта информатизации и к АС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ea typeface="Times New Roman" pitchFamily="18" charset="0"/>
              </a:rPr>
              <a:t>нарушители</a:t>
            </a:r>
            <a:r>
              <a:rPr kumimoji="0" lang="ru-RU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 подразделяются на два типа:</a:t>
            </a:r>
            <a:endParaRPr kumimoji="0" lang="ru-RU" sz="24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нарушители, не имеющие физического доступа к АС (внешние нарушители);</a:t>
            </a:r>
            <a:endParaRPr kumimoji="0" lang="ru-RU" sz="24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нарушители, имеющие физический доступ к АС (внутренние нарушители). </a:t>
            </a:r>
            <a:endParaRPr kumimoji="0" lang="ru-RU" sz="24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ea typeface="Times New Roman" pitchFamily="18" charset="0"/>
              </a:rPr>
              <a:t>Внешний нарушитель </a:t>
            </a:r>
            <a:r>
              <a:rPr kumimoji="0" lang="ru-RU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может осуществлять НСД только к АС, подключенным к сетям связи общего пользования и (или) сетям международного информационного обмена. </a:t>
            </a:r>
            <a:endParaRPr kumimoji="0" lang="ru-RU" sz="24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Внешними нарушителями могут быть:</a:t>
            </a:r>
            <a:endParaRPr kumimoji="0" lang="ru-RU" sz="24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разведывательные службы иностранных государств;</a:t>
            </a:r>
            <a:endParaRPr kumimoji="0" lang="ru-RU" sz="24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криминальные структуры;</a:t>
            </a:r>
            <a:endParaRPr kumimoji="0" lang="ru-RU" sz="24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конкуренты (конкурирующие организации);</a:t>
            </a:r>
            <a:endParaRPr kumimoji="0" lang="ru-RU" sz="24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недобросовестные партнеры;</a:t>
            </a:r>
            <a:endParaRPr kumimoji="0" lang="ru-RU" sz="24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внешние субъекты (физические лица).</a:t>
            </a:r>
            <a:endParaRPr kumimoji="0" lang="ru-RU" sz="24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" y="0"/>
            <a:ext cx="9143999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Внутренние нарушители:</a:t>
            </a: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Первый уровень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определяет самый низкий уровень возможностей ведения диалога в АС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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запуск задач (программ) из фиксированного набора, реализующих заранее предусмотренные функции по обработке информации.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Второй уровень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определяется возможностью создания и запуска собственных программ с новыми функциями по обработке информации.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Третий уровень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определяется возможностью управления функционированием АС, т.е. воздействием на базовое программное обеспечение системы и на состав и конфигурацию ее оборудования.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Четвертый уровень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определяется всем объемом возможностей лиц, осуществляющих проектирование, реализацию и ремонт технических средств АС, вплоть до включения в состав СВТ собственных технических средств с новыми функциями по обработке информации.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В своем уровне нарушитель является специалистом высшей квалификации, знает все об АС и, в частности, о системе и средствах ее защиты.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0" y="0"/>
            <a:ext cx="9001156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ea typeface="Times New Roman" pitchFamily="18" charset="0"/>
              </a:rPr>
              <a:t>К первой катего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рии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относятся лица, имеющие санкционированный доступ к АС, но не имеющие доступа к защищаемой информации ограниченного доступа (далее - защищаемой информации).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ea typeface="Times New Roman" pitchFamily="18" charset="0"/>
              </a:rPr>
              <a:t>Ко второй категории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относятся зарегистрированные пользователи АС, осуществляющие доступ к защищаемой информации с рабочего места и имеющие ограниченные права доступа к ресурсам АС;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ea typeface="Times New Roman" pitchFamily="18" charset="0"/>
              </a:rPr>
              <a:t>К третьей категории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относятся зарегистрированные пользователи АС, осуществляющие удаленный доступ к защищаемой информации  по локальным и (или) распределенным информационным системам.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ea typeface="Times New Roman" pitchFamily="18" charset="0"/>
              </a:rPr>
              <a:t>К четвертой категории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относятся зарегистрированные пользователи АС с полномочиями администратора безопасности сегмента (фрагмента) АС.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ea typeface="Times New Roman" pitchFamily="18" charset="0"/>
              </a:rPr>
              <a:t>К пятой категории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относятся зарегистрированные пользователи с полномочиями системного администратора АС.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ea typeface="Times New Roman" pitchFamily="18" charset="0"/>
              </a:rPr>
              <a:t>К шестой категории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относятся зарегистрированные пользователи с полномочиями администратора безопасности АС.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ea typeface="Times New Roman" pitchFamily="18" charset="0"/>
              </a:rPr>
              <a:t>К седьмой категории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относятся программисты-разработчики (поставщики) прикладного программного обеспечения и лица, обеспечивающие его сопровождение на объекте информатизации.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ea typeface="Times New Roman" pitchFamily="18" charset="0"/>
              </a:rPr>
              <a:t>К восьмой категории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относятся разработчики и лица, обеспечивающие поставку, сопровождение и ремонт технических средств АС на объекте информатизации.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Box 1"/>
          <p:cNvSpPr txBox="1">
            <a:spLocks noChangeArrowheads="1"/>
          </p:cNvSpPr>
          <p:nvPr/>
        </p:nvSpPr>
        <p:spPr bwMode="auto">
          <a:xfrm>
            <a:off x="71438" y="303213"/>
            <a:ext cx="9001125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4000" b="1" dirty="0">
                <a:solidFill>
                  <a:srgbClr val="FFFF00"/>
                </a:solidFill>
              </a:rPr>
              <a:t>Способы несанкционированного доступа (НСД):</a:t>
            </a:r>
          </a:p>
          <a:p>
            <a:pPr defTabSz="912813"/>
            <a:endParaRPr lang="ru-RU" sz="4000" dirty="0">
              <a:solidFill>
                <a:srgbClr val="FFFFFF"/>
              </a:solidFill>
            </a:endParaRPr>
          </a:p>
          <a:p>
            <a:pPr defTabSz="912813">
              <a:buFont typeface="Wingdings" pitchFamily="2" charset="2"/>
              <a:buChar char="Ø"/>
            </a:pPr>
            <a:r>
              <a:rPr lang="ru-RU" sz="4000" dirty="0" smtClean="0">
                <a:solidFill>
                  <a:schemeClr val="bg1"/>
                </a:solidFill>
              </a:rPr>
              <a:t>программно-технический </a:t>
            </a:r>
            <a:r>
              <a:rPr lang="ru-RU" sz="4000" dirty="0">
                <a:solidFill>
                  <a:schemeClr val="bg1"/>
                </a:solidFill>
              </a:rPr>
              <a:t>(физический</a:t>
            </a:r>
            <a:r>
              <a:rPr lang="ru-RU" sz="4000" dirty="0" smtClean="0">
                <a:solidFill>
                  <a:schemeClr val="bg1"/>
                </a:solidFill>
              </a:rPr>
              <a:t>).</a:t>
            </a:r>
            <a:endParaRPr lang="ru-RU" sz="4000" dirty="0">
              <a:solidFill>
                <a:schemeClr val="bg1"/>
              </a:solidFill>
            </a:endParaRPr>
          </a:p>
          <a:p>
            <a:pPr defTabSz="912813">
              <a:buFont typeface="Wingdings" pitchFamily="2" charset="2"/>
              <a:buChar char="Ø"/>
            </a:pPr>
            <a:endParaRPr lang="ru-RU" sz="4000" dirty="0">
              <a:solidFill>
                <a:srgbClr val="FFFFFF"/>
              </a:solidFill>
            </a:endParaRPr>
          </a:p>
          <a:p>
            <a:pPr defTabSz="912813">
              <a:buFont typeface="Wingdings" pitchFamily="2" charset="2"/>
              <a:buChar char="Ø"/>
            </a:pPr>
            <a:r>
              <a:rPr lang="ru-RU" sz="4000" dirty="0">
                <a:solidFill>
                  <a:srgbClr val="FFFFFF"/>
                </a:solidFill>
              </a:rPr>
              <a:t> программный.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606209"/>
            <a:ext cx="9144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Для классификации способов НСД используются следующие признаки:</a:t>
            </a: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тип АС;</a:t>
            </a: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способ доступа к АС;</a:t>
            </a: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способ реализации доступа к информации;</a:t>
            </a: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используемая уязвимость;</a:t>
            </a: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тип нарушителя.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Box 1"/>
          <p:cNvSpPr txBox="1">
            <a:spLocks noChangeArrowheads="1"/>
          </p:cNvSpPr>
          <p:nvPr/>
        </p:nvSpPr>
        <p:spPr bwMode="auto">
          <a:xfrm>
            <a:off x="214313" y="214290"/>
            <a:ext cx="8929687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При </a:t>
            </a:r>
            <a:r>
              <a:rPr lang="ru-RU" sz="2800" b="1" dirty="0">
                <a:solidFill>
                  <a:srgbClr val="FFFF00"/>
                </a:solidFill>
              </a:rPr>
              <a:t>программно-техническом (физическом</a:t>
            </a:r>
            <a:r>
              <a:rPr lang="ru-RU" sz="2800" b="1" dirty="0">
                <a:solidFill>
                  <a:schemeClr val="bg1"/>
                </a:solidFill>
              </a:rPr>
              <a:t>) доступе</a:t>
            </a:r>
            <a:r>
              <a:rPr lang="ru-RU" sz="2800" dirty="0">
                <a:solidFill>
                  <a:schemeClr val="bg1"/>
                </a:solidFill>
              </a:rPr>
              <a:t> нарушитель осуществляет несанкционированное вскрытие системного блока СВТ и изъятие </a:t>
            </a:r>
            <a:r>
              <a:rPr lang="en-US" sz="2800" dirty="0">
                <a:solidFill>
                  <a:schemeClr val="bg1"/>
                </a:solidFill>
              </a:rPr>
              <a:t>HDD</a:t>
            </a:r>
            <a:r>
              <a:rPr lang="ru-RU" sz="2800" dirty="0">
                <a:solidFill>
                  <a:schemeClr val="bg1"/>
                </a:solidFill>
              </a:rPr>
              <a:t> или изменение аппаратной части СВТ.</a:t>
            </a:r>
          </a:p>
          <a:p>
            <a:endParaRPr lang="ru-RU" sz="36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Изъятый </a:t>
            </a:r>
            <a:r>
              <a:rPr lang="en-US" sz="2400" dirty="0">
                <a:solidFill>
                  <a:schemeClr val="bg1"/>
                </a:solidFill>
              </a:rPr>
              <a:t>HDD</a:t>
            </a:r>
            <a:r>
              <a:rPr lang="ru-RU" sz="2400" dirty="0">
                <a:solidFill>
                  <a:schemeClr val="bg1"/>
                </a:solidFill>
              </a:rPr>
              <a:t> диск может быть подключен к специальной аппаратуре копирования (дублирования) диска или к другому компьютеру в виде локального диска с целью копирования как всего диска, так и интересующей нарушителя информации. 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Изменение </a:t>
            </a:r>
            <a:r>
              <a:rPr lang="ru-RU" sz="2400" dirty="0">
                <a:solidFill>
                  <a:schemeClr val="bg1"/>
                </a:solidFill>
              </a:rPr>
              <a:t>аппаратной части СВТ производится с целью осуществления </a:t>
            </a:r>
            <a:r>
              <a:rPr lang="ru-RU" sz="2400" dirty="0" smtClean="0">
                <a:solidFill>
                  <a:schemeClr val="bg1"/>
                </a:solidFill>
              </a:rPr>
              <a:t>НСД к </a:t>
            </a:r>
            <a:r>
              <a:rPr lang="ru-RU" sz="2400" dirty="0">
                <a:solidFill>
                  <a:schemeClr val="bg1"/>
                </a:solidFill>
              </a:rPr>
              <a:t>информации или копирования интересующей его информации на внешний носитель и может включать: отключение программно-аппаратных средств защиты информации или установку порта для внешнего </a:t>
            </a:r>
            <a:r>
              <a:rPr lang="ru-RU" sz="2400" dirty="0" smtClean="0">
                <a:solidFill>
                  <a:schemeClr val="bg1"/>
                </a:solidFill>
              </a:rPr>
              <a:t>устройства и т.д.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www.logicube.ru/images/stories/talon%20enhanc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785938"/>
            <a:ext cx="3357563" cy="394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TextBox 1"/>
          <p:cNvSpPr txBox="1">
            <a:spLocks noChangeArrowheads="1"/>
          </p:cNvSpPr>
          <p:nvPr/>
        </p:nvSpPr>
        <p:spPr bwMode="auto">
          <a:xfrm>
            <a:off x="395537" y="142875"/>
            <a:ext cx="873100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ru-RU" sz="2400" b="1" dirty="0">
                <a:solidFill>
                  <a:schemeClr val="bg1"/>
                </a:solidFill>
                <a:latin typeface="Arial" charset="0"/>
                <a:cs typeface="Arial" charset="0"/>
              </a:rPr>
              <a:t>Средства копирования  носителей информации</a:t>
            </a:r>
          </a:p>
        </p:txBody>
      </p:sp>
      <p:sp>
        <p:nvSpPr>
          <p:cNvPr id="34820" name="TextBox 3"/>
          <p:cNvSpPr txBox="1">
            <a:spLocks noChangeArrowheads="1"/>
          </p:cNvSpPr>
          <p:nvPr/>
        </p:nvSpPr>
        <p:spPr bwMode="auto">
          <a:xfrm>
            <a:off x="3571875" y="857250"/>
            <a:ext cx="5214938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Talon</a:t>
            </a:r>
            <a:r>
              <a:rPr lang="ru-RU" sz="2000" b="1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ru-RU" sz="2000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Enhanced</a:t>
            </a:r>
            <a:r>
              <a:rPr lang="ru-RU" sz="2000" b="1" dirty="0">
                <a:solidFill>
                  <a:schemeClr val="bg1"/>
                </a:solidFill>
                <a:latin typeface="Arial" charset="0"/>
                <a:cs typeface="Arial" charset="0"/>
              </a:rPr>
              <a:t> 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ru-RU" sz="2000" b="1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- быстрое копирование данных с жесткого диска на скорости до 7 ГБ/мин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- позволяет просматривать содержимое исходного диска без изменения их содержания, т.е. без дополнительного оборудования защиты от записи.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- портативное устройство, простое в обращение (размеры: 22,9 </a:t>
            </a:r>
            <a:r>
              <a:rPr lang="ru-RU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х</a:t>
            </a: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 15,2 </a:t>
            </a:r>
            <a:r>
              <a:rPr lang="ru-RU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х</a:t>
            </a: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 6,9 см, вес: 685 г).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прочная конструкция для работы в жестких полевых условиях.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2752</Words>
  <Application>Microsoft Office PowerPoint</Application>
  <PresentationFormat>Экран (4:3)</PresentationFormat>
  <Paragraphs>296</Paragraphs>
  <Slides>54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60" baseType="lpstr">
      <vt:lpstr>Arial</vt:lpstr>
      <vt:lpstr>Calibri</vt:lpstr>
      <vt:lpstr>Symbol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АА</dc:creator>
  <cp:lastModifiedBy>1</cp:lastModifiedBy>
  <cp:revision>43</cp:revision>
  <dcterms:created xsi:type="dcterms:W3CDTF">2013-09-03T09:21:18Z</dcterms:created>
  <dcterms:modified xsi:type="dcterms:W3CDTF">2020-09-18T10:07:07Z</dcterms:modified>
</cp:coreProperties>
</file>