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60" r:id="rId3"/>
    <p:sldId id="261" r:id="rId4"/>
    <p:sldId id="595" r:id="rId5"/>
    <p:sldId id="614" r:id="rId6"/>
    <p:sldId id="615" r:id="rId7"/>
    <p:sldId id="617" r:id="rId8"/>
    <p:sldId id="616" r:id="rId9"/>
    <p:sldId id="620" r:id="rId10"/>
    <p:sldId id="621" r:id="rId11"/>
    <p:sldId id="603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37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8" r:id="rId36"/>
    <p:sldId id="639" r:id="rId37"/>
    <p:sldId id="640" r:id="rId38"/>
    <p:sldId id="64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FF"/>
    <a:srgbClr val="AFAFFF"/>
    <a:srgbClr val="6969FF"/>
    <a:srgbClr val="7999FF"/>
    <a:srgbClr val="FFFFFF"/>
    <a:srgbClr val="0000CC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3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447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64E54-B269-4098-B864-7FD5556971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Способы защиты информации  от  НСД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(при взаимодействии информационных систем с информационно-телекоммуникационными сетями  международного информационного обмена (сетями связи общего пользования) :</a:t>
            </a:r>
          </a:p>
          <a:p>
            <a:pPr>
              <a:spcBef>
                <a:spcPts val="1200"/>
              </a:spcBef>
            </a:pPr>
            <a:endParaRPr lang="ru-RU" sz="32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ru-RU" sz="3200" dirty="0" smtClean="0">
                <a:solidFill>
                  <a:schemeClr val="bg1"/>
                </a:solidFill>
              </a:rPr>
              <a:t>использование </a:t>
            </a:r>
            <a:r>
              <a:rPr lang="ru-RU" sz="3200" dirty="0" smtClean="0">
                <a:solidFill>
                  <a:srgbClr val="FFFF00"/>
                </a:solidFill>
              </a:rPr>
              <a:t>средств антивирусной защиты</a:t>
            </a:r>
            <a:r>
              <a:rPr lang="ru-RU" sz="3200" dirty="0" smtClean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endParaRPr lang="ru-RU" sz="32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3200" dirty="0" smtClean="0">
                <a:solidFill>
                  <a:srgbClr val="FFFF00"/>
                </a:solidFill>
              </a:rPr>
              <a:t>централизованное управление </a:t>
            </a:r>
            <a:r>
              <a:rPr lang="ru-RU" sz="3200" dirty="0" smtClean="0">
                <a:solidFill>
                  <a:schemeClr val="bg1"/>
                </a:solidFill>
              </a:rPr>
              <a:t>системой защиты информации информационной системы.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23528" y="188640"/>
            <a:ext cx="867759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Способы идентификации и аутентификации пользователей: </a:t>
            </a:r>
          </a:p>
          <a:p>
            <a:endParaRPr lang="ru-RU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с использованием простого пароля; </a:t>
            </a:r>
          </a:p>
          <a:p>
            <a:endParaRPr lang="ru-RU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в диалоговом режиме с использованием нескольких паролей и/или персональной информации пользователей; </a:t>
            </a:r>
          </a:p>
          <a:p>
            <a:endParaRPr lang="ru-RU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биометрическим характеристикам человека (отпечатки пальцев, геометрия руки, голос, персональная роспись, структура сетчатки глаза, фотография и т.д.);</a:t>
            </a:r>
          </a:p>
          <a:p>
            <a:endParaRPr lang="ru-RU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специальным устройствам (жетонам, картам, электронным ключам, </a:t>
            </a:r>
            <a:r>
              <a:rPr lang="ru-RU" sz="240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радиокодовым</a:t>
            </a:r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устройствам и т.д.).</a:t>
            </a:r>
            <a:endParaRPr kumimoji="0" lang="ru-RU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395537" y="332656"/>
            <a:ext cx="874846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Способы разграничения доступа:</a:t>
            </a:r>
          </a:p>
          <a:p>
            <a:endParaRPr lang="ru-RU" sz="3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уровням (кольцам) </a:t>
            </a:r>
            <a:r>
              <a:rPr lang="ru-RU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секретности</a:t>
            </a:r>
            <a:endParaRPr lang="en-US" sz="32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мандатное управление доступом</a:t>
            </a:r>
            <a:endParaRPr lang="ru-RU" sz="1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ru-RU" sz="3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специальным </a:t>
            </a:r>
            <a:r>
              <a:rPr lang="ru-RU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спискам</a:t>
            </a:r>
            <a:endParaRPr lang="en-US" sz="32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дискреционное управление доступом</a:t>
            </a:r>
          </a:p>
          <a:p>
            <a:endParaRPr lang="ru-RU" sz="3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</a:t>
            </a:r>
            <a:r>
              <a:rPr lang="ru-RU" sz="3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так называемым матрицам </a:t>
            </a:r>
            <a:r>
              <a:rPr lang="ru-RU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полномочий</a:t>
            </a:r>
            <a:endParaRPr lang="en-US" sz="32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дискреционное управление доступом</a:t>
            </a:r>
          </a:p>
          <a:p>
            <a:endParaRPr lang="ru-RU" sz="32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 специальным </a:t>
            </a:r>
            <a:r>
              <a:rPr lang="ru-RU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мандатам</a:t>
            </a:r>
            <a:r>
              <a:rPr lang="en-US" sz="3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1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мандатное управление доступом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Для реализации этого принципа каждому субъекту и каждому объекту должны сопоставляться классификационные метки, отражающие место данного субъекта (объекта) в соответствующей иерархии. 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052736"/>
            <a:ext cx="8737625" cy="3071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защищаемые данные распределяются по массивам (базам) таким образом, чтобы в каждом массиве (каждой базе) содержались данные одного уровня секретности;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пользователю разрешается доступ к массиву (базе) своего уровня и массивам (базам) низших уровней, и запрещается доступ к массивам (базам) более высоких уровней 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928813" y="214313"/>
            <a:ext cx="6929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По уровням (кольцам) секретности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812088" cy="842963"/>
          </a:xfrm>
        </p:spPr>
        <p:txBody>
          <a:bodyPr/>
          <a:lstStyle/>
          <a:p>
            <a:pPr algn="ctr" eaLnBrk="1" hangingPunct="1"/>
            <a:r>
              <a:rPr lang="ru-RU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Разграничение доступа по спискам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57313"/>
            <a:ext cx="8677597" cy="3929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для каждого элемента защищаемых данных (файла, базы, программы) составляется список всех тех пользователей, которым предоставлено право доступа к соответствующему элементу, </a:t>
            </a:r>
          </a:p>
          <a:p>
            <a:pPr eaLnBrk="1" hangingPunct="1">
              <a:lnSpc>
                <a:spcPct val="90000"/>
              </a:lnSpc>
            </a:pPr>
            <a:endParaRPr lang="ru-RU" sz="240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или, наоборот, для каждого зарегистрированного пользователя составляется список тех элементов защищаемых данных, к которым ему предоставлено право доступа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71438"/>
            <a:ext cx="7239000" cy="1128712"/>
          </a:xfrm>
        </p:spPr>
        <p:txBody>
          <a:bodyPr/>
          <a:lstStyle/>
          <a:p>
            <a:pPr algn="ctr" eaLnBrk="1" hangingPunct="1"/>
            <a:r>
              <a:rPr lang="ru-RU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Разграничение доступа по матрицам полномочий</a:t>
            </a:r>
          </a:p>
        </p:txBody>
      </p:sp>
      <p:pic>
        <p:nvPicPr>
          <p:cNvPr id="17411" name="Picture 4" descr="Разграничение-по-матрицам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928813"/>
            <a:ext cx="2571750" cy="1352550"/>
          </a:xfrm>
          <a:noFill/>
        </p:spPr>
      </p:pic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0" y="2205038"/>
            <a:ext cx="455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467544" y="3714750"/>
            <a:ext cx="86764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Элементы матрицы содержат информацию об уровне полномочий соответствующего пользователя относительно соответствующего элемента. Например, при размерах элементов матрицы в два бита их содержание может быть следующим: 00 - доступ запрещен, 01 - разрешено только чтение, 10 - разрешена только запись, 11 - разрешены и чтение и запись </a:t>
            </a: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2857500" y="1143000"/>
            <a:ext cx="6000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Формируется двумерная матрица, по строкам которой содержатся идентификаторы зарегистрированных пользователей, а по столбцам - идентификаторы защищаемых элементов данных. </a:t>
            </a:r>
            <a:endParaRPr lang="ru-RU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539552" y="214313"/>
            <a:ext cx="8461573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Регистрация</a:t>
            </a:r>
          </a:p>
          <a:p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входа (выхода) субъектов доступа в систему (из системы);</a:t>
            </a:r>
          </a:p>
          <a:p>
            <a:endParaRPr lang="ru-RU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регистрация выдачи печатных (графических) документов на «твердую» копию; </a:t>
            </a:r>
          </a:p>
          <a:p>
            <a:endParaRPr lang="ru-RU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запуска (завершения) всех программ и процессов (заданий, задач) в АС; </a:t>
            </a:r>
          </a:p>
          <a:p>
            <a:endParaRPr lang="ru-RU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попыток доступа программных средств (программ, процессов, задач, заданий) к защищаемым файлам;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79512" y="234950"/>
            <a:ext cx="86787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Регистрация:</a:t>
            </a:r>
          </a:p>
          <a:p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попыток доступа программных средств к следующим дополнительным защищаемым объектам доступа: терминалам, ЭВМ, узлам сети ЭВМ, линиям (каналам) связи, внешним устройствам ЭВМ, программам, томам, каталогам, файлам, записям, полям записей; </a:t>
            </a:r>
          </a:p>
          <a:p>
            <a:endParaRPr lang="ru-RU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изменений полномочий субъектов доступа и статуса объектов доступа;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95536" y="357188"/>
            <a:ext cx="839127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Автоматический учет создаваемых защищаемых файлов, инициируемых защищаемых томов, каталогов, областей оперативной памяти ЭВМ, выделяемых для обработки защищаемых файлов, внешних устройств ЭВМ, каналов связи, ЭВМ, узлов сети ЭВМ, фрагментов сети с помощью их дополнительной маркировки, используемой в подсистеме управления доступом. </a:t>
            </a:r>
          </a:p>
          <a:p>
            <a:r>
              <a:rPr lang="ru-RU" sz="2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Маркировка должна отражать уровень конфиденциальности объекта.</a:t>
            </a:r>
          </a:p>
          <a:p>
            <a:endParaRPr lang="ru-RU" sz="2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Учет всех защищаемых носителей информации с помощью их маркировки.</a:t>
            </a:r>
          </a:p>
          <a:p>
            <a:endParaRPr lang="ru-RU" sz="2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Должна осуществляться очистка (обнуление, обезличивание) освобождаемых областей оперативной памяти ЭВМ и внешних накопителей. </a:t>
            </a:r>
          </a:p>
          <a:p>
            <a:r>
              <a:rPr lang="ru-RU" sz="2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должна осуществляться сигнализация попыток нарушения защиты на терминал администратора и нарушителя.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92896"/>
            <a:ext cx="89289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363" indent="-741363" algn="ctr" defTabSz="912813">
              <a:buFontTx/>
              <a:buAutoNum type="arabicPeriod"/>
            </a:pPr>
            <a:endParaRPr lang="ru-RU" sz="32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741363" indent="-741363" algn="ctr" defTabSz="912813"/>
            <a:r>
              <a:rPr lang="ru-RU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2.    Классификация  автоматизированных систем и требования по защите информации.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</a:t>
            </a:r>
            <a:r>
              <a:rPr lang="ru-RU" sz="3600" b="1" smtClean="0">
                <a:solidFill>
                  <a:schemeClr val="bg1"/>
                </a:solidFill>
                <a:latin typeface="+mn-lt"/>
              </a:rPr>
              <a:t>№ 04</a:t>
            </a: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Способы и средства защиты </a:t>
            </a:r>
          </a:p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</a:rPr>
              <a:t>и</a:t>
            </a:r>
            <a:r>
              <a:rPr lang="ru-RU" sz="3600" b="1" dirty="0" smtClean="0">
                <a:solidFill>
                  <a:schemeClr val="bg1"/>
                </a:solidFill>
              </a:rPr>
              <a:t>нформации от несанкционированного доступа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07504" y="714375"/>
            <a:ext cx="878497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  <a:t>Руководящий документ</a:t>
            </a:r>
            <a:b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  <a:t>Автоматизированные системы. </a:t>
            </a:r>
            <a:b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  <a:t>Защита от несанкционированного доступа к информации </a:t>
            </a:r>
            <a:b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  <a:t>Классификация автоматизированных систем и требования по защите информации</a:t>
            </a:r>
            <a:b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</a:br>
            <a:endParaRPr lang="ru-RU" sz="2800" b="1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800" b="1">
                <a:solidFill>
                  <a:schemeClr val="bg1"/>
                </a:solidFill>
                <a:latin typeface="Arial" charset="0"/>
                <a:cs typeface="Arial" charset="0"/>
              </a:rPr>
              <a:t>Утверждено решением председателя Государственной технической комиссии при Президенте Российской Федерации от 30 марта 1992 г.</a:t>
            </a:r>
            <a:endParaRPr lang="ru-RU" sz="2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323528" y="357188"/>
            <a:ext cx="86061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Необходимыми исходными данными для проведения классификации конкретной АС являются: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перечень защищаемых информационных ресурсов АС и их уровень конфиденциальности;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перечень лиц, имеющих доступ к штатным средствам АС, с указанием их уровня полномочий;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матрица доступа или полномочий субъектов доступа по отношению к защищаемым информационным ресурсам АС;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режим обработки данных в АС (коллективный или индивидуальный).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51520" y="285750"/>
            <a:ext cx="883850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Классы защищенности АС от НСД к информации </a:t>
            </a:r>
          </a:p>
          <a:p>
            <a:endParaRPr lang="ru-RU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000" b="1" dirty="0">
                <a:solidFill>
                  <a:srgbClr val="FFFF00"/>
                </a:solidFill>
                <a:latin typeface="Arial" charset="0"/>
                <a:cs typeface="Arial" charset="0"/>
              </a:rPr>
              <a:t>Третья группа 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классифицирует АС, в которых работает один пользователь, допущенный ко всей информации АС, размещенной на носителях одного уровня конфиденциальности. Группа содержит два класса - 3Б и 3А.</a:t>
            </a:r>
          </a:p>
          <a:p>
            <a:endParaRPr lang="ru-RU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000" b="1" dirty="0">
                <a:solidFill>
                  <a:srgbClr val="FFFF00"/>
                </a:solidFill>
                <a:latin typeface="Arial" charset="0"/>
                <a:cs typeface="Arial" charset="0"/>
              </a:rPr>
              <a:t>Вторая группа 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классифицирует АС, в которых пользователи имеют одинаковые права доступа (полномочия) ко всей информации АС, обрабатываемой и (или) хранимой на носителях различного уровня конфиденциальности. Группа содержит два класса - 2Б и 2А.</a:t>
            </a:r>
          </a:p>
          <a:p>
            <a:endParaRPr lang="ru-RU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000" b="1" dirty="0">
                <a:solidFill>
                  <a:srgbClr val="FFFF00"/>
                </a:solidFill>
                <a:latin typeface="Arial" charset="0"/>
                <a:cs typeface="Arial" charset="0"/>
              </a:rPr>
              <a:t>Первая группа </a:t>
            </a: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классифицирует многопользовательские АС, в которых одновременно обрабатывается и (или) хранится информация разных уровней конфиденциальности и не все пользователи имеют право доступа ко всей информации АС. Группа содержит пять классов - 1Д, 1Г, 1В, 1Б и 1А.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251520" y="428625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В общем случае, комплекс программно-технических средств и организационных (процедурных) решений по защите информации от НСД реализуется в рамках системы защиты информации от НСД (</a:t>
            </a:r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СЗИ НСД</a:t>
            </a: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), условно состоящей из следующих четырех подсистем: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 управления доступом;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 регистрации и учета;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 криптографической;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 обеспечения целостности.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7" y="1428750"/>
            <a:ext cx="81769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 Подсистема управления доступом</a:t>
            </a:r>
          </a:p>
          <a:p>
            <a:pPr marL="457200" indent="-457200">
              <a:buFontTx/>
              <a:buAutoNum type="arabicPeriod"/>
              <a:defRPr/>
            </a:pP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1.1. Идентификация, проверка подлинности и контроль доступа субъектов: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систему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 терминалам, ЭВМ, узлам сети ЭВМ, каналам связи, внешним устройствам ЭВМ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 программам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 томам, каталогам, файлам, записям, полям записей</a:t>
            </a:r>
          </a:p>
          <a:p>
            <a:pPr>
              <a:defRPr/>
            </a:pP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1.2. Управление потоками информации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323528" y="357188"/>
            <a:ext cx="824897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Показатели  классификации защищенности АС от НСД к информации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79513" y="1071563"/>
            <a:ext cx="8750176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charset="0"/>
                <a:cs typeface="Arial" charset="0"/>
              </a:rPr>
              <a:t>2. Подсистема регистрации и учета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2.1. Регистрация и учет: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входа/выхода субъектов доступа в/из системы (узла сети)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выдачи печатных (графических) выходных документов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запуска/завершения программ и процессов (заданий, задач)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доступа программ субъектов доступа к защищаемым файлам, включая их создание и удаление, передачу по линиям и каналам связи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изменения полномочий субъектов доступа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 создаваемых защищаемых объектов доступа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2.2. Учет носителей информации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2.3. Очистка (обнуление, обезличивание) освобождаемых областей оперативной памяти ЭВМ и внешних  накопителей</a:t>
            </a:r>
          </a:p>
          <a:p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2.4. Сигнализация попыток нарушения защиты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107504" y="169863"/>
            <a:ext cx="8464996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Показатели  классификации защищенности АС от НСД к информации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79513" y="1428750"/>
            <a:ext cx="83929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3. Криптографическая подсистема</a:t>
            </a:r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3.1. Шифрование конфиденциальной информации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3.2. Шифрование информации, принадлежащей различным субъектам доступа (группам субъектов) на разных ключах</a:t>
            </a:r>
          </a:p>
          <a:p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3.3. Использование аттестованных (сертифицированных) криптографических средств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251520" y="260648"/>
            <a:ext cx="857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Показатели  классификации защищенности АС от НСД к информации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179513" y="1285875"/>
            <a:ext cx="8750176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charset="0"/>
                <a:cs typeface="Arial" charset="0"/>
              </a:rPr>
              <a:t>4. Подсистема обеспечения целостности</a:t>
            </a:r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4.1. Обеспечение целостности программных средств и обрабатываемой информации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4.2. Физическая охрана средств вычислительной техники и носителей информации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4.3. Наличие администратора (службы) защиты информации в АС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4.4. Периодическое тестирование СЗИ НСД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4.5. Наличие средств восстановления СЗИ НСД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4.6. Использование сертифицированных средств защиты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0" y="169863"/>
            <a:ext cx="857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Показатели  классификации защищенности АС от НСД к информации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7505" y="549275"/>
          <a:ext cx="8965108" cy="5418836"/>
        </p:xfrm>
        <a:graphic>
          <a:graphicData uri="http://schemas.openxmlformats.org/drawingml/2006/table">
            <a:tbl>
              <a:tblPr/>
              <a:tblGrid>
                <a:gridCol w="8039910"/>
                <a:gridCol w="502045"/>
                <a:gridCol w="423153"/>
              </a:tblGrid>
              <a:tr h="2032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Подсистемы и требования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Классы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3Б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3А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 Подсистема управления доступом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 систему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 Подсистема регистрации и учета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входа (выхода) субъектов доступа в (из) систему(ы) (узел сети)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 Подсистема обеспечения целостности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5496" y="44624"/>
          <a:ext cx="9036495" cy="6769696"/>
        </p:xfrm>
        <a:graphic>
          <a:graphicData uri="http://schemas.openxmlformats.org/drawingml/2006/table">
            <a:tbl>
              <a:tblPr/>
              <a:tblGrid>
                <a:gridCol w="8138268"/>
                <a:gridCol w="480742"/>
                <a:gridCol w="417485"/>
              </a:tblGrid>
              <a:tr h="115084">
                <a:tc rowSpan="2"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Подсистемы и требования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Классы</a:t>
                      </a:r>
                      <a:endParaRPr lang="ru-RU" sz="12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1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2Б</a:t>
                      </a:r>
                      <a:endParaRPr lang="ru-RU" sz="12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2А</a:t>
                      </a:r>
                      <a:endParaRPr lang="ru-RU" sz="12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 Подсистема управления доступом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 систему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терминалам, ЭВМ, узлам сети ЭВМ, каналам связи, внешним устройствам ЭВМ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программам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томам, каталогам, файлам, записям, полям записей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1.2. Управление потоками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 Подсистема регистрации и учета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входа (выхода) субъектов доступа в (из) систему (узел сети)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запуска (завершения) программ и процессов (заданий, задач)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68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доступа программ субъектов доступа к защищаемым файлам, включая их создание и удаление, передачу по линиям и каналам связи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51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создаваемых защищаемых объектов доступа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68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 Криптографическая подсистема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3.1. Шифрование конфиденциальной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68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3.3. Использование аттестованных (сертифицированных) криптографических средств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 Подсистема обеспечения целостности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68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4.3. Наличие администратора (службы) защиты информации в АС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084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93700"/>
            <a:ext cx="8928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вопросы:</a:t>
            </a:r>
          </a:p>
          <a:p>
            <a:pPr>
              <a:defRPr/>
            </a:pP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741363" indent="-741363" defTabSz="912813">
              <a:buFontTx/>
              <a:buAutoNum type="arabicPeriod"/>
            </a:pPr>
            <a:r>
              <a:rPr lang="ru-RU" sz="3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Классификация способов защиты информации от несанкционированного доступа.</a:t>
            </a:r>
          </a:p>
          <a:p>
            <a:pPr marL="741363" indent="-741363" defTabSz="912813">
              <a:buFontTx/>
              <a:buAutoNum type="arabicPeriod"/>
            </a:pPr>
            <a:endParaRPr lang="ru-RU" sz="32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741363" indent="-741363" defTabSz="912813">
              <a:buFontTx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Классификация  автоматизированных систем и требования по защите информации.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5496" y="-27384"/>
          <a:ext cx="9036496" cy="6944741"/>
        </p:xfrm>
        <a:graphic>
          <a:graphicData uri="http://schemas.openxmlformats.org/drawingml/2006/table">
            <a:tbl>
              <a:tblPr/>
              <a:tblGrid>
                <a:gridCol w="7048074"/>
                <a:gridCol w="452809"/>
                <a:gridCol w="450840"/>
                <a:gridCol w="362247"/>
                <a:gridCol w="360279"/>
                <a:gridCol w="362247"/>
              </a:tblGrid>
              <a:tr h="96838">
                <a:tc rowSpan="2"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Подсистемы и требования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Классы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6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1Д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1Г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1В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1Б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Подсистема управления доступом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систему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терминалам, ЭВМ, узлам сети ЭВМ, каналам связи, внешним устройствам ЭВМ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программам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томам, каталогам, файлам, записям, полям записей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1.2. Управление потоками информации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Подсистема регистрации и учета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входа (выхода) субъектов доступа в (из) систему (узел сети)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запуска (завершения) программ и процессов (заданий, задач)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доступа программ субъектов доступа к защищаемым файлам, включая их создание и удаление, передачу по линиям и каналам связи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изменения полномочий субъектов доступа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создаваемых защищаемых объектов доступа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2.4. Сигнализация попыток нарушения защиты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Криптографическая подсистема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3.1. Шифрование конфиденциальной информации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3.2. Шифрование информации, принадлежащей различным субъектам доступа (группам субъектов) на разных ключах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3.3. Использование аттестованных (сертифицированных) криптографических средств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Подсистема обеспечения целостности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4.3. Наличие администратора (службы) защиты информации в АС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8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51520" y="928688"/>
            <a:ext cx="867816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  <a:t>Руководящий документ</a:t>
            </a:r>
            <a:b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  <a:t>Средства вычислительной техники</a:t>
            </a:r>
            <a:b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  <a:t>Защита от несанкционированного доступа к информации</a:t>
            </a:r>
            <a:b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  <a:t>Показатели защищенности от несанкционированного доступа к информации</a:t>
            </a:r>
            <a:b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endParaRPr lang="ru-RU" sz="28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Arial" charset="0"/>
                <a:cs typeface="Arial" charset="0"/>
              </a:rPr>
              <a:t>Утверждено решением председателя Государственной технической комиссии при Президенте Российской Федерации от 30 марта 1992 г.</a:t>
            </a:r>
            <a:endParaRPr lang="ru-RU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/>
          <p:cNvSpPr>
            <a:spLocks noChangeArrowheads="1"/>
          </p:cNvSpPr>
          <p:nvPr/>
        </p:nvSpPr>
        <p:spPr bwMode="auto">
          <a:xfrm>
            <a:off x="107504" y="214313"/>
            <a:ext cx="889362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Классы защищенности СВТ от НСД к информации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Первая группа содержит только один седьмой класс.</a:t>
            </a:r>
            <a:b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Вторая группа характеризуется дискреционной защитой и содержит шестой и пятый классы.</a:t>
            </a:r>
            <a:b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Третья группа характеризуется мандатной защитой и содержит четвертый, третий и второй классы.</a:t>
            </a:r>
            <a:b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>Четвертая группа характеризуется верифицированной защитой и содержит только первый класс.</a:t>
            </a:r>
          </a:p>
          <a:p>
            <a: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ru-RU" sz="24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000" dirty="0">
                <a:solidFill>
                  <a:schemeClr val="bg1"/>
                </a:solidFill>
                <a:latin typeface="Arial" charset="0"/>
                <a:cs typeface="Arial" charset="0"/>
              </a:rPr>
              <a:t>Выбор класса защищенности СВТ для автоматизированных систем, создаваемых на базе защищенных СВТ, зависит от грифа секретности обрабатываемой в АС информации, условий эксплуатации и расположения объектов системы.</a:t>
            </a:r>
            <a:endParaRPr lang="ru-RU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79511" y="457160"/>
          <a:ext cx="8764118" cy="5852160"/>
        </p:xfrm>
        <a:graphic>
          <a:graphicData uri="http://schemas.openxmlformats.org/drawingml/2006/table">
            <a:tbl>
              <a:tblPr/>
              <a:tblGrid>
                <a:gridCol w="6310164"/>
                <a:gridCol w="525848"/>
                <a:gridCol w="438206"/>
                <a:gridCol w="438206"/>
                <a:gridCol w="438206"/>
                <a:gridCol w="350565"/>
                <a:gridCol w="262923"/>
              </a:tblGrid>
              <a:tr h="1693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Наименование показателя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 защищенности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93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Дискреционный принцип контроля доступа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Мандатный принцип контроля доступа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Очистка памяти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Изоляция модулей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Маркировка документов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Защита ввода и вывода на отчуждаемый физический носитель информации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Сопоставление пользователя с устройством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Идентификация и аутентификация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Гарантии проектирования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Регистрация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Взаимодействие пользователя с КСЗ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Надежное восстановление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Целостность КСЗ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Контроль модификации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Контроль дистрибуции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Гарантии архитектуры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Тестирование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для пользователя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по КСЗ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Тестовая документация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Конструкторская (проектная) документация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107504" y="357188"/>
            <a:ext cx="8893621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При разработке АС, предназначенной для обработки или хранения информации, являющейся собственностью государства и отнесенной к категории секретной, необходимо ориентироваться </a:t>
            </a:r>
          </a:p>
          <a:p>
            <a:endParaRPr lang="ru-RU" sz="220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на классы защищенности АС </a:t>
            </a:r>
          </a:p>
          <a:p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не ниже (по группам) 3А, 2А, 1А, 1Б, 1В</a:t>
            </a:r>
          </a:p>
          <a:p>
            <a:endParaRPr lang="ru-RU" sz="220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и использовать сертифицированные СВТ: </a:t>
            </a:r>
            <a:b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не ниже 4 класса - для класса защищенности АС 1В;</a:t>
            </a:r>
            <a:b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не ниже 3 класса - для класса защищенности АС 1Б;</a:t>
            </a:r>
            <a:b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ru-RU" sz="2200">
                <a:solidFill>
                  <a:schemeClr val="bg1"/>
                </a:solidFill>
                <a:latin typeface="Arial" charset="0"/>
                <a:cs typeface="Arial" charset="0"/>
              </a:rPr>
              <a:t>не ниже 2 класса - для класса защищенности АС 1А.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51520" y="1071607"/>
            <a:ext cx="83884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31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РУКОВОДЯЩИЙ ДОКУМЕНТ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СРЕДСТВА ВЫЧИСЛИТЕЛЬНОЙ ТЕХНИКИ</a:t>
            </a: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МЕЖСЕТЕВЫЕ ЭКРАНЫ</a:t>
            </a: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ЗАЩИТА ОТ НЕСАНКЦИОНИРОВАННОГО ДОСТУПА К ИНФОРМАЦИИ</a:t>
            </a: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ПОКАЗАТЕЛИ ЗАЩИЩЕННОСТИ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ОТ НЕСАНКЦИОНИРОВАННОГО ДОСТУПА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8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 ИНФОРМАЦИИ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МЭ представляет собой локальное (однокомпонентное) или функционально-распределенное средство (комплекс), реализующее контроль за информацией,  поступающей в АС и/или выходящей из АС, и обеспечивает защиту АС посредством фильтрации информации, т.е. ее анализа по совокупности критериев и принятия решения о ее распространении в (из) АС.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Устанавливается пять классов защищенности МЭ.</a:t>
            </a:r>
            <a:endParaRPr lang="ru-RU" sz="2400" b="1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Самый низкий класс защищенности - пятый, применяемый для безопасного взаимодействия АС класса 1Д с внешней средой,   четвертый - для 1Г,  третий - 1В, второй - 1Б, самый высокий - первый, применяемый для безопасного взаимодействия АС класса 1А с внешней средой.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АС класса 3Б, 2Б должны применяться МЭ не ниже 5 класса.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АС класса 3А, 2А в зависимости от важности обрабатываемой информации должны применяться МЭ следующих классов: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обработке информации с грифом “секретно” - не ниже 3 класса;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обработке информации с грифом “совершенно секретно” - не ниже 2 класса;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обработке информации с грифом “особой важности” - не ниже 1 класса. 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Показатели защищенности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1196752"/>
          <a:ext cx="8496943" cy="5257800"/>
        </p:xfrm>
        <a:graphic>
          <a:graphicData uri="http://schemas.openxmlformats.org/drawingml/2006/table">
            <a:tbl>
              <a:tblPr/>
              <a:tblGrid>
                <a:gridCol w="6006583"/>
                <a:gridCol w="498072"/>
                <a:gridCol w="498072"/>
                <a:gridCol w="498072"/>
                <a:gridCol w="498072"/>
                <a:gridCol w="498072"/>
              </a:tblGrid>
              <a:tr h="242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Показатели защищенности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5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4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3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2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1</a:t>
                      </a:r>
                      <a:endParaRPr lang="ru-RU" sz="20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Управление доступом (фильтрация данных и трансляция адресов) 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Идентификация и аутентификация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Регистрация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идентификация и аутентификация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регистрация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простота использования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Целостность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Восстановление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Тестирование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администратора защиты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Тестовая документация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Конструкторская (проектная) документация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2219380"/>
            <a:ext cx="853440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buAutoNum type="arabicPeriod"/>
              <a:defRPr/>
            </a:pPr>
            <a:endParaRPr lang="ru-RU" sz="3200" b="1" dirty="0" smtClean="0">
              <a:solidFill>
                <a:schemeClr val="bg1"/>
              </a:solidFill>
            </a:endParaRPr>
          </a:p>
          <a:p>
            <a:pPr marL="514350" indent="-514350" algn="ctr">
              <a:defRPr/>
            </a:pPr>
            <a:r>
              <a:rPr lang="ru-RU" sz="3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1. Классификация способов защиты информации от несанкционированного доступа.</a:t>
            </a:r>
          </a:p>
          <a:p>
            <a:pPr marL="514350" indent="-514350" algn="ctr">
              <a:defRPr/>
            </a:pPr>
            <a:endParaRPr lang="ru-RU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856984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>
                <a:solidFill>
                  <a:srgbClr val="FFFF00"/>
                </a:solidFill>
              </a:rPr>
              <a:t>Способы (методы) и защиты информации от НСД: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ограничение доступа пользователей в помещения, где размещены технические средства, позволяющие осуществлять обработку информации, а также хранятся носители информации;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реализация разрешительной системы допуска пользователей (обслуживающего персонала) к информационным ресурсам, информационной системе и связанным с ее использованием работам, документам (</a:t>
            </a:r>
            <a:r>
              <a:rPr lang="ru-RU" sz="2800" dirty="0" smtClean="0">
                <a:solidFill>
                  <a:srgbClr val="FFFF00"/>
                </a:solidFill>
              </a:rPr>
              <a:t>идентификация и 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аутентификация </a:t>
            </a:r>
            <a:r>
              <a:rPr lang="ru-RU" sz="2800" dirty="0" smtClean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разграничение доступа </a:t>
            </a:r>
            <a:r>
              <a:rPr lang="ru-RU" sz="2800" dirty="0" smtClean="0">
                <a:solidFill>
                  <a:schemeClr val="bg1"/>
                </a:solidFill>
              </a:rPr>
              <a:t>пользователей и обслуживающего персонала к информационным ресурсам, программным средствам обработки (передачи) и защиты информации;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8133"/>
            <a:ext cx="878497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 smtClean="0">
                <a:solidFill>
                  <a:srgbClr val="FFFF00"/>
                </a:solidFill>
              </a:rPr>
              <a:t>Способы (методы) и защиты информации от НСД: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регистрация действий </a:t>
            </a:r>
            <a:r>
              <a:rPr lang="ru-RU" sz="2800" dirty="0" smtClean="0">
                <a:solidFill>
                  <a:schemeClr val="bg1"/>
                </a:solidFill>
              </a:rPr>
              <a:t>пользователей и обслуживающего персонала, контроль НСД и действий пользователей, обслуживающего персонала и посторонних лиц;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учет и хранение съемных носителей </a:t>
            </a:r>
            <a:r>
              <a:rPr lang="ru-RU" sz="2800" dirty="0" smtClean="0">
                <a:solidFill>
                  <a:schemeClr val="bg1"/>
                </a:solidFill>
              </a:rPr>
              <a:t>информации и их обращение, исключающее хищение, подмену и уничтожение;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резервирование </a:t>
            </a:r>
            <a:r>
              <a:rPr lang="ru-RU" sz="2800" dirty="0" smtClean="0">
                <a:solidFill>
                  <a:schemeClr val="bg1"/>
                </a:solidFill>
              </a:rPr>
              <a:t>технических средств, дублирование массивов и носителей информации;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использование средств защиты информации, прошедших в установленном порядке процедуру оценки соответствия (</a:t>
            </a:r>
            <a:r>
              <a:rPr lang="ru-RU" sz="2800" dirty="0" smtClean="0">
                <a:solidFill>
                  <a:srgbClr val="FFFF00"/>
                </a:solidFill>
              </a:rPr>
              <a:t>сертификация СЗИ</a:t>
            </a:r>
            <a:r>
              <a:rPr lang="ru-RU" sz="2800" dirty="0" smtClean="0">
                <a:solidFill>
                  <a:schemeClr val="bg1"/>
                </a:solidFill>
              </a:rPr>
              <a:t>);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dirty="0" smtClean="0">
                <a:solidFill>
                  <a:srgbClr val="FFFF00"/>
                </a:solidFill>
              </a:rPr>
              <a:t>Способы (методы) и защиты информации от НСД: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</a:rPr>
              <a:t>предотвращение внедрения в информационные системы вредоносных программ (программ-вирусов) и программных закладок (</a:t>
            </a:r>
            <a:r>
              <a:rPr lang="ru-RU" sz="2800" dirty="0">
                <a:solidFill>
                  <a:srgbClr val="FFFF00"/>
                </a:solidFill>
              </a:rPr>
              <a:t>антивирусная защита</a:t>
            </a:r>
            <a:r>
              <a:rPr lang="ru-RU" sz="2800" dirty="0">
                <a:solidFill>
                  <a:schemeClr val="bg1"/>
                </a:solidFill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использование защищенных каналов связи (</a:t>
            </a:r>
            <a:r>
              <a:rPr lang="ru-RU" sz="2800" dirty="0" smtClean="0">
                <a:solidFill>
                  <a:srgbClr val="FFFF00"/>
                </a:solidFill>
              </a:rPr>
              <a:t>криптографическая защита информации</a:t>
            </a:r>
            <a:r>
              <a:rPr lang="ru-RU" sz="2800" dirty="0" smtClean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размещение технических средств, позволяющих осуществлять обработку информации, в пределах охраняемой территории;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solidFill>
                  <a:schemeClr val="bg1"/>
                </a:solidFill>
              </a:rPr>
              <a:t>организация </a:t>
            </a:r>
            <a:r>
              <a:rPr lang="ru-RU" sz="2800" dirty="0" smtClean="0">
                <a:solidFill>
                  <a:srgbClr val="FFFF00"/>
                </a:solidFill>
              </a:rPr>
              <a:t>физической защиты помещений </a:t>
            </a:r>
            <a:r>
              <a:rPr lang="ru-RU" sz="2800" dirty="0" smtClean="0">
                <a:solidFill>
                  <a:schemeClr val="bg1"/>
                </a:solidFill>
              </a:rPr>
              <a:t>и технических средств, позволяющих осуществлять обработку информации;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Способы защиты информации  от  НСД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(при взаимодействии информационных систем с информационно-телекоммуникационными сетями  международного информационного обмена (сетями связи общего пользования) :</a:t>
            </a:r>
          </a:p>
          <a:p>
            <a:endParaRPr lang="ru-RU" sz="14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межсетевое экранирование</a:t>
            </a:r>
            <a:r>
              <a:rPr lang="ru-RU" sz="3200" dirty="0" smtClean="0">
                <a:solidFill>
                  <a:schemeClr val="bg1"/>
                </a:solidFill>
              </a:rPr>
              <a:t> с целью управления доступом, фильтрации сетевых пакетов и трансляции сетевых адресов для скрытия структуры информационной системы;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32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обнаружение вторжений </a:t>
            </a:r>
            <a:r>
              <a:rPr lang="ru-RU" sz="3200" dirty="0" smtClean="0">
                <a:solidFill>
                  <a:schemeClr val="bg1"/>
                </a:solidFill>
              </a:rPr>
              <a:t>в информационную систему, нарушающих или создающих предпосылки к нарушению установленных требований по обеспечению безопасности информации;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01116"/>
            <a:ext cx="8928992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Способы защиты информации  от  НСД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(при взаимодействии информационных систем с информационно-телекоммуникационными сетями  международного информационного обмена (сетями связи общего пользования) :</a:t>
            </a:r>
          </a:p>
          <a:p>
            <a:endParaRPr lang="ru-RU" sz="14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200" dirty="0" smtClean="0">
                <a:solidFill>
                  <a:srgbClr val="FFFF00"/>
                </a:solidFill>
              </a:rPr>
              <a:t>анализ защищенности </a:t>
            </a:r>
            <a:r>
              <a:rPr lang="ru-RU" sz="3200" dirty="0" smtClean="0">
                <a:solidFill>
                  <a:schemeClr val="bg1"/>
                </a:solidFill>
              </a:rPr>
              <a:t>информационных систем, предполагающий применение специализированных программных средств (</a:t>
            </a:r>
            <a:r>
              <a:rPr lang="ru-RU" sz="3200" dirty="0" smtClean="0">
                <a:solidFill>
                  <a:srgbClr val="FFFF00"/>
                </a:solidFill>
              </a:rPr>
              <a:t>сканеров безопасности);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200" dirty="0" smtClean="0">
                <a:solidFill>
                  <a:schemeClr val="bg1"/>
                </a:solidFill>
              </a:rPr>
              <a:t>защита информации при ее передаче по каналам связи (</a:t>
            </a:r>
            <a:r>
              <a:rPr lang="ru-RU" sz="3200" dirty="0" smtClean="0">
                <a:solidFill>
                  <a:srgbClr val="FFFF00"/>
                </a:solidFill>
              </a:rPr>
              <a:t>криптографическая защита информации</a:t>
            </a:r>
            <a:r>
              <a:rPr lang="ru-RU" sz="3200" dirty="0" smtClean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200" dirty="0" smtClean="0">
                <a:solidFill>
                  <a:schemeClr val="bg1"/>
                </a:solidFill>
              </a:rPr>
              <a:t>использование смарт-карт, электронных замков и других носителей информации для надежной идентификации и аутентификации пользователей;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2990</Words>
  <Application>Microsoft Office PowerPoint</Application>
  <PresentationFormat>Экран (4:3)</PresentationFormat>
  <Paragraphs>758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Разграничение доступа по спискам</vt:lpstr>
      <vt:lpstr>Разграничение доступа по матрицам полномочий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71</cp:revision>
  <dcterms:created xsi:type="dcterms:W3CDTF">2013-09-03T09:21:18Z</dcterms:created>
  <dcterms:modified xsi:type="dcterms:W3CDTF">2020-09-18T10:08:31Z</dcterms:modified>
</cp:coreProperties>
</file>