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8" r:id="rId2"/>
    <p:sldId id="260" r:id="rId3"/>
    <p:sldId id="261" r:id="rId4"/>
    <p:sldId id="595" r:id="rId5"/>
    <p:sldId id="609" r:id="rId6"/>
    <p:sldId id="610" r:id="rId7"/>
    <p:sldId id="607" r:id="rId8"/>
    <p:sldId id="605" r:id="rId9"/>
    <p:sldId id="600" r:id="rId10"/>
    <p:sldId id="604" r:id="rId11"/>
    <p:sldId id="601" r:id="rId12"/>
    <p:sldId id="603" r:id="rId13"/>
    <p:sldId id="596" r:id="rId14"/>
    <p:sldId id="597" r:id="rId15"/>
    <p:sldId id="648" r:id="rId16"/>
    <p:sldId id="631" r:id="rId17"/>
    <p:sldId id="598" r:id="rId18"/>
    <p:sldId id="614" r:id="rId19"/>
    <p:sldId id="615" r:id="rId20"/>
    <p:sldId id="632" r:id="rId21"/>
    <p:sldId id="616" r:id="rId22"/>
    <p:sldId id="617" r:id="rId23"/>
    <p:sldId id="642" r:id="rId24"/>
    <p:sldId id="618" r:id="rId25"/>
    <p:sldId id="619" r:id="rId26"/>
    <p:sldId id="620" r:id="rId27"/>
    <p:sldId id="621" r:id="rId28"/>
    <p:sldId id="633" r:id="rId29"/>
    <p:sldId id="622" r:id="rId30"/>
    <p:sldId id="623" r:id="rId31"/>
    <p:sldId id="634" r:id="rId32"/>
    <p:sldId id="635" r:id="rId33"/>
    <p:sldId id="624" r:id="rId34"/>
    <p:sldId id="625" r:id="rId35"/>
    <p:sldId id="626" r:id="rId36"/>
    <p:sldId id="638" r:id="rId37"/>
    <p:sldId id="627" r:id="rId38"/>
    <p:sldId id="643" r:id="rId39"/>
    <p:sldId id="628" r:id="rId40"/>
    <p:sldId id="646" r:id="rId41"/>
    <p:sldId id="629" r:id="rId42"/>
    <p:sldId id="639" r:id="rId43"/>
    <p:sldId id="647" r:id="rId44"/>
    <p:sldId id="640" r:id="rId45"/>
    <p:sldId id="641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1FF"/>
    <a:srgbClr val="AFAFFF"/>
    <a:srgbClr val="6969FF"/>
    <a:srgbClr val="7999FF"/>
    <a:srgbClr val="FFFFFF"/>
    <a:srgbClr val="0000CC"/>
    <a:srgbClr val="004D86"/>
    <a:srgbClr val="004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0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D6B11-25E9-4EFF-AA2E-26EA85CBC815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9132-D974-4011-9FE5-21ABDB6037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53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http://stavkombez.ru/method/PASOIB/html/content/lect_2/1.g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-32" y="0"/>
            <a:ext cx="9144032" cy="1000108"/>
            <a:chOff x="-32" y="0"/>
            <a:chExt cx="9144032" cy="100010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0" y="0"/>
              <a:ext cx="9144000" cy="1000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-32" y="1"/>
              <a:ext cx="9072626" cy="830997"/>
              <a:chOff x="-32" y="1"/>
              <a:chExt cx="9072626" cy="830997"/>
            </a:xfrm>
          </p:grpSpPr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32" y="19050"/>
                <a:ext cx="723900" cy="723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" name="TextBox 10"/>
              <p:cNvSpPr txBox="1">
                <a:spLocks noChangeArrowheads="1"/>
              </p:cNvSpPr>
              <p:nvPr/>
            </p:nvSpPr>
            <p:spPr bwMode="auto">
              <a:xfrm>
                <a:off x="785786" y="1"/>
                <a:ext cx="8286808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b="1" dirty="0">
                    <a:solidFill>
                      <a:srgbClr val="00467A"/>
                    </a:solidFill>
                  </a:rPr>
                  <a:t>Национальный исследовательский университет «МИЭТ</a:t>
                </a:r>
                <a:r>
                  <a:rPr lang="ru-RU" sz="2400" b="1" dirty="0" smtClean="0">
                    <a:solidFill>
                      <a:srgbClr val="00467A"/>
                    </a:solidFill>
                  </a:rPr>
                  <a:t>»</a:t>
                </a:r>
              </a:p>
              <a:p>
                <a:pPr algn="ctr"/>
                <a:r>
                  <a:rPr lang="ru-RU" sz="2400" b="1" dirty="0" smtClean="0">
                    <a:solidFill>
                      <a:srgbClr val="004D86"/>
                    </a:solidFill>
                    <a:cs typeface="Arial" charset="0"/>
                  </a:rPr>
                  <a:t>кафедра «Информационная безопасность»</a:t>
                </a:r>
                <a:endParaRPr lang="ru-RU" sz="2400" b="1" dirty="0">
                  <a:solidFill>
                    <a:srgbClr val="004D86"/>
                  </a:solidFill>
                </a:endParaRPr>
              </a:p>
            </p:txBody>
          </p:sp>
        </p:grpSp>
      </p:grp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79388" y="1773238"/>
            <a:ext cx="8785225" cy="321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defTabSz="912813" eaLnBrk="0" hangingPunct="0">
              <a:spcAft>
                <a:spcPts val="600"/>
              </a:spcAft>
            </a:pPr>
            <a:endParaRPr lang="ru-RU" dirty="0">
              <a:solidFill>
                <a:prstClr val="black"/>
              </a:solidFill>
              <a:cs typeface="Times New Roman" pitchFamily="18" charset="0"/>
            </a:endParaRPr>
          </a:p>
          <a:p>
            <a:pPr lvl="0" algn="ctr" defTabSz="912813"/>
            <a:r>
              <a:rPr lang="ru-RU" sz="3600" b="1" dirty="0">
                <a:solidFill>
                  <a:prstClr val="white"/>
                </a:solidFill>
              </a:rPr>
              <a:t>Дисциплина</a:t>
            </a:r>
          </a:p>
          <a:p>
            <a:pPr lvl="0" algn="ctr" defTabSz="912813"/>
            <a:endParaRPr lang="ru-RU" sz="3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 algn="ctr" defTabSz="912813"/>
            <a:r>
              <a:rPr lang="ru-RU" sz="3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Информационная безопасность /</a:t>
            </a:r>
          </a:p>
          <a:p>
            <a:pPr lvl="0" algn="ctr" defTabSz="912813"/>
            <a:r>
              <a:rPr lang="ru-RU" sz="3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Основы информационной безопасности</a:t>
            </a:r>
            <a:endParaRPr lang="ru-RU" sz="3600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76672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Гамма-последовательность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или просто гамма (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gamma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sequence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gamma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- обычно этот термин употребляется в отношении последовательности псевдослучайных элементов, которые генерируются по определенному закону и алгоритму. 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Гаммирование</a:t>
            </a:r>
            <a:r>
              <a:rPr lang="ru-RU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gamma</a:t>
            </a:r>
            <a:r>
              <a:rPr lang="ru-RU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xoring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- процесс "наложения" 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гамма-последовательности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на открытые данные.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6409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Криптоанализ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может заключаться и в анализе 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шифрсистемы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а не только зашифрованного ею открытого сообщения; </a:t>
            </a:r>
          </a:p>
          <a:p>
            <a:endParaRPr lang="en-US" sz="2800" dirty="0" smtClean="0"/>
          </a:p>
          <a:p>
            <a:r>
              <a:rPr lang="ru-RU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Дешифрование (</a:t>
            </a:r>
            <a:r>
              <a:rPr lang="ru-RU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deciphering</a:t>
            </a:r>
            <a:r>
              <a:rPr lang="ru-RU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 и </a:t>
            </a:r>
            <a:r>
              <a:rPr lang="ru-RU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расшифрование</a:t>
            </a:r>
            <a:r>
              <a:rPr lang="ru-RU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decryption</a:t>
            </a:r>
            <a:r>
              <a:rPr lang="ru-RU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соответственно методы извлечения информации без знания криптографического ключа и со знанием оного. 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Термин "дешифрование" обычно применяют по отношению к процессу 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криптоанализа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шифртекста</a:t>
            </a:r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04664"/>
            <a:ext cx="89289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</a:rPr>
              <a:t>Аутентичность данных (</a:t>
            </a:r>
            <a:r>
              <a:rPr lang="ru-RU" sz="2400" dirty="0" err="1" smtClean="0">
                <a:solidFill>
                  <a:srgbClr val="FFFF00"/>
                </a:solidFill>
              </a:rPr>
              <a:t>authenticity</a:t>
            </a:r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ru-RU" sz="2400" dirty="0" err="1" smtClean="0">
                <a:solidFill>
                  <a:srgbClr val="FFFF00"/>
                </a:solidFill>
              </a:rPr>
              <a:t>of</a:t>
            </a:r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ru-RU" sz="2400" dirty="0" err="1" smtClean="0">
                <a:solidFill>
                  <a:srgbClr val="FFFF00"/>
                </a:solidFill>
              </a:rPr>
              <a:t>information</a:t>
            </a:r>
            <a:r>
              <a:rPr lang="ru-RU" sz="2400" dirty="0" smtClean="0">
                <a:solidFill>
                  <a:schemeClr val="bg1"/>
                </a:solidFill>
              </a:rPr>
              <a:t>) - факт подтверждения подлинности информации, содержащейся в этих данных.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 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rgbClr val="FFFF00"/>
                </a:solidFill>
              </a:rPr>
              <a:t>Аутентичность системы </a:t>
            </a:r>
            <a:r>
              <a:rPr lang="ru-RU" sz="2400" dirty="0" smtClean="0">
                <a:solidFill>
                  <a:schemeClr val="bg1"/>
                </a:solidFill>
              </a:rPr>
              <a:t>- способность обеспечивать процедуру соответствующей проверки - аутентификации данных;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 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rgbClr val="FFFF00"/>
                </a:solidFill>
              </a:rPr>
              <a:t>Аутентификация (</a:t>
            </a:r>
            <a:r>
              <a:rPr lang="ru-RU" sz="2400" dirty="0" err="1" smtClean="0">
                <a:solidFill>
                  <a:srgbClr val="FFFF00"/>
                </a:solidFill>
              </a:rPr>
              <a:t>authentication</a:t>
            </a:r>
            <a:r>
              <a:rPr lang="ru-RU" sz="2400" dirty="0" smtClean="0">
                <a:solidFill>
                  <a:srgbClr val="FFFF00"/>
                </a:solidFill>
              </a:rPr>
              <a:t>) </a:t>
            </a:r>
            <a:r>
              <a:rPr lang="ru-RU" sz="2400" dirty="0" smtClean="0">
                <a:solidFill>
                  <a:schemeClr val="bg1"/>
                </a:solidFill>
              </a:rPr>
              <a:t>- процедура проверки подлинности данных, то есть того, что эти данные были созданы легитимными (законными) участниками процесса обмена информации; 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rgbClr val="FFFF00"/>
                </a:solidFill>
              </a:rPr>
              <a:t>Электронная (цифровая) подпись </a:t>
            </a:r>
            <a:r>
              <a:rPr lang="ru-RU" sz="2400" dirty="0" smtClean="0">
                <a:solidFill>
                  <a:schemeClr val="bg1"/>
                </a:solidFill>
              </a:rPr>
              <a:t>- присоединяемое к тексту его криптографическое преобразование, которое позволяет при получении текста другим пользователем проверить авторство и подлинность сообщения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71296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Криптографические преобразования обычно связаны с </a:t>
            </a:r>
            <a:r>
              <a:rPr lang="ru-RU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шифрованием и </a:t>
            </a:r>
            <a:r>
              <a:rPr lang="ru-RU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расшифрованием</a:t>
            </a:r>
            <a:r>
              <a:rPr lang="ru-RU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информации. </a:t>
            </a:r>
          </a:p>
          <a:p>
            <a:endParaRPr lang="ru-RU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 </a:t>
            </a:r>
            <a:r>
              <a:rPr lang="ru-RU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шифровании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с помощью определенных правил, содержащихся в шифре, осуществляется преобразование защищаемой информации (открытого текста) к неявному виду, т.е. в шифрованное сообщение (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шифротекст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криптограмму). </a:t>
            </a:r>
          </a:p>
          <a:p>
            <a:endParaRPr lang="ru-RU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Расшифровани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е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– процесс, обратный шифрованию, т.е. преобразование шифрованного сообщения в подлежащую защите исходную информацию.</a:t>
            </a:r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Понятие </a:t>
            </a:r>
            <a:r>
              <a:rPr lang="ru-RU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криптологии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включает в себя как традиционную криптографию (шифрование), так и </a:t>
            </a:r>
            <a:r>
              <a:rPr lang="ru-RU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криптоанали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– науку о методах и способах вскрытия шифров.</a:t>
            </a:r>
          </a:p>
          <a:p>
            <a:endParaRPr lang="ru-RU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Соотношение криптографии и 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криптоанализа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в 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криптологии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: </a:t>
            </a:r>
          </a:p>
          <a:p>
            <a:endParaRPr lang="ru-RU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криптография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– это защита, т.е. разработка шифров, </a:t>
            </a:r>
          </a:p>
          <a:p>
            <a:endParaRPr lang="ru-RU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криптоанализ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– это атака, нападение на шифры. </a:t>
            </a:r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4624"/>
            <a:ext cx="88569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Атака на шифр (</a:t>
            </a:r>
            <a:r>
              <a:rPr lang="ru-RU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криптоанализ</a:t>
            </a:r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– это процесс дешифрования закрытой информации без знания ключа и, возможно, при отсутствии сведений об алгоритме шифрования. </a:t>
            </a: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 реальных ситуациях принято считать, что сам шифр, т.е. алгоритм шифрования известен злоумышленнику и доступен для предварительного изучения. 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Неизвестным для него остается только ключ, от которого существенно зависят применяемые при шифровании преобразования информации. </a:t>
            </a: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i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Криптостойкость</a:t>
            </a:r>
            <a:r>
              <a:rPr lang="ru-RU" sz="2400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характеристика шифра, определяющая его стойкость к дешифрованию без знания ключа (т.е. </a:t>
            </a:r>
            <a:r>
              <a:rPr lang="ru-RU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криптоанализу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Эффективность защиты информации путем шифрования зависит от сохранности тайны ключа и </a:t>
            </a:r>
            <a:r>
              <a:rPr lang="ru-RU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криптостойкости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шифра.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4566"/>
            <a:ext cx="864096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Дешифрование (</a:t>
            </a:r>
            <a:r>
              <a:rPr lang="ru-RU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deciphering</a:t>
            </a:r>
            <a:r>
              <a:rPr lang="ru-RU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 и </a:t>
            </a:r>
            <a:r>
              <a:rPr lang="ru-RU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расшифрование</a:t>
            </a:r>
            <a:r>
              <a:rPr lang="ru-RU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decryption</a:t>
            </a:r>
            <a:r>
              <a:rPr lang="ru-RU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соответственно методы извлечения информации без знания криптографического ключа и со знанием оного. </a:t>
            </a:r>
          </a:p>
          <a:p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Термин "дешифрование" обычно применяют по отношению к процессу 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криптоанализа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шифртекста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криптоанализ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может заключаться и в анализе 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шифрсистемы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а не только зашифрованного ею открытого сообщения); 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Криптографический ключ 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cryptographic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key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cryptokey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иногда просто 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key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- в случае классических криптосистем секретная компонента шифра. </a:t>
            </a:r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259632" y="3324027"/>
            <a:ext cx="1912019" cy="68103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Шифрование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306500" y="4437112"/>
            <a:ext cx="2232248" cy="68103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Стеганография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748471" y="3356992"/>
            <a:ext cx="1798389" cy="68103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Кодирование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588626" y="4437112"/>
            <a:ext cx="3024336" cy="68103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Рассечение-разнесение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714713" y="3340653"/>
            <a:ext cx="1457573" cy="68103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Сжатие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4644008" y="2492896"/>
            <a:ext cx="0" cy="57606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32" name="AutoShape 8"/>
          <p:cNvCxnSpPr>
            <a:cxnSpLocks noChangeShapeType="1"/>
          </p:cNvCxnSpPr>
          <p:nvPr/>
        </p:nvCxnSpPr>
        <p:spPr bwMode="auto">
          <a:xfrm flipV="1">
            <a:off x="2267744" y="3038652"/>
            <a:ext cx="0" cy="2936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33" name="AutoShape 9"/>
          <p:cNvCxnSpPr>
            <a:cxnSpLocks noChangeShapeType="1"/>
          </p:cNvCxnSpPr>
          <p:nvPr/>
        </p:nvCxnSpPr>
        <p:spPr bwMode="auto">
          <a:xfrm>
            <a:off x="2267744" y="3068960"/>
            <a:ext cx="5171107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34" name="AutoShape 10"/>
          <p:cNvCxnSpPr>
            <a:cxnSpLocks noChangeShapeType="1"/>
          </p:cNvCxnSpPr>
          <p:nvPr/>
        </p:nvCxnSpPr>
        <p:spPr bwMode="auto">
          <a:xfrm>
            <a:off x="7438851" y="3063304"/>
            <a:ext cx="0" cy="2936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35" name="AutoShape 11"/>
          <p:cNvCxnSpPr>
            <a:cxnSpLocks noChangeShapeType="1"/>
          </p:cNvCxnSpPr>
          <p:nvPr/>
        </p:nvCxnSpPr>
        <p:spPr bwMode="auto">
          <a:xfrm>
            <a:off x="4644008" y="3068960"/>
            <a:ext cx="0" cy="2936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36" name="AutoShape 12"/>
          <p:cNvCxnSpPr>
            <a:cxnSpLocks noChangeShapeType="1"/>
          </p:cNvCxnSpPr>
          <p:nvPr/>
        </p:nvCxnSpPr>
        <p:spPr bwMode="auto">
          <a:xfrm>
            <a:off x="6084168" y="3068960"/>
            <a:ext cx="0" cy="136815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3491880" y="1477233"/>
            <a:ext cx="2339975" cy="101566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Методы преобразования информации</a:t>
            </a:r>
          </a:p>
        </p:txBody>
      </p:sp>
      <p:cxnSp>
        <p:nvCxnSpPr>
          <p:cNvPr id="16" name="AutoShape 12"/>
          <p:cNvCxnSpPr>
            <a:cxnSpLocks noChangeShapeType="1"/>
          </p:cNvCxnSpPr>
          <p:nvPr/>
        </p:nvCxnSpPr>
        <p:spPr bwMode="auto">
          <a:xfrm>
            <a:off x="3419872" y="3068960"/>
            <a:ext cx="0" cy="136815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 </a:t>
            </a:r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шифровании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каждый символ или группа символов защищаемого сообщения подвергается обратимым математическим, логическим, комбинаторным или иным преобразованиям, основанным на некотором алгоритме, зависящем от изменяемого параметра (обычно называемого секретным ключом), и обладающее свойством невозможности восстановления исходной информации по преобразованной, без знания действующего ключа, с трудоемкостью меньше заранее заданной. 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 результате - исходная информация представляется в виде хаотического набора букв, цифр и других символов. В дальнейшем будут рассмотрены более подробно методы шифрования, применяемые для защиты информации.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Стеганография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в отличие от других методов криптографического преобразования информации, позволяет скрыть сам факт хранения или передачи закрытой информации. </a:t>
            </a: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 основе всех методов стеганографии лежит </a:t>
            </a:r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маскирование закрытой информации среди открытых файлов. </a:t>
            </a: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Обработка </a:t>
            </a:r>
            <a:r>
              <a:rPr lang="ru-RU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мультимедийных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файлов в КС открыла практически неограниченные возможности перед стеганографией.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350" y="1978025"/>
            <a:ext cx="853440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Лекция  № 05</a:t>
            </a:r>
          </a:p>
          <a:p>
            <a:pPr algn="ctr">
              <a:defRPr/>
            </a:pPr>
            <a:endParaRPr lang="ru-RU" sz="3600" b="1" dirty="0" smtClean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Методы и средства криптографической защиты информации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Рисунок 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553543"/>
            <a:ext cx="58705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Рисунок 9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" y="71438"/>
            <a:ext cx="6431229" cy="486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131840" y="3284984"/>
            <a:ext cx="3600400" cy="100811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5157192"/>
            <a:ext cx="2808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Скрытый текст, внедренный в «заставку» компьютера</a:t>
            </a:r>
            <a:endParaRPr lang="ru-RU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04664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Кодирование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связано с заменой смысловых конструкций исходной информации алфавитно-цифровыми кодами. 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Для кодирования и обратного преобразования используются специальные таблицы или словари, хранящиеся в секрете. </a:t>
            </a: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Кроме смыслового применяется также </a:t>
            </a:r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символьное кодирование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связанное с заменой каждого символа защищаемого сообщения соответствующей комбинацией знаков, взятых из кодового алфавита. </a:t>
            </a: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 настоящее время теория кодирования рассматривается как самостоятельное научное направление, изучающее методы защиты информации от случайных искажений в каналах связи.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1296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Рассечение-разнесение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заключается в том, что массив защищаемых данных делится (рассекается) на такие элементы, каждый из которых в отдельности не позволяет раскрыть содержание защищаемой информации. Выделенные таким образом элементы данных разносятся по разным зонам ЗУ или располагаются на различных носителях.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Сжатие информации 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преобразование информации с целью сокращения ее объема. Сжатая информация не может быть прочитана или использована без обратного преобразования. </a:t>
            </a: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Учитывая доступность алгоритмов сжатия и обратного преобразования, данный метод нельзя рассматривать как надежное средство преобразования информации. Поэтому сжатые файлы конфиденциальной информации целесообразно подвергать последующему шифрованию. 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2967335"/>
            <a:ext cx="84969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/>
            <a:r>
              <a:rPr lang="ru-RU" sz="3200" b="1" dirty="0" smtClean="0">
                <a:solidFill>
                  <a:schemeClr val="bg1"/>
                </a:solidFill>
              </a:rPr>
              <a:t>2. Классификация криптографических средств.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marL="514350" indent="-514350" algn="ctr"/>
            <a:r>
              <a:rPr lang="ru-RU" sz="3200" b="1" dirty="0" smtClean="0">
                <a:solidFill>
                  <a:schemeClr val="bg1"/>
                </a:solidFill>
              </a:rPr>
              <a:t>     Основные методы шифрования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К 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средствам криптографической защиты информации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 (СКЗИ), относятся аппаратные, программно-аппаратные и программные средства, реализующие криптографические алгоритмы преобразования информации.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Шифратор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 - аппарат или программа, реализующая алгоритм шифрования. Введенное понятие СКЗИ включает в себя шифратор, но в целом является более широким.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403648" y="2413720"/>
            <a:ext cx="6805328" cy="3967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9512" y="630002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itchFamily="34" charset="0"/>
                <a:cs typeface="Arial" pitchFamily="34" charset="0"/>
              </a:rPr>
              <a:t>Основные группы СКЗИ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Первую группу образуют </a:t>
            </a:r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системы идентификации и аутентификации 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пользователей. 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Такие системы применяются для ограничения доступа случайных и незаконных пользователей к ресурсам компьютерной системы. Общий алгоритм работы этих систем заключается в том, чтобы получить от пользователя информацию, удостоверяющую его личность, проверить ее подлинность и затем предоставить (или не предоставить) этому пользователю возможность работы с системой.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Вторую группу средств, обеспечивающих повышенный уровень защиты, составляют </a:t>
            </a:r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системы шифрования дисковых данных.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Основная задача, решаемая такими системами, состоит в защите от несанкционированного использования данных, расположенных на дисковых носителях.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Системы шифрования данных могут осуществлять криптографические преобразования данных: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на уровне файлов 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(защищаются отдельные файлы);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на уровне дисков 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(защищаются диски целиком).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 программам первого типа можно отнести архиваторы типа </a:t>
            </a:r>
            <a:r>
              <a:rPr lang="ru-RU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WinRAR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которые позволяют использовать криптографические методы для защиты архивных файлов. 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Примером систем второго типа может служить программа шифрования </a:t>
            </a:r>
            <a:r>
              <a:rPr lang="ru-RU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Diskreet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входящая в состав популярного программного пакета </a:t>
            </a:r>
            <a:r>
              <a:rPr lang="ru-RU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Norton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Utilities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85689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 способу функционирования системы шифрования дисковых данных делят на два класса: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системы “прозрачного” шифрования;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системы, специально вызываемые для осуществления шифрования.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 системах </a:t>
            </a:r>
            <a:r>
              <a:rPr lang="ru-RU" sz="2400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прозрачного шифрования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(</a:t>
            </a:r>
            <a:r>
              <a:rPr lang="ru-RU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шифрования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“на лету”) криптографические преобразования осуществляются в режиме реального времени, незаметно для пользователя. 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Системы второго класса обычно представляют собой утилиты, которые необходимо специально вызывать для выполнения шифрования. К ним относятся, например, архиваторы со встроенными средствами парольной защиты.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85698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К </a:t>
            </a:r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третьей группе средств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обеспечивающих повышенный уровень защиты, относятся системы шифрования данных, передаваемых по компьютерным сетям. 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Различают два основных способа шифрования: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канальное шифрование;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оконечное (абонентское) шифрование.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 случае </a:t>
            </a:r>
            <a:r>
              <a:rPr lang="ru-RU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канального шифрования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защищается вся передаваемая по каналу связи информация, включая служебную. Соответствующие процедуры шифрования реализуются с помощью протокола канального уровня семиуровневой эталонной модели взаимодействия открытых систем OSI (</a:t>
            </a:r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Interconnection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endParaRPr lang="ru-RU" sz="20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Оконечное (абонентское) шифрование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позволяет обеспечить конфиденциальность данных, передаваемых между двумя прикладными объектами (абонентами). Оконечное шифрование реализуется с помощью протокола прикладного или представительного уровня эталонной модели OSI. В этом случае защищенным оказывается только содержание сообщения, вся служебная информация остается открытой.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Четвертую группу 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средств защиты составляют системы аутентификации электронных данных (например, аутентификации автора документа и самого документа).</a:t>
            </a: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Для аутентификации электронных данных применяют код 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аутентификации сообщения (</a:t>
            </a:r>
            <a:r>
              <a:rPr lang="ru-RU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имитовставку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или электронную цифровую подпись. 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 формировании кода аутентификации сообщения и электронной цифровой подписи используются разные типы систем шифрования.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13706"/>
            <a:ext cx="892899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Учебные вопросы:</a:t>
            </a:r>
          </a:p>
          <a:p>
            <a:endParaRPr lang="ru-RU" sz="3200" b="1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1" dirty="0" smtClean="0">
                <a:solidFill>
                  <a:schemeClr val="bg1"/>
                </a:solidFill>
              </a:rPr>
              <a:t>Термины и определения в области криптографии.</a:t>
            </a:r>
          </a:p>
          <a:p>
            <a:pPr marL="514350" indent="-514350">
              <a:buFont typeface="+mj-lt"/>
              <a:buAutoNum type="arabicPeriod"/>
            </a:pPr>
            <a:endParaRPr lang="ru-RU" sz="3200" b="1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1" dirty="0" smtClean="0">
                <a:solidFill>
                  <a:schemeClr val="bg1"/>
                </a:solidFill>
              </a:rPr>
              <a:t>Классификация криптографических средств.</a:t>
            </a:r>
          </a:p>
          <a:p>
            <a:pPr marL="514350" indent="-514350">
              <a:buFont typeface="+mj-lt"/>
              <a:buAutoNum type="arabicPeriod"/>
            </a:pPr>
            <a:endParaRPr lang="ru-RU" sz="3200" b="1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1" dirty="0" smtClean="0">
                <a:solidFill>
                  <a:schemeClr val="bg1"/>
                </a:solidFill>
              </a:rPr>
              <a:t>Основные методы шифрования.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7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Пятую группу 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средств, обеспечивающих повышенный уровень защиты, образуют средства управления ключевой информацией. </a:t>
            </a: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Под </a:t>
            </a:r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ключевой информацией 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понимается совокупность всех используемых в компьютерной системе или сети криптографических ключей.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Различают следующие основные виды функций управления ключами: </a:t>
            </a:r>
          </a:p>
          <a:p>
            <a:pPr marL="457200" indent="-457200">
              <a:buFont typeface="+mj-lt"/>
              <a:buAutoNum type="alphaLcParenR"/>
            </a:pP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генерация ключей; </a:t>
            </a:r>
          </a:p>
          <a:p>
            <a:pPr marL="457200" indent="-457200">
              <a:buFont typeface="+mj-lt"/>
              <a:buAutoNum type="alphaLcParenR"/>
            </a:pP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хранение ключей;</a:t>
            </a:r>
          </a:p>
          <a:p>
            <a:pPr marL="457200" indent="-457200">
              <a:buFont typeface="+mj-lt"/>
              <a:buAutoNum type="alphaLcParenR"/>
            </a:pP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распределение ключей.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7129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Способы </a:t>
            </a:r>
            <a:r>
              <a:rPr lang="ru-RU" sz="2400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генерации ключей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различаются для симметричных и асимметричных криптосистем. </a:t>
            </a: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Для генерации ключей симметричных криптосистем используются аппаратные и программные средства генерации случайных чисел. </a:t>
            </a: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Генерация ключей для асимметричных криптосистем представляет существенно более сложную задачу в связи с необходимостью получения ключей с определенными математическими свойствами.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Функция </a:t>
            </a:r>
            <a:r>
              <a:rPr lang="ru-RU" sz="24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хранения ключей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предполагает организацию безопасного хранения, учета и удаления ключей. Для обеспечения безопасного хранения и передачи ключей применяют их шифрование с помощью других ключей. 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Концепция иерархии ключей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 иерархию ключей обычно входят главный ключ (мастер-ключ), ключ шифрования ключей и ключ шифрования данных. 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Генерация и хранение </a:t>
            </a:r>
            <a:r>
              <a:rPr lang="ru-RU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мастер-ключей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являются критическими вопросами криптографической защиты.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Распределение ключей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является самым ответственным процессом в управлении ключами. </a:t>
            </a: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Различают два основных способа распределения ключей между пользователями компьютерной сети: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применение одного или нескольких центров распределения ключей;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прямой обмен сеансовыми ключами между пользователями.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06896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200" b="1" dirty="0" smtClean="0">
                <a:solidFill>
                  <a:schemeClr val="bg1"/>
                </a:solidFill>
              </a:rPr>
              <a:t>3. Основные методы шифрования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496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Методом шифрования (шифром) 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называется совокупность обратимых преобразований открытой информации в закрытую информацию в соответствии с алгоритмом шифрования. </a:t>
            </a: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 шифровании обычно используется сменный элемент шифра, называемый </a:t>
            </a:r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ключом.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Безопасность защищаемой информации определяется в первую очередь ключом.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7849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Современные методы шифрования должны отвечать следующим основным </a:t>
            </a:r>
            <a:r>
              <a:rPr lang="ru-RU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требованиям:</a:t>
            </a:r>
            <a:endParaRPr lang="en-US" sz="28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стойкость шифра обеспечивается не секретностью алгоритма шифрования, а секретностью ключа;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вскрытие шифра может быть осуществлено только путем решения задачи полного перебора всех возможных ключей;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число операций, необходимых для дешифрования информации путем перебора ключей, должно выходить за пределы возможностей современных компьютеров;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шифртекст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не должен существенно превосходить по объему исходную информацию;</a:t>
            </a:r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78497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Современные методы шифрования должны отвечать следующим основным требованиям:</a:t>
            </a:r>
          </a:p>
          <a:p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Font typeface="+mj-lt"/>
              <a:buAutoNum type="arabicPeriod" startAt="5"/>
            </a:pP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не должно быть простых и легко устанавливаемых зависимостей между ключами, последовательно используемыми в процессе шифрования;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Font typeface="+mj-lt"/>
              <a:buAutoNum type="arabicPeriod" startAt="5"/>
            </a:pP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ошибки, возникающие при шифровании, не должны приводить к искажениям и потере информации;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Font typeface="+mj-lt"/>
              <a:buAutoNum type="arabicPeriod" startAt="5"/>
            </a:pP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трудоемкость шифрования не должна быть слишком большой, а ее стоимость должна быть согласована с ценностью закрываемой информации.</a:t>
            </a:r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5271591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itchFamily="34" charset="0"/>
                <a:cs typeface="Arial" pitchFamily="34" charset="0"/>
              </a:rPr>
              <a:t>Классификация методов шифрования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3584872" y="1056268"/>
            <a:ext cx="1714500" cy="457200"/>
          </a:xfrm>
          <a:prstGeom prst="rect">
            <a:avLst/>
          </a:prstGeom>
          <a:solidFill>
            <a:srgbClr val="C0C0C0">
              <a:alpha val="45000"/>
            </a:srgbClr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Шифры</a:t>
            </a:r>
            <a:endParaRPr kumimoji="0" lang="ru-RU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527472" y="1857955"/>
            <a:ext cx="1714500" cy="457200"/>
          </a:xfrm>
          <a:prstGeom prst="rect">
            <a:avLst/>
          </a:prstGeom>
          <a:solidFill>
            <a:srgbClr val="C0C0C0">
              <a:alpha val="30000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Шифры замены</a:t>
            </a:r>
            <a:endParaRPr kumimoji="0" lang="ru-RU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5756572" y="1856368"/>
            <a:ext cx="1714500" cy="492512"/>
          </a:xfrm>
          <a:prstGeom prst="rect">
            <a:avLst/>
          </a:prstGeom>
          <a:solidFill>
            <a:srgbClr val="C0C0C0">
              <a:alpha val="30000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Шифры перестановки</a:t>
            </a:r>
            <a:endParaRPr kumimoji="0" lang="ru-RU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3470572" y="1856368"/>
            <a:ext cx="2057400" cy="492512"/>
          </a:xfrm>
          <a:prstGeom prst="rect">
            <a:avLst/>
          </a:prstGeom>
          <a:solidFill>
            <a:srgbClr val="C0C0C0">
              <a:alpha val="30000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Композиционные шифры</a:t>
            </a:r>
            <a:endParaRPr kumimoji="0" lang="ru-RU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 flipH="1">
            <a:off x="2327572" y="1515055"/>
            <a:ext cx="21717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4499272" y="1515055"/>
            <a:ext cx="20574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4499272" y="1515055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4727872" y="3113668"/>
            <a:ext cx="1714500" cy="4572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Блочные шифры</a:t>
            </a:r>
            <a:endParaRPr kumimoji="0" lang="ru-RU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6172" y="3113668"/>
            <a:ext cx="1714500" cy="4572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Поточные шифры</a:t>
            </a:r>
            <a:endParaRPr kumimoji="0" lang="ru-RU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699172" y="3897892"/>
            <a:ext cx="1952948" cy="539219"/>
          </a:xfrm>
          <a:prstGeom prst="rect">
            <a:avLst/>
          </a:prstGeom>
          <a:solidFill>
            <a:srgbClr val="C0C0C0">
              <a:alpha val="23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Асимметричные шифры</a:t>
            </a:r>
            <a:endParaRPr kumimoji="0" lang="ru-RU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403648" y="3897892"/>
            <a:ext cx="1838324" cy="539219"/>
          </a:xfrm>
          <a:prstGeom prst="rect">
            <a:avLst/>
          </a:prstGeom>
          <a:solidFill>
            <a:srgbClr val="C0C0C0">
              <a:alpha val="23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Симметричные шифры</a:t>
            </a:r>
            <a:endParaRPr kumimoji="0" lang="ru-RU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499272" y="2654880"/>
            <a:ext cx="0" cy="685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2327572" y="2313568"/>
            <a:ext cx="4343400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40"/>
              </a:cxn>
              <a:cxn ang="0">
                <a:pos x="6840" y="540"/>
              </a:cxn>
            </a:cxnLst>
            <a:rect l="0" t="0" r="r" b="b"/>
            <a:pathLst>
              <a:path w="6840" h="540">
                <a:moveTo>
                  <a:pt x="0" y="0"/>
                </a:moveTo>
                <a:lnTo>
                  <a:pt x="0" y="540"/>
                </a:lnTo>
                <a:lnTo>
                  <a:pt x="6840" y="54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4270672" y="3342268"/>
            <a:ext cx="457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6670972" y="2313568"/>
            <a:ext cx="0" cy="342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984672" y="2313568"/>
            <a:ext cx="0" cy="148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1984672" y="3799468"/>
            <a:ext cx="148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3470572" y="3799468"/>
            <a:ext cx="0" cy="327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9" name="Line 1"/>
          <p:cNvSpPr>
            <a:spLocks noChangeShapeType="1"/>
          </p:cNvSpPr>
          <p:nvPr/>
        </p:nvSpPr>
        <p:spPr bwMode="auto">
          <a:xfrm>
            <a:off x="3241972" y="412649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71296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Криптосистемы разделяются на симметричные и с открытым ключом (асимметричные);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 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Симметричные криптосистемы </a:t>
            </a:r>
            <a:r>
              <a:rPr lang="ru-RU" sz="2800" dirty="0" smtClean="0">
                <a:solidFill>
                  <a:schemeClr val="bg1"/>
                </a:solidFill>
              </a:rPr>
              <a:t>- для шифрования и для </a:t>
            </a:r>
            <a:r>
              <a:rPr lang="ru-RU" sz="2800" dirty="0" err="1" smtClean="0">
                <a:solidFill>
                  <a:schemeClr val="bg1"/>
                </a:solidFill>
              </a:rPr>
              <a:t>расшифрования</a:t>
            </a:r>
            <a:r>
              <a:rPr lang="ru-RU" sz="2800" dirty="0" smtClean="0">
                <a:solidFill>
                  <a:schemeClr val="bg1"/>
                </a:solidFill>
              </a:rPr>
              <a:t> используется один и тот же ключ;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Криптографический ключ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 err="1" smtClean="0">
                <a:solidFill>
                  <a:schemeClr val="bg1"/>
                </a:solidFill>
              </a:rPr>
              <a:t>cryptographic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key</a:t>
            </a:r>
            <a:r>
              <a:rPr lang="ru-RU" sz="2800" dirty="0" smtClean="0">
                <a:solidFill>
                  <a:schemeClr val="bg1"/>
                </a:solidFill>
              </a:rPr>
              <a:t>, </a:t>
            </a:r>
            <a:r>
              <a:rPr lang="ru-RU" sz="2800" dirty="0" err="1" smtClean="0">
                <a:solidFill>
                  <a:schemeClr val="bg1"/>
                </a:solidFill>
              </a:rPr>
              <a:t>cryptokey</a:t>
            </a:r>
            <a:r>
              <a:rPr lang="ru-RU" sz="2800" dirty="0" smtClean="0">
                <a:solidFill>
                  <a:schemeClr val="bg1"/>
                </a:solidFill>
              </a:rPr>
              <a:t>, иногда просто </a:t>
            </a:r>
            <a:r>
              <a:rPr lang="ru-RU" sz="2800" dirty="0" err="1" smtClean="0">
                <a:solidFill>
                  <a:schemeClr val="bg1"/>
                </a:solidFill>
              </a:rPr>
              <a:t>key</a:t>
            </a:r>
            <a:r>
              <a:rPr lang="ru-RU" sz="2800" dirty="0" smtClean="0">
                <a:solidFill>
                  <a:schemeClr val="bg1"/>
                </a:solidFill>
              </a:rPr>
              <a:t>) - в случае классических криптосистем секретная компонента шифра. 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Ключ</a:t>
            </a:r>
            <a:r>
              <a:rPr lang="ru-RU" sz="2800" dirty="0" smtClean="0">
                <a:solidFill>
                  <a:schemeClr val="bg1"/>
                </a:solidFill>
              </a:rPr>
              <a:t> - информация, необходимая для беспрепятственного шифрования и </a:t>
            </a:r>
            <a:r>
              <a:rPr lang="ru-RU" sz="2800" dirty="0" err="1" smtClean="0">
                <a:solidFill>
                  <a:schemeClr val="bg1"/>
                </a:solidFill>
              </a:rPr>
              <a:t>ра</a:t>
            </a:r>
            <a:r>
              <a:rPr lang="en-US" sz="2800" dirty="0" smtClean="0">
                <a:solidFill>
                  <a:schemeClr val="bg1"/>
                </a:solidFill>
              </a:rPr>
              <a:t>c</a:t>
            </a:r>
            <a:r>
              <a:rPr lang="ru-RU" sz="2800" dirty="0" smtClean="0">
                <a:solidFill>
                  <a:schemeClr val="bg1"/>
                </a:solidFill>
              </a:rPr>
              <a:t>шифрования текстов.</a:t>
            </a:r>
          </a:p>
          <a:p>
            <a:r>
              <a:rPr lang="ru-RU" sz="2400" dirty="0" smtClean="0">
                <a:solidFill>
                  <a:srgbClr val="FFFF00"/>
                </a:solidFill>
              </a:rPr>
              <a:t>Ключ должен быть известен только законным пользователям процесса обмена информации; </a:t>
            </a:r>
            <a:endParaRPr lang="en-US" sz="24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3" name="Group 1"/>
          <p:cNvGrpSpPr>
            <a:grpSpLocks/>
          </p:cNvGrpSpPr>
          <p:nvPr/>
        </p:nvGrpSpPr>
        <p:grpSpPr bwMode="auto">
          <a:xfrm>
            <a:off x="1259632" y="404664"/>
            <a:ext cx="6624956" cy="1714500"/>
            <a:chOff x="963" y="3964"/>
            <a:chExt cx="10433" cy="2700"/>
          </a:xfrm>
        </p:grpSpPr>
        <p:sp>
          <p:nvSpPr>
            <p:cNvPr id="49166" name="Rectangle 14"/>
            <p:cNvSpPr>
              <a:spLocks noChangeArrowheads="1"/>
            </p:cNvSpPr>
            <p:nvPr/>
          </p:nvSpPr>
          <p:spPr bwMode="auto">
            <a:xfrm>
              <a:off x="4941" y="3964"/>
              <a:ext cx="25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Секретный ключ</a:t>
              </a:r>
              <a:endPara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5" name="Rectangle 13"/>
            <p:cNvSpPr>
              <a:spLocks noChangeArrowheads="1"/>
            </p:cNvSpPr>
            <p:nvPr/>
          </p:nvSpPr>
          <p:spPr bwMode="auto">
            <a:xfrm>
              <a:off x="5481" y="5764"/>
              <a:ext cx="108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Канал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связи</a:t>
              </a:r>
              <a:endPara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4" name="Rectangle 12"/>
            <p:cNvSpPr>
              <a:spLocks noChangeArrowheads="1"/>
            </p:cNvSpPr>
            <p:nvPr/>
          </p:nvSpPr>
          <p:spPr bwMode="auto">
            <a:xfrm>
              <a:off x="9441" y="5764"/>
              <a:ext cx="1955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Получатель В</a:t>
              </a: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6921" y="5757"/>
              <a:ext cx="1980" cy="8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Расшифро-вание</a:t>
              </a: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2" name="Rectangle 10"/>
            <p:cNvSpPr>
              <a:spLocks noChangeArrowheads="1"/>
            </p:cNvSpPr>
            <p:nvPr/>
          </p:nvSpPr>
          <p:spPr bwMode="auto">
            <a:xfrm>
              <a:off x="3681" y="5757"/>
              <a:ext cx="1620" cy="8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Шифро-вание</a:t>
              </a: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1" name="Rectangle 9"/>
            <p:cNvSpPr>
              <a:spLocks noChangeArrowheads="1"/>
            </p:cNvSpPr>
            <p:nvPr/>
          </p:nvSpPr>
          <p:spPr bwMode="auto">
            <a:xfrm>
              <a:off x="963" y="5764"/>
              <a:ext cx="1998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Отправитель А</a:t>
              </a: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>
              <a:off x="4401" y="5404"/>
              <a:ext cx="34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4401" y="5404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>
              <a:off x="7821" y="5404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57" name="Line 5"/>
            <p:cNvSpPr>
              <a:spLocks noChangeShapeType="1"/>
            </p:cNvSpPr>
            <p:nvPr/>
          </p:nvSpPr>
          <p:spPr bwMode="auto">
            <a:xfrm>
              <a:off x="6201" y="4504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56" name="Freeform 4"/>
            <p:cNvSpPr>
              <a:spLocks/>
            </p:cNvSpPr>
            <p:nvPr/>
          </p:nvSpPr>
          <p:spPr bwMode="auto">
            <a:xfrm>
              <a:off x="2964" y="6179"/>
              <a:ext cx="70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3" y="0"/>
                </a:cxn>
              </a:cxnLst>
              <a:rect l="0" t="0" r="r" b="b"/>
              <a:pathLst>
                <a:path w="703" h="1">
                  <a:moveTo>
                    <a:pt x="0" y="0"/>
                  </a:moveTo>
                  <a:lnTo>
                    <a:pt x="70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55" name="Freeform 3"/>
            <p:cNvSpPr>
              <a:spLocks/>
            </p:cNvSpPr>
            <p:nvPr/>
          </p:nvSpPr>
          <p:spPr bwMode="auto">
            <a:xfrm>
              <a:off x="5308" y="6179"/>
              <a:ext cx="160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7" y="0"/>
                </a:cxn>
              </a:cxnLst>
              <a:rect l="0" t="0" r="r" b="b"/>
              <a:pathLst>
                <a:path w="1607" h="1">
                  <a:moveTo>
                    <a:pt x="0" y="0"/>
                  </a:moveTo>
                  <a:lnTo>
                    <a:pt x="160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54" name="Line 2"/>
            <p:cNvSpPr>
              <a:spLocks noChangeShapeType="1"/>
            </p:cNvSpPr>
            <p:nvPr/>
          </p:nvSpPr>
          <p:spPr bwMode="auto">
            <a:xfrm>
              <a:off x="8901" y="612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107504" y="5872336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Шифрование с симметричным ключом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44" y="2780928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шифровании с симметричным ключом (рис. 4) используется один секретный ключ, с помощью которого отправитель А зашифровывает открытое сообщение, а получатель В его расшифровывает. Очевидно, что для данного ключа выполняемое </a:t>
            </a:r>
            <a:r>
              <a:rPr lang="ru-RU" dirty="0" err="1" smtClean="0"/>
              <a:t>шифрпреобразование</a:t>
            </a:r>
            <a:r>
              <a:rPr lang="ru-RU" dirty="0" smtClean="0"/>
              <a:t> должно быть обратимым, то есть должно существовать обратное преобразование, которое при выбранном ключе однозначно определяет открытое сообщение. При этом сам ключ передается от отправителя А к получателю В отдельно, используя другой (защищенный или очень надежный) канал связи. Шифрование с симметричным ключом обеспечивает высокую скорость обмена информацией, однако надежность такого шифрования не столь высока из-за возможности перехвата секретного ключа злоумышленником.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350" y="2219380"/>
            <a:ext cx="8534400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algn="ctr">
              <a:buAutoNum type="arabicPeriod"/>
              <a:defRPr/>
            </a:pPr>
            <a:endParaRPr lang="ru-RU" sz="3200" b="1" dirty="0" smtClean="0">
              <a:solidFill>
                <a:schemeClr val="bg1"/>
              </a:solidFill>
            </a:endParaRPr>
          </a:p>
          <a:p>
            <a:pPr marL="514350" indent="-514350" algn="ctr">
              <a:defRPr/>
            </a:pPr>
            <a:r>
              <a:rPr lang="ru-RU" sz="32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1. </a:t>
            </a:r>
            <a:r>
              <a:rPr lang="ru-RU" sz="3200" b="1" dirty="0" smtClean="0">
                <a:solidFill>
                  <a:schemeClr val="bg1"/>
                </a:solidFill>
              </a:rPr>
              <a:t>Термины и определения в области криптографии</a:t>
            </a:r>
            <a:endParaRPr lang="ru-RU" sz="3200" b="1" dirty="0" smtClean="0">
              <a:solidFill>
                <a:srgbClr val="FFFFFF"/>
              </a:solidFill>
              <a:latin typeface="Arial" charset="0"/>
              <a:cs typeface="Arial" charset="0"/>
            </a:endParaRPr>
          </a:p>
          <a:p>
            <a:pPr marL="514350" indent="-514350" algn="ctr">
              <a:defRPr/>
            </a:pPr>
            <a:endParaRPr lang="ru-RU" sz="3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7129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Системы с открытым ключом  (ассиметричные) </a:t>
            </a:r>
            <a:r>
              <a:rPr lang="ru-RU" sz="2800" dirty="0" smtClean="0">
                <a:solidFill>
                  <a:schemeClr val="bg1"/>
                </a:solidFill>
              </a:rPr>
              <a:t>- для шифрования и </a:t>
            </a:r>
            <a:r>
              <a:rPr lang="ru-RU" sz="2800" dirty="0" err="1" smtClean="0">
                <a:solidFill>
                  <a:schemeClr val="bg1"/>
                </a:solidFill>
              </a:rPr>
              <a:t>расшифрования</a:t>
            </a:r>
            <a:r>
              <a:rPr lang="ru-RU" sz="2800" dirty="0" smtClean="0">
                <a:solidFill>
                  <a:schemeClr val="bg1"/>
                </a:solidFill>
              </a:rPr>
              <a:t> используются два ключа - </a:t>
            </a:r>
            <a:r>
              <a:rPr lang="ru-RU" sz="2800" dirty="0" smtClean="0">
                <a:solidFill>
                  <a:srgbClr val="FFFF00"/>
                </a:solidFill>
              </a:rPr>
              <a:t>открытый </a:t>
            </a:r>
            <a:r>
              <a:rPr lang="ru-RU" sz="2800" dirty="0" smtClean="0">
                <a:solidFill>
                  <a:schemeClr val="bg1"/>
                </a:solidFill>
              </a:rPr>
              <a:t>и </a:t>
            </a:r>
            <a:r>
              <a:rPr lang="ru-RU" sz="2800" dirty="0" smtClean="0">
                <a:solidFill>
                  <a:srgbClr val="FFFF00"/>
                </a:solidFill>
              </a:rPr>
              <a:t>закрытый </a:t>
            </a:r>
            <a:r>
              <a:rPr lang="ru-RU" sz="2800" dirty="0" smtClean="0">
                <a:solidFill>
                  <a:schemeClr val="bg1"/>
                </a:solidFill>
              </a:rPr>
              <a:t>(секретный), которые математически связаны друг с другом.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 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Информация шифруется с помощью открытого ключа, который доступен всем желающим, а расшифровывается с помощью закрытого ключа, известного только получателю сообщения. 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Либо наоборот, информация шифруется с помощью секретного ключа, известного только автору, а расшифровывается с помощью открытого ключа любым желающим.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7" name="Group 1"/>
          <p:cNvGrpSpPr>
            <a:grpSpLocks/>
          </p:cNvGrpSpPr>
          <p:nvPr/>
        </p:nvGrpSpPr>
        <p:grpSpPr bwMode="auto">
          <a:xfrm>
            <a:off x="1115773" y="188640"/>
            <a:ext cx="6912611" cy="1936115"/>
            <a:chOff x="679" y="2764"/>
            <a:chExt cx="10886" cy="3049"/>
          </a:xfrm>
        </p:grpSpPr>
        <p:sp>
          <p:nvSpPr>
            <p:cNvPr id="50189" name="Rectangle 13"/>
            <p:cNvSpPr>
              <a:spLocks noChangeArrowheads="1"/>
            </p:cNvSpPr>
            <p:nvPr/>
          </p:nvSpPr>
          <p:spPr bwMode="auto">
            <a:xfrm>
              <a:off x="3401" y="2764"/>
              <a:ext cx="198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Открытый</a:t>
              </a: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ключ</a:t>
              </a: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88" name="Rectangle 12"/>
            <p:cNvSpPr>
              <a:spLocks noChangeArrowheads="1"/>
            </p:cNvSpPr>
            <p:nvPr/>
          </p:nvSpPr>
          <p:spPr bwMode="auto">
            <a:xfrm>
              <a:off x="5481" y="4864"/>
              <a:ext cx="1435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Канал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связи</a:t>
              </a: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9441" y="4805"/>
              <a:ext cx="2124" cy="9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Получатель В</a:t>
              </a: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6921" y="4692"/>
              <a:ext cx="1980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Расшиф-рование</a:t>
              </a: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3627" y="4805"/>
              <a:ext cx="1620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Шифро-вание</a:t>
              </a: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679" y="4864"/>
              <a:ext cx="2282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Отправитель А</a:t>
              </a: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83" name="Line 7"/>
            <p:cNvSpPr>
              <a:spLocks noChangeShapeType="1"/>
            </p:cNvSpPr>
            <p:nvPr/>
          </p:nvSpPr>
          <p:spPr bwMode="auto">
            <a:xfrm>
              <a:off x="4401" y="3671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>
              <a:off x="7821" y="3671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81" name="Freeform 5"/>
            <p:cNvSpPr>
              <a:spLocks/>
            </p:cNvSpPr>
            <p:nvPr/>
          </p:nvSpPr>
          <p:spPr bwMode="auto">
            <a:xfrm>
              <a:off x="2964" y="5279"/>
              <a:ext cx="70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3" y="0"/>
                </a:cxn>
              </a:cxnLst>
              <a:rect l="0" t="0" r="r" b="b"/>
              <a:pathLst>
                <a:path w="703" h="1">
                  <a:moveTo>
                    <a:pt x="0" y="0"/>
                  </a:moveTo>
                  <a:lnTo>
                    <a:pt x="70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80" name="Freeform 4"/>
            <p:cNvSpPr>
              <a:spLocks/>
            </p:cNvSpPr>
            <p:nvPr/>
          </p:nvSpPr>
          <p:spPr bwMode="auto">
            <a:xfrm>
              <a:off x="5308" y="5279"/>
              <a:ext cx="160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7" y="0"/>
                </a:cxn>
              </a:cxnLst>
              <a:rect l="0" t="0" r="r" b="b"/>
              <a:pathLst>
                <a:path w="1607" h="1">
                  <a:moveTo>
                    <a:pt x="0" y="0"/>
                  </a:moveTo>
                  <a:lnTo>
                    <a:pt x="160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79" name="Line 3"/>
            <p:cNvSpPr>
              <a:spLocks noChangeShapeType="1"/>
            </p:cNvSpPr>
            <p:nvPr/>
          </p:nvSpPr>
          <p:spPr bwMode="auto">
            <a:xfrm>
              <a:off x="8901" y="522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78" name="Rectangle 2"/>
            <p:cNvSpPr>
              <a:spLocks noChangeArrowheads="1"/>
            </p:cNvSpPr>
            <p:nvPr/>
          </p:nvSpPr>
          <p:spPr bwMode="auto">
            <a:xfrm>
              <a:off x="6864" y="2764"/>
              <a:ext cx="198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Секретный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ключ</a:t>
              </a: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1619672" y="6063679"/>
            <a:ext cx="60715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Шифрование с несимметричным ключом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2420888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Асимметричное шифрование, хотя и сложнее, но зато надежнее. Для его реализации нужны два взаимосвязанных ключа: открытый и закрытый. </a:t>
            </a:r>
          </a:p>
          <a:p>
            <a:r>
              <a:rPr lang="ru-RU" dirty="0" smtClean="0"/>
              <a:t>Получатель сообщает всем желающим свой открытый ключ, позволяющий шифровать для него сообщения. Если кому-то необходимо отправить зашифрованное сообщение, то он выполняет шифрование, используя открытый ключ получателя. </a:t>
            </a:r>
          </a:p>
          <a:p>
            <a:r>
              <a:rPr lang="ru-RU" dirty="0" smtClean="0"/>
              <a:t>Получив сообщение, последний расшифровывает его с помощью своего закрытого ключа. </a:t>
            </a:r>
          </a:p>
          <a:p>
            <a:r>
              <a:rPr lang="ru-RU" dirty="0" smtClean="0"/>
              <a:t>Отличительной особенностью данного метода шифрования является разделение ключей для </a:t>
            </a:r>
            <a:r>
              <a:rPr lang="ru-RU" dirty="0" err="1" smtClean="0"/>
              <a:t>зашифрования</a:t>
            </a:r>
            <a:r>
              <a:rPr lang="ru-RU" dirty="0" smtClean="0"/>
              <a:t> и </a:t>
            </a:r>
            <a:r>
              <a:rPr lang="ru-RU" dirty="0" err="1" smtClean="0"/>
              <a:t>расшифрования</a:t>
            </a:r>
            <a:r>
              <a:rPr lang="ru-RU" dirty="0" smtClean="0"/>
              <a:t>. При этом ключ для </a:t>
            </a:r>
            <a:r>
              <a:rPr lang="ru-RU" dirty="0" err="1" smtClean="0"/>
              <a:t>зашифрования</a:t>
            </a:r>
            <a:r>
              <a:rPr lang="ru-RU" dirty="0" smtClean="0"/>
              <a:t> не требуется делать секретным, более того, он может быть общедоступным и содержаться в телефонном справочнике вместе с фамилией владельца.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83529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Шифрование методом замены 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(подстановки) заключается в замене по определенному правилу символов исходной информации, записанных в одном алфавите, символами из другого алфавита.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 </a:t>
            </a:r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шифровании методом перестановки 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символы шифруемого текста переставляются по определенному алгоритму внутри шифруемого блока символов.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Эффективным средством повышения стойкости шифрования является </a:t>
            </a:r>
            <a:r>
              <a:rPr lang="ru-RU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комбинированное использование 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нескольких различных методов. С помощью двух или более методов осуществляется последовательное шифрование исходного текста. 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864096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Алфавит </a:t>
            </a:r>
            <a:r>
              <a:rPr lang="ru-RU" sz="2800" dirty="0" smtClean="0">
                <a:solidFill>
                  <a:schemeClr val="bg1"/>
                </a:solidFill>
              </a:rPr>
              <a:t>- конечное множество используемых для кодирования информации знаков. 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Примеры алфавитов: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lvl="0"/>
            <a:r>
              <a:rPr lang="ru-RU" sz="2800" dirty="0" smtClean="0">
                <a:solidFill>
                  <a:srgbClr val="FFFF00"/>
                </a:solidFill>
              </a:rPr>
              <a:t>алфавит </a:t>
            </a:r>
            <a:r>
              <a:rPr lang="en-US" sz="2800" dirty="0" smtClean="0">
                <a:solidFill>
                  <a:srgbClr val="FFFF00"/>
                </a:solidFill>
              </a:rPr>
              <a:t>Z</a:t>
            </a:r>
            <a:r>
              <a:rPr lang="ru-RU" sz="2800" baseline="-25000" dirty="0" smtClean="0">
                <a:solidFill>
                  <a:srgbClr val="FFFF00"/>
                </a:solidFill>
              </a:rPr>
              <a:t>33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- 32 буквы русского алфавита и пробел;</a:t>
            </a:r>
          </a:p>
          <a:p>
            <a:pPr lvl="0"/>
            <a:endParaRPr lang="en-US" sz="2800" dirty="0" smtClean="0">
              <a:solidFill>
                <a:schemeClr val="bg1"/>
              </a:solidFill>
            </a:endParaRPr>
          </a:p>
          <a:p>
            <a:pPr lvl="0"/>
            <a:r>
              <a:rPr lang="ru-RU" sz="2800" dirty="0" smtClean="0">
                <a:solidFill>
                  <a:srgbClr val="FFFF00"/>
                </a:solidFill>
              </a:rPr>
              <a:t>алфавит </a:t>
            </a:r>
            <a:r>
              <a:rPr lang="en-US" sz="2800" dirty="0" smtClean="0">
                <a:solidFill>
                  <a:srgbClr val="FFFF00"/>
                </a:solidFill>
              </a:rPr>
              <a:t>Z</a:t>
            </a:r>
            <a:r>
              <a:rPr lang="ru-RU" sz="2800" baseline="-25000" dirty="0" smtClean="0">
                <a:solidFill>
                  <a:srgbClr val="FFFF00"/>
                </a:solidFill>
              </a:rPr>
              <a:t>256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- символы, входящие в стандартные коды </a:t>
            </a:r>
            <a:r>
              <a:rPr lang="en-US" sz="2800" dirty="0" smtClean="0">
                <a:solidFill>
                  <a:schemeClr val="bg1"/>
                </a:solidFill>
              </a:rPr>
              <a:t>ASCII</a:t>
            </a:r>
            <a:r>
              <a:rPr lang="ru-RU" sz="2800" dirty="0" smtClean="0">
                <a:solidFill>
                  <a:schemeClr val="bg1"/>
                </a:solidFill>
              </a:rPr>
              <a:t> и КОИ-8;</a:t>
            </a:r>
          </a:p>
          <a:p>
            <a:pPr lvl="0"/>
            <a:endParaRPr lang="en-US" sz="2800" dirty="0" smtClean="0">
              <a:solidFill>
                <a:schemeClr val="bg1"/>
              </a:solidFill>
            </a:endParaRPr>
          </a:p>
          <a:p>
            <a:pPr lvl="0"/>
            <a:r>
              <a:rPr lang="ru-RU" sz="2800" dirty="0" smtClean="0">
                <a:solidFill>
                  <a:srgbClr val="FFFF00"/>
                </a:solidFill>
              </a:rPr>
              <a:t>бинарный алфавит </a:t>
            </a:r>
            <a:r>
              <a:rPr lang="ru-RU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smtClean="0">
                <a:solidFill>
                  <a:schemeClr val="bg1"/>
                </a:solidFill>
              </a:rPr>
              <a:t>Z</a:t>
            </a:r>
            <a:r>
              <a:rPr lang="ru-RU" sz="2800" baseline="-25000" dirty="0" smtClean="0">
                <a:solidFill>
                  <a:schemeClr val="bg1"/>
                </a:solidFill>
              </a:rPr>
              <a:t>2</a:t>
            </a:r>
            <a:r>
              <a:rPr lang="ru-RU" sz="2800" dirty="0" smtClean="0">
                <a:solidFill>
                  <a:schemeClr val="bg1"/>
                </a:solidFill>
              </a:rPr>
              <a:t> = {0,1};</a:t>
            </a:r>
          </a:p>
          <a:p>
            <a:pPr lvl="0"/>
            <a:endParaRPr lang="en-US" sz="2800" dirty="0" smtClean="0">
              <a:solidFill>
                <a:schemeClr val="bg1"/>
              </a:solidFill>
            </a:endParaRPr>
          </a:p>
          <a:p>
            <a:pPr lvl="0"/>
            <a:r>
              <a:rPr lang="ru-RU" sz="2800" dirty="0" smtClean="0">
                <a:solidFill>
                  <a:schemeClr val="bg1"/>
                </a:solidFill>
              </a:rPr>
              <a:t>восьмеричный алфавит или шестнадцатеричный алфавит;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83529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Шифрование методами замены и перестановки</a:t>
            </a: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Наиболее простой разновидностью шифрования является простая однозначная замена символов шифруемого сообщения другими символами того же самого или некоторого другого алфавита. </a:t>
            </a:r>
          </a:p>
          <a:p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Ключом такого преобразования является соответствующая таблица замены, устанавливающая однозначное соответствие между символами исходного и шифрующего алфавитов. Если оба алфавита состоят из одного и того же набора символов, например, букв русского алфавита, то их взаимно однозначное соответствие устанавливается таблицей замены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23526" y="260648"/>
          <a:ext cx="8424936" cy="2194560"/>
        </p:xfrm>
        <a:graphic>
          <a:graphicData uri="http://schemas.openxmlformats.org/drawingml/2006/table">
            <a:tbl>
              <a:tblPr/>
              <a:tblGrid>
                <a:gridCol w="1296146"/>
                <a:gridCol w="720080"/>
                <a:gridCol w="504056"/>
                <a:gridCol w="360040"/>
                <a:gridCol w="432048"/>
                <a:gridCol w="504056"/>
                <a:gridCol w="543816"/>
                <a:gridCol w="378706"/>
                <a:gridCol w="517638"/>
                <a:gridCol w="432048"/>
                <a:gridCol w="432048"/>
                <a:gridCol w="432048"/>
                <a:gridCol w="432048"/>
                <a:gridCol w="432048"/>
                <a:gridCol w="504056"/>
                <a:gridCol w="504054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Номер символа</a:t>
                      </a:r>
                      <a:endParaRPr lang="en-US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9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  <a:endParaRPr lang="en-US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Исходные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символы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Е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Ж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Л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</a:t>
                      </a:r>
                      <a:endParaRPr lang="en-US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П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Символы замены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</a:t>
                      </a:r>
                      <a:endParaRPr lang="en-US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Ы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П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Ъ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Р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Я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Ч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Ф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Е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Номер символа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29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27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26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31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</a:t>
                      </a:r>
                      <a:endParaRPr lang="en-US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2890624"/>
          <a:ext cx="8429727" cy="2194560"/>
        </p:xfrm>
        <a:graphic>
          <a:graphicData uri="http://schemas.openxmlformats.org/drawingml/2006/table">
            <a:tbl>
              <a:tblPr/>
              <a:tblGrid>
                <a:gridCol w="1224136"/>
                <a:gridCol w="432048"/>
                <a:gridCol w="432048"/>
                <a:gridCol w="432048"/>
                <a:gridCol w="432048"/>
                <a:gridCol w="432048"/>
                <a:gridCol w="504056"/>
                <a:gridCol w="504056"/>
                <a:gridCol w="504056"/>
                <a:gridCol w="504056"/>
                <a:gridCol w="504056"/>
                <a:gridCol w="432048"/>
                <a:gridCol w="504056"/>
                <a:gridCol w="363151"/>
                <a:gridCol w="378648"/>
                <a:gridCol w="410329"/>
                <a:gridCol w="436839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Номер символа</a:t>
                      </a:r>
                      <a:endParaRPr lang="en-US" sz="18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26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27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28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29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30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31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Исходные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символы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Р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Ф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Ц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Ч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Щ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Ъ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Ы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Ь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Э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Ю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Я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Символы замены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Ш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Ю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Щ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Ж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Ц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Л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Б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Ь</a:t>
                      </a:r>
                      <a:endParaRPr lang="en-US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Номер символа</a:t>
                      </a:r>
                      <a:endParaRPr lang="en-US" sz="18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9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30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28</a:t>
                      </a:r>
                      <a:endParaRPr lang="en-US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267744" y="5805264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Arial" pitchFamily="34" charset="0"/>
                <a:cs typeface="Arial" pitchFamily="34" charset="0"/>
              </a:rPr>
              <a:t>Таблица простой замены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Шифрование </a:t>
            </a:r>
            <a:r>
              <a:rPr lang="ru-RU" sz="2800" dirty="0" smtClean="0">
                <a:solidFill>
                  <a:schemeClr val="bg1"/>
                </a:solidFill>
              </a:rPr>
              <a:t>- преобразовательный процесс: исходный текст, который носит также название открытого текста, заменяется шифрованным текстом; 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err="1" smtClean="0">
                <a:solidFill>
                  <a:srgbClr val="FFFF00"/>
                </a:solidFill>
              </a:rPr>
              <a:t>Зашифрование</a:t>
            </a:r>
            <a:r>
              <a:rPr lang="ru-RU" sz="2800" dirty="0" smtClean="0">
                <a:solidFill>
                  <a:schemeClr val="bg1"/>
                </a:solidFill>
              </a:rPr>
              <a:t> (</a:t>
            </a:r>
            <a:r>
              <a:rPr lang="ru-RU" sz="2800" dirty="0" err="1" smtClean="0">
                <a:solidFill>
                  <a:schemeClr val="bg1"/>
                </a:solidFill>
              </a:rPr>
              <a:t>encryption</a:t>
            </a:r>
            <a:r>
              <a:rPr lang="ru-RU" sz="2800" dirty="0" smtClean="0">
                <a:solidFill>
                  <a:schemeClr val="bg1"/>
                </a:solidFill>
              </a:rPr>
              <a:t>) - процесс </a:t>
            </a:r>
            <a:r>
              <a:rPr lang="ru-RU" sz="2800" dirty="0" err="1" smtClean="0">
                <a:solidFill>
                  <a:schemeClr val="bg1"/>
                </a:solidFill>
              </a:rPr>
              <a:t>зашифрования</a:t>
            </a:r>
            <a:r>
              <a:rPr lang="ru-RU" sz="2800" dirty="0" smtClean="0">
                <a:solidFill>
                  <a:schemeClr val="bg1"/>
                </a:solidFill>
              </a:rPr>
              <a:t> информации, то есть применения криптографического преобразования данных, эту информацию содержащих; 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Шифр и </a:t>
            </a:r>
            <a:r>
              <a:rPr lang="ru-RU" sz="2800" dirty="0" err="1" smtClean="0">
                <a:solidFill>
                  <a:srgbClr val="FFFF00"/>
                </a:solidFill>
              </a:rPr>
              <a:t>шифрсистема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 err="1" smtClean="0">
                <a:solidFill>
                  <a:schemeClr val="bg1"/>
                </a:solidFill>
              </a:rPr>
              <a:t>cipher</a:t>
            </a:r>
            <a:r>
              <a:rPr lang="ru-RU" sz="2800" dirty="0" smtClean="0">
                <a:solidFill>
                  <a:schemeClr val="bg1"/>
                </a:solidFill>
              </a:rPr>
              <a:t>, </a:t>
            </a:r>
            <a:r>
              <a:rPr lang="ru-RU" sz="2800" dirty="0" err="1" smtClean="0">
                <a:solidFill>
                  <a:schemeClr val="bg1"/>
                </a:solidFill>
              </a:rPr>
              <a:t>cypher</a:t>
            </a:r>
            <a:r>
              <a:rPr lang="ru-RU" sz="2800" dirty="0" smtClean="0">
                <a:solidFill>
                  <a:schemeClr val="bg1"/>
                </a:solidFill>
              </a:rPr>
              <a:t>, </a:t>
            </a:r>
            <a:r>
              <a:rPr lang="ru-RU" sz="2800" dirty="0" err="1" smtClean="0">
                <a:solidFill>
                  <a:schemeClr val="bg1"/>
                </a:solidFill>
              </a:rPr>
              <a:t>ciphercode</a:t>
            </a:r>
            <a:r>
              <a:rPr lang="ru-RU" sz="2800" dirty="0" smtClean="0">
                <a:solidFill>
                  <a:schemeClr val="bg1"/>
                </a:solidFill>
              </a:rPr>
              <a:t>) - обычно выход криптосистемы и сама симметричная криптосистема соответственно.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Криптографическая система </a:t>
            </a:r>
            <a:r>
              <a:rPr lang="ru-RU" sz="2800" dirty="0" smtClean="0">
                <a:solidFill>
                  <a:schemeClr val="bg1"/>
                </a:solidFill>
              </a:rPr>
              <a:t>представляет собой семейство </a:t>
            </a:r>
            <a:r>
              <a:rPr lang="en-US" sz="2800" dirty="0" smtClean="0">
                <a:solidFill>
                  <a:schemeClr val="bg1"/>
                </a:solidFill>
              </a:rPr>
              <a:t>T</a:t>
            </a:r>
            <a:r>
              <a:rPr lang="ru-RU" sz="2800" dirty="0" smtClean="0">
                <a:solidFill>
                  <a:schemeClr val="bg1"/>
                </a:solidFill>
              </a:rPr>
              <a:t> преобразований открытого текста. 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Члены этого семейства индексируются, или обозначаются символом </a:t>
            </a:r>
            <a:r>
              <a:rPr lang="en-US" sz="2800" dirty="0" smtClean="0">
                <a:solidFill>
                  <a:schemeClr val="bg1"/>
                </a:solidFill>
              </a:rPr>
              <a:t>k</a:t>
            </a:r>
            <a:r>
              <a:rPr lang="ru-RU" sz="2800" dirty="0" smtClean="0">
                <a:solidFill>
                  <a:schemeClr val="bg1"/>
                </a:solidFill>
              </a:rPr>
              <a:t>;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 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Параметр </a:t>
            </a:r>
            <a:r>
              <a:rPr lang="en-US" sz="2800" dirty="0" smtClean="0">
                <a:solidFill>
                  <a:srgbClr val="FFFF00"/>
                </a:solidFill>
              </a:rPr>
              <a:t>k</a:t>
            </a:r>
            <a:r>
              <a:rPr lang="ru-RU" sz="2800" dirty="0" smtClean="0">
                <a:solidFill>
                  <a:schemeClr val="bg1"/>
                </a:solidFill>
              </a:rPr>
              <a:t> является ключом. 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Пространство ключей </a:t>
            </a:r>
            <a:r>
              <a:rPr lang="en-US" sz="2800" dirty="0" smtClean="0">
                <a:solidFill>
                  <a:srgbClr val="FFFF00"/>
                </a:solidFill>
              </a:rPr>
              <a:t>K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- это набор возможных значений ключа. Обычно ключ представляет собой последовательный ряд букв алфавита.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 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Преобразование </a:t>
            </a:r>
            <a:r>
              <a:rPr lang="en-US" sz="2800" dirty="0" err="1" smtClean="0">
                <a:solidFill>
                  <a:srgbClr val="FFFF00"/>
                </a:solidFill>
              </a:rPr>
              <a:t>T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k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определяется соответствующим алгоритмом и значением параметра </a:t>
            </a:r>
            <a:r>
              <a:rPr lang="en-US" sz="2800" dirty="0" smtClean="0">
                <a:solidFill>
                  <a:schemeClr val="bg1"/>
                </a:solidFill>
              </a:rPr>
              <a:t>k</a:t>
            </a:r>
            <a:r>
              <a:rPr lang="ru-RU" sz="2800" dirty="0" smtClean="0">
                <a:solidFill>
                  <a:schemeClr val="bg1"/>
                </a:solidFill>
              </a:rPr>
              <a:t>.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04664"/>
            <a:ext cx="87129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Криптографическая стойкость</a:t>
            </a:r>
            <a:r>
              <a:rPr lang="ru-RU" sz="2800" dirty="0" smtClean="0">
                <a:solidFill>
                  <a:schemeClr val="bg1"/>
                </a:solidFill>
              </a:rPr>
              <a:t>, </a:t>
            </a:r>
            <a:r>
              <a:rPr lang="ru-RU" sz="2800" dirty="0" err="1" smtClean="0">
                <a:solidFill>
                  <a:schemeClr val="bg1"/>
                </a:solidFill>
              </a:rPr>
              <a:t>криптостойкость</a:t>
            </a:r>
            <a:r>
              <a:rPr lang="ru-RU" sz="2800" dirty="0" smtClean="0">
                <a:solidFill>
                  <a:schemeClr val="bg1"/>
                </a:solidFill>
              </a:rPr>
              <a:t> (</a:t>
            </a:r>
            <a:r>
              <a:rPr lang="ru-RU" sz="2800" dirty="0" err="1" smtClean="0">
                <a:solidFill>
                  <a:schemeClr val="bg1"/>
                </a:solidFill>
              </a:rPr>
              <a:t>cryptographic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strength</a:t>
            </a:r>
            <a:r>
              <a:rPr lang="ru-RU" sz="2800" dirty="0" smtClean="0">
                <a:solidFill>
                  <a:schemeClr val="bg1"/>
                </a:solidFill>
              </a:rPr>
              <a:t>) - устойчивость </a:t>
            </a:r>
            <a:r>
              <a:rPr lang="ru-RU" sz="2800" dirty="0" err="1" smtClean="0">
                <a:solidFill>
                  <a:schemeClr val="bg1"/>
                </a:solidFill>
              </a:rPr>
              <a:t>шифрсистемы</a:t>
            </a:r>
            <a:r>
              <a:rPr lang="ru-RU" sz="2800" dirty="0" smtClean="0">
                <a:solidFill>
                  <a:schemeClr val="bg1"/>
                </a:solidFill>
              </a:rPr>
              <a:t>  по отношению ко всем известным видам </a:t>
            </a:r>
            <a:r>
              <a:rPr lang="ru-RU" sz="2800" dirty="0" err="1" smtClean="0">
                <a:solidFill>
                  <a:schemeClr val="bg1"/>
                </a:solidFill>
              </a:rPr>
              <a:t>криптоанализа</a:t>
            </a:r>
            <a:r>
              <a:rPr lang="ru-RU" sz="2800" dirty="0" smtClean="0">
                <a:solidFill>
                  <a:schemeClr val="bg1"/>
                </a:solidFill>
              </a:rPr>
              <a:t>. 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Показатели </a:t>
            </a:r>
            <a:r>
              <a:rPr lang="ru-RU" sz="2800" dirty="0" err="1" smtClean="0">
                <a:solidFill>
                  <a:schemeClr val="bg1"/>
                </a:solidFill>
              </a:rPr>
              <a:t>криптостойкости</a:t>
            </a:r>
            <a:r>
              <a:rPr lang="ru-RU" sz="2800" dirty="0" smtClean="0">
                <a:solidFill>
                  <a:schemeClr val="bg1"/>
                </a:solidFill>
              </a:rPr>
              <a:t>: 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0"/>
            <a:r>
              <a:rPr lang="ru-RU" sz="2800" dirty="0" smtClean="0">
                <a:solidFill>
                  <a:schemeClr val="bg1"/>
                </a:solidFill>
              </a:rPr>
              <a:t>количество всех возможных ключей;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0"/>
            <a:r>
              <a:rPr lang="ru-RU" sz="2800" dirty="0" smtClean="0">
                <a:solidFill>
                  <a:schemeClr val="bg1"/>
                </a:solidFill>
              </a:rPr>
              <a:t>среднее время, необходимое для </a:t>
            </a:r>
            <a:r>
              <a:rPr lang="ru-RU" sz="2800" dirty="0" err="1" smtClean="0">
                <a:solidFill>
                  <a:schemeClr val="bg1"/>
                </a:solidFill>
              </a:rPr>
              <a:t>криптоанализа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>
                <a:solidFill>
                  <a:srgbClr val="FFFF00"/>
                </a:solidFill>
              </a:rPr>
              <a:t>Имитозащита</a:t>
            </a:r>
            <a:r>
              <a:rPr lang="ru-RU" sz="2800" dirty="0" smtClean="0">
                <a:solidFill>
                  <a:schemeClr val="bg1"/>
                </a:solidFill>
              </a:rPr>
              <a:t> - это защита данных в системах их передачи и хранения от навязывания ложной информации. 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err="1" smtClean="0">
                <a:solidFill>
                  <a:schemeClr val="bg1"/>
                </a:solidFill>
              </a:rPr>
              <a:t>Имитозащита</a:t>
            </a:r>
            <a:r>
              <a:rPr lang="ru-RU" sz="2800" dirty="0" smtClean="0">
                <a:solidFill>
                  <a:schemeClr val="bg1"/>
                </a:solidFill>
              </a:rPr>
              <a:t> достигается обычно за счет включения в пакет передаваемых данных </a:t>
            </a:r>
            <a:r>
              <a:rPr lang="ru-RU" sz="2800" dirty="0" err="1" smtClean="0">
                <a:solidFill>
                  <a:schemeClr val="bg1"/>
                </a:solidFill>
              </a:rPr>
              <a:t>имитовставки</a:t>
            </a:r>
            <a:r>
              <a:rPr lang="ru-RU" sz="2800" dirty="0" smtClean="0">
                <a:solidFill>
                  <a:schemeClr val="bg1"/>
                </a:solidFill>
              </a:rPr>
              <a:t>;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err="1" smtClean="0">
                <a:solidFill>
                  <a:srgbClr val="FFFF00"/>
                </a:solidFill>
              </a:rPr>
              <a:t>Имитовставка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- блок информации, вычисленный по определенному закону и зависящий от некоторого криптографического ключа и данных;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Криптографическая атака 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cryptoanalitic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attack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- попытка 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криптоаналитика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вызвать отклонения от нормального проведения процесса конфиденциального обмена информацией. 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Взлом или вскрытие, дешифрование шифра или 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шифрсистемы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- это успешное применение криптографической атаки; </a:t>
            </a:r>
          </a:p>
          <a:p>
            <a:endParaRPr lang="ru-RU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Криптоанализ</a:t>
            </a:r>
            <a:r>
              <a:rPr lang="ru-RU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cryptanalysis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- набор методик и алгоритмов дешифрования 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криптографически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защищенных сообщений, анализа </a:t>
            </a:r>
            <a:r>
              <a:rPr lang="ru-RU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шифрсистем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1829</Words>
  <Application>Microsoft Office PowerPoint</Application>
  <PresentationFormat>Экран (4:3)</PresentationFormat>
  <Paragraphs>387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9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АА</dc:creator>
  <cp:lastModifiedBy>1</cp:lastModifiedBy>
  <cp:revision>106</cp:revision>
  <dcterms:created xsi:type="dcterms:W3CDTF">2013-09-03T09:21:18Z</dcterms:created>
  <dcterms:modified xsi:type="dcterms:W3CDTF">2020-09-18T10:10:09Z</dcterms:modified>
</cp:coreProperties>
</file>