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1" r:id="rId25"/>
    <p:sldId id="282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00CC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D6B11-25E9-4EFF-AA2E-26EA85CBC815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9132-D974-4011-9FE5-21ABDB6037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48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2378-02AC-46F4-9B73-1E21E3AA62AD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631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1C-3091-4E07-BC8E-D5CFF2EDE15C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21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C7D0-49B2-4A6F-A861-2EAD9781AAF7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64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AB91-5CA0-482C-87AC-11D26D9E02F2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5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D9F-D3B6-4A6F-AD88-B491137A1FB1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570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3912-63B8-401B-8DA6-09E384BCC4D9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04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9279-B5A7-41DD-B9C4-D069476B2232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16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ACE1-6F93-4D2C-9DF0-67F13CD2307C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3A77-88B9-4527-B00A-01B57CC242B9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54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02D3-8BF9-4380-8916-D964DF9FF77E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3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0B9-DF13-40DB-8245-8A9692EE6750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6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4B337F-E648-4BDF-809C-3B922FAAF129}" type="datetime1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18.09.20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82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32" y="1"/>
              <a:ext cx="9072626" cy="830997"/>
              <a:chOff x="-32" y="1"/>
              <a:chExt cx="9072626" cy="830997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1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</a:rPr>
                  <a:t>Национальный исследовательский университет «МИЭТ»</a:t>
                </a:r>
              </a:p>
              <a:p>
                <a:pPr algn="ctr"/>
                <a:r>
                  <a:rPr lang="ru-RU" sz="2400" b="1" dirty="0">
                    <a:solidFill>
                      <a:srgbClr val="004D86"/>
                    </a:solidFill>
                    <a:cs typeface="Arial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defTabSz="912813" eaLnBrk="0" hangingPunct="0">
              <a:spcAft>
                <a:spcPts val="600"/>
              </a:spcAft>
            </a:pPr>
            <a:endParaRPr lang="ru-RU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</a:rPr>
              <a:t>Дисциплина</a:t>
            </a:r>
          </a:p>
          <a:p>
            <a:pPr lvl="0" algn="ctr" defTabSz="912813"/>
            <a:endParaRPr lang="ru-RU" sz="3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Информационная безопасность /</a:t>
            </a: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Основы информационной безопасности</a:t>
            </a:r>
            <a:endParaRPr lang="ru-RU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Антивирусные мониторы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32863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целый класс антивирусных программ, которые постоянно находятся в памяти компьютера, и отслеживают все подозрительные действия, выполняемые другими программами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Такие программы носят название антивирусных мониторов или сторожей.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 автоматически проверяет все запускаемые программы, создаваемые, открываемые и сохраняемые документы, файлы программ и документов, полученные через Интернет или скопированные на жесткий диск с дискеты и компакт диска.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Антивирусный монитор сообщает пользователю, в случае ситуации, когда какая-либо программа попытается выполнить потенциально опасное действие.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8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Обнаружение изменений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62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вирус заражает компьютер, он изменяет содержимое жесткого диска, например, дописывает свой код в файл программы или документа, добавляет вызов программы-вируса, изменяет загрузочный сектор, создает файл-спутник.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Таких изменений, однако, не делают «бестелесные» вирусы, обитающие не на диске, а в памяти процессов ОС.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Антивирусные программы, называемые ревизорами диска, не выполняют поиск вирусов по сигнатурам.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Они запоминают предварительно характеристики всех областей диска, которые подвергаются нападению вируса, а затем периодически проверяют их (отсюда происходит название программы-ревизоры).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Ревизор может найти изменения, сделанные известным или неизвестным вирусом.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11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0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Защита, встроенная в </a:t>
            </a:r>
            <a:r>
              <a:rPr lang="ru-RU" dirty="0" err="1" smtClean="0"/>
              <a:t>bios</a:t>
            </a:r>
            <a:r>
              <a:rPr lang="ru-RU" dirty="0" smtClean="0"/>
              <a:t> компьютера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196751"/>
            <a:ext cx="8640960" cy="521992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</a:rPr>
              <a:t>В системные платы компьютеров тоже встраивают простейшие средства защиты от вирусов</a:t>
            </a:r>
          </a:p>
          <a:p>
            <a:r>
              <a:rPr lang="ru-RU" dirty="0" smtClean="0">
                <a:latin typeface="+mj-lt"/>
              </a:rPr>
              <a:t>Эти средства позволяют контролировать все обращения к главной загрузочной записи жестких дисков, а также к загрузочным секторам дисков и дискет</a:t>
            </a:r>
          </a:p>
          <a:p>
            <a:r>
              <a:rPr lang="ru-RU" dirty="0" smtClean="0">
                <a:latin typeface="+mj-lt"/>
              </a:rPr>
              <a:t>Если какая-либо программа попытается изменить содержимое загрузочных секторов, срабатывает защита и пользователь получает соответствующее предупреждение.</a:t>
            </a:r>
          </a:p>
          <a:p>
            <a:r>
              <a:rPr lang="ru-RU" dirty="0" smtClean="0">
                <a:latin typeface="+mj-lt"/>
              </a:rPr>
              <a:t>Однако эта защита не очень надежна, существуют вирусы, которые пытаются отключить антивирусный контроль BIOS, изменяя некоторые ячейки в энергонезависимой памяти (CMOS-памяти) компьютера.</a:t>
            </a:r>
            <a:endParaRPr lang="ru-RU" dirty="0">
              <a:latin typeface="+mj-lt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12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1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76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Поведенческий контроль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76063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Компоненты поведенческого контроля осуществляют мониторинг действий всех приложений в системе и блокируют действия, которые угрожают безопасности системы и ее пользователям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Поведенческий анализ содержит базу данных наборов правил, которые определяют, какие действия должны быть разрешены или заблокированы для каждой программы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 защиты выполняет контроль и прекращает работу программ, которые могут выполнить потенциально опасное действие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существует правило, которое определяет конкретную ситуацию, оно используется для того чтобы либо разрешить, либо заблокировать действие.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Поведенческий контроль не сканирует файлы приложений перед их выполнением, следовательно, невозможно определить вредоносное ПО до запуска приложения.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Тем не менее, эта опция антивирусных программ позволяет эффективно блокировать опасное поведение и, таким образом, предотвращать повреждения и защищать систему от известных и неизвестных вирусов.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13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8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Изолированная программная среда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ru-RU" dirty="0" smtClean="0"/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Антивирусные продукты, которые содержат в своем инструментарии «песочницу», обрабатывают все неизвестные или подозрительные программы специальным методом, которые гарантируют, что они не принесут вреда системе. 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Создается специальная среда, называемая «песочницей», которая выглядит для запускаемых внутри приложений как настоящая система.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 могут свободно управлять объектами только в «песочнице», их действия недоступны для реальной системы (например, изменение записей системного реестра)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Изолированная программная среда гарантирует, что опасные действия не навредят ОС, запускаемое в ней приложение не может определить, где именно оно выполняется.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Степень эффективности изолированной программной среды определяется возможностью ее распознания со стороны вредоносного ПО, чем «песочница» менее заметна запускаемому в ней приложению, тем лучше.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3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Системный щит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32863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антивирусные программы имеют различные уровни защиты для сторонних программ, а также для ОС и ее компонентов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Системный щит отвечает за защиту ОС от вредоносного ПО и сохранность оригинальных модулей системы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Важные системные файлы, критические записи реестра (в том числе автозагрузка) и другие системные ресурсы, которые могут быть инфицированы вирусом, находятся под наблюдением системного щита.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Любая попытка изменения ОС блокируется.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15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1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525" y="116632"/>
            <a:ext cx="8229600" cy="114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Защита персональных (мультимедийных) устройств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52565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Основная функциональность современных антивирусных программ по части защиты переносных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мультимедийных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устройств предполагает отключение функции автозагрузки или автозапуска.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Большинство антивирусных решений также определяют специальный набор правил для всех программ, расположенных на переносных устройствах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Предполагаются, что файлы на переносных накопителях могут появиться с других ПК, инфицированных и не оснащенных достаточным уровнем безопасности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программы на переносных устройствах считаются по умолчанию потенциально опасными и их действия строго ограничены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пакеты безопасности могут распознавать программы с электронной подписью от надежных источников и не ограничивать действия таких приложений.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16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2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Самозащита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472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Одна из самых критических функций – самозащита антивирусной программы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Любая антивирусная защита может оказаться бесполезной, если вредоносное ПО может отключить ее.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Современные антивирусные программы защищают все свои компоненты от вирусной угрозы так, чтобы они не могли быть отключены или повреждены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Самозащита предполагает защиту программных процессов и потоков, файлов и директорий, записей реестра и их значений, установленных системных драйверов и служб и других ресурсов, созданных антивирусом и доступных для других процессов в системе.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17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1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06613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Веб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контроль</a:t>
            </a:r>
            <a:b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28670"/>
            <a:ext cx="8784976" cy="5596674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Веб-браузеры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могут быть использованы для заражения ПК через интернет, для передачи украденной информации с зараженного компьютера на сервера злоумышленников.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Браузеры часто становятся объектом атаки из-за данных платежных систем, которые могут храниться в базе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автозаполнения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форм браузеров</a:t>
            </a:r>
          </a:p>
          <a:p>
            <a:pPr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контроль реализуется путем использования следующих модулей: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контроль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плагинов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фильтры URL-адресов, блокировка рекламы;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динамический анализ содержания;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виртуализация браузера;</a:t>
            </a:r>
          </a:p>
          <a:p>
            <a:pPr lvl="1"/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браузерный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 поисковый помощник,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анти-фишинг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сканирование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веб-содержания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защита конфиденциальной информации.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18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0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Контроль доступа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7260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Контроль доступа позволяет приоритетным пользователям контролировать использование компьютера менее приоритетной аудиторией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Функция может использоваться для ограничения доступа к учетной записи компьютера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Контроль доступа может эффективно ограничить пользователям доступ к компьютеру в течение определенного времени в день, либо на определенное количество часов в день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может быть ограничено назначение использования ПК, путем контролирования запуска сторонних приложений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Ограничения по времени могут сопоставляться с ограничением запуска определенных приложений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Таким образом, создаются специфические условия работы на компьютере, в которых, например, некоторое приложение может быть использовано строго отведенное количество часов в день.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19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0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950320"/>
            <a:ext cx="8229600" cy="2990848"/>
          </a:xfrm>
          <a:solidFill>
            <a:srgbClr val="0000CC"/>
          </a:solidFill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ru-RU" sz="36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Лекция № 06</a:t>
            </a:r>
            <a:r>
              <a:rPr lang="ru-RU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Методы и средства антивирусной защиты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Анти-спам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68863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Основное назначение модуля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анти-спам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– уменьшение количества нежелательных сообщений, который пользователь получает с помощью электронной почты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Анти-спам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модуль в современных антивирусных программах обычно имеет поддержку большинства популярных почтовых клиентов, таких как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Outlook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Outlook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Thunderbird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но не работает с другими почтовыми программами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Веб-интерфейс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почты обычно также не поддерживается. Комплексное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анти-спам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решениесочетает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несколько методов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Одним из наиболее общих методов является анализ содержимого входящих сообщений с помощью комплексного алгоритма анти-спам модуля и последующее присвоение специальных баллов каждому письму.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20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31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Защита от уязвимостей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54461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Эта опция позволяет пользователю сделать компьютер недоступным для известных видов уязвимостей, которые могут быть использованы вредоносным ПО для заражения ПК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 уязвимостей следит, чтобы были установлены все последние обновления ОС и основных установленных приложений.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Кроме того, он сканирует пользовательские учетные записи на предмет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слабозащищенных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паролей, контролирует возможные проблемы с системными настройками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Расширенные виды систем защит от уязвимостей могут осуществлять связь с разработчиками неофициальных систем и программных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патчей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устранения уязвимостей до выхода официального обновления.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21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24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ru-RU" dirty="0" smtClean="0"/>
              <a:t>Защита шлюза 1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22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6" name="Содержимое 5" descr="Установка сервера антивирусной проверки перед прокси-сервером (Схема № 1)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3528" y="1148115"/>
            <a:ext cx="3960440" cy="537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Установка сервера антивирусной проверки за прокси-сервером (Схема № 2)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148114"/>
            <a:ext cx="4106166" cy="537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477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производительности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80727"/>
            <a:ext cx="8784976" cy="543594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Мониторинг производительности является не очень распространенной функцией, однако некоторые антивирусы содержат ее для выявления нестандартного поведения, вызываемого вредоносным ПО или другими проблемами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Существует множество параметров в системе, связанных с быстродействием системы и использованием системных ресурсов, за которыми можно установить наблюдение.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Многие процессы в системе имеют типичное количество цепочек процессов, дескрипторов, определенное потребление памяти, использование центрального процессора, жесткого диска –параметры, которые практически не изменяются с течением времени.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происходит подозрительное событие, монитор производительности выводит тревожное сообщение.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23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273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Отчеты и журналы регистрации событий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47260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Антивирусные программы имеют настраиваемую функцию ведения журнала регистрации событий, который содержит детализированную информацию обо всех событиях в системе и действиях компонентов антивируса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Такие журналы полезны, когда происходит инцидент с безопасностью компьютера.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имеет возможность просмотреть, что именно случилось и какое действие последовало</a:t>
            </a:r>
          </a:p>
          <a:p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межсетевого экрана могут быть использованы для выявления зараженных машин в локальной сети или сети Интернет и последующего добавления новых правил сетевой фильтрации.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Журналы компонента поведенческого контроля могут привлечь внимание пользователя к потенциально опасным приложениям в системе, о которых пользователь не догадывался.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Отчеты являются более наглядными для пользователя, чем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и не требуют от пользователя дополнительных знаний для понимания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Отчеты накапливают все действия антивируса за определенный период без предоставления детальной информации.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41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23664"/>
          </a:xfrm>
        </p:spPr>
        <p:txBody>
          <a:bodyPr>
            <a:normAutofit/>
          </a:bodyPr>
          <a:lstStyle/>
          <a:p>
            <a:r>
              <a:rPr lang="ru-RU" dirty="0" smtClean="0"/>
              <a:t>Защита шлюза 2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25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6" name="Содержимое 5" descr="Установка антивируса на прокси-сервер (Схема № 3)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96752"/>
            <a:ext cx="397078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Замена прокси-сервера на антивирусный сервер с функциями прокси (Схема № 4)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032" y="1196752"/>
            <a:ext cx="388843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070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>
            <a:normAutofit/>
          </a:bodyPr>
          <a:lstStyle/>
          <a:p>
            <a:r>
              <a:rPr lang="ru-RU" dirty="0" smtClean="0"/>
              <a:t>Защита почты на периметре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26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6" name="Содержимое 5" descr="Установка сервера антивирусной проверки между почтовыми серверами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85794"/>
            <a:ext cx="5522385" cy="581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047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08504" cy="8683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Интеграция с межсетевым экраном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27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6" name="Содержимое 5" descr="Использование параллельно установленного сервера антивирусной проверки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912970"/>
            <a:ext cx="3927950" cy="565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Установка антивируса на сервер брандмауэра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8" y="912970"/>
            <a:ext cx="3928520" cy="558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1454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«Мультиплексированная» интеграция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28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pic>
        <p:nvPicPr>
          <p:cNvPr id="6" name="Содержимое 5" descr="Использование одного антивирусного сервера для проверки потоков от нескольких брандмауэров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8666" y="980728"/>
            <a:ext cx="4129318" cy="543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Использование различных антивирусных серверов для проверки различных потоков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7941" y="957226"/>
            <a:ext cx="4212531" cy="5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015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152792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sz="4400" dirty="0" smtClean="0"/>
              <a:t>Требования к антивирусам для шлюзов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24744"/>
            <a:ext cx="9001000" cy="5472608"/>
          </a:xfrm>
        </p:spPr>
        <p:txBody>
          <a:bodyPr>
            <a:noAutofit/>
          </a:bodyPr>
          <a:lstStyle/>
          <a:p>
            <a:pPr marL="354013" indent="-184150">
              <a:lnSpc>
                <a:spcPct val="75000"/>
              </a:lnSpc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 для шлюзов должен иметь возможность проверять </a:t>
            </a:r>
            <a:r>
              <a:rPr lang="ru-RU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Интернет-потоки</a:t>
            </a: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данных (HTTP, FTP и, возможно, SMTP) на наличие вирусов и предотвращать проникновение вирусов в сеть.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 для шлюзов должен иметь возможность проверять составные объекты - архивы, самораспаковывающиеся архивы, упакованные исполняемые файлы, почтовые базы, файлы почтовых форматов.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 для шлюзов должен позволять настраивать действия, которые будут выполняться при обнаружении вредоносных программ в потоках данных. Стандартными действиями при этом являются - пропустить, удалить, поместить на карантин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Желательно, чтобы антивирус для шлюзов имел возможность лечить зараженные объекты</a:t>
            </a:r>
          </a:p>
          <a:p>
            <a:pPr marL="354013" lvl="0" indent="-184150">
              <a:lnSpc>
                <a:spcPct val="75000"/>
              </a:lnSpc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управлению</a:t>
            </a:r>
            <a:endParaRPr lang="ru-RU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lvl="1" indent="-184150">
              <a:lnSpc>
                <a:spcPct val="75000"/>
              </a:lnSpc>
            </a:pPr>
            <a:r>
              <a:rPr lang="ru-RU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— настройки одного сервера должны легко распространяться на другие сервера или группу серверов, особенно если речь идет о массивах серверов </a:t>
            </a:r>
            <a:r>
              <a:rPr lang="ru-RU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ISA </a:t>
            </a:r>
            <a:r>
              <a:rPr lang="ru-RU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или подобных решениях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Удаленное управление — администратор антивирусной безопасности должен иметь возможность управлять всеми антивирусными средствами непосредственно со своего рабочего места</a:t>
            </a:r>
          </a:p>
          <a:p>
            <a:pPr marL="354013" lvl="0" indent="-184150">
              <a:lnSpc>
                <a:spcPct val="75000"/>
              </a:lnSpc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обновлению</a:t>
            </a:r>
            <a:endParaRPr lang="ru-RU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Высокая скорость реакции производителя на появление новых угроз - выражается в том числе и в частоте выпуска обновлений.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Поддержка различных источников обновления — HTTP-, FTP-ресурсов, локальных и сетевых папок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производить обновление вручную по требованию и автоматически по расписанию</a:t>
            </a:r>
          </a:p>
          <a:p>
            <a:pPr marL="354013" lvl="0" indent="-184150">
              <a:lnSpc>
                <a:spcPct val="75000"/>
              </a:lnSpc>
            </a:pPr>
            <a:r>
              <a:rPr lang="ru-RU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Требования к диагностике</a:t>
            </a:r>
            <a:endParaRPr lang="ru-RU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Уведомление администратора об инцидентах, связанных с антивирусной безопасностью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Ведение журналов работы</a:t>
            </a:r>
          </a:p>
          <a:p>
            <a:pPr marL="354013" lvl="1" indent="-184150">
              <a:lnSpc>
                <a:spcPct val="75000"/>
              </a:lnSpc>
            </a:pPr>
            <a:r>
              <a:rPr lang="ru-RU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Уведомление пользователя о попытках загрузить зараженный файл</a:t>
            </a:r>
            <a:endParaRPr lang="ru-RU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29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826" y="116632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Вирусы и черви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8863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Подобные вредоносные программы обладают способностью к несанкционированному пользователем саморазмножению в компьютерах или компьютерных сетях, при этом полученные копии также обладают этой возможностью.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 вирусам и червям не относятся: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троянские программы, распространяющие свои копии по сети и заражающие удалённые машины по команде «хозяина» вредоносной программы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прочие троянские программы, создающие свои многочисленные копии в системе или даже «цепляющиеся» к каким-либо файлам, уже присутствующим в системе (отличие от вирусов и червей состоит в невозможности дальнейшего самовоспроизведения копий).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Основным признаком, по которому различают типы вирусов и червей, является способ их распространения, т.е. как вредоносная программа передает свою копию по локальным или сетевым ресурсам.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3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7078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Троянские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52735"/>
            <a:ext cx="8640960" cy="536393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Эти вредоносные программы созданы для осуществления несанкционированных пользователем действий, направленных на уничтожение, блокирование, модификацию или копирование информации, нарушение работы компьютеров или компьютерных сетей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отличие от вирусов и червей, представители данной категории не имеют способности создавать свои копии, обладающие возможностью дальнейшего самовоспроизведения.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Основным признаком, по которому различают типы троянских программ, являются их несанкционированные пользователем действия — те, которые они производят на заражённом компьютере.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4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Подозрительные упаковщики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25662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j-lt"/>
              </a:rPr>
              <a:t>Вредоносные программы часто сжимаются различными способами упаковки, совмещенными с шифрованием содержимого файла для того, чтобы исключить обратную разработку программы и усложнить анализ поведения </a:t>
            </a:r>
            <a:r>
              <a:rPr lang="ru-RU" dirty="0" err="1" smtClean="0">
                <a:latin typeface="+mj-lt"/>
              </a:rPr>
              <a:t>проактивными</a:t>
            </a:r>
            <a:r>
              <a:rPr lang="ru-RU" dirty="0" smtClean="0">
                <a:latin typeface="+mj-lt"/>
              </a:rPr>
              <a:t> и эвристическими методами</a:t>
            </a:r>
          </a:p>
          <a:p>
            <a:r>
              <a:rPr lang="ru-RU" dirty="0" smtClean="0">
                <a:latin typeface="+mj-lt"/>
              </a:rPr>
              <a:t>Антивирусом детектируются результаты работы подозрительных упаковщиков — упакованные объекты.</a:t>
            </a:r>
          </a:p>
          <a:p>
            <a:r>
              <a:rPr lang="ru-RU" dirty="0" smtClean="0">
                <a:latin typeface="+mj-lt"/>
              </a:rPr>
              <a:t>Существуют приемы борьбы с распаковкой: например, упаковщик может расшифровывать код не полностью, а лишь по мере исполнения, или, расшифровывать и запускать вредоносный объект целиком только в определенный день недели.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5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Вредоносные утилиты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568952" cy="511260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Вредоносные программы, разработанные для автоматизации создания других вирусов, червей или троянских программ, организации DoS-атак на удаленные сервера, взлома других компьютеров и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т.п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отличие от вирусов, червей и троянских программ, представители данной категории не представляют угрозы компьютеру, на котором исполняются.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Основным признаком, по которому различают вредоносные утилиты, являются совершаемые ими действия.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6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Методики обнаружения и защиты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516" y="908720"/>
            <a:ext cx="8712968" cy="5579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настоящий момент используется несколько основополагающих методик обнаружения и защиты от вирусов: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· сканирование;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· эвристический анализ;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· использование антивирусных мониторов;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· обнаружение изменений;</a:t>
            </a:r>
          </a:p>
          <a:p>
            <a:pPr lvl="1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· использование антивирусов, встроенных в BIOS компьютера.</a:t>
            </a:r>
          </a:p>
          <a:p>
            <a:pPr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Кроме того, практически все антивирусные программы обеспечивают автоматическое восстановление зараженных программ и загрузочных секторов.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7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Сканирование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88631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Самая простая методика поиска вирусов заключается в том, что антивирусная программа последовательно просматривает проверяемые файлы в поиске сигнатур известных вирусов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Под сигнатурой понимается уникальная последовательность байт, принадлежащая вирусу, и не встречающаяся в коде других программах.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Антивирусные программы-сканеры способны найти только уже известные и изученные вирусы, для которых была определена сигнатура.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Применение простых программ-сканеров не защищает компьютер от проникновения новых вирусов.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Для шифрующихся и полиморфных вирусов, способных полностью изменять свой код при заражении новой программы или загрузочного сектора, невозможно выделить сигнатуру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простые антивирусные программы-сканеры не могут обнаружить полиморфные вирусы.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8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3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>
            <a:normAutofit/>
          </a:bodyPr>
          <a:lstStyle/>
          <a:p>
            <a:r>
              <a:rPr lang="ru-RU" dirty="0" smtClean="0"/>
              <a:t>Эвристический 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16624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Эвристический анализ позволяет обнаруживать ранее неизвестные вирусы, причем для этого не надо предварительно собирать данные о файловой системе, как этого требует, например, метод обнаружения изменений.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Антивирусные программы, реализующие метод эвристического анализа, проверяют программы и загрузочные секторы дисков и дискет, пытаясь обнаружить в них код, характерный для вирусов.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Эвристический анализатор может обнаружить, например, что проверяемая программа устанавливает резидентный модуль в памяти или записывает данные в исполнимый файл программы.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Практически все современные антивирусные программы реализуют собственные методы эвристического анализа.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prstClr val="white">
                    <a:shade val="50000"/>
                  </a:prstClr>
                </a:solidFill>
              </a:rPr>
              <a:t>Антивирусы</a:t>
            </a:r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369-580E-446D-B6F0-00D72DA9037C}" type="slidenum">
              <a:rPr lang="ru-RU" smtClean="0">
                <a:solidFill>
                  <a:prstClr val="white">
                    <a:shade val="50000"/>
                  </a:prstClr>
                </a:solidFill>
              </a:rPr>
              <a:pPr/>
              <a:t>9</a:t>
            </a:fld>
            <a:endParaRPr lang="ru-RU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1205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2243</Words>
  <Application>Microsoft Office PowerPoint</Application>
  <PresentationFormat>Экран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Book Antiqua</vt:lpstr>
      <vt:lpstr>Calibri</vt:lpstr>
      <vt:lpstr>Lucida Sans</vt:lpstr>
      <vt:lpstr>Times New Roman</vt:lpstr>
      <vt:lpstr>Wingdings</vt:lpstr>
      <vt:lpstr>Wingdings 2</vt:lpstr>
      <vt:lpstr>Wingdings 3</vt:lpstr>
      <vt:lpstr>Тема Office</vt:lpstr>
      <vt:lpstr>Апекс</vt:lpstr>
      <vt:lpstr>Презентация PowerPoint</vt:lpstr>
      <vt:lpstr>Лекция № 06 Методы и средства антивирусной защиты</vt:lpstr>
      <vt:lpstr>Вирусы и черви</vt:lpstr>
      <vt:lpstr>Троянские программы</vt:lpstr>
      <vt:lpstr>Подозрительные упаковщики </vt:lpstr>
      <vt:lpstr>Вредоносные утилиты </vt:lpstr>
      <vt:lpstr>Методики обнаружения и защиты</vt:lpstr>
      <vt:lpstr>Сканирование</vt:lpstr>
      <vt:lpstr>Эвристический анализ</vt:lpstr>
      <vt:lpstr>Антивирусные мониторы </vt:lpstr>
      <vt:lpstr>Обнаружение изменений </vt:lpstr>
      <vt:lpstr>Защита, встроенная в bios компьютера </vt:lpstr>
      <vt:lpstr>Поведенческий контроль</vt:lpstr>
      <vt:lpstr>Изолированная программная среда </vt:lpstr>
      <vt:lpstr>Системный щит </vt:lpstr>
      <vt:lpstr>Защита персональных (мультимедийных) устройств</vt:lpstr>
      <vt:lpstr>Самозащита </vt:lpstr>
      <vt:lpstr>Веб контроль </vt:lpstr>
      <vt:lpstr>Контроль доступа</vt:lpstr>
      <vt:lpstr>Анти-спам </vt:lpstr>
      <vt:lpstr>Защита от уязвимостей </vt:lpstr>
      <vt:lpstr>Защита шлюза 1</vt:lpstr>
      <vt:lpstr>Мониторинг производительности </vt:lpstr>
      <vt:lpstr>Отчеты и журналы регистрации событий</vt:lpstr>
      <vt:lpstr>Защита шлюза 2</vt:lpstr>
      <vt:lpstr>Защита почты на периметре</vt:lpstr>
      <vt:lpstr>Интеграция с межсетевым экраном</vt:lpstr>
      <vt:lpstr>«Мультиплексированная» интеграция</vt:lpstr>
      <vt:lpstr>Требования к антивирусам для шлюзов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АА</dc:creator>
  <cp:lastModifiedBy>1</cp:lastModifiedBy>
  <cp:revision>49</cp:revision>
  <dcterms:created xsi:type="dcterms:W3CDTF">2013-09-03T09:21:18Z</dcterms:created>
  <dcterms:modified xsi:type="dcterms:W3CDTF">2020-09-18T10:11:12Z</dcterms:modified>
</cp:coreProperties>
</file>