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61" r:id="rId4"/>
    <p:sldId id="382" r:id="rId5"/>
    <p:sldId id="383" r:id="rId6"/>
    <p:sldId id="384" r:id="rId7"/>
    <p:sldId id="421" r:id="rId8"/>
    <p:sldId id="387" r:id="rId9"/>
    <p:sldId id="418" r:id="rId10"/>
    <p:sldId id="392" r:id="rId11"/>
    <p:sldId id="393" r:id="rId12"/>
    <p:sldId id="394" r:id="rId13"/>
    <p:sldId id="433" r:id="rId14"/>
    <p:sldId id="434" r:id="rId15"/>
    <p:sldId id="43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3E1FF"/>
    <a:srgbClr val="AFAFFF"/>
    <a:srgbClr val="6969FF"/>
    <a:srgbClr val="7999FF"/>
    <a:srgbClr val="FFFFFF"/>
    <a:srgbClr val="004D86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D6B11-25E9-4EFF-AA2E-26EA85CBC815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9132-D974-4011-9FE5-21ABDB6037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63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/>
            <a:fld id="{26DCB3F9-ABFA-41D1-B6A0-AFF6BD46F1B6}" type="slidenum">
              <a:rPr lang="ru-RU" smtClean="0"/>
              <a:pPr defTabSz="912813"/>
              <a:t>6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847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32" y="0"/>
            <a:ext cx="9144032" cy="1000108"/>
            <a:chOff x="-32" y="0"/>
            <a:chExt cx="9144032" cy="100010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9144000" cy="100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-32" y="1"/>
              <a:ext cx="9072626" cy="830997"/>
              <a:chOff x="-32" y="1"/>
              <a:chExt cx="9072626" cy="830997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2" y="19050"/>
                <a:ext cx="7239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785786" y="1"/>
                <a:ext cx="828680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00467A"/>
                    </a:solidFill>
                  </a:rPr>
                  <a:t>Национальный исследовательский университет «МИЭТ</a:t>
                </a:r>
                <a:r>
                  <a:rPr lang="ru-RU" sz="2400" b="1" dirty="0" smtClean="0">
                    <a:solidFill>
                      <a:srgbClr val="00467A"/>
                    </a:solidFill>
                  </a:rPr>
                  <a:t>»</a:t>
                </a:r>
              </a:p>
              <a:p>
                <a:pPr algn="ctr"/>
                <a:r>
                  <a:rPr lang="ru-RU" sz="2400" b="1" dirty="0" smtClean="0">
                    <a:solidFill>
                      <a:srgbClr val="004D86"/>
                    </a:solidFill>
                    <a:cs typeface="Arial" charset="0"/>
                  </a:rPr>
                  <a:t>кафедра «Информационная безопасность»</a:t>
                </a:r>
                <a:endParaRPr lang="ru-RU" sz="2400" b="1" dirty="0">
                  <a:solidFill>
                    <a:srgbClr val="004D86"/>
                  </a:solidFill>
                </a:endParaRPr>
              </a:p>
            </p:txBody>
          </p:sp>
        </p:grpSp>
      </p:grp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9388" y="1773238"/>
            <a:ext cx="8785225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defTabSz="912813" eaLnBrk="0" hangingPunct="0">
              <a:spcAft>
                <a:spcPts val="600"/>
              </a:spcAft>
            </a:pPr>
            <a:endParaRPr lang="ru-RU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</a:rPr>
              <a:t>Дисциплина</a:t>
            </a:r>
          </a:p>
          <a:p>
            <a:pPr lvl="0" algn="ctr" defTabSz="912813"/>
            <a:endParaRPr lang="ru-RU" sz="3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Информационная безопасность /</a:t>
            </a:r>
          </a:p>
          <a:p>
            <a:pPr lvl="0" algn="ctr" defTabSz="912813"/>
            <a:r>
              <a:rPr lang="ru-RU" sz="360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Основы информационной </a:t>
            </a:r>
            <a:r>
              <a:rPr lang="ru-RU" sz="3600" b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безопасности</a:t>
            </a:r>
            <a:endParaRPr lang="ru-RU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80963" y="261938"/>
            <a:ext cx="8990012" cy="62478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2813"/>
            <a:r>
              <a:rPr lang="ru-RU" b="1" dirty="0">
                <a:solidFill>
                  <a:srgbClr val="FFFF47"/>
                </a:solidFill>
                <a:latin typeface="Arial" pitchFamily="34" charset="0"/>
              </a:rPr>
              <a:t>Аналитическое обоснование необходимости </a:t>
            </a:r>
          </a:p>
          <a:p>
            <a:pPr algn="ctr" defTabSz="912813"/>
            <a:r>
              <a:rPr lang="ru-RU" b="1" dirty="0">
                <a:solidFill>
                  <a:srgbClr val="FFFF47"/>
                </a:solidFill>
                <a:latin typeface="Arial" pitchFamily="34" charset="0"/>
              </a:rPr>
              <a:t>создания СТЗИ должно включать</a:t>
            </a:r>
            <a:r>
              <a:rPr lang="ru-RU" dirty="0">
                <a:solidFill>
                  <a:srgbClr val="FFFF47"/>
                </a:solidFill>
                <a:latin typeface="Arial" pitchFamily="34" charset="0"/>
              </a:rPr>
              <a:t>:</a:t>
            </a:r>
          </a:p>
          <a:p>
            <a:pPr algn="ctr" defTabSz="912813"/>
            <a:endParaRPr lang="ru-RU" dirty="0">
              <a:solidFill>
                <a:srgbClr val="FFFF47"/>
              </a:solidFill>
              <a:latin typeface="Arial" pitchFamily="34" charset="0"/>
            </a:endParaRPr>
          </a:p>
          <a:p>
            <a:pPr defTabSz="912813"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1. Перечень сведений конфиденциального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характера 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с указанием их уровня конфиденциальности.</a:t>
            </a:r>
          </a:p>
          <a:p>
            <a:pPr defTabSz="912813"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2. Перечень сотрудников предприятия (организации,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 фирмы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), допущенных до конфиденциальной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 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информации, с указанием  их режима доступа, а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 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при необходимости  и матрицы доступа.</a:t>
            </a:r>
          </a:p>
          <a:p>
            <a:pPr defTabSz="912813"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3. Информационную характеристику и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 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организационную структуру объектов защиты.</a:t>
            </a:r>
          </a:p>
          <a:p>
            <a:pPr defTabSz="912813"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4. Перечень объектов информатизации (ОИ), подлежащих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 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защите, с указанием их категорий.</a:t>
            </a:r>
          </a:p>
          <a:p>
            <a:pPr defTabSz="912813"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5. Перечень выделенных помещений (ВП) ,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подлежащих 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защите, с указанием их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категорий.</a:t>
            </a:r>
          </a:p>
          <a:p>
            <a:pPr defTabSz="912813">
              <a:spcBef>
                <a:spcPts val="600"/>
              </a:spcBef>
            </a:pP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6. Перечень и характеристику технических средств   обработки конфиденциальной информации (ТСПИ) с   указанием их места установки.</a:t>
            </a:r>
          </a:p>
          <a:p>
            <a:pPr defTabSz="912813">
              <a:spcBef>
                <a:spcPts val="600"/>
              </a:spcBef>
            </a:pP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7.   Перечень и характеристику вспомогательных технических  средств и систем (ВТСС) с указанием их  места установки;</a:t>
            </a:r>
          </a:p>
          <a:p>
            <a:pPr defTabSz="912813">
              <a:spcBef>
                <a:spcPts val="600"/>
              </a:spcBef>
            </a:pP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8.   Предполагаемый уровень вероятного противника (конкурента, злоумышленника).</a:t>
            </a:r>
            <a:endParaRPr lang="ru-RU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271463"/>
            <a:ext cx="9144000" cy="48628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2813"/>
            <a:r>
              <a:rPr lang="ru-RU" b="1" dirty="0">
                <a:solidFill>
                  <a:srgbClr val="FFFF47"/>
                </a:solidFill>
                <a:latin typeface="Arial" pitchFamily="34" charset="0"/>
              </a:rPr>
              <a:t>Аналитическое обоснование необходимости </a:t>
            </a:r>
          </a:p>
          <a:p>
            <a:pPr algn="ctr" defTabSz="912813"/>
            <a:r>
              <a:rPr lang="ru-RU" b="1" dirty="0">
                <a:solidFill>
                  <a:srgbClr val="FFFF47"/>
                </a:solidFill>
                <a:latin typeface="Arial" pitchFamily="34" charset="0"/>
              </a:rPr>
              <a:t>создания СТЗИ:</a:t>
            </a:r>
          </a:p>
          <a:p>
            <a:pPr algn="ctr" defTabSz="912813"/>
            <a:endParaRPr lang="ru-RU" b="1" dirty="0">
              <a:solidFill>
                <a:srgbClr val="FFFF47"/>
              </a:solidFill>
              <a:latin typeface="Arial" pitchFamily="34" charset="0"/>
            </a:endParaRPr>
          </a:p>
          <a:p>
            <a:pPr defTabSz="912813">
              <a:spcBef>
                <a:spcPts val="600"/>
              </a:spcBef>
            </a:pP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9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.  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Модель угроз безопасности информации </a:t>
            </a:r>
          </a:p>
          <a:p>
            <a:pPr defTabSz="912813">
              <a:spcBef>
                <a:spcPts val="600"/>
              </a:spcBef>
            </a:pP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10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</a:rPr>
              <a:t>. Организационные мероприятия по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</a:rPr>
              <a:t>защите информации.</a:t>
            </a:r>
          </a:p>
          <a:p>
            <a:pPr marL="457200" indent="-457200" defTabSz="912813">
              <a:spcBef>
                <a:spcPts val="600"/>
              </a:spcBef>
              <a:defRPr/>
            </a:pPr>
            <a:r>
              <a:rPr lang="ru-RU" dirty="0" smtClean="0">
                <a:solidFill>
                  <a:schemeClr val="bg1"/>
                </a:solidFill>
                <a:latin typeface="Arial" charset="0"/>
              </a:rPr>
              <a:t>11 Перечень и характеристику предлагаемых к  использованию технических средств защиты информации с указанием (ТСЗИ) их места установки.</a:t>
            </a:r>
          </a:p>
          <a:p>
            <a:pPr marL="457200" indent="-457200" defTabSz="912813">
              <a:spcBef>
                <a:spcPts val="600"/>
              </a:spcBef>
              <a:buFontTx/>
              <a:buAutoNum type="arabicPeriod" startAt="12"/>
              <a:defRPr/>
            </a:pPr>
            <a:r>
              <a:rPr lang="ru-RU" dirty="0" smtClean="0">
                <a:solidFill>
                  <a:schemeClr val="bg1"/>
                </a:solidFill>
                <a:latin typeface="Arial" charset="0"/>
              </a:rPr>
              <a:t>Методы и порядок контроля эффективности  защиты информации.</a:t>
            </a:r>
          </a:p>
          <a:p>
            <a:pPr marL="457200" indent="-457200" defTabSz="912813">
              <a:spcBef>
                <a:spcPts val="600"/>
              </a:spcBef>
              <a:buFontTx/>
              <a:buAutoNum type="arabicPeriod" startAt="12"/>
              <a:defRPr/>
            </a:pPr>
            <a:r>
              <a:rPr lang="ru-RU" dirty="0" smtClean="0">
                <a:solidFill>
                  <a:schemeClr val="bg1"/>
                </a:solidFill>
                <a:latin typeface="Arial" charset="0"/>
              </a:rPr>
              <a:t>Обоснование необходимости привлечения специализированных организаций, имеющих  необходимые лицензии на право проведения работ.</a:t>
            </a:r>
          </a:p>
          <a:p>
            <a:pPr defTabSz="912813">
              <a:spcBef>
                <a:spcPts val="600"/>
              </a:spcBef>
              <a:defRPr/>
            </a:pPr>
            <a:r>
              <a:rPr lang="ru-RU" dirty="0" smtClean="0">
                <a:solidFill>
                  <a:schemeClr val="bg1"/>
                </a:solidFill>
                <a:latin typeface="Arial" charset="0"/>
              </a:rPr>
              <a:t>14. Оценку материальных, трудовых и финансовых  затрат на         разработку и внедрение СТЗИ.</a:t>
            </a:r>
          </a:p>
          <a:p>
            <a:pPr marL="457200" indent="-457200" defTabSz="912813">
              <a:spcBef>
                <a:spcPts val="600"/>
              </a:spcBef>
              <a:buFontTx/>
              <a:buAutoNum type="arabicPeriod" startAt="15"/>
              <a:defRPr/>
            </a:pPr>
            <a:r>
              <a:rPr lang="ru-RU" dirty="0" smtClean="0">
                <a:solidFill>
                  <a:schemeClr val="bg1"/>
                </a:solidFill>
                <a:latin typeface="Arial" charset="0"/>
              </a:rPr>
              <a:t>Ориентировочные сроки разработки и внедрения СТЗИ;</a:t>
            </a:r>
          </a:p>
          <a:p>
            <a:pPr marL="457200" indent="-457200" defTabSz="912813">
              <a:spcBef>
                <a:spcPts val="600"/>
              </a:spcBef>
              <a:buFontTx/>
              <a:buAutoNum type="arabicPeriod" startAt="15"/>
              <a:defRPr/>
            </a:pPr>
            <a:r>
              <a:rPr lang="ru-RU" dirty="0" smtClean="0">
                <a:solidFill>
                  <a:schemeClr val="bg1"/>
                </a:solidFill>
                <a:latin typeface="Arial" charset="0"/>
              </a:rPr>
              <a:t> Перечень мероприятий по обеспечению  конфиденциальности информации на стадии  проектирования СТЗИ.</a:t>
            </a:r>
            <a:endParaRPr lang="ru-RU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0" y="184150"/>
            <a:ext cx="9144000" cy="6540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2813">
              <a:defRPr/>
            </a:pPr>
            <a:r>
              <a:rPr lang="ru-RU" b="1" dirty="0">
                <a:solidFill>
                  <a:srgbClr val="FFFF47"/>
                </a:solidFill>
                <a:latin typeface="Arial" charset="0"/>
              </a:rPr>
              <a:t>Аналитическое обоснование необходимости </a:t>
            </a:r>
          </a:p>
          <a:p>
            <a:pPr algn="ctr" defTabSz="912813">
              <a:defRPr/>
            </a:pPr>
            <a:r>
              <a:rPr lang="ru-RU" b="1" dirty="0">
                <a:solidFill>
                  <a:srgbClr val="FFFF47"/>
                </a:solidFill>
                <a:latin typeface="Arial" charset="0"/>
              </a:rPr>
              <a:t>создания СТЗИ:</a:t>
            </a:r>
          </a:p>
          <a:p>
            <a:pPr marL="457200" indent="-457200" defTabSz="912813">
              <a:spcBef>
                <a:spcPts val="600"/>
              </a:spcBef>
              <a:defRPr/>
            </a:pPr>
            <a:r>
              <a:rPr lang="ru-RU" dirty="0">
                <a:solidFill>
                  <a:schemeClr val="bg1"/>
                </a:solidFill>
                <a:latin typeface="Arial" charset="0"/>
              </a:rPr>
              <a:t>11. Перечень и характеристику предлагаемых к  использованию технических средств защиты информации с указанием (ТСЗИ) их места установки.</a:t>
            </a:r>
          </a:p>
          <a:p>
            <a:pPr marL="457200" indent="-457200" defTabSz="912813">
              <a:spcBef>
                <a:spcPts val="600"/>
              </a:spcBef>
              <a:buFontTx/>
              <a:buAutoNum type="arabicPeriod" startAt="12"/>
              <a:defRPr/>
            </a:pPr>
            <a:r>
              <a:rPr lang="ru-RU" dirty="0">
                <a:solidFill>
                  <a:schemeClr val="bg1"/>
                </a:solidFill>
                <a:latin typeface="Arial" charset="0"/>
              </a:rPr>
              <a:t>Методы и порядок контроля эффективности  защиты информации.</a:t>
            </a:r>
          </a:p>
          <a:p>
            <a:pPr marL="457200" indent="-457200" defTabSz="912813">
              <a:spcBef>
                <a:spcPts val="600"/>
              </a:spcBef>
              <a:buFontTx/>
              <a:buAutoNum type="arabicPeriod" startAt="12"/>
              <a:defRPr/>
            </a:pPr>
            <a:r>
              <a:rPr lang="ru-RU" dirty="0">
                <a:solidFill>
                  <a:schemeClr val="bg1"/>
                </a:solidFill>
                <a:latin typeface="Arial" charset="0"/>
              </a:rPr>
              <a:t>Обоснование необходимости привлечения специализированных организаций, имеющих  необходимые лицензии на право проведения работ.</a:t>
            </a:r>
          </a:p>
          <a:p>
            <a:pPr defTabSz="912813">
              <a:spcBef>
                <a:spcPts val="600"/>
              </a:spcBef>
              <a:defRPr/>
            </a:pPr>
            <a:r>
              <a:rPr lang="ru-RU" dirty="0">
                <a:solidFill>
                  <a:schemeClr val="bg1"/>
                </a:solidFill>
                <a:latin typeface="Arial" charset="0"/>
              </a:rPr>
              <a:t>14. Оценку материальных, трудовых и финансовых  затрат на </a:t>
            </a:r>
          </a:p>
          <a:p>
            <a:pPr defTabSz="912813">
              <a:spcBef>
                <a:spcPts val="600"/>
              </a:spcBef>
              <a:defRPr/>
            </a:pPr>
            <a:r>
              <a:rPr lang="ru-RU" dirty="0">
                <a:solidFill>
                  <a:schemeClr val="bg1"/>
                </a:solidFill>
                <a:latin typeface="Arial" charset="0"/>
              </a:rPr>
              <a:t>       разработку и внедрение СТЗИ.</a:t>
            </a:r>
          </a:p>
          <a:p>
            <a:pPr marL="457200" indent="-457200" defTabSz="912813">
              <a:spcBef>
                <a:spcPts val="600"/>
              </a:spcBef>
              <a:buFontTx/>
              <a:buAutoNum type="arabicPeriod" startAt="15"/>
              <a:defRPr/>
            </a:pPr>
            <a:r>
              <a:rPr lang="ru-RU" dirty="0">
                <a:solidFill>
                  <a:schemeClr val="bg1"/>
                </a:solidFill>
                <a:latin typeface="Arial" charset="0"/>
              </a:rPr>
              <a:t>Ориентировочные сроки разработки и внедрения СТЗИ;</a:t>
            </a:r>
          </a:p>
          <a:p>
            <a:pPr marL="457200" indent="-457200" defTabSz="912813">
              <a:spcBef>
                <a:spcPts val="600"/>
              </a:spcBef>
              <a:buFontTx/>
              <a:buAutoNum type="arabicPeriod" startAt="15"/>
              <a:defRPr/>
            </a:pPr>
            <a:r>
              <a:rPr lang="ru-RU" dirty="0">
                <a:solidFill>
                  <a:schemeClr val="bg1"/>
                </a:solidFill>
                <a:latin typeface="Arial" charset="0"/>
              </a:rPr>
              <a:t> Перечень мероприятий по обеспечению  конфиденциальности информации на стадии  проектирования СТЗИ.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0" y="2614613"/>
            <a:ext cx="8812213" cy="1077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912813"/>
            <a:r>
              <a:rPr lang="ru-RU" sz="3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3. Техническое </a:t>
            </a:r>
            <a:r>
              <a:rPr lang="ru-RU" sz="3200" b="1" dirty="0">
                <a:solidFill>
                  <a:schemeClr val="bg1"/>
                </a:solidFill>
                <a:latin typeface="Arial" charset="0"/>
                <a:cs typeface="Arial" charset="0"/>
              </a:rPr>
              <a:t>задание на </a:t>
            </a:r>
          </a:p>
          <a:p>
            <a:pPr algn="ctr" defTabSz="912813"/>
            <a:r>
              <a:rPr lang="ru-RU" sz="3200" b="1" dirty="0">
                <a:solidFill>
                  <a:schemeClr val="bg1"/>
                </a:solidFill>
                <a:latin typeface="Arial" charset="0"/>
                <a:cs typeface="Arial" charset="0"/>
              </a:rPr>
              <a:t>создание СТЗИ</a:t>
            </a:r>
            <a:endParaRPr lang="ru-RU" sz="32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65088" y="736600"/>
            <a:ext cx="8983662" cy="5786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Титульный лист.</a:t>
            </a:r>
          </a:p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Обоснование разработки.</a:t>
            </a:r>
          </a:p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Исходные данные об объекте защиты в техническом,  программном, информационном и организационном аспектах.</a:t>
            </a:r>
          </a:p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Ссылку на нормативно-методические документы, с учетом которых будет разрабатываться и приниматься в  эксплуатацию  СТЗИ.</a:t>
            </a:r>
          </a:p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Перечень ТСПИ и ВТСС.</a:t>
            </a:r>
          </a:p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Конкретные требования к СТЗИ.</a:t>
            </a:r>
          </a:p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Перечень предполагаемых к использованию ТСЗИ.</a:t>
            </a:r>
          </a:p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Состав, содержание и сроки проведения работ по этапам       разработки и внедрения.</a:t>
            </a:r>
          </a:p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Перечень подрядных организаций-исполнителей  видов  работ.</a:t>
            </a:r>
          </a:p>
          <a:p>
            <a:pPr indent="449263" defTabSz="912813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sz="2000">
                <a:solidFill>
                  <a:schemeClr val="bg1"/>
                </a:solidFill>
                <a:latin typeface="Arial" charset="0"/>
                <a:cs typeface="Arial" charset="0"/>
              </a:rPr>
              <a:t>Перечень предъявляемой заказчику научно-технической продукции и документации.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11125" y="176213"/>
            <a:ext cx="8856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/>
            <a:r>
              <a:rPr lang="ru-RU" b="1">
                <a:solidFill>
                  <a:srgbClr val="FFFF47"/>
                </a:solidFill>
                <a:latin typeface="Arial" charset="0"/>
                <a:cs typeface="Arial" charset="0"/>
              </a:rPr>
              <a:t>Техническое задание на разработку СТЗИ</a:t>
            </a:r>
            <a:r>
              <a:rPr lang="ru-RU">
                <a:solidFill>
                  <a:srgbClr val="FFFF47"/>
                </a:solidFill>
                <a:latin typeface="Arial" charset="0"/>
                <a:cs typeface="Arial" charset="0"/>
              </a:rPr>
              <a:t> </a:t>
            </a:r>
            <a:r>
              <a:rPr lang="ru-RU" sz="2000">
                <a:solidFill>
                  <a:srgbClr val="FFFF47"/>
                </a:solidFill>
                <a:latin typeface="Arial" charset="0"/>
                <a:cs typeface="Arial" charset="0"/>
              </a:rPr>
              <a:t>(ГОСТ 34.602-89)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7463" y="1203325"/>
            <a:ext cx="8993187" cy="5016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912813"/>
            <a:r>
              <a:rPr lang="ru-RU" sz="3200" b="1">
                <a:solidFill>
                  <a:srgbClr val="FFFF00"/>
                </a:solidFill>
                <a:latin typeface="Arial" charset="0"/>
              </a:rPr>
              <a:t>Техническое задание на проектирование </a:t>
            </a:r>
            <a:r>
              <a:rPr lang="ru-RU" sz="3200" b="1" smtClean="0">
                <a:solidFill>
                  <a:srgbClr val="FFFF00"/>
                </a:solidFill>
                <a:latin typeface="Arial" charset="0"/>
              </a:rPr>
              <a:t>СЗИ </a:t>
            </a:r>
            <a:r>
              <a:rPr lang="ru-RU" sz="3200" b="1">
                <a:solidFill>
                  <a:srgbClr val="FFFF00"/>
                </a:solidFill>
                <a:latin typeface="Arial" charset="0"/>
              </a:rPr>
              <a:t>ОИ</a:t>
            </a:r>
            <a:r>
              <a:rPr lang="ru-RU" sz="3200" b="1">
                <a:solidFill>
                  <a:schemeClr val="bg1"/>
                </a:solidFill>
                <a:latin typeface="Arial" charset="0"/>
              </a:rPr>
              <a:t>:</a:t>
            </a:r>
          </a:p>
          <a:p>
            <a:pPr defTabSz="912813"/>
            <a:r>
              <a:rPr lang="ru-RU" sz="3200" b="1" dirty="0">
                <a:solidFill>
                  <a:schemeClr val="bg1"/>
                </a:solidFill>
                <a:latin typeface="Arial" charset="0"/>
              </a:rPr>
              <a:t>оформляется отдельным документом, </a:t>
            </a:r>
          </a:p>
          <a:p>
            <a:pPr defTabSz="912813"/>
            <a:r>
              <a:rPr lang="ru-RU" sz="3200" b="1" dirty="0">
                <a:solidFill>
                  <a:schemeClr val="bg1"/>
                </a:solidFill>
                <a:latin typeface="Arial" charset="0"/>
              </a:rPr>
              <a:t>согласовывается с проектной организацией, </a:t>
            </a:r>
          </a:p>
          <a:p>
            <a:pPr defTabSz="912813"/>
            <a:r>
              <a:rPr lang="ru-RU" sz="3200" b="1" dirty="0">
                <a:solidFill>
                  <a:schemeClr val="bg1"/>
                </a:solidFill>
                <a:latin typeface="Arial" charset="0"/>
              </a:rPr>
              <a:t>службой (специалистом) по безопасности организации- заказчика в части достаточности мер по технической защите информации </a:t>
            </a:r>
          </a:p>
          <a:p>
            <a:pPr defTabSz="912813"/>
            <a:r>
              <a:rPr lang="ru-RU" sz="3200" b="1" dirty="0">
                <a:solidFill>
                  <a:schemeClr val="bg1"/>
                </a:solidFill>
                <a:latin typeface="Arial" charset="0"/>
              </a:rPr>
              <a:t>и утверждается заказчиком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978025"/>
            <a:ext cx="85344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Лекция  №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1</a:t>
            </a:r>
            <a:r>
              <a:rPr lang="ru-RU" sz="3600" b="1" dirty="0">
                <a:solidFill>
                  <a:schemeClr val="bg1"/>
                </a:solidFill>
              </a:rPr>
              <a:t>0</a:t>
            </a:r>
            <a:endParaRPr lang="ru-RU" sz="3600" b="1" dirty="0" smtClean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endParaRPr lang="ru-RU" sz="3600" b="1" dirty="0" smtClean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</a:rPr>
              <a:t>Организация защиты информации.</a:t>
            </a:r>
            <a:endParaRPr lang="ru-RU" sz="3600" b="1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04664"/>
            <a:ext cx="8534400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Учебные вопросы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Порядок организации защиты информации на предприятии (в учреждении).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Аналитическое обоснование необходимости создания СЗИ</a:t>
            </a:r>
          </a:p>
          <a:p>
            <a:pPr defTabSz="912813"/>
            <a:r>
              <a:rPr lang="ru-RU" sz="32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3. Техническое задание на  создание СЗИ</a:t>
            </a:r>
            <a:endParaRPr lang="ru-RU" sz="3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1"/>
          <p:cNvSpPr>
            <a:spLocks noChangeArrowheads="1"/>
          </p:cNvSpPr>
          <p:nvPr/>
        </p:nvSpPr>
        <p:spPr bwMode="auto">
          <a:xfrm>
            <a:off x="398463" y="2120900"/>
            <a:ext cx="84280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Порядок 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организации защиты </a:t>
            </a:r>
            <a:r>
              <a:rPr lang="ru-RU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информации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323850"/>
            <a:ext cx="9144000" cy="585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449263" algn="ctr" defTabSz="912813"/>
            <a:endParaRPr lang="ru-RU" sz="32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1" name="Прямоугольник 4"/>
          <p:cNvSpPr>
            <a:spLocks noChangeArrowheads="1"/>
          </p:cNvSpPr>
          <p:nvPr/>
        </p:nvSpPr>
        <p:spPr bwMode="auto">
          <a:xfrm>
            <a:off x="127000" y="287338"/>
            <a:ext cx="8818563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>
              <a:defRPr/>
            </a:pPr>
            <a:r>
              <a:rPr lang="ru-RU" sz="2800" b="1" dirty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Организация  работ по защите </a:t>
            </a:r>
            <a:r>
              <a:rPr lang="ru-RU" sz="2800" b="1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информации</a:t>
            </a:r>
            <a:endParaRPr lang="ru-RU" sz="2800" b="1" dirty="0">
              <a:solidFill>
                <a:srgbClr val="FFFF47"/>
              </a:solidFill>
              <a:latin typeface="Arial" pitchFamily="34" charset="0"/>
              <a:cs typeface="Arial" pitchFamily="34" charset="0"/>
            </a:endParaRPr>
          </a:p>
          <a:p>
            <a:pPr algn="ctr" defTabSz="912813">
              <a:defRPr/>
            </a:pPr>
            <a:r>
              <a:rPr lang="ru-RU" sz="2800" b="1" dirty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на объектах информатизации:</a:t>
            </a:r>
          </a:p>
          <a:p>
            <a:pPr defTabSz="912813">
              <a:defRPr/>
            </a:pP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>
              <a:buFontTx/>
              <a:buAutoNum type="arabicPeriod"/>
              <a:defRPr/>
            </a:pPr>
            <a:r>
              <a:rPr lang="ru-R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Первый этап </a:t>
            </a:r>
            <a:r>
              <a:rPr lang="ru-RU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подготовительный, </a:t>
            </a:r>
            <a:r>
              <a:rPr lang="ru-RU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предпроектный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defTabSz="912813">
              <a:defRPr/>
            </a:pP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>
              <a:defRPr/>
            </a:pP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ru-R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Второй этап 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(проектирование СТЗИ).</a:t>
            </a:r>
          </a:p>
          <a:p>
            <a:pPr defTabSz="912813">
              <a:defRPr/>
            </a:pP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defTabSz="912813">
              <a:defRPr/>
            </a:pP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ru-R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Третий этап 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(ввод в эксплуатацию защищаемого объекта 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СТЗИ).</a:t>
            </a:r>
          </a:p>
          <a:p>
            <a:pPr defTabSz="912813">
              <a:defRPr/>
            </a:pP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>
              <a:defRPr/>
            </a:pP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ru-RU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Эксплуатация СТЗИ</a:t>
            </a:r>
            <a:r>
              <a:rPr lang="ru-RU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"/>
          <p:cNvGrpSpPr>
            <a:grpSpLocks/>
          </p:cNvGrpSpPr>
          <p:nvPr/>
        </p:nvGrpSpPr>
        <p:grpSpPr bwMode="auto">
          <a:xfrm>
            <a:off x="423605" y="2449674"/>
            <a:ext cx="6500813" cy="728104"/>
            <a:chOff x="1404915" y="851316"/>
            <a:chExt cx="6500858" cy="1456216"/>
          </a:xfrm>
          <a:noFill/>
        </p:grpSpPr>
        <p:sp>
          <p:nvSpPr>
            <p:cNvPr id="8" name="Прямоугольник 7"/>
            <p:cNvSpPr/>
            <p:nvPr/>
          </p:nvSpPr>
          <p:spPr>
            <a:xfrm>
              <a:off x="1404915" y="851316"/>
              <a:ext cx="6500858" cy="1456216"/>
            </a:xfrm>
            <a:prstGeom prst="rect">
              <a:avLst/>
            </a:prstGeom>
            <a:solidFill>
              <a:srgbClr val="C5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2030" name="Rectangle 22"/>
            <p:cNvSpPr>
              <a:spLocks noChangeArrowheads="1"/>
            </p:cNvSpPr>
            <p:nvPr/>
          </p:nvSpPr>
          <p:spPr bwMode="auto">
            <a:xfrm>
              <a:off x="1643042" y="885554"/>
              <a:ext cx="6126150" cy="141578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2813">
                <a:defRPr/>
              </a:pPr>
              <a:r>
                <a:rPr lang="ru-RU" sz="2000" b="1" dirty="0">
                  <a:latin typeface="Arial" pitchFamily="34" charset="0"/>
                </a:rPr>
                <a:t>Разработка замысла создания СТЗИ ОИ</a:t>
              </a:r>
            </a:p>
            <a:p>
              <a:pPr algn="ctr" defTabSz="912813">
                <a:defRPr/>
              </a:pPr>
              <a:r>
                <a:rPr lang="ru-RU" sz="2000" b="1" dirty="0">
                  <a:latin typeface="Arial" pitchFamily="34" charset="0"/>
                </a:rPr>
                <a:t>(разработка ТЗ)</a:t>
              </a:r>
            </a:p>
          </p:txBody>
        </p:sp>
      </p:grpSp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104527" y="149225"/>
            <a:ext cx="86439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2000" b="1" dirty="0">
                <a:latin typeface="Arial" pitchFamily="34" charset="0"/>
              </a:rPr>
              <a:t>Организация технической защиты информации на объектах информатизации (ОИ)</a:t>
            </a:r>
            <a:endParaRPr lang="ru-RU" sz="2000" dirty="0"/>
          </a:p>
        </p:txBody>
      </p:sp>
      <p:grpSp>
        <p:nvGrpSpPr>
          <p:cNvPr id="3" name="Группа 4"/>
          <p:cNvGrpSpPr>
            <a:grpSpLocks/>
          </p:cNvGrpSpPr>
          <p:nvPr/>
        </p:nvGrpSpPr>
        <p:grpSpPr bwMode="auto">
          <a:xfrm>
            <a:off x="414536" y="931822"/>
            <a:ext cx="6500813" cy="1159539"/>
            <a:chOff x="1428728" y="1214422"/>
            <a:chExt cx="6500858" cy="1159547"/>
          </a:xfrm>
          <a:solidFill>
            <a:srgbClr val="C5FFFF"/>
          </a:solidFill>
        </p:grpSpPr>
        <p:sp>
          <p:nvSpPr>
            <p:cNvPr id="4" name="Прямоугольник 3"/>
            <p:cNvSpPr/>
            <p:nvPr/>
          </p:nvSpPr>
          <p:spPr>
            <a:xfrm>
              <a:off x="1428728" y="1214422"/>
              <a:ext cx="6500858" cy="11595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2032" name="Rectangle 22"/>
            <p:cNvSpPr>
              <a:spLocks noChangeArrowheads="1"/>
            </p:cNvSpPr>
            <p:nvPr/>
          </p:nvSpPr>
          <p:spPr bwMode="auto">
            <a:xfrm>
              <a:off x="1643042" y="1280583"/>
              <a:ext cx="6126150" cy="101566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2813">
                <a:defRPr/>
              </a:pPr>
              <a:r>
                <a:rPr lang="ru-RU" sz="2000" b="1" dirty="0">
                  <a:latin typeface="Arial" pitchFamily="34" charset="0"/>
                </a:rPr>
                <a:t>Аналитическое обоснование необходимости создания системы технической защиты информации (СТЗИ) ОИ</a:t>
              </a:r>
            </a:p>
          </p:txBody>
        </p:sp>
      </p:grpSp>
      <p:grpSp>
        <p:nvGrpSpPr>
          <p:cNvPr id="5" name="Группа 8"/>
          <p:cNvGrpSpPr>
            <a:grpSpLocks/>
          </p:cNvGrpSpPr>
          <p:nvPr/>
        </p:nvGrpSpPr>
        <p:grpSpPr bwMode="auto">
          <a:xfrm>
            <a:off x="414536" y="4419600"/>
            <a:ext cx="6500813" cy="571500"/>
            <a:chOff x="1404915" y="1285860"/>
            <a:chExt cx="6500858" cy="114300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404915" y="1285860"/>
              <a:ext cx="6500858" cy="1143008"/>
            </a:xfrm>
            <a:prstGeom prst="rect">
              <a:avLst/>
            </a:prstGeom>
            <a:solidFill>
              <a:srgbClr val="C5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37" name="Rectangle 22"/>
            <p:cNvSpPr>
              <a:spLocks noChangeArrowheads="1"/>
            </p:cNvSpPr>
            <p:nvPr/>
          </p:nvSpPr>
          <p:spPr bwMode="auto">
            <a:xfrm>
              <a:off x="1643042" y="1428737"/>
              <a:ext cx="6126150" cy="800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2813"/>
              <a:r>
                <a:rPr lang="ru-RU" sz="2000" b="1">
                  <a:latin typeface="Arial" pitchFamily="34" charset="0"/>
                </a:rPr>
                <a:t>Реализация технического проекта </a:t>
              </a:r>
            </a:p>
          </p:txBody>
        </p:sp>
      </p:grpSp>
      <p:grpSp>
        <p:nvGrpSpPr>
          <p:cNvPr id="6" name="Группа 11"/>
          <p:cNvGrpSpPr>
            <a:grpSpLocks/>
          </p:cNvGrpSpPr>
          <p:nvPr/>
        </p:nvGrpSpPr>
        <p:grpSpPr bwMode="auto">
          <a:xfrm>
            <a:off x="414536" y="5305425"/>
            <a:ext cx="6500813" cy="571500"/>
            <a:chOff x="1404915" y="1285860"/>
            <a:chExt cx="6500858" cy="1143008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404915" y="1285860"/>
              <a:ext cx="6500858" cy="1143008"/>
            </a:xfrm>
            <a:prstGeom prst="rect">
              <a:avLst/>
            </a:prstGeom>
            <a:solidFill>
              <a:srgbClr val="C5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35" name="Rectangle 22"/>
            <p:cNvSpPr>
              <a:spLocks noChangeArrowheads="1"/>
            </p:cNvSpPr>
            <p:nvPr/>
          </p:nvSpPr>
          <p:spPr bwMode="auto">
            <a:xfrm>
              <a:off x="1643042" y="1428736"/>
              <a:ext cx="6126150" cy="800220"/>
            </a:xfrm>
            <a:prstGeom prst="rect">
              <a:avLst/>
            </a:prstGeom>
            <a:solidFill>
              <a:srgbClr val="C5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2813"/>
              <a:r>
                <a:rPr lang="ru-RU" sz="2000" b="1">
                  <a:latin typeface="Arial" pitchFamily="34" charset="0"/>
                </a:rPr>
                <a:t>Аттестация ОИ</a:t>
              </a:r>
            </a:p>
          </p:txBody>
        </p:sp>
      </p:grpSp>
      <p:grpSp>
        <p:nvGrpSpPr>
          <p:cNvPr id="7" name="Группа 14"/>
          <p:cNvGrpSpPr>
            <a:grpSpLocks/>
          </p:cNvGrpSpPr>
          <p:nvPr/>
        </p:nvGrpSpPr>
        <p:grpSpPr bwMode="auto">
          <a:xfrm>
            <a:off x="414536" y="6199188"/>
            <a:ext cx="6500813" cy="571500"/>
            <a:chOff x="1404915" y="1285860"/>
            <a:chExt cx="6500858" cy="1143008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404915" y="1285860"/>
              <a:ext cx="6500858" cy="1143008"/>
            </a:xfrm>
            <a:prstGeom prst="rect">
              <a:avLst/>
            </a:prstGeom>
            <a:solidFill>
              <a:srgbClr val="C5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33" name="Rectangle 22"/>
            <p:cNvSpPr>
              <a:spLocks noChangeArrowheads="1"/>
            </p:cNvSpPr>
            <p:nvPr/>
          </p:nvSpPr>
          <p:spPr bwMode="auto">
            <a:xfrm>
              <a:off x="1643042" y="1428736"/>
              <a:ext cx="6126150" cy="800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2813"/>
              <a:r>
                <a:rPr lang="ru-RU" sz="2000" b="1">
                  <a:latin typeface="Arial" pitchFamily="34" charset="0"/>
                </a:rPr>
                <a:t>Приказ о вводе ОИ в эксплуатацию</a:t>
              </a:r>
            </a:p>
          </p:txBody>
        </p:sp>
      </p:grpSp>
      <p:sp>
        <p:nvSpPr>
          <p:cNvPr id="9224" name="Line 36"/>
          <p:cNvSpPr>
            <a:spLocks noChangeShapeType="1"/>
          </p:cNvSpPr>
          <p:nvPr/>
        </p:nvSpPr>
        <p:spPr bwMode="auto">
          <a:xfrm>
            <a:off x="3665736" y="2109788"/>
            <a:ext cx="0" cy="3349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9225" name="Line 36"/>
          <p:cNvSpPr>
            <a:spLocks noChangeShapeType="1"/>
          </p:cNvSpPr>
          <p:nvPr/>
        </p:nvSpPr>
        <p:spPr bwMode="auto">
          <a:xfrm>
            <a:off x="3665736" y="4111625"/>
            <a:ext cx="0" cy="334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9226" name="Line 36"/>
          <p:cNvSpPr>
            <a:spLocks noChangeShapeType="1"/>
          </p:cNvSpPr>
          <p:nvPr/>
        </p:nvSpPr>
        <p:spPr bwMode="auto">
          <a:xfrm>
            <a:off x="3656211" y="5003800"/>
            <a:ext cx="0" cy="334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9227" name="Line 36"/>
          <p:cNvSpPr>
            <a:spLocks noChangeShapeType="1"/>
          </p:cNvSpPr>
          <p:nvPr/>
        </p:nvSpPr>
        <p:spPr bwMode="auto">
          <a:xfrm>
            <a:off x="3656211" y="5884863"/>
            <a:ext cx="0" cy="3349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grpSp>
        <p:nvGrpSpPr>
          <p:cNvPr id="9" name="Группа 8"/>
          <p:cNvGrpSpPr>
            <a:grpSpLocks/>
          </p:cNvGrpSpPr>
          <p:nvPr/>
        </p:nvGrpSpPr>
        <p:grpSpPr bwMode="auto">
          <a:xfrm>
            <a:off x="422474" y="3521075"/>
            <a:ext cx="6500812" cy="571500"/>
            <a:chOff x="1404915" y="1285860"/>
            <a:chExt cx="6500858" cy="1143008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404915" y="1285860"/>
              <a:ext cx="6500858" cy="1143008"/>
            </a:xfrm>
            <a:prstGeom prst="rect">
              <a:avLst/>
            </a:prstGeom>
            <a:solidFill>
              <a:srgbClr val="C5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31" name="Rectangle 22"/>
            <p:cNvSpPr>
              <a:spLocks noChangeArrowheads="1"/>
            </p:cNvSpPr>
            <p:nvPr/>
          </p:nvSpPr>
          <p:spPr bwMode="auto">
            <a:xfrm>
              <a:off x="1643042" y="1428736"/>
              <a:ext cx="6126150" cy="8002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912813"/>
              <a:r>
                <a:rPr lang="ru-RU" sz="2000" b="1">
                  <a:latin typeface="Arial" pitchFamily="34" charset="0"/>
                </a:rPr>
                <a:t>Проектирование СТЗИ ОИ</a:t>
              </a:r>
            </a:p>
          </p:txBody>
        </p:sp>
      </p:grpSp>
      <p:sp>
        <p:nvSpPr>
          <p:cNvPr id="9229" name="Line 36"/>
          <p:cNvSpPr>
            <a:spLocks noChangeShapeType="1"/>
          </p:cNvSpPr>
          <p:nvPr/>
        </p:nvSpPr>
        <p:spPr bwMode="auto">
          <a:xfrm>
            <a:off x="3664149" y="3194050"/>
            <a:ext cx="0" cy="334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26" name="Выноска со стрелкой вправо 25"/>
          <p:cNvSpPr/>
          <p:nvPr/>
        </p:nvSpPr>
        <p:spPr>
          <a:xfrm>
            <a:off x="7164288" y="980728"/>
            <a:ext cx="432048" cy="2232248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Выноска со стрелкой вправо 26"/>
          <p:cNvSpPr/>
          <p:nvPr/>
        </p:nvSpPr>
        <p:spPr>
          <a:xfrm>
            <a:off x="7236296" y="4437112"/>
            <a:ext cx="432048" cy="2232248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Выноска со стрелкой вправо 27"/>
          <p:cNvSpPr/>
          <p:nvPr/>
        </p:nvSpPr>
        <p:spPr>
          <a:xfrm>
            <a:off x="7236296" y="3501008"/>
            <a:ext cx="432048" cy="584448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7884368" y="980728"/>
            <a:ext cx="738664" cy="22322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 этап </a:t>
            </a: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(подготовительный)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56376" y="3314015"/>
            <a:ext cx="461665" cy="10510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  этап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28384" y="4437112"/>
            <a:ext cx="738664" cy="22322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 этап </a:t>
            </a: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(ввод в эксплуатацию ОИ)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1"/>
          <p:cNvSpPr>
            <a:spLocks noChangeArrowheads="1"/>
          </p:cNvSpPr>
          <p:nvPr/>
        </p:nvSpPr>
        <p:spPr bwMode="auto">
          <a:xfrm>
            <a:off x="398463" y="2120900"/>
            <a:ext cx="84280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3200" b="1" dirty="0" smtClean="0">
                <a:solidFill>
                  <a:schemeClr val="bg1"/>
                </a:solidFill>
              </a:rPr>
              <a:t>2. Аналитическое обоснование необходимости создания СЗИ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07504" y="-696217"/>
            <a:ext cx="8986838" cy="73250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algn="ctr" defTabSz="912813">
              <a:spcAft>
                <a:spcPts val="600"/>
              </a:spcAft>
              <a:defRPr/>
            </a:pPr>
            <a:r>
              <a:rPr lang="ru-RU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Аналитическое обоснование </a:t>
            </a:r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необходимости создания </a:t>
            </a:r>
            <a:r>
              <a:rPr lang="ru-RU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СТЗИ:</a:t>
            </a:r>
          </a:p>
          <a:p>
            <a:pPr defTabSz="912813">
              <a:spcAft>
                <a:spcPts val="600"/>
              </a:spcAft>
              <a:defRPr/>
            </a:pPr>
            <a:endParaRPr lang="ru-RU" sz="2000" b="1" dirty="0">
              <a:solidFill>
                <a:srgbClr val="FFFF47"/>
              </a:solidFill>
              <a:latin typeface="Arial" pitchFamily="34" charset="0"/>
              <a:cs typeface="Arial" pitchFamily="34" charset="0"/>
            </a:endParaRPr>
          </a:p>
          <a:p>
            <a:pPr defTabSz="912813">
              <a:spcAft>
                <a:spcPts val="600"/>
              </a:spcAft>
              <a:buAutoNum type="arabicPeriod"/>
              <a:defRPr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Определяется  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перечень сведений, подлежащих защите (</a:t>
            </a:r>
            <a:r>
              <a:rPr lang="ru-RU" sz="2000" dirty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перечень сведений конфиденциального характера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утверждается руководителем организации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defTabSz="912813">
              <a:spcAft>
                <a:spcPts val="600"/>
              </a:spcAft>
              <a:defRPr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Проводится категорирование сведений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конфиденциального характера, подлежащих защите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defTabSz="912813">
              <a:spcAft>
                <a:spcPts val="600"/>
              </a:spcAft>
              <a:defRPr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Определяется </a:t>
            </a:r>
            <a:r>
              <a:rPr lang="ru-RU" sz="2000" dirty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перечень лиц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допущенных до сведений конфиденциального характера, подлежащих защите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defTabSz="912813">
              <a:spcAft>
                <a:spcPts val="600"/>
              </a:spcAft>
              <a:defRPr/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Определяется </a:t>
            </a:r>
            <a:r>
              <a:rPr lang="ru-RU" sz="2000" dirty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степень участия персонала</a:t>
            </a:r>
            <a:r>
              <a:rPr lang="ru-RU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 обработке (обсуждении, передаче, хранении и т.п.) информации, характер их взаимодействия между собой и со службой безопасности.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ru-RU" sz="2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Разрабатываетс</a:t>
            </a:r>
            <a:r>
              <a:rPr lang="ru-RU" sz="2000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я матрица допуска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персонала к сведениям конфиденциального характера, подлежащих защите.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 Определяется </a:t>
            </a:r>
            <a:r>
              <a:rPr lang="ru-RU" sz="2000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перечень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технических средств,  необходимых для обработки конфиденциальной  информации (</a:t>
            </a:r>
            <a:r>
              <a:rPr lang="ru-RU" sz="2000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ТСПИ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Осуществляется выбор помещений для  размещения ТСПИ (ОИ).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 Осуществляется выбор помещений для  ведения конфиденциальных переговоров (ВП).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9. Определяется </a:t>
            </a:r>
            <a:r>
              <a:rPr lang="ru-RU" sz="2000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перечень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вспомогательных технических средств (ВТСС), необходимых для  установки на ОИ.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57162" y="170919"/>
            <a:ext cx="8986838" cy="66325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algn="ctr" defTabSz="912813">
              <a:spcAft>
                <a:spcPts val="600"/>
              </a:spcAft>
              <a:defRPr/>
            </a:pPr>
            <a:r>
              <a:rPr lang="ru-RU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Аналитическое обоснование </a:t>
            </a:r>
            <a:r>
              <a:rPr lang="ru-RU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необходимости создания </a:t>
            </a:r>
            <a:r>
              <a:rPr lang="ru-RU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СТЗИ: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10. Определяется (уточняется) </a:t>
            </a:r>
            <a:r>
              <a:rPr lang="ru-RU" sz="2000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модель вероятного  противника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(злоумышленника, нарушителя).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11. Проводится </a:t>
            </a:r>
            <a:r>
              <a:rPr lang="ru-RU" sz="2000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специальное обследование ОИ 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 целью выявления потенциальных технических  каналов утечки информации.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12. Проводится </a:t>
            </a:r>
            <a:r>
              <a:rPr lang="ru-RU" sz="2000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классификация и категорирование ОИ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13. Разрабатываются </a:t>
            </a:r>
            <a:r>
              <a:rPr lang="ru-RU" sz="2000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организационные мероприятия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по ТЗИ.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14. Определяется рациональный </a:t>
            </a:r>
            <a:r>
              <a:rPr lang="ru-RU" sz="2000" dirty="0" smtClean="0">
                <a:solidFill>
                  <a:srgbClr val="FFFF47"/>
                </a:solidFill>
                <a:latin typeface="Arial" pitchFamily="34" charset="0"/>
                <a:cs typeface="Arial" pitchFamily="34" charset="0"/>
              </a:rPr>
              <a:t>состав средств  защиты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для закрытия технических каналов  утечки информации  для </a:t>
            </a:r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ОИ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15. Проводится обоснование необходимости привлечения специализированных организаций, имеющих необходимые лицензии на право   проведения работ по ТЗИ, для проектирования и внедрения СТЗИ.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16. Проводится оценка материальных, трудовых и  финансовых затрат на разработку и внедрение   СТЗИ. Определяются ориентировочные сроки  разработки и внедрения СТЗИ.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17. Оформляется аналитическое обоснование необходимости     создания СТЗИ.</a:t>
            </a:r>
          </a:p>
          <a:p>
            <a:pPr defTabSz="912813">
              <a:spcAft>
                <a:spcPts val="600"/>
              </a:spcAft>
            </a:pP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18. Разрабатывается Техническое задание на создание СТЗИ 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896</Words>
  <Application>Microsoft Office PowerPoint</Application>
  <PresentationFormat>Экран (4:3)</PresentationFormat>
  <Paragraphs>109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АА</dc:creator>
  <cp:lastModifiedBy>1</cp:lastModifiedBy>
  <cp:revision>81</cp:revision>
  <dcterms:created xsi:type="dcterms:W3CDTF">2013-09-03T09:21:18Z</dcterms:created>
  <dcterms:modified xsi:type="dcterms:W3CDTF">2020-09-18T10:16:06Z</dcterms:modified>
</cp:coreProperties>
</file>