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260" r:id="rId3"/>
    <p:sldId id="261" r:id="rId4"/>
    <p:sldId id="382" r:id="rId5"/>
    <p:sldId id="383" r:id="rId6"/>
    <p:sldId id="444" r:id="rId7"/>
    <p:sldId id="421" r:id="rId8"/>
    <p:sldId id="445" r:id="rId9"/>
    <p:sldId id="446" r:id="rId10"/>
    <p:sldId id="387" r:id="rId11"/>
    <p:sldId id="418" r:id="rId12"/>
    <p:sldId id="420" r:id="rId13"/>
    <p:sldId id="447" r:id="rId14"/>
    <p:sldId id="392" r:id="rId15"/>
    <p:sldId id="448" r:id="rId16"/>
    <p:sldId id="393" r:id="rId17"/>
    <p:sldId id="449" r:id="rId18"/>
    <p:sldId id="394" r:id="rId19"/>
    <p:sldId id="433" r:id="rId20"/>
    <p:sldId id="450" r:id="rId21"/>
    <p:sldId id="434" r:id="rId22"/>
    <p:sldId id="451" r:id="rId23"/>
    <p:sldId id="453" r:id="rId24"/>
    <p:sldId id="452" r:id="rId25"/>
    <p:sldId id="454" r:id="rId26"/>
    <p:sldId id="455" r:id="rId27"/>
    <p:sldId id="435" r:id="rId28"/>
    <p:sldId id="436" r:id="rId29"/>
    <p:sldId id="456" r:id="rId30"/>
    <p:sldId id="438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3E1FF"/>
    <a:srgbClr val="AFAFFF"/>
    <a:srgbClr val="6969FF"/>
    <a:srgbClr val="7999FF"/>
    <a:srgbClr val="FFFFFF"/>
    <a:srgbClr val="004D86"/>
    <a:srgbClr val="004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6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D6B11-25E9-4EFF-AA2E-26EA85CBC815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9132-D974-4011-9FE5-21ABDB6037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63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-32" y="0"/>
            <a:ext cx="9144032" cy="1000108"/>
            <a:chOff x="-32" y="0"/>
            <a:chExt cx="9144032" cy="100010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0" y="0"/>
              <a:ext cx="9144000" cy="1000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-32" y="1"/>
              <a:ext cx="9072626" cy="830997"/>
              <a:chOff x="-32" y="1"/>
              <a:chExt cx="9072626" cy="830997"/>
            </a:xfrm>
          </p:grpSpPr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32" y="19050"/>
                <a:ext cx="723900" cy="723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" name="TextBox 10"/>
              <p:cNvSpPr txBox="1">
                <a:spLocks noChangeArrowheads="1"/>
              </p:cNvSpPr>
              <p:nvPr/>
            </p:nvSpPr>
            <p:spPr bwMode="auto">
              <a:xfrm>
                <a:off x="785786" y="1"/>
                <a:ext cx="8286808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b="1" dirty="0">
                    <a:solidFill>
                      <a:srgbClr val="00467A"/>
                    </a:solidFill>
                  </a:rPr>
                  <a:t>Национальный исследовательский университет «МИЭТ</a:t>
                </a:r>
                <a:r>
                  <a:rPr lang="ru-RU" sz="2400" b="1" dirty="0" smtClean="0">
                    <a:solidFill>
                      <a:srgbClr val="00467A"/>
                    </a:solidFill>
                  </a:rPr>
                  <a:t>»</a:t>
                </a:r>
              </a:p>
              <a:p>
                <a:pPr algn="ctr"/>
                <a:r>
                  <a:rPr lang="ru-RU" sz="2400" b="1" dirty="0" smtClean="0">
                    <a:solidFill>
                      <a:srgbClr val="004D86"/>
                    </a:solidFill>
                    <a:cs typeface="Arial" charset="0"/>
                  </a:rPr>
                  <a:t>кафедра «Информационная безопасность»</a:t>
                </a:r>
                <a:endParaRPr lang="ru-RU" sz="2400" b="1" dirty="0">
                  <a:solidFill>
                    <a:srgbClr val="004D86"/>
                  </a:solidFill>
                </a:endParaRPr>
              </a:p>
            </p:txBody>
          </p:sp>
        </p:grpSp>
      </p:grp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79388" y="1773238"/>
            <a:ext cx="8785225" cy="321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defTabSz="912813" eaLnBrk="0" hangingPunct="0">
              <a:spcAft>
                <a:spcPts val="600"/>
              </a:spcAft>
            </a:pPr>
            <a:endParaRPr lang="ru-RU" dirty="0">
              <a:solidFill>
                <a:prstClr val="black"/>
              </a:solidFill>
              <a:cs typeface="Times New Roman" pitchFamily="18" charset="0"/>
            </a:endParaRPr>
          </a:p>
          <a:p>
            <a:pPr lvl="0" algn="ctr" defTabSz="912813"/>
            <a:r>
              <a:rPr lang="ru-RU" sz="3600" b="1" dirty="0">
                <a:solidFill>
                  <a:prstClr val="white"/>
                </a:solidFill>
              </a:rPr>
              <a:t>Дисциплина</a:t>
            </a:r>
          </a:p>
          <a:p>
            <a:pPr lvl="0" algn="ctr" defTabSz="912813"/>
            <a:endParaRPr lang="ru-RU" sz="3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 algn="ctr" defTabSz="912813"/>
            <a:r>
              <a:rPr lang="ru-RU" sz="3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Информационная безопасность /</a:t>
            </a:r>
          </a:p>
          <a:p>
            <a:pPr lvl="0" algn="ctr" defTabSz="912813"/>
            <a:r>
              <a:rPr lang="ru-RU" sz="3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Основы информационной безопасности</a:t>
            </a:r>
            <a:endParaRPr lang="ru-RU" sz="3600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35496" y="44624"/>
            <a:ext cx="8986838" cy="68634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Защита информации в АСЗИ обеспечивается системой ЗИ АСЗИ. Создание системы ЗИ АСЗИ обеспечивается следующим комплексом работ: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формирование требований к системе ЗИ АСЗИ;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разработка (проектирование) системы ЗИ АСЗИ;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внедрение системы ЗИ АСЗИ;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аттестация АСЗИ на соответствие требованиям безопасности информации и ввод ее в действие;</a:t>
            </a:r>
          </a:p>
          <a:p>
            <a:pPr>
              <a:buFontTx/>
              <a:buChar char="-"/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сопровождение системы ЗИ входе эксплуатации АСЗИ.</a:t>
            </a:r>
          </a:p>
          <a:p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Формирование требований к системе ЗИ АСЗИ организуется заказчиком и осуществляется разработчиком на основе требований по предотвращению утечки информации по техническим каналам,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несанкционированного доступа к ней, несанкционированных и непреднамеренных воздействий на информацию, в том числе требований по криптографической и антивирусной защите, по обнаружению вторжений (атак), обеспечению устойчивости и непрерывности функционирования АСЗИ и др., закрепленных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 нормативных правовых актах уполномоченных федеральных органов исполнительной власти и национальных стандартах в области ЗИ, с учетом целей и задач АСЗИ, свойственных ей угроз безопасности информации и возможных последствий реализации этих угроз.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157162" y="578296"/>
            <a:ext cx="8986838" cy="40934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Формирование требований к системе ЗИ АСЗИ осуществляется на следующих стадиях создания АСЗИ, определенных ГОСТ 34.601: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«Формирование требований к АС»;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«Разработка концепции АС»;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«Техническое задание».</a:t>
            </a:r>
          </a:p>
          <a:p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Требования к системе ЗИ АСЗИ уточняются (при необходимости) на последующих стадиях создания АСЗИ, с конкретизацией требований к ее построению, используемым информационным технологиям,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методам и программно-аппаратным средствам организации сетевого взаимодействия, в том числе с другими системами, к процессу обработки защищаемой информации, условиям функционирования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АСЗИ. 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157162" y="523120"/>
            <a:ext cx="8986838" cy="532453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стадии «Формирование требований к АС» в интересах создания системы ЗИ создаваемой  (модернизируемой) АСЗИ выполняют следующие работы.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этапе «Обследование объекта и обоснование необходимости создания АС» проводят: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анализ данных о назначении, функциях, условиях функционирования создаваемой (модернизируемой) АСЗИ и характере обрабатываемой информации;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определение перечня информации, подлежащей защите;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определение актуальных угроз безопасности информации, связанных с НСД к защищаемой информации, с утечкой информации по техническим каналам и с несанкционированным воздействием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информацию;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разработку модели угроз безопасности информации применительно к конкретным вариантам функционирования АСЗИ;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оценку (технико-экономической и т. п.) целесообразности создания АС в защищенном исполнении. Требований по защите информации.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157162" y="116632"/>
            <a:ext cx="8986838" cy="65556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этапе «Формирование требований пользователя к АС» проводят: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а) подготовку и сходных да иных для формирования требований в части системы ЗИ к создаваемой (модернизируемой) АСЗИ (исходя из её предназначения и условий использования), включая: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определение порядка обработки информации в АСЗИ в целом и в отдельных компонентах;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оценку степени участия персонала в обработке (обсуждении, передаче, хранении) защищаемой в АСЗИ информации;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определение требуемого класса (уровня) защищенности АСЗИ от НСД;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выбор целесообразных (исходя из экономических, научно-технических, временных и других ограничений, а также технологии обработки информации) способов ЗИ и контроля состояния ЗИ в АСЗИ;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обоснование архитектуры и конфигурации системы ЗИ АСЗИ и ее отдельных составных частей, физических, функциональных и технологических связей как внутри АСЗИ, так и с другими взаимодействующими системами;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выбор ТС, которые могут быть использованы при разработке системы ЗИ АСЗИ;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оценку возможности создания АСЗИ, исходя из ресурсных ограничений;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б) формирование требований к системе ЗИ создаваемой (модернизируемой) АСЗИ в части требований о защите информации.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80963" y="261938"/>
            <a:ext cx="8990012" cy="28623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этапе «Оформление отчета о выполненной работе и заявки на разработку АС (ТТЗ)» проводят: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систематизацию результатов, полученных на предыдущих этапах;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формирование разделов отчета о выполненных работах на данной стадии в части создания системы ЗИ для создаваемой (модернизируемой) АСЗИ;</a:t>
            </a:r>
          </a:p>
          <a:p>
            <a:pPr>
              <a:buFontTx/>
              <a:buChar char="-"/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оформление заявки на разработку системы ЗИ (ТЗ или дополнения к ТЗ) или другого заменяющего ее документа с аналогичным содержанием (в случае разработки отдельного ТЗ на систему ЗИ АСЗИ).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80963" y="261938"/>
            <a:ext cx="8990012" cy="532453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стадии «Разработка концепции АС» в интересах создания системы ЗИ создаваемой (модернизируемой) АСЗИ выполняют следующие работы.</a:t>
            </a:r>
          </a:p>
          <a:p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этапе «Изучение объекта» проводят: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определение путей и оценку возможности реализации требований, предъявляемых к системе ЗИ создаваемой (модернизируемой) АСЗИ;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обоснование необходимости привлечения организаций, имеющих необходимые лицензии, для создания системы ЗИ создаваемой (модернизируемой) АСЗИ;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оценку ориентировочных сроков создания системы ЗИ АСЗИ;</a:t>
            </a:r>
          </a:p>
          <a:p>
            <a:pPr>
              <a:buFontTx/>
              <a:buChar char="-"/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оценку материальных, трудовых и финансовых затрат на разработку и внедрение системы ЗИ создаваемой (модернизируемой) АСЗИ;</a:t>
            </a:r>
          </a:p>
          <a:p>
            <a:pPr>
              <a:buFontTx/>
              <a:buChar char="-"/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обоснование целесообразности проведения НИР (составной части НИР), определение основных вопросов, подлежащих исследованию в интересах создания системы ЗИ создаваемой (модернизируемой)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АСЗИ;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разработку ТТЗ на НИР (при необходимости).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0" y="271463"/>
            <a:ext cx="9144000" cy="62478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этапе «Проведение необходимых научно-исследовательских работ» проводят: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анализ требований к назначению, структуре и конфигурации создаваемой (модернизируемой) АСЗИ;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уточнение режимов обработки информации в АСЗИ в целом и в отдельных компонентах;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анализ возможных уязвимостей и обоснование актуальных угроз безопасности информации и перечня мероприятий по их блокированию (нейтрализации);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уточнение требований о ЗИ в АСЗИ;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уточнение требований к архитектуре и конфигурации системы ЗИ АСЗИ;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уточнение требований к составу и характеристикам основных и вспомогательных ПС и ТС, которые могут быть использованы при разработке системы ЗИ АСЗИ, режимам их работы;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обоснование перечня сертифицированных средств ЗИ, использование которых возможно в составе системы ЗИ создаваемой (модернизируемой) АСЗИ;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уточнение оценки материальных, трудовых и финансовых затрат на создание системы ЗИ создаваемой (модернизируемой) АСЗИ.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оформление и утверждение отчета о НИР..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0" y="271463"/>
            <a:ext cx="9144000" cy="532453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этапе «Разработка вариантов концепции АС и выбор варианта концепции АС, удовлетворяющего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требованиям пользователя» проводят: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разработку альтернативных вариантов концепции создаваемой системы ЗИ и планов их реализации;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оценку необходимых ресурсов на реализацию каждого варианта и обеспечение функционирования системы 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оценку эффектов, преимуществ и недостатков от реализации каждого варианта;</a:t>
            </a:r>
          </a:p>
          <a:p>
            <a:pPr>
              <a:buFontTx/>
              <a:buChar char="-"/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выбор варианта концепции системы ЗИ АСЗИ.</a:t>
            </a:r>
          </a:p>
          <a:p>
            <a:pPr>
              <a:buFontTx/>
              <a:buChar char="-"/>
            </a:pP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этапе «Оформление отчета о выполненной работе» разрабатывается самостоятельный отчет о работах, выполненных на стадии «Разработка концепции АС» в части системы ЗИ или раздел в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основной отчет о работах, выполненных в интересах создания (модернизации) АСЗИ в целом.</a:t>
            </a:r>
          </a:p>
          <a:p>
            <a:pPr>
              <a:buFontTx/>
              <a:buChar char="-"/>
            </a:pP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0" y="184150"/>
            <a:ext cx="9144000" cy="28623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стадии «Техническое задание» в интересах создания системы ЗИ создаваемой (модернизируемой) АСЗИ выполняют следующие работы.</a:t>
            </a:r>
          </a:p>
          <a:p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этапе «Разработка и утверждение технического задания на создание АС» проводят разработку, оформление, согласование и утверждение ТЗ на АСЗИ в целом и, при необходимости, ТЗ на систему ЗИ.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ТЗ (раздел ТЗ, дополнение к ТЗ) на систему ЗИ должно разрабатываться в соответствии с требованиями ГОСТ 34.602.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0" y="620688"/>
            <a:ext cx="8812213" cy="3477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Разработка (проектирование) системы ЗИ АСЗИ включает: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разработку проектных решений по системе ЗИ АСЗИ;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разработку документации на систему ЗИ АСЗИ;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тестирование системы ЗИ АСЗИ.</a:t>
            </a:r>
          </a:p>
          <a:p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Разработку системы ЗИ АСЗИ организует заказчик, проводит разработчик в соответствии с ТЗ на создание системы ЗИ АСЗИ на следующих стадиях создания АСЗИ, определенных ГОСТ 34.601: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Эскизный проект;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Технический проект;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Рабочая документация.</a:t>
            </a:r>
            <a:endParaRPr lang="ru-RU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350" y="1978025"/>
            <a:ext cx="8534400" cy="28623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Лекция  № 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1</a:t>
            </a:r>
            <a:r>
              <a:rPr lang="ru-RU" sz="3600" b="1" dirty="0">
                <a:solidFill>
                  <a:schemeClr val="bg1"/>
                </a:solidFill>
              </a:rPr>
              <a:t>1</a:t>
            </a:r>
            <a:endParaRPr lang="ru-RU" sz="3600" b="1" dirty="0" smtClean="0">
              <a:solidFill>
                <a:schemeClr val="bg1"/>
              </a:solidFill>
              <a:latin typeface="+mn-lt"/>
            </a:endParaRPr>
          </a:p>
          <a:p>
            <a:pPr algn="ctr">
              <a:defRPr/>
            </a:pPr>
            <a:endParaRPr lang="ru-RU" sz="3600" b="1" dirty="0" smtClean="0">
              <a:solidFill>
                <a:schemeClr val="bg1"/>
              </a:solidFill>
              <a:latin typeface="+mn-lt"/>
            </a:endParaRPr>
          </a:p>
          <a:p>
            <a:pPr algn="ctr">
              <a:defRPr/>
            </a:pPr>
            <a:r>
              <a:rPr lang="ru-RU" sz="3600" b="1" dirty="0" smtClean="0">
                <a:solidFill>
                  <a:schemeClr val="bg1"/>
                </a:solidFill>
              </a:rPr>
              <a:t>Основы проектирования автоматизированных систем в защищенном исполнении</a:t>
            </a:r>
            <a:endParaRPr lang="ru-RU" sz="3600" b="1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132856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/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Внедрение автоматизированной системы в защищенном исполнении.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160338" y="640432"/>
            <a:ext cx="8983662" cy="501675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Внедрение системы ЗИ АСЗИ включает: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установку и настройку СЗИ;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разработку организационно-распорядительных документов, определяющих мероприятия по ЗИ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 ходе эксплуатации АСЗИ;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предварительные испытания системы ЗИ АСЗИ;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опытную эксплуатацию и доработку системы ЗИ АСЗИ;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приемочные испытания системы ЗИ АСЗИ;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аттестацию АСЗИ на соответствие требованиям безопасности информации.</a:t>
            </a:r>
          </a:p>
          <a:p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Внедрение системы ЗИ АСЗИ организует заказчик, проводит разработчик в соответствии с законодательством Российской Федерации об информации, информационных технологиях и о защите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информации и рабочей документацией на систему ЗИ АСЗИ на стадии «Ввод в действие», определенной ГОСТ 34.601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52834" y="379104"/>
            <a:ext cx="8983662" cy="56323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стадии «Ввод в действие» в интересах внедрения системы ЗИ создаваемой (модернизируемой) АСЗИ проводят следующие работы.</a:t>
            </a:r>
          </a:p>
          <a:p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этапе «Подготовка объекта к вводу АС в действие» проводят работы по реализации: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проектных решений по организационной структуре системы ЗИ создаваемой (модернизируемой)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АСЗИ и АСЗИ в целом;</a:t>
            </a:r>
          </a:p>
          <a:p>
            <a:pPr>
              <a:buFontTx/>
              <a:buChar char="-"/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организационных мер, обеспечивающих эффективное использование системы ЗИ.</a:t>
            </a:r>
          </a:p>
          <a:p>
            <a:pPr>
              <a:buFontTx/>
              <a:buChar char="-"/>
            </a:pP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этапе «Подготовка персонала» проводят: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обучение персонала АСЗИ и проверку его способности обеспечивать функционирование системы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ЗИ и АСЗИ в целом;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проверку и подготовку специалистов структурного подразделения или должностного лица (работника), ответственных за ЗИ в АСЗИ.</a:t>
            </a:r>
          </a:p>
          <a:p>
            <a:pPr>
              <a:buFontTx/>
              <a:buChar char="-"/>
            </a:pP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124842" y="297224"/>
            <a:ext cx="8983662" cy="5940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этапе «Комплектация АС поставляемыми изделиями (программными и техническими средствами, программно-техническими комплексами, информационными изделиями)»: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обеспечивают получение комплектующих изделий системы ЗИ серийного и единичного производства,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материалов и монтажных изделий;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проводят входной контроль качества комплектующих изделий системы ЗИ, проверку наличия документов по сертификации;</a:t>
            </a:r>
          </a:p>
          <a:p>
            <a:pPr>
              <a:buFontTx/>
              <a:buChar char="-"/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проводят специальные исследования и специальные проверки закупленных средств.</a:t>
            </a:r>
          </a:p>
          <a:p>
            <a:pPr>
              <a:buFontTx/>
              <a:buChar char="-"/>
            </a:pP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этапе «Строительно-монтажные работы» осуществляют: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надзор за выполнением строительными организациями требований ЗИ;</a:t>
            </a:r>
          </a:p>
          <a:p>
            <a:pPr>
              <a:buFontTx/>
              <a:buChar char="-"/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проверку реализации требований о ЗИ при приемке монтажных работ (в случае необходимости проводят соответствующие испытания).</a:t>
            </a:r>
          </a:p>
          <a:p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этапе «Пусконаладочные работы» осуществляют: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автономную наладку ТС и ПС системы 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комплексную наладку всех СЗИ системы ЗИ.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65088" y="195599"/>
            <a:ext cx="8983662" cy="62478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этапе «Проведение предварительных испытаний» осуществляют: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испытания системы ЗИ на работоспособность и соответствие техническому заданию в соответствии с программой и методикой предварительных испытаний;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устранение недостатков, выявленных в процессе испытаний, и внесение изменений в документацию на систему ЗИ создаваемой (модернизируемой) АСЗИ, в том числе эксплуатационную, в соответствии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 протоколом испытаний;</a:t>
            </a:r>
          </a:p>
          <a:p>
            <a:pPr>
              <a:buFontTx/>
              <a:buChar char="-"/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принятие решения о возможности опытной эксплуатации системы ЗИ АСЗИ.</a:t>
            </a:r>
          </a:p>
          <a:p>
            <a:pPr>
              <a:buFontTx/>
              <a:buChar char="-"/>
            </a:pP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этапе «Проведение опытной эксплуатации» проводят: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проверку функционирования системы ЗИ в составе АСЗИ, в том числе реализованных мер 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анализ выявленных в ходе опытной эксплуатации системы ЗИ уязвимостей АСЗИ, доработку, наладку системы 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проверку готовности пользователей и администраторов к эксплуатации системы ЗИ АСЗИ;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оформление акта о завершении опытной эксплуатации системы ЗИ АСЗИ.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65088" y="168896"/>
            <a:ext cx="8983662" cy="5940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этапе «Проведение приемочных испытаний» проводят: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испытания системы ЗИ АСЗИ на соответствие ТЗ на систему ЗИ в соответствии с программой и методиками приемочных испытаний АСЗИ;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анализ результатов испытаний системы ЗИ АСЗИ и устранение недостатков, выявленных при испытаниях;</a:t>
            </a:r>
          </a:p>
          <a:p>
            <a:pPr>
              <a:buFontTx/>
              <a:buChar char="-"/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оформление разделов акта о приемке АСЗИ в постоянную эксплуатацию (в части системы ЗИ АСЗИ).</a:t>
            </a:r>
          </a:p>
          <a:p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Аттестацию АСЗИ на соответствие требованиям безопасности информации организует заказчик, проводит организация, имеющая лицензию на данный вид деятельности, до ввода АСЗИ в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эксплуатацию, с использованием информационных ресурсов, подлежащих защите, и содержит оценку соответствия ее системы ЗИ требованиям безопасности информации в реальных условиях эксплуатации, проводимую в соответствии с требованиями нормативных правовых актов и методических документов уполномоченного федерального органа исполнительной власти, а также национальных стандартов в области защиты информации.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65088" y="270525"/>
            <a:ext cx="8983662" cy="28623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Сопровождение системы ЗИ в ходе эксплуатации АСЗИ организует заказчик (оператор), проводит разработчик в соответствии с проектными решениями, рабочей документацией на систему ЗИ АСЗИ, организационно-распорядительными документами по ЗИ. Сопровождение системы ЗИ в ходе эксплуатации АСЗИ заключается в выполнении работ относительно системы ЗИ АСЗИ в соответствии с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гарантийными обязательствами и по послегарантийному обслуживанию, которые осуществляются на стадии «Сопровождение АС», определенной ГОСТ 34.601.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17463" y="2230993"/>
            <a:ext cx="8993187" cy="20621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Содержание и порядок выполнения работ по защите информации о создаваемой автоматизированной системе в защищенном исполнении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6632"/>
            <a:ext cx="903649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ЗИ о создаваемой АСЗИ является составной частью работ по их созданию и осуществляется во всех организациях, участвующих в процессе создания (модернизации) этих систем, в случаях, установленных федеральными законами, актами Президента Российской Федерации и Правительства Российской</a:t>
            </a:r>
          </a:p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Федерации, нормативными правовыми актами уполномоченных федеральных органов исполнительной власти или заказчиком.</a:t>
            </a:r>
          </a:p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Основными видами работ по ЗИ о создаваемых (модернизируемых) АСЗИ являются:</a:t>
            </a:r>
          </a:p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разработка замысла ЗИ о создаваемой (модернизируемой) АСЗИ;</a:t>
            </a:r>
          </a:p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определение защищаемой информации о создаваемой (модернизируемой) АСЗИ на различных стадиях ее создания;</a:t>
            </a:r>
          </a:p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определение носителей защищаемой информации о создаваемой (модернизируемой) АСЗИ и их уязвимостей, актуальных угроз безопасности информации;</a:t>
            </a:r>
          </a:p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определение и технико-экономическое обоснование организационных и технических мероприятий, которые необходимо проводить в интересах ЗИ о создаваемой (модернизируемой) АСЗИ на различных стадиях ее создания;</a:t>
            </a:r>
          </a:p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обоснование, разработка и /или закупка средств, необходимых для ЗИ о создаваемой (модернизируемой) АСЗИ;</a:t>
            </a:r>
          </a:p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обоснование и разработка мероприятий по контролю состояния ЗИ о создаваемой (модернизируемой) АСЗИ на различных стадиях ее создания;</a:t>
            </a:r>
          </a:p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разработка документов, регламентирующих организацию и осуществление ЗИ о создаваемой (модернизируемой) АСЗИ.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71296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Перечень информации, подлежащей защите, определяют на стадии формирования требований к АСЗИ и, при необходимости, уточняют на последующих стадиях ее создания.</a:t>
            </a:r>
          </a:p>
          <a:p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 защищаемой информации о создаваемой (модернизируемой) АСЗИ относят:</a:t>
            </a:r>
          </a:p>
          <a:p>
            <a:pPr>
              <a:buFontTx/>
              <a:buChar char="-"/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 и задачи ЗИ в АСЗИ;</a:t>
            </a:r>
          </a:p>
          <a:p>
            <a:pPr>
              <a:buFontTx/>
              <a:buChar char="-"/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перечень составных частей (сегментов) АСЗИ, участвующих в обработке защищаемой в АСЗИ информации;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состав возможных уязвимостей АСЗИ, возможных последствий от реализации угроз безопасности информации для нарушения свойств безопасности информации (конфиденциальность, целостность, доступность);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структурно-функциональные характеристики АСЗИ, включающие структуру и состав АСЗИ, физические, функциональные и технологические взаимосвязи между составными частями АСЗИ и взаимосвязи с иными системами, режимы обработки информации в АСЗИ в целом и в ее отдельных составных частях;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меры и СЗИ, применяемые в АСЗИ;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сведения о реализации системы ЗИ в АСЗИ.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Применительно к конкретной АСЗИ перечень защищаемой информации устанавливает заказчик.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350" y="235669"/>
            <a:ext cx="8534400" cy="60016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Учебные вопросы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solidFill>
                  <a:schemeClr val="bg1"/>
                </a:solidFill>
              </a:rPr>
              <a:t>Общие положения о порядке создания автоматизированных систем в защищенном исполнении. Общие и функциональные требования к автоматизированным системам в защищенном исполнении.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solidFill>
                  <a:schemeClr val="bg1"/>
                </a:solidFill>
              </a:rPr>
              <a:t>Типовое содержание работ по защите информации на стадиях создания автоматизированных систем в защищенном исполнении.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Внедрение автоматизированной системы в защищенном исполнении</a:t>
            </a:r>
            <a:r>
              <a:rPr lang="ru-RU" sz="32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142304" y="44624"/>
            <a:ext cx="8966200" cy="68326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Организация и обеспечение ЗИ о создаваемой (модернизируемой) АСЗИ возлагается: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- на стадиях «Формирование требований к АС» и «Разработка концепции АС» — на разработчика, заказчика работ, проводимых в интересах разработки требований и концептуальных положений;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- на стадии «Техническое задание» — на заказчика АСЗИ;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- на стадиях «Эскизный проект», «Технический проект», «Рабочая документация» — на разработчика АСЗИ;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- на стадии «Ввод в действие» — на генерального конструктора или его заместителей, а по частным вопросам — на конструкторов, изготовителей ПС, ТС;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- на стадии «Сопровождение работ» — на оператора АСЗИ.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 разработке АСЗИ должна быть организована разрешительная система доступа разработчиков, эксплуатирующего персонала, а при необходимости — и сотрудников сторонних организаций (поставщиков ТС, ПС и услуг для гарантийного и послегарантийного обслуживания, контролирующих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органов) к защищаемой информации о АСЗИ, документации на АСЗИ, ТС и ПС, а также к информационным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ресурсам, содержащим защищаемую информацию.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Общее руководство работами по ЗИ при создании </a:t>
            </a:r>
            <a:r>
              <a:rPr lang="ru-RU" dirty="0" smtClean="0"/>
              <a:t>(</a:t>
            </a:r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модернизации) АСЗИ осуществляет один из заместителей руководителя организации (предприятия), осуществляющей ее разработку (модернизацию), или уполномоченное лицо.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1"/>
          <p:cNvSpPr>
            <a:spLocks noChangeArrowheads="1"/>
          </p:cNvSpPr>
          <p:nvPr/>
        </p:nvSpPr>
        <p:spPr bwMode="auto">
          <a:xfrm>
            <a:off x="398463" y="2120900"/>
            <a:ext cx="842803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3200" dirty="0" smtClean="0">
                <a:solidFill>
                  <a:schemeClr val="bg1"/>
                </a:solidFill>
              </a:rPr>
              <a:t>1. Общие положения о порядке создания автоматизированных систем в защищенном исполнении. Общие и функциональные требования к автоматизированным системам в защищенном исполнении. 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0" y="323850"/>
            <a:ext cx="9144000" cy="585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indent="449263" algn="ctr" defTabSz="912813"/>
            <a:endParaRPr lang="ru-RU" sz="32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1" name="Прямоугольник 4"/>
          <p:cNvSpPr>
            <a:spLocks noChangeArrowheads="1"/>
          </p:cNvSpPr>
          <p:nvPr/>
        </p:nvSpPr>
        <p:spPr bwMode="auto">
          <a:xfrm>
            <a:off x="127000" y="287338"/>
            <a:ext cx="8818563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Для обработки информации, необходимость защиты которой определяется законодательством Российской Федерации или решением ее обладателя, должны создаваться АСЗИ, в которых реализованы в соответствии с действующими нормативными правовыми актами требования о ЗИ. Реализация требований о ЗИ в АСЗИ осуществляется системой ЗИ, являющейся неотъемлемой составной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частью АСЗИ.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Целью создания системы ЗИ АСЗИ является обеспечение ЗИ от неправомерного доступа, уничтожения, модифицирования, блокирования, копирования, предоставления, распространения, а также от иных неправомерных действий в отношении такой информации, соблюдение конфиденциальности информации ограниченного доступа, реализация права на доступ к информации.</a:t>
            </a:r>
            <a:endParaRPr lang="ru-RU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0" y="323850"/>
            <a:ext cx="9144000" cy="585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indent="449263" algn="ctr" defTabSz="912813"/>
            <a:endParaRPr lang="ru-RU" sz="32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1" name="Прямоугольник 4"/>
          <p:cNvSpPr>
            <a:spLocks noChangeArrowheads="1"/>
          </p:cNvSpPr>
          <p:nvPr/>
        </p:nvSpPr>
        <p:spPr bwMode="auto">
          <a:xfrm>
            <a:off x="127000" y="287338"/>
            <a:ext cx="8818563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Мероприятия по защите информации: Совокупность действий, направленных на разработку и/или практическое применение способов и средств ЗИ.</a:t>
            </a:r>
          </a:p>
          <a:p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Обработка информации: Выполнение любого действия (операции) или совокупности действий (операций) с информацией (например, сбор, накопление, ввод, вывод, прием, передача, запись, хранение, регистрация, преобразование, отображение и т. п.), совершаемых с заданной целью.</a:t>
            </a:r>
          </a:p>
          <a:p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Система ЗИ автоматизированной системы: Совокупность организационных мероприятий, технических, программных и программно-технических средств ЗИ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 средств контроля эффективности ЗИ.</a:t>
            </a:r>
          </a:p>
          <a:p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Информационная система: Совокупность содержащейся в базах данных информации и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обеспечивающих ее обработку информационных технологий и технических средств.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1"/>
          <p:cNvSpPr>
            <a:spLocks noChangeArrowheads="1"/>
          </p:cNvSpPr>
          <p:nvPr/>
        </p:nvSpPr>
        <p:spPr bwMode="auto">
          <a:xfrm>
            <a:off x="35496" y="144497"/>
            <a:ext cx="8964488" cy="681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АСЗИ должны создаваться в соответствии с ТЗ, являющимся основным документом, на основании которого выполняются работы, необходимые для создания (модернизации) АСЗИ в целом и ее системы ЗИ, и осуществляется приемка этих работ заказчиком.</a:t>
            </a:r>
          </a:p>
          <a:p>
            <a:endParaRPr lang="ru-RU" sz="19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 работах по созданию (модернизации) АСЗИ и ее системы ЗИ участвуют:</a:t>
            </a:r>
          </a:p>
          <a:p>
            <a:r>
              <a:rPr lang="ru-R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заказчик АСЗИ — в части задания в ТЗ на АСЗИ и систему ЗИ, включения в документацию на АСЗИ обоснованных требований о защите обрабатываемой АСЗИ информации и контроля их выполнения</a:t>
            </a:r>
          </a:p>
          <a:p>
            <a:r>
              <a:rPr lang="ru-R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 процессе экспертизы документации, испытаний и приемки как АСЗИ в целом, так и системы ЗИ, а также в части организации аттестации АСЗИ на соответствие требованиям безопасности информации и</a:t>
            </a:r>
          </a:p>
          <a:p>
            <a:r>
              <a:rPr lang="ru-R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сопровождения АСЗИ входе ее эксплуатации;</a:t>
            </a:r>
          </a:p>
          <a:p>
            <a:r>
              <a:rPr lang="ru-R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разработчик АСЗИ — в части обеспечения соответствия  разрабатываемой АСЗИ и ее системы ЗИ требованиям ТЗ, нормативных правовых актов, методических документов и национальных стандартов в области ЗИ;</a:t>
            </a:r>
          </a:p>
          <a:p>
            <a:r>
              <a:rPr lang="ru-R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изготовитель ТС и ПС — в части осуществления технических мер по обеспечению соответствия изготавливаемых ТС и ПС заданным требованиям о защите обрабатываемой АСЗИ информации, в соответствии с документацией на АСЗИ;</a:t>
            </a:r>
          </a:p>
          <a:p>
            <a:r>
              <a:rPr lang="ru-R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Поставщик ТС и ПС — в части поставки ТС и ПС для АСЗИ, соответствующих требованиям по ЗИ, по заказу изготовителя, разработчика или заказчика и их гарантийного и послегарантийного обслуживания.</a:t>
            </a:r>
            <a:endParaRPr lang="ru-RU" sz="1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47" y="980728"/>
            <a:ext cx="9024857" cy="466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628800"/>
            <a:ext cx="8534400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algn="ctr"/>
            <a:r>
              <a:rPr lang="ru-RU" sz="3200" dirty="0" smtClean="0">
                <a:solidFill>
                  <a:schemeClr val="bg1"/>
                </a:solidFill>
              </a:rPr>
              <a:t>2. Типовое содержание работ по защите информации на стадиях создания автоматизированных систем в защищенном исполнении.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2984</Words>
  <Application>Microsoft Office PowerPoint</Application>
  <PresentationFormat>Экран (4:3)</PresentationFormat>
  <Paragraphs>209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АА</dc:creator>
  <cp:lastModifiedBy>1</cp:lastModifiedBy>
  <cp:revision>86</cp:revision>
  <dcterms:created xsi:type="dcterms:W3CDTF">2013-09-03T09:21:18Z</dcterms:created>
  <dcterms:modified xsi:type="dcterms:W3CDTF">2020-09-18T10:17:42Z</dcterms:modified>
</cp:coreProperties>
</file>