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8" r:id="rId2"/>
    <p:sldId id="260" r:id="rId3"/>
    <p:sldId id="261" r:id="rId4"/>
    <p:sldId id="382" r:id="rId5"/>
    <p:sldId id="383" r:id="rId6"/>
    <p:sldId id="444" r:id="rId7"/>
    <p:sldId id="421" r:id="rId8"/>
    <p:sldId id="446" r:id="rId9"/>
    <p:sldId id="457" r:id="rId10"/>
    <p:sldId id="458" r:id="rId11"/>
    <p:sldId id="459" r:id="rId12"/>
    <p:sldId id="387" r:id="rId13"/>
    <p:sldId id="418" r:id="rId14"/>
    <p:sldId id="460" r:id="rId15"/>
    <p:sldId id="420" r:id="rId16"/>
    <p:sldId id="461" r:id="rId17"/>
    <p:sldId id="447" r:id="rId18"/>
    <p:sldId id="462" r:id="rId19"/>
    <p:sldId id="469" r:id="rId20"/>
    <p:sldId id="463" r:id="rId21"/>
    <p:sldId id="464" r:id="rId22"/>
    <p:sldId id="465" r:id="rId23"/>
    <p:sldId id="466" r:id="rId24"/>
    <p:sldId id="467" r:id="rId25"/>
    <p:sldId id="468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483" r:id="rId40"/>
    <p:sldId id="484" r:id="rId41"/>
    <p:sldId id="485" r:id="rId42"/>
    <p:sldId id="486" r:id="rId43"/>
    <p:sldId id="487" r:id="rId44"/>
    <p:sldId id="488" r:id="rId45"/>
    <p:sldId id="489" r:id="rId46"/>
    <p:sldId id="490" r:id="rId47"/>
    <p:sldId id="492" r:id="rId48"/>
    <p:sldId id="494" r:id="rId49"/>
    <p:sldId id="495" r:id="rId50"/>
    <p:sldId id="496" r:id="rId51"/>
    <p:sldId id="491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3E1FF"/>
    <a:srgbClr val="AFAFFF"/>
    <a:srgbClr val="6969FF"/>
    <a:srgbClr val="7999FF"/>
    <a:srgbClr val="FFFFFF"/>
    <a:srgbClr val="004D86"/>
    <a:srgbClr val="004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6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D6B11-25E9-4EFF-AA2E-26EA85CBC815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9132-D974-4011-9FE5-21ABDB6037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63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E865-67F2-4583-B38C-C6E37A2DADFC}" type="datetimeFigureOut">
              <a:rPr lang="ru-RU" smtClean="0"/>
              <a:pPr/>
              <a:t>18.09.20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A28C9-ECB8-4D44-BD63-D977BFFC2D2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-32" y="0"/>
            <a:ext cx="9144032" cy="1000108"/>
            <a:chOff x="-32" y="0"/>
            <a:chExt cx="9144032" cy="100010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0" y="0"/>
              <a:ext cx="9144000" cy="1000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-32" y="1"/>
              <a:ext cx="9072626" cy="830997"/>
              <a:chOff x="-32" y="1"/>
              <a:chExt cx="9072626" cy="830997"/>
            </a:xfrm>
          </p:grpSpPr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-32" y="19050"/>
                <a:ext cx="723900" cy="723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" name="TextBox 10"/>
              <p:cNvSpPr txBox="1">
                <a:spLocks noChangeArrowheads="1"/>
              </p:cNvSpPr>
              <p:nvPr/>
            </p:nvSpPr>
            <p:spPr bwMode="auto">
              <a:xfrm>
                <a:off x="785786" y="1"/>
                <a:ext cx="828680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b="1" dirty="0">
                    <a:solidFill>
                      <a:srgbClr val="00467A"/>
                    </a:solidFill>
                  </a:rPr>
                  <a:t>Национальный исследовательский университет «МИЭТ</a:t>
                </a:r>
                <a:r>
                  <a:rPr lang="ru-RU" sz="2400" b="1" dirty="0" smtClean="0">
                    <a:solidFill>
                      <a:srgbClr val="00467A"/>
                    </a:solidFill>
                  </a:rPr>
                  <a:t>»</a:t>
                </a:r>
              </a:p>
              <a:p>
                <a:pPr algn="ctr"/>
                <a:r>
                  <a:rPr lang="ru-RU" sz="2400" b="1" dirty="0" smtClean="0">
                    <a:solidFill>
                      <a:srgbClr val="004D86"/>
                    </a:solidFill>
                    <a:cs typeface="Arial" charset="0"/>
                  </a:rPr>
                  <a:t>кафедра «Информационная безопасность»</a:t>
                </a:r>
                <a:endParaRPr lang="ru-RU" sz="2400" b="1" dirty="0">
                  <a:solidFill>
                    <a:srgbClr val="004D86"/>
                  </a:solidFill>
                </a:endParaRPr>
              </a:p>
            </p:txBody>
          </p:sp>
        </p:grpSp>
      </p:grp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79388" y="1773238"/>
            <a:ext cx="8785225" cy="321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defTabSz="912813" eaLnBrk="0" hangingPunct="0">
              <a:spcAft>
                <a:spcPts val="600"/>
              </a:spcAft>
            </a:pPr>
            <a:endParaRPr lang="ru-RU" dirty="0">
              <a:solidFill>
                <a:prstClr val="black"/>
              </a:solidFill>
              <a:cs typeface="Times New Roman" pitchFamily="18" charset="0"/>
            </a:endParaRP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</a:rPr>
              <a:t>Дисциплина</a:t>
            </a:r>
          </a:p>
          <a:p>
            <a:pPr lvl="0" algn="ctr" defTabSz="912813"/>
            <a:endParaRPr lang="ru-RU" sz="36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Информационная безопасность /</a:t>
            </a:r>
          </a:p>
          <a:p>
            <a:pPr lvl="0" algn="ctr" defTabSz="912813"/>
            <a:r>
              <a:rPr lang="ru-RU" sz="36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Основы информационной безопасности</a:t>
            </a:r>
            <a:endParaRPr lang="ru-RU" sz="3600" dirty="0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16632"/>
            <a:ext cx="878497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Проанализировать риск и оценить значительность риска.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1) Оценить деловые негативные влияния на организацию, которые могут быть результатом сбоев в защите, принимая во внимание последствия потери конфиденциальности, целостности или доступности активов.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2) Оценить реалистичную вероятность случаев нарушения защиты, происходящих в свете преобладающих угроз и уязвимых мест, и негативные влияния, связанные с этими активами, а также реализуемые на текущий момент средства управления.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3) Оценить уровни риска.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4) Определить, являются ли риски приемлемыми или требуют обработки с использованием критериев принятия риска</a:t>
            </a:r>
          </a:p>
          <a:p>
            <a:pPr hangingPunct="0"/>
            <a:r>
              <a:rPr lang="en-US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Выявить и оценить возможности для обработки рисков.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Возможные действия включают следующее: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1) применение подходящих средств управления;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2) сознательное и объективное принятие рисков, при условии, что они четко соответствуют политике организации и удовлетворяют критериям для принятия рисков;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3) избегание риска;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4) передача связанных деловых рисков другим сторонам, например, страховщикам, поставщикам.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16632"/>
            <a:ext cx="878497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/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Выбрать цели управления и средства управления для обработки риска. Цели управления и средства управления должны быть выбраны и реализованы, с целью удовлетворить требованиям, выявленным процессом оценки рисков и обработки рисков. Этот выбор должен учитывать критерии для принятия рисков (см. п. 1. </a:t>
            </a:r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)2)), а также законодательные, нормативные и договорные требования.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Получить утверждение руководства предлагаемого остаточного риска.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Получить разрешение руководства на реализацию и работу СМЗИ.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Подготовить Заявление о применимости. Должно быть подготовлено заявление о применимости, которое включает в себя следующее: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1) цели управления и средства управления, а также причины их выбора;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2) цели управления и средства управления, реализуемые на данный момент);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3) исключение любых целей управления и средств управления из их полного списка, например, Приложения А ISO/IEC 27001, а также обоснование для их исключения.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35496" y="260648"/>
            <a:ext cx="8986838" cy="62478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Реализация и эксплуатация СМЗИ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этом этапе организация должна сделать следующее.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Сформулировать план обработки рисков, в котором были бы определены подходящие действия по менеджменту, ресурсы, ответственность и приоритеты для менеджмента рисками защиты безопасности.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Реализовать план обработки рисков для того, чтобы достичь определенных целей управления, что включает в себя учет финансирования и распределения ролей и ответственности.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Реализовать средства управления, с целью достичь целей управления.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Определить, как измерять результативность выбранных средств управления или группы средств управления, а также определить, как эти измерения предстоит использовать для оценки результативности управления так, чтобы выдать сравнимые и воспроизводимые результаты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Осуществлять подготовку и программы повышения осведомленности.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Осуществлять менеджмент эксплуатации СМЗИ.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Управлять ресурсами для СМЗИ.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Внедрить процедуры и другие средства управления, способные дать возможность быстрого обнаружения события в системе защиты информации и реакции на инциденты в системе защиты информации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60648"/>
            <a:ext cx="86409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Контроль и </a:t>
            </a:r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анализь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СМЗИ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Для этого организация должна сделать следующее: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Выполнять процедуры постоянного контроля и анализа, а также другие средства управления для того, чтобы: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1) быстро обнаруживать ошибки в результатах обработки;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2) быстро выявлять предпринимаемые и успешные нарушения защиты и инциденты;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3) дать руководству возможность определять, осуществляются ли виды деятельности по защите, назначенные людям или осуществляемые информационной технологией, как ожидалось;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4) помогать обнаруживать события в системе защиты информации и тем самым предотвращать инциденты в системе защиты информации путем использования индикаторов;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5) определять, были ли действия, предпринятые для улаживания проблемы с нарушением защиты, результативными.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Предпринимать регулярный анализ результативности СМЗИ (включая соответствие политике и целям СМЗИ, а также анализ средств управления защитой), принимая во внимание результаты аудитов защиты, инциденты, результаты измерений результативности, предложения и обратную реакцию всех заинтересованных сторон.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44624"/>
            <a:ext cx="864096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Измерять результативность средств управления для того, чтобы проверить, что требования защиты были удовлетворены.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Анализировать оценки риска через запланированные интервалы и анализировать остаточные риски и определенные приемлемые уровни риска, принимая во внимание изменения в следующем: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1) организация;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2) технология;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3) деловые цели и процессы;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4) выявленные угрозы;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5) результативность реализованных средств управления;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6) внешние события, такие как изменения в законодательной или нормативно-правовой среде, измененные договорные обязательства, а также изменения в социальном климате.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Проводить внутренние аудиты СМЗИ через запланированные интервалы.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Регулярно осуществлять анализ СМЗИ со стороны руководства, с целью гарантировать, что область применения остается адекватной, и выявляются улучшения в процессе СМЗИ.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Обновлять планы защиты для того, чтобы учесть данные, полученные в ходе деятельности по постоянному контролю и анализу.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Записывать действия и события, которые могли оказать негативное влияние на результативность или качество работы СМЗИ.</a:t>
            </a:r>
          </a:p>
          <a:p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157162" y="1278632"/>
            <a:ext cx="8986838" cy="31700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Поддержание в рабочем состоянии и улучшать СМЗИ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Организация должна регулярно делать следующее.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Внедрять выявленные улучшения в СМЗИ.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Осуществлять надлежащие корректирующие и предупреждающие действия. Применять уроки, полученные из опыта защиты других организаций, а также из опыта самой организации.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Сообщать обо всех действиях и улучшениях всем заинтересованным сторонам с уровнем детальности, соответствующим обстоятельствам и, по значимости, согласовывать дальнейшие действия.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Гарантировать, что улучшения достигают предполагаемых целей.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35496" y="116632"/>
            <a:ext cx="8986838" cy="40934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Документация СМЗИ должна включать следующее: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документированное заявление о политике и целях СМЗИ;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область приложения СМЗИ;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процедуры и средства управления в поддержку СМЗИ;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описание методологии оценки рисков;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отчет об оценке рисков;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план обработки рисков;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документированные процедуры, необходимые организации для того, чтобы гарантировать результативное планирование, работу и управление ее процессами защиты информации, а также для того, чтобы описать, как измерять результативность средств управления;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записи, требуемые международным стандартом ISO/IEC 27001;</a:t>
            </a:r>
          </a:p>
          <a:p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Заявление о применимости.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4624"/>
            <a:ext cx="9144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К задачам службы безопасности предприятия относятся: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1) Определение перечня сведений, составляющих коммерческую тайну, а также круга лиц, которые в силу занимаемого служебного положения на предприятии имеют к ним доступ.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2) Определение участков сосредоточения сведений, составляющих коммерческую тайну; технологического оборудования, выход из строя которого (в том числе уязвимого в аварийном отношении) может привести к большим экономическим потерям.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3) Формирование требований к системе защиты в процессе создания и участие в проектировании системы защиты, ее испытаниях и приемке в эксплуатацию.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4) Планирование, организация и обеспечение функционирования системы защиты информации.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5) Распределение между пользователями необходимых реквизитов защиты, включая установку (периодическую смену) паролей, управление средствами защиты коммуникаций и криптозащиту предаваемых, хранимых и обрабатываемых данных.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6) Координация действий с аудиторской службой, совместное проведение аудиторских проверок, контроль функционирования системы защиты и ее элементов, тестирование системы защиты.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7) Организация обучения сотрудников СИБ в соответствии с их функциональными обязанностями; обучение пользователей АС правилам безопасной обработки информации.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4624"/>
            <a:ext cx="882047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К задачам службы безопасности предприятия относятся: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8) Определение круга предприятий, связанных с данным кооперативными связями, на которых возможен выход из-под контроля сведений, составляющих коммерческую тайну предприятия; выявление лиц на предприятии и предприятий (в том числе иностранных), заинтересованных в овладении коммерческой тайной.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9) Расследование происшедших нарушений защиты, принятие мер реагирования на попытки НСД к информации и нарушениям правил функционирования системы защиты.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10) Выполнение восстановительных процедур после фактов нарушения безопасности.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11) Изучение, анализ, оценка состояния и разработка предложений по совершенствованию системы обеспечения информационной безопасности предприятия; внедрение в деятельность предприятия новейших достижений науки и техники, передового опыта в области обеспечения информационной безопасности.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12) Совместная работа с представителями других организаций по вопросам безопасности - непосредственный контакт или консультации с партнерами или клиентами;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13) Постоянная проверка соответствия принятых в организации правил безопасной обработки информации существующим правовым нормам, контроль за соблюдением этого соответствия.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276872"/>
            <a:ext cx="8640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Практические правила управления информационной безопасностью</a:t>
            </a:r>
            <a:endParaRPr lang="ru-R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350" y="1978025"/>
            <a:ext cx="853440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Лекция  № 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1</a:t>
            </a:r>
            <a:r>
              <a:rPr lang="ru-RU" sz="3600" b="1" dirty="0">
                <a:solidFill>
                  <a:schemeClr val="bg1"/>
                </a:solidFill>
              </a:rPr>
              <a:t>2</a:t>
            </a:r>
            <a:endParaRPr lang="ru-RU" sz="3600" b="1" dirty="0" smtClean="0">
              <a:solidFill>
                <a:schemeClr val="bg1"/>
              </a:solidFill>
              <a:latin typeface="+mn-lt"/>
            </a:endParaRPr>
          </a:p>
          <a:p>
            <a:pPr algn="ctr">
              <a:defRPr/>
            </a:pPr>
            <a:endParaRPr lang="ru-RU" sz="3600" b="1" dirty="0" smtClean="0">
              <a:solidFill>
                <a:schemeClr val="bg1"/>
              </a:solidFill>
              <a:latin typeface="+mn-lt"/>
            </a:endParaRPr>
          </a:p>
          <a:p>
            <a:pPr algn="ctr">
              <a:defRPr/>
            </a:pPr>
            <a:r>
              <a:rPr lang="ru-RU" sz="3600" b="1" dirty="0" smtClean="0">
                <a:solidFill>
                  <a:schemeClr val="bg1"/>
                </a:solidFill>
              </a:rPr>
              <a:t>Управление информационной безопасностью</a:t>
            </a:r>
            <a:endParaRPr lang="ru-RU" sz="3600" b="1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849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Практические правила управления информационной безопасностью.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Политика безопасности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1.1. Политика информационной безопасности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обеспечение решения вопросов информационной безопасности и вовлечение высшего руководства организации в данный процесс.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Разработка и реализация политики информационной безопасности организации осуществляется высшим руководством путем выработки четкой позиции в решении вопросов информационной безопасности.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Политика информационной безопасности должна быть утверждена, издана и надлежащим образом доведена до сведения всех сотрудников организации. Она должна устанавливать ответственность руководства, а также излагать подход организации к управлению информационной безопасностью.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Как минимум, политика должна включать следующее: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а) определение информационной безопасности, ее общих целей и сферы действия, а также раскрытие значимости безопасности как инструмента, обеспечивающего возможность совместного использования информации;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б) изложение целей и принципов информационной безопасности, сформулированных руководством;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</a:rPr>
              <a:t>в) краткое изложение наиболее существенных для организации политик безопасности, принципов, правил и требований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7849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Практические правила управления информационной безопасностью.</a:t>
            </a:r>
          </a:p>
          <a:p>
            <a:pPr hangingPunct="0"/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Необходимо, чтобы в организации назначалось ответственное за политику безопасности должностное лицо, которое отвечало бы за ее реализацию и пересмотр в соответствии с установленной процедурой. Указанная процедура должна обеспечивать осуществление пересмотра политики информационной безопасности в соответствии с изменениями, влияющими на основу первоначальной оценки риска, например, путем выявления существенных инцидентов нарушения информационной безопасности, появление новых уязвимостей или изменения организационной или технологической инфраструктуры. </a:t>
            </a:r>
          </a:p>
          <a:p>
            <a:pPr hangingPunct="0"/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Периодические пересмотры должны осуществляться в соответствии с установленным графиком и включать: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проверку эффективности политики, исходя из характера, числа и последствий зарегистрированных инцидентов нарушения информационной безопасности;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определение стоимости мероприятий по управлению информационной безопасностью и их влияние на эффективность бизнеса;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оценку влияния изменений в технологиях.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-27384"/>
            <a:ext cx="885698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Организационные вопросы безопасности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2.1. Организационная инфраструктура информационной безопасности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управление  ИБ  в организации.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Структуру управления следует создавать так, чтобы она способствовала инициации и осуществлению контроля за внедрением  ИБ в организации.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Следует создавать соответствующие управляющие советы с участием высшего руководства для утверждения политики информационной безопасности, назначения ответственных лиц в области ИБ, а также осуществления координации внедрения мероприятий по управлению информационной безопасностью в организации.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2.2. Обеспечение безопасности при наличии доступа к информационным системам сторонних организаций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поддерживать безопасность средств обработки информации организации и информационных активов при доступе третьих сторон.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Доступ к средствам обработки информации организации третьих сторон должен контролироваться. Там, где есть потребность бизнеса в таком доступе третьей стороны, следует производить оценку риска, определять последствия для безопасности и устанавливать требования к мероприятиям по управлению информационной безопасностью. Такие мероприятия следует согласовывать и определять в контракте с третьей стороной.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95141"/>
            <a:ext cx="88569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2.3 Привлечение сторонних организаций к обработке информации (</a:t>
            </a:r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аутсорсинг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обеспечение информационной безопасности, когда ответственность за обработку информации передана другой организации.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Договоренности, связанные с привлечением третьих сторон, должны учитывать оценки рисков, мероприятия по управлению информационной безопасностью и процедуры в отношении информационных систем, сетей и/или настольных компьютеров и должны быть отражены в контракте.</a:t>
            </a:r>
          </a:p>
          <a:p>
            <a:pPr hangingPunct="0"/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 Классификация и управление активами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3.1 Учет активов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обеспечение соответствующей защиты активов организации.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Все основные информационные активы должны быть учтены и закреплены за ответственными владельцами.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Учет активов помогает обеспечивать уверенность в их надлежащей защите. Необходимо идентифицировать владельцев всех основных активов и определить их ответственность за поддержание соответствующих мероприятий по управлению информационной безопасностью.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-27384"/>
            <a:ext cx="892899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3.2 Классификация информации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обеспечение уверенности в том, что информационные активы защищены на надлежащем уровне.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Информацию следует классифицировать, чтобы определить ее приоритетность, необходимость и степень ее защиты.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имеет различные степени чувствительности и критичности. Некоторые виды информации могут требовать дополнительного уровня защиты или специальных методов обработки. Систему классификации информации следует использовать для определения соответствующего множества уровней защиты и потребности в специальных методах обработки.</a:t>
            </a:r>
          </a:p>
          <a:p>
            <a:pPr hangingPunct="0"/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 Вопросы безопасности, связанные с персоналом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4.1 Учет вопросов безопасности в должностных обязанностях и при найме персонала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минимизация рисков от ошибок, связанных с человеческим фактором, воровства, мошенничества, кражи или неправильного использования средств обработки информации.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Обязанности по соблюдению требований безопасности следует распределять на стадии подбора персонала, включать в трудовые договоры и проводить их мониторинг в течение всего периода работы сотрудника.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7849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4.2 Обучение пользователей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обеспечение уверенности в осведомленности пользователей об угрозах и проблемах, связанных с информационной безопасностью, и их оснащенности всем необходимым для соблюдения требований политики безопасности организации при выполнении служебных обязанностей.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Пользователей необходимо обучать процедурам безопасности и правильному использованию средств обработки информации, чтобы свести к минимуму возможные риски безопасности.</a:t>
            </a:r>
          </a:p>
          <a:p>
            <a:pPr hangingPunct="0"/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4.3 Реагирование на инциденты нарушения информационной безопасности и сбои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сведение к минимуму ущерба от инцидентов нарушения информационной безопасности и сбоев, а также осуществление мониторинга и реагирование по случаям инцидентов.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инцидентах нарушения информационной безопасности следует информировать руководство в соответствии с установленным порядком, по возможности, незамедлительно.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849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 Физическая защита и защита от воздействий окружающей среды</a:t>
            </a:r>
          </a:p>
          <a:p>
            <a:pPr hangingPunct="0"/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5.1 Охраняемые зоны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предотвращение неавторизованного доступа, повреждения и воздействия в отношении помещений и информации организации.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Средства обработки критичной или важной служебной информации необходимо размещать в зонах безопасности, обозначенных определенным периметром безопасности, обладающим соответствующими защитными барьерами и средствами контроля проникновения. Эти зоны должны быть физически защищены от неавторизованного доступа, повреждения и воздействия.</a:t>
            </a:r>
          </a:p>
          <a:p>
            <a:pPr hangingPunct="0"/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5.2 Безопасность оборудования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предотвращение потерь, повреждений или компрометаций активов и нарушения непрерывности деятельности организации.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Оборудование необходимо защищать от угроз его безопасности и воздействий окружающей среды.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Необходимо обеспечивать безопасность оборудования (включая и то, что используется вне организации), чтобы уменьшить риск неавторизованного доступа к данным и защитить их от потери или повреждения.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8569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5.3 Общие мероприятия по управлению информационной безопасностью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предотвращение компрометации или кражи информации и средств обработки информации.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Информацию и средства обработки информации необходимо защищать от раскрытия, кражи или модификации неавторизованными лицами; должны быть внедрены меры, обеспечивающие сведение к минимуму риска их потери или повреждения.</a:t>
            </a:r>
          </a:p>
          <a:p>
            <a:pPr hangingPunct="0"/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 Управление передачей данных и операционной деятельностью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6.1 Операционные процедуры и обязанности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обеспечение уверенности в надлежащем и безопасном функционировании средств обработки информации.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Должны быть установлены обязанности и процедуры по управлению и функционированию всех средств обработки информации. Они должны включать разработку соответствующих операционных инструкций и процедуры реагирования на инциденты.</a:t>
            </a:r>
          </a:p>
          <a:p>
            <a:pPr hangingPunct="0"/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 целью минимизации риска при неправильном использовании систем вследствие небрежности или злого умысла следует, по возможности, реализовывать принцип разделения полномочий.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896448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6.2 Планирование нагрузки и приемка систем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сведение к минимуму риска сбоев в работе систем.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Для обеспечения доступности данных, требуемой производительности и ресурсов систем необходимо провести предварительное планирование и подготовку.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Для снижения риска перегрузки систем необходимо проводить анализ предполагаемой ее нагрузки.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Требования к эксплуатации новых систем должны быть определены, документально оформлены и протестированы перед их приемкой и использованием.</a:t>
            </a:r>
          </a:p>
          <a:p>
            <a:pPr hangingPunct="0"/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6.3 Защита от вредоносного программного обеспечения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обеспечение защиты целостности программного обеспечения и массивов информации.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Необходимо принимать меры предотвращения и обнаружения внедрения вредоносного программного обеспечения.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Программное обеспечение и средства обработки информации уязвимы к внедрению вредоносного программного обеспечения, такого как компьютерные вирусы, сетевые "черви", "троянские кони» и логические бомбы. 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88924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6.4 Вспомогательные операции 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поддержание целостности и доступности услуг по обработке информации и связи.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соответствии с утвержденной стратегией должны устанавливаться регулярные процедуры резервирования прикладного программного обеспечения , формирования копий данных и тестирования, их своевременного восстановления, регистрации событий и ошибок и, где необходимо, мониторинга состояния аппаратных средств.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6.5 Управление сетевыми ресурсами 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обеспечение безопасности информации в сетях и защиты поддерживающей инфраструктуры.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Управление безопасностью сетей, которые могут быть расположены за пределами границ организации, требует внимания.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Дополнительные мероприятия по управлению информационной безопасностью могут также потребоваться для защиты важных данных, передаваемых через общедоступные сети.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6.6 Безопасность носителей информации 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предотвращение повреждений активов и прерываний бизнес-процессов. Использование носителей информации должно контролироваться, а также должна обеспечиваться их физическая безопасность.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Должны быть определены соответствующие процедуры защиты документов, компьютерных носителей информации (лент, дисков, кассет), данных ввода/вывода и системной документации от повреждений, воровства и неправомочного доступа.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88640"/>
            <a:ext cx="8534400" cy="501675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Учебные вопросы</a:t>
            </a:r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endParaRPr lang="ru-RU" sz="32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/>
              <a:defRPr/>
            </a:pPr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Организация управления информационной безопасностью. Политика информационной безопасности. </a:t>
            </a:r>
          </a:p>
          <a:p>
            <a:pPr marL="514350" indent="-514350">
              <a:buAutoNum type="arabicPeriod"/>
              <a:defRPr/>
            </a:pPr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Практические правила управления информационной безопасностью</a:t>
            </a:r>
          </a:p>
          <a:p>
            <a:pPr marL="514350" indent="-514350">
              <a:buAutoNum type="arabicPeriod"/>
              <a:defRPr/>
            </a:pPr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Документы  политики информационной безопасности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8569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6.7 Обмен информацией и программным обеспечением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предотвращение потери, модификации или неправильного использования информации при обмене ею между организациями.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Обмен информацией и программным обеспечением между организациями должен быть под контролем и соответствовать действующему законодательству (раздел 10).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Обмен информацией должен происходить на основе соглашений между организациями. Необходимо определить процедуры и мероприятия по защите информации и носителей при передаче. Необходимо учитывать последствия для деятельности и безопасности организации, связанные с электронным обменом данных, электронной торговлей и электронной почтой, а также требования к мероприятиям по управлению информационной безопасностью.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885698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 Контроль доступа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7.1 Требование бизнеса по обеспечению контроля в отношении логического доступа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контроль доступа к информации.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Доступ к информации и бизнес-процессам должен быть контролируемым с учетом требований бизнеса и безопасности.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Требования к контролю доступа должны быть отражены в политиках в отношении распространения и авторизации информации.</a:t>
            </a:r>
          </a:p>
          <a:p>
            <a:pPr hangingPunct="0"/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7.2 Контроль в отношении доступа пользователей 	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предотвращение неавторизованного доступа к информационным системам.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Для контроля за предоставление права доступа к информационным системам и сервисам необходимо наличие формализованных процедур.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Необходимо, чтобы процедуры охватывали все стадии жизненного цикла пользовательского доступа от начальной регистрации новых пользователей до конечного снятия с регистрации пользователей, которым больше не требуется доступ к информационным системам и сервисам. Особое внимание следует уделять мероприятиям в отношении предоставления прав привилегированного доступа, с помощью которых пользователи могут обходить системные средства контроля.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7129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7.3 Обязанности пользователей 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предотвращение неавторизованного доступа пользователей к информации.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Взаимодействие авторизованных пользователей является важным аспектом эффективности безопасности.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Необходимо, чтобы пользователи были осведомлены о своих обязанностях по использованию эффективных мероприятий по управлению доступом, в частности, в отношении паролей и безопасности оборудования, с которым они работают.</a:t>
            </a:r>
          </a:p>
          <a:p>
            <a:pPr hangingPunct="0"/>
            <a:endParaRPr lang="ru-RU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7.4 Контроль сетевого доступа 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защита сетевых сервисов.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Доступ как к внутренним, так и к внешним сетевым сервисам должен быть контролируемым. Это необходимо для уверенности в том, что пользователи, которые имеют доступ к сетям и сетевым сервисам, не компрометируют их безопасность, обеспечивая: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соответствующие интерфейсы между сетью организации и сетями, принадлежащими другим организациям, или общедоступными сетями;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соответствующие механизмы аутентификации в отношении пользователей и оборудования;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контроль доступа пользователей к информационным сервисам.</a:t>
            </a:r>
          </a:p>
          <a:p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7.5 Контроль доступа к операционной системе 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предотвращение неавторизованного доступа к компьютерам.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уровне операционной системы следует использовать средства информационной безопасности для ограничения доступа к компьютерным ресурсам. 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Эти средства должны обеспечивать: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а) идентификацию и верификацию компьютера пользователя и, если необходимо, терминала и местоположение каждого авторизованного пользователя;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б) регистрацию успешных и неудавшихся доступов к системе;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в) аутентификацию соответствующего уровня. Если используется система парольной защиты, то она должна обеспечивать качественные пароли;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г) ограничение времени подсоединения пользователей, в случае необходимости.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Другие методы контроля доступа, такие как "отклик-отзыв", являются допустимыми, если они оправданы с точки зрения </a:t>
            </a:r>
            <a:r>
              <a:rPr lang="ru-RU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бизнес-рисков</a:t>
            </a:r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882047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7.6 Контроль доступа к приложениям 	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предотвращение неавторизованного доступа к данным информационных систем.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Необходимо применять меры обеспечения информационной безопасности для ограничения доступа к прикладным системам.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Логический доступ к программному обеспечению и информации должен быть ограничен только авторизованными пользователями. Для этого необходимо обеспечивать: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контроль доступа пользователей к информации и функциям бизнес-приложений в соответствии с определенной бизнесом политикой контроля доступа;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защиту от неавторизованного доступа любой утилиты и системного программного обеспечения, которые позволяют обходить средства операционной системы или приложений;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исключение компрометации безопасности других систем, с которыми совместно используются информационные ресурсы;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доступ к информации только владельца, который соответствующим образом назначен из числа авторизованных лиц или определенных групп пользователей.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-27384"/>
            <a:ext cx="892899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7.7 Мониторинг доступа и использования системы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обнаружение неавторизованных действий.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Для обнаружения отклонения от требований политики контроля доступа и регистрации событий и обеспечения доказательства на случай выявления инцидентов нарушения информационной безопасности необходимо проводить мониторинг системы.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Мониторинг системы позволяет проверять эффективность применяемых мероприятий по обеспечению информационной безопасности и подтверждать соответствие модели политики доступа требованиям бизнеса.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7.8 Работа с переносными устройствами и работа в дистанционном режиме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обеспечение информационной безопасности при использовании переносных устройств и средств, обеспечивающих работу в дистанционном режиме.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Следует соизмерять требуемую защиту со специфичными рисками работы в удаленном режиме. При использовании переносных устройств следует учитывать риски, связанные с работой в незащищенной среде, и применять соответствующие меры защиты. В случаях работы в дистанционном режиме организация должна предусматривать защиту как места работы, так и соответствующие меры по обеспечению информационной безопасности.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882047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 Разработка и обслуживание систем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8.1 Требования к безопасности систем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обеспечение учета требований безопасности при разработке информационных систем.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Эти требования касаются инфраструктуры, бизнес-приложений, а также приложений, разработанных пользователями. Процессы проектирования и внедрения бизнес-приложения или сервиса могут быть критичными с точки зрения безопасности. Требования к безопасности следует идентифицировать и согласовывать до разработки информационных систем.</a:t>
            </a:r>
          </a:p>
          <a:p>
            <a:pPr hangingPunct="0"/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8.2 Безопасность в прикладных системах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предотвращение потерь, модификации или неправильного использования пользовательских данных в прикладных системах.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Соответствующие мероприятия по обеспечению информационной безопасности, включая функции аудита или протоколирование действий пользователя, необходимо предусматривать в прикладных системах, включая приложения, написанные самими пользователями. Эти меры должны включать в себя обеспечение функциональности подтверждения корректности ввода, обработки и вывода данных.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8.3 Меры защиты информации, связанные с использованием криптографии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защита конфиденциальности, аутентичности или целостности информации.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Криптографические системы и методы следует использовать для защиты конфиденциальной информации, когда другие средства контроля не обеспечивают адекватной защиты.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8.4 Безопасность системных файлов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обеспечение модернизации информационных систем и действий по их поддержке безопасным способом.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 процессе эксплуатации бизнес-приложений необходимо контролировать доступ к системным файлам.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Пользователи или разработчики, которым принадлежит прикладная система или программное обеспечение, должны быть ответственными за целостность системы.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8.5 Безопасность в процессах разработки и поддержки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поддержание безопасности прикладных систем и информации.</a:t>
            </a:r>
          </a:p>
          <a:p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Менеджеры, ответственные за прикладные системы, должны быть ответственными и за безопасность среды проектирования или поддержки. Они должны проводить анализ всех предложенных изменений системы и исключать возможность компрометации безопасности как системы, так и среды промышленной эксплуатации.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88640"/>
            <a:ext cx="89289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 Управление непрерывностью бизнеса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9.1 Вопросы управления непрерывностью бизнеса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противодействие прерываниям бизнеса и защита критических бизнес-процессов от последствий при значительных сбоях или бедствиях.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Необходимо обеспечивать управление непрерывностью бизнеса с целью минимизации отрицательных последствий, вызванных бедствиями и нарушениями безопасности (которые могут быть результатом природных бедствий, несчастных случаев, отказов оборудования и преднамеренных действий), до приемлемого уровня с помощью комбинирования профилактических и восстановительных мероприятий по управлению информационной безопасностью.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Последствия от бедствий, нарушений безопасности и отказов в обслуживании необходимо анализировать. Необходимо разрабатывать и внедрять планы обеспечения непрерывности бизнеса с целью восстановления бизнес-процессов в течение требуемого времени при их нарушении. Такие планы следует поддерживать и применять на практике, чтобы они стали составной частью всех процессов управления.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-27383"/>
            <a:ext cx="896448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 Соответствие требованиям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10.1 Соответствие требованиям законодательства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предотвращение любых нарушений норм уголовного и гражданского права, обязательных предписаний и регулирующих требований или договорных обязательств, а также требований безопасности.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Проектирование и функционирование информационных систем, их использование и управление ими могут быть предметом обязательных предписаний, регулирующих требований, а также требований безопасности в договорных обязательствах.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Следует консультироваться с юристами организации или с практикующими юристами, имеющими соответствующую квалификацию, в отношении конкретных юридических вопросов. Следует иметь в виду, что законодательные требования в отношении информации, созданной в одной стране и переданной в другую страну (например, информационный поток, передаваемый за границу государства), различаются в разных странах.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10.2 Пересмотр политики безопасности и техническое соответствие требованиям безопасности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обеспечение соответствия систем политике безопасности организации и стандартам. 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Безопасность информационных систем необходимо регулярно анализировать и оценивать. 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Такой анализ (пересмотр) необходимо осуществлять в отношении соответствующих политик безопасности, а программные средства и информационные системы должны подвергаться аудиту на предмет соответствия этим политикам.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1"/>
          <p:cNvSpPr>
            <a:spLocks noChangeArrowheads="1"/>
          </p:cNvSpPr>
          <p:nvPr/>
        </p:nvSpPr>
        <p:spPr bwMode="auto">
          <a:xfrm>
            <a:off x="398463" y="2120900"/>
            <a:ext cx="842803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2813"/>
            <a:r>
              <a:rPr lang="ru-RU" sz="3200" dirty="0" smtClean="0">
                <a:solidFill>
                  <a:schemeClr val="bg1"/>
                </a:solidFill>
              </a:rPr>
              <a:t>1. </a:t>
            </a:r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Организация управления информационной безопасностью. Политика информационной безопасности.</a:t>
            </a:r>
          </a:p>
          <a:p>
            <a:pPr algn="ctr" defTabSz="912813"/>
            <a:endParaRPr lang="ru-RU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12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10.3 Меры безопасности при проведении аудита 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Цель: максимизация эффективности и минимизация влияния на информационную безопасность в процессе аудита системы.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Необходимо предусматривать мероприятия по обеспечению информационной безопасности операционной среды и инструментальных средств аудита в процессе проведения аудита систем.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Защита также требуется для поддержания целостности информационной системы и предотвращения неправильного использования инструментальных средств аудита.</a:t>
            </a:r>
          </a:p>
          <a:p>
            <a:pPr hangingPunct="0"/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107504" y="2217495"/>
            <a:ext cx="8856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 Документы политики безопасности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4624"/>
            <a:ext cx="89644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Политика информационной безопасности должна быть утверждена, издана и надлежащим образом доведена до сведения всех сотрудников организации. </a:t>
            </a:r>
          </a:p>
          <a:p>
            <a:pPr hangingPunct="0"/>
            <a:endParaRPr lang="ru-RU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Она должна устанавливать ответственность руководства, а также излагать подход организации к управлению информационной безопасностью. Как минимум, политика должна включать следующее: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а) определение информационной безопасности, ее общих целей и сферы действия, а также раскрытие значимости безопасности как инструмента, обеспечивающего возможность совместного использования информации;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б) изложение целей и принципов информационной безопасности, сформулированных руководством;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в) краткое изложение наиболее существенных для организации политик безопасности, принципов, правил и требований, например: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1) соответствие законодательным требованиям и договорным обязательствам;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2) требования в отношении обучения вопросам безопасности;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3) предотвращение появления и обнаружение вирусов и другого вредоносного программного обеспечения;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4) управление непрерывностью бизнеса;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5) ответственность за нарушения политики безопасности;</a:t>
            </a:r>
          </a:p>
          <a:p>
            <a:pPr hangingPunct="0"/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г) определение общих и конкретных обязанностей сотрудников в рамках управления информационной безопасностью, включая информирование об инцидентах нарушения информационной безопасности;</a:t>
            </a:r>
          </a:p>
          <a:p>
            <a:pPr hangingPunct="0"/>
            <a:r>
              <a:rPr lang="ru-RU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</a:t>
            </a:r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ссылки на документы, дополняющие политику информационной безопасности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64704"/>
            <a:ext cx="7404742" cy="508518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0" y="623731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WenQuanYi Micro Hei"/>
                <a:cs typeface="Times New Roman" pitchFamily="18" charset="0"/>
              </a:rPr>
              <a:t>Рисунок.</a:t>
            </a:r>
            <a:r>
              <a:rPr kumimoji="0" lang="ru-RU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Lohit Hindi"/>
              </a:rPr>
              <a:t> </a:t>
            </a:r>
            <a:r>
              <a:rPr kumimoji="0" lang="ru-RU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WenQuanYi Micro Hei"/>
                <a:cs typeface="Times New Roman" pitchFamily="18" charset="0"/>
              </a:rPr>
              <a:t>1</a:t>
            </a:r>
            <a:r>
              <a:rPr kumimoji="0" lang="ru-RU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Lohit Hindi"/>
              </a:rPr>
              <a:t> </a:t>
            </a:r>
            <a:r>
              <a:rPr kumimoji="0" lang="ru-RU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WenQuanYi Micro Hei"/>
                <a:cs typeface="Times New Roman" pitchFamily="18" charset="0"/>
              </a:rPr>
              <a:t>Система</a:t>
            </a:r>
            <a:r>
              <a:rPr kumimoji="0" lang="ru-RU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Lohit Hindi"/>
              </a:rPr>
              <a:t> </a:t>
            </a:r>
            <a:r>
              <a:rPr kumimoji="0" lang="ru-RU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WenQuanYi Micro Hei"/>
                <a:cs typeface="Times New Roman" pitchFamily="18" charset="0"/>
              </a:rPr>
              <a:t>документов,</a:t>
            </a:r>
            <a:r>
              <a:rPr kumimoji="0" lang="ru-RU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Lohit Hindi"/>
              </a:rPr>
              <a:t> </a:t>
            </a:r>
            <a:r>
              <a:rPr kumimoji="0" lang="ru-RU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WenQuanYi Micro Hei"/>
                <a:cs typeface="Times New Roman" pitchFamily="18" charset="0"/>
              </a:rPr>
              <a:t>составляющих</a:t>
            </a:r>
            <a:r>
              <a:rPr kumimoji="0" lang="ru-RU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Lohit Hindi"/>
              </a:rPr>
              <a:t> </a:t>
            </a:r>
            <a:r>
              <a:rPr kumimoji="0" lang="ru-RU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WenQuanYi Micro Hei"/>
                <a:cs typeface="Times New Roman" pitchFamily="18" charset="0"/>
              </a:rPr>
              <a:t>Политику</a:t>
            </a:r>
            <a:r>
              <a:rPr kumimoji="0" lang="ru-RU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Lohit Hindi"/>
              </a:rPr>
              <a:t> </a:t>
            </a:r>
            <a:r>
              <a:rPr kumimoji="0" lang="ru-RU" altLang="zh-CN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WenQuanYi Micro Hei"/>
                <a:cs typeface="Times New Roman" pitchFamily="18" charset="0"/>
              </a:rPr>
              <a:t>ИБ</a:t>
            </a:r>
            <a:endParaRPr kumimoji="0" lang="ru-RU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896448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Единственным документом 1-го уровня является Общая политика информационной безопасности или иначе </a:t>
            </a:r>
            <a:r>
              <a:rPr lang="x-none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Концепция информационной безопасности </a:t>
            </a:r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(привычнее для российских компаний). Данный документ должен отражать приверженность руководства к обеспечению информационной безопасности, общие подходы и требования и являться основой для создания всей структуры документов.</a:t>
            </a:r>
            <a:endParaRPr lang="ru-RU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Документ является общеконцептуальным и в связи с этим в его описании следует избегать излишней детализации (указание производителей программного обеспечения, шагов по выполнению конкретных задач, фамилий сотрудников и пр.).</a:t>
            </a:r>
            <a:endParaRPr lang="ru-RU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Общая политика информационной безопасности в общем случае должна включать:</a:t>
            </a:r>
            <a:endParaRPr lang="ru-RU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определение понятия информационной безопасности, основных целей и области действия;</a:t>
            </a:r>
            <a:endParaRPr lang="ru-RU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стратегические подходы и принципы обеспечения информационной безопасности; </a:t>
            </a:r>
            <a:b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отраслевые и законодательные требования, относящиеся к компании;</a:t>
            </a:r>
            <a:endParaRPr lang="ru-RU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определение основных ролей и ответственности по обеспечению информационной безопасности;</a:t>
            </a:r>
            <a:endParaRPr lang="ru-RU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подходы организации к проведению мероприятий по анализу и обработке рисков информационной безопасности;</a:t>
            </a:r>
            <a:endParaRPr lang="ru-RU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ссылки на другие документы, содержащие более детальные разъяснения положений политики информационной безопасности (частные политики ИБ);</a:t>
            </a:r>
            <a:endParaRPr lang="ru-RU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санкции в случае нарушения требований политики.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712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Документы 2-го уровня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 документам 2-го уровня относятся Частные политики ИБ и Корпоративные стандарты. Частные политики призваны детализировать требования Общей политики в рамках определенной области, такой, как, например, антивирусная защита или контроль физического доступа.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Корпоративные стандарты выдвигают требования к определенным операциям, защитным системам, принятым в компании практикам. В качестве примера можно привести: </a:t>
            </a:r>
            <a:b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корпоративный стандарт резервного копирования – описывает применяемые в компании средства резервного копирования, порядок хранения и утилизации резервных копий; </a:t>
            </a:r>
            <a:b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корпоративный стандарт беспроводной связи – выдвигает требования к подключению и использованию в компании беспроводных сетей (протоколы шифрования, методы аутентификации, настройки рабочих станций и др.)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-99392"/>
            <a:ext cx="892899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Документы 3-го уровня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 документам 3-го уровня относятся процедуры и инструкции. Процедуры представляют собой документированное описание процесса, относящегося к той или иной области информационной безопасности, например: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процедура предоставления доступа к сетевым ресурсам;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процедура выполнения резервного копирования;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процедура реагирования на инциденты ИБ.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Инструкции в свою очередь дополняют процедуры детальным описанием каждого шага по выполнению той или иной задачи и могут предназначаться как техническому персоналу, так и рядовым пользователям.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sz="20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x-none" sz="20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Документы 4-го уровня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Документами 4-го уровня являются разного рода рабочие формы, журналы, заявки, протоколы и другие формы документов, используемые в рамках выполнения тех или иных процедур и являющиеся отражением (и подтверждением) выполнения той или иной деятельности. Примерами документов 4-го уровня являются: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форма заявки на предоставление доступа к сетевым ресурсам;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форма журнала регистрации инцидентов ИБ;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форма отчета о проведении оценки уязвимости сетевых ресурсов.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332656"/>
            <a:ext cx="885698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концепция обеспечения безопасности информации, </a:t>
            </a:r>
            <a:endParaRPr lang="ru-RU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«Концепция обеспечения безопасности информации в автоматизированной системе организации» (далее - Концепция) определяет систему взглядов на проблему обеспечения безопасности информации в АС организации, и представляет собой систематизированное изложение целей и задач защиты, основных принципов построения, организационных, технологических и процедурных аспектов обеспечения безопасности информации в АС.</a:t>
            </a:r>
            <a:endParaRPr lang="ru-RU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Концепция является методологической основой для:</a:t>
            </a:r>
            <a:endParaRPr lang="ru-RU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формирования и проведения единой политики в области обеспечения</a:t>
            </a:r>
            <a:b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безопасности информации в АС; </a:t>
            </a:r>
            <a:endParaRPr lang="ru-RU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принятия управленческих решений и разработки практических мер по</a:t>
            </a:r>
            <a:b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воплощению политики безопасности информации и выработки комплекса</a:t>
            </a:r>
            <a:b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согласованных мер нормативно-правового, технологического и</a:t>
            </a:r>
            <a:b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организационно-технического характера, направленных на выявление,</a:t>
            </a:r>
            <a:b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отражение и ликвидацию последствий реализации различных видов угроз</a:t>
            </a:r>
            <a:b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безопасности информации; </a:t>
            </a:r>
            <a:endParaRPr lang="ru-RU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координации деятельности структурных подразделений при проведении</a:t>
            </a:r>
            <a:b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работ по созданию, развитию и эксплуатации АС с соблюдением</a:t>
            </a:r>
            <a:b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требований обеспечения безопасности информации; </a:t>
            </a:r>
            <a:endParaRPr lang="ru-RU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разработки предложений по совершенствованию правового,</a:t>
            </a:r>
            <a:b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нормативного, методического, технического и организационного</a:t>
            </a:r>
            <a:b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x-none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обеспечения безопасности АС. 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4624"/>
            <a:ext cx="882047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000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Концепции информационной безопасности </a:t>
            </a:r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должны быть отражены следующие вопросы: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характеристика АС организации, как объекта информационной безопасности (объекта защиты):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назначение, цели создания и эксплуатации АС организации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структура, состав и размещение основных элементов ас организации, информационные связи с другими объектами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категории информационных ресурсов, подлежащих защите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категории пользователей ас организации, режимы использования и уровни доступа к информации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интересы затрагиваемых при эксплуатации ас организации субъектов информационных отношений;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уязвимость основных компонентов АС организации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цели и задачи обеспечения информационной безопасности организации и основные пути их достижения (решения задач системы защиты)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перечень основных опасных воздействующих факторов и значимых угроз информационной безопасности: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внешние и внутренние воздействующие факторы, угрозы безопасности информации и их источники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пути реализации непреднамеренных субъективных угроз безопасности информации в АС организации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2359"/>
            <a:ext cx="882047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000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Концепции информационной безопасности </a:t>
            </a:r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должны быть отражены следующие вопросы: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умышленные действия сторонних лиц, зарегистрированных пользователей и обслуживающего персонала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утечка информации по техническим каналам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неформальная модель возможных нарушителей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подход к оценке риска в АС организации;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основные положения технической политики в области обеспечения безопасности информации АС организации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принципы обеспечения информационной безопасности организации;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основные меры и методы (способы) защиты от угроз, средства обеспечения требуемого уровня защищенности ресурсов АС: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организационные (административные) меры защиты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структура, функции и полномочия подразделения обеспечения информационной безопасности;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физические средства защиты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технические (программно-аппаратные) средства защиты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управление системой обеспечения безопасности информации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контроль эффективности системы защиты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первоочередные мероприятия по обеспечению безопасности информации АС организации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0" y="323850"/>
            <a:ext cx="9144000" cy="585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indent="449263" algn="ctr" defTabSz="912813"/>
            <a:endParaRPr lang="ru-RU" sz="32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1" name="Прямоугольник 4"/>
          <p:cNvSpPr>
            <a:spLocks noChangeArrowheads="1"/>
          </p:cNvSpPr>
          <p:nvPr/>
        </p:nvSpPr>
        <p:spPr bwMode="auto">
          <a:xfrm>
            <a:off x="127000" y="287338"/>
            <a:ext cx="881856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hangingPunct="0"/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Согласно ISO/IEC 27001  под системой менеджмента защиты информации (СМЗИ, СУИБ</a:t>
            </a:r>
            <a:r>
              <a:rPr lang="ru-RU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системой управления информационной безопасностью</a:t>
            </a:r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понимают часть общей системы менеджмента, основанной на подходе деловых рисков, с целью создать, внедрить, эксплуатировать, постоянно контролировать, анализировать, поддерживать в рабочем состоянии и улучшать защиту информации. </a:t>
            </a:r>
          </a:p>
          <a:p>
            <a:pPr hangingPunct="0"/>
            <a:endParaRPr lang="ru-RU" sz="24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Система менеджмента включает организационную структуру, политику, деятельность по планированию, ответственность, практики, процедуры, процессы и ресурсы.</a:t>
            </a:r>
          </a:p>
          <a:p>
            <a:r>
              <a:rPr lang="ru-RU" sz="2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Организация должна создать, внедрить, эксплуатировать, постоянно контролировать, анализировать, поддерживать в рабочем состоянии и улучшать документированную СМЗИ в контексте целостной деловой деятельности организации и рисков, с которыми она сталкивается. </a:t>
            </a:r>
            <a:endParaRPr lang="ru-RU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2359"/>
            <a:ext cx="8820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2000" i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Концепции информационной безопасности </a:t>
            </a:r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должны быть отражены следующие вопросы: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перечень нормативных документов, регламентирующих деятельность в области защиты информации 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x-none" sz="20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основные термины и определения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регламенты обеспечения безопасности информации, инструкции и другие организационно-распорядительные документы по вопросам обеспечения безопасности информации).</a:t>
            </a:r>
          </a:p>
          <a:p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ru-RU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модель угроз безопасности информации,</a:t>
            </a:r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Модель угроз информационной безопасности; модель угроз ИБ: Описание источников угроз ИБ; методов реализации угроз ИБ; объектов, пригодных для реализации угроз ИБ; уязвимостей, используемых источниками угроз ИБ; типов возможных потерь (например, нарушение доступности, целостности или конфиденциальности информационных активов); масштабов потенциального ущерба.</a:t>
            </a:r>
            <a:endParaRPr lang="ru-RU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0" y="323850"/>
            <a:ext cx="9144000" cy="585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indent="449263" algn="ctr" defTabSz="912813"/>
            <a:endParaRPr lang="ru-RU" sz="32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6165304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Рисунок 1 — Модель PDCA, примененная к процессам СУИБ (СМЗИ)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5" name="Рисунок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720080"/>
            <a:ext cx="9152841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1"/>
          <p:cNvSpPr>
            <a:spLocks noChangeArrowheads="1"/>
          </p:cNvSpPr>
          <p:nvPr/>
        </p:nvSpPr>
        <p:spPr bwMode="auto">
          <a:xfrm>
            <a:off x="35496" y="144497"/>
            <a:ext cx="896448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Этапы создания и управления СУИБ ISO/IEC 27001</a:t>
            </a:r>
          </a:p>
          <a:p>
            <a:endParaRPr lang="ru-RU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Создание СМЗИ</a:t>
            </a:r>
          </a:p>
          <a:p>
            <a:pPr hangingPunct="0"/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Реализация и эксплуатация СМЗИ</a:t>
            </a:r>
          </a:p>
          <a:p>
            <a:endParaRPr lang="ru-RU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Контроль и анализ СМЗИ</a:t>
            </a:r>
          </a:p>
          <a:p>
            <a:endParaRPr lang="ru-RU" sz="28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Поддержание в рабочем состоянии и улучшение СМЗИ</a:t>
            </a:r>
            <a:endParaRPr lang="ru-RU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16632"/>
            <a:ext cx="878497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Создание СМЗИ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На данном этапе организация должна сделать следующее:</a:t>
            </a: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Определить область приложения и границы СМЗИ в терминах характеристик бизнеса, организации, ее местоположения, активов и технологий, также включая подробности и обоснования любых исключений из области применения</a:t>
            </a:r>
          </a:p>
          <a:p>
            <a:pPr hangingPunct="0"/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Определить политику в отношении СМЗИ в терминах характеристик бизнеса, организации, ее местоположения, активов и технологий, которая: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1) включает в себя структуру для установки целей и устанавливает общий смысл руководства и принципов действия в отношении защиты информации;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2) учитывает деловые и законодательные или нормативные требования, а также договорные обязательства по защите;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3) равняется на контекст стратегического менеджмента рисков организации, в котором будет происходить создание СМИЗ и поддержание СМЗИ в рабочем состоянии;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4) устанавливает критерии, по которым будет оцениваться значительность риска (см. п. 1. с));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5) была утверждена руководством.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44624"/>
            <a:ext cx="878497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Определить подход к оценке риска в организации.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1) Определить методологию оценки риска, которая подходит для СМЗИ, а также соответствует установленным деловым требованиям защиты информации, законодательным и нормативным требованиям.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2) Разработать критерии принятия рисков и определить приемлемые уровни риска.</a:t>
            </a:r>
          </a:p>
          <a:p>
            <a:pPr hangingPunct="0"/>
            <a:endParaRPr lang="ru-RU" sz="2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hangingPunct="0"/>
            <a:r>
              <a:rPr lang="ru-RU" sz="2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Выявить риски.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1) Выявить активы в рамках области приложения СМЗИ, а также владельцев этих активов.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2) Выявить угрозы для этих активов.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3) Выявить уязвимые места, которые могут быть использованы угрозами.</a:t>
            </a:r>
          </a:p>
          <a:p>
            <a:pPr hangingPunct="0"/>
            <a:r>
              <a:rPr lang="ru-RU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4) Выявить негативные влияния, которые потери конфиденциальности, целостности и доступности могут оказать на активы.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5099</Words>
  <Application>Microsoft Office PowerPoint</Application>
  <PresentationFormat>Экран (4:3)</PresentationFormat>
  <Paragraphs>388</Paragraphs>
  <Slides>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8" baseType="lpstr">
      <vt:lpstr>宋体</vt:lpstr>
      <vt:lpstr>Arial</vt:lpstr>
      <vt:lpstr>Calibri</vt:lpstr>
      <vt:lpstr>Lohit Hindi</vt:lpstr>
      <vt:lpstr>Times New Roman</vt:lpstr>
      <vt:lpstr>WenQuanYi Micro Hei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АА</dc:creator>
  <cp:lastModifiedBy>1</cp:lastModifiedBy>
  <cp:revision>95</cp:revision>
  <dcterms:created xsi:type="dcterms:W3CDTF">2013-09-03T09:21:18Z</dcterms:created>
  <dcterms:modified xsi:type="dcterms:W3CDTF">2020-09-18T10:18:40Z</dcterms:modified>
</cp:coreProperties>
</file>