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42"/>
  </p:handoutMasterIdLst>
  <p:sldIdLst>
    <p:sldId id="256" r:id="rId3"/>
    <p:sldId id="596" r:id="rId4"/>
    <p:sldId id="373" r:id="rId5"/>
    <p:sldId id="597" r:id="rId7"/>
    <p:sldId id="573" r:id="rId8"/>
    <p:sldId id="667" r:id="rId9"/>
    <p:sldId id="669" r:id="rId10"/>
    <p:sldId id="598" r:id="rId11"/>
    <p:sldId id="599" r:id="rId12"/>
    <p:sldId id="600" r:id="rId13"/>
    <p:sldId id="639" r:id="rId14"/>
    <p:sldId id="640" r:id="rId15"/>
    <p:sldId id="641" r:id="rId16"/>
    <p:sldId id="642" r:id="rId17"/>
    <p:sldId id="601" r:id="rId18"/>
    <p:sldId id="603" r:id="rId19"/>
    <p:sldId id="606" r:id="rId20"/>
    <p:sldId id="618" r:id="rId21"/>
    <p:sldId id="619" r:id="rId22"/>
    <p:sldId id="604" r:id="rId23"/>
    <p:sldId id="607" r:id="rId24"/>
    <p:sldId id="620" r:id="rId25"/>
    <p:sldId id="621" r:id="rId26"/>
    <p:sldId id="617" r:id="rId27"/>
    <p:sldId id="616" r:id="rId28"/>
    <p:sldId id="622" r:id="rId29"/>
    <p:sldId id="623" r:id="rId30"/>
    <p:sldId id="610" r:id="rId31"/>
    <p:sldId id="611" r:id="rId32"/>
    <p:sldId id="624" r:id="rId33"/>
    <p:sldId id="625" r:id="rId34"/>
    <p:sldId id="504" r:id="rId35"/>
    <p:sldId id="609" r:id="rId36"/>
    <p:sldId id="626" r:id="rId37"/>
    <p:sldId id="612" r:id="rId38"/>
    <p:sldId id="637" r:id="rId39"/>
    <p:sldId id="638" r:id="rId40"/>
    <p:sldId id="260" r:id="rId41"/>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8E4E9"/>
    <a:srgbClr val="00B0F0"/>
    <a:srgbClr val="96F9F0"/>
    <a:srgbClr val="55D6F9"/>
    <a:srgbClr val="42EEDE"/>
    <a:srgbClr val="54C7E5"/>
    <a:srgbClr val="C00000"/>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34"/>
    <p:restoredTop sz="93591"/>
  </p:normalViewPr>
  <p:slideViewPr>
    <p:cSldViewPr snapToGrid="0" showGuides="1">
      <p:cViewPr varScale="1">
        <p:scale>
          <a:sx n="117" d="100"/>
          <a:sy n="117" d="100"/>
        </p:scale>
        <p:origin x="944" y="184"/>
      </p:cViewPr>
      <p:guideLst>
        <p:guide orient="horz" pos="2137"/>
        <p:guide pos="3802"/>
      </p:guideLst>
    </p:cSldViewPr>
  </p:slideViewPr>
  <p:notesTextViewPr>
    <p:cViewPr>
      <p:scale>
        <a:sx n="50" d="100"/>
        <a:sy n="5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9" Type="http://schemas.openxmlformats.org/officeDocument/2006/relationships/tags" Target="tags/tag7.xml"/><Relationship Id="rId48" Type="http://schemas.openxmlformats.org/officeDocument/2006/relationships/customXml" Target="../customXml/item3.xml"/><Relationship Id="rId47" Type="http://schemas.openxmlformats.org/officeDocument/2006/relationships/customXml" Target="../customXml/item2.xml"/><Relationship Id="rId46" Type="http://schemas.openxmlformats.org/officeDocument/2006/relationships/customXml" Target="../customXml/item1.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79E9D1-9BF0-4590-93E9-CEBE68D7E940}" type="datetimeFigureOut">
              <a:rPr lang="en-GB" smtClean="0"/>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401D88-D640-45B3-A274-37CE828BF5A4}" type="slidenum">
              <a:rPr lang="en-GB" smtClean="0"/>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48F16-BF7A-4F46-8638-D8BDBA5C460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CC9347-A9CA-0B41-9C3C-7ADBB4FD3F7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C9347-A9CA-0B41-9C3C-7ADBB4FD3F7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7472516"/>
          </a:xfrm>
          <a:prstGeom prst="rect">
            <a:avLst/>
          </a:prstGeom>
        </p:spPr>
      </p:pic>
      <p:sp>
        <p:nvSpPr>
          <p:cNvPr id="2" name="Title 1"/>
          <p:cNvSpPr>
            <a:spLocks noGrp="1"/>
          </p:cNvSpPr>
          <p:nvPr>
            <p:ph type="ctrTitle"/>
          </p:nvPr>
        </p:nvSpPr>
        <p:spPr>
          <a:xfrm>
            <a:off x="4258492" y="4376057"/>
            <a:ext cx="7733212" cy="897385"/>
          </a:xfrm>
        </p:spPr>
        <p:txBody>
          <a:bodyPr anchor="b">
            <a:normAutofit/>
          </a:bodyPr>
          <a:lstStyle>
            <a:lvl1pPr algn="ctr">
              <a:defRPr sz="4500" b="0">
                <a:solidFill>
                  <a:schemeClr val="tx1">
                    <a:lumMod val="75000"/>
                    <a:lumOff val="25000"/>
                  </a:schemeClr>
                </a:solidFill>
                <a:latin typeface="+mn-lt"/>
              </a:defRPr>
            </a:lvl1pPr>
          </a:lstStyle>
          <a:p>
            <a:r>
              <a:rPr lang="en-US"/>
              <a:t>Click to edit Master title style</a:t>
            </a:r>
            <a:endParaRPr lang="en-GB"/>
          </a:p>
        </p:txBody>
      </p:sp>
      <p:sp>
        <p:nvSpPr>
          <p:cNvPr id="3" name="Subtitle 2"/>
          <p:cNvSpPr>
            <a:spLocks noGrp="1"/>
          </p:cNvSpPr>
          <p:nvPr>
            <p:ph type="subTitle" idx="1"/>
          </p:nvPr>
        </p:nvSpPr>
        <p:spPr>
          <a:xfrm>
            <a:off x="4258492" y="5372049"/>
            <a:ext cx="7733212" cy="793620"/>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3104" y="3051005"/>
            <a:ext cx="2723605" cy="727783"/>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0733" y="3910598"/>
            <a:ext cx="3614400" cy="93091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8B2F657E-F44B-44F8-A6B2-6B7032FF1FB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8B2F657E-F44B-44F8-A6B2-6B7032FF1FB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lumMod val="75000"/>
                    <a:lumOff val="25000"/>
                  </a:schemeClr>
                </a:solidFill>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sz="2400">
                <a:solidFill>
                  <a:schemeClr val="tx1">
                    <a:lumMod val="65000"/>
                    <a:lumOff val="35000"/>
                  </a:schemeClr>
                </a:solidFill>
              </a:defRPr>
            </a:lvl1pPr>
            <a:lvl2pPr marL="685800" indent="-228600">
              <a:buFont typeface="Calibri" panose="020F0502020204030204" pitchFamily="34" charset="0"/>
              <a:buChar char="-"/>
              <a:defRPr sz="2200">
                <a:solidFill>
                  <a:schemeClr val="tx1">
                    <a:lumMod val="65000"/>
                    <a:lumOff val="35000"/>
                  </a:schemeClr>
                </a:solidFill>
              </a:defRPr>
            </a:lvl2pPr>
            <a:lvl3pPr marL="1143000" indent="-228600">
              <a:buFont typeface="Calibri" panose="020F0502020204030204" pitchFamily="34" charset="0"/>
              <a:buChar char="-"/>
              <a:defRPr sz="1800">
                <a:solidFill>
                  <a:schemeClr val="tx1">
                    <a:lumMod val="65000"/>
                    <a:lumOff val="35000"/>
                  </a:schemeClr>
                </a:solidFill>
              </a:defRPr>
            </a:lvl3pPr>
            <a:lvl4pPr marL="1600200" indent="-228600">
              <a:buFont typeface="Calibri" panose="020F0502020204030204" pitchFamily="34" charset="0"/>
              <a:buChar char="-"/>
              <a:defRPr>
                <a:solidFill>
                  <a:schemeClr val="tx1">
                    <a:lumMod val="65000"/>
                    <a:lumOff val="35000"/>
                  </a:schemeClr>
                </a:solidFill>
              </a:defRPr>
            </a:lvl4pPr>
            <a:lvl5pPr marL="2057400" indent="-228600">
              <a:buFont typeface="Calibri" panose="020F0502020204030204" pitchFamily="34" charset="0"/>
              <a:buChar char="-"/>
              <a:defRPr>
                <a:solidFill>
                  <a:schemeClr val="tx1">
                    <a:lumMod val="65000"/>
                    <a:lumOff val="35000"/>
                  </a:schemeClr>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7961"/>
          <a:stretch>
            <a:fillRect/>
          </a:stretch>
        </p:blipFill>
        <p:spPr>
          <a:xfrm>
            <a:off x="0" y="6374674"/>
            <a:ext cx="12187646" cy="48332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96006" y="6370057"/>
            <a:ext cx="1691640" cy="43569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26403" cy="6858000"/>
          </a:xfrm>
          <a:prstGeom prst="rect">
            <a:avLst/>
          </a:prstGeom>
        </p:spPr>
      </p:pic>
      <p:sp>
        <p:nvSpPr>
          <p:cNvPr id="12" name="Title Placeholder 1"/>
          <p:cNvSpPr>
            <a:spLocks noGrp="1"/>
          </p:cNvSpPr>
          <p:nvPr>
            <p:ph type="title"/>
          </p:nvPr>
        </p:nvSpPr>
        <p:spPr>
          <a:xfrm>
            <a:off x="636601" y="2148840"/>
            <a:ext cx="3276600" cy="2841171"/>
          </a:xfrm>
          <a:prstGeom prst="rect">
            <a:avLst/>
          </a:prstGeom>
        </p:spPr>
        <p:txBody>
          <a:bodyPr vert="horz" lIns="91440" tIns="45720" rIns="91440" bIns="45720" rtlCol="0" anchor="ctr">
            <a:normAutofit/>
          </a:bodyPr>
          <a:lstStyle>
            <a:lvl1pPr>
              <a:defRPr b="1">
                <a:solidFill>
                  <a:schemeClr val="bg1"/>
                </a:solidFill>
              </a:defRPr>
            </a:lvl1pPr>
          </a:lstStyle>
          <a:p>
            <a:r>
              <a:rPr lang="en-US"/>
              <a:t>Click to edit Master title style</a:t>
            </a:r>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042274" y="6370057"/>
            <a:ext cx="1691640" cy="4356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4731"/>
          <a:stretch>
            <a:fillRect/>
          </a:stretch>
        </p:blipFill>
        <p:spPr>
          <a:xfrm>
            <a:off x="0" y="0"/>
            <a:ext cx="12259491" cy="6858000"/>
          </a:xfrm>
          <a:prstGeom prst="rect">
            <a:avLst/>
          </a:prstGeom>
        </p:spPr>
      </p:pic>
      <p:sp>
        <p:nvSpPr>
          <p:cNvPr id="2" name="Title 1"/>
          <p:cNvSpPr>
            <a:spLocks noGrp="1"/>
          </p:cNvSpPr>
          <p:nvPr>
            <p:ph type="title"/>
          </p:nvPr>
        </p:nvSpPr>
        <p:spPr>
          <a:xfrm>
            <a:off x="831850" y="1709738"/>
            <a:ext cx="10515600" cy="2852737"/>
          </a:xfrm>
        </p:spPr>
        <p:txBody>
          <a:bodyPr anchor="b"/>
          <a:lstStyle>
            <a:lvl1pPr>
              <a:defRPr sz="6000" b="1">
                <a:solidFill>
                  <a:schemeClr val="bg1"/>
                </a:solidFill>
              </a:defRPr>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96006" y="6370057"/>
            <a:ext cx="1691640" cy="43569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8B2F657E-F44B-44F8-A6B2-6B7032FF1FB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8B2F657E-F44B-44F8-A6B2-6B7032FF1FB0}"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F657E-F44B-44F8-A6B2-6B7032FF1FB0}"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B2F657E-F44B-44F8-A6B2-6B7032FF1FB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B2F657E-F44B-44F8-A6B2-6B7032FF1FB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F657E-F44B-44F8-A6B2-6B7032FF1FB0}"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94152-224B-4EDE-8428-7082BF23D4A0}"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Special Course in Software Engineering ‘24</a:t>
            </a:r>
            <a:endParaRPr lang="en-GB" dirty="0"/>
          </a:p>
        </p:txBody>
      </p:sp>
      <p:sp>
        <p:nvSpPr>
          <p:cNvPr id="3" name="Subtitle 2"/>
          <p:cNvSpPr>
            <a:spLocks noGrp="1"/>
          </p:cNvSpPr>
          <p:nvPr>
            <p:ph type="subTitle" idx="1"/>
          </p:nvPr>
        </p:nvSpPr>
        <p:spPr/>
        <p:txBody>
          <a:bodyPr>
            <a:normAutofit fontScale="92500" lnSpcReduction="20000"/>
          </a:bodyPr>
          <a:lstStyle/>
          <a:p>
            <a:r>
              <a:rPr lang="fi-FI" b="1" spc="300" dirty="0"/>
              <a:t>MINI-PROJECT PRESENTATION</a:t>
            </a:r>
            <a:endParaRPr lang="fi-FI" b="1" spc="300" dirty="0"/>
          </a:p>
          <a:p>
            <a:r>
              <a:rPr lang="fi-FI" dirty="0"/>
              <a:t>GROUP NO. </a:t>
            </a:r>
            <a:r>
              <a:rPr lang="en-US" altLang="fi-FI" dirty="0"/>
              <a:t>15</a:t>
            </a:r>
            <a:r>
              <a:rPr lang="fi-FI" dirty="0"/>
              <a:t> </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365" y="74295"/>
            <a:ext cx="10515600" cy="1325563"/>
          </a:xfrm>
        </p:spPr>
        <p:txBody>
          <a:bodyPr/>
          <a:lstStyle/>
          <a:p>
            <a:r>
              <a:rPr lang="en-GB" dirty="0"/>
              <a:t>(</a:t>
            </a:r>
            <a:r>
              <a:rPr lang="en-US" i="1" dirty="0">
                <a:latin typeface="Calibri" panose="020F0502020204030204" pitchFamily="34" charset="0"/>
                <a:cs typeface="Calibri" panose="020F0502020204030204" pitchFamily="34" charset="0"/>
                <a:sym typeface="+mn-ea"/>
              </a:rPr>
              <a:t>hasStormProtector</a:t>
            </a:r>
            <a:r>
              <a:rPr lang="en-GB" dirty="0"/>
              <a:t>) distribution</a:t>
            </a:r>
            <a:endParaRPr lang="en-GB" dirty="0"/>
          </a:p>
        </p:txBody>
      </p:sp>
      <p:sp>
        <p:nvSpPr>
          <p:cNvPr id="9" name="Content Placeholder 9"/>
          <p:cNvSpPr>
            <a:spLocks noGrp="1"/>
          </p:cNvSpPr>
          <p:nvPr>
            <p:ph idx="1"/>
          </p:nvPr>
        </p:nvSpPr>
        <p:spPr>
          <a:xfrm>
            <a:off x="6423660" y="934720"/>
            <a:ext cx="5250180" cy="5558155"/>
          </a:xfrm>
        </p:spPr>
        <p:txBody>
          <a:bodyPr>
            <a:noAutofit/>
          </a:bodyPr>
          <a:lstStyle/>
          <a:p>
            <a:pPr marL="0" indent="0">
              <a:buNone/>
            </a:pPr>
            <a:r>
              <a:rPr lang="en-US" sz="2000" i="1" dirty="0">
                <a:latin typeface="Calibri" panose="020F0502020204030204" pitchFamily="34" charset="0"/>
                <a:cs typeface="Calibri" panose="020F0502020204030204" pitchFamily="34" charset="0"/>
              </a:rPr>
              <a:t>Distribution Shape: This bar plot shows the distribution of the variable "hasStormProtector," which is also a nominal (boolean) variable. The two bars represent houses with storm protection (True) and without storm protection (False). Both bars are almost identical in height, suggesting an even distribution between houses with and without storm protection.</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Extremes: There are no extreme values or outliers as this is a categorical variable.</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Frequency: The counts for True and False categories are very close, showing that the presence of storm protection is evenly distributed across the dataset.</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Summary: This bar plot indicates that houses with and without storm protection are almost equally distributed, with no noticeable imbalance between the two categories.</a:t>
            </a:r>
            <a:endParaRPr lang="en-US" sz="2000" i="1" dirty="0">
              <a:latin typeface="Calibri" panose="020F0502020204030204" pitchFamily="34" charset="0"/>
              <a:cs typeface="Calibri" panose="020F0502020204030204" pitchFamily="34" charset="0"/>
            </a:endParaRPr>
          </a:p>
        </p:txBody>
      </p:sp>
      <p:pic>
        <p:nvPicPr>
          <p:cNvPr id="3" name="图片 2" descr="Figure_hasStormProtector"/>
          <p:cNvPicPr>
            <a:picLocks noChangeAspect="1"/>
          </p:cNvPicPr>
          <p:nvPr/>
        </p:nvPicPr>
        <p:blipFill>
          <a:blip r:embed="rId1"/>
          <a:stretch>
            <a:fillRect/>
          </a:stretch>
        </p:blipFill>
        <p:spPr>
          <a:xfrm>
            <a:off x="572135" y="1234440"/>
            <a:ext cx="5852160" cy="4389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arn(inVertic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barn(inVertical)">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barn(inVertical)">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barn(inVertical)">
                                      <p:cBhvr>
                                        <p:cTn id="2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9"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
            </a:r>
            <a:r>
              <a:rPr lang="en-US" i="1" dirty="0">
                <a:latin typeface="Calibri" panose="020F0502020204030204" pitchFamily="34" charset="0"/>
                <a:cs typeface="Calibri" panose="020F0502020204030204" pitchFamily="34" charset="0"/>
                <a:sym typeface="+mn-ea"/>
              </a:rPr>
              <a:t>category</a:t>
            </a:r>
            <a:r>
              <a:rPr lang="en-GB" dirty="0"/>
              <a:t>) distribution</a:t>
            </a:r>
            <a:endParaRPr lang="en-GB" dirty="0"/>
          </a:p>
        </p:txBody>
      </p:sp>
      <p:sp>
        <p:nvSpPr>
          <p:cNvPr id="9" name="Content Placeholder 9"/>
          <p:cNvSpPr>
            <a:spLocks noGrp="1"/>
          </p:cNvSpPr>
          <p:nvPr>
            <p:ph idx="1"/>
          </p:nvPr>
        </p:nvSpPr>
        <p:spPr>
          <a:xfrm>
            <a:off x="6642100" y="659130"/>
            <a:ext cx="4905375" cy="5539740"/>
          </a:xfrm>
        </p:spPr>
        <p:txBody>
          <a:bodyPr>
            <a:noAutofit/>
          </a:bodyPr>
          <a:lstStyle/>
          <a:p>
            <a:pPr marL="0" indent="0">
              <a:buNone/>
            </a:pPr>
            <a:r>
              <a:rPr lang="en-US" sz="1800" i="1" dirty="0">
                <a:latin typeface="Calibri" panose="020F0502020204030204" pitchFamily="34" charset="0"/>
                <a:cs typeface="Calibri" panose="020F0502020204030204" pitchFamily="34" charset="0"/>
              </a:rPr>
              <a:t>Distribution Shape: This bar plot shows the distribution of the variable "category," which is a nominal variable representing the house categories (Basic and Luxury). The "Basic" category has a significantly higher count than the "Luxury" category.</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Extremes: There are no extreme values as this is a categorical variable, but the difference in frequency between the two categories is quite large.</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Frequency: The "Basic" category is far more common, with more than 8000 houses compared to less than 2000 houses in the "Luxury" category. This shows a strong imbalance between the two categories.</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Summary: This bar plot indicates that the majority of houses in the dataset fall under the "Basic" category, with the "Luxury" category making up a small portion of the data.</a:t>
            </a:r>
            <a:endParaRPr lang="en-US" sz="1800" i="1" dirty="0">
              <a:latin typeface="Calibri" panose="020F0502020204030204" pitchFamily="34" charset="0"/>
              <a:cs typeface="Calibri" panose="020F0502020204030204" pitchFamily="34" charset="0"/>
            </a:endParaRPr>
          </a:p>
        </p:txBody>
      </p:sp>
      <p:pic>
        <p:nvPicPr>
          <p:cNvPr id="3" name="图片 2" descr="Figure_category"/>
          <p:cNvPicPr>
            <a:picLocks noChangeAspect="1"/>
          </p:cNvPicPr>
          <p:nvPr/>
        </p:nvPicPr>
        <p:blipFill>
          <a:blip r:embed="rId1"/>
          <a:stretch>
            <a:fillRect/>
          </a:stretch>
        </p:blipFill>
        <p:spPr>
          <a:xfrm>
            <a:off x="596265" y="1379855"/>
            <a:ext cx="5852160" cy="4389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arn(inVertic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barn(inVertical)">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barn(inVertical)">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barn(inVertical)">
                                      <p:cBhvr>
                                        <p:cTn id="2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9"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
            </a:r>
            <a:r>
              <a:rPr lang="en-US" i="1" dirty="0">
                <a:latin typeface="Calibri" panose="020F0502020204030204" pitchFamily="34" charset="0"/>
                <a:cs typeface="Calibri" panose="020F0502020204030204" pitchFamily="34" charset="0"/>
                <a:sym typeface="+mn-ea"/>
              </a:rPr>
              <a:t>cityPartRange</a:t>
            </a:r>
            <a:r>
              <a:rPr lang="en-GB" dirty="0"/>
              <a:t>) distribution</a:t>
            </a:r>
            <a:endParaRPr lang="en-GB" dirty="0"/>
          </a:p>
        </p:txBody>
      </p:sp>
      <p:sp>
        <p:nvSpPr>
          <p:cNvPr id="9" name="Content Placeholder 9"/>
          <p:cNvSpPr>
            <a:spLocks noGrp="1"/>
          </p:cNvSpPr>
          <p:nvPr>
            <p:ph idx="1"/>
          </p:nvPr>
        </p:nvSpPr>
        <p:spPr>
          <a:xfrm>
            <a:off x="6576060" y="1221105"/>
            <a:ext cx="5137150" cy="4667250"/>
          </a:xfrm>
        </p:spPr>
        <p:txBody>
          <a:bodyPr>
            <a:noAutofit/>
          </a:bodyPr>
          <a:lstStyle/>
          <a:p>
            <a:pPr marL="0" indent="0">
              <a:buNone/>
            </a:pPr>
            <a:r>
              <a:rPr lang="en-US" sz="2000" i="1" dirty="0">
                <a:latin typeface="Calibri" panose="020F0502020204030204" pitchFamily="34" charset="0"/>
                <a:cs typeface="Calibri" panose="020F0502020204030204" pitchFamily="34" charset="0"/>
              </a:rPr>
              <a:t>Distribution Shape: This bar plot shows the distribution of the "cityPartRange" variable, which is an ordinal variable representing different parts of the city. The distribution appears fairly uniform, with similar counts for all ranges.</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Extremes: There are no significant outliers or extreme values. All parts of the city seem to have a similar number of houses.</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Frequency: Each city part range has close to 1000 houses, with slight fluctuations but overall a balanced distribution across all categories.</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Summary: The city is divided into 10 parts, and the distribution of houses across these parts is quite even, suggesting that no specific part of the city dominates in terms of housing numbers.</a:t>
            </a:r>
            <a:endParaRPr lang="en-US" sz="2000" i="1" dirty="0">
              <a:latin typeface="Calibri" panose="020F0502020204030204" pitchFamily="34" charset="0"/>
              <a:cs typeface="Calibri" panose="020F0502020204030204" pitchFamily="34" charset="0"/>
            </a:endParaRPr>
          </a:p>
        </p:txBody>
      </p:sp>
      <p:pic>
        <p:nvPicPr>
          <p:cNvPr id="3" name="图片 2" descr="Figure_cityPartRange"/>
          <p:cNvPicPr>
            <a:picLocks noChangeAspect="1"/>
          </p:cNvPicPr>
          <p:nvPr/>
        </p:nvPicPr>
        <p:blipFill>
          <a:blip r:embed="rId1"/>
          <a:stretch>
            <a:fillRect/>
          </a:stretch>
        </p:blipFill>
        <p:spPr>
          <a:xfrm>
            <a:off x="591820" y="1499235"/>
            <a:ext cx="5852160" cy="4389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box(in)">
                                      <p:cBhvr>
                                        <p:cTn id="11" dur="20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box(in)">
                                      <p:cBhvr>
                                        <p:cTn id="16" dur="2000"/>
                                        <p:tgtEl>
                                          <p:spTgt spid="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box(in)">
                                      <p:cBhvr>
                                        <p:cTn id="21" dur="2000"/>
                                        <p:tgtEl>
                                          <p:spTgt spid="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box(in)">
                                      <p:cBhvr>
                                        <p:cTn id="26" dur="20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9"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
            </a:r>
            <a:r>
              <a:rPr lang="en-US" i="1" dirty="0">
                <a:latin typeface="Calibri" panose="020F0502020204030204" pitchFamily="34" charset="0"/>
                <a:cs typeface="Calibri" panose="020F0502020204030204" pitchFamily="34" charset="0"/>
                <a:sym typeface="+mn-ea"/>
              </a:rPr>
              <a:t>squareMeters</a:t>
            </a:r>
            <a:r>
              <a:rPr lang="en-GB" dirty="0"/>
              <a:t>) distribution</a:t>
            </a:r>
            <a:endParaRPr lang="en-GB" dirty="0"/>
          </a:p>
        </p:txBody>
      </p:sp>
      <p:sp>
        <p:nvSpPr>
          <p:cNvPr id="9" name="Content Placeholder 9"/>
          <p:cNvSpPr>
            <a:spLocks noGrp="1"/>
          </p:cNvSpPr>
          <p:nvPr>
            <p:ph idx="1"/>
          </p:nvPr>
        </p:nvSpPr>
        <p:spPr>
          <a:xfrm>
            <a:off x="6690360" y="1176020"/>
            <a:ext cx="4925060" cy="5180965"/>
          </a:xfrm>
        </p:spPr>
        <p:txBody>
          <a:bodyPr>
            <a:noAutofit/>
          </a:bodyPr>
          <a:lstStyle/>
          <a:p>
            <a:pPr marL="0" indent="0">
              <a:buNone/>
            </a:pPr>
            <a:r>
              <a:rPr lang="en-US" sz="1800" i="1" dirty="0">
                <a:latin typeface="Calibri" panose="020F0502020204030204" pitchFamily="34" charset="0"/>
                <a:cs typeface="Calibri" panose="020F0502020204030204" pitchFamily="34" charset="0"/>
              </a:rPr>
              <a:t>Distribution Shape: The density plot of "squareMeters" shows a fairly uniform distribution, similar to a flat shape, without any significant peaks or valleys. This indicates that the house sizes are relatively evenly distributed across the dataset.</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Extremes: There are no apparent extreme values (outliers), and the distribution appears to cover a broad range of house sizes, from smaller homes to very large ones, with smooth transitions at both ends.</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Frequency: The frequency of house sizes is fairly consistent across the range, without any particular range dominating or showing a high concentration of data points.</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Summary: The house sizes are evenly distributed, with no specific size range standing out in the dataset. This balanced distribution suggests that the dataset includes a variety of house sizes without any one size being overly represented.</a:t>
            </a:r>
            <a:endParaRPr lang="en-US" sz="1800" i="1" dirty="0">
              <a:latin typeface="Calibri" panose="020F0502020204030204" pitchFamily="34" charset="0"/>
              <a:cs typeface="Calibri" panose="020F0502020204030204" pitchFamily="34" charset="0"/>
            </a:endParaRPr>
          </a:p>
          <a:p>
            <a:pPr marL="0" indent="0">
              <a:buNone/>
            </a:pPr>
            <a:endParaRPr lang="en-US" sz="1800" i="1" dirty="0">
              <a:latin typeface="Calibri" panose="020F0502020204030204" pitchFamily="34" charset="0"/>
              <a:cs typeface="Calibri" panose="020F0502020204030204" pitchFamily="34" charset="0"/>
            </a:endParaRPr>
          </a:p>
        </p:txBody>
      </p:sp>
      <p:pic>
        <p:nvPicPr>
          <p:cNvPr id="4" name="图片 3" descr="Figure_squareMeters"/>
          <p:cNvPicPr>
            <a:picLocks noChangeAspect="1"/>
          </p:cNvPicPr>
          <p:nvPr/>
        </p:nvPicPr>
        <p:blipFill>
          <a:blip r:embed="rId1"/>
          <a:stretch>
            <a:fillRect/>
          </a:stretch>
        </p:blipFill>
        <p:spPr>
          <a:xfrm>
            <a:off x="838200" y="1311910"/>
            <a:ext cx="5852160" cy="4389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strips(downLeft)">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strips(downLeft)">
                                      <p:cBhvr>
                                        <p:cTn id="18" dur="500"/>
                                        <p:tgtEl>
                                          <p:spTgt spid="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strips(downLeft)">
                                      <p:cBhvr>
                                        <p:cTn id="23" dur="500"/>
                                        <p:tgtEl>
                                          <p:spTgt spid="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strips(downLeft)">
                                      <p:cBhvr>
                                        <p:cTn id="28"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9"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
            </a:r>
            <a:r>
              <a:rPr lang="en-US" i="1" dirty="0">
                <a:latin typeface="Calibri" panose="020F0502020204030204" pitchFamily="34" charset="0"/>
                <a:cs typeface="Calibri" panose="020F0502020204030204" pitchFamily="34" charset="0"/>
                <a:sym typeface="+mn-ea"/>
              </a:rPr>
              <a:t>TheYearRange</a:t>
            </a:r>
            <a:r>
              <a:rPr lang="en-GB" dirty="0"/>
              <a:t>) distribution</a:t>
            </a:r>
            <a:endParaRPr lang="en-GB" dirty="0"/>
          </a:p>
        </p:txBody>
      </p:sp>
      <p:sp>
        <p:nvSpPr>
          <p:cNvPr id="9" name="Content Placeholder 9"/>
          <p:cNvSpPr>
            <a:spLocks noGrp="1"/>
          </p:cNvSpPr>
          <p:nvPr>
            <p:ph idx="1"/>
          </p:nvPr>
        </p:nvSpPr>
        <p:spPr>
          <a:xfrm>
            <a:off x="6348095" y="1440815"/>
            <a:ext cx="5296535" cy="4654550"/>
          </a:xfrm>
        </p:spPr>
        <p:txBody>
          <a:bodyPr>
            <a:noAutofit/>
          </a:bodyPr>
          <a:lstStyle/>
          <a:p>
            <a:pPr marL="0" indent="0">
              <a:buNone/>
            </a:pPr>
            <a:r>
              <a:rPr lang="en-US" sz="2000" i="1" dirty="0">
                <a:latin typeface="Calibri" panose="020F0502020204030204" pitchFamily="34" charset="0"/>
                <a:cs typeface="Calibri" panose="020F0502020204030204" pitchFamily="34" charset="0"/>
              </a:rPr>
              <a:t>Distribution Shape: The bar plot of "TheYearRange" shows a fairly balanced distribution across the three ranges: "from 1990 to 1999," "from 2000 to 2010," and "after 2011." Each range has a similar count of houses, though "after 2011" has a slightly higher number compared to the other two.</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Trend: The data suggests a slight increase in the number of houses built after 2011, possibly reflecting a trend towards newer constructions.</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Summary: The distribution of houses built in these three periods is relatively even, indicating consistent levels of construction in each period, with a small uptick in more recent years.</a:t>
            </a:r>
            <a:endParaRPr lang="en-US" sz="2000" i="1" dirty="0">
              <a:latin typeface="Calibri" panose="020F0502020204030204" pitchFamily="34" charset="0"/>
              <a:cs typeface="Calibri" panose="020F0502020204030204" pitchFamily="34" charset="0"/>
            </a:endParaRPr>
          </a:p>
        </p:txBody>
      </p:sp>
      <p:pic>
        <p:nvPicPr>
          <p:cNvPr id="3" name="图片 2" descr="Figure_TheYearRange"/>
          <p:cNvPicPr>
            <a:picLocks noChangeAspect="1"/>
          </p:cNvPicPr>
          <p:nvPr/>
        </p:nvPicPr>
        <p:blipFill>
          <a:blip r:embed="rId1"/>
          <a:stretch>
            <a:fillRect/>
          </a:stretch>
        </p:blipFill>
        <p:spPr>
          <a:xfrm>
            <a:off x="495300" y="1573530"/>
            <a:ext cx="5852160" cy="4389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heel(1)">
                                      <p:cBhvr>
                                        <p:cTn id="11" dur="20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wheel(1)">
                                      <p:cBhvr>
                                        <p:cTn id="16" dur="2000"/>
                                        <p:tgtEl>
                                          <p:spTgt spid="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wheel(1)">
                                      <p:cBhvr>
                                        <p:cTn id="21"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9"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05946" y="3044279"/>
            <a:ext cx="5149140" cy="769441"/>
          </a:xfrm>
          <a:prstGeom prst="rect">
            <a:avLst/>
          </a:prstGeom>
          <a:noFill/>
        </p:spPr>
        <p:txBody>
          <a:bodyPr wrap="square" rtlCol="0">
            <a:spAutoFit/>
          </a:bodyPr>
          <a:lstStyle/>
          <a:p>
            <a:r>
              <a:rPr lang="en-US" sz="4400" dirty="0"/>
              <a:t>Analysis</a:t>
            </a:r>
            <a:endParaRPr lang="en-US" sz="4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845" y="88265"/>
            <a:ext cx="10515600" cy="1325563"/>
          </a:xfrm>
        </p:spPr>
        <p:txBody>
          <a:bodyPr/>
          <a:lstStyle/>
          <a:p>
            <a:r>
              <a:rPr lang="en-GB" dirty="0"/>
              <a:t>Hypothesis #1</a:t>
            </a:r>
            <a:endParaRPr lang="en-GB" dirty="0"/>
          </a:p>
        </p:txBody>
      </p:sp>
      <p:sp>
        <p:nvSpPr>
          <p:cNvPr id="9" name="Content Placeholder 9"/>
          <p:cNvSpPr>
            <a:spLocks noGrp="1"/>
          </p:cNvSpPr>
          <p:nvPr>
            <p:ph idx="1"/>
          </p:nvPr>
        </p:nvSpPr>
        <p:spPr>
          <a:xfrm>
            <a:off x="838200" y="906145"/>
            <a:ext cx="10515600" cy="4667250"/>
          </a:xfrm>
        </p:spPr>
        <p:txBody>
          <a:bodyPr>
            <a:noAutofit/>
          </a:bodyPr>
          <a:lstStyle/>
          <a:p>
            <a:pPr marL="0" indent="0">
              <a:lnSpc>
                <a:spcPct val="150000"/>
              </a:lnSpc>
              <a:buNone/>
            </a:pPr>
            <a:r>
              <a:rPr lang="en-US" sz="2000" i="1" dirty="0">
                <a:latin typeface="Calibri" panose="020F0502020204030204" pitchFamily="34" charset="0"/>
                <a:cs typeface="Calibri" panose="020F0502020204030204" pitchFamily="34" charset="0"/>
              </a:rPr>
              <a:t>Analysis Type: T-Test</a:t>
            </a:r>
            <a:endParaRPr lang="en-US" sz="2000" i="1" dirty="0">
              <a:latin typeface="Calibri" panose="020F0502020204030204" pitchFamily="34" charset="0"/>
              <a:cs typeface="Calibri" panose="020F0502020204030204" pitchFamily="34" charset="0"/>
            </a:endParaRPr>
          </a:p>
          <a:p>
            <a:pPr marL="0" indent="0">
              <a:lnSpc>
                <a:spcPct val="150000"/>
              </a:lnSpc>
              <a:buNone/>
            </a:pPr>
            <a:r>
              <a:rPr lang="en-US" sz="2000" i="1" dirty="0">
                <a:latin typeface="Calibri" panose="020F0502020204030204" pitchFamily="34" charset="0"/>
                <a:cs typeface="Calibri" panose="020F0502020204030204" pitchFamily="34" charset="0"/>
              </a:rPr>
              <a:t>Variables:</a:t>
            </a:r>
            <a:endParaRPr lang="en-US" sz="2000" i="1" dirty="0">
              <a:latin typeface="Calibri" panose="020F0502020204030204" pitchFamily="34" charset="0"/>
              <a:cs typeface="Calibri" panose="020F0502020204030204" pitchFamily="34" charset="0"/>
            </a:endParaRPr>
          </a:p>
          <a:p>
            <a:pPr marL="0" indent="0">
              <a:lnSpc>
                <a:spcPct val="150000"/>
              </a:lnSpc>
              <a:buNone/>
            </a:pPr>
            <a:r>
              <a:rPr lang="en-US" sz="2000" i="1" dirty="0">
                <a:latin typeface="Calibri" panose="020F0502020204030204" pitchFamily="34" charset="0"/>
                <a:cs typeface="Calibri" panose="020F0502020204030204" pitchFamily="34" charset="0"/>
              </a:rPr>
              <a:t>price (Ratio): The price of the house.</a:t>
            </a:r>
            <a:endParaRPr lang="en-US" sz="2000" i="1" dirty="0">
              <a:latin typeface="Calibri" panose="020F0502020204030204" pitchFamily="34" charset="0"/>
              <a:cs typeface="Calibri" panose="020F0502020204030204" pitchFamily="34" charset="0"/>
            </a:endParaRPr>
          </a:p>
          <a:p>
            <a:pPr marL="0" indent="0">
              <a:lnSpc>
                <a:spcPct val="150000"/>
              </a:lnSpc>
              <a:buNone/>
            </a:pPr>
            <a:r>
              <a:rPr lang="en-US" sz="2000" i="1" dirty="0">
                <a:latin typeface="Calibri" panose="020F0502020204030204" pitchFamily="34" charset="0"/>
                <a:cs typeface="Calibri" panose="020F0502020204030204" pitchFamily="34" charset="0"/>
              </a:rPr>
              <a:t>hasStorageRoom (Nominal): Whether the house has a storage room or not.</a:t>
            </a:r>
            <a:endParaRPr lang="en-US" sz="2000" i="1" dirty="0">
              <a:latin typeface="Calibri" panose="020F0502020204030204" pitchFamily="34" charset="0"/>
              <a:cs typeface="Calibri" panose="020F0502020204030204" pitchFamily="34" charset="0"/>
            </a:endParaRPr>
          </a:p>
          <a:p>
            <a:pPr marL="0" indent="0">
              <a:lnSpc>
                <a:spcPct val="150000"/>
              </a:lnSpc>
              <a:buNone/>
            </a:pPr>
            <a:r>
              <a:rPr lang="en-US" sz="2000" i="1" dirty="0">
                <a:latin typeface="Calibri" panose="020F0502020204030204" pitchFamily="34" charset="0"/>
                <a:cs typeface="Calibri" panose="020F0502020204030204" pitchFamily="34" charset="0"/>
              </a:rPr>
              <a:t>Null Hypothesis (H₀):</a:t>
            </a:r>
            <a:endParaRPr lang="en-US" sz="2000" i="1" dirty="0">
              <a:latin typeface="Calibri" panose="020F0502020204030204" pitchFamily="34" charset="0"/>
              <a:cs typeface="Calibri" panose="020F0502020204030204" pitchFamily="34" charset="0"/>
            </a:endParaRPr>
          </a:p>
          <a:p>
            <a:pPr marL="0" indent="0">
              <a:lnSpc>
                <a:spcPct val="150000"/>
              </a:lnSpc>
              <a:buNone/>
            </a:pPr>
            <a:r>
              <a:rPr lang="en-US" sz="2000" i="1" dirty="0">
                <a:latin typeface="Calibri" panose="020F0502020204030204" pitchFamily="34" charset="0"/>
                <a:cs typeface="Calibri" panose="020F0502020204030204" pitchFamily="34" charset="0"/>
              </a:rPr>
              <a:t>There is no significant difference in the average price between houses that have a </a:t>
            </a:r>
            <a:r>
              <a:rPr lang="en-US" sz="2000" i="1" dirty="0">
                <a:latin typeface="Calibri" panose="020F0502020204030204" pitchFamily="34" charset="0"/>
                <a:cs typeface="Calibri" panose="020F0502020204030204" pitchFamily="34" charset="0"/>
                <a:sym typeface="+mn-ea"/>
              </a:rPr>
              <a:t>storage</a:t>
            </a:r>
            <a:r>
              <a:rPr lang="en-US" sz="2000" i="1" dirty="0">
                <a:latin typeface="Calibri" panose="020F0502020204030204" pitchFamily="34" charset="0"/>
                <a:cs typeface="Calibri" panose="020F0502020204030204" pitchFamily="34" charset="0"/>
              </a:rPr>
              <a:t> room and those that do not.</a:t>
            </a:r>
            <a:endParaRPr lang="en-US" sz="2000" i="1" dirty="0">
              <a:latin typeface="Calibri" panose="020F0502020204030204" pitchFamily="34" charset="0"/>
              <a:cs typeface="Calibri" panose="020F0502020204030204" pitchFamily="34" charset="0"/>
            </a:endParaRPr>
          </a:p>
          <a:p>
            <a:pPr marL="0" indent="0">
              <a:lnSpc>
                <a:spcPct val="150000"/>
              </a:lnSpc>
              <a:buNone/>
            </a:pPr>
            <a:r>
              <a:rPr lang="en-US" sz="2000" i="1" dirty="0">
                <a:latin typeface="Calibri" panose="020F0502020204030204" pitchFamily="34" charset="0"/>
                <a:cs typeface="Calibri" panose="020F0502020204030204" pitchFamily="34" charset="0"/>
              </a:rPr>
              <a:t>Alternative Hypothesis (Hₐ):</a:t>
            </a:r>
            <a:endParaRPr lang="en-US" sz="2000" i="1" dirty="0">
              <a:latin typeface="Calibri" panose="020F0502020204030204" pitchFamily="34" charset="0"/>
              <a:cs typeface="Calibri" panose="020F0502020204030204" pitchFamily="34" charset="0"/>
            </a:endParaRPr>
          </a:p>
          <a:p>
            <a:pPr marL="0" indent="0">
              <a:lnSpc>
                <a:spcPct val="150000"/>
              </a:lnSpc>
              <a:buNone/>
            </a:pPr>
            <a:r>
              <a:rPr lang="en-US" sz="2000" i="1" dirty="0">
                <a:latin typeface="Calibri" panose="020F0502020204030204" pitchFamily="34" charset="0"/>
                <a:cs typeface="Calibri" panose="020F0502020204030204" pitchFamily="34" charset="0"/>
              </a:rPr>
              <a:t>There is a significant difference in the average price between houses that have a </a:t>
            </a:r>
            <a:r>
              <a:rPr lang="en-US" sz="2000" i="1" dirty="0">
                <a:latin typeface="Calibri" panose="020F0502020204030204" pitchFamily="34" charset="0"/>
                <a:cs typeface="Calibri" panose="020F0502020204030204" pitchFamily="34" charset="0"/>
                <a:sym typeface="+mn-ea"/>
              </a:rPr>
              <a:t>storage</a:t>
            </a:r>
            <a:r>
              <a:rPr lang="en-US" sz="2000" i="1" dirty="0">
                <a:latin typeface="Calibri" panose="020F0502020204030204" pitchFamily="34" charset="0"/>
                <a:cs typeface="Calibri" panose="020F0502020204030204" pitchFamily="34" charset="0"/>
              </a:rPr>
              <a:t> room and those that do not.)</a:t>
            </a:r>
            <a:endParaRPr lang="en-US" sz="2000" i="1" dirty="0">
              <a:latin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845" y="0"/>
            <a:ext cx="10515600" cy="1325563"/>
          </a:xfrm>
        </p:spPr>
        <p:txBody>
          <a:bodyPr/>
          <a:lstStyle/>
          <a:p>
            <a:r>
              <a:rPr lang="en-GB" dirty="0"/>
              <a:t>Testing Hypothesis #1</a:t>
            </a:r>
            <a:endParaRPr lang="en-GB" dirty="0"/>
          </a:p>
        </p:txBody>
      </p:sp>
      <p:sp>
        <p:nvSpPr>
          <p:cNvPr id="9" name="Content Placeholder 9"/>
          <p:cNvSpPr>
            <a:spLocks noGrp="1"/>
          </p:cNvSpPr>
          <p:nvPr>
            <p:ph idx="1"/>
          </p:nvPr>
        </p:nvSpPr>
        <p:spPr>
          <a:xfrm>
            <a:off x="1406525" y="4431665"/>
            <a:ext cx="3958590" cy="1645920"/>
          </a:xfrm>
        </p:spPr>
        <p:txBody>
          <a:bodyPr>
            <a:noAutofit/>
          </a:bodyPr>
          <a:lstStyle/>
          <a:p>
            <a:pPr marL="0" indent="0">
              <a:buNone/>
            </a:pPr>
            <a:r>
              <a:rPr lang="en-US" sz="1400" i="1" dirty="0">
                <a:latin typeface="Calibri" panose="020F0502020204030204" pitchFamily="34" charset="0"/>
                <a:cs typeface="Calibri" panose="020F0502020204030204" pitchFamily="34" charset="0"/>
              </a:rPr>
              <a:t>The Q-Q plot shows the distribution of the price variable. If the points fall along the red diagonal line, it indicates that the data follows a normal distribution.</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In this plot, the points closely follow the line, suggesting that the price data is approximately normally distributed. However, there are slight deviations at the tails, which may indicate minor skewness in the distribution.</a:t>
            </a:r>
            <a:endParaRPr lang="en-US" sz="1400" i="1" dirty="0">
              <a:latin typeface="Calibri" panose="020F0502020204030204" pitchFamily="34" charset="0"/>
              <a:cs typeface="Calibri" panose="020F0502020204030204" pitchFamily="34" charset="0"/>
            </a:endParaRPr>
          </a:p>
        </p:txBody>
      </p:sp>
      <p:pic>
        <p:nvPicPr>
          <p:cNvPr id="3" name="图片 2" descr="Figure_t-Test"/>
          <p:cNvPicPr>
            <a:picLocks noChangeAspect="1"/>
          </p:cNvPicPr>
          <p:nvPr/>
        </p:nvPicPr>
        <p:blipFill>
          <a:blip r:embed="rId1"/>
          <a:srcRect t="5000" r="4825" b="402"/>
          <a:stretch>
            <a:fillRect/>
          </a:stretch>
        </p:blipFill>
        <p:spPr>
          <a:xfrm>
            <a:off x="916940" y="889635"/>
            <a:ext cx="4609465" cy="3435985"/>
          </a:xfrm>
          <a:prstGeom prst="rect">
            <a:avLst/>
          </a:prstGeom>
        </p:spPr>
      </p:pic>
      <p:pic>
        <p:nvPicPr>
          <p:cNvPr id="4" name="图片 3" descr="Figure_t-Test2"/>
          <p:cNvPicPr>
            <a:picLocks noChangeAspect="1"/>
          </p:cNvPicPr>
          <p:nvPr/>
        </p:nvPicPr>
        <p:blipFill>
          <a:blip r:embed="rId2"/>
          <a:stretch>
            <a:fillRect/>
          </a:stretch>
        </p:blipFill>
        <p:spPr>
          <a:xfrm>
            <a:off x="6109335" y="604520"/>
            <a:ext cx="4959985" cy="3721100"/>
          </a:xfrm>
          <a:prstGeom prst="rect">
            <a:avLst/>
          </a:prstGeom>
        </p:spPr>
      </p:pic>
      <p:sp>
        <p:nvSpPr>
          <p:cNvPr id="5" name="Content Placeholder 9"/>
          <p:cNvSpPr>
            <a:spLocks noGrp="1"/>
          </p:cNvSpPr>
          <p:nvPr/>
        </p:nvSpPr>
        <p:spPr>
          <a:xfrm>
            <a:off x="5976620" y="4373245"/>
            <a:ext cx="5503545" cy="16459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2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Calibri" panose="020F050202020403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Calibri" panose="020F050202020403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i="1" dirty="0">
                <a:latin typeface="Calibri" panose="020F0502020204030204" pitchFamily="34" charset="0"/>
                <a:cs typeface="Calibri" panose="020F0502020204030204" pitchFamily="34" charset="0"/>
              </a:rPr>
              <a:t>The boxplot compares the prices of houses based on whether they have a storage room (True) or not (False).</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The median prices for both groups are quite similar, with no clear visual indication of a significant difference. The interquartile ranges and overall distribution of prices appear almost identical for both groups, suggesting that the presence of a storage room does not drastically affect the price.</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However, this visual result must be confirmed by performing the t-test to assess the statistical significance of the difference.</a:t>
            </a:r>
            <a:endParaRPr lang="en-US" sz="1400" i="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additive="base">
                                        <p:cTn id="18"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heel(1)">
                                      <p:cBhvr>
                                        <p:cTn id="2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9" grpId="1" build="p"/>
      <p:bldP spid="5" grpId="0"/>
      <p:bldP spid="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405"/>
            <a:ext cx="10515600" cy="1179830"/>
          </a:xfrm>
        </p:spPr>
        <p:txBody>
          <a:bodyPr/>
          <a:lstStyle/>
          <a:p>
            <a:r>
              <a:rPr lang="en-GB" dirty="0"/>
              <a:t>Testing Hypothesis #1</a:t>
            </a:r>
            <a:endParaRPr lang="en-GB" dirty="0"/>
          </a:p>
        </p:txBody>
      </p:sp>
      <p:sp>
        <p:nvSpPr>
          <p:cNvPr id="9" name="Content Placeholder 9"/>
          <p:cNvSpPr>
            <a:spLocks noGrp="1"/>
          </p:cNvSpPr>
          <p:nvPr>
            <p:ph idx="1"/>
          </p:nvPr>
        </p:nvSpPr>
        <p:spPr>
          <a:xfrm>
            <a:off x="838200" y="1042035"/>
            <a:ext cx="10515600" cy="4667250"/>
          </a:xfrm>
        </p:spPr>
        <p:txBody>
          <a:bodyPr>
            <a:noAutofit/>
          </a:bodyPr>
          <a:lstStyle/>
          <a:p>
            <a:pPr marL="0" indent="0">
              <a:buNone/>
            </a:pPr>
            <a:r>
              <a:rPr lang="en-US" sz="1400" i="1" dirty="0">
                <a:latin typeface="Calibri" panose="020F0502020204030204" pitchFamily="34" charset="0"/>
                <a:cs typeface="Calibri" panose="020F0502020204030204" pitchFamily="34" charset="0"/>
              </a:rPr>
              <a:t>1.Mann-Whitney U Test Results:</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U-statistic = 12,549,713</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p-value = 0.7282</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Group means:</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Mean price for houses with a storage room: approximately 4,993,447</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Mean price for houses without a storage room: approximately 4,993,447</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2.p-value Interpretation:</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A p-value of 0.7282 is much higher than the standard significance level of 0.05. This indicates that there is no significant difference in price between houses with and without a storage room.</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Given the high p-value, the result is not statistically significant, and we fail to reject the null hypothesis. This means that the presence of a storage room does not have a significant impact on house prices.</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3.Chart Observations:</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The Q-Q Plot shows that the price data is not normally distributed, with a clear deviation in the tails.</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The Boxplot reveals that the price distribution between houses with and without a storage room is almost identical. The medians and interquartile ranges are similar, indicating no substantial difference in price distribution between the two groups.</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4.Conclusion:</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Overall, based on the Mann-Whitney U test results and visual analysis, there is no significant impact of having a storage room on house prices, as the mean prices are nearly identical. Therefore, the hypothesis that houses with storage rooms have higher prices is not supported.</a:t>
            </a:r>
            <a:endParaRPr lang="en-US" sz="1400" i="1" dirty="0">
              <a:latin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dirty="0"/>
              <a:t>Testing Hypothesis #1</a:t>
            </a:r>
            <a:endParaRPr lang="en-GB" dirty="0"/>
          </a:p>
        </p:txBody>
      </p:sp>
      <p:sp>
        <p:nvSpPr>
          <p:cNvPr id="9" name="Content Placeholder 9"/>
          <p:cNvSpPr>
            <a:spLocks noGrp="1"/>
          </p:cNvSpPr>
          <p:nvPr>
            <p:ph idx="1"/>
          </p:nvPr>
        </p:nvSpPr>
        <p:spPr>
          <a:xfrm>
            <a:off x="692150" y="1033780"/>
            <a:ext cx="10515600" cy="4667250"/>
          </a:xfrm>
        </p:spPr>
        <p:txBody>
          <a:bodyPr>
            <a:noAutofit/>
          </a:bodyPr>
          <a:lstStyle/>
          <a:p>
            <a:pPr marL="0" indent="0">
              <a:buNone/>
            </a:pPr>
            <a:r>
              <a:rPr lang="en-US" sz="2000" i="1" dirty="0">
                <a:latin typeface="Calibri" panose="020F0502020204030204" pitchFamily="34" charset="0"/>
                <a:cs typeface="Calibri" panose="020F0502020204030204" pitchFamily="34" charset="0"/>
              </a:rPr>
              <a:t>1.Null Hypothesis (H₀):</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There is no significant difference in the average price between houses with and without a storage room.</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2.p-value result:</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The p-value from the Mann-Whitney U test is 0.7282.</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3.Conclusion:</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Since the p-value is greater than 0.05, we fail to reject the null hypothesis.</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This indicates that there is no statistically significant difference in house prices based on whether a house has a storage room.</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4.Explanation:</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Although we hypothesized that houses with storage rooms might be more expensive, the statistical results do not provide sufficient evidence to support this claim.</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As a result, we fail to reject the null hypothesis, indicating that the presence of a storage room does not significantly impact house prices in this analysis.</a:t>
            </a:r>
            <a:endParaRPr lang="en-US" sz="2000" i="1" dirty="0">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05946" y="3044279"/>
            <a:ext cx="5149140" cy="769441"/>
          </a:xfrm>
          <a:prstGeom prst="rect">
            <a:avLst/>
          </a:prstGeom>
          <a:noFill/>
        </p:spPr>
        <p:txBody>
          <a:bodyPr wrap="square" rtlCol="0">
            <a:spAutoFit/>
          </a:bodyPr>
          <a:lstStyle/>
          <a:p>
            <a:r>
              <a:rPr lang="en-US" sz="4400" dirty="0"/>
              <a:t>Group Introduction</a:t>
            </a:r>
            <a:endParaRPr lang="en-US" sz="4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Hypothesis #2</a:t>
            </a:r>
            <a:endParaRPr lang="en-GB" dirty="0"/>
          </a:p>
        </p:txBody>
      </p:sp>
      <p:sp>
        <p:nvSpPr>
          <p:cNvPr id="9" name="Content Placeholder 9"/>
          <p:cNvSpPr>
            <a:spLocks noGrp="1"/>
          </p:cNvSpPr>
          <p:nvPr>
            <p:ph idx="1"/>
          </p:nvPr>
        </p:nvSpPr>
        <p:spPr>
          <a:xfrm>
            <a:off x="838200" y="1633855"/>
            <a:ext cx="10515600" cy="5028565"/>
          </a:xfrm>
        </p:spPr>
        <p:txBody>
          <a:bodyPr>
            <a:noAutofit/>
          </a:bodyPr>
          <a:lstStyle/>
          <a:p>
            <a:pPr marL="0" indent="0">
              <a:buNone/>
            </a:pPr>
            <a:r>
              <a:rPr lang="en-US" i="1" dirty="0">
                <a:latin typeface="Calibri" panose="020F0502020204030204" pitchFamily="34" charset="0"/>
                <a:cs typeface="Calibri" panose="020F0502020204030204" pitchFamily="34" charset="0"/>
                <a:sym typeface="+mn-ea"/>
              </a:rPr>
              <a:t>Analysis Type: chi-Square</a:t>
            </a:r>
            <a:endParaRPr lang="en-US" i="1" dirty="0">
              <a:latin typeface="Calibri" panose="020F0502020204030204" pitchFamily="34" charset="0"/>
              <a:cs typeface="Calibri" panose="020F0502020204030204" pitchFamily="34" charset="0"/>
              <a:sym typeface="+mn-ea"/>
            </a:endParaRPr>
          </a:p>
          <a:p>
            <a:pPr marL="0" indent="0">
              <a:buNone/>
            </a:pPr>
            <a:r>
              <a:rPr lang="en-US" i="1" dirty="0">
                <a:latin typeface="Calibri" panose="020F0502020204030204" pitchFamily="34" charset="0"/>
                <a:cs typeface="Calibri" panose="020F0502020204030204" pitchFamily="34" charset="0"/>
              </a:rPr>
              <a:t>Variables:</a:t>
            </a:r>
            <a:endParaRPr lang="en-US" i="1" dirty="0">
              <a:latin typeface="Calibri" panose="020F0502020204030204" pitchFamily="34" charset="0"/>
              <a:cs typeface="Calibri" panose="020F0502020204030204" pitchFamily="34" charset="0"/>
            </a:endParaRPr>
          </a:p>
          <a:p>
            <a:pPr marL="0" indent="0">
              <a:buNone/>
            </a:pPr>
            <a:r>
              <a:rPr lang="en-US" i="1" dirty="0">
                <a:latin typeface="Calibri" panose="020F0502020204030204" pitchFamily="34" charset="0"/>
                <a:cs typeface="Calibri" panose="020F0502020204030204" pitchFamily="34" charset="0"/>
              </a:rPr>
              <a:t>hasStormProtector (Nominal): Whether the house has a storm protector.</a:t>
            </a:r>
            <a:endParaRPr lang="en-US" i="1" dirty="0">
              <a:latin typeface="Calibri" panose="020F0502020204030204" pitchFamily="34" charset="0"/>
              <a:cs typeface="Calibri" panose="020F0502020204030204" pitchFamily="34" charset="0"/>
            </a:endParaRPr>
          </a:p>
          <a:p>
            <a:pPr marL="0" indent="0">
              <a:buNone/>
            </a:pPr>
            <a:r>
              <a:rPr lang="en-US" i="1" dirty="0">
                <a:latin typeface="Calibri" panose="020F0502020204030204" pitchFamily="34" charset="0"/>
                <a:cs typeface="Calibri" panose="020F0502020204030204" pitchFamily="34" charset="0"/>
              </a:rPr>
              <a:t>category (Nominal): House category (e.g., Basic).</a:t>
            </a:r>
            <a:endParaRPr lang="en-US" i="1" dirty="0">
              <a:latin typeface="Calibri" panose="020F0502020204030204" pitchFamily="34" charset="0"/>
              <a:cs typeface="Calibri" panose="020F0502020204030204" pitchFamily="34" charset="0"/>
            </a:endParaRPr>
          </a:p>
          <a:p>
            <a:pPr marL="0" indent="0">
              <a:buNone/>
            </a:pPr>
            <a:r>
              <a:rPr lang="en-US" i="1" dirty="0">
                <a:latin typeface="Calibri" panose="020F0502020204030204" pitchFamily="34" charset="0"/>
                <a:cs typeface="Calibri" panose="020F0502020204030204" pitchFamily="34" charset="0"/>
              </a:rPr>
              <a:t>H₀ (Null Hypothesis):</a:t>
            </a:r>
            <a:endParaRPr lang="en-US" i="1" dirty="0">
              <a:latin typeface="Calibri" panose="020F0502020204030204" pitchFamily="34" charset="0"/>
              <a:cs typeface="Calibri" panose="020F0502020204030204" pitchFamily="34" charset="0"/>
            </a:endParaRPr>
          </a:p>
          <a:p>
            <a:pPr marL="0" indent="0">
              <a:buNone/>
            </a:pPr>
            <a:r>
              <a:rPr lang="en-US" i="1" dirty="0">
                <a:latin typeface="Calibri" panose="020F0502020204030204" pitchFamily="34" charset="0"/>
                <a:cs typeface="Calibri" panose="020F0502020204030204" pitchFamily="34" charset="0"/>
              </a:rPr>
              <a:t>There is no significant association between the presence of a storm protector and the house category (Basic, etc.).</a:t>
            </a:r>
            <a:endParaRPr lang="en-US" i="1" dirty="0">
              <a:latin typeface="Calibri" panose="020F0502020204030204" pitchFamily="34" charset="0"/>
              <a:cs typeface="Calibri" panose="020F0502020204030204" pitchFamily="34" charset="0"/>
            </a:endParaRPr>
          </a:p>
          <a:p>
            <a:pPr marL="0" indent="0">
              <a:buNone/>
            </a:pPr>
            <a:r>
              <a:rPr lang="en-US" i="1" dirty="0">
                <a:latin typeface="Calibri" panose="020F0502020204030204" pitchFamily="34" charset="0"/>
                <a:cs typeface="Calibri" panose="020F0502020204030204" pitchFamily="34" charset="0"/>
              </a:rPr>
              <a:t>Hₐ (Alternative Hypothesis):</a:t>
            </a:r>
            <a:endParaRPr lang="en-US" i="1" dirty="0">
              <a:latin typeface="Calibri" panose="020F0502020204030204" pitchFamily="34" charset="0"/>
              <a:cs typeface="Calibri" panose="020F0502020204030204" pitchFamily="34" charset="0"/>
            </a:endParaRPr>
          </a:p>
          <a:p>
            <a:pPr marL="0" indent="0">
              <a:buNone/>
            </a:pPr>
            <a:r>
              <a:rPr lang="en-US" i="1" dirty="0">
                <a:latin typeface="Calibri" panose="020F0502020204030204" pitchFamily="34" charset="0"/>
                <a:cs typeface="Calibri" panose="020F0502020204030204" pitchFamily="34" charset="0"/>
              </a:rPr>
              <a:t>There is a significant association between the presence of a storm protector and the house category.</a:t>
            </a:r>
            <a:endParaRPr lang="en-US" i="1" dirty="0">
              <a:latin typeface="Calibri" panose="020F0502020204030204" pitchFamily="34" charset="0"/>
              <a:cs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845" y="149860"/>
            <a:ext cx="10515600" cy="1325563"/>
          </a:xfrm>
        </p:spPr>
        <p:txBody>
          <a:bodyPr/>
          <a:lstStyle/>
          <a:p>
            <a:r>
              <a:rPr lang="en-GB" dirty="0"/>
              <a:t>Testing Hypothesis #2</a:t>
            </a:r>
            <a:endParaRPr lang="en-GB" dirty="0"/>
          </a:p>
        </p:txBody>
      </p:sp>
      <p:sp>
        <p:nvSpPr>
          <p:cNvPr id="9" name="Content Placeholder 9"/>
          <p:cNvSpPr>
            <a:spLocks noGrp="1"/>
          </p:cNvSpPr>
          <p:nvPr>
            <p:ph idx="1"/>
          </p:nvPr>
        </p:nvSpPr>
        <p:spPr>
          <a:xfrm>
            <a:off x="6644005" y="623570"/>
            <a:ext cx="5102860" cy="4754245"/>
          </a:xfrm>
        </p:spPr>
        <p:txBody>
          <a:bodyPr>
            <a:noAutofit/>
          </a:bodyPr>
          <a:lstStyle/>
          <a:p>
            <a:pPr marL="0" indent="0">
              <a:buNone/>
            </a:pPr>
            <a:r>
              <a:rPr lang="en-US" sz="1200" i="1" dirty="0">
                <a:latin typeface="Calibri" panose="020F0502020204030204" pitchFamily="34" charset="0"/>
                <a:cs typeface="Calibri" panose="020F0502020204030204" pitchFamily="34" charset="0"/>
              </a:rPr>
              <a:t>The chart is a stacked bar chart displaying the relationship between hasStormProtector (whether the house has storm protection) and category (house category). It shows the distribution of different house categories based on the presence or absence of storm protection.</a:t>
            </a:r>
            <a:endParaRPr lang="en-US" sz="1200" i="1" dirty="0">
              <a:latin typeface="Calibri" panose="020F0502020204030204" pitchFamily="34" charset="0"/>
              <a:cs typeface="Calibri" panose="020F0502020204030204" pitchFamily="34" charset="0"/>
            </a:endParaRPr>
          </a:p>
          <a:p>
            <a:pPr marL="0" indent="0">
              <a:lnSpc>
                <a:spcPct val="150000"/>
              </a:lnSpc>
              <a:buNone/>
            </a:pPr>
            <a:r>
              <a:rPr lang="en-US" sz="1200" i="1" dirty="0">
                <a:latin typeface="Calibri" panose="020F0502020204030204" pitchFamily="34" charset="0"/>
                <a:cs typeface="Calibri" panose="020F0502020204030204" pitchFamily="34" charset="0"/>
              </a:rPr>
              <a:t>In the chart:</a:t>
            </a:r>
            <a:endParaRPr lang="en-US" sz="1200" i="1" dirty="0">
              <a:latin typeface="Calibri" panose="020F0502020204030204" pitchFamily="34" charset="0"/>
              <a:cs typeface="Calibri" panose="020F0502020204030204" pitchFamily="34" charset="0"/>
            </a:endParaRPr>
          </a:p>
          <a:p>
            <a:pPr marL="0" indent="0">
              <a:lnSpc>
                <a:spcPct val="150000"/>
              </a:lnSpc>
              <a:buNone/>
            </a:pPr>
            <a:r>
              <a:rPr lang="en-US" sz="1200" i="1" dirty="0">
                <a:latin typeface="Calibri" panose="020F0502020204030204" pitchFamily="34" charset="0"/>
                <a:cs typeface="Calibri" panose="020F0502020204030204" pitchFamily="34" charset="0"/>
              </a:rPr>
              <a:t>False (no storm protection) and True (with storm protection) are represented on the x-axis, indicating whether a house has storm protection.</a:t>
            </a:r>
            <a:endParaRPr lang="en-US" sz="1200" i="1" dirty="0">
              <a:latin typeface="Calibri" panose="020F0502020204030204" pitchFamily="34" charset="0"/>
              <a:cs typeface="Calibri" panose="020F0502020204030204" pitchFamily="34" charset="0"/>
            </a:endParaRPr>
          </a:p>
          <a:p>
            <a:pPr marL="0" indent="0">
              <a:lnSpc>
                <a:spcPct val="150000"/>
              </a:lnSpc>
              <a:buNone/>
            </a:pPr>
            <a:r>
              <a:rPr lang="en-US" sz="1200" i="1" dirty="0">
                <a:latin typeface="Calibri" panose="020F0502020204030204" pitchFamily="34" charset="0"/>
                <a:cs typeface="Calibri" panose="020F0502020204030204" pitchFamily="34" charset="0"/>
              </a:rPr>
              <a:t>The y-axis represents the number of houses.</a:t>
            </a:r>
            <a:endParaRPr lang="en-US" sz="1200" i="1" dirty="0">
              <a:latin typeface="Calibri" panose="020F0502020204030204" pitchFamily="34" charset="0"/>
              <a:cs typeface="Calibri" panose="020F0502020204030204" pitchFamily="34" charset="0"/>
            </a:endParaRPr>
          </a:p>
          <a:p>
            <a:pPr marL="0" indent="0">
              <a:lnSpc>
                <a:spcPct val="150000"/>
              </a:lnSpc>
              <a:buNone/>
            </a:pPr>
            <a:r>
              <a:rPr lang="en-US" sz="1200" i="1" dirty="0">
                <a:latin typeface="Calibri" panose="020F0502020204030204" pitchFamily="34" charset="0"/>
                <a:cs typeface="Calibri" panose="020F0502020204030204" pitchFamily="34" charset="0"/>
              </a:rPr>
              <a:t>The two colors in the chart represent different house categories: blue indicates "Basic" houses, and orange indicates "Luxury" houses.</a:t>
            </a:r>
            <a:endParaRPr lang="en-US" sz="1200" i="1" dirty="0">
              <a:latin typeface="Calibri" panose="020F0502020204030204" pitchFamily="34" charset="0"/>
              <a:cs typeface="Calibri" panose="020F0502020204030204" pitchFamily="34" charset="0"/>
            </a:endParaRPr>
          </a:p>
          <a:p>
            <a:pPr marL="0" indent="0">
              <a:lnSpc>
                <a:spcPct val="150000"/>
              </a:lnSpc>
              <a:buNone/>
            </a:pPr>
            <a:r>
              <a:rPr lang="en-US" sz="1200" i="1" dirty="0">
                <a:latin typeface="Calibri" panose="020F0502020204030204" pitchFamily="34" charset="0"/>
                <a:cs typeface="Calibri" panose="020F0502020204030204" pitchFamily="34" charset="0"/>
              </a:rPr>
              <a:t>The number of "Basic" houses is significantly higher than the number of "Luxury" houses, regardless of whether the house has storm protection.</a:t>
            </a:r>
            <a:endParaRPr lang="en-US" sz="1200" i="1" dirty="0">
              <a:latin typeface="Calibri" panose="020F0502020204030204" pitchFamily="34" charset="0"/>
              <a:cs typeface="Calibri" panose="020F0502020204030204" pitchFamily="34" charset="0"/>
            </a:endParaRPr>
          </a:p>
          <a:p>
            <a:pPr marL="0" indent="0">
              <a:lnSpc>
                <a:spcPct val="150000"/>
              </a:lnSpc>
              <a:buNone/>
            </a:pPr>
            <a:r>
              <a:rPr lang="en-US" sz="1200" i="1" dirty="0">
                <a:latin typeface="Calibri" panose="020F0502020204030204" pitchFamily="34" charset="0"/>
                <a:cs typeface="Calibri" panose="020F0502020204030204" pitchFamily="34" charset="0"/>
              </a:rPr>
              <a:t>In both groups (with and without storm protection), approximately 90% of the houses fall under the "Basic" category, while around 10% fall under the "Luxury" category.</a:t>
            </a:r>
            <a:endParaRPr lang="en-US" sz="1200" i="1" dirty="0">
              <a:latin typeface="Calibri" panose="020F0502020204030204" pitchFamily="34" charset="0"/>
              <a:cs typeface="Calibri" panose="020F0502020204030204" pitchFamily="34" charset="0"/>
            </a:endParaRPr>
          </a:p>
          <a:p>
            <a:pPr marL="0" indent="0">
              <a:lnSpc>
                <a:spcPct val="150000"/>
              </a:lnSpc>
              <a:buNone/>
            </a:pPr>
            <a:r>
              <a:rPr lang="en-US" sz="1200" i="1" dirty="0">
                <a:latin typeface="Calibri" panose="020F0502020204030204" pitchFamily="34" charset="0"/>
                <a:cs typeface="Calibri" panose="020F0502020204030204" pitchFamily="34" charset="0"/>
              </a:rPr>
              <a:t>Visually, the presence or absence of storm protection does not appear to have a significant impact on the distribution of house categories, as the distribution patterns between the two groups are quite similar.</a:t>
            </a:r>
            <a:endParaRPr lang="en-US" sz="1200" i="1" dirty="0">
              <a:latin typeface="Calibri" panose="020F0502020204030204" pitchFamily="34" charset="0"/>
              <a:cs typeface="Calibri" panose="020F0502020204030204" pitchFamily="34" charset="0"/>
            </a:endParaRPr>
          </a:p>
        </p:txBody>
      </p:sp>
      <p:pic>
        <p:nvPicPr>
          <p:cNvPr id="3" name="图片 2" descr="Figure_chi-Square"/>
          <p:cNvPicPr>
            <a:picLocks noChangeAspect="1"/>
          </p:cNvPicPr>
          <p:nvPr/>
        </p:nvPicPr>
        <p:blipFill>
          <a:blip r:embed="rId1"/>
          <a:stretch>
            <a:fillRect/>
          </a:stretch>
        </p:blipFill>
        <p:spPr>
          <a:xfrm>
            <a:off x="791845" y="1180465"/>
            <a:ext cx="5852160" cy="43891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540" y="57785"/>
            <a:ext cx="10515600" cy="1325563"/>
          </a:xfrm>
        </p:spPr>
        <p:txBody>
          <a:bodyPr/>
          <a:lstStyle/>
          <a:p>
            <a:r>
              <a:rPr lang="en-GB" dirty="0"/>
              <a:t>Testing Hypothesis #2</a:t>
            </a:r>
            <a:endParaRPr lang="en-GB" dirty="0"/>
          </a:p>
        </p:txBody>
      </p:sp>
      <p:sp>
        <p:nvSpPr>
          <p:cNvPr id="9" name="Content Placeholder 9"/>
          <p:cNvSpPr>
            <a:spLocks noGrp="1"/>
          </p:cNvSpPr>
          <p:nvPr>
            <p:ph idx="1"/>
          </p:nvPr>
        </p:nvSpPr>
        <p:spPr>
          <a:xfrm>
            <a:off x="784860" y="1195705"/>
            <a:ext cx="10515600" cy="4667250"/>
          </a:xfrm>
        </p:spPr>
        <p:txBody>
          <a:bodyPr>
            <a:noAutofit/>
          </a:bodyPr>
          <a:lstStyle/>
          <a:p>
            <a:pPr marL="0" indent="0">
              <a:buNone/>
            </a:pPr>
            <a:r>
              <a:rPr lang="en-US" sz="1400" b="1" i="1" dirty="0">
                <a:latin typeface="Calibri" panose="020F0502020204030204" pitchFamily="34" charset="0"/>
                <a:cs typeface="Calibri" panose="020F0502020204030204" pitchFamily="34" charset="0"/>
              </a:rPr>
              <a:t>Results Explanation:</a:t>
            </a:r>
            <a:endParaRPr lang="en-US" sz="1400" b="1"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A Chi-Square Test was conducted to analyze the association between hasStormProtector (whether the house has a storm protector) and category (house category).</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The contingency table shows the number of houses classified as "Basic" and "Luxury" with and without storm protectors:</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For houses without a storm protector, there are 4372 "Basic" houses and 629 "Luxury" houses.</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For houses with a storm protector, there are 4363 "Basic" houses and 636 "Luxury" houses.</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The expected frequencies are very close to the actual observed counts. These are the values we would expect if there is no association between the two variables.</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For houses without storm protectors, the expected number of "Basic" houses is 4368.37, while the actual number is 4372.</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The expected number of "Luxury" houses is 632.63, while the actual number is 629.</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The Chi-Square statistic is 0.0354, the p-value is 0.85079, and the degrees of freedom is 1.</a:t>
            </a:r>
            <a:endParaRPr lang="en-US" sz="1400" i="1" dirty="0">
              <a:latin typeface="Calibri" panose="020F0502020204030204" pitchFamily="34" charset="0"/>
              <a:cs typeface="Calibri" panose="020F0502020204030204" pitchFamily="34" charset="0"/>
            </a:endParaRPr>
          </a:p>
          <a:p>
            <a:pPr marL="0" indent="0">
              <a:buNone/>
            </a:pPr>
            <a:r>
              <a:rPr lang="en-US" sz="1400" b="1" i="1" dirty="0">
                <a:latin typeface="Calibri" panose="020F0502020204030204" pitchFamily="34" charset="0"/>
                <a:cs typeface="Calibri" panose="020F0502020204030204" pitchFamily="34" charset="0"/>
              </a:rPr>
              <a:t>Interpretation of the values:</a:t>
            </a:r>
            <a:endParaRPr lang="en-US" sz="1400" b="1"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The small Chi-Square statistic indicates a minor difference between the observed and expected counts.</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The p-value is much higher than the common significance level (such as 0.05), indicating that there is not enough evidence to suggest a significant association between "hasStormProtector" and "category."</a:t>
            </a:r>
            <a:endParaRPr lang="en-US" sz="1400" i="1" dirty="0">
              <a:latin typeface="Calibri" panose="020F0502020204030204" pitchFamily="34" charset="0"/>
              <a:cs typeface="Calibri" panose="020F0502020204030204" pitchFamily="34" charset="0"/>
            </a:endParaRPr>
          </a:p>
          <a:p>
            <a:pPr marL="0" indent="0">
              <a:buNone/>
            </a:pPr>
            <a:r>
              <a:rPr lang="en-US" sz="1400" i="1" dirty="0">
                <a:latin typeface="Calibri" panose="020F0502020204030204" pitchFamily="34" charset="0"/>
                <a:cs typeface="Calibri" panose="020F0502020204030204" pitchFamily="34" charset="0"/>
              </a:rPr>
              <a:t>The close match between the expected and observed frequencies further confirms the weak association between the two variables.</a:t>
            </a:r>
            <a:endParaRPr lang="en-US" sz="1400" i="1" dirty="0">
              <a:latin typeface="Calibri" panose="020F0502020204030204" pitchFamily="34" charset="0"/>
              <a:cs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1455"/>
            <a:ext cx="10515600" cy="1325563"/>
          </a:xfrm>
        </p:spPr>
        <p:txBody>
          <a:bodyPr/>
          <a:lstStyle/>
          <a:p>
            <a:r>
              <a:rPr lang="en-GB" dirty="0"/>
              <a:t>Testing Hypothesis #2</a:t>
            </a:r>
            <a:endParaRPr lang="en-GB" dirty="0"/>
          </a:p>
        </p:txBody>
      </p:sp>
      <p:sp>
        <p:nvSpPr>
          <p:cNvPr id="9" name="Content Placeholder 9"/>
          <p:cNvSpPr>
            <a:spLocks noGrp="1"/>
          </p:cNvSpPr>
          <p:nvPr>
            <p:ph idx="1"/>
          </p:nvPr>
        </p:nvSpPr>
        <p:spPr>
          <a:xfrm>
            <a:off x="838200" y="1271905"/>
            <a:ext cx="10515600" cy="4667250"/>
          </a:xfrm>
        </p:spPr>
        <p:txBody>
          <a:bodyPr>
            <a:noAutofit/>
          </a:bodyPr>
          <a:lstStyle/>
          <a:p>
            <a:pPr marL="0" indent="0">
              <a:buNone/>
            </a:pPr>
            <a:r>
              <a:rPr lang="en-US" sz="1800" i="1" dirty="0">
                <a:latin typeface="Calibri" panose="020F0502020204030204" pitchFamily="34" charset="0"/>
                <a:cs typeface="Calibri" panose="020F0502020204030204" pitchFamily="34" charset="0"/>
                <a:sym typeface="+mn-ea"/>
              </a:rPr>
              <a:t>Statistical Decision:</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sym typeface="+mn-ea"/>
              </a:rPr>
              <a:t>The Chi-Square statistic is 0.0354, with a p-value of 0.85079.</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sym typeface="+mn-ea"/>
              </a:rPr>
              <a:t>Since the p-value is significantly greater than 0.05, we fail to reject the null hypothesis.</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Chi-Square Test Conclusion:</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Null Hypothesis (H₀): There is no significant association between the presence of a storm protector and the house category (Basic or Luxury).</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Alternative Hypothesis (Hₐ): There is a significant association between the presence of a storm protector and the house category.</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Final Conclusion:</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Based on the analysis, there is no significant association between the presence of a storm protector and the house category.</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Therefore, we cannot conclude that having a storm protector has any impact on whether a house is classified as "Basic" or "Luxury."</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The observed data suggests that the presence or absence of a storm protector does not significantly affect the distribution of house categories.</a:t>
            </a:r>
            <a:endParaRPr lang="en-US" sz="1800" i="1" dirty="0">
              <a:latin typeface="Calibri" panose="020F0502020204030204" pitchFamily="34" charset="0"/>
              <a:cs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Hypothesis #</a:t>
            </a:r>
            <a:r>
              <a:rPr lang="en-US" altLang="en-GB" dirty="0"/>
              <a:t>3</a:t>
            </a:r>
            <a:endParaRPr lang="en-US" altLang="en-GB" dirty="0"/>
          </a:p>
        </p:txBody>
      </p:sp>
      <p:sp>
        <p:nvSpPr>
          <p:cNvPr id="9" name="Content Placeholder 9"/>
          <p:cNvSpPr>
            <a:spLocks noGrp="1"/>
          </p:cNvSpPr>
          <p:nvPr>
            <p:ph idx="1"/>
          </p:nvPr>
        </p:nvSpPr>
        <p:spPr>
          <a:xfrm>
            <a:off x="838200" y="1564005"/>
            <a:ext cx="10515600" cy="4667250"/>
          </a:xfrm>
        </p:spPr>
        <p:txBody>
          <a:bodyPr>
            <a:noAutofit/>
          </a:bodyPr>
          <a:lstStyle/>
          <a:p>
            <a:pPr marL="0" indent="0">
              <a:buNone/>
            </a:pPr>
            <a:r>
              <a:rPr lang="en-US" sz="2000" i="1" dirty="0">
                <a:latin typeface="Calibri" panose="020F0502020204030204" pitchFamily="34" charset="0"/>
                <a:cs typeface="Calibri" panose="020F0502020204030204" pitchFamily="34" charset="0"/>
              </a:rPr>
              <a:t>Analysis Type: ANOVA</a:t>
            </a:r>
            <a:endParaRPr lang="en-US" sz="2000" i="1" dirty="0">
              <a:latin typeface="Calibri" panose="020F0502020204030204" pitchFamily="34" charset="0"/>
              <a:cs typeface="Calibri" panose="020F0502020204030204" pitchFamily="34" charset="0"/>
            </a:endParaRPr>
          </a:p>
          <a:p>
            <a:pPr marL="0" indent="0">
              <a:buNone/>
            </a:pP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Variables:</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price (Ratio): The price of the house.</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cityPartRange (Ordinal): The range of the city part.</a:t>
            </a:r>
            <a:endParaRPr lang="en-US" sz="2000" i="1" dirty="0">
              <a:latin typeface="Calibri" panose="020F0502020204030204" pitchFamily="34" charset="0"/>
              <a:cs typeface="Calibri" panose="020F0502020204030204" pitchFamily="34" charset="0"/>
            </a:endParaRPr>
          </a:p>
          <a:p>
            <a:pPr marL="0" indent="0">
              <a:buNone/>
            </a:pP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Null Hypothesis (H₀):</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There is no significant difference in the average price across different city part ranges.</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Alternative Hypothesis (Hₐ):</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There is a significant difference in the average price across different city part ranges.</a:t>
            </a:r>
            <a:endParaRPr lang="en-US" sz="2000" i="1" dirty="0">
              <a:latin typeface="Calibri" panose="020F0502020204030204" pitchFamily="34" charset="0"/>
              <a:cs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Hypothesis #</a:t>
            </a:r>
            <a:r>
              <a:rPr lang="en-US" altLang="en-GB" dirty="0"/>
              <a:t>3</a:t>
            </a:r>
            <a:endParaRPr lang="en-US" altLang="en-GB" dirty="0"/>
          </a:p>
        </p:txBody>
      </p:sp>
      <p:sp>
        <p:nvSpPr>
          <p:cNvPr id="9" name="Content Placeholder 9"/>
          <p:cNvSpPr>
            <a:spLocks noGrp="1"/>
          </p:cNvSpPr>
          <p:nvPr>
            <p:ph idx="1"/>
          </p:nvPr>
        </p:nvSpPr>
        <p:spPr>
          <a:xfrm>
            <a:off x="6546850" y="611505"/>
            <a:ext cx="4903470" cy="5634990"/>
          </a:xfrm>
        </p:spPr>
        <p:txBody>
          <a:bodyPr>
            <a:noAutofit/>
          </a:bodyPr>
          <a:lstStyle/>
          <a:p>
            <a:pPr marL="0" indent="0">
              <a:buNone/>
            </a:pPr>
            <a:r>
              <a:rPr lang="en-US" sz="1600" i="1" dirty="0">
                <a:latin typeface="Calibri" panose="020F0502020204030204" pitchFamily="34" charset="0"/>
                <a:cs typeface="Calibri" panose="020F0502020204030204" pitchFamily="34" charset="0"/>
              </a:rPr>
              <a:t>The Q-Q Plot visualizes the distribution of the variable "price" in comparison to a normal distribution. The ordered values of "price" are plotted against theoretical quantiles of a standard normal distribution.</a:t>
            </a:r>
            <a:endParaRPr lang="en-US" sz="1600" i="1" dirty="0">
              <a:latin typeface="Calibri" panose="020F0502020204030204" pitchFamily="34" charset="0"/>
              <a:cs typeface="Calibri" panose="020F0502020204030204" pitchFamily="34" charset="0"/>
            </a:endParaRPr>
          </a:p>
          <a:p>
            <a:pPr marL="0" indent="0">
              <a:buNone/>
            </a:pPr>
            <a:r>
              <a:rPr lang="en-US" sz="1600" i="1" dirty="0">
                <a:latin typeface="Calibri" panose="020F0502020204030204" pitchFamily="34" charset="0"/>
                <a:cs typeface="Calibri" panose="020F0502020204030204" pitchFamily="34" charset="0"/>
              </a:rPr>
              <a:t>The blue dots represent the ordered values of the "price" variable.</a:t>
            </a:r>
            <a:endParaRPr lang="en-US" sz="1600" i="1" dirty="0">
              <a:latin typeface="Calibri" panose="020F0502020204030204" pitchFamily="34" charset="0"/>
              <a:cs typeface="Calibri" panose="020F0502020204030204" pitchFamily="34" charset="0"/>
            </a:endParaRPr>
          </a:p>
          <a:p>
            <a:pPr marL="0" indent="0">
              <a:buNone/>
            </a:pPr>
            <a:r>
              <a:rPr lang="en-US" sz="1600" i="1" dirty="0">
                <a:latin typeface="Calibri" panose="020F0502020204030204" pitchFamily="34" charset="0"/>
                <a:cs typeface="Calibri" panose="020F0502020204030204" pitchFamily="34" charset="0"/>
              </a:rPr>
              <a:t>The red line represents the expected distribution if "price" were normally distributed.</a:t>
            </a:r>
            <a:endParaRPr lang="en-US" sz="1600" i="1" dirty="0">
              <a:latin typeface="Calibri" panose="020F0502020204030204" pitchFamily="34" charset="0"/>
              <a:cs typeface="Calibri" panose="020F0502020204030204" pitchFamily="34" charset="0"/>
            </a:endParaRPr>
          </a:p>
          <a:p>
            <a:pPr marL="0" indent="0">
              <a:buNone/>
            </a:pPr>
            <a:r>
              <a:rPr lang="en-US" sz="1600" i="1" dirty="0">
                <a:latin typeface="Calibri" panose="020F0502020204030204" pitchFamily="34" charset="0"/>
                <a:cs typeface="Calibri" panose="020F0502020204030204" pitchFamily="34" charset="0"/>
              </a:rPr>
              <a:t>The closer the points are to the red line, the more the data follows a normal distribution.</a:t>
            </a:r>
            <a:endParaRPr lang="en-US" sz="1600" i="1" dirty="0">
              <a:latin typeface="Calibri" panose="020F0502020204030204" pitchFamily="34" charset="0"/>
              <a:cs typeface="Calibri" panose="020F0502020204030204" pitchFamily="34" charset="0"/>
            </a:endParaRPr>
          </a:p>
          <a:p>
            <a:pPr marL="0" indent="0">
              <a:buNone/>
            </a:pPr>
            <a:endParaRPr lang="en-US" sz="1600" i="1" dirty="0">
              <a:latin typeface="Calibri" panose="020F0502020204030204" pitchFamily="34" charset="0"/>
              <a:cs typeface="Calibri" panose="020F0502020204030204" pitchFamily="34" charset="0"/>
            </a:endParaRPr>
          </a:p>
          <a:p>
            <a:pPr marL="0" indent="0">
              <a:buNone/>
            </a:pPr>
            <a:r>
              <a:rPr lang="en-US" sz="1600" i="1" dirty="0">
                <a:latin typeface="Calibri" panose="020F0502020204030204" pitchFamily="34" charset="0"/>
                <a:cs typeface="Calibri" panose="020F0502020204030204" pitchFamily="34" charset="0"/>
              </a:rPr>
              <a:t>Interpretation:</a:t>
            </a:r>
            <a:endParaRPr lang="en-US" sz="1600" i="1" dirty="0">
              <a:latin typeface="Calibri" panose="020F0502020204030204" pitchFamily="34" charset="0"/>
              <a:cs typeface="Calibri" panose="020F0502020204030204" pitchFamily="34" charset="0"/>
            </a:endParaRPr>
          </a:p>
          <a:p>
            <a:pPr marL="0" indent="0">
              <a:buNone/>
            </a:pPr>
            <a:r>
              <a:rPr lang="en-US" sz="1600" i="1" dirty="0">
                <a:latin typeface="Calibri" panose="020F0502020204030204" pitchFamily="34" charset="0"/>
                <a:cs typeface="Calibri" panose="020F0502020204030204" pitchFamily="34" charset="0"/>
              </a:rPr>
              <a:t>For the most part, the data points follow the red line reasonably well, but there are some deviations at the lower and higher ends (the tails). This indicates that "price" does not perfectly follow a normal distribution but is approximately normal.</a:t>
            </a:r>
            <a:endParaRPr lang="en-US" sz="1600" i="1" dirty="0">
              <a:latin typeface="Calibri" panose="020F0502020204030204" pitchFamily="34" charset="0"/>
              <a:cs typeface="Calibri" panose="020F0502020204030204" pitchFamily="34" charset="0"/>
            </a:endParaRPr>
          </a:p>
          <a:p>
            <a:pPr marL="0" indent="0">
              <a:buNone/>
            </a:pPr>
            <a:r>
              <a:rPr lang="en-US" sz="1600" i="1" dirty="0">
                <a:latin typeface="Calibri" panose="020F0502020204030204" pitchFamily="34" charset="0"/>
                <a:cs typeface="Calibri" panose="020F0502020204030204" pitchFamily="34" charset="0"/>
              </a:rPr>
              <a:t>Since ANOVA assumes normality, it is important to consider these deviations when interpreting the results of the analysis.</a:t>
            </a:r>
            <a:endParaRPr lang="en-US" sz="1600" i="1" dirty="0">
              <a:latin typeface="Calibri" panose="020F0502020204030204" pitchFamily="34" charset="0"/>
              <a:cs typeface="Calibri" panose="020F0502020204030204" pitchFamily="34" charset="0"/>
            </a:endParaRPr>
          </a:p>
        </p:txBody>
      </p:sp>
      <p:pic>
        <p:nvPicPr>
          <p:cNvPr id="3" name="图片 2" descr="Figure_AVONA"/>
          <p:cNvPicPr>
            <a:picLocks noChangeAspect="1"/>
          </p:cNvPicPr>
          <p:nvPr/>
        </p:nvPicPr>
        <p:blipFill>
          <a:blip r:embed="rId1"/>
          <a:stretch>
            <a:fillRect/>
          </a:stretch>
        </p:blipFill>
        <p:spPr>
          <a:xfrm>
            <a:off x="694690" y="1379855"/>
            <a:ext cx="5852160" cy="43891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520"/>
            <a:ext cx="10515600" cy="1325563"/>
          </a:xfrm>
        </p:spPr>
        <p:txBody>
          <a:bodyPr/>
          <a:lstStyle/>
          <a:p>
            <a:r>
              <a:rPr lang="en-GB" dirty="0"/>
              <a:t>Testing Hypothesis #</a:t>
            </a:r>
            <a:r>
              <a:rPr lang="en-US" altLang="en-GB" dirty="0"/>
              <a:t>3</a:t>
            </a:r>
            <a:endParaRPr lang="en-US" altLang="en-GB" dirty="0"/>
          </a:p>
        </p:txBody>
      </p:sp>
      <p:sp>
        <p:nvSpPr>
          <p:cNvPr id="9" name="Content Placeholder 9"/>
          <p:cNvSpPr>
            <a:spLocks noGrp="1"/>
          </p:cNvSpPr>
          <p:nvPr>
            <p:ph idx="1"/>
          </p:nvPr>
        </p:nvSpPr>
        <p:spPr>
          <a:xfrm>
            <a:off x="838200" y="1218565"/>
            <a:ext cx="10515600" cy="4667250"/>
          </a:xfrm>
        </p:spPr>
        <p:txBody>
          <a:bodyPr>
            <a:noAutofit/>
          </a:bodyPr>
          <a:lstStyle/>
          <a:p>
            <a:pPr marL="0" indent="0">
              <a:buNone/>
            </a:pPr>
            <a:r>
              <a:rPr lang="en-US" sz="1600" i="1" dirty="0">
                <a:latin typeface="Calibri" panose="020F0502020204030204" pitchFamily="34" charset="0"/>
                <a:cs typeface="Calibri" panose="020F0502020204030204" pitchFamily="34" charset="0"/>
              </a:rPr>
              <a:t>Test Results:</a:t>
            </a:r>
            <a:endParaRPr lang="en-US" sz="1600" i="1" dirty="0">
              <a:latin typeface="Calibri" panose="020F0502020204030204" pitchFamily="34" charset="0"/>
              <a:cs typeface="Calibri" panose="020F0502020204030204" pitchFamily="34" charset="0"/>
            </a:endParaRPr>
          </a:p>
          <a:p>
            <a:pPr marL="0" indent="0">
              <a:buNone/>
            </a:pPr>
            <a:r>
              <a:rPr lang="en-US" sz="1600" i="1" dirty="0">
                <a:latin typeface="Calibri" panose="020F0502020204030204" pitchFamily="34" charset="0"/>
                <a:cs typeface="Calibri" panose="020F0502020204030204" pitchFamily="34" charset="0"/>
              </a:rPr>
              <a:t>Normality Test (Anderson-Darling):</a:t>
            </a:r>
            <a:endParaRPr lang="en-US" sz="1600" i="1" dirty="0">
              <a:latin typeface="Calibri" panose="020F0502020204030204" pitchFamily="34" charset="0"/>
              <a:cs typeface="Calibri" panose="020F0502020204030204" pitchFamily="34" charset="0"/>
            </a:endParaRPr>
          </a:p>
          <a:p>
            <a:pPr marL="0" indent="0">
              <a:buNone/>
            </a:pPr>
            <a:r>
              <a:rPr lang="en-US" sz="1600" i="1" dirty="0">
                <a:latin typeface="Calibri" panose="020F0502020204030204" pitchFamily="34" charset="0"/>
                <a:cs typeface="Calibri" panose="020F0502020204030204" pitchFamily="34" charset="0"/>
              </a:rPr>
              <a:t>Statistic = 105.6779, Critical Value = 0.7870.</a:t>
            </a:r>
            <a:endParaRPr lang="en-US" sz="1600" i="1" dirty="0">
              <a:latin typeface="Calibri" panose="020F0502020204030204" pitchFamily="34" charset="0"/>
              <a:cs typeface="Calibri" panose="020F0502020204030204" pitchFamily="34" charset="0"/>
            </a:endParaRPr>
          </a:p>
          <a:p>
            <a:pPr marL="0" indent="0">
              <a:buNone/>
            </a:pPr>
            <a:r>
              <a:rPr lang="en-US" sz="1600" i="1" dirty="0">
                <a:latin typeface="Calibri" panose="020F0502020204030204" pitchFamily="34" charset="0"/>
                <a:cs typeface="Calibri" panose="020F0502020204030204" pitchFamily="34" charset="0"/>
              </a:rPr>
              <a:t>The test indicates that the variable "price" does not follow a normal distribution, as reflected by the deviation of data points in the Q-Q plot. Therefore, we used the Kruskal-Wallis Test, a non-parametric alternative to ANOVA, which does not require normality.</a:t>
            </a:r>
            <a:endParaRPr lang="en-US" sz="1600" i="1" dirty="0">
              <a:latin typeface="Calibri" panose="020F0502020204030204" pitchFamily="34" charset="0"/>
              <a:cs typeface="Calibri" panose="020F0502020204030204" pitchFamily="34" charset="0"/>
            </a:endParaRPr>
          </a:p>
          <a:p>
            <a:pPr marL="0" indent="0">
              <a:buNone/>
            </a:pPr>
            <a:r>
              <a:rPr lang="en-US" sz="1600" i="1" dirty="0">
                <a:latin typeface="Calibri" panose="020F0502020204030204" pitchFamily="34" charset="0"/>
                <a:cs typeface="Calibri" panose="020F0502020204030204" pitchFamily="34" charset="0"/>
              </a:rPr>
              <a:t>Kruskal-Wallis Test Result:</a:t>
            </a:r>
            <a:endParaRPr lang="en-US" sz="1600" i="1" dirty="0">
              <a:latin typeface="Calibri" panose="020F0502020204030204" pitchFamily="34" charset="0"/>
              <a:cs typeface="Calibri" panose="020F0502020204030204" pitchFamily="34" charset="0"/>
            </a:endParaRPr>
          </a:p>
          <a:p>
            <a:pPr marL="0" indent="0">
              <a:buNone/>
            </a:pPr>
            <a:r>
              <a:rPr lang="en-US" sz="1600" i="1" dirty="0">
                <a:latin typeface="Calibri" panose="020F0502020204030204" pitchFamily="34" charset="0"/>
                <a:cs typeface="Calibri" panose="020F0502020204030204" pitchFamily="34" charset="0"/>
              </a:rPr>
              <a:t>Statistic = 4.3945, p-value = 0.8836.</a:t>
            </a:r>
            <a:endParaRPr lang="en-US" sz="1600" i="1" dirty="0">
              <a:latin typeface="Calibri" panose="020F0502020204030204" pitchFamily="34" charset="0"/>
              <a:cs typeface="Calibri" panose="020F0502020204030204" pitchFamily="34" charset="0"/>
            </a:endParaRPr>
          </a:p>
          <a:p>
            <a:pPr marL="0" indent="0">
              <a:buNone/>
            </a:pPr>
            <a:r>
              <a:rPr lang="en-US" sz="1600" i="1" dirty="0">
                <a:latin typeface="Calibri" panose="020F0502020204030204" pitchFamily="34" charset="0"/>
                <a:cs typeface="Calibri" panose="020F0502020204030204" pitchFamily="34" charset="0"/>
              </a:rPr>
              <a:t>This high p-value suggests that there is no significant difference in the mean price across different city part ranges.</a:t>
            </a:r>
            <a:endParaRPr lang="en-US" sz="1600" i="1" dirty="0">
              <a:latin typeface="Calibri" panose="020F0502020204030204" pitchFamily="34" charset="0"/>
              <a:cs typeface="Calibri" panose="020F0502020204030204" pitchFamily="34" charset="0"/>
            </a:endParaRPr>
          </a:p>
          <a:p>
            <a:pPr marL="0" indent="0">
              <a:buNone/>
            </a:pPr>
            <a:endParaRPr lang="en-US" sz="1600" i="1" dirty="0">
              <a:latin typeface="Calibri" panose="020F0502020204030204" pitchFamily="34" charset="0"/>
              <a:cs typeface="Calibri" panose="020F0502020204030204" pitchFamily="34" charset="0"/>
            </a:endParaRPr>
          </a:p>
          <a:p>
            <a:pPr marL="0" indent="0">
              <a:buNone/>
            </a:pPr>
            <a:r>
              <a:rPr lang="en-US" sz="1600" i="1" dirty="0">
                <a:latin typeface="Calibri" panose="020F0502020204030204" pitchFamily="34" charset="0"/>
                <a:cs typeface="Calibri" panose="020F0502020204030204" pitchFamily="34" charset="0"/>
              </a:rPr>
              <a:t>Explanation:</a:t>
            </a:r>
            <a:endParaRPr lang="en-US" sz="1600" i="1" dirty="0">
              <a:latin typeface="Calibri" panose="020F0502020204030204" pitchFamily="34" charset="0"/>
              <a:cs typeface="Calibri" panose="020F0502020204030204" pitchFamily="34" charset="0"/>
            </a:endParaRPr>
          </a:p>
          <a:p>
            <a:pPr marL="0" indent="0">
              <a:buNone/>
            </a:pPr>
            <a:r>
              <a:rPr lang="en-US" sz="1600" i="1" dirty="0">
                <a:latin typeface="Calibri" panose="020F0502020204030204" pitchFamily="34" charset="0"/>
                <a:cs typeface="Calibri" panose="020F0502020204030204" pitchFamily="34" charset="0"/>
              </a:rPr>
              <a:t>The p-value (0.8836) is much greater than the commonly used significance level (0.05). Therefore, we do not have enough evidence to reject the null hypothesis.</a:t>
            </a:r>
            <a:endParaRPr lang="en-US" sz="1600" i="1" dirty="0">
              <a:latin typeface="Calibri" panose="020F0502020204030204" pitchFamily="34" charset="0"/>
              <a:cs typeface="Calibri" panose="020F0502020204030204" pitchFamily="34" charset="0"/>
            </a:endParaRPr>
          </a:p>
          <a:p>
            <a:pPr marL="0" indent="0">
              <a:buNone/>
            </a:pPr>
            <a:r>
              <a:rPr lang="en-US" sz="1600" i="1" dirty="0">
                <a:latin typeface="Calibri" panose="020F0502020204030204" pitchFamily="34" charset="0"/>
                <a:cs typeface="Calibri" panose="020F0502020204030204" pitchFamily="34" charset="0"/>
              </a:rPr>
              <a:t>This means that, based on the data, the average price of houses does not differ significantly across the various city part ranges.</a:t>
            </a:r>
            <a:endParaRPr lang="en-US" sz="1600" i="1" dirty="0">
              <a:latin typeface="Calibri" panose="020F0502020204030204" pitchFamily="34" charset="0"/>
              <a:cs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265"/>
            <a:ext cx="10515600" cy="1325563"/>
          </a:xfrm>
        </p:spPr>
        <p:txBody>
          <a:bodyPr/>
          <a:lstStyle/>
          <a:p>
            <a:r>
              <a:rPr lang="en-GB" dirty="0"/>
              <a:t>Testing Hypothesis #</a:t>
            </a:r>
            <a:r>
              <a:rPr lang="en-US" altLang="en-GB" dirty="0"/>
              <a:t>3</a:t>
            </a:r>
            <a:endParaRPr lang="en-US" altLang="en-GB" dirty="0"/>
          </a:p>
        </p:txBody>
      </p:sp>
      <p:sp>
        <p:nvSpPr>
          <p:cNvPr id="9" name="Content Placeholder 9"/>
          <p:cNvSpPr>
            <a:spLocks noGrp="1"/>
          </p:cNvSpPr>
          <p:nvPr>
            <p:ph idx="1"/>
          </p:nvPr>
        </p:nvSpPr>
        <p:spPr>
          <a:xfrm>
            <a:off x="838200" y="1241425"/>
            <a:ext cx="10515600" cy="4667250"/>
          </a:xfrm>
        </p:spPr>
        <p:txBody>
          <a:bodyPr>
            <a:noAutofit/>
          </a:bodyPr>
          <a:lstStyle/>
          <a:p>
            <a:pPr marL="0" indent="0">
              <a:buNone/>
            </a:pPr>
            <a:r>
              <a:rPr lang="en-US" sz="2000" i="1" dirty="0">
                <a:latin typeface="Calibri" panose="020F0502020204030204" pitchFamily="34" charset="0"/>
                <a:cs typeface="Calibri" panose="020F0502020204030204" pitchFamily="34" charset="0"/>
                <a:sym typeface="+mn-ea"/>
              </a:rPr>
              <a:t>Based on the test results:</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sym typeface="+mn-ea"/>
              </a:rPr>
              <a:t>The p-value = 0.8836 from the Kruskal-Wallis test is greater than 0.05, which is the typical significance level.</a:t>
            </a:r>
            <a:endParaRPr lang="en-US" sz="2000" i="1" dirty="0">
              <a:latin typeface="Calibri" panose="020F0502020204030204" pitchFamily="34" charset="0"/>
              <a:cs typeface="Calibri" panose="020F0502020204030204" pitchFamily="34" charset="0"/>
              <a:sym typeface="+mn-ea"/>
            </a:endParaRPr>
          </a:p>
          <a:p>
            <a:pPr marL="0" indent="0">
              <a:buNone/>
            </a:pPr>
            <a:r>
              <a:rPr lang="en-US" sz="2000" i="1" dirty="0">
                <a:latin typeface="Calibri" panose="020F0502020204030204" pitchFamily="34" charset="0"/>
                <a:cs typeface="Calibri" panose="020F0502020204030204" pitchFamily="34" charset="0"/>
                <a:sym typeface="+mn-ea"/>
              </a:rPr>
              <a:t>Therefore:</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sym typeface="+mn-ea"/>
              </a:rPr>
              <a:t>We fail to reject the null hypothesis.</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sym typeface="+mn-ea"/>
              </a:rPr>
              <a:t>This means that there is no significant difference in the average price across the different city part ranges in the dataset.</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Conclusion:</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Null Hypothesis (H₀): There is no significant difference in the mean price across different city part ranges.</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Final Decision:</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Fail to Reject H₀: The data suggests that the average price of houses does not vary significantly between the city part ranges.</a:t>
            </a:r>
            <a:endParaRPr lang="en-US" sz="2000" i="1" dirty="0">
              <a:latin typeface="Calibri" panose="020F0502020204030204" pitchFamily="34" charset="0"/>
              <a:cs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Hypothesis #</a:t>
            </a:r>
            <a:r>
              <a:rPr lang="en-US" altLang="en-GB" dirty="0"/>
              <a:t>4</a:t>
            </a:r>
            <a:endParaRPr lang="en-US" altLang="en-GB" dirty="0"/>
          </a:p>
        </p:txBody>
      </p:sp>
      <p:sp>
        <p:nvSpPr>
          <p:cNvPr id="9" name="Content Placeholder 9"/>
          <p:cNvSpPr>
            <a:spLocks noGrp="1"/>
          </p:cNvSpPr>
          <p:nvPr>
            <p:ph idx="1"/>
          </p:nvPr>
        </p:nvSpPr>
        <p:spPr>
          <a:xfrm>
            <a:off x="838200" y="1825625"/>
            <a:ext cx="10515600" cy="4667250"/>
          </a:xfrm>
        </p:spPr>
        <p:txBody>
          <a:bodyPr>
            <a:noAutofit/>
          </a:bodyPr>
          <a:lstStyle/>
          <a:p>
            <a:pPr marL="0" indent="0">
              <a:buNone/>
            </a:pPr>
            <a:r>
              <a:rPr lang="en-US" sz="2000" i="1" dirty="0">
                <a:latin typeface="Calibri" panose="020F0502020204030204" pitchFamily="34" charset="0"/>
                <a:cs typeface="Calibri" panose="020F0502020204030204" pitchFamily="34" charset="0"/>
              </a:rPr>
              <a:t>Analysis Type: Regression Analysis</a:t>
            </a:r>
            <a:endParaRPr lang="en-US" sz="2000" i="1" dirty="0">
              <a:latin typeface="Calibri" panose="020F0502020204030204" pitchFamily="34" charset="0"/>
              <a:cs typeface="Calibri" panose="020F0502020204030204" pitchFamily="34" charset="0"/>
            </a:endParaRPr>
          </a:p>
          <a:p>
            <a:pPr marL="0" indent="0">
              <a:buNone/>
            </a:pP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Variables:</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price (Dependent - Ratio): The price of the house.</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squareMeters (Independent - Ratio): The size of the house in square meters.</a:t>
            </a:r>
            <a:endParaRPr lang="en-US" sz="2000" i="1" dirty="0">
              <a:latin typeface="Calibri" panose="020F0502020204030204" pitchFamily="34" charset="0"/>
              <a:cs typeface="Calibri" panose="020F0502020204030204" pitchFamily="34" charset="0"/>
            </a:endParaRPr>
          </a:p>
          <a:p>
            <a:pPr marL="0" indent="0">
              <a:buNone/>
            </a:pP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Null Hypothesis (H₀):</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There is no significant linear relationship between the size of the house (square meters) and its price.</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Alternative Hypothesis (Hₐ):</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There is a significant linear relationship between the size of the house (square meters) and its price.</a:t>
            </a:r>
            <a:endParaRPr lang="en-US" sz="2000" i="1" dirty="0">
              <a:latin typeface="Calibri" panose="020F0502020204030204" pitchFamily="34" charset="0"/>
              <a:cs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Hypothesis #</a:t>
            </a:r>
            <a:r>
              <a:rPr lang="en-US" altLang="en-GB" dirty="0"/>
              <a:t>4</a:t>
            </a:r>
            <a:endParaRPr lang="en-US" altLang="en-GB" dirty="0"/>
          </a:p>
        </p:txBody>
      </p:sp>
      <p:sp>
        <p:nvSpPr>
          <p:cNvPr id="9" name="Content Placeholder 9"/>
          <p:cNvSpPr>
            <a:spLocks noGrp="1"/>
          </p:cNvSpPr>
          <p:nvPr>
            <p:ph idx="1"/>
          </p:nvPr>
        </p:nvSpPr>
        <p:spPr>
          <a:xfrm>
            <a:off x="6610985" y="688340"/>
            <a:ext cx="4742815" cy="5288915"/>
          </a:xfrm>
        </p:spPr>
        <p:txBody>
          <a:bodyPr>
            <a:noAutofit/>
          </a:bodyPr>
          <a:lstStyle/>
          <a:p>
            <a:pPr marL="0" indent="0">
              <a:buNone/>
            </a:pPr>
            <a:r>
              <a:rPr lang="en-US" sz="1800" i="1" dirty="0">
                <a:latin typeface="Calibri" panose="020F0502020204030204" pitchFamily="34" charset="0"/>
                <a:cs typeface="Calibri" panose="020F0502020204030204" pitchFamily="34" charset="0"/>
              </a:rPr>
              <a:t>The graph shows the relationship between squareMeters (size of the house) and price (house price) using a linear regression model. The red line represents the regression line, which predicts the price based on the size of the house.</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Observations from the Plot:</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The data points are closely aligned along the regression line, indicating a strong positive linear relationship between the size of the house and its price.</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As the square meters increase, the price increases in a proportional manner, which suggests a direct correlation between house size and price.</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This visualization strongly suggests that larger houses tend to have higher prices, as the data points almost perfectly align with the regression line.</a:t>
            </a:r>
            <a:endParaRPr lang="en-US" sz="1800" i="1" dirty="0">
              <a:latin typeface="Calibri" panose="020F0502020204030204" pitchFamily="34" charset="0"/>
              <a:cs typeface="Calibri" panose="020F0502020204030204" pitchFamily="34" charset="0"/>
            </a:endParaRPr>
          </a:p>
        </p:txBody>
      </p:sp>
      <p:pic>
        <p:nvPicPr>
          <p:cNvPr id="3" name="图片 2" descr="Figure_Regression"/>
          <p:cNvPicPr>
            <a:picLocks noChangeAspect="1"/>
          </p:cNvPicPr>
          <p:nvPr/>
        </p:nvPicPr>
        <p:blipFill>
          <a:blip r:embed="rId1"/>
          <a:stretch>
            <a:fillRect/>
          </a:stretch>
        </p:blipFill>
        <p:spPr>
          <a:xfrm>
            <a:off x="676275" y="1327150"/>
            <a:ext cx="5852160" cy="43891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847124" y="1856488"/>
          <a:ext cx="10484022" cy="2219960"/>
        </p:xfrm>
        <a:graphic>
          <a:graphicData uri="http://schemas.openxmlformats.org/drawingml/2006/table">
            <a:tbl>
              <a:tblPr firstRow="1" bandRow="1">
                <a:tableStyleId>{5C22544A-7EE6-4342-B048-85BDC9FD1C3A}</a:tableStyleId>
              </a:tblPr>
              <a:tblGrid>
                <a:gridCol w="2800350"/>
                <a:gridCol w="7683672"/>
              </a:tblGrid>
              <a:tr h="370840">
                <a:tc>
                  <a:txBody>
                    <a:bodyPr/>
                    <a:lstStyle/>
                    <a:p>
                      <a:pPr algn="ctr"/>
                      <a:r>
                        <a:rPr lang="en-US" dirty="0">
                          <a:solidFill>
                            <a:schemeClr val="bg1"/>
                          </a:solidFill>
                        </a:rPr>
                        <a:t>Member Name</a:t>
                      </a:r>
                      <a:endParaRPr lang="en-US" dirty="0">
                        <a:solidFill>
                          <a:schemeClr val="bg1"/>
                        </a:solidFill>
                      </a:endParaRPr>
                    </a:p>
                  </a:txBody>
                  <a:tcPr anchor="ctr">
                    <a:solidFill>
                      <a:schemeClr val="accent5">
                        <a:lumMod val="50000"/>
                      </a:schemeClr>
                    </a:solidFill>
                  </a:tcPr>
                </a:tc>
                <a:tc>
                  <a:txBody>
                    <a:bodyPr/>
                    <a:lstStyle/>
                    <a:p>
                      <a:pPr algn="ctr"/>
                      <a:r>
                        <a:rPr lang="en-US" dirty="0">
                          <a:solidFill>
                            <a:schemeClr val="bg1"/>
                          </a:solidFill>
                        </a:rPr>
                        <a:t>Contribution to the  Mini-project</a:t>
                      </a:r>
                      <a:endParaRPr lang="en-US" dirty="0">
                        <a:solidFill>
                          <a:schemeClr val="bg1"/>
                        </a:solidFill>
                      </a:endParaRPr>
                    </a:p>
                  </a:txBody>
                  <a:tcPr anchor="ctr">
                    <a:solidFill>
                      <a:schemeClr val="accent5">
                        <a:lumMod val="50000"/>
                      </a:schemeClr>
                    </a:solidFill>
                  </a:tcPr>
                </a:tc>
              </a:tr>
              <a:tr h="370840">
                <a:tc>
                  <a:txBody>
                    <a:bodyPr/>
                    <a:lstStyle/>
                    <a:p>
                      <a:pPr algn="ctr"/>
                      <a:r>
                        <a:rPr lang="en-US" dirty="0"/>
                        <a:t>Zhang Zihan</a:t>
                      </a:r>
                      <a:endParaRPr lang="en-US"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1~5exercises, the writing of analysiscode and main,ppt making, leader</a:t>
                      </a:r>
                      <a:endParaRPr lang="en-US" dirty="0"/>
                    </a:p>
                  </a:txBody>
                  <a:tcPr anchor="ctr">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a:t>Chang Da</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mainly 4 and 5exercise, </a:t>
                      </a:r>
                      <a:r>
                        <a:rPr lang="en-US" sz="1800" dirty="0">
                          <a:sym typeface="+mn-ea"/>
                        </a:rPr>
                        <a:t> the writing of analysiscode</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a:t>Jiang Zhongjie</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mainly 2 and 3 exercise,</a:t>
                      </a:r>
                      <a:r>
                        <a:rPr lang="en-US" sz="1800" dirty="0">
                          <a:sym typeface="+mn-ea"/>
                        </a:rPr>
                        <a:t>the writing of main, test the code</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Title 1"/>
          <p:cNvSpPr>
            <a:spLocks noGrp="1"/>
          </p:cNvSpPr>
          <p:nvPr>
            <p:ph type="title"/>
          </p:nvPr>
        </p:nvSpPr>
        <p:spPr>
          <a:xfrm>
            <a:off x="838200" y="365125"/>
            <a:ext cx="10515600" cy="1325563"/>
          </a:xfrm>
        </p:spPr>
        <p:txBody>
          <a:bodyPr/>
          <a:lstStyle/>
          <a:p>
            <a:r>
              <a:rPr lang="en-GB" dirty="0"/>
              <a:t>Group members and their contribution</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dirty="0"/>
              <a:t>Testing Hypothesis #</a:t>
            </a:r>
            <a:r>
              <a:rPr lang="en-US" altLang="en-GB" dirty="0"/>
              <a:t>4</a:t>
            </a:r>
            <a:endParaRPr lang="en-US" altLang="en-GB" dirty="0"/>
          </a:p>
        </p:txBody>
      </p:sp>
      <p:sp>
        <p:nvSpPr>
          <p:cNvPr id="9" name="Content Placeholder 9"/>
          <p:cNvSpPr>
            <a:spLocks noGrp="1"/>
          </p:cNvSpPr>
          <p:nvPr>
            <p:ph idx="1"/>
          </p:nvPr>
        </p:nvSpPr>
        <p:spPr>
          <a:xfrm>
            <a:off x="838200" y="1095375"/>
            <a:ext cx="10515600" cy="4667250"/>
          </a:xfrm>
        </p:spPr>
        <p:txBody>
          <a:bodyPr>
            <a:noAutofit/>
          </a:bodyPr>
          <a:lstStyle/>
          <a:p>
            <a:pPr marL="0" indent="0">
              <a:buNone/>
            </a:pPr>
            <a:r>
              <a:rPr lang="en-US" sz="1800" i="1" dirty="0">
                <a:latin typeface="Calibri" panose="020F0502020204030204" pitchFamily="34" charset="0"/>
                <a:cs typeface="Calibri" panose="020F0502020204030204" pitchFamily="34" charset="0"/>
              </a:rPr>
              <a:t>Normality Test Results:</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The Anderson-Darling test for normality was conducted for both variables. The price and squareMeters data do not follow a normal distribution based on the high statistic values (105.6779 and 105.6847) and their critical values. Therefore, caution should be taken when interpreting the results of this regression model.</a:t>
            </a:r>
            <a:endParaRPr lang="en-US" sz="1800" i="1" dirty="0">
              <a:latin typeface="Calibri" panose="020F0502020204030204" pitchFamily="34" charset="0"/>
              <a:cs typeface="Calibri" panose="020F0502020204030204" pitchFamily="34" charset="0"/>
            </a:endParaRPr>
          </a:p>
          <a:p>
            <a:pPr marL="0" indent="0">
              <a:buNone/>
            </a:pP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Regression Results:</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Slope: 0.0100 — This indicates that for every 1 unit increase in price, the squareMeters increases by 0.01. This suggests a positive linear relationship between the price and house size.</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Intercept: -64.5449 — When the price is 0, the predicted size of the house would be negative, which is not realistic, but this is typical in linear regression models when dealing with non-zero intercepts.</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R-squared: 1.0000 — The R-squared value is 1, indicating a perfect fit. This means that 100% of the variability in house size can be explained by the price.</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P-value: 0.000000000000000 — The p-value is extremely low, meaning the results are statistically significant. This suggests that price has a significant impact on squareMeters.</a:t>
            </a:r>
            <a:endParaRPr lang="en-US" sz="1800" i="1" dirty="0">
              <a:latin typeface="Calibri" panose="020F0502020204030204" pitchFamily="34" charset="0"/>
              <a:cs typeface="Calibri" panose="020F0502020204030204" pitchFamily="34" charset="0"/>
            </a:endParaRPr>
          </a:p>
          <a:p>
            <a:pPr marL="0" indent="0">
              <a:buNone/>
            </a:pPr>
            <a:r>
              <a:rPr lang="en-US" sz="1800" i="1" dirty="0">
                <a:latin typeface="Calibri" panose="020F0502020204030204" pitchFamily="34" charset="0"/>
                <a:cs typeface="Calibri" panose="020F0502020204030204" pitchFamily="34" charset="0"/>
              </a:rPr>
              <a:t>Standard Error: 0.0000 — The standard error is very low, suggesting a high level of precision in the estimated relationship.</a:t>
            </a:r>
            <a:endParaRPr lang="en-US" sz="1800" i="1" dirty="0">
              <a:latin typeface="Calibri" panose="020F0502020204030204" pitchFamily="34" charset="0"/>
              <a:cs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Hypothesis #</a:t>
            </a:r>
            <a:r>
              <a:rPr lang="en-US" altLang="en-GB" dirty="0"/>
              <a:t>4</a:t>
            </a:r>
            <a:endParaRPr lang="en-US" altLang="en-GB" dirty="0"/>
          </a:p>
        </p:txBody>
      </p:sp>
      <p:sp>
        <p:nvSpPr>
          <p:cNvPr id="9" name="Content Placeholder 9"/>
          <p:cNvSpPr>
            <a:spLocks noGrp="1"/>
          </p:cNvSpPr>
          <p:nvPr>
            <p:ph idx="1"/>
          </p:nvPr>
        </p:nvSpPr>
        <p:spPr>
          <a:xfrm>
            <a:off x="838200" y="1691005"/>
            <a:ext cx="10515600" cy="4667250"/>
          </a:xfrm>
        </p:spPr>
        <p:txBody>
          <a:bodyPr>
            <a:noAutofit/>
          </a:bodyPr>
          <a:lstStyle/>
          <a:p>
            <a:pPr marL="0" indent="0">
              <a:buNone/>
            </a:pPr>
            <a:r>
              <a:rPr lang="en-US" sz="2000" i="1" dirty="0">
                <a:latin typeface="Calibri" panose="020F0502020204030204" pitchFamily="34" charset="0"/>
                <a:cs typeface="Calibri" panose="020F0502020204030204" pitchFamily="34" charset="0"/>
                <a:sym typeface="+mn-ea"/>
              </a:rPr>
              <a:t>Null Hypothesis (H₀): There is no significant linear relationship between house price (price) and house size (squareMeters).</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sym typeface="+mn-ea"/>
              </a:rPr>
              <a:t>Alternative Hypothesis (Hₐ): There is a significant linear relationship between house price (price) and house size (squareMeters).</a:t>
            </a:r>
            <a:endParaRPr lang="en-US" sz="2000" i="1" dirty="0">
              <a:latin typeface="Calibri" panose="020F0502020204030204" pitchFamily="34" charset="0"/>
              <a:cs typeface="Calibri" panose="020F0502020204030204" pitchFamily="34" charset="0"/>
            </a:endParaRPr>
          </a:p>
          <a:p>
            <a:pPr marL="0" indent="0">
              <a:buNone/>
            </a:pPr>
            <a:endParaRPr lang="en-US" sz="2000" i="1" dirty="0">
              <a:latin typeface="Calibri" panose="020F0502020204030204" pitchFamily="34" charset="0"/>
              <a:cs typeface="Calibri" panose="020F0502020204030204" pitchFamily="34" charset="0"/>
              <a:sym typeface="+mn-ea"/>
            </a:endParaRPr>
          </a:p>
          <a:p>
            <a:pPr marL="0" indent="0">
              <a:buNone/>
            </a:pPr>
            <a:r>
              <a:rPr lang="en-US" sz="2000" i="1" dirty="0">
                <a:latin typeface="Calibri" panose="020F0502020204030204" pitchFamily="34" charset="0"/>
                <a:cs typeface="Calibri" panose="020F0502020204030204" pitchFamily="34" charset="0"/>
                <a:sym typeface="+mn-ea"/>
              </a:rPr>
              <a:t>Conclusion:</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sym typeface="+mn-ea"/>
              </a:rPr>
              <a:t>Based on the regression analysis results, the p-value is 0.000, which is less than the threshold of 0.05.</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sym typeface="+mn-ea"/>
              </a:rPr>
              <a:t>Therefore, we reject the null hypothesis (H₀) and conclude that there is a statistically significant linear relationship between the size of the house (square meters) and its price.</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sym typeface="+mn-ea"/>
              </a:rPr>
              <a:t>This means that price has a significant impact on the square meters of the house, indicating that larger houses tend to be priced higher.</a:t>
            </a:r>
            <a:endParaRPr lang="en-US" sz="2000" i="1" dirty="0">
              <a:latin typeface="Calibri" panose="020F0502020204030204" pitchFamily="34" charset="0"/>
              <a:cs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Box 2"/>
          <p:cNvSpPr txBox="1"/>
          <p:nvPr/>
        </p:nvSpPr>
        <p:spPr>
          <a:xfrm>
            <a:off x="5605946" y="2401725"/>
            <a:ext cx="5149140" cy="2123658"/>
          </a:xfrm>
          <a:prstGeom prst="rect">
            <a:avLst/>
          </a:prstGeom>
          <a:noFill/>
        </p:spPr>
        <p:txBody>
          <a:bodyPr wrap="square" rtlCol="0">
            <a:spAutoFit/>
          </a:bodyPr>
          <a:lstStyle/>
          <a:p>
            <a:r>
              <a:rPr lang="en-US" sz="4400" dirty="0"/>
              <a:t>(NOT MANDATORY)</a:t>
            </a:r>
            <a:endParaRPr lang="en-US" sz="4400" dirty="0"/>
          </a:p>
          <a:p>
            <a:r>
              <a:rPr lang="en-US" sz="4400" dirty="0"/>
              <a:t>Interesting results</a:t>
            </a:r>
            <a:endParaRPr lang="en-US" sz="4400" dirty="0"/>
          </a:p>
          <a:p>
            <a:r>
              <a:rPr lang="en-US" sz="4400" dirty="0"/>
              <a:t>BONUS – 5 points</a:t>
            </a:r>
            <a:endParaRPr lang="en-US" sz="4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Interesting Hypothesis (NOT MANDATORY)</a:t>
            </a:r>
            <a:endParaRPr lang="en-GB" dirty="0"/>
          </a:p>
        </p:txBody>
      </p:sp>
      <p:sp>
        <p:nvSpPr>
          <p:cNvPr id="9" name="Content Placeholder 9"/>
          <p:cNvSpPr>
            <a:spLocks noGrp="1"/>
          </p:cNvSpPr>
          <p:nvPr>
            <p:ph idx="1"/>
          </p:nvPr>
        </p:nvSpPr>
        <p:spPr>
          <a:xfrm>
            <a:off x="1460500" y="1443355"/>
            <a:ext cx="4996815" cy="5128260"/>
          </a:xfrm>
        </p:spPr>
        <p:txBody>
          <a:bodyPr>
            <a:noAutofit/>
          </a:bodyPr>
          <a:lstStyle/>
          <a:p>
            <a:pPr marL="0" indent="0" algn="ctr">
              <a:buNone/>
            </a:pPr>
            <a:r>
              <a:rPr lang="en-US" i="1" dirty="0">
                <a:latin typeface="Calibri" panose="020F0502020204030204" pitchFamily="34" charset="0"/>
                <a:cs typeface="Calibri" panose="020F0502020204030204" pitchFamily="34" charset="0"/>
              </a:rPr>
              <a:t>preparation:</a:t>
            </a:r>
            <a:endParaRPr lang="en-US" i="1" dirty="0">
              <a:latin typeface="Calibri" panose="020F0502020204030204" pitchFamily="34" charset="0"/>
              <a:cs typeface="Calibri" panose="020F0502020204030204" pitchFamily="34" charset="0"/>
            </a:endParaRPr>
          </a:p>
          <a:p>
            <a:pPr marL="0" indent="0">
              <a:buNone/>
            </a:pPr>
            <a:r>
              <a:rPr lang="en-US" i="1" dirty="0">
                <a:latin typeface="Calibri" panose="020F0502020204030204" pitchFamily="34" charset="0"/>
                <a:cs typeface="Calibri" panose="020F0502020204030204" pitchFamily="34" charset="0"/>
              </a:rPr>
              <a:t>In order to observe the relationship between the area of a house and its age more intuitively, and explore whether the development of the times and the acceleration of the pace of life may affect the area of a house, we have added a variable to our dataset that reflects the range of ages, as shown in the figure on the right.</a:t>
            </a:r>
            <a:endParaRPr lang="en-US" i="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7404735" y="1443355"/>
            <a:ext cx="1481455" cy="450913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Interesting Hypothesis (NOT MANDATORY)</a:t>
            </a:r>
            <a:endParaRPr lang="en-GB" dirty="0"/>
          </a:p>
        </p:txBody>
      </p:sp>
      <p:sp>
        <p:nvSpPr>
          <p:cNvPr id="9" name="Content Placeholder 9"/>
          <p:cNvSpPr>
            <a:spLocks noGrp="1"/>
          </p:cNvSpPr>
          <p:nvPr>
            <p:ph idx="1"/>
          </p:nvPr>
        </p:nvSpPr>
        <p:spPr>
          <a:xfrm>
            <a:off x="838200" y="1825625"/>
            <a:ext cx="10515600" cy="4667250"/>
          </a:xfrm>
        </p:spPr>
        <p:txBody>
          <a:bodyPr>
            <a:noAutofit/>
          </a:bodyPr>
          <a:lstStyle/>
          <a:p>
            <a:pPr marL="0" indent="0">
              <a:buNone/>
            </a:pPr>
            <a:r>
              <a:rPr lang="en-US" sz="2000" i="1" dirty="0">
                <a:latin typeface="Calibri" panose="020F0502020204030204" pitchFamily="34" charset="0"/>
                <a:cs typeface="Calibri" panose="020F0502020204030204" pitchFamily="34" charset="0"/>
                <a:sym typeface="+mn-ea"/>
              </a:rPr>
              <a:t>Analysis Type: ANOVA</a:t>
            </a:r>
            <a:endParaRPr lang="en-US" sz="2000" i="1" dirty="0">
              <a:latin typeface="Calibri" panose="020F0502020204030204" pitchFamily="34" charset="0"/>
              <a:cs typeface="Calibri" panose="020F0502020204030204" pitchFamily="34" charset="0"/>
            </a:endParaRPr>
          </a:p>
          <a:p>
            <a:pPr marL="0" indent="0">
              <a:buNone/>
            </a:pP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sym typeface="+mn-ea"/>
              </a:rPr>
              <a:t>Variables:</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sym typeface="+mn-ea"/>
              </a:rPr>
              <a:t>squareMeters (Ratio): SquareMeters.</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sym typeface="+mn-ea"/>
              </a:rPr>
              <a:t>TheYearRange (Ordinal): The Range of the house was built</a:t>
            </a:r>
            <a:r>
              <a:rPr lang="en-US" sz="2000" i="1" dirty="0">
                <a:latin typeface="Calibri" panose="020F0502020204030204" pitchFamily="34" charset="0"/>
                <a:cs typeface="Calibri" panose="020F0502020204030204" pitchFamily="34" charset="0"/>
                <a:sym typeface="+mn-ea"/>
              </a:rPr>
              <a:t>.</a:t>
            </a:r>
            <a:endParaRPr lang="en-US" sz="2000" i="1" dirty="0">
              <a:latin typeface="Calibri" panose="020F0502020204030204" pitchFamily="34" charset="0"/>
              <a:cs typeface="Calibri" panose="020F0502020204030204" pitchFamily="34" charset="0"/>
              <a:sym typeface="+mn-ea"/>
            </a:endParaRPr>
          </a:p>
          <a:p>
            <a:pPr marL="0" indent="0">
              <a:buNone/>
            </a:pP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sym typeface="+mn-ea"/>
              </a:rPr>
              <a:t>Hypothesis:</a:t>
            </a:r>
            <a:endParaRPr lang="en-US" sz="2000" i="1" dirty="0">
              <a:latin typeface="Calibri" panose="020F0502020204030204" pitchFamily="34" charset="0"/>
              <a:cs typeface="Calibri" panose="020F0502020204030204" pitchFamily="34" charset="0"/>
              <a:sym typeface="+mn-ea"/>
            </a:endParaRPr>
          </a:p>
          <a:p>
            <a:pPr marL="0" indent="0">
              <a:buNone/>
            </a:pPr>
            <a:r>
              <a:rPr lang="en-US" sz="2000" i="1" dirty="0">
                <a:latin typeface="Calibri" panose="020F0502020204030204" pitchFamily="34" charset="0"/>
                <a:cs typeface="Calibri" panose="020F0502020204030204" pitchFamily="34" charset="0"/>
                <a:sym typeface="+mn-ea"/>
              </a:rPr>
              <a:t>H₀ (Null Hypothesis): There is no significant difference in the average house size (square meters) across different year ranges.</a:t>
            </a:r>
            <a:endParaRPr lang="en-US" sz="2000" i="1" dirty="0">
              <a:latin typeface="Calibri" panose="020F0502020204030204" pitchFamily="34" charset="0"/>
              <a:cs typeface="Calibri" panose="020F0502020204030204" pitchFamily="34" charset="0"/>
              <a:sym typeface="+mn-ea"/>
            </a:endParaRPr>
          </a:p>
          <a:p>
            <a:pPr marL="0" indent="0">
              <a:buNone/>
            </a:pPr>
            <a:r>
              <a:rPr lang="en-US" sz="2000" i="1" dirty="0">
                <a:latin typeface="Calibri" panose="020F0502020204030204" pitchFamily="34" charset="0"/>
                <a:cs typeface="Calibri" panose="020F0502020204030204" pitchFamily="34" charset="0"/>
                <a:sym typeface="+mn-ea"/>
              </a:rPr>
              <a:t>Hₐ (Alternative Hypothesis): There is a significant difference in the average house size (square meters) across different year ranges.</a:t>
            </a:r>
            <a:endParaRPr lang="en-US" sz="2000" i="1" dirty="0">
              <a:latin typeface="Calibri" panose="020F0502020204030204" pitchFamily="34" charset="0"/>
              <a:cs typeface="Calibri" panose="020F0502020204030204" pitchFamily="34" charset="0"/>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Interesting Hypothesis (NOT MANDATORY)</a:t>
            </a:r>
            <a:endParaRPr lang="en-GB" dirty="0"/>
          </a:p>
        </p:txBody>
      </p:sp>
      <p:pic>
        <p:nvPicPr>
          <p:cNvPr id="3" name="图片 2" descr="Figure_bonus"/>
          <p:cNvPicPr>
            <a:picLocks noChangeAspect="1"/>
          </p:cNvPicPr>
          <p:nvPr/>
        </p:nvPicPr>
        <p:blipFill>
          <a:blip r:embed="rId1"/>
          <a:stretch>
            <a:fillRect/>
          </a:stretch>
        </p:blipFill>
        <p:spPr>
          <a:xfrm>
            <a:off x="838200" y="1390015"/>
            <a:ext cx="5852160" cy="4389120"/>
          </a:xfrm>
          <a:prstGeom prst="rect">
            <a:avLst/>
          </a:prstGeom>
        </p:spPr>
      </p:pic>
      <p:sp>
        <p:nvSpPr>
          <p:cNvPr id="5" name="Content Placeholder 9"/>
          <p:cNvSpPr>
            <a:spLocks noGrp="1"/>
          </p:cNvSpPr>
          <p:nvPr>
            <p:ph idx="1"/>
          </p:nvPr>
        </p:nvSpPr>
        <p:spPr>
          <a:xfrm>
            <a:off x="6612890" y="1331595"/>
            <a:ext cx="5010150" cy="4676140"/>
          </a:xfrm>
        </p:spPr>
        <p:txBody>
          <a:bodyPr>
            <a:noAutofit/>
          </a:bodyPr>
          <a:p>
            <a:pPr marL="0" indent="0">
              <a:buNone/>
            </a:pPr>
            <a:r>
              <a:rPr lang="en-US" sz="1600" i="1" dirty="0">
                <a:latin typeface="Calibri" panose="020F0502020204030204" pitchFamily="34" charset="0"/>
                <a:cs typeface="Calibri" panose="020F0502020204030204" pitchFamily="34" charset="0"/>
                <a:sym typeface="+mn-ea"/>
              </a:rPr>
              <a:t>The Q-Q Plot visualizes the distribution of the variable "SquareMeters" (house size) in comparison to a normal distribution. The ordered values of "SquareMeters" are plotted against the theoretical quantiles of a standard normal distribution.</a:t>
            </a:r>
            <a:endParaRPr lang="en-US" sz="1600" i="1" dirty="0">
              <a:latin typeface="Calibri" panose="020F0502020204030204" pitchFamily="34" charset="0"/>
              <a:cs typeface="Calibri" panose="020F0502020204030204" pitchFamily="34" charset="0"/>
              <a:sym typeface="+mn-ea"/>
            </a:endParaRPr>
          </a:p>
          <a:p>
            <a:pPr marL="0" indent="0">
              <a:buNone/>
            </a:pPr>
            <a:r>
              <a:rPr lang="en-US" sz="1600" i="1" dirty="0">
                <a:latin typeface="Calibri" panose="020F0502020204030204" pitchFamily="34" charset="0"/>
                <a:cs typeface="Calibri" panose="020F0502020204030204" pitchFamily="34" charset="0"/>
                <a:sym typeface="+mn-ea"/>
              </a:rPr>
              <a:t>The blue dots represent the ordered values of the "SquareMeters" variable.</a:t>
            </a:r>
            <a:endParaRPr lang="en-US" sz="1600" i="1" dirty="0">
              <a:latin typeface="Calibri" panose="020F0502020204030204" pitchFamily="34" charset="0"/>
              <a:cs typeface="Calibri" panose="020F0502020204030204" pitchFamily="34" charset="0"/>
              <a:sym typeface="+mn-ea"/>
            </a:endParaRPr>
          </a:p>
          <a:p>
            <a:pPr marL="0" indent="0">
              <a:buNone/>
            </a:pPr>
            <a:r>
              <a:rPr lang="en-US" sz="1600" i="1" dirty="0">
                <a:latin typeface="Calibri" panose="020F0502020204030204" pitchFamily="34" charset="0"/>
                <a:cs typeface="Calibri" panose="020F0502020204030204" pitchFamily="34" charset="0"/>
                <a:sym typeface="+mn-ea"/>
              </a:rPr>
              <a:t>The red line represents the expected distribution if "SquareMeters" were normally distributed.</a:t>
            </a:r>
            <a:endParaRPr lang="en-US" sz="1600" i="1" dirty="0">
              <a:latin typeface="Calibri" panose="020F0502020204030204" pitchFamily="34" charset="0"/>
              <a:cs typeface="Calibri" panose="020F0502020204030204" pitchFamily="34" charset="0"/>
              <a:sym typeface="+mn-ea"/>
            </a:endParaRPr>
          </a:p>
          <a:p>
            <a:pPr marL="0" indent="0">
              <a:buNone/>
            </a:pPr>
            <a:r>
              <a:rPr lang="en-US" sz="1600" i="1" dirty="0">
                <a:latin typeface="Calibri" panose="020F0502020204030204" pitchFamily="34" charset="0"/>
                <a:cs typeface="Calibri" panose="020F0502020204030204" pitchFamily="34" charset="0"/>
                <a:sym typeface="+mn-ea"/>
              </a:rPr>
              <a:t>The closer the points are to the red line, the more the data follows a normal distribution.</a:t>
            </a:r>
            <a:endParaRPr lang="en-US" sz="1600" i="1" dirty="0">
              <a:latin typeface="Calibri" panose="020F0502020204030204" pitchFamily="34" charset="0"/>
              <a:cs typeface="Calibri" panose="020F0502020204030204" pitchFamily="34" charset="0"/>
              <a:sym typeface="+mn-ea"/>
            </a:endParaRPr>
          </a:p>
          <a:p>
            <a:pPr marL="0" indent="0">
              <a:buNone/>
            </a:pPr>
            <a:r>
              <a:rPr lang="en-US" sz="1600" i="1" dirty="0">
                <a:latin typeface="Calibri" panose="020F0502020204030204" pitchFamily="34" charset="0"/>
                <a:cs typeface="Calibri" panose="020F0502020204030204" pitchFamily="34" charset="0"/>
                <a:sym typeface="+mn-ea"/>
              </a:rPr>
              <a:t>Interpretation:</a:t>
            </a:r>
            <a:endParaRPr lang="en-US" sz="1600" i="1" dirty="0">
              <a:latin typeface="Calibri" panose="020F0502020204030204" pitchFamily="34" charset="0"/>
              <a:cs typeface="Calibri" panose="020F0502020204030204" pitchFamily="34" charset="0"/>
              <a:sym typeface="+mn-ea"/>
            </a:endParaRPr>
          </a:p>
          <a:p>
            <a:pPr marL="0" indent="0">
              <a:buNone/>
            </a:pPr>
            <a:r>
              <a:rPr lang="en-US" sz="1600" i="1" dirty="0">
                <a:latin typeface="Calibri" panose="020F0502020204030204" pitchFamily="34" charset="0"/>
                <a:cs typeface="Calibri" panose="020F0502020204030204" pitchFamily="34" charset="0"/>
                <a:sym typeface="+mn-ea"/>
              </a:rPr>
              <a:t>For the most part, the data points follow the red line reasonably well, but there are deviations at the lower and higher ends (the tails). This indicates that "SquareMeters" does not perfectly follow a normal distribution but is approximately normal. Since certain tests, like regression analysis, assume normality, it is important to take these deviations into account when interpreting the results.</a:t>
            </a:r>
            <a:endParaRPr lang="en-US" sz="1600" i="1" dirty="0">
              <a:latin typeface="Calibri" panose="020F0502020204030204" pitchFamily="34" charset="0"/>
              <a:cs typeface="Calibri" panose="020F0502020204030204" pitchFamily="34" charset="0"/>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Interesting Hypothesis (NOT MANDATORY)</a:t>
            </a:r>
            <a:endParaRPr lang="en-GB" dirty="0"/>
          </a:p>
        </p:txBody>
      </p:sp>
      <p:sp>
        <p:nvSpPr>
          <p:cNvPr id="9" name="Content Placeholder 9"/>
          <p:cNvSpPr>
            <a:spLocks noGrp="1"/>
          </p:cNvSpPr>
          <p:nvPr>
            <p:ph idx="1"/>
          </p:nvPr>
        </p:nvSpPr>
        <p:spPr>
          <a:xfrm>
            <a:off x="838200" y="1691005"/>
            <a:ext cx="10515600" cy="4667250"/>
          </a:xfrm>
        </p:spPr>
        <p:txBody>
          <a:bodyPr>
            <a:noAutofit/>
          </a:bodyPr>
          <a:lstStyle/>
          <a:p>
            <a:pPr marL="0" algn="l">
              <a:buClrTx/>
              <a:buSzTx/>
              <a:buNone/>
            </a:pPr>
            <a:r>
              <a:rPr lang="en-US" sz="1600" i="1" dirty="0">
                <a:latin typeface="Calibri" panose="020F0502020204030204" pitchFamily="34" charset="0"/>
                <a:cs typeface="Calibri" panose="020F0502020204030204" pitchFamily="34" charset="0"/>
              </a:rPr>
              <a:t>Test Results:</a:t>
            </a:r>
            <a:endParaRPr lang="en-US" sz="1600" i="1" dirty="0">
              <a:latin typeface="Calibri" panose="020F0502020204030204" pitchFamily="34" charset="0"/>
              <a:cs typeface="Calibri" panose="020F0502020204030204" pitchFamily="34" charset="0"/>
            </a:endParaRPr>
          </a:p>
          <a:p>
            <a:pPr marL="0" algn="l">
              <a:buClrTx/>
              <a:buSzTx/>
              <a:buNone/>
            </a:pPr>
            <a:r>
              <a:rPr lang="en-US" sz="1600" i="1" dirty="0">
                <a:latin typeface="Calibri" panose="020F0502020204030204" pitchFamily="34" charset="0"/>
                <a:cs typeface="Calibri" panose="020F0502020204030204" pitchFamily="34" charset="0"/>
              </a:rPr>
              <a:t>Normality Test (Anderson-Darling):</a:t>
            </a:r>
            <a:endParaRPr lang="en-US" sz="1600" i="1" dirty="0">
              <a:latin typeface="Calibri" panose="020F0502020204030204" pitchFamily="34" charset="0"/>
              <a:cs typeface="Calibri" panose="020F0502020204030204" pitchFamily="34" charset="0"/>
            </a:endParaRPr>
          </a:p>
          <a:p>
            <a:pPr marL="0" algn="l">
              <a:buClrTx/>
              <a:buSzTx/>
              <a:buNone/>
            </a:pPr>
            <a:r>
              <a:rPr lang="en-US" sz="1600" i="1" dirty="0">
                <a:latin typeface="Calibri" panose="020F0502020204030204" pitchFamily="34" charset="0"/>
                <a:cs typeface="Calibri" panose="020F0502020204030204" pitchFamily="34" charset="0"/>
              </a:rPr>
              <a:t>Statistic = 105.6847, Critical Value = 0.7870.</a:t>
            </a:r>
            <a:endParaRPr lang="en-US" sz="1600" i="1" dirty="0">
              <a:latin typeface="Calibri" panose="020F0502020204030204" pitchFamily="34" charset="0"/>
              <a:cs typeface="Calibri" panose="020F0502020204030204" pitchFamily="34" charset="0"/>
            </a:endParaRPr>
          </a:p>
          <a:p>
            <a:pPr marL="0" algn="l">
              <a:buClrTx/>
              <a:buSzTx/>
              <a:buNone/>
            </a:pPr>
            <a:r>
              <a:rPr lang="en-US" sz="1600" i="1" dirty="0">
                <a:latin typeface="Calibri" panose="020F0502020204030204" pitchFamily="34" charset="0"/>
                <a:cs typeface="Calibri" panose="020F0502020204030204" pitchFamily="34" charset="0"/>
              </a:rPr>
              <a:t>The test indicates that the variable "squareMeters" does not follow a normal distribution, as shown by the deviation in the Q-Q plot. Therefore, we used the Kruskal-Wallis Test, a non-parametric alternative to ANOVA, which does not assume normality.</a:t>
            </a:r>
            <a:endParaRPr lang="en-US" sz="1600" i="1" dirty="0">
              <a:latin typeface="Calibri" panose="020F0502020204030204" pitchFamily="34" charset="0"/>
              <a:cs typeface="Calibri" panose="020F0502020204030204" pitchFamily="34" charset="0"/>
            </a:endParaRPr>
          </a:p>
          <a:p>
            <a:pPr marL="0" algn="l">
              <a:buClrTx/>
              <a:buSzTx/>
              <a:buNone/>
            </a:pPr>
            <a:r>
              <a:rPr lang="en-US" sz="1600" i="1" dirty="0">
                <a:latin typeface="Calibri" panose="020F0502020204030204" pitchFamily="34" charset="0"/>
                <a:cs typeface="Calibri" panose="020F0502020204030204" pitchFamily="34" charset="0"/>
              </a:rPr>
              <a:t>Kruskal-Wallis Test Result:</a:t>
            </a:r>
            <a:endParaRPr lang="en-US" sz="1600" i="1" dirty="0">
              <a:latin typeface="Calibri" panose="020F0502020204030204" pitchFamily="34" charset="0"/>
              <a:cs typeface="Calibri" panose="020F0502020204030204" pitchFamily="34" charset="0"/>
            </a:endParaRPr>
          </a:p>
          <a:p>
            <a:pPr marL="0" algn="l">
              <a:buClrTx/>
              <a:buSzTx/>
              <a:buNone/>
            </a:pPr>
            <a:r>
              <a:rPr lang="en-US" sz="1600" i="1" dirty="0">
                <a:latin typeface="Calibri" panose="020F0502020204030204" pitchFamily="34" charset="0"/>
                <a:cs typeface="Calibri" panose="020F0502020204030204" pitchFamily="34" charset="0"/>
              </a:rPr>
              <a:t>Statistic = 5.0465, p-value = 0.0802.</a:t>
            </a:r>
            <a:endParaRPr lang="en-US" sz="1600" i="1" dirty="0">
              <a:latin typeface="Calibri" panose="020F0502020204030204" pitchFamily="34" charset="0"/>
              <a:cs typeface="Calibri" panose="020F0502020204030204" pitchFamily="34" charset="0"/>
            </a:endParaRPr>
          </a:p>
          <a:p>
            <a:pPr marL="0" algn="l">
              <a:buClrTx/>
              <a:buSzTx/>
              <a:buNone/>
            </a:pPr>
            <a:r>
              <a:rPr lang="en-US" sz="1600" i="1" dirty="0">
                <a:latin typeface="Calibri" panose="020F0502020204030204" pitchFamily="34" charset="0"/>
                <a:cs typeface="Calibri" panose="020F0502020204030204" pitchFamily="34" charset="0"/>
              </a:rPr>
              <a:t>This p-value suggests that there is no statistically significant difference in the mean house sizes ("squareMeters") across the different year ranges ("TheYearRange").</a:t>
            </a:r>
            <a:endParaRPr lang="en-US" sz="1600" i="1" dirty="0">
              <a:latin typeface="Calibri" panose="020F0502020204030204" pitchFamily="34" charset="0"/>
              <a:cs typeface="Calibri" panose="020F0502020204030204" pitchFamily="34" charset="0"/>
            </a:endParaRPr>
          </a:p>
          <a:p>
            <a:pPr marL="0" algn="l">
              <a:buClrTx/>
              <a:buSzTx/>
              <a:buNone/>
            </a:pPr>
            <a:r>
              <a:rPr lang="en-US" sz="1600" i="1" dirty="0">
                <a:latin typeface="Calibri" panose="020F0502020204030204" pitchFamily="34" charset="0"/>
                <a:cs typeface="Calibri" panose="020F0502020204030204" pitchFamily="34" charset="0"/>
              </a:rPr>
              <a:t>Explanation:</a:t>
            </a:r>
            <a:endParaRPr lang="en-US" sz="1600" i="1" dirty="0">
              <a:latin typeface="Calibri" panose="020F0502020204030204" pitchFamily="34" charset="0"/>
              <a:cs typeface="Calibri" panose="020F0502020204030204" pitchFamily="34" charset="0"/>
            </a:endParaRPr>
          </a:p>
          <a:p>
            <a:pPr marL="0" algn="l">
              <a:buClrTx/>
              <a:buSzTx/>
              <a:buNone/>
            </a:pPr>
            <a:r>
              <a:rPr lang="en-US" sz="1600" i="1" dirty="0">
                <a:latin typeface="Calibri" panose="020F0502020204030204" pitchFamily="34" charset="0"/>
                <a:cs typeface="Calibri" panose="020F0502020204030204" pitchFamily="34" charset="0"/>
              </a:rPr>
              <a:t>The p-value (0.0802) is higher than the common significance level (0.05). Therefore, we do not have sufficient evidence to reject the null hypothesis.</a:t>
            </a:r>
            <a:endParaRPr lang="en-US" sz="1600" i="1" dirty="0">
              <a:latin typeface="Calibri" panose="020F0502020204030204" pitchFamily="34" charset="0"/>
              <a:cs typeface="Calibri" panose="020F0502020204030204" pitchFamily="34" charset="0"/>
            </a:endParaRPr>
          </a:p>
          <a:p>
            <a:pPr marL="0" algn="l">
              <a:buClrTx/>
              <a:buSzTx/>
              <a:buNone/>
            </a:pPr>
            <a:r>
              <a:rPr lang="en-US" sz="1600" i="1" dirty="0">
                <a:latin typeface="Calibri" panose="020F0502020204030204" pitchFamily="34" charset="0"/>
                <a:cs typeface="Calibri" panose="020F0502020204030204" pitchFamily="34" charset="0"/>
              </a:rPr>
              <a:t>This means that, based on the data, the average house size ("squareMeters") does not differ significantly across the various year ranges ("TheYearRange").</a:t>
            </a:r>
            <a:endParaRPr lang="en-US" sz="1600" i="1" dirty="0">
              <a:latin typeface="Calibri" panose="020F0502020204030204" pitchFamily="34" charset="0"/>
              <a:cs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Interesting Hypothesis (NOT MANDATORY)</a:t>
            </a:r>
            <a:endParaRPr lang="en-GB" dirty="0"/>
          </a:p>
        </p:txBody>
      </p:sp>
      <p:sp>
        <p:nvSpPr>
          <p:cNvPr id="9" name="Content Placeholder 9"/>
          <p:cNvSpPr>
            <a:spLocks noGrp="1"/>
          </p:cNvSpPr>
          <p:nvPr>
            <p:ph idx="1"/>
          </p:nvPr>
        </p:nvSpPr>
        <p:spPr>
          <a:xfrm>
            <a:off x="838200" y="2048510"/>
            <a:ext cx="10515600" cy="4667250"/>
          </a:xfrm>
        </p:spPr>
        <p:txBody>
          <a:bodyPr>
            <a:noAutofit/>
          </a:bodyPr>
          <a:lstStyle/>
          <a:p>
            <a:pPr marL="0" algn="l">
              <a:buClrTx/>
              <a:buSzTx/>
              <a:buNone/>
            </a:pPr>
            <a:r>
              <a:rPr lang="en-US" sz="2000" i="1" dirty="0">
                <a:latin typeface="Calibri" panose="020F0502020204030204" pitchFamily="34" charset="0"/>
                <a:cs typeface="Calibri" panose="020F0502020204030204" pitchFamily="34" charset="0"/>
              </a:rPr>
              <a:t>Null Hypothesis (H₀): There is no significant difference in the average house size ("squareMeters") across the groups of "TheYearRange".</a:t>
            </a:r>
            <a:endParaRPr lang="en-US" sz="2000" i="1" dirty="0">
              <a:latin typeface="Calibri" panose="020F0502020204030204" pitchFamily="34" charset="0"/>
              <a:cs typeface="Calibri" panose="020F0502020204030204" pitchFamily="34" charset="0"/>
            </a:endParaRPr>
          </a:p>
          <a:p>
            <a:pPr marL="0" algn="l">
              <a:buClrTx/>
              <a:buSzTx/>
              <a:buNone/>
            </a:pPr>
            <a:r>
              <a:rPr lang="en-US" sz="2000" i="1" dirty="0">
                <a:latin typeface="Calibri" panose="020F0502020204030204" pitchFamily="34" charset="0"/>
                <a:cs typeface="Calibri" panose="020F0502020204030204" pitchFamily="34" charset="0"/>
              </a:rPr>
              <a:t>Alternative Hypothesis (Hₐ): There is a significant difference in the average house size ("squareMeters") across the groups of "TheYearRange".</a:t>
            </a:r>
            <a:endParaRPr lang="en-US" sz="2000" i="1" dirty="0">
              <a:latin typeface="Calibri" panose="020F0502020204030204" pitchFamily="34" charset="0"/>
              <a:cs typeface="Calibri" panose="020F0502020204030204" pitchFamily="34" charset="0"/>
            </a:endParaRPr>
          </a:p>
          <a:p>
            <a:pPr marL="0" algn="l">
              <a:buClrTx/>
              <a:buSzTx/>
              <a:buNone/>
            </a:pPr>
            <a:r>
              <a:rPr lang="en-US" sz="2000" i="1" dirty="0">
                <a:latin typeface="Calibri" panose="020F0502020204030204" pitchFamily="34" charset="0"/>
                <a:cs typeface="Calibri" panose="020F0502020204030204" pitchFamily="34" charset="0"/>
              </a:rPr>
              <a:t>Decision: Based on the results of the Kruskal-Wallis Test, the p-value is 0.0802, which is greater than the common significance level of 0.05. Therefore, we fail to reject the null hypothesis.</a:t>
            </a:r>
            <a:endParaRPr lang="en-US" sz="2000" i="1" dirty="0">
              <a:latin typeface="Calibri" panose="020F0502020204030204" pitchFamily="34" charset="0"/>
              <a:cs typeface="Calibri" panose="020F0502020204030204" pitchFamily="34" charset="0"/>
            </a:endParaRPr>
          </a:p>
          <a:p>
            <a:pPr marL="0" algn="l">
              <a:buClrTx/>
              <a:buSzTx/>
              <a:buNone/>
            </a:pPr>
            <a:r>
              <a:rPr lang="en-US" sz="2000" i="1" dirty="0">
                <a:latin typeface="Calibri" panose="020F0502020204030204" pitchFamily="34" charset="0"/>
                <a:cs typeface="Calibri" panose="020F0502020204030204" pitchFamily="34" charset="0"/>
              </a:rPr>
              <a:t>Conclusion: There is no significant difference in the average house size across the different year ranges in the dataset. This indicates that the size of the house is not significantly affected by the year range of the house construction.</a:t>
            </a:r>
            <a:endParaRPr lang="en-US" sz="2000" i="1" dirty="0">
              <a:latin typeface="Calibri" panose="020F0502020204030204" pitchFamily="34" charset="0"/>
              <a:cs typeface="Calibri" panose="020F050202020403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End</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05946" y="3044279"/>
            <a:ext cx="5149140" cy="769441"/>
          </a:xfrm>
          <a:prstGeom prst="rect">
            <a:avLst/>
          </a:prstGeom>
          <a:noFill/>
        </p:spPr>
        <p:txBody>
          <a:bodyPr wrap="square" rtlCol="0">
            <a:spAutoFit/>
          </a:bodyPr>
          <a:lstStyle/>
          <a:p>
            <a:r>
              <a:rPr lang="en-US" sz="4400" dirty="0"/>
              <a:t>Dataset</a:t>
            </a:r>
            <a:endParaRPr lang="en-US" sz="4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Dataset introduction</a:t>
            </a:r>
            <a:endParaRPr lang="en-GB" dirty="0"/>
          </a:p>
        </p:txBody>
      </p:sp>
      <p:graphicFrame>
        <p:nvGraphicFramePr>
          <p:cNvPr id="7" name="Table 6"/>
          <p:cNvGraphicFramePr>
            <a:graphicFrameLocks noGrp="1"/>
          </p:cNvGraphicFramePr>
          <p:nvPr>
            <p:custDataLst>
              <p:tags r:id="rId1"/>
            </p:custDataLst>
          </p:nvPr>
        </p:nvGraphicFramePr>
        <p:xfrm>
          <a:off x="308610" y="2819400"/>
          <a:ext cx="11454765" cy="3404235"/>
        </p:xfrm>
        <a:graphic>
          <a:graphicData uri="http://schemas.openxmlformats.org/drawingml/2006/table">
            <a:tbl>
              <a:tblPr firstRow="1" bandRow="1">
                <a:tableStyleId>{5C22544A-7EE6-4342-B048-85BDC9FD1C3A}</a:tableStyleId>
              </a:tblPr>
              <a:tblGrid>
                <a:gridCol w="1816735"/>
                <a:gridCol w="1247775"/>
                <a:gridCol w="1939925"/>
                <a:gridCol w="2150110"/>
                <a:gridCol w="2150110"/>
                <a:gridCol w="2150110"/>
              </a:tblGrid>
              <a:tr h="648970">
                <a:tc>
                  <a:txBody>
                    <a:bodyPr/>
                    <a:lstStyle/>
                    <a:p>
                      <a:pPr algn="ctr"/>
                      <a:r>
                        <a:rPr lang="en-US" sz="1600" dirty="0">
                          <a:solidFill>
                            <a:schemeClr val="bg1"/>
                          </a:solidFill>
                        </a:rPr>
                        <a:t>Variable</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Type of data</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Mean / Median / Mode</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Kurtosis</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Skewness</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Normality</a:t>
                      </a:r>
                      <a:endParaRPr lang="en-US" sz="1600" dirty="0">
                        <a:solidFill>
                          <a:schemeClr val="bg1"/>
                        </a:solidFill>
                      </a:endParaRPr>
                    </a:p>
                  </a:txBody>
                  <a:tcPr anchor="ctr">
                    <a:solidFill>
                      <a:schemeClr val="accent5">
                        <a:lumMod val="50000"/>
                      </a:schemeClr>
                    </a:solidFill>
                  </a:tcPr>
                </a:tc>
              </a:tr>
              <a:tr h="406400">
                <a:tc>
                  <a:txBody>
                    <a:bodyPr/>
                    <a:lstStyle/>
                    <a:p>
                      <a:pPr algn="ctr"/>
                      <a:r>
                        <a:rPr lang="en-US" sz="1600" i="1" dirty="0">
                          <a:latin typeface="Calibri" panose="020F0502020204030204" pitchFamily="34" charset="0"/>
                          <a:cs typeface="Calibri" panose="020F0502020204030204" pitchFamily="34" charset="0"/>
                          <a:sym typeface="+mn-ea"/>
                        </a:rPr>
                        <a:t>price </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Ratio</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4993447.53</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-1.19</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-0.01</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dirty="0">
                          <a:sym typeface="+mn-ea"/>
                        </a:rPr>
                        <a:t>normal</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r>
              <a:tr h="408305">
                <a:tc>
                  <a:txBody>
                    <a:bodyPr/>
                    <a:lstStyle/>
                    <a:p>
                      <a:pPr algn="ctr"/>
                      <a:r>
                        <a:rPr lang="en-US" sz="1600" i="1" dirty="0">
                          <a:latin typeface="Calibri" panose="020F0502020204030204" pitchFamily="34" charset="0"/>
                          <a:cs typeface="Calibri" panose="020F0502020204030204" pitchFamily="34" charset="0"/>
                          <a:sym typeface="+mn-ea"/>
                        </a:rPr>
                        <a:t>hasSrorageRoom </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i="1" dirty="0">
                          <a:latin typeface="Calibri" panose="020F0502020204030204" pitchFamily="34" charset="0"/>
                          <a:cs typeface="Calibri" panose="020F0502020204030204" pitchFamily="34" charset="0"/>
                          <a:sym typeface="+mn-ea"/>
                        </a:rPr>
                        <a:t>Nominal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0.50      </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ym typeface="+mn-ea"/>
                        </a:rPr>
                        <a:t>  -2.00</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ym typeface="+mn-ea"/>
                        </a:rPr>
                        <a:t>-0.01</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dirty="0">
                          <a:sym typeface="+mn-ea"/>
                        </a:rPr>
                        <a:t>not normal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7035">
                <a:tc>
                  <a:txBody>
                    <a:bodyPr/>
                    <a:lstStyle/>
                    <a:p>
                      <a:pPr algn="ctr"/>
                      <a:r>
                        <a:rPr lang="en-US" sz="1600" i="1" dirty="0">
                          <a:latin typeface="Calibri" panose="020F0502020204030204" pitchFamily="34" charset="0"/>
                          <a:cs typeface="Calibri" panose="020F0502020204030204" pitchFamily="34" charset="0"/>
                          <a:sym typeface="+mn-ea"/>
                        </a:rPr>
                        <a:t>hasStormProtector</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i="1" dirty="0">
                          <a:latin typeface="Calibri" panose="020F0502020204030204" pitchFamily="34" charset="0"/>
                          <a:cs typeface="Calibri" panose="020F0502020204030204" pitchFamily="34" charset="0"/>
                          <a:sym typeface="+mn-ea"/>
                        </a:rPr>
                        <a:t>Nominal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 0.50</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ym typeface="+mn-ea"/>
                        </a:rPr>
                        <a:t>    -2.00</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ym typeface="+mn-ea"/>
                        </a:rPr>
                        <a:t>  0.00</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dirty="0">
                          <a:sym typeface="+mn-ea"/>
                        </a:rPr>
                        <a:t>not normal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7670">
                <a:tc>
                  <a:txBody>
                    <a:bodyPr/>
                    <a:lstStyle/>
                    <a:p>
                      <a:pPr algn="ctr"/>
                      <a:r>
                        <a:rPr lang="en-US" sz="1600" i="1" dirty="0">
                          <a:latin typeface="Calibri" panose="020F0502020204030204" pitchFamily="34" charset="0"/>
                          <a:cs typeface="Calibri" panose="020F0502020204030204" pitchFamily="34" charset="0"/>
                          <a:sym typeface="+mn-ea"/>
                        </a:rPr>
                        <a:t>category</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i="1" dirty="0">
                          <a:latin typeface="Calibri" panose="020F0502020204030204" pitchFamily="34" charset="0"/>
                          <a:cs typeface="Calibri" panose="020F0502020204030204" pitchFamily="34" charset="0"/>
                          <a:sym typeface="+mn-ea"/>
                        </a:rPr>
                        <a:t>Nominal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Basic</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ym typeface="+mn-ea"/>
                        </a:rPr>
                        <a:t>   NA</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ym typeface="+mn-ea"/>
                        </a:rPr>
                        <a:t> NA</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dirty="0">
                          <a:sym typeface="+mn-ea"/>
                        </a:rPr>
                        <a:t>not normal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5285">
                <a:tc>
                  <a:txBody>
                    <a:bodyPr/>
                    <a:lstStyle/>
                    <a:p>
                      <a:pPr algn="ctr"/>
                      <a:r>
                        <a:rPr lang="en-US" sz="1600" i="1" dirty="0">
                          <a:latin typeface="Calibri" panose="020F0502020204030204" pitchFamily="34" charset="0"/>
                          <a:cs typeface="Calibri" panose="020F0502020204030204" pitchFamily="34" charset="0"/>
                          <a:sym typeface="+mn-ea"/>
                        </a:rPr>
                        <a:t>cityPartRange</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i="1" dirty="0">
                          <a:latin typeface="Calibri" panose="020F0502020204030204" pitchFamily="34" charset="0"/>
                          <a:cs typeface="Calibri" panose="020F0502020204030204" pitchFamily="34" charset="0"/>
                          <a:sym typeface="+mn-ea"/>
                        </a:rPr>
                        <a:t>Ordinal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5.51</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ym typeface="+mn-ea"/>
                        </a:rPr>
                        <a:t> -1.23</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ym typeface="+mn-ea"/>
                        </a:rPr>
                        <a:t> -0.00</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dirty="0">
                          <a:sym typeface="+mn-ea"/>
                        </a:rPr>
                        <a:t>not normal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5285">
                <a:tc>
                  <a:txBody>
                    <a:bodyPr/>
                    <a:p>
                      <a:pPr algn="ctr">
                        <a:buNone/>
                      </a:pPr>
                      <a:r>
                        <a:rPr lang="en-US" sz="1600" i="1" dirty="0">
                          <a:latin typeface="Calibri" panose="020F0502020204030204" pitchFamily="34" charset="0"/>
                          <a:cs typeface="Calibri" panose="020F0502020204030204" pitchFamily="34" charset="0"/>
                          <a:sym typeface="+mn-ea"/>
                        </a:rPr>
                        <a:t>squareMeters</a:t>
                      </a:r>
                      <a:endParaRPr lang="en-US"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sz="1600" dirty="0">
                          <a:sym typeface="+mn-ea"/>
                        </a:rPr>
                        <a:t>Ratio</a:t>
                      </a:r>
                      <a:endParaRPr lang="en-US"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altLang="en-US" sz="1600" dirty="0"/>
                        <a:t>49870.13</a:t>
                      </a:r>
                      <a:endParaRPr lang="en-US"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altLang="en-US" sz="1600" dirty="0"/>
                        <a:t>-1.19</a:t>
                      </a:r>
                      <a:endParaRPr lang="en-US"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altLang="en-US" sz="1600" dirty="0"/>
                        <a:t>-0.01</a:t>
                      </a:r>
                      <a:endParaRPr lang="en-US"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altLang="en-US" sz="1600" dirty="0">
                          <a:sym typeface="+mn-ea"/>
                        </a:rPr>
                        <a:t>normal</a:t>
                      </a:r>
                      <a:endParaRPr lang="en-US"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5285">
                <a:tc>
                  <a:txBody>
                    <a:bodyPr/>
                    <a:p>
                      <a:pPr algn="ctr">
                        <a:buNone/>
                      </a:pPr>
                      <a:r>
                        <a:rPr lang="en-US" sz="1600" i="1" dirty="0">
                          <a:latin typeface="Calibri" panose="020F0502020204030204" pitchFamily="34" charset="0"/>
                          <a:cs typeface="Calibri" panose="020F0502020204030204" pitchFamily="34" charset="0"/>
                          <a:sym typeface="+mn-ea"/>
                        </a:rPr>
                        <a:t>TheYearRange</a:t>
                      </a:r>
                      <a:endParaRPr lang="en-US"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sz="1600" i="1" dirty="0">
                          <a:latin typeface="Calibri" panose="020F0502020204030204" pitchFamily="34" charset="0"/>
                          <a:cs typeface="Calibri" panose="020F0502020204030204" pitchFamily="34" charset="0"/>
                          <a:sym typeface="+mn-ea"/>
                        </a:rPr>
                        <a:t>Ordinal</a:t>
                      </a:r>
                      <a:endParaRPr lang="en-US"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altLang="en-US" sz="1600" dirty="0"/>
                        <a:t>after 2011</a:t>
                      </a:r>
                      <a:endParaRPr lang="en-US"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sz="1600" dirty="0">
                          <a:sym typeface="+mn-ea"/>
                        </a:rPr>
                        <a:t> NA</a:t>
                      </a:r>
                      <a:endParaRPr lang="en-US"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sz="1600" dirty="0">
                          <a:sym typeface="+mn-ea"/>
                        </a:rPr>
                        <a:t> NA</a:t>
                      </a:r>
                      <a:endParaRPr lang="en-US"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altLang="en-US" sz="1600" dirty="0"/>
                        <a:t>not normal</a:t>
                      </a:r>
                      <a:endParaRPr lang="en-US"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Content Placeholder 9"/>
          <p:cNvSpPr>
            <a:spLocks noGrp="1"/>
          </p:cNvSpPr>
          <p:nvPr>
            <p:ph idx="1"/>
          </p:nvPr>
        </p:nvSpPr>
        <p:spPr>
          <a:xfrm>
            <a:off x="761365" y="1269365"/>
            <a:ext cx="10592435" cy="977265"/>
          </a:xfrm>
        </p:spPr>
        <p:txBody>
          <a:bodyPr>
            <a:noAutofit/>
          </a:bodyPr>
          <a:lstStyle/>
          <a:p>
            <a:pPr marL="0" indent="0">
              <a:buNone/>
            </a:pPr>
            <a:r>
              <a:rPr lang="en-US" sz="1800" b="1" dirty="0">
                <a:latin typeface="Calibri" panose="020F0502020204030204" pitchFamily="34" charset="0"/>
                <a:cs typeface="Calibri" panose="020F0502020204030204" pitchFamily="34" charset="0"/>
              </a:rPr>
              <a:t>Dataset name</a:t>
            </a:r>
            <a:r>
              <a:rPr lang="en-US" sz="1800" dirty="0">
                <a:latin typeface="Calibri" panose="020F0502020204030204" pitchFamily="34" charset="0"/>
                <a:cs typeface="Calibri" panose="020F0502020204030204" pitchFamily="34" charset="0"/>
              </a:rPr>
              <a:t>: </a:t>
            </a:r>
            <a:r>
              <a:rPr lang="en-US" sz="1800" i="1" dirty="0">
                <a:latin typeface="Calibri" panose="020F0502020204030204" pitchFamily="34" charset="0"/>
                <a:cs typeface="Calibri" panose="020F0502020204030204" pitchFamily="34" charset="0"/>
              </a:rPr>
              <a:t>ParisHousing.csv</a:t>
            </a:r>
            <a:endParaRPr lang="en-US" sz="1800" i="1"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Brief description: </a:t>
            </a:r>
            <a:r>
              <a:rPr lang="en-US" sz="1800" dirty="0">
                <a:latin typeface="Calibri" panose="020F0502020204030204" pitchFamily="34" charset="0"/>
                <a:cs typeface="Calibri" panose="020F0502020204030204" pitchFamily="34" charset="0"/>
              </a:rPr>
              <a:t>(which contains detailed information about various houses in Paris. It includes both numeric and categorical data such as the size of the house in square meters, the number of rooms, the number of previous owners, and the price of the house. The dataset provides a comprehensive view of housing features like whether the house has a basement, an attic, or a garage, and other factors that may influence house prices.</a:t>
            </a: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Dataset introduction</a:t>
            </a:r>
            <a:endParaRPr lang="en-GB" dirty="0"/>
          </a:p>
        </p:txBody>
      </p:sp>
      <p:graphicFrame>
        <p:nvGraphicFramePr>
          <p:cNvPr id="7" name="Table 6"/>
          <p:cNvGraphicFramePr>
            <a:graphicFrameLocks noGrp="1"/>
          </p:cNvGraphicFramePr>
          <p:nvPr>
            <p:custDataLst>
              <p:tags r:id="rId1"/>
            </p:custDataLst>
          </p:nvPr>
        </p:nvGraphicFramePr>
        <p:xfrm>
          <a:off x="308610" y="1925320"/>
          <a:ext cx="11454765" cy="3007995"/>
        </p:xfrm>
        <a:graphic>
          <a:graphicData uri="http://schemas.openxmlformats.org/drawingml/2006/table">
            <a:tbl>
              <a:tblPr firstRow="1" bandRow="1">
                <a:tableStyleId>{5C22544A-7EE6-4342-B048-85BDC9FD1C3A}</a:tableStyleId>
              </a:tblPr>
              <a:tblGrid>
                <a:gridCol w="1816735"/>
                <a:gridCol w="1247775"/>
                <a:gridCol w="1939925"/>
                <a:gridCol w="2150110"/>
                <a:gridCol w="2150110"/>
                <a:gridCol w="2150110"/>
              </a:tblGrid>
              <a:tr h="648970">
                <a:tc>
                  <a:txBody>
                    <a:bodyPr/>
                    <a:lstStyle/>
                    <a:p>
                      <a:pPr algn="ctr"/>
                      <a:r>
                        <a:rPr lang="en-US" sz="1600" dirty="0">
                          <a:solidFill>
                            <a:schemeClr val="bg1"/>
                          </a:solidFill>
                        </a:rPr>
                        <a:t>Variable</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Type of data</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Mean / Median / Mode</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Kurtosis</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Skewness</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Normality</a:t>
                      </a:r>
                      <a:endParaRPr lang="en-US" sz="1600" dirty="0">
                        <a:solidFill>
                          <a:schemeClr val="bg1"/>
                        </a:solidFill>
                      </a:endParaRPr>
                    </a:p>
                  </a:txBody>
                  <a:tcPr anchor="ctr">
                    <a:solidFill>
                      <a:schemeClr val="accent5">
                        <a:lumMod val="50000"/>
                      </a:schemeClr>
                    </a:solidFill>
                  </a:tcPr>
                </a:tc>
              </a:tr>
              <a:tr h="406400">
                <a:tc>
                  <a:txBody>
                    <a:bodyPr/>
                    <a:lstStyle/>
                    <a:p>
                      <a:pPr algn="ctr"/>
                      <a:r>
                        <a:rPr lang="en-US" sz="1600" i="1" dirty="0">
                          <a:latin typeface="Calibri" panose="020F0502020204030204" pitchFamily="34" charset="0"/>
                          <a:cs typeface="Calibri" panose="020F0502020204030204" pitchFamily="34" charset="0"/>
                          <a:sym typeface="+mn-ea"/>
                        </a:rPr>
                        <a:t>numberofRooms </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Ratio</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49870.13</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-1.19</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-0.01</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dirty="0">
                          <a:sym typeface="+mn-ea"/>
                        </a:rPr>
                        <a:t>normal</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r>
              <a:tr h="408305">
                <a:tc>
                  <a:txBody>
                    <a:bodyPr/>
                    <a:lstStyle/>
                    <a:p>
                      <a:pPr algn="ctr"/>
                      <a:r>
                        <a:rPr lang="en-US" sz="1600" i="1" dirty="0">
                          <a:latin typeface="Calibri" panose="020F0502020204030204" pitchFamily="34" charset="0"/>
                          <a:cs typeface="Calibri" panose="020F0502020204030204" pitchFamily="34" charset="0"/>
                          <a:sym typeface="+mn-ea"/>
                        </a:rPr>
                        <a:t>floors </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Ratio</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50.28      </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ym typeface="+mn-ea"/>
                        </a:rPr>
                        <a:t>  -1.20</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ym typeface="+mn-ea"/>
                        </a:rPr>
                        <a:t>0.01</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dirty="0">
                          <a:sym typeface="+mn-ea"/>
                        </a:rPr>
                        <a:t>normal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7035">
                <a:tc>
                  <a:txBody>
                    <a:bodyPr/>
                    <a:lstStyle/>
                    <a:p>
                      <a:pPr algn="ctr"/>
                      <a:r>
                        <a:rPr lang="en-US" sz="1600" i="1" dirty="0"/>
                        <a:t>cityCode</a:t>
                      </a:r>
                      <a:endParaRPr lang="en-US" sz="1600" i="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Ratio</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 50225.49</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ym typeface="+mn-ea"/>
                        </a:rPr>
                        <a:t>    -1.22</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ym typeface="+mn-ea"/>
                        </a:rPr>
                        <a:t>  -0.02</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dirty="0">
                          <a:sym typeface="+mn-ea"/>
                        </a:rPr>
                        <a:t>normal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7670">
                <a:tc>
                  <a:txBody>
                    <a:bodyPr/>
                    <a:lstStyle/>
                    <a:p>
                      <a:pPr algn="ctr"/>
                      <a:r>
                        <a:rPr lang="en-US" sz="1600" i="1" dirty="0"/>
                        <a:t>numPrevOwners</a:t>
                      </a:r>
                      <a:endParaRPr lang="en-US" sz="1600" i="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Ordinal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5.52</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ym typeface="+mn-ea"/>
                        </a:rPr>
                        <a:t>   -1.21</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ym typeface="+mn-ea"/>
                        </a:rPr>
                        <a:t> 0.00</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dirty="0">
                          <a:sym typeface="+mn-ea"/>
                        </a:rPr>
                        <a:t>not normal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5285">
                <a:tc>
                  <a:txBody>
                    <a:bodyPr/>
                    <a:lstStyle/>
                    <a:p>
                      <a:pPr algn="ctr"/>
                      <a:r>
                        <a:rPr lang="en-US" sz="1600" i="1" dirty="0"/>
                        <a:t>made</a:t>
                      </a:r>
                      <a:endParaRPr lang="en-US" sz="1600" i="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Ratio</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2005.49</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ym typeface="+mn-ea"/>
                        </a:rPr>
                        <a:t> -1.22</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ym typeface="+mn-ea"/>
                        </a:rPr>
                        <a:t> -0.01</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dirty="0">
                          <a:sym typeface="+mn-ea"/>
                        </a:rPr>
                        <a:t>normal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4330">
                <a:tc>
                  <a:txBody>
                    <a:bodyPr/>
                    <a:p>
                      <a:pPr algn="ctr">
                        <a:buNone/>
                      </a:pPr>
                      <a:r>
                        <a:rPr lang="en-US" altLang="en-US" sz="1600" i="1" dirty="0"/>
                        <a:t>isNewBuilt</a:t>
                      </a:r>
                      <a:endParaRPr lang="en-US" altLang="en-US" sz="1600" i="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altLang="en-US" sz="1600" dirty="0"/>
                        <a:t>Norminal</a:t>
                      </a:r>
                      <a:endParaRPr lang="en-US"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altLang="en-US" sz="1600" dirty="0"/>
                        <a:t>0.50</a:t>
                      </a:r>
                      <a:endParaRPr lang="en-US"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altLang="en-US" sz="1600" dirty="0"/>
                        <a:t>-2.00</a:t>
                      </a:r>
                      <a:endParaRPr lang="en-US"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altLang="en-US" sz="1600" dirty="0"/>
                        <a:t>0.00</a:t>
                      </a:r>
                      <a:endParaRPr lang="en-US"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buNone/>
                      </a:pPr>
                      <a:r>
                        <a:rPr lang="en-US" altLang="en-US" sz="1600" dirty="0">
                          <a:sym typeface="+mn-ea"/>
                        </a:rPr>
                        <a:t>not normal</a:t>
                      </a:r>
                      <a:endParaRPr lang="en-US"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Dataset introduction</a:t>
            </a:r>
            <a:endParaRPr lang="en-GB" dirty="0"/>
          </a:p>
        </p:txBody>
      </p:sp>
      <p:graphicFrame>
        <p:nvGraphicFramePr>
          <p:cNvPr id="7" name="Table 6"/>
          <p:cNvGraphicFramePr>
            <a:graphicFrameLocks noGrp="1"/>
          </p:cNvGraphicFramePr>
          <p:nvPr>
            <p:custDataLst>
              <p:tags r:id="rId1"/>
            </p:custDataLst>
          </p:nvPr>
        </p:nvGraphicFramePr>
        <p:xfrm>
          <a:off x="308610" y="2016760"/>
          <a:ext cx="11454765" cy="3404235"/>
        </p:xfrm>
        <a:graphic>
          <a:graphicData uri="http://schemas.openxmlformats.org/drawingml/2006/table">
            <a:tbl>
              <a:tblPr firstRow="1" bandRow="1">
                <a:tableStyleId>{5C22544A-7EE6-4342-B048-85BDC9FD1C3A}</a:tableStyleId>
              </a:tblPr>
              <a:tblGrid>
                <a:gridCol w="1816735"/>
                <a:gridCol w="1247775"/>
                <a:gridCol w="1939925"/>
                <a:gridCol w="2150110"/>
                <a:gridCol w="2150110"/>
                <a:gridCol w="2150110"/>
              </a:tblGrid>
              <a:tr h="648970">
                <a:tc>
                  <a:txBody>
                    <a:bodyPr/>
                    <a:lstStyle/>
                    <a:p>
                      <a:pPr algn="ctr"/>
                      <a:r>
                        <a:rPr lang="en-US" sz="1600" dirty="0">
                          <a:solidFill>
                            <a:schemeClr val="bg1"/>
                          </a:solidFill>
                        </a:rPr>
                        <a:t>Variable</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Type of data</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Mean / Median / Mode</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Kurtosis</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Skewness</a:t>
                      </a:r>
                      <a:endParaRPr lang="en-US" sz="1600" dirty="0">
                        <a:solidFill>
                          <a:schemeClr val="bg1"/>
                        </a:solidFill>
                      </a:endParaRPr>
                    </a:p>
                  </a:txBody>
                  <a:tcPr anchor="ctr">
                    <a:solidFill>
                      <a:schemeClr val="accent5">
                        <a:lumMod val="50000"/>
                      </a:schemeClr>
                    </a:solidFill>
                  </a:tcPr>
                </a:tc>
                <a:tc>
                  <a:txBody>
                    <a:bodyPr/>
                    <a:lstStyle/>
                    <a:p>
                      <a:pPr algn="ctr"/>
                      <a:r>
                        <a:rPr lang="en-US" sz="1600" dirty="0">
                          <a:solidFill>
                            <a:schemeClr val="bg1"/>
                          </a:solidFill>
                        </a:rPr>
                        <a:t>Normality</a:t>
                      </a:r>
                      <a:endParaRPr lang="en-US" sz="1600" dirty="0">
                        <a:solidFill>
                          <a:schemeClr val="bg1"/>
                        </a:solidFill>
                      </a:endParaRPr>
                    </a:p>
                  </a:txBody>
                  <a:tcPr anchor="ctr">
                    <a:solidFill>
                      <a:schemeClr val="accent5">
                        <a:lumMod val="50000"/>
                      </a:schemeClr>
                    </a:solidFill>
                  </a:tcPr>
                </a:tc>
              </a:tr>
              <a:tr h="406400">
                <a:tc>
                  <a:txBody>
                    <a:bodyPr/>
                    <a:lstStyle/>
                    <a:p>
                      <a:pPr algn="ctr"/>
                      <a:r>
                        <a:rPr lang="en-US" sz="1600" i="1" dirty="0">
                          <a:latin typeface="Calibri" panose="020F0502020204030204" pitchFamily="34" charset="0"/>
                          <a:cs typeface="Calibri" panose="020F0502020204030204" pitchFamily="34" charset="0"/>
                          <a:sym typeface="+mn-ea"/>
                        </a:rPr>
                        <a:t>attic </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Ratio</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5028.01</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-1.21</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-0.02</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dirty="0">
                          <a:sym typeface="+mn-ea"/>
                        </a:rPr>
                        <a:t>normal</a:t>
                      </a: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r>
              <a:tr h="408305">
                <a:tc>
                  <a:txBody>
                    <a:bodyPr/>
                    <a:lstStyle/>
                    <a:p>
                      <a:pPr algn="ctr"/>
                      <a:r>
                        <a:rPr lang="en-US" sz="1600" i="1" dirty="0">
                          <a:latin typeface="Calibri" panose="020F0502020204030204" pitchFamily="34" charset="0"/>
                          <a:cs typeface="Calibri" panose="020F0502020204030204" pitchFamily="34" charset="0"/>
                          <a:sym typeface="+mn-ea"/>
                        </a:rPr>
                        <a:t>garage </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Ratio</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553.12      </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ym typeface="+mn-ea"/>
                        </a:rPr>
                        <a:t>  -1.21</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ym typeface="+mn-ea"/>
                        </a:rPr>
                        <a:t>-0.02</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dirty="0">
                          <a:sym typeface="+mn-ea"/>
                        </a:rPr>
                        <a:t>normal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7035">
                <a:tc>
                  <a:txBody>
                    <a:bodyPr/>
                    <a:lstStyle/>
                    <a:p>
                      <a:pPr algn="ctr"/>
                      <a:r>
                        <a:rPr lang="en-US" sz="1600" i="1" dirty="0">
                          <a:latin typeface="Calibri" panose="020F0502020204030204" pitchFamily="34" charset="0"/>
                          <a:cs typeface="Calibri" panose="020F0502020204030204" pitchFamily="34" charset="0"/>
                          <a:sym typeface="+mn-ea"/>
                        </a:rPr>
                        <a:t>hasGuestRoom</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Ratio</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 4.99</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ym typeface="+mn-ea"/>
                        </a:rPr>
                        <a:t>    -1.23</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ym typeface="+mn-ea"/>
                        </a:rPr>
                        <a:t>  0.01</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dirty="0">
                          <a:sym typeface="+mn-ea"/>
                        </a:rPr>
                        <a:t>not normal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7670">
                <a:tc>
                  <a:txBody>
                    <a:bodyPr/>
                    <a:lstStyle/>
                    <a:p>
                      <a:pPr algn="ctr"/>
                      <a:r>
                        <a:rPr lang="en-US" sz="1600" i="1" dirty="0"/>
                        <a:t>PoolAndYard</a:t>
                      </a:r>
                      <a:endParaRPr lang="en-US" sz="1600" i="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i="1" dirty="0">
                          <a:latin typeface="Calibri" panose="020F0502020204030204" pitchFamily="34" charset="0"/>
                          <a:cs typeface="Calibri" panose="020F0502020204030204" pitchFamily="34" charset="0"/>
                          <a:sym typeface="+mn-ea"/>
                        </a:rPr>
                        <a:t>Nominal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has pool and has yard</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ym typeface="+mn-ea"/>
                        </a:rPr>
                        <a:t>   NA</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ym typeface="+mn-ea"/>
                        </a:rPr>
                        <a:t> NA</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en-US" sz="1600" dirty="0">
                          <a:sym typeface="+mn-ea"/>
                        </a:rPr>
                        <a:t>not normal</a:t>
                      </a: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5285">
                <a:tc>
                  <a:txBody>
                    <a:bodyPr/>
                    <a:lstStyle/>
                    <a:p>
                      <a:pPr algn="ctr">
                        <a:buNone/>
                      </a:pPr>
                      <a:r>
                        <a:rPr lang="en-US" altLang="en-US" sz="1600" i="1" dirty="0"/>
                        <a:t>basement</a:t>
                      </a:r>
                      <a:endParaRPr lang="en-US" altLang="en-US" sz="1600" i="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altLang="en-US" sz="1600" dirty="0"/>
                        <a:t>Ratio</a:t>
                      </a:r>
                      <a:endParaRPr lang="en-US"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altLang="en-US" sz="1600" dirty="0"/>
                        <a:t>5033.10</a:t>
                      </a:r>
                      <a:endParaRPr lang="en-US"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1600" dirty="0">
                          <a:sym typeface="+mn-ea"/>
                        </a:rPr>
                        <a:t> -1.18</a:t>
                      </a:r>
                      <a:endParaRPr lang="en-US"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1600" dirty="0">
                          <a:sym typeface="+mn-ea"/>
                        </a:rPr>
                        <a:t> -0.03</a:t>
                      </a:r>
                      <a:endParaRPr lang="en-US"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altLang="en-US" sz="1600" dirty="0"/>
                        <a:t>normal</a:t>
                      </a:r>
                      <a:endParaRPr lang="en-US"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
            </a:r>
            <a:r>
              <a:rPr lang="en-US" altLang="en-GB" i="1" dirty="0"/>
              <a:t>price</a:t>
            </a:r>
            <a:r>
              <a:rPr lang="en-GB" dirty="0"/>
              <a:t>) distribution</a:t>
            </a:r>
            <a:endParaRPr lang="en-GB" dirty="0"/>
          </a:p>
        </p:txBody>
      </p:sp>
      <p:sp>
        <p:nvSpPr>
          <p:cNvPr id="9" name="Content Placeholder 9"/>
          <p:cNvSpPr>
            <a:spLocks noGrp="1"/>
          </p:cNvSpPr>
          <p:nvPr>
            <p:ph idx="1"/>
          </p:nvPr>
        </p:nvSpPr>
        <p:spPr>
          <a:xfrm>
            <a:off x="6624320" y="740410"/>
            <a:ext cx="5281930" cy="5107305"/>
          </a:xfrm>
        </p:spPr>
        <p:txBody>
          <a:bodyPr>
            <a:noAutofit/>
          </a:bodyPr>
          <a:lstStyle/>
          <a:p>
            <a:pPr marL="0" indent="0">
              <a:buNone/>
            </a:pPr>
            <a:r>
              <a:rPr lang="en-US" sz="2000" i="1" dirty="0">
                <a:latin typeface="Calibri" panose="020F0502020204030204" pitchFamily="34" charset="0"/>
                <a:cs typeface="Calibri" panose="020F0502020204030204" pitchFamily="34" charset="0"/>
              </a:rPr>
              <a:t>Distribution Shape: The density plot shows that the distribution of house prices is relatively flat, with no prominent peaks. This indicates that prices are evenly distributed across the dataset, with no particular price range being overly concentrated.</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Extremes: The price range appears smooth at both ends of the plot, suggesting there are no significant outliers (i.e., no extreme high or low prices).</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Frequency: The frequency variation across the entire price range is minimal, indicating that house prices are fairly evenly distributed throughout the dataset.</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Summary: This plot illustrates the overall distribution of house prices, showing that prices are spread relatively evenly across the sample, without a specific price range standing out.</a:t>
            </a:r>
            <a:endParaRPr lang="en-US" sz="2000" i="1" dirty="0">
              <a:latin typeface="Calibri" panose="020F0502020204030204" pitchFamily="34" charset="0"/>
              <a:cs typeface="Calibri" panose="020F0502020204030204" pitchFamily="34" charset="0"/>
            </a:endParaRPr>
          </a:p>
        </p:txBody>
      </p:sp>
      <p:pic>
        <p:nvPicPr>
          <p:cNvPr id="3" name="图片 2" descr="Figure_price"/>
          <p:cNvPicPr>
            <a:picLocks noChangeAspect="1"/>
          </p:cNvPicPr>
          <p:nvPr/>
        </p:nvPicPr>
        <p:blipFill>
          <a:blip r:embed="rId1"/>
          <a:stretch>
            <a:fillRect/>
          </a:stretch>
        </p:blipFill>
        <p:spPr>
          <a:xfrm>
            <a:off x="711835" y="1691005"/>
            <a:ext cx="5852160" cy="4389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randombar(horizontal)">
                                      <p:cBhvr>
                                        <p:cTn id="2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9"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745" y="199390"/>
            <a:ext cx="7560310" cy="1325880"/>
          </a:xfrm>
        </p:spPr>
        <p:txBody>
          <a:bodyPr/>
          <a:lstStyle/>
          <a:p>
            <a:r>
              <a:rPr lang="en-GB" dirty="0"/>
              <a:t>(</a:t>
            </a:r>
            <a:r>
              <a:rPr lang="en-US" i="1" dirty="0">
                <a:latin typeface="Calibri" panose="020F0502020204030204" pitchFamily="34" charset="0"/>
                <a:cs typeface="Calibri" panose="020F0502020204030204" pitchFamily="34" charset="0"/>
                <a:sym typeface="+mn-ea"/>
              </a:rPr>
              <a:t>hasSrorageRoom</a:t>
            </a:r>
            <a:r>
              <a:rPr lang="en-GB" dirty="0"/>
              <a:t>) distribution</a:t>
            </a:r>
            <a:endParaRPr lang="en-GB" dirty="0"/>
          </a:p>
        </p:txBody>
      </p:sp>
      <p:sp>
        <p:nvSpPr>
          <p:cNvPr id="9" name="Content Placeholder 9"/>
          <p:cNvSpPr>
            <a:spLocks noGrp="1"/>
          </p:cNvSpPr>
          <p:nvPr>
            <p:ph idx="1"/>
          </p:nvPr>
        </p:nvSpPr>
        <p:spPr>
          <a:xfrm>
            <a:off x="6236335" y="1204595"/>
            <a:ext cx="5679440" cy="4522470"/>
          </a:xfrm>
        </p:spPr>
        <p:txBody>
          <a:bodyPr>
            <a:noAutofit/>
          </a:bodyPr>
          <a:lstStyle/>
          <a:p>
            <a:pPr marL="0" indent="0">
              <a:buNone/>
            </a:pPr>
            <a:r>
              <a:rPr lang="en-US" sz="2000" i="1" dirty="0">
                <a:latin typeface="Calibri" panose="020F0502020204030204" pitchFamily="34" charset="0"/>
                <a:cs typeface="Calibri" panose="020F0502020204030204" pitchFamily="34" charset="0"/>
              </a:rPr>
              <a:t>Distribution Shape: The bar plot shows the distribution of the variable "hasStorageRoom," which is a nominal (boolean) variable. The two bars represent the counts of houses that have a storage room (True) and those that do not (False). The heights of the bars are nearly identical, indicating an almost equal distribution between houses with and without a storage room.</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Extremes: There are no extreme values or outliers, as this is a categorical variable with two options.</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Frequency: The counts for both True and False are nearly the same, showing that the presence of a storage room is evenly distributed in the dataset.</a:t>
            </a: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Summary: This bar plot illustrates that there is a balanced distribution between houses with and without a storage room, with no significant difference in frequency.</a:t>
            </a:r>
            <a:endParaRPr lang="en-US" sz="2000" i="1" dirty="0">
              <a:latin typeface="Calibri" panose="020F0502020204030204" pitchFamily="34" charset="0"/>
              <a:cs typeface="Calibri" panose="020F0502020204030204" pitchFamily="34" charset="0"/>
            </a:endParaRPr>
          </a:p>
        </p:txBody>
      </p:sp>
      <p:pic>
        <p:nvPicPr>
          <p:cNvPr id="3" name="图片 2" descr="Figure_hasStorageRoom"/>
          <p:cNvPicPr>
            <a:picLocks noChangeAspect="1"/>
          </p:cNvPicPr>
          <p:nvPr/>
        </p:nvPicPr>
        <p:blipFill>
          <a:blip r:embed="rId1"/>
          <a:stretch>
            <a:fillRect/>
          </a:stretch>
        </p:blipFill>
        <p:spPr>
          <a:xfrm>
            <a:off x="243840" y="1428115"/>
            <a:ext cx="5852160" cy="4389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arn(inVertic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barn(inVertical)">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barn(inVertical)">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barn(inVertical)">
                                      <p:cBhvr>
                                        <p:cTn id="2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9" grpId="1" build="p"/>
    </p:bldLst>
  </p:timing>
</p:sld>
</file>

<file path=ppt/tags/tag1.xml><?xml version="1.0" encoding="utf-8"?>
<p:tagLst xmlns:p="http://schemas.openxmlformats.org/presentationml/2006/main">
  <p:tag name="TABLE_ENDDRAG_ORIGIN_RECT" val="901*185"/>
  <p:tag name="TABLE_ENDDRAG_RECT" val="24*222*901*185"/>
</p:tagLst>
</file>

<file path=ppt/tags/tag2.xml><?xml version="1.0" encoding="utf-8"?>
<p:tagLst xmlns:p="http://schemas.openxmlformats.org/presentationml/2006/main">
  <p:tag name="TABLE_ENDDRAG_ORIGIN_RECT" val="901*185"/>
  <p:tag name="TABLE_ENDDRAG_RECT" val="24*222*901*185"/>
</p:tagLst>
</file>

<file path=ppt/tags/tag3.xml><?xml version="1.0" encoding="utf-8"?>
<p:tagLst xmlns:p="http://schemas.openxmlformats.org/presentationml/2006/main">
  <p:tag name="TABLE_ENDDRAG_ORIGIN_RECT" val="901*185"/>
  <p:tag name="TABLE_ENDDRAG_RECT" val="24*222*901*185"/>
</p:tagLst>
</file>

<file path=ppt/tags/tag7.xml><?xml version="1.0" encoding="utf-8"?>
<p:tagLst xmlns:p="http://schemas.openxmlformats.org/presentationml/2006/main">
  <p:tag name="commondata" val="eyJoZGlkIjoiM2I0NWQ2ZTA4NzVmOTU5NjE4MmFjODAxN2QwNTYxN2E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27FF688B3C1943B4ECEC99E3BB43CC" ma:contentTypeVersion="6" ma:contentTypeDescription="Create a new document." ma:contentTypeScope="" ma:versionID="8f35fd4295288fc87acb777e64988d17">
  <xsd:schema xmlns:xsd="http://www.w3.org/2001/XMLSchema" xmlns:xs="http://www.w3.org/2001/XMLSchema" xmlns:p="http://schemas.microsoft.com/office/2006/metadata/properties" xmlns:ns2="a0e3e070-c456-4c4d-9806-ba71933c9b94" targetNamespace="http://schemas.microsoft.com/office/2006/metadata/properties" ma:root="true" ma:fieldsID="009c998687d10f23a23420e8a72ccd30" ns2:_="">
    <xsd:import namespace="a0e3e070-c456-4c4d-9806-ba71933c9b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e3e070-c456-4c4d-9806-ba71933c9b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4.xml><?xml version="1.0" encoding="utf-8"?>
<ds:datastoreItem xmlns:ds="http://schemas.openxmlformats.org/officeDocument/2006/customXml" ds:itemID="{CBE236E2-653B-4DD0-93F6-EEFE4C29E14C}">
  <ds:schemaRefs/>
</ds:datastoreItem>
</file>

<file path=customXml/itemProps5.xml><?xml version="1.0" encoding="utf-8"?>
<ds:datastoreItem xmlns:ds="http://schemas.openxmlformats.org/officeDocument/2006/customXml" ds:itemID="{7A55237F-7B08-4322-82A5-9544F45BA73F}">
  <ds:schemaRefs/>
</ds:datastoreItem>
</file>

<file path=customXml/itemProps6.xml><?xml version="1.0" encoding="utf-8"?>
<ds:datastoreItem xmlns:ds="http://schemas.openxmlformats.org/officeDocument/2006/customXml" ds:itemID="{B641F331-CFBC-4741-A8A8-27A1AC52B870}">
  <ds:schemaRefs/>
</ds:datastoreItem>
</file>

<file path=docProps/app.xml><?xml version="1.0" encoding="utf-8"?>
<Properties xmlns="http://schemas.openxmlformats.org/officeDocument/2006/extended-properties" xmlns:vt="http://schemas.openxmlformats.org/officeDocument/2006/docPropsVTypes">
  <TotalTime>0</TotalTime>
  <Words>23957</Words>
  <Application>WPS 演示</Application>
  <PresentationFormat>Widescreen</PresentationFormat>
  <Paragraphs>585</Paragraphs>
  <Slides>38</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Arial</vt:lpstr>
      <vt:lpstr>宋体</vt:lpstr>
      <vt:lpstr>Wingdings</vt:lpstr>
      <vt:lpstr>Calibri</vt:lpstr>
      <vt:lpstr>微软雅黑</vt:lpstr>
      <vt:lpstr>Arial Unicode MS</vt:lpstr>
      <vt:lpstr>Calibri Light</vt:lpstr>
      <vt:lpstr>等线</vt:lpstr>
      <vt:lpstr>Office Theme</vt:lpstr>
      <vt:lpstr>Special Course in Software Engineering ‘24</vt:lpstr>
      <vt:lpstr>PowerPoint 演示文稿</vt:lpstr>
      <vt:lpstr>Group members and their contribution</vt:lpstr>
      <vt:lpstr>PowerPoint 演示文稿</vt:lpstr>
      <vt:lpstr>Dataset introduction</vt:lpstr>
      <vt:lpstr>Dataset introduction</vt:lpstr>
      <vt:lpstr>Dataset introduction</vt:lpstr>
      <vt:lpstr>(price) distribution</vt:lpstr>
      <vt:lpstr>(hasSrorageRoom) distribution</vt:lpstr>
      <vt:lpstr>(hasStormProtector) distribution</vt:lpstr>
      <vt:lpstr>(category) distribution</vt:lpstr>
      <vt:lpstr>(cityPartRange) distribution</vt:lpstr>
      <vt:lpstr>(squareMeters) distribution</vt:lpstr>
      <vt:lpstr>(TheYearRange) distribution</vt:lpstr>
      <vt:lpstr>PowerPoint 演示文稿</vt:lpstr>
      <vt:lpstr>Hypothesis #1</vt:lpstr>
      <vt:lpstr>Testing Hypothesis #1</vt:lpstr>
      <vt:lpstr>Testing Hypothesis #1</vt:lpstr>
      <vt:lpstr>Testing Hypothesis #1</vt:lpstr>
      <vt:lpstr>Hypothesis #2</vt:lpstr>
      <vt:lpstr>Testing Hypothesis #2</vt:lpstr>
      <vt:lpstr>Testing Hypothesis #2</vt:lpstr>
      <vt:lpstr>Testing Hypothesis #2</vt:lpstr>
      <vt:lpstr>Hypothesis #3</vt:lpstr>
      <vt:lpstr>Testing Hypothesis #3</vt:lpstr>
      <vt:lpstr>Testing Hypothesis #3</vt:lpstr>
      <vt:lpstr>Testing Hypothesis #3</vt:lpstr>
      <vt:lpstr>Hypothesis #4</vt:lpstr>
      <vt:lpstr>Testing Hypothesis #4</vt:lpstr>
      <vt:lpstr>Testing Hypothesis #4</vt:lpstr>
      <vt:lpstr>Testing Hypothesis #4</vt:lpstr>
      <vt:lpstr>PowerPoint 演示文稿</vt:lpstr>
      <vt:lpstr>Interesting Hypothesis (NOT MANDATORY)</vt:lpstr>
      <vt:lpstr>Interesting Hypothesis (NOT MANDATORY)</vt:lpstr>
      <vt:lpstr>Interesting Hypothesis (NOT MANDATORY)</vt:lpstr>
      <vt:lpstr>Interesting Hypothesis (NOT MANDATORY)</vt:lpstr>
      <vt:lpstr>Interesting Hypothesis (NOT MANDATORY)</vt:lpstr>
      <vt:lpstr>End</vt:lpstr>
    </vt:vector>
  </TitlesOfParts>
  <Company>University of Oulu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Tanja Sauvola</dc:creator>
  <cp:lastModifiedBy>盜·樂</cp:lastModifiedBy>
  <cp:revision>1844</cp:revision>
  <cp:lastPrinted>2024-07-13T10:20:00Z</cp:lastPrinted>
  <dcterms:created xsi:type="dcterms:W3CDTF">2018-09-18T06:33:00Z</dcterms:created>
  <dcterms:modified xsi:type="dcterms:W3CDTF">2024-10-19T10:47:26Z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0x010100B027FF688B3C1943B4ECEC99E3BB43CC</vt:lpwstr>
  </property>
  <property fmtid="{D5CDD505-2E9C-101B-9397-08002B2CF9AE}" pid="3" name="ICV">
    <vt:lpwstr>94EBCB7C93584DC7A8F2DC191CD22F73_13</vt:lpwstr>
  </property>
  <property fmtid="{D5CDD505-2E9C-101B-9397-08002B2CF9AE}" pid="4" name="KSOProductBuildVer">
    <vt:lpwstr>2052-12.1.0.18608</vt:lpwstr>
  </property>
</Properties>
</file>