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4037" r:id="rId1"/>
  </p:sldMasterIdLst>
  <p:notesMasterIdLst>
    <p:notesMasterId r:id="rId19"/>
  </p:notesMasterIdLst>
  <p:sldIdLst>
    <p:sldId id="256" r:id="rId2"/>
    <p:sldId id="266" r:id="rId3"/>
    <p:sldId id="269" r:id="rId4"/>
    <p:sldId id="257" r:id="rId5"/>
    <p:sldId id="267" r:id="rId6"/>
    <p:sldId id="258" r:id="rId7"/>
    <p:sldId id="268" r:id="rId8"/>
    <p:sldId id="271" r:id="rId9"/>
    <p:sldId id="272" r:id="rId10"/>
    <p:sldId id="273" r:id="rId11"/>
    <p:sldId id="259" r:id="rId12"/>
    <p:sldId id="260" r:id="rId13"/>
    <p:sldId id="276" r:id="rId14"/>
    <p:sldId id="274" r:id="rId15"/>
    <p:sldId id="277" r:id="rId16"/>
    <p:sldId id="270" r:id="rId17"/>
    <p:sldId id="275" r:id="rId18"/>
  </p:sldIdLst>
  <p:sldSz cx="14630400" cy="8229600"/>
  <p:notesSz cx="8229600" cy="14630400"/>
  <p:embeddedFontLst>
    <p:embeddedFont>
      <p:font typeface="JetBrains Mono" panose="02000009000000000000" pitchFamily="49" charset="0"/>
      <p:regular r:id="rId20"/>
      <p:bold r:id="rId21"/>
      <p:italic r:id="rId22"/>
      <p:boldItalic r:id="rId23"/>
    </p:embeddedFont>
    <p:embeddedFont>
      <p:font typeface="Montserrat" pitchFamily="2" charset="77"/>
      <p:regular r:id="rId24"/>
      <p:bold r:id="rId25"/>
      <p:italic r:id="rId26"/>
      <p:boldItalic r:id="rId27"/>
    </p:embeddedFont>
  </p:embeddedFontLst>
  <p:defaultTextStyle>
    <a:defPPr>
      <a:defRPr lang="en-K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04"/>
    <p:restoredTop sz="94610"/>
  </p:normalViewPr>
  <p:slideViewPr>
    <p:cSldViewPr snapToGrid="0" snapToObjects="1">
      <p:cViewPr>
        <p:scale>
          <a:sx n="58" d="100"/>
          <a:sy n="58" d="100"/>
        </p:scale>
        <p:origin x="1120" y="1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476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2929BF-D12D-9B5F-55BC-52D68C0AE0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A81E6E-FAA6-B1B4-C319-849C31E521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870ECE-4FC8-77D7-65F4-BA3F795F9CB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D240213-1F0C-029F-2293-8D0E6BD63FF7}"/>
              </a:ext>
            </a:extLst>
          </p:cNvPr>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38359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A9D9BA-4BD3-1B5E-8924-7381791907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5C8E1D-2B7F-D6C9-BD03-D5625886D7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0452BE-3BC4-9304-2D9F-661490C9B9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C69E019-A1CB-948B-D392-3D0CB0BF8541}"/>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511091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A15E6-153E-C216-9E77-20DF683E935F}"/>
              </a:ext>
            </a:extLst>
          </p:cNvPr>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KG"/>
          </a:p>
        </p:txBody>
      </p:sp>
      <p:sp>
        <p:nvSpPr>
          <p:cNvPr id="3" name="Subtitle 2">
            <a:extLst>
              <a:ext uri="{FF2B5EF4-FFF2-40B4-BE49-F238E27FC236}">
                <a16:creationId xmlns:a16="http://schemas.microsoft.com/office/drawing/2014/main" id="{775842F5-2254-C94D-14F4-2CE9B4F55CDB}"/>
              </a:ext>
            </a:extLst>
          </p:cNvPr>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KG"/>
          </a:p>
        </p:txBody>
      </p:sp>
      <p:sp>
        <p:nvSpPr>
          <p:cNvPr id="4" name="Date Placeholder 3">
            <a:extLst>
              <a:ext uri="{FF2B5EF4-FFF2-40B4-BE49-F238E27FC236}">
                <a16:creationId xmlns:a16="http://schemas.microsoft.com/office/drawing/2014/main" id="{F44A18DB-33CE-E420-04BA-7DE136DA191C}"/>
              </a:ext>
            </a:extLst>
          </p:cNvPr>
          <p:cNvSpPr>
            <a:spLocks noGrp="1"/>
          </p:cNvSpPr>
          <p:nvPr>
            <p:ph type="dt" sz="half" idx="10"/>
          </p:nvPr>
        </p:nvSpPr>
        <p:spPr/>
        <p:txBody>
          <a:bodyPr/>
          <a:lstStyle/>
          <a:p>
            <a:fld id="{C764DE79-268F-4C1A-8933-263129D2AF90}" type="datetimeFigureOut">
              <a:rPr lang="en-US" smtClean="0"/>
              <a:t>4/16/25</a:t>
            </a:fld>
            <a:endParaRPr lang="en-US" dirty="0"/>
          </a:p>
        </p:txBody>
      </p:sp>
      <p:sp>
        <p:nvSpPr>
          <p:cNvPr id="5" name="Footer Placeholder 4">
            <a:extLst>
              <a:ext uri="{FF2B5EF4-FFF2-40B4-BE49-F238E27FC236}">
                <a16:creationId xmlns:a16="http://schemas.microsoft.com/office/drawing/2014/main" id="{D182F9DA-61F5-5699-02FA-55A6F124D42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E0C336-EF50-DF9A-6A34-F7DACE75C25F}"/>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8453560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27F5-B5CF-FB12-C460-434CE3D27B9C}"/>
              </a:ext>
            </a:extLst>
          </p:cNvPr>
          <p:cNvSpPr>
            <a:spLocks noGrp="1"/>
          </p:cNvSpPr>
          <p:nvPr>
            <p:ph type="title"/>
          </p:nvPr>
        </p:nvSpPr>
        <p:spPr/>
        <p:txBody>
          <a:bodyPr/>
          <a:lstStyle/>
          <a:p>
            <a:r>
              <a:rPr lang="en-US"/>
              <a:t>Click to edit Master title style</a:t>
            </a:r>
            <a:endParaRPr lang="en-KG"/>
          </a:p>
        </p:txBody>
      </p:sp>
      <p:sp>
        <p:nvSpPr>
          <p:cNvPr id="3" name="Vertical Text Placeholder 2">
            <a:extLst>
              <a:ext uri="{FF2B5EF4-FFF2-40B4-BE49-F238E27FC236}">
                <a16:creationId xmlns:a16="http://schemas.microsoft.com/office/drawing/2014/main" id="{451D6B48-D1D6-E0AB-61B9-656BBA2F66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G"/>
          </a:p>
        </p:txBody>
      </p:sp>
      <p:sp>
        <p:nvSpPr>
          <p:cNvPr id="4" name="Date Placeholder 3">
            <a:extLst>
              <a:ext uri="{FF2B5EF4-FFF2-40B4-BE49-F238E27FC236}">
                <a16:creationId xmlns:a16="http://schemas.microsoft.com/office/drawing/2014/main" id="{F2098DA5-CC0A-CA5A-4552-78FB0AC41EE6}"/>
              </a:ext>
            </a:extLst>
          </p:cNvPr>
          <p:cNvSpPr>
            <a:spLocks noGrp="1"/>
          </p:cNvSpPr>
          <p:nvPr>
            <p:ph type="dt" sz="half" idx="10"/>
          </p:nvPr>
        </p:nvSpPr>
        <p:spPr/>
        <p:txBody>
          <a:bodyPr/>
          <a:lstStyle/>
          <a:p>
            <a:fld id="{C764DE79-268F-4C1A-8933-263129D2AF90}" type="datetimeFigureOut">
              <a:rPr lang="en-US" smtClean="0"/>
              <a:t>4/16/25</a:t>
            </a:fld>
            <a:endParaRPr lang="en-US" dirty="0"/>
          </a:p>
        </p:txBody>
      </p:sp>
      <p:sp>
        <p:nvSpPr>
          <p:cNvPr id="5" name="Footer Placeholder 4">
            <a:extLst>
              <a:ext uri="{FF2B5EF4-FFF2-40B4-BE49-F238E27FC236}">
                <a16:creationId xmlns:a16="http://schemas.microsoft.com/office/drawing/2014/main" id="{31D852C8-815A-42EE-5D5F-52E1B346E9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1654453-7FA9-B55B-8F57-9A7BAE581F13}"/>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246694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952902-B485-1C36-2AE2-7BDCD03B19E9}"/>
              </a:ext>
            </a:extLst>
          </p:cNvPr>
          <p:cNvSpPr>
            <a:spLocks noGrp="1"/>
          </p:cNvSpPr>
          <p:nvPr>
            <p:ph type="title" orient="vert"/>
          </p:nvPr>
        </p:nvSpPr>
        <p:spPr>
          <a:xfrm>
            <a:off x="10469880" y="438150"/>
            <a:ext cx="3154680" cy="6974206"/>
          </a:xfrm>
        </p:spPr>
        <p:txBody>
          <a:bodyPr vert="eaVert"/>
          <a:lstStyle/>
          <a:p>
            <a:r>
              <a:rPr lang="en-US"/>
              <a:t>Click to edit Master title style</a:t>
            </a:r>
            <a:endParaRPr lang="en-KG"/>
          </a:p>
        </p:txBody>
      </p:sp>
      <p:sp>
        <p:nvSpPr>
          <p:cNvPr id="3" name="Vertical Text Placeholder 2">
            <a:extLst>
              <a:ext uri="{FF2B5EF4-FFF2-40B4-BE49-F238E27FC236}">
                <a16:creationId xmlns:a16="http://schemas.microsoft.com/office/drawing/2014/main" id="{3961C23D-1E4E-CD9A-9ECC-6BFB8D8FFEC4}"/>
              </a:ext>
            </a:extLst>
          </p:cNvPr>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G"/>
          </a:p>
        </p:txBody>
      </p:sp>
      <p:sp>
        <p:nvSpPr>
          <p:cNvPr id="4" name="Date Placeholder 3">
            <a:extLst>
              <a:ext uri="{FF2B5EF4-FFF2-40B4-BE49-F238E27FC236}">
                <a16:creationId xmlns:a16="http://schemas.microsoft.com/office/drawing/2014/main" id="{B8324A0C-DD82-6D74-347E-07F4817970BB}"/>
              </a:ext>
            </a:extLst>
          </p:cNvPr>
          <p:cNvSpPr>
            <a:spLocks noGrp="1"/>
          </p:cNvSpPr>
          <p:nvPr>
            <p:ph type="dt" sz="half" idx="10"/>
          </p:nvPr>
        </p:nvSpPr>
        <p:spPr/>
        <p:txBody>
          <a:bodyPr/>
          <a:lstStyle/>
          <a:p>
            <a:fld id="{C764DE79-268F-4C1A-8933-263129D2AF90}" type="datetimeFigureOut">
              <a:rPr lang="en-US" smtClean="0"/>
              <a:t>4/16/25</a:t>
            </a:fld>
            <a:endParaRPr lang="en-US" dirty="0"/>
          </a:p>
        </p:txBody>
      </p:sp>
      <p:sp>
        <p:nvSpPr>
          <p:cNvPr id="5" name="Footer Placeholder 4">
            <a:extLst>
              <a:ext uri="{FF2B5EF4-FFF2-40B4-BE49-F238E27FC236}">
                <a16:creationId xmlns:a16="http://schemas.microsoft.com/office/drawing/2014/main" id="{F0AA8D78-9C85-1EA5-8C79-72E1D33E371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779537-F89A-7116-79C6-D8B71D0E5EAE}"/>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54132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826708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733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7858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4358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36420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10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2562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BBADB-61C4-5B93-6C50-E2807EB7FA25}"/>
              </a:ext>
            </a:extLst>
          </p:cNvPr>
          <p:cNvSpPr>
            <a:spLocks noGrp="1"/>
          </p:cNvSpPr>
          <p:nvPr>
            <p:ph type="title"/>
          </p:nvPr>
        </p:nvSpPr>
        <p:spPr/>
        <p:txBody>
          <a:bodyPr/>
          <a:lstStyle/>
          <a:p>
            <a:r>
              <a:rPr lang="en-US"/>
              <a:t>Click to edit Master title style</a:t>
            </a:r>
            <a:endParaRPr lang="en-KG"/>
          </a:p>
        </p:txBody>
      </p:sp>
      <p:sp>
        <p:nvSpPr>
          <p:cNvPr id="3" name="Content Placeholder 2">
            <a:extLst>
              <a:ext uri="{FF2B5EF4-FFF2-40B4-BE49-F238E27FC236}">
                <a16:creationId xmlns:a16="http://schemas.microsoft.com/office/drawing/2014/main" id="{07384916-E4CE-03E7-5732-389EDAD57B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G"/>
          </a:p>
        </p:txBody>
      </p:sp>
      <p:sp>
        <p:nvSpPr>
          <p:cNvPr id="4" name="Date Placeholder 3">
            <a:extLst>
              <a:ext uri="{FF2B5EF4-FFF2-40B4-BE49-F238E27FC236}">
                <a16:creationId xmlns:a16="http://schemas.microsoft.com/office/drawing/2014/main" id="{33806F6D-8285-7FD6-1680-93D01766A27A}"/>
              </a:ext>
            </a:extLst>
          </p:cNvPr>
          <p:cNvSpPr>
            <a:spLocks noGrp="1"/>
          </p:cNvSpPr>
          <p:nvPr>
            <p:ph type="dt" sz="half" idx="10"/>
          </p:nvPr>
        </p:nvSpPr>
        <p:spPr/>
        <p:txBody>
          <a:bodyPr/>
          <a:lstStyle/>
          <a:p>
            <a:fld id="{C764DE79-268F-4C1A-8933-263129D2AF90}" type="datetimeFigureOut">
              <a:rPr lang="en-US" smtClean="0"/>
              <a:t>4/16/25</a:t>
            </a:fld>
            <a:endParaRPr lang="en-US" dirty="0"/>
          </a:p>
        </p:txBody>
      </p:sp>
      <p:sp>
        <p:nvSpPr>
          <p:cNvPr id="5" name="Footer Placeholder 4">
            <a:extLst>
              <a:ext uri="{FF2B5EF4-FFF2-40B4-BE49-F238E27FC236}">
                <a16:creationId xmlns:a16="http://schemas.microsoft.com/office/drawing/2014/main" id="{44B21349-7715-4D9A-C5A8-D98F81E3EC7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668C0E5-94EB-B46C-4B2D-247F303A1DF1}"/>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6275826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6C6EF-2125-AEC8-ACEE-3D5751DEF5D6}"/>
              </a:ext>
            </a:extLst>
          </p:cNvPr>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KG"/>
          </a:p>
        </p:txBody>
      </p:sp>
      <p:sp>
        <p:nvSpPr>
          <p:cNvPr id="3" name="Text Placeholder 2">
            <a:extLst>
              <a:ext uri="{FF2B5EF4-FFF2-40B4-BE49-F238E27FC236}">
                <a16:creationId xmlns:a16="http://schemas.microsoft.com/office/drawing/2014/main" id="{DBF2C95F-07A4-9816-638E-2BFA25A830CC}"/>
              </a:ext>
            </a:extLst>
          </p:cNvPr>
          <p:cNvSpPr>
            <a:spLocks noGrp="1"/>
          </p:cNvSpPr>
          <p:nvPr>
            <p:ph type="body" idx="1"/>
          </p:nvPr>
        </p:nvSpPr>
        <p:spPr>
          <a:xfrm>
            <a:off x="998220" y="5507356"/>
            <a:ext cx="12618720" cy="1800224"/>
          </a:xfrm>
        </p:spPr>
        <p:txBody>
          <a:bodyPr/>
          <a:lstStyle>
            <a:lvl1pPr marL="0" indent="0">
              <a:buNone/>
              <a:defRPr sz="2880">
                <a:solidFill>
                  <a:schemeClr val="tx1">
                    <a:tint val="82000"/>
                  </a:schemeClr>
                </a:solidFill>
              </a:defRPr>
            </a:lvl1pPr>
            <a:lvl2pPr marL="548640" indent="0">
              <a:buNone/>
              <a:defRPr sz="2400">
                <a:solidFill>
                  <a:schemeClr val="tx1">
                    <a:tint val="82000"/>
                  </a:schemeClr>
                </a:solidFill>
              </a:defRPr>
            </a:lvl2pPr>
            <a:lvl3pPr marL="1097280" indent="0">
              <a:buNone/>
              <a:defRPr sz="2160">
                <a:solidFill>
                  <a:schemeClr val="tx1">
                    <a:tint val="82000"/>
                  </a:schemeClr>
                </a:solidFill>
              </a:defRPr>
            </a:lvl3pPr>
            <a:lvl4pPr marL="1645920" indent="0">
              <a:buNone/>
              <a:defRPr sz="1920">
                <a:solidFill>
                  <a:schemeClr val="tx1">
                    <a:tint val="82000"/>
                  </a:schemeClr>
                </a:solidFill>
              </a:defRPr>
            </a:lvl4pPr>
            <a:lvl5pPr marL="2194560" indent="0">
              <a:buNone/>
              <a:defRPr sz="1920">
                <a:solidFill>
                  <a:schemeClr val="tx1">
                    <a:tint val="82000"/>
                  </a:schemeClr>
                </a:solidFill>
              </a:defRPr>
            </a:lvl5pPr>
            <a:lvl6pPr marL="2743200" indent="0">
              <a:buNone/>
              <a:defRPr sz="1920">
                <a:solidFill>
                  <a:schemeClr val="tx1">
                    <a:tint val="82000"/>
                  </a:schemeClr>
                </a:solidFill>
              </a:defRPr>
            </a:lvl6pPr>
            <a:lvl7pPr marL="3291840" indent="0">
              <a:buNone/>
              <a:defRPr sz="1920">
                <a:solidFill>
                  <a:schemeClr val="tx1">
                    <a:tint val="82000"/>
                  </a:schemeClr>
                </a:solidFill>
              </a:defRPr>
            </a:lvl7pPr>
            <a:lvl8pPr marL="3840480" indent="0">
              <a:buNone/>
              <a:defRPr sz="1920">
                <a:solidFill>
                  <a:schemeClr val="tx1">
                    <a:tint val="82000"/>
                  </a:schemeClr>
                </a:solidFill>
              </a:defRPr>
            </a:lvl8pPr>
            <a:lvl9pPr marL="4389120" indent="0">
              <a:buNone/>
              <a:defRPr sz="192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257881-A527-9135-9D31-56BBB6A707D3}"/>
              </a:ext>
            </a:extLst>
          </p:cNvPr>
          <p:cNvSpPr>
            <a:spLocks noGrp="1"/>
          </p:cNvSpPr>
          <p:nvPr>
            <p:ph type="dt" sz="half" idx="10"/>
          </p:nvPr>
        </p:nvSpPr>
        <p:spPr/>
        <p:txBody>
          <a:bodyPr/>
          <a:lstStyle/>
          <a:p>
            <a:fld id="{C764DE79-268F-4C1A-8933-263129D2AF90}" type="datetimeFigureOut">
              <a:rPr lang="en-US" smtClean="0"/>
              <a:t>4/16/25</a:t>
            </a:fld>
            <a:endParaRPr lang="en-US" dirty="0"/>
          </a:p>
        </p:txBody>
      </p:sp>
      <p:sp>
        <p:nvSpPr>
          <p:cNvPr id="5" name="Footer Placeholder 4">
            <a:extLst>
              <a:ext uri="{FF2B5EF4-FFF2-40B4-BE49-F238E27FC236}">
                <a16:creationId xmlns:a16="http://schemas.microsoft.com/office/drawing/2014/main" id="{8278193D-3807-717D-3A3F-14DC526BA1B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784E39-2323-65D4-42B8-EC270E3796E9}"/>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4146577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1DD7B-A323-6255-1B44-424F4123EC32}"/>
              </a:ext>
            </a:extLst>
          </p:cNvPr>
          <p:cNvSpPr>
            <a:spLocks noGrp="1"/>
          </p:cNvSpPr>
          <p:nvPr>
            <p:ph type="title"/>
          </p:nvPr>
        </p:nvSpPr>
        <p:spPr/>
        <p:txBody>
          <a:bodyPr/>
          <a:lstStyle/>
          <a:p>
            <a:r>
              <a:rPr lang="en-US"/>
              <a:t>Click to edit Master title style</a:t>
            </a:r>
            <a:endParaRPr lang="en-KG"/>
          </a:p>
        </p:txBody>
      </p:sp>
      <p:sp>
        <p:nvSpPr>
          <p:cNvPr id="3" name="Content Placeholder 2">
            <a:extLst>
              <a:ext uri="{FF2B5EF4-FFF2-40B4-BE49-F238E27FC236}">
                <a16:creationId xmlns:a16="http://schemas.microsoft.com/office/drawing/2014/main" id="{4DC7C2FD-455A-38BA-82F6-D3CD443A7053}"/>
              </a:ext>
            </a:extLst>
          </p:cNvPr>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G"/>
          </a:p>
        </p:txBody>
      </p:sp>
      <p:sp>
        <p:nvSpPr>
          <p:cNvPr id="4" name="Content Placeholder 3">
            <a:extLst>
              <a:ext uri="{FF2B5EF4-FFF2-40B4-BE49-F238E27FC236}">
                <a16:creationId xmlns:a16="http://schemas.microsoft.com/office/drawing/2014/main" id="{AAB1AD72-82EF-BDAF-77A5-5AC8419C517D}"/>
              </a:ext>
            </a:extLst>
          </p:cNvPr>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G"/>
          </a:p>
        </p:txBody>
      </p:sp>
      <p:sp>
        <p:nvSpPr>
          <p:cNvPr id="5" name="Date Placeholder 4">
            <a:extLst>
              <a:ext uri="{FF2B5EF4-FFF2-40B4-BE49-F238E27FC236}">
                <a16:creationId xmlns:a16="http://schemas.microsoft.com/office/drawing/2014/main" id="{363F258B-9486-FC08-3C1B-05C80A55761C}"/>
              </a:ext>
            </a:extLst>
          </p:cNvPr>
          <p:cNvSpPr>
            <a:spLocks noGrp="1"/>
          </p:cNvSpPr>
          <p:nvPr>
            <p:ph type="dt" sz="half" idx="10"/>
          </p:nvPr>
        </p:nvSpPr>
        <p:spPr/>
        <p:txBody>
          <a:bodyPr/>
          <a:lstStyle/>
          <a:p>
            <a:fld id="{C764DE79-268F-4C1A-8933-263129D2AF90}" type="datetimeFigureOut">
              <a:rPr lang="en-US" smtClean="0"/>
              <a:t>4/16/25</a:t>
            </a:fld>
            <a:endParaRPr lang="en-US" dirty="0"/>
          </a:p>
        </p:txBody>
      </p:sp>
      <p:sp>
        <p:nvSpPr>
          <p:cNvPr id="6" name="Footer Placeholder 5">
            <a:extLst>
              <a:ext uri="{FF2B5EF4-FFF2-40B4-BE49-F238E27FC236}">
                <a16:creationId xmlns:a16="http://schemas.microsoft.com/office/drawing/2014/main" id="{8F454886-8DAA-1146-869D-124019D4B5C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27544C5-BD0B-BDFF-03D7-7F204ABCAA49}"/>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096730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B579-0253-3F02-CDD0-5F806CD7CE47}"/>
              </a:ext>
            </a:extLst>
          </p:cNvPr>
          <p:cNvSpPr>
            <a:spLocks noGrp="1"/>
          </p:cNvSpPr>
          <p:nvPr>
            <p:ph type="title"/>
          </p:nvPr>
        </p:nvSpPr>
        <p:spPr>
          <a:xfrm>
            <a:off x="1007746" y="438150"/>
            <a:ext cx="12618720" cy="1590676"/>
          </a:xfrm>
        </p:spPr>
        <p:txBody>
          <a:bodyPr/>
          <a:lstStyle/>
          <a:p>
            <a:r>
              <a:rPr lang="en-US"/>
              <a:t>Click to edit Master title style</a:t>
            </a:r>
            <a:endParaRPr lang="en-KG"/>
          </a:p>
        </p:txBody>
      </p:sp>
      <p:sp>
        <p:nvSpPr>
          <p:cNvPr id="3" name="Text Placeholder 2">
            <a:extLst>
              <a:ext uri="{FF2B5EF4-FFF2-40B4-BE49-F238E27FC236}">
                <a16:creationId xmlns:a16="http://schemas.microsoft.com/office/drawing/2014/main" id="{EBFAA816-D614-4FED-C7F4-00801653CF03}"/>
              </a:ext>
            </a:extLst>
          </p:cNvPr>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a:extLst>
              <a:ext uri="{FF2B5EF4-FFF2-40B4-BE49-F238E27FC236}">
                <a16:creationId xmlns:a16="http://schemas.microsoft.com/office/drawing/2014/main" id="{FE564591-C72B-4D79-0B10-2D31DF5E39C3}"/>
              </a:ext>
            </a:extLst>
          </p:cNvPr>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G"/>
          </a:p>
        </p:txBody>
      </p:sp>
      <p:sp>
        <p:nvSpPr>
          <p:cNvPr id="5" name="Text Placeholder 4">
            <a:extLst>
              <a:ext uri="{FF2B5EF4-FFF2-40B4-BE49-F238E27FC236}">
                <a16:creationId xmlns:a16="http://schemas.microsoft.com/office/drawing/2014/main" id="{95BB7A1F-EECC-3D5F-2C83-93623BCA8729}"/>
              </a:ext>
            </a:extLst>
          </p:cNvPr>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a:extLst>
              <a:ext uri="{FF2B5EF4-FFF2-40B4-BE49-F238E27FC236}">
                <a16:creationId xmlns:a16="http://schemas.microsoft.com/office/drawing/2014/main" id="{21D93C1A-E163-7E50-EDF1-A91E921593B3}"/>
              </a:ext>
            </a:extLst>
          </p:cNvPr>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G"/>
          </a:p>
        </p:txBody>
      </p:sp>
      <p:sp>
        <p:nvSpPr>
          <p:cNvPr id="7" name="Date Placeholder 6">
            <a:extLst>
              <a:ext uri="{FF2B5EF4-FFF2-40B4-BE49-F238E27FC236}">
                <a16:creationId xmlns:a16="http://schemas.microsoft.com/office/drawing/2014/main" id="{DDC23842-AE3D-9275-DB9F-313B4FCE7EAC}"/>
              </a:ext>
            </a:extLst>
          </p:cNvPr>
          <p:cNvSpPr>
            <a:spLocks noGrp="1"/>
          </p:cNvSpPr>
          <p:nvPr>
            <p:ph type="dt" sz="half" idx="10"/>
          </p:nvPr>
        </p:nvSpPr>
        <p:spPr/>
        <p:txBody>
          <a:bodyPr/>
          <a:lstStyle/>
          <a:p>
            <a:fld id="{C764DE79-268F-4C1A-8933-263129D2AF90}" type="datetimeFigureOut">
              <a:rPr lang="en-US" smtClean="0"/>
              <a:t>4/16/25</a:t>
            </a:fld>
            <a:endParaRPr lang="en-US" dirty="0"/>
          </a:p>
        </p:txBody>
      </p:sp>
      <p:sp>
        <p:nvSpPr>
          <p:cNvPr id="8" name="Footer Placeholder 7">
            <a:extLst>
              <a:ext uri="{FF2B5EF4-FFF2-40B4-BE49-F238E27FC236}">
                <a16:creationId xmlns:a16="http://schemas.microsoft.com/office/drawing/2014/main" id="{5E494A0C-489E-1627-0E73-02B7592E9C9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85DDEFB-25B5-9371-5222-B49B4DF3A4DD}"/>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0099915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0EA53-DB46-7DE6-0B16-D4DEEFBD5656}"/>
              </a:ext>
            </a:extLst>
          </p:cNvPr>
          <p:cNvSpPr>
            <a:spLocks noGrp="1"/>
          </p:cNvSpPr>
          <p:nvPr>
            <p:ph type="title"/>
          </p:nvPr>
        </p:nvSpPr>
        <p:spPr/>
        <p:txBody>
          <a:bodyPr/>
          <a:lstStyle/>
          <a:p>
            <a:r>
              <a:rPr lang="en-US"/>
              <a:t>Click to edit Master title style</a:t>
            </a:r>
            <a:endParaRPr lang="en-KG"/>
          </a:p>
        </p:txBody>
      </p:sp>
      <p:sp>
        <p:nvSpPr>
          <p:cNvPr id="3" name="Date Placeholder 2">
            <a:extLst>
              <a:ext uri="{FF2B5EF4-FFF2-40B4-BE49-F238E27FC236}">
                <a16:creationId xmlns:a16="http://schemas.microsoft.com/office/drawing/2014/main" id="{D2444A77-F830-9008-BA01-1458502EB602}"/>
              </a:ext>
            </a:extLst>
          </p:cNvPr>
          <p:cNvSpPr>
            <a:spLocks noGrp="1"/>
          </p:cNvSpPr>
          <p:nvPr>
            <p:ph type="dt" sz="half" idx="10"/>
          </p:nvPr>
        </p:nvSpPr>
        <p:spPr/>
        <p:txBody>
          <a:bodyPr/>
          <a:lstStyle/>
          <a:p>
            <a:fld id="{C764DE79-268F-4C1A-8933-263129D2AF90}" type="datetimeFigureOut">
              <a:rPr lang="en-US" smtClean="0"/>
              <a:t>4/16/25</a:t>
            </a:fld>
            <a:endParaRPr lang="en-US" dirty="0"/>
          </a:p>
        </p:txBody>
      </p:sp>
      <p:sp>
        <p:nvSpPr>
          <p:cNvPr id="4" name="Footer Placeholder 3">
            <a:extLst>
              <a:ext uri="{FF2B5EF4-FFF2-40B4-BE49-F238E27FC236}">
                <a16:creationId xmlns:a16="http://schemas.microsoft.com/office/drawing/2014/main" id="{C8F5CD6C-A45F-ECB5-367F-039940839E9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F6C344F-5250-ED24-28B3-BDA96A5DB6ED}"/>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6984401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08DF21-3FCD-6141-6EA2-6404F09C2284}"/>
              </a:ext>
            </a:extLst>
          </p:cNvPr>
          <p:cNvSpPr>
            <a:spLocks noGrp="1"/>
          </p:cNvSpPr>
          <p:nvPr>
            <p:ph type="dt" sz="half" idx="10"/>
          </p:nvPr>
        </p:nvSpPr>
        <p:spPr/>
        <p:txBody>
          <a:bodyPr/>
          <a:lstStyle/>
          <a:p>
            <a:fld id="{C764DE79-268F-4C1A-8933-263129D2AF90}" type="datetimeFigureOut">
              <a:rPr lang="en-US" smtClean="0"/>
              <a:t>4/16/25</a:t>
            </a:fld>
            <a:endParaRPr lang="en-US" dirty="0"/>
          </a:p>
        </p:txBody>
      </p:sp>
      <p:sp>
        <p:nvSpPr>
          <p:cNvPr id="3" name="Footer Placeholder 2">
            <a:extLst>
              <a:ext uri="{FF2B5EF4-FFF2-40B4-BE49-F238E27FC236}">
                <a16:creationId xmlns:a16="http://schemas.microsoft.com/office/drawing/2014/main" id="{676E58BA-9239-6C2A-F9FD-131FFA70E32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04875FD-342D-353A-50E7-717A646529DD}"/>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8938553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6D6D0-7394-F30C-5325-EF728F8E8F27}"/>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KG"/>
          </a:p>
        </p:txBody>
      </p:sp>
      <p:sp>
        <p:nvSpPr>
          <p:cNvPr id="3" name="Content Placeholder 2">
            <a:extLst>
              <a:ext uri="{FF2B5EF4-FFF2-40B4-BE49-F238E27FC236}">
                <a16:creationId xmlns:a16="http://schemas.microsoft.com/office/drawing/2014/main" id="{DEC6217A-99C1-1730-F7B1-DF82811F2DCD}"/>
              </a:ext>
            </a:extLst>
          </p:cNvPr>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G"/>
          </a:p>
        </p:txBody>
      </p:sp>
      <p:sp>
        <p:nvSpPr>
          <p:cNvPr id="4" name="Text Placeholder 3">
            <a:extLst>
              <a:ext uri="{FF2B5EF4-FFF2-40B4-BE49-F238E27FC236}">
                <a16:creationId xmlns:a16="http://schemas.microsoft.com/office/drawing/2014/main" id="{E976ADF9-08D8-9FFF-8B10-E2BEFF1534F0}"/>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50C261C3-FEED-4024-DC96-DB96AEB92B5D}"/>
              </a:ext>
            </a:extLst>
          </p:cNvPr>
          <p:cNvSpPr>
            <a:spLocks noGrp="1"/>
          </p:cNvSpPr>
          <p:nvPr>
            <p:ph type="dt" sz="half" idx="10"/>
          </p:nvPr>
        </p:nvSpPr>
        <p:spPr/>
        <p:txBody>
          <a:bodyPr/>
          <a:lstStyle/>
          <a:p>
            <a:fld id="{C764DE79-268F-4C1A-8933-263129D2AF90}" type="datetimeFigureOut">
              <a:rPr lang="en-US" smtClean="0"/>
              <a:t>4/16/25</a:t>
            </a:fld>
            <a:endParaRPr lang="en-US" dirty="0"/>
          </a:p>
        </p:txBody>
      </p:sp>
      <p:sp>
        <p:nvSpPr>
          <p:cNvPr id="6" name="Footer Placeholder 5">
            <a:extLst>
              <a:ext uri="{FF2B5EF4-FFF2-40B4-BE49-F238E27FC236}">
                <a16:creationId xmlns:a16="http://schemas.microsoft.com/office/drawing/2014/main" id="{29966F3B-1205-1D28-7995-28EB422C996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CEE04EF-1FDA-4F36-8ED2-38FF66A2FD1D}"/>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1401573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A9A51-C9E9-1B13-ED9A-AF6AEA4E82C6}"/>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KG"/>
          </a:p>
        </p:txBody>
      </p:sp>
      <p:sp>
        <p:nvSpPr>
          <p:cNvPr id="3" name="Picture Placeholder 2">
            <a:extLst>
              <a:ext uri="{FF2B5EF4-FFF2-40B4-BE49-F238E27FC236}">
                <a16:creationId xmlns:a16="http://schemas.microsoft.com/office/drawing/2014/main" id="{5A918D4A-029E-81A2-F5AA-7D1AC5E181D9}"/>
              </a:ext>
            </a:extLst>
          </p:cNvPr>
          <p:cNvSpPr>
            <a:spLocks noGrp="1"/>
          </p:cNvSpPr>
          <p:nvPr>
            <p:ph type="pic" idx="1"/>
          </p:nvPr>
        </p:nvSpPr>
        <p:spPr>
          <a:xfrm>
            <a:off x="6219826" y="1184911"/>
            <a:ext cx="7406640" cy="584835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KG"/>
          </a:p>
        </p:txBody>
      </p:sp>
      <p:sp>
        <p:nvSpPr>
          <p:cNvPr id="4" name="Text Placeholder 3">
            <a:extLst>
              <a:ext uri="{FF2B5EF4-FFF2-40B4-BE49-F238E27FC236}">
                <a16:creationId xmlns:a16="http://schemas.microsoft.com/office/drawing/2014/main" id="{852E7E25-A7B8-3137-3B6C-DE54AAEC1276}"/>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559A6F40-B0ED-CD48-7AEB-9280EBFEB34C}"/>
              </a:ext>
            </a:extLst>
          </p:cNvPr>
          <p:cNvSpPr>
            <a:spLocks noGrp="1"/>
          </p:cNvSpPr>
          <p:nvPr>
            <p:ph type="dt" sz="half" idx="10"/>
          </p:nvPr>
        </p:nvSpPr>
        <p:spPr/>
        <p:txBody>
          <a:bodyPr/>
          <a:lstStyle/>
          <a:p>
            <a:fld id="{C764DE79-268F-4C1A-8933-263129D2AF90}" type="datetimeFigureOut">
              <a:rPr lang="en-US" smtClean="0"/>
              <a:t>4/16/25</a:t>
            </a:fld>
            <a:endParaRPr lang="en-US" dirty="0"/>
          </a:p>
        </p:txBody>
      </p:sp>
      <p:sp>
        <p:nvSpPr>
          <p:cNvPr id="6" name="Footer Placeholder 5">
            <a:extLst>
              <a:ext uri="{FF2B5EF4-FFF2-40B4-BE49-F238E27FC236}">
                <a16:creationId xmlns:a16="http://schemas.microsoft.com/office/drawing/2014/main" id="{EF20C6C8-E88A-CAAF-65F2-31666DBB226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84580E-872B-AB15-1587-D9A692578065}"/>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9070789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F7B5DB-6B51-D397-9600-079DA046815D}"/>
              </a:ext>
            </a:extLst>
          </p:cNvPr>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KG"/>
          </a:p>
        </p:txBody>
      </p:sp>
      <p:sp>
        <p:nvSpPr>
          <p:cNvPr id="3" name="Text Placeholder 2">
            <a:extLst>
              <a:ext uri="{FF2B5EF4-FFF2-40B4-BE49-F238E27FC236}">
                <a16:creationId xmlns:a16="http://schemas.microsoft.com/office/drawing/2014/main" id="{4CE9E2C1-1397-164E-8F33-25CF7C69BBBD}"/>
              </a:ext>
            </a:extLst>
          </p:cNvPr>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G"/>
          </a:p>
        </p:txBody>
      </p:sp>
      <p:sp>
        <p:nvSpPr>
          <p:cNvPr id="4" name="Date Placeholder 3">
            <a:extLst>
              <a:ext uri="{FF2B5EF4-FFF2-40B4-BE49-F238E27FC236}">
                <a16:creationId xmlns:a16="http://schemas.microsoft.com/office/drawing/2014/main" id="{8A3F928C-72D0-4FBA-31DF-6BE821490738}"/>
              </a:ext>
            </a:extLst>
          </p:cNvPr>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82000"/>
                  </a:schemeClr>
                </a:solidFill>
              </a:defRPr>
            </a:lvl1pPr>
          </a:lstStyle>
          <a:p>
            <a:fld id="{C764DE79-268F-4C1A-8933-263129D2AF90}" type="datetimeFigureOut">
              <a:rPr lang="en-US" smtClean="0"/>
              <a:t>4/16/25</a:t>
            </a:fld>
            <a:endParaRPr lang="en-US" dirty="0"/>
          </a:p>
        </p:txBody>
      </p:sp>
      <p:sp>
        <p:nvSpPr>
          <p:cNvPr id="5" name="Footer Placeholder 4">
            <a:extLst>
              <a:ext uri="{FF2B5EF4-FFF2-40B4-BE49-F238E27FC236}">
                <a16:creationId xmlns:a16="http://schemas.microsoft.com/office/drawing/2014/main" id="{7031C068-36E2-5FB1-E62F-C8DA2EA0D0C8}"/>
              </a:ext>
            </a:extLst>
          </p:cNvPr>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0A4CB4B3-1F0C-41F7-46E6-35B62E801BC2}"/>
              </a:ext>
            </a:extLst>
          </p:cNvPr>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82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87303866"/>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 id="2147484050" r:id="rId13"/>
    <p:sldLayoutId id="2147484051" r:id="rId14"/>
    <p:sldLayoutId id="2147484052" r:id="rId15"/>
    <p:sldLayoutId id="2147484053" r:id="rId16"/>
    <p:sldLayoutId id="2147484058" r:id="rId17"/>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KG"/>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EEE1797-1C79-01AA-1A5C-A625647747A5}"/>
              </a:ext>
            </a:extLst>
          </p:cNvPr>
          <p:cNvGrpSpPr/>
          <p:nvPr/>
        </p:nvGrpSpPr>
        <p:grpSpPr>
          <a:xfrm>
            <a:off x="2000365" y="8229600"/>
            <a:ext cx="10607657" cy="7609488"/>
            <a:chOff x="1407134" y="301135"/>
            <a:chExt cx="12202484" cy="8332502"/>
          </a:xfrm>
        </p:grpSpPr>
        <p:pic>
          <p:nvPicPr>
            <p:cNvPr id="10" name="Picture 9" descr="A screenshot of a computer&#10;&#10;AI-generated content may be incorrect.">
              <a:extLst>
                <a:ext uri="{FF2B5EF4-FFF2-40B4-BE49-F238E27FC236}">
                  <a16:creationId xmlns:a16="http://schemas.microsoft.com/office/drawing/2014/main" id="{280D9D8A-12E1-88EC-A3DB-4E5F9CCEEA12}"/>
                </a:ext>
              </a:extLst>
            </p:cNvPr>
            <p:cNvPicPr>
              <a:picLocks noChangeAspect="1"/>
            </p:cNvPicPr>
            <p:nvPr/>
          </p:nvPicPr>
          <p:blipFill>
            <a:blip r:embed="rId3"/>
            <a:stretch>
              <a:fillRect/>
            </a:stretch>
          </p:blipFill>
          <p:spPr>
            <a:xfrm>
              <a:off x="1407134" y="301135"/>
              <a:ext cx="12202484" cy="8332502"/>
            </a:xfrm>
            <a:prstGeom prst="rect">
              <a:avLst/>
            </a:prstGeom>
          </p:spPr>
        </p:pic>
        <p:sp>
          <p:nvSpPr>
            <p:cNvPr id="11" name="Rectangle 10">
              <a:extLst>
                <a:ext uri="{FF2B5EF4-FFF2-40B4-BE49-F238E27FC236}">
                  <a16:creationId xmlns:a16="http://schemas.microsoft.com/office/drawing/2014/main" id="{C03775FF-4F89-FB69-9DD8-DAD18233049F}"/>
                </a:ext>
              </a:extLst>
            </p:cNvPr>
            <p:cNvSpPr>
              <a:spLocks/>
            </p:cNvSpPr>
            <p:nvPr/>
          </p:nvSpPr>
          <p:spPr>
            <a:xfrm>
              <a:off x="2049194" y="1059766"/>
              <a:ext cx="4178104" cy="36107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KG"/>
            </a:p>
          </p:txBody>
        </p:sp>
      </p:grpSp>
      <p:sp>
        <p:nvSpPr>
          <p:cNvPr id="3" name="Text 0"/>
          <p:cNvSpPr/>
          <p:nvPr/>
        </p:nvSpPr>
        <p:spPr>
          <a:xfrm rot="8630903">
            <a:off x="-2308176" y="-3326844"/>
            <a:ext cx="7627382" cy="2138124"/>
          </a:xfrm>
          <a:prstGeom prst="rect">
            <a:avLst/>
          </a:prstGeom>
          <a:noFill/>
          <a:ln/>
        </p:spPr>
        <p:txBody>
          <a:bodyPr wrap="square" lIns="0" tIns="0" rIns="0" bIns="0" rtlCol="0" anchor="t"/>
          <a:lstStyle/>
          <a:p>
            <a:pPr marL="0" indent="0" algn="l">
              <a:lnSpc>
                <a:spcPts val="5600"/>
              </a:lnSpc>
              <a:buNone/>
            </a:pP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Enhancing Datasets and Introduction to Reinforcement Learning</a:t>
            </a:r>
            <a:endParaRPr lang="en-US" sz="445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4" name="Text 1"/>
          <p:cNvSpPr/>
          <p:nvPr/>
        </p:nvSpPr>
        <p:spPr>
          <a:xfrm rot="17030292">
            <a:off x="136517" y="11687212"/>
            <a:ext cx="7627382" cy="104013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This presentation explores techniques to enhance machine learning datasets. We will cover Data Augmentation and SMOTE. We'll also provide an introduction to Reinforcement Learning.</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5" name="Text 2"/>
          <p:cNvSpPr/>
          <p:nvPr/>
        </p:nvSpPr>
        <p:spPr>
          <a:xfrm rot="4348377">
            <a:off x="8794331" y="12115836"/>
            <a:ext cx="7627382"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Our goal is to highlight the importance of data quality and quantity for machine learning improvements.</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61D429-BE65-D28B-C6D1-E7C0E7E5FD1F}"/>
              </a:ext>
            </a:extLst>
          </p:cNvPr>
          <p:cNvSpPr txBox="1"/>
          <p:nvPr/>
        </p:nvSpPr>
        <p:spPr>
          <a:xfrm>
            <a:off x="525685" y="1366183"/>
            <a:ext cx="8522208" cy="6863417"/>
          </a:xfrm>
          <a:prstGeom prst="rect">
            <a:avLst/>
          </a:prstGeom>
          <a:noFill/>
        </p:spPr>
        <p:txBody>
          <a:bodyPr wrap="square">
            <a:spAutoFit/>
          </a:bodyPr>
          <a:lstStyle/>
          <a:p>
            <a:r>
              <a:rPr lang="en-KG" sz="1000" dirty="0">
                <a:solidFill>
                  <a:schemeClr val="accent5">
                    <a:lumMod val="60000"/>
                    <a:lumOff val="40000"/>
                  </a:schemeClr>
                </a:solidFill>
                <a:latin typeface="JetBrains Mono" panose="02000009000000000000" pitchFamily="49" charset="0"/>
                <a:ea typeface="JetBrains Mono" panose="02000009000000000000" pitchFamily="49" charset="0"/>
                <a:cs typeface="JetBrains Mono" panose="02000009000000000000" pitchFamily="49" charset="0"/>
              </a:rPr>
              <a:t>import</a:t>
            </a:r>
            <a:r>
              <a:rPr lang="en-KG" sz="1000" dirty="0">
                <a:latin typeface="JetBrains Mono" panose="02000009000000000000" pitchFamily="49" charset="0"/>
                <a:ea typeface="JetBrains Mono" panose="02000009000000000000" pitchFamily="49" charset="0"/>
                <a:cs typeface="JetBrains Mono" panose="02000009000000000000" pitchFamily="49" charset="0"/>
              </a:rPr>
              <a:t> random</a:t>
            </a:r>
          </a:p>
          <a:p>
            <a:r>
              <a:rPr lang="en-KG" sz="1000" dirty="0">
                <a:solidFill>
                  <a:schemeClr val="accent5">
                    <a:lumMod val="60000"/>
                    <a:lumOff val="40000"/>
                  </a:schemeClr>
                </a:solidFill>
                <a:latin typeface="JetBrains Mono" panose="02000009000000000000" pitchFamily="49" charset="0"/>
                <a:ea typeface="JetBrains Mono" panose="02000009000000000000" pitchFamily="49" charset="0"/>
                <a:cs typeface="JetBrains Mono" panose="02000009000000000000" pitchFamily="49" charset="0"/>
              </a:rPr>
              <a:t>import</a:t>
            </a:r>
            <a:r>
              <a:rPr lang="en-KG" sz="1000" dirty="0">
                <a:latin typeface="JetBrains Mono" panose="02000009000000000000" pitchFamily="49" charset="0"/>
                <a:ea typeface="JetBrains Mono" panose="02000009000000000000" pitchFamily="49" charset="0"/>
                <a:cs typeface="JetBrains Mono" panose="02000009000000000000" pitchFamily="49" charset="0"/>
              </a:rPr>
              <a:t> nltk</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from nltk.corpus </a:t>
            </a:r>
            <a:r>
              <a:rPr lang="en-KG" sz="1000" dirty="0">
                <a:solidFill>
                  <a:schemeClr val="accent5">
                    <a:lumMod val="60000"/>
                    <a:lumOff val="40000"/>
                  </a:schemeClr>
                </a:solidFill>
                <a:latin typeface="JetBrains Mono" panose="02000009000000000000" pitchFamily="49" charset="0"/>
                <a:ea typeface="JetBrains Mono" panose="02000009000000000000" pitchFamily="49" charset="0"/>
                <a:cs typeface="JetBrains Mono" panose="02000009000000000000" pitchFamily="49" charset="0"/>
              </a:rPr>
              <a:t>import</a:t>
            </a:r>
            <a:r>
              <a:rPr lang="en-KG" sz="1000" dirty="0">
                <a:latin typeface="JetBrains Mono" panose="02000009000000000000" pitchFamily="49" charset="0"/>
                <a:ea typeface="JetBrains Mono" panose="02000009000000000000" pitchFamily="49" charset="0"/>
                <a:cs typeface="JetBrains Mono" panose="02000009000000000000" pitchFamily="49" charset="0"/>
              </a:rPr>
              <a:t> wordnet</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from deep_translator </a:t>
            </a:r>
            <a:r>
              <a:rPr lang="en-KG" sz="1000" dirty="0">
                <a:solidFill>
                  <a:schemeClr val="accent5">
                    <a:lumMod val="60000"/>
                    <a:lumOff val="40000"/>
                  </a:schemeClr>
                </a:solidFill>
                <a:latin typeface="JetBrains Mono" panose="02000009000000000000" pitchFamily="49" charset="0"/>
                <a:ea typeface="JetBrains Mono" panose="02000009000000000000" pitchFamily="49" charset="0"/>
                <a:cs typeface="JetBrains Mono" panose="02000009000000000000" pitchFamily="49" charset="0"/>
              </a:rPr>
              <a:t>import</a:t>
            </a:r>
            <a:r>
              <a:rPr lang="en-KG" sz="1000" dirty="0">
                <a:latin typeface="JetBrains Mono" panose="02000009000000000000" pitchFamily="49" charset="0"/>
                <a:ea typeface="JetBrains Mono" panose="02000009000000000000" pitchFamily="49" charset="0"/>
                <a:cs typeface="JetBrains Mono" panose="02000009000000000000" pitchFamily="49" charset="0"/>
              </a:rPr>
              <a:t> GoogleTranslator</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nltk.download('wordnet')</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nltk.download('omw-1.4')</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Original sentence</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sentence = "</a:t>
            </a:r>
            <a:r>
              <a:rPr lang="en-KG" sz="1000" dirty="0">
                <a:solidFill>
                  <a:schemeClr val="accent5">
                    <a:lumMod val="60000"/>
                    <a:lumOff val="40000"/>
                  </a:schemeClr>
                </a:solidFill>
                <a:latin typeface="JetBrains Mono" panose="02000009000000000000" pitchFamily="49" charset="0"/>
                <a:ea typeface="JetBrains Mono" panose="02000009000000000000" pitchFamily="49" charset="0"/>
                <a:cs typeface="JetBrains Mono" panose="02000009000000000000" pitchFamily="49" charset="0"/>
              </a:rPr>
              <a:t>This movie was good and the acting was fantastic</a:t>
            </a:r>
            <a:r>
              <a:rPr lang="en-KG" sz="1000" dirty="0">
                <a:latin typeface="JetBrains Mono" panose="02000009000000000000" pitchFamily="49" charset="0"/>
                <a:ea typeface="JetBrains Mono" panose="02000009000000000000" pitchFamily="49" charset="0"/>
                <a:cs typeface="JetBrains Mono" panose="02000009000000000000" pitchFamily="49" charset="0"/>
              </a:rPr>
              <a:t>."</a:t>
            </a:r>
          </a:p>
          <a:p>
            <a:r>
              <a:rPr lang="en-KG" sz="1000" dirty="0">
                <a:solidFill>
                  <a:schemeClr val="accent6">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 1. Synonym Replacement</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def synonym_replacement(sentence, n=2):</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words = sentence.split()</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new_words = words.copy()</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random.shuffle(words)</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replaced = 0</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for word in words:</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synonyms = wordnet.synsets(word)</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if synonyms:</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synonym_words = [lemma.name() for lemma in synonyms[0].lemmas() if lemma.name() != word]</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if synonym_words:</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new_words = [synonym_words[0] if w == word else w for w in new_words]</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replaced += 1</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if replaced &gt;= n:</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break</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return ' '.join(new_words)</a:t>
            </a:r>
          </a:p>
          <a:p>
            <a:r>
              <a:rPr lang="en-KG" sz="1000" dirty="0">
                <a:solidFill>
                  <a:schemeClr val="accent6">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 2. Random Insertion/Deletion</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def random_insertion_deletion(sentence, insert_prob=0.3, delete_prob=0.3):</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words = sentence.split()</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new_words = []</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for word in words:</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if random.random() &gt; delete_prob:</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new_words.append(word)</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if random.random() &lt; insert_prob:</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new_words.append("very")  # simple insert</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return ' '.join(new_words)</a:t>
            </a:r>
          </a:p>
          <a:p>
            <a:r>
              <a:rPr lang="en-KG" sz="1000" dirty="0">
                <a:solidFill>
                  <a:schemeClr val="accent6">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 3. Back Translation (via English → German → English)</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def back_translation(sentence):</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translated = GoogleTranslator(source='auto', target='de').translate(sentence)</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back_translated = GoogleTranslator(source='de', target='en').translate(translated)</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return back_translated</a:t>
            </a:r>
          </a:p>
          <a:p>
            <a:r>
              <a:rPr lang="en-KG" sz="1000" dirty="0">
                <a:solidFill>
                  <a:schemeClr val="accent6">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 Demonstration</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print("Original:", sentence)</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print("Synonym Replacement:", synonym_replacement(sentence))</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print("Random Insertion/Deletion:", random_insertion_deletion(sentence))</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print("Back Translation:", back_translation(sentence))</a:t>
            </a:r>
          </a:p>
        </p:txBody>
      </p:sp>
      <p:sp>
        <p:nvSpPr>
          <p:cNvPr id="4" name="Text 0">
            <a:extLst>
              <a:ext uri="{FF2B5EF4-FFF2-40B4-BE49-F238E27FC236}">
                <a16:creationId xmlns:a16="http://schemas.microsoft.com/office/drawing/2014/main" id="{943209CB-EA90-CC79-C34D-1BAB328E0A67}"/>
              </a:ext>
            </a:extLst>
          </p:cNvPr>
          <p:cNvSpPr/>
          <p:nvPr/>
        </p:nvSpPr>
        <p:spPr>
          <a:xfrm>
            <a:off x="754475" y="653475"/>
            <a:ext cx="8293418"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Example</a:t>
            </a:r>
            <a:r>
              <a:rPr lang="ru-RU"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 </a:t>
            </a: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with code:</a:t>
            </a:r>
            <a:endParaRPr lang="en-US" sz="4450" dirty="0">
              <a:latin typeface="JetBrains Mono" panose="02000009000000000000" pitchFamily="49" charset="0"/>
              <a:ea typeface="JetBrains Mono" panose="02000009000000000000" pitchFamily="49" charset="0"/>
              <a:cs typeface="JetBrains Mono" panose="02000009000000000000" pitchFamily="49" charset="0"/>
            </a:endParaRPr>
          </a:p>
        </p:txBody>
      </p:sp>
      <p:pic>
        <p:nvPicPr>
          <p:cNvPr id="9" name="Picture 8">
            <a:extLst>
              <a:ext uri="{FF2B5EF4-FFF2-40B4-BE49-F238E27FC236}">
                <a16:creationId xmlns:a16="http://schemas.microsoft.com/office/drawing/2014/main" id="{DD0481C0-F85D-4B5F-939B-34B525FDBEEA}"/>
              </a:ext>
            </a:extLst>
          </p:cNvPr>
          <p:cNvPicPr>
            <a:picLocks noChangeAspect="1"/>
          </p:cNvPicPr>
          <p:nvPr/>
        </p:nvPicPr>
        <p:blipFill>
          <a:blip r:embed="rId2"/>
          <a:stretch>
            <a:fillRect/>
          </a:stretch>
        </p:blipFill>
        <p:spPr>
          <a:xfrm>
            <a:off x="4763742" y="2853452"/>
            <a:ext cx="9602541" cy="935436"/>
          </a:xfrm>
          <a:prstGeom prst="rect">
            <a:avLst/>
          </a:prstGeom>
        </p:spPr>
      </p:pic>
      <p:sp>
        <p:nvSpPr>
          <p:cNvPr id="10" name="Text 0">
            <a:extLst>
              <a:ext uri="{FF2B5EF4-FFF2-40B4-BE49-F238E27FC236}">
                <a16:creationId xmlns:a16="http://schemas.microsoft.com/office/drawing/2014/main" id="{D91927A9-F1F7-7B5B-78A7-8FDBE0579B19}"/>
              </a:ext>
            </a:extLst>
          </p:cNvPr>
          <p:cNvSpPr/>
          <p:nvPr/>
        </p:nvSpPr>
        <p:spPr>
          <a:xfrm>
            <a:off x="5555745" y="2140744"/>
            <a:ext cx="8293418"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Output:</a:t>
            </a:r>
            <a:endParaRPr lang="en-US" sz="445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1" name="Shape 1">
            <a:extLst>
              <a:ext uri="{FF2B5EF4-FFF2-40B4-BE49-F238E27FC236}">
                <a16:creationId xmlns:a16="http://schemas.microsoft.com/office/drawing/2014/main" id="{D7EF2FDA-AE69-4845-32AE-E58DE059FAD1}"/>
              </a:ext>
            </a:extLst>
          </p:cNvPr>
          <p:cNvSpPr/>
          <p:nvPr/>
        </p:nvSpPr>
        <p:spPr>
          <a:xfrm>
            <a:off x="735381" y="9004161"/>
            <a:ext cx="4234101" cy="3346964"/>
          </a:xfrm>
          <a:prstGeom prst="roundRect">
            <a:avLst>
              <a:gd name="adj" fmla="val 5828"/>
            </a:avLst>
          </a:prstGeom>
          <a:solidFill>
            <a:srgbClr val="EEEFF5"/>
          </a:solidFill>
          <a:ln/>
          <a:effectLst>
            <a:outerShdw blurRad="50800" dist="25400" dir="13500000" algn="bl" rotWithShape="0">
              <a:srgbClr val="FFFFFF">
                <a:alpha val="70000"/>
              </a:srgbClr>
            </a:outerShdw>
          </a:effectLst>
        </p:spPr>
      </p:sp>
      <p:sp>
        <p:nvSpPr>
          <p:cNvPr id="12" name="Text 2">
            <a:extLst>
              <a:ext uri="{FF2B5EF4-FFF2-40B4-BE49-F238E27FC236}">
                <a16:creationId xmlns:a16="http://schemas.microsoft.com/office/drawing/2014/main" id="{A7BB2DEA-93A4-3FEC-B0E4-3C42E7682C5E}"/>
              </a:ext>
            </a:extLst>
          </p:cNvPr>
          <p:cNvSpPr/>
          <p:nvPr/>
        </p:nvSpPr>
        <p:spPr>
          <a:xfrm>
            <a:off x="941121" y="9209901"/>
            <a:ext cx="2745224" cy="338495"/>
          </a:xfrm>
          <a:prstGeom prst="rect">
            <a:avLst/>
          </a:prstGeom>
          <a:noFill/>
          <a:ln/>
        </p:spPr>
        <p:txBody>
          <a:bodyPr wrap="none" lIns="0" tIns="0" rIns="0" bIns="0" rtlCol="0" anchor="t"/>
          <a:lstStyle/>
          <a:p>
            <a:pPr marL="0" indent="0" algn="l">
              <a:lnSpc>
                <a:spcPts val="2650"/>
              </a:lnSpc>
              <a:buNone/>
            </a:pPr>
            <a:r>
              <a:rPr lang="en-US" sz="21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Synonym Replacement</a:t>
            </a:r>
            <a:endParaRPr lang="en-US" sz="21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3" name="Text 3">
            <a:extLst>
              <a:ext uri="{FF2B5EF4-FFF2-40B4-BE49-F238E27FC236}">
                <a16:creationId xmlns:a16="http://schemas.microsoft.com/office/drawing/2014/main" id="{7134D561-2904-ECB4-DB27-CB3B5C292D35}"/>
              </a:ext>
            </a:extLst>
          </p:cNvPr>
          <p:cNvSpPr/>
          <p:nvPr/>
        </p:nvSpPr>
        <p:spPr>
          <a:xfrm>
            <a:off x="941121" y="9671863"/>
            <a:ext cx="3822621" cy="2305288"/>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Synonym replacement involves substituting words with synonyms, maintaining the semantic meaning of the text while introducing variations. For example, replacing "good" with "excellent" or "great" in a text corpus.</a:t>
            </a:r>
            <a:endParaRPr lang="en-US" sz="16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4" name="Shape 4">
            <a:extLst>
              <a:ext uri="{FF2B5EF4-FFF2-40B4-BE49-F238E27FC236}">
                <a16:creationId xmlns:a16="http://schemas.microsoft.com/office/drawing/2014/main" id="{91DACC83-05F3-7682-403F-DFEA21A185AF}"/>
              </a:ext>
            </a:extLst>
          </p:cNvPr>
          <p:cNvSpPr/>
          <p:nvPr/>
        </p:nvSpPr>
        <p:spPr>
          <a:xfrm>
            <a:off x="5175221" y="12351125"/>
            <a:ext cx="4234101" cy="3456265"/>
          </a:xfrm>
          <a:prstGeom prst="roundRect">
            <a:avLst>
              <a:gd name="adj" fmla="val 5828"/>
            </a:avLst>
          </a:prstGeom>
          <a:solidFill>
            <a:srgbClr val="EEEFF5"/>
          </a:solidFill>
          <a:ln/>
          <a:effectLst>
            <a:outerShdw blurRad="50800" dist="25400" dir="13500000" algn="bl" rotWithShape="0">
              <a:srgbClr val="FFFFFF">
                <a:alpha val="70000"/>
              </a:srgbClr>
            </a:outerShdw>
          </a:effectLst>
        </p:spPr>
      </p:sp>
      <p:sp>
        <p:nvSpPr>
          <p:cNvPr id="15" name="Text 5">
            <a:extLst>
              <a:ext uri="{FF2B5EF4-FFF2-40B4-BE49-F238E27FC236}">
                <a16:creationId xmlns:a16="http://schemas.microsoft.com/office/drawing/2014/main" id="{1117B517-F15A-0748-4D42-8C70DA6652EE}"/>
              </a:ext>
            </a:extLst>
          </p:cNvPr>
          <p:cNvSpPr/>
          <p:nvPr/>
        </p:nvSpPr>
        <p:spPr>
          <a:xfrm>
            <a:off x="5380961" y="12556865"/>
            <a:ext cx="3242786" cy="338495"/>
          </a:xfrm>
          <a:prstGeom prst="rect">
            <a:avLst/>
          </a:prstGeom>
          <a:noFill/>
          <a:ln/>
        </p:spPr>
        <p:txBody>
          <a:bodyPr wrap="none" lIns="0" tIns="0" rIns="0" bIns="0" rtlCol="0" anchor="t"/>
          <a:lstStyle/>
          <a:p>
            <a:pPr marL="0" indent="0" algn="l">
              <a:lnSpc>
                <a:spcPts val="2650"/>
              </a:lnSpc>
              <a:buNone/>
            </a:pPr>
            <a:r>
              <a:rPr lang="en-US" sz="21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Random Insertion/Deletion</a:t>
            </a:r>
            <a:endParaRPr lang="en-US" sz="21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6" name="Text 6">
            <a:extLst>
              <a:ext uri="{FF2B5EF4-FFF2-40B4-BE49-F238E27FC236}">
                <a16:creationId xmlns:a16="http://schemas.microsoft.com/office/drawing/2014/main" id="{A87AD275-147B-D8F1-DB3E-000A79C0F629}"/>
              </a:ext>
            </a:extLst>
          </p:cNvPr>
          <p:cNvSpPr/>
          <p:nvPr/>
        </p:nvSpPr>
        <p:spPr>
          <a:xfrm>
            <a:off x="5380961" y="13018827"/>
            <a:ext cx="3822621" cy="2305288"/>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Random insertion and deletion techniques involve adding or removing words from the text, introducing noise and variability. These techniques can improve the model's robustness to variations in sentence structure.</a:t>
            </a:r>
            <a:endParaRPr lang="en-US" sz="16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7" name="Shape 7">
            <a:extLst>
              <a:ext uri="{FF2B5EF4-FFF2-40B4-BE49-F238E27FC236}">
                <a16:creationId xmlns:a16="http://schemas.microsoft.com/office/drawing/2014/main" id="{756AF882-9CF4-ACDB-4823-999634755B14}"/>
              </a:ext>
            </a:extLst>
          </p:cNvPr>
          <p:cNvSpPr/>
          <p:nvPr/>
        </p:nvSpPr>
        <p:spPr>
          <a:xfrm>
            <a:off x="9615062" y="9004161"/>
            <a:ext cx="4234101" cy="3456265"/>
          </a:xfrm>
          <a:prstGeom prst="roundRect">
            <a:avLst>
              <a:gd name="adj" fmla="val 5828"/>
            </a:avLst>
          </a:prstGeom>
          <a:solidFill>
            <a:srgbClr val="EEEFF5"/>
          </a:solidFill>
          <a:ln/>
          <a:effectLst>
            <a:outerShdw blurRad="50800" dist="25400" dir="13500000" algn="bl" rotWithShape="0">
              <a:srgbClr val="FFFFFF">
                <a:alpha val="70000"/>
              </a:srgbClr>
            </a:outerShdw>
          </a:effectLst>
        </p:spPr>
      </p:sp>
      <p:sp>
        <p:nvSpPr>
          <p:cNvPr id="18" name="Text 8">
            <a:extLst>
              <a:ext uri="{FF2B5EF4-FFF2-40B4-BE49-F238E27FC236}">
                <a16:creationId xmlns:a16="http://schemas.microsoft.com/office/drawing/2014/main" id="{07670008-2F86-9A63-0421-DEC1E9285B21}"/>
              </a:ext>
            </a:extLst>
          </p:cNvPr>
          <p:cNvSpPr/>
          <p:nvPr/>
        </p:nvSpPr>
        <p:spPr>
          <a:xfrm>
            <a:off x="9820802" y="9209901"/>
            <a:ext cx="2708196" cy="338495"/>
          </a:xfrm>
          <a:prstGeom prst="rect">
            <a:avLst/>
          </a:prstGeom>
          <a:noFill/>
          <a:ln/>
        </p:spPr>
        <p:txBody>
          <a:bodyPr wrap="none" lIns="0" tIns="0" rIns="0" bIns="0" rtlCol="0" anchor="t"/>
          <a:lstStyle/>
          <a:p>
            <a:pPr marL="0" indent="0" algn="l">
              <a:lnSpc>
                <a:spcPts val="2650"/>
              </a:lnSpc>
              <a:buNone/>
            </a:pPr>
            <a:r>
              <a:rPr lang="en-US" sz="21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Back Translation</a:t>
            </a:r>
            <a:endParaRPr lang="en-US" sz="21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9" name="Text 9">
            <a:extLst>
              <a:ext uri="{FF2B5EF4-FFF2-40B4-BE49-F238E27FC236}">
                <a16:creationId xmlns:a16="http://schemas.microsoft.com/office/drawing/2014/main" id="{0537CBC8-0E8F-093F-AEB0-AC4E801A01BF}"/>
              </a:ext>
            </a:extLst>
          </p:cNvPr>
          <p:cNvSpPr/>
          <p:nvPr/>
        </p:nvSpPr>
        <p:spPr>
          <a:xfrm>
            <a:off x="9820802" y="9671863"/>
            <a:ext cx="3822621" cy="2305288"/>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Back translation involves translating text to another language and back, creating paraphrased versions of the original text. This technique can generate diverse training samples while preserving the semantic meaning.</a:t>
            </a:r>
            <a:endParaRPr lang="en-US" sz="16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0" name="Text 0">
            <a:extLst>
              <a:ext uri="{FF2B5EF4-FFF2-40B4-BE49-F238E27FC236}">
                <a16:creationId xmlns:a16="http://schemas.microsoft.com/office/drawing/2014/main" id="{ABEA5551-52B8-FA08-4FF9-A2B5B5652346}"/>
              </a:ext>
            </a:extLst>
          </p:cNvPr>
          <p:cNvSpPr/>
          <p:nvPr/>
        </p:nvSpPr>
        <p:spPr>
          <a:xfrm>
            <a:off x="-8553832" y="816192"/>
            <a:ext cx="8553832" cy="1425416"/>
          </a:xfrm>
          <a:prstGeom prst="rect">
            <a:avLst/>
          </a:prstGeom>
          <a:noFill/>
          <a:ln/>
        </p:spPr>
        <p:txBody>
          <a:bodyPr wrap="square" lIns="0" tIns="0" rIns="0" bIns="0" rtlCol="0" anchor="t"/>
          <a:lstStyle/>
          <a:p>
            <a:pPr marL="0" indent="0" algn="l">
              <a:lnSpc>
                <a:spcPts val="5600"/>
              </a:lnSpc>
              <a:buNone/>
            </a:pPr>
            <a:r>
              <a:rPr lang="en-US" sz="4450" b="1" dirty="0">
                <a:solidFill>
                  <a:srgbClr val="7068F4"/>
                </a:solidFill>
                <a:latin typeface="Barlow Bold" pitchFamily="34" charset="0"/>
                <a:ea typeface="Barlow Bold" pitchFamily="34" charset="-122"/>
                <a:cs typeface="Barlow Bold" pitchFamily="34" charset="-120"/>
              </a:rPr>
              <a:t>Data Imbalance and the Need for </a:t>
            </a:r>
          </a:p>
          <a:p>
            <a:pPr marL="0" indent="0" algn="l">
              <a:lnSpc>
                <a:spcPts val="5600"/>
              </a:lnSpc>
              <a:buNone/>
            </a:pPr>
            <a:r>
              <a:rPr lang="en-US" sz="4450" b="1" dirty="0">
                <a:solidFill>
                  <a:srgbClr val="7068F4"/>
                </a:solidFill>
                <a:latin typeface="Barlow Bold" pitchFamily="34" charset="0"/>
                <a:ea typeface="Barlow Bold" pitchFamily="34" charset="-122"/>
                <a:cs typeface="Barlow Bold" pitchFamily="34" charset="-120"/>
              </a:rPr>
              <a:t>S</a:t>
            </a:r>
            <a:r>
              <a:rPr lang="en-US" sz="3600" b="1" dirty="0">
                <a:latin typeface="Barlow Bold" pitchFamily="34" charset="0"/>
                <a:ea typeface="Barlow Bold" pitchFamily="34" charset="-122"/>
                <a:cs typeface="Barlow Bold" pitchFamily="34" charset="-120"/>
              </a:rPr>
              <a:t>ynthetic</a:t>
            </a:r>
          </a:p>
          <a:p>
            <a:pPr marL="0" indent="0" algn="l">
              <a:lnSpc>
                <a:spcPts val="5600"/>
              </a:lnSpc>
              <a:buNone/>
            </a:pPr>
            <a:r>
              <a:rPr lang="en-US" sz="4450" b="1" dirty="0" err="1">
                <a:solidFill>
                  <a:srgbClr val="7068F4"/>
                </a:solidFill>
                <a:latin typeface="Barlow Bold" pitchFamily="34" charset="0"/>
                <a:ea typeface="Barlow Bold" pitchFamily="34" charset="-122"/>
                <a:cs typeface="Barlow Bold" pitchFamily="34" charset="-120"/>
              </a:rPr>
              <a:t>M</a:t>
            </a:r>
            <a:r>
              <a:rPr lang="en-US" sz="3600" b="1" dirty="0" err="1">
                <a:latin typeface="Barlow Bold" pitchFamily="34" charset="0"/>
                <a:ea typeface="Barlow Bold" pitchFamily="34" charset="-122"/>
                <a:cs typeface="Barlow Bold" pitchFamily="34" charset="-120"/>
              </a:rPr>
              <a:t>inoirity</a:t>
            </a:r>
            <a:endParaRPr lang="en-US" sz="3600" b="1" dirty="0">
              <a:latin typeface="Barlow Bold" pitchFamily="34" charset="0"/>
              <a:ea typeface="Barlow Bold" pitchFamily="34" charset="-122"/>
              <a:cs typeface="Barlow Bold" pitchFamily="34" charset="-120"/>
            </a:endParaRPr>
          </a:p>
          <a:p>
            <a:pPr marL="0" indent="0" algn="l">
              <a:lnSpc>
                <a:spcPts val="5600"/>
              </a:lnSpc>
              <a:buNone/>
            </a:pPr>
            <a:r>
              <a:rPr lang="en-US" sz="4450" b="1" dirty="0">
                <a:solidFill>
                  <a:srgbClr val="7068F4"/>
                </a:solidFill>
                <a:latin typeface="Barlow Bold" pitchFamily="34" charset="0"/>
                <a:ea typeface="Barlow Bold" pitchFamily="34" charset="-122"/>
                <a:cs typeface="Barlow Bold" pitchFamily="34" charset="-120"/>
              </a:rPr>
              <a:t>O</a:t>
            </a:r>
            <a:r>
              <a:rPr lang="en-US" sz="3600" b="1" dirty="0">
                <a:latin typeface="Barlow Bold" pitchFamily="34" charset="0"/>
                <a:ea typeface="Barlow Bold" pitchFamily="34" charset="-122"/>
                <a:cs typeface="Barlow Bold" pitchFamily="34" charset="-120"/>
              </a:rPr>
              <a:t>versampling</a:t>
            </a:r>
          </a:p>
          <a:p>
            <a:pPr marL="0" indent="0" algn="l">
              <a:lnSpc>
                <a:spcPts val="5600"/>
              </a:lnSpc>
              <a:buNone/>
            </a:pPr>
            <a:r>
              <a:rPr lang="en-US" sz="4450" b="1" dirty="0" err="1">
                <a:solidFill>
                  <a:srgbClr val="7068F4"/>
                </a:solidFill>
                <a:latin typeface="Barlow Bold" pitchFamily="34" charset="0"/>
                <a:ea typeface="Barlow Bold" pitchFamily="34" charset="-122"/>
                <a:cs typeface="Barlow Bold" pitchFamily="34" charset="-120"/>
              </a:rPr>
              <a:t>T</a:t>
            </a:r>
            <a:r>
              <a:rPr lang="en-US" sz="3600" b="1" dirty="0" err="1">
                <a:latin typeface="Barlow Bold" pitchFamily="34" charset="0"/>
                <a:ea typeface="Barlow Bold" pitchFamily="34" charset="-122"/>
                <a:cs typeface="Barlow Bold" pitchFamily="34" charset="-120"/>
              </a:rPr>
              <a:t>echniqu</a:t>
            </a:r>
            <a:r>
              <a:rPr lang="en-US" sz="4450" b="1" dirty="0" err="1">
                <a:solidFill>
                  <a:srgbClr val="7068F4"/>
                </a:solidFill>
                <a:latin typeface="Barlow Bold" pitchFamily="34" charset="0"/>
                <a:ea typeface="Barlow Bold" pitchFamily="34" charset="-122"/>
                <a:cs typeface="Barlow Bold" pitchFamily="34" charset="-120"/>
              </a:rPr>
              <a:t>E</a:t>
            </a:r>
            <a:endParaRPr lang="en-US" sz="4450" dirty="0"/>
          </a:p>
        </p:txBody>
      </p:sp>
      <p:sp>
        <p:nvSpPr>
          <p:cNvPr id="21" name="Text 1">
            <a:extLst>
              <a:ext uri="{FF2B5EF4-FFF2-40B4-BE49-F238E27FC236}">
                <a16:creationId xmlns:a16="http://schemas.microsoft.com/office/drawing/2014/main" id="{7E6DB484-D6F1-0D13-D4C8-010C4E7A2C9C}"/>
              </a:ext>
            </a:extLst>
          </p:cNvPr>
          <p:cNvSpPr/>
          <p:nvPr/>
        </p:nvSpPr>
        <p:spPr>
          <a:xfrm>
            <a:off x="16411341" y="1894898"/>
            <a:ext cx="7627382"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Imbalanced datasets can bias machine learning models. The problem involves minority and majority classes.</a:t>
            </a:r>
            <a:endParaRPr lang="en-US" sz="1700" dirty="0"/>
          </a:p>
        </p:txBody>
      </p:sp>
      <p:sp>
        <p:nvSpPr>
          <p:cNvPr id="22" name="Text 2">
            <a:extLst>
              <a:ext uri="{FF2B5EF4-FFF2-40B4-BE49-F238E27FC236}">
                <a16:creationId xmlns:a16="http://schemas.microsoft.com/office/drawing/2014/main" id="{4DEDD140-7A59-94A9-A844-F27F34E565A7}"/>
              </a:ext>
            </a:extLst>
          </p:cNvPr>
          <p:cNvSpPr/>
          <p:nvPr/>
        </p:nvSpPr>
        <p:spPr>
          <a:xfrm>
            <a:off x="15269964" y="3268823"/>
            <a:ext cx="7627382" cy="104013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SMOTE (Synthetic Minority Oversampling Technique) helps address this. For example, in fraud detection, 99% might be non-fraudulent, and 1% fraudulent.</a:t>
            </a:r>
            <a:endParaRPr lang="en-US" sz="1700" dirty="0"/>
          </a:p>
        </p:txBody>
      </p:sp>
      <p:pic>
        <p:nvPicPr>
          <p:cNvPr id="23" name="Image 1" descr="preencoded.png">
            <a:extLst>
              <a:ext uri="{FF2B5EF4-FFF2-40B4-BE49-F238E27FC236}">
                <a16:creationId xmlns:a16="http://schemas.microsoft.com/office/drawing/2014/main" id="{89709A02-CD2C-FB6B-6979-064431219570}"/>
              </a:ext>
            </a:extLst>
          </p:cNvPr>
          <p:cNvPicPr>
            <a:picLocks noChangeAspect="1"/>
          </p:cNvPicPr>
          <p:nvPr/>
        </p:nvPicPr>
        <p:blipFill>
          <a:blip r:embed="rId3"/>
          <a:stretch>
            <a:fillRect/>
          </a:stretch>
        </p:blipFill>
        <p:spPr>
          <a:xfrm>
            <a:off x="5558006" y="9170230"/>
            <a:ext cx="541615" cy="541615"/>
          </a:xfrm>
          <a:prstGeom prst="rect">
            <a:avLst/>
          </a:prstGeom>
        </p:spPr>
      </p:pic>
      <p:sp>
        <p:nvSpPr>
          <p:cNvPr id="24" name="Text 3">
            <a:extLst>
              <a:ext uri="{FF2B5EF4-FFF2-40B4-BE49-F238E27FC236}">
                <a16:creationId xmlns:a16="http://schemas.microsoft.com/office/drawing/2014/main" id="{E79B8A92-732A-F6B4-6D8D-34AC85736445}"/>
              </a:ext>
            </a:extLst>
          </p:cNvPr>
          <p:cNvSpPr/>
          <p:nvPr/>
        </p:nvSpPr>
        <p:spPr>
          <a:xfrm>
            <a:off x="5558006" y="9928420"/>
            <a:ext cx="2325767"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Balances data</a:t>
            </a:r>
            <a:endParaRPr lang="en-US" sz="2200" dirty="0"/>
          </a:p>
        </p:txBody>
      </p:sp>
      <p:pic>
        <p:nvPicPr>
          <p:cNvPr id="25" name="Image 2" descr="preencoded.png">
            <a:extLst>
              <a:ext uri="{FF2B5EF4-FFF2-40B4-BE49-F238E27FC236}">
                <a16:creationId xmlns:a16="http://schemas.microsoft.com/office/drawing/2014/main" id="{C1A6F9B0-7483-5504-F377-51D7E5DD69F3}"/>
              </a:ext>
            </a:extLst>
          </p:cNvPr>
          <p:cNvPicPr>
            <a:picLocks noChangeAspect="1"/>
          </p:cNvPicPr>
          <p:nvPr/>
        </p:nvPicPr>
        <p:blipFill>
          <a:blip r:embed="rId4"/>
          <a:stretch>
            <a:fillRect/>
          </a:stretch>
        </p:blipFill>
        <p:spPr>
          <a:xfrm>
            <a:off x="8208695" y="9170230"/>
            <a:ext cx="541615" cy="541615"/>
          </a:xfrm>
          <a:prstGeom prst="rect">
            <a:avLst/>
          </a:prstGeom>
        </p:spPr>
      </p:pic>
      <p:sp>
        <p:nvSpPr>
          <p:cNvPr id="26" name="Text 4">
            <a:extLst>
              <a:ext uri="{FF2B5EF4-FFF2-40B4-BE49-F238E27FC236}">
                <a16:creationId xmlns:a16="http://schemas.microsoft.com/office/drawing/2014/main" id="{0EC8B2C1-28B1-14E5-6E15-80E6522880BA}"/>
              </a:ext>
            </a:extLst>
          </p:cNvPr>
          <p:cNvSpPr/>
          <p:nvPr/>
        </p:nvSpPr>
        <p:spPr>
          <a:xfrm>
            <a:off x="8208695" y="9928420"/>
            <a:ext cx="2325886" cy="712470"/>
          </a:xfrm>
          <a:prstGeom prst="rect">
            <a:avLst/>
          </a:prstGeom>
          <a:noFill/>
          <a:ln/>
        </p:spPr>
        <p:txBody>
          <a:bodyPr wrap="squar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Improves accuracy</a:t>
            </a:r>
            <a:endParaRPr lang="en-US" sz="2200" dirty="0"/>
          </a:p>
        </p:txBody>
      </p:sp>
      <p:pic>
        <p:nvPicPr>
          <p:cNvPr id="27" name="Image 3" descr="preencoded.png">
            <a:extLst>
              <a:ext uri="{FF2B5EF4-FFF2-40B4-BE49-F238E27FC236}">
                <a16:creationId xmlns:a16="http://schemas.microsoft.com/office/drawing/2014/main" id="{985D62CC-257F-D004-BE70-19753494F248}"/>
              </a:ext>
            </a:extLst>
          </p:cNvPr>
          <p:cNvPicPr>
            <a:picLocks noChangeAspect="1"/>
          </p:cNvPicPr>
          <p:nvPr/>
        </p:nvPicPr>
        <p:blipFill>
          <a:blip r:embed="rId5"/>
          <a:stretch>
            <a:fillRect/>
          </a:stretch>
        </p:blipFill>
        <p:spPr>
          <a:xfrm>
            <a:off x="10859502" y="9170230"/>
            <a:ext cx="541615" cy="541615"/>
          </a:xfrm>
          <a:prstGeom prst="rect">
            <a:avLst/>
          </a:prstGeom>
        </p:spPr>
      </p:pic>
      <p:sp>
        <p:nvSpPr>
          <p:cNvPr id="28" name="Text 5">
            <a:extLst>
              <a:ext uri="{FF2B5EF4-FFF2-40B4-BE49-F238E27FC236}">
                <a16:creationId xmlns:a16="http://schemas.microsoft.com/office/drawing/2014/main" id="{7D935F23-B113-B9A5-A35D-352A54E9C065}"/>
              </a:ext>
            </a:extLst>
          </p:cNvPr>
          <p:cNvSpPr/>
          <p:nvPr/>
        </p:nvSpPr>
        <p:spPr>
          <a:xfrm>
            <a:off x="10859502" y="9928420"/>
            <a:ext cx="2325767"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Reduces bias</a:t>
            </a:r>
            <a:endParaRPr lang="en-US" sz="2200" dirty="0"/>
          </a:p>
        </p:txBody>
      </p:sp>
      <p:pic>
        <p:nvPicPr>
          <p:cNvPr id="29" name="Picture 28" descr="A group of colorful squares&#10;&#10;AI-generated content may be incorrect.">
            <a:extLst>
              <a:ext uri="{FF2B5EF4-FFF2-40B4-BE49-F238E27FC236}">
                <a16:creationId xmlns:a16="http://schemas.microsoft.com/office/drawing/2014/main" id="{E82A9068-7107-07F8-C542-9D67BEB9F639}"/>
              </a:ext>
            </a:extLst>
          </p:cNvPr>
          <p:cNvPicPr>
            <a:picLocks noChangeAspect="1"/>
          </p:cNvPicPr>
          <p:nvPr/>
        </p:nvPicPr>
        <p:blipFill>
          <a:blip r:embed="rId6"/>
          <a:srcRect t="19274"/>
          <a:stretch/>
        </p:blipFill>
        <p:spPr>
          <a:xfrm>
            <a:off x="525685" y="12556865"/>
            <a:ext cx="6675286" cy="2393681"/>
          </a:xfrm>
          <a:prstGeom prst="rect">
            <a:avLst/>
          </a:prstGeom>
        </p:spPr>
      </p:pic>
      <p:sp>
        <p:nvSpPr>
          <p:cNvPr id="30" name="Text 3">
            <a:extLst>
              <a:ext uri="{FF2B5EF4-FFF2-40B4-BE49-F238E27FC236}">
                <a16:creationId xmlns:a16="http://schemas.microsoft.com/office/drawing/2014/main" id="{430DACC7-C99A-F8BF-6348-DF88D3F73837}"/>
              </a:ext>
            </a:extLst>
          </p:cNvPr>
          <p:cNvSpPr/>
          <p:nvPr/>
        </p:nvSpPr>
        <p:spPr>
          <a:xfrm>
            <a:off x="3055194" y="8572679"/>
            <a:ext cx="2325767"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rPr>
              <a:t>Visual Example</a:t>
            </a:r>
            <a:endParaRPr lang="en-US" sz="2200" dirty="0"/>
          </a:p>
        </p:txBody>
      </p:sp>
    </p:spTree>
    <p:extLst>
      <p:ext uri="{BB962C8B-B14F-4D97-AF65-F5344CB8AC3E}">
        <p14:creationId xmlns:p14="http://schemas.microsoft.com/office/powerpoint/2010/main" val="17287374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943094" y="787846"/>
            <a:ext cx="8553832" cy="1425416"/>
          </a:xfrm>
          <a:prstGeom prst="rect">
            <a:avLst/>
          </a:prstGeom>
          <a:noFill/>
          <a:ln/>
        </p:spPr>
        <p:txBody>
          <a:bodyPr wrap="square" lIns="0" tIns="0" rIns="0" bIns="0" rtlCol="0" anchor="t"/>
          <a:lstStyle/>
          <a:p>
            <a:pPr marL="0" indent="0" algn="l">
              <a:lnSpc>
                <a:spcPts val="5600"/>
              </a:lnSpc>
              <a:buNone/>
            </a:pP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Data Imbalance and the Need for </a:t>
            </a:r>
          </a:p>
          <a:p>
            <a:pPr marL="0" indent="0" algn="l">
              <a:lnSpc>
                <a:spcPts val="5600"/>
              </a:lnSpc>
              <a:buNone/>
            </a:pP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S</a:t>
            </a:r>
            <a:r>
              <a:rPr lang="en-US" sz="3600" b="1" dirty="0">
                <a:latin typeface="JetBrains Mono" panose="02000009000000000000" pitchFamily="49" charset="0"/>
                <a:ea typeface="JetBrains Mono" panose="02000009000000000000" pitchFamily="49" charset="0"/>
                <a:cs typeface="JetBrains Mono" panose="02000009000000000000" pitchFamily="49" charset="0"/>
              </a:rPr>
              <a:t>ynthetic</a:t>
            </a:r>
          </a:p>
          <a:p>
            <a:pPr marL="0" indent="0" algn="l">
              <a:lnSpc>
                <a:spcPts val="5600"/>
              </a:lnSpc>
              <a:buNone/>
            </a:pPr>
            <a:r>
              <a:rPr lang="en-US" sz="4450" b="1" dirty="0" err="1">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M</a:t>
            </a:r>
            <a:r>
              <a:rPr lang="en-US" sz="3600" b="1" dirty="0" err="1">
                <a:latin typeface="JetBrains Mono" panose="02000009000000000000" pitchFamily="49" charset="0"/>
                <a:ea typeface="JetBrains Mono" panose="02000009000000000000" pitchFamily="49" charset="0"/>
                <a:cs typeface="JetBrains Mono" panose="02000009000000000000" pitchFamily="49" charset="0"/>
              </a:rPr>
              <a:t>inoirity</a:t>
            </a:r>
            <a:endParaRPr lang="en-US" sz="3600" b="1" dirty="0">
              <a:latin typeface="JetBrains Mono" panose="02000009000000000000" pitchFamily="49" charset="0"/>
              <a:ea typeface="JetBrains Mono" panose="02000009000000000000" pitchFamily="49" charset="0"/>
              <a:cs typeface="JetBrains Mono" panose="02000009000000000000" pitchFamily="49" charset="0"/>
            </a:endParaRPr>
          </a:p>
          <a:p>
            <a:pPr marL="0" indent="0" algn="l">
              <a:lnSpc>
                <a:spcPts val="5600"/>
              </a:lnSpc>
              <a:buNone/>
            </a:pP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O</a:t>
            </a:r>
            <a:r>
              <a:rPr lang="en-US" sz="3600" b="1" dirty="0">
                <a:latin typeface="JetBrains Mono" panose="02000009000000000000" pitchFamily="49" charset="0"/>
                <a:ea typeface="JetBrains Mono" panose="02000009000000000000" pitchFamily="49" charset="0"/>
                <a:cs typeface="JetBrains Mono" panose="02000009000000000000" pitchFamily="49" charset="0"/>
              </a:rPr>
              <a:t>versampling</a:t>
            </a:r>
          </a:p>
          <a:p>
            <a:pPr marL="0" indent="0" algn="l">
              <a:lnSpc>
                <a:spcPts val="5600"/>
              </a:lnSpc>
              <a:buNone/>
            </a:pPr>
            <a:r>
              <a:rPr lang="en-US" sz="4450" b="1" dirty="0" err="1">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T</a:t>
            </a:r>
            <a:r>
              <a:rPr lang="en-US" sz="3600" b="1" dirty="0" err="1">
                <a:latin typeface="JetBrains Mono" panose="02000009000000000000" pitchFamily="49" charset="0"/>
                <a:ea typeface="JetBrains Mono" panose="02000009000000000000" pitchFamily="49" charset="0"/>
                <a:cs typeface="JetBrains Mono" panose="02000009000000000000" pitchFamily="49" charset="0"/>
              </a:rPr>
              <a:t>echniqu</a:t>
            </a:r>
            <a:r>
              <a:rPr lang="en-US" sz="4450" b="1" dirty="0" err="1">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E</a:t>
            </a:r>
            <a:endParaRPr lang="en-US" sz="445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4" name="Text 1"/>
          <p:cNvSpPr/>
          <p:nvPr/>
        </p:nvSpPr>
        <p:spPr>
          <a:xfrm>
            <a:off x="5111970" y="1974840"/>
            <a:ext cx="7627382"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Imbalanced datasets can bias machine learning models. The problem involves minority and majority classes.</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5" name="Text 2"/>
          <p:cNvSpPr/>
          <p:nvPr/>
        </p:nvSpPr>
        <p:spPr>
          <a:xfrm>
            <a:off x="5111970" y="2916628"/>
            <a:ext cx="7627382" cy="104013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SMOTE (Synthetic Minority Oversampling Technique) helps address this. For example, in fraud detection, 99% might be non-fraudulent, and 1% fraudulent.</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pic>
        <p:nvPicPr>
          <p:cNvPr id="6" name="Image 1" descr="preencoded.png"/>
          <p:cNvPicPr>
            <a:picLocks noChangeAspect="1"/>
          </p:cNvPicPr>
          <p:nvPr/>
        </p:nvPicPr>
        <p:blipFill>
          <a:blip r:embed="rId3"/>
          <a:stretch>
            <a:fillRect/>
          </a:stretch>
        </p:blipFill>
        <p:spPr>
          <a:xfrm>
            <a:off x="5111970" y="4493019"/>
            <a:ext cx="541615" cy="541615"/>
          </a:xfrm>
          <a:prstGeom prst="rect">
            <a:avLst/>
          </a:prstGeom>
        </p:spPr>
      </p:pic>
      <p:sp>
        <p:nvSpPr>
          <p:cNvPr id="7" name="Text 3"/>
          <p:cNvSpPr/>
          <p:nvPr/>
        </p:nvSpPr>
        <p:spPr>
          <a:xfrm>
            <a:off x="5111970" y="5251209"/>
            <a:ext cx="2325767"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Balances data</a:t>
            </a:r>
            <a:endParaRPr lang="en-US" sz="2200" dirty="0">
              <a:latin typeface="JetBrains Mono" panose="02000009000000000000" pitchFamily="49" charset="0"/>
              <a:ea typeface="JetBrains Mono" panose="02000009000000000000" pitchFamily="49" charset="0"/>
              <a:cs typeface="JetBrains Mono" panose="02000009000000000000" pitchFamily="49" charset="0"/>
            </a:endParaRPr>
          </a:p>
        </p:txBody>
      </p:sp>
      <p:pic>
        <p:nvPicPr>
          <p:cNvPr id="8" name="Image 2" descr="preencoded.png"/>
          <p:cNvPicPr>
            <a:picLocks noChangeAspect="1"/>
          </p:cNvPicPr>
          <p:nvPr/>
        </p:nvPicPr>
        <p:blipFill>
          <a:blip r:embed="rId4"/>
          <a:stretch>
            <a:fillRect/>
          </a:stretch>
        </p:blipFill>
        <p:spPr>
          <a:xfrm>
            <a:off x="7762659" y="4493019"/>
            <a:ext cx="541615" cy="541615"/>
          </a:xfrm>
          <a:prstGeom prst="rect">
            <a:avLst/>
          </a:prstGeom>
        </p:spPr>
      </p:pic>
      <p:sp>
        <p:nvSpPr>
          <p:cNvPr id="9" name="Text 4"/>
          <p:cNvSpPr/>
          <p:nvPr/>
        </p:nvSpPr>
        <p:spPr>
          <a:xfrm>
            <a:off x="7762659" y="5251209"/>
            <a:ext cx="2325886" cy="712470"/>
          </a:xfrm>
          <a:prstGeom prst="rect">
            <a:avLst/>
          </a:prstGeom>
          <a:noFill/>
          <a:ln/>
        </p:spPr>
        <p:txBody>
          <a:bodyPr wrap="square" lIns="0" tIns="0" rIns="0" bIns="0" rtlCol="0" anchor="t"/>
          <a:lstStyle/>
          <a:p>
            <a:pPr marL="0" indent="0" algn="l">
              <a:lnSpc>
                <a:spcPts val="2800"/>
              </a:lnSpc>
              <a:buNone/>
            </a:pPr>
            <a:r>
              <a:rPr lang="en-US" sz="22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Improves accuracy</a:t>
            </a:r>
            <a:endParaRPr lang="en-US" sz="2200" dirty="0">
              <a:latin typeface="JetBrains Mono" panose="02000009000000000000" pitchFamily="49" charset="0"/>
              <a:ea typeface="JetBrains Mono" panose="02000009000000000000" pitchFamily="49" charset="0"/>
              <a:cs typeface="JetBrains Mono" panose="02000009000000000000" pitchFamily="49" charset="0"/>
            </a:endParaRPr>
          </a:p>
        </p:txBody>
      </p:sp>
      <p:pic>
        <p:nvPicPr>
          <p:cNvPr id="10" name="Image 3" descr="preencoded.png"/>
          <p:cNvPicPr>
            <a:picLocks noChangeAspect="1"/>
          </p:cNvPicPr>
          <p:nvPr/>
        </p:nvPicPr>
        <p:blipFill>
          <a:blip r:embed="rId5"/>
          <a:stretch>
            <a:fillRect/>
          </a:stretch>
        </p:blipFill>
        <p:spPr>
          <a:xfrm>
            <a:off x="10413466" y="4493019"/>
            <a:ext cx="541615" cy="541615"/>
          </a:xfrm>
          <a:prstGeom prst="rect">
            <a:avLst/>
          </a:prstGeom>
        </p:spPr>
      </p:pic>
      <p:sp>
        <p:nvSpPr>
          <p:cNvPr id="11" name="Text 5"/>
          <p:cNvSpPr/>
          <p:nvPr/>
        </p:nvSpPr>
        <p:spPr>
          <a:xfrm>
            <a:off x="10413466" y="5251209"/>
            <a:ext cx="2325767"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Reduces bias</a:t>
            </a:r>
            <a:endParaRPr lang="en-US" sz="2200" dirty="0">
              <a:latin typeface="JetBrains Mono" panose="02000009000000000000" pitchFamily="49" charset="0"/>
              <a:ea typeface="JetBrains Mono" panose="02000009000000000000" pitchFamily="49" charset="0"/>
              <a:cs typeface="JetBrains Mono" panose="02000009000000000000" pitchFamily="49" charset="0"/>
            </a:endParaRPr>
          </a:p>
        </p:txBody>
      </p:sp>
      <p:pic>
        <p:nvPicPr>
          <p:cNvPr id="13" name="Picture 12" descr="A group of colorful squares&#10;&#10;AI-generated content may be incorrect.">
            <a:extLst>
              <a:ext uri="{FF2B5EF4-FFF2-40B4-BE49-F238E27FC236}">
                <a16:creationId xmlns:a16="http://schemas.microsoft.com/office/drawing/2014/main" id="{577B923B-A0A7-C0C8-4C0A-80A75D18026F}"/>
              </a:ext>
            </a:extLst>
          </p:cNvPr>
          <p:cNvPicPr>
            <a:picLocks noChangeAspect="1"/>
          </p:cNvPicPr>
          <p:nvPr/>
        </p:nvPicPr>
        <p:blipFill>
          <a:blip r:embed="rId6"/>
          <a:srcRect t="19274"/>
          <a:stretch/>
        </p:blipFill>
        <p:spPr>
          <a:xfrm>
            <a:off x="639914" y="5536126"/>
            <a:ext cx="6675286" cy="2393681"/>
          </a:xfrm>
          <a:prstGeom prst="rect">
            <a:avLst/>
          </a:prstGeom>
        </p:spPr>
      </p:pic>
      <p:sp>
        <p:nvSpPr>
          <p:cNvPr id="16" name="Text 3">
            <a:extLst>
              <a:ext uri="{FF2B5EF4-FFF2-40B4-BE49-F238E27FC236}">
                <a16:creationId xmlns:a16="http://schemas.microsoft.com/office/drawing/2014/main" id="{075AF1FB-492A-85D3-F890-EABD4DAD8D6B}"/>
              </a:ext>
            </a:extLst>
          </p:cNvPr>
          <p:cNvSpPr/>
          <p:nvPr/>
        </p:nvSpPr>
        <p:spPr>
          <a:xfrm>
            <a:off x="943094" y="5300390"/>
            <a:ext cx="2325767"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Visual Example</a:t>
            </a:r>
            <a:endParaRPr lang="en-US" sz="22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8" name="TextBox 17">
            <a:extLst>
              <a:ext uri="{FF2B5EF4-FFF2-40B4-BE49-F238E27FC236}">
                <a16:creationId xmlns:a16="http://schemas.microsoft.com/office/drawing/2014/main" id="{2DA74E46-776F-2393-0360-615C06218AC6}"/>
              </a:ext>
            </a:extLst>
          </p:cNvPr>
          <p:cNvSpPr txBox="1"/>
          <p:nvPr/>
        </p:nvSpPr>
        <p:spPr>
          <a:xfrm>
            <a:off x="511434" y="8406679"/>
            <a:ext cx="8522208" cy="6863417"/>
          </a:xfrm>
          <a:prstGeom prst="rect">
            <a:avLst/>
          </a:prstGeom>
          <a:noFill/>
        </p:spPr>
        <p:txBody>
          <a:bodyPr wrap="square">
            <a:spAutoFit/>
          </a:bodyPr>
          <a:lstStyle/>
          <a:p>
            <a:r>
              <a:rPr lang="en-KG" sz="1000" dirty="0">
                <a:solidFill>
                  <a:schemeClr val="accent5">
                    <a:lumMod val="60000"/>
                    <a:lumOff val="40000"/>
                  </a:schemeClr>
                </a:solidFill>
                <a:latin typeface="JetBrains Mono" panose="02000009000000000000" pitchFamily="49" charset="0"/>
                <a:ea typeface="JetBrains Mono" panose="02000009000000000000" pitchFamily="49" charset="0"/>
                <a:cs typeface="JetBrains Mono" panose="02000009000000000000" pitchFamily="49" charset="0"/>
              </a:rPr>
              <a:t>import</a:t>
            </a:r>
            <a:r>
              <a:rPr lang="en-KG" sz="1000" dirty="0">
                <a:latin typeface="JetBrains Mono" panose="02000009000000000000" pitchFamily="49" charset="0"/>
                <a:ea typeface="JetBrains Mono" panose="02000009000000000000" pitchFamily="49" charset="0"/>
                <a:cs typeface="JetBrains Mono" panose="02000009000000000000" pitchFamily="49" charset="0"/>
              </a:rPr>
              <a:t> random</a:t>
            </a:r>
          </a:p>
          <a:p>
            <a:r>
              <a:rPr lang="en-KG" sz="1000" dirty="0">
                <a:solidFill>
                  <a:schemeClr val="accent5">
                    <a:lumMod val="60000"/>
                    <a:lumOff val="40000"/>
                  </a:schemeClr>
                </a:solidFill>
                <a:latin typeface="JetBrains Mono" panose="02000009000000000000" pitchFamily="49" charset="0"/>
                <a:ea typeface="JetBrains Mono" panose="02000009000000000000" pitchFamily="49" charset="0"/>
                <a:cs typeface="JetBrains Mono" panose="02000009000000000000" pitchFamily="49" charset="0"/>
              </a:rPr>
              <a:t>import</a:t>
            </a:r>
            <a:r>
              <a:rPr lang="en-KG" sz="1000" dirty="0">
                <a:latin typeface="JetBrains Mono" panose="02000009000000000000" pitchFamily="49" charset="0"/>
                <a:ea typeface="JetBrains Mono" panose="02000009000000000000" pitchFamily="49" charset="0"/>
                <a:cs typeface="JetBrains Mono" panose="02000009000000000000" pitchFamily="49" charset="0"/>
              </a:rPr>
              <a:t> nltk</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from nltk.corpus </a:t>
            </a:r>
            <a:r>
              <a:rPr lang="en-KG" sz="1000" dirty="0">
                <a:solidFill>
                  <a:schemeClr val="accent5">
                    <a:lumMod val="60000"/>
                    <a:lumOff val="40000"/>
                  </a:schemeClr>
                </a:solidFill>
                <a:latin typeface="JetBrains Mono" panose="02000009000000000000" pitchFamily="49" charset="0"/>
                <a:ea typeface="JetBrains Mono" panose="02000009000000000000" pitchFamily="49" charset="0"/>
                <a:cs typeface="JetBrains Mono" panose="02000009000000000000" pitchFamily="49" charset="0"/>
              </a:rPr>
              <a:t>import</a:t>
            </a:r>
            <a:r>
              <a:rPr lang="en-KG" sz="1000" dirty="0">
                <a:latin typeface="JetBrains Mono" panose="02000009000000000000" pitchFamily="49" charset="0"/>
                <a:ea typeface="JetBrains Mono" panose="02000009000000000000" pitchFamily="49" charset="0"/>
                <a:cs typeface="JetBrains Mono" panose="02000009000000000000" pitchFamily="49" charset="0"/>
              </a:rPr>
              <a:t> wordnet</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from deep_translator </a:t>
            </a:r>
            <a:r>
              <a:rPr lang="en-KG" sz="1000" dirty="0">
                <a:solidFill>
                  <a:schemeClr val="accent5">
                    <a:lumMod val="60000"/>
                    <a:lumOff val="40000"/>
                  </a:schemeClr>
                </a:solidFill>
                <a:latin typeface="JetBrains Mono" panose="02000009000000000000" pitchFamily="49" charset="0"/>
                <a:ea typeface="JetBrains Mono" panose="02000009000000000000" pitchFamily="49" charset="0"/>
                <a:cs typeface="JetBrains Mono" panose="02000009000000000000" pitchFamily="49" charset="0"/>
              </a:rPr>
              <a:t>import</a:t>
            </a:r>
            <a:r>
              <a:rPr lang="en-KG" sz="1000" dirty="0">
                <a:latin typeface="JetBrains Mono" panose="02000009000000000000" pitchFamily="49" charset="0"/>
                <a:ea typeface="JetBrains Mono" panose="02000009000000000000" pitchFamily="49" charset="0"/>
                <a:cs typeface="JetBrains Mono" panose="02000009000000000000" pitchFamily="49" charset="0"/>
              </a:rPr>
              <a:t> GoogleTranslator</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nltk.download('wordnet')</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nltk.download('omw-1.4')</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Original sentence</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sentence = "</a:t>
            </a:r>
            <a:r>
              <a:rPr lang="en-KG" sz="1000" dirty="0">
                <a:solidFill>
                  <a:schemeClr val="accent5">
                    <a:lumMod val="60000"/>
                    <a:lumOff val="40000"/>
                  </a:schemeClr>
                </a:solidFill>
                <a:latin typeface="JetBrains Mono" panose="02000009000000000000" pitchFamily="49" charset="0"/>
                <a:ea typeface="JetBrains Mono" panose="02000009000000000000" pitchFamily="49" charset="0"/>
                <a:cs typeface="JetBrains Mono" panose="02000009000000000000" pitchFamily="49" charset="0"/>
              </a:rPr>
              <a:t>This movie was good and the acting was fantastic</a:t>
            </a:r>
            <a:r>
              <a:rPr lang="en-KG" sz="1000" dirty="0">
                <a:latin typeface="JetBrains Mono" panose="02000009000000000000" pitchFamily="49" charset="0"/>
                <a:ea typeface="JetBrains Mono" panose="02000009000000000000" pitchFamily="49" charset="0"/>
                <a:cs typeface="JetBrains Mono" panose="02000009000000000000" pitchFamily="49" charset="0"/>
              </a:rPr>
              <a:t>."</a:t>
            </a:r>
          </a:p>
          <a:p>
            <a:r>
              <a:rPr lang="en-KG" sz="1000" dirty="0">
                <a:solidFill>
                  <a:schemeClr val="accent6">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 1. Synonym Replacement</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def synonym_replacement(sentence, n=2):</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words = sentence.split()</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new_words = words.copy()</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random.shuffle(words)</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replaced = 0</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for word in words:</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synonyms = wordnet.synsets(word)</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if synonyms:</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synonym_words = [lemma.name() for lemma in synonyms[0].lemmas() if lemma.name() != word]</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if synonym_words:</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new_words = [synonym_words[0] if w == word else w for w in new_words]</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replaced += 1</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if replaced &gt;= n:</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break</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return ' '.join(new_words)</a:t>
            </a:r>
          </a:p>
          <a:p>
            <a:r>
              <a:rPr lang="en-KG" sz="1000" dirty="0">
                <a:solidFill>
                  <a:schemeClr val="accent6">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 2. Random Insertion/Deletion</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def random_insertion_deletion(sentence, insert_prob=0.3, delete_prob=0.3):</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words = sentence.split()</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new_words = []</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for word in words:</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if random.random() &gt; delete_prob:</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new_words.append(word)</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if random.random() &lt; insert_prob:</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new_words.append("very")  # simple insert</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return ' '.join(new_words)</a:t>
            </a:r>
          </a:p>
          <a:p>
            <a:r>
              <a:rPr lang="en-KG" sz="1000" dirty="0">
                <a:solidFill>
                  <a:schemeClr val="accent6">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 3. Back Translation (via English → German → English)</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def back_translation(sentence):</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translated = GoogleTranslator(source='auto', target='de').translate(sentence)</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back_translated = GoogleTranslator(source='de', target='en').translate(translated)</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    return back_translated</a:t>
            </a:r>
          </a:p>
          <a:p>
            <a:r>
              <a:rPr lang="en-KG" sz="1000" dirty="0">
                <a:solidFill>
                  <a:schemeClr val="accent6">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 Demonstration</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print("Original:", sentence)</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print("Synonym Replacement:", synonym_replacement(sentence))</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print("Random Insertion/Deletion:", random_insertion_deletion(sentence))</a:t>
            </a:r>
          </a:p>
          <a:p>
            <a:r>
              <a:rPr lang="en-KG" sz="1000" dirty="0">
                <a:latin typeface="JetBrains Mono" panose="02000009000000000000" pitchFamily="49" charset="0"/>
                <a:ea typeface="JetBrains Mono" panose="02000009000000000000" pitchFamily="49" charset="0"/>
                <a:cs typeface="JetBrains Mono" panose="02000009000000000000" pitchFamily="49" charset="0"/>
              </a:rPr>
              <a:t>print("Back Translation:", back_translation(sentence))</a:t>
            </a:r>
          </a:p>
        </p:txBody>
      </p:sp>
      <p:pic>
        <p:nvPicPr>
          <p:cNvPr id="19" name="Picture 18">
            <a:extLst>
              <a:ext uri="{FF2B5EF4-FFF2-40B4-BE49-F238E27FC236}">
                <a16:creationId xmlns:a16="http://schemas.microsoft.com/office/drawing/2014/main" id="{E01D326A-A82E-B8F0-8C19-8AD57DBEC42C}"/>
              </a:ext>
            </a:extLst>
          </p:cNvPr>
          <p:cNvPicPr>
            <a:picLocks noChangeAspect="1"/>
          </p:cNvPicPr>
          <p:nvPr/>
        </p:nvPicPr>
        <p:blipFill>
          <a:blip r:embed="rId7"/>
          <a:stretch>
            <a:fillRect/>
          </a:stretch>
        </p:blipFill>
        <p:spPr>
          <a:xfrm>
            <a:off x="15403989" y="2687548"/>
            <a:ext cx="9602541" cy="935436"/>
          </a:xfrm>
          <a:prstGeom prst="rect">
            <a:avLst/>
          </a:prstGeom>
        </p:spPr>
      </p:pic>
      <p:sp>
        <p:nvSpPr>
          <p:cNvPr id="20" name="Text 0">
            <a:extLst>
              <a:ext uri="{FF2B5EF4-FFF2-40B4-BE49-F238E27FC236}">
                <a16:creationId xmlns:a16="http://schemas.microsoft.com/office/drawing/2014/main" id="{2E72730D-DDF1-E7AB-2D33-6D9D842B7953}"/>
              </a:ext>
            </a:extLst>
          </p:cNvPr>
          <p:cNvSpPr/>
          <p:nvPr/>
        </p:nvSpPr>
        <p:spPr>
          <a:xfrm>
            <a:off x="16172945" y="1974840"/>
            <a:ext cx="8293418"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Output:</a:t>
            </a:r>
            <a:endParaRPr lang="en-US" sz="4450" dirty="0">
              <a:latin typeface="JetBrains Mono" panose="02000009000000000000" pitchFamily="49" charset="0"/>
              <a:ea typeface="JetBrains Mono" panose="02000009000000000000" pitchFamily="49" charset="0"/>
              <a:cs typeface="JetBrains Mono" panose="02000009000000000000" pitchFamily="49"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758309" y="729139"/>
            <a:ext cx="7627382" cy="1282779"/>
          </a:xfrm>
          <a:prstGeom prst="rect">
            <a:avLst/>
          </a:prstGeom>
          <a:noFill/>
          <a:ln/>
        </p:spPr>
        <p:txBody>
          <a:bodyPr wrap="square" lIns="0" tIns="0" rIns="0" bIns="0" rtlCol="0" anchor="t"/>
          <a:lstStyle/>
          <a:p>
            <a:pPr marL="0" indent="0" algn="l">
              <a:lnSpc>
                <a:spcPts val="5050"/>
              </a:lnSpc>
              <a:buNone/>
            </a:pPr>
            <a:r>
              <a:rPr lang="en-US" sz="400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SMOTE: Creating Synthetic Samples</a:t>
            </a:r>
            <a:endParaRPr lang="en-US" sz="40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4" name="Text 1"/>
          <p:cNvSpPr/>
          <p:nvPr/>
        </p:nvSpPr>
        <p:spPr>
          <a:xfrm>
            <a:off x="758309" y="2161580"/>
            <a:ext cx="7627382" cy="623887"/>
          </a:xfrm>
          <a:prstGeom prst="rect">
            <a:avLst/>
          </a:prstGeom>
          <a:noFill/>
          <a:ln/>
        </p:spPr>
        <p:txBody>
          <a:bodyPr wrap="square" lIns="0" tIns="0" rIns="0" bIns="0" rtlCol="0" anchor="t"/>
          <a:lstStyle/>
          <a:p>
            <a:pPr marL="0" indent="0" algn="l">
              <a:lnSpc>
                <a:spcPts val="2450"/>
              </a:lnSpc>
              <a:buNone/>
            </a:pPr>
            <a:r>
              <a:rPr lang="en-US" sz="15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SMOTE identifies k-nearest neighbors for minority class samples. It generates new samples along the lines connecting the sample to its neighbors.</a:t>
            </a:r>
            <a:endParaRPr lang="en-US" sz="15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5" name="Text 2"/>
          <p:cNvSpPr/>
          <p:nvPr/>
        </p:nvSpPr>
        <p:spPr>
          <a:xfrm>
            <a:off x="758309" y="3281004"/>
            <a:ext cx="8289584" cy="623887"/>
          </a:xfrm>
          <a:prstGeom prst="rect">
            <a:avLst/>
          </a:prstGeom>
          <a:noFill/>
          <a:ln/>
        </p:spPr>
        <p:txBody>
          <a:bodyPr wrap="square" lIns="0" tIns="0" rIns="0" bIns="0" rtlCol="0" anchor="t"/>
          <a:lstStyle/>
          <a:p>
            <a:pPr marL="0" indent="0" algn="l">
              <a:lnSpc>
                <a:spcPts val="2450"/>
              </a:lnSpc>
              <a:buNone/>
            </a:pPr>
            <a:r>
              <a:rPr lang="en-US" sz="15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Advantages include addressing class imbalance and avoiding overfitting. Caveats include the introduction of noise if not applied carefully.</a:t>
            </a:r>
            <a:endParaRPr lang="en-US" sz="1500" dirty="0">
              <a:latin typeface="JetBrains Mono" panose="02000009000000000000" pitchFamily="49" charset="0"/>
              <a:ea typeface="JetBrains Mono" panose="02000009000000000000" pitchFamily="49" charset="0"/>
              <a:cs typeface="JetBrains Mono" panose="02000009000000000000" pitchFamily="49" charset="0"/>
            </a:endParaRPr>
          </a:p>
        </p:txBody>
      </p:sp>
      <p:pic>
        <p:nvPicPr>
          <p:cNvPr id="6" name="Image 1" descr="preencoded.png"/>
          <p:cNvPicPr>
            <a:picLocks noChangeAspect="1"/>
          </p:cNvPicPr>
          <p:nvPr/>
        </p:nvPicPr>
        <p:blipFill>
          <a:blip r:embed="rId3"/>
          <a:stretch>
            <a:fillRect/>
          </a:stretch>
        </p:blipFill>
        <p:spPr>
          <a:xfrm>
            <a:off x="758309" y="3990737"/>
            <a:ext cx="974884" cy="1169908"/>
          </a:xfrm>
          <a:prstGeom prst="rect">
            <a:avLst/>
          </a:prstGeom>
        </p:spPr>
      </p:pic>
      <p:sp>
        <p:nvSpPr>
          <p:cNvPr id="7" name="Text 3"/>
          <p:cNvSpPr/>
          <p:nvPr/>
        </p:nvSpPr>
        <p:spPr>
          <a:xfrm>
            <a:off x="2025610" y="4185642"/>
            <a:ext cx="2565678" cy="320635"/>
          </a:xfrm>
          <a:prstGeom prst="rect">
            <a:avLst/>
          </a:prstGeom>
          <a:noFill/>
          <a:ln/>
        </p:spPr>
        <p:txBody>
          <a:bodyPr wrap="none" lIns="0" tIns="0" rIns="0" bIns="0" rtlCol="0" anchor="t"/>
          <a:lstStyle/>
          <a:p>
            <a:pPr marL="0" indent="0" algn="l">
              <a:lnSpc>
                <a:spcPts val="2500"/>
              </a:lnSpc>
              <a:buNone/>
            </a:pPr>
            <a:r>
              <a:rPr lang="en-US" sz="20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Find neighbors</a:t>
            </a:r>
            <a:endParaRPr lang="en-US" sz="20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8" name="Text 4"/>
          <p:cNvSpPr/>
          <p:nvPr/>
        </p:nvSpPr>
        <p:spPr>
          <a:xfrm>
            <a:off x="2025610" y="4623197"/>
            <a:ext cx="6360081" cy="311944"/>
          </a:xfrm>
          <a:prstGeom prst="rect">
            <a:avLst/>
          </a:prstGeom>
          <a:noFill/>
          <a:ln/>
        </p:spPr>
        <p:txBody>
          <a:bodyPr wrap="none" lIns="0" tIns="0" rIns="0" bIns="0" rtlCol="0" anchor="t"/>
          <a:lstStyle/>
          <a:p>
            <a:pPr marL="0" indent="0" algn="l">
              <a:lnSpc>
                <a:spcPts val="2450"/>
              </a:lnSpc>
              <a:buNone/>
            </a:pPr>
            <a:r>
              <a:rPr lang="en-US" sz="15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Identify k-nearest neighbors.</a:t>
            </a:r>
            <a:endParaRPr lang="en-US" sz="1500" dirty="0">
              <a:latin typeface="JetBrains Mono" panose="02000009000000000000" pitchFamily="49" charset="0"/>
              <a:ea typeface="JetBrains Mono" panose="02000009000000000000" pitchFamily="49" charset="0"/>
              <a:cs typeface="JetBrains Mono" panose="02000009000000000000" pitchFamily="49" charset="0"/>
            </a:endParaRPr>
          </a:p>
        </p:txBody>
      </p:sp>
      <p:pic>
        <p:nvPicPr>
          <p:cNvPr id="9" name="Image 2" descr="preencoded.png"/>
          <p:cNvPicPr>
            <a:picLocks noChangeAspect="1"/>
          </p:cNvPicPr>
          <p:nvPr/>
        </p:nvPicPr>
        <p:blipFill>
          <a:blip r:embed="rId4"/>
          <a:stretch>
            <a:fillRect/>
          </a:stretch>
        </p:blipFill>
        <p:spPr>
          <a:xfrm>
            <a:off x="758309" y="5160645"/>
            <a:ext cx="974884" cy="1169908"/>
          </a:xfrm>
          <a:prstGeom prst="rect">
            <a:avLst/>
          </a:prstGeom>
        </p:spPr>
      </p:pic>
      <p:sp>
        <p:nvSpPr>
          <p:cNvPr id="10" name="Text 5"/>
          <p:cNvSpPr/>
          <p:nvPr/>
        </p:nvSpPr>
        <p:spPr>
          <a:xfrm>
            <a:off x="2025610" y="5355550"/>
            <a:ext cx="2565678" cy="320635"/>
          </a:xfrm>
          <a:prstGeom prst="rect">
            <a:avLst/>
          </a:prstGeom>
          <a:noFill/>
          <a:ln/>
        </p:spPr>
        <p:txBody>
          <a:bodyPr wrap="none" lIns="0" tIns="0" rIns="0" bIns="0" rtlCol="0" anchor="t"/>
          <a:lstStyle/>
          <a:p>
            <a:pPr marL="0" indent="0" algn="l">
              <a:lnSpc>
                <a:spcPts val="2500"/>
              </a:lnSpc>
              <a:buNone/>
            </a:pPr>
            <a:r>
              <a:rPr lang="en-US" sz="20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Create samples</a:t>
            </a:r>
            <a:endParaRPr lang="en-US" sz="20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1" name="Text 6"/>
          <p:cNvSpPr/>
          <p:nvPr/>
        </p:nvSpPr>
        <p:spPr>
          <a:xfrm>
            <a:off x="2025610" y="5793105"/>
            <a:ext cx="6360081" cy="311944"/>
          </a:xfrm>
          <a:prstGeom prst="rect">
            <a:avLst/>
          </a:prstGeom>
          <a:noFill/>
          <a:ln/>
        </p:spPr>
        <p:txBody>
          <a:bodyPr wrap="none" lIns="0" tIns="0" rIns="0" bIns="0" rtlCol="0" anchor="t"/>
          <a:lstStyle/>
          <a:p>
            <a:pPr marL="0" indent="0" algn="l">
              <a:lnSpc>
                <a:spcPts val="2450"/>
              </a:lnSpc>
              <a:buNone/>
            </a:pPr>
            <a:r>
              <a:rPr lang="en-US" sz="15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Generate new samples.</a:t>
            </a:r>
            <a:endParaRPr lang="en-US" sz="1500" dirty="0">
              <a:latin typeface="JetBrains Mono" panose="02000009000000000000" pitchFamily="49" charset="0"/>
              <a:ea typeface="JetBrains Mono" panose="02000009000000000000" pitchFamily="49" charset="0"/>
              <a:cs typeface="JetBrains Mono" panose="02000009000000000000" pitchFamily="49" charset="0"/>
            </a:endParaRPr>
          </a:p>
        </p:txBody>
      </p:sp>
      <p:pic>
        <p:nvPicPr>
          <p:cNvPr id="12" name="Image 3" descr="preencoded.png"/>
          <p:cNvPicPr>
            <a:picLocks noChangeAspect="1"/>
          </p:cNvPicPr>
          <p:nvPr/>
        </p:nvPicPr>
        <p:blipFill>
          <a:blip r:embed="rId5"/>
          <a:stretch>
            <a:fillRect/>
          </a:stretch>
        </p:blipFill>
        <p:spPr>
          <a:xfrm>
            <a:off x="758309" y="6330553"/>
            <a:ext cx="974884" cy="1169908"/>
          </a:xfrm>
          <a:prstGeom prst="rect">
            <a:avLst/>
          </a:prstGeom>
        </p:spPr>
      </p:pic>
      <p:sp>
        <p:nvSpPr>
          <p:cNvPr id="13" name="Text 7"/>
          <p:cNvSpPr/>
          <p:nvPr/>
        </p:nvSpPr>
        <p:spPr>
          <a:xfrm>
            <a:off x="2025610" y="6525458"/>
            <a:ext cx="2565678" cy="320635"/>
          </a:xfrm>
          <a:prstGeom prst="rect">
            <a:avLst/>
          </a:prstGeom>
          <a:noFill/>
          <a:ln/>
        </p:spPr>
        <p:txBody>
          <a:bodyPr wrap="none" lIns="0" tIns="0" rIns="0" bIns="0" rtlCol="0" anchor="t"/>
          <a:lstStyle/>
          <a:p>
            <a:pPr marL="0" indent="0" algn="l">
              <a:lnSpc>
                <a:spcPts val="2500"/>
              </a:lnSpc>
              <a:buNone/>
            </a:pPr>
            <a:r>
              <a:rPr lang="en-US" sz="20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Balance data</a:t>
            </a:r>
            <a:endParaRPr lang="en-US" sz="20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4" name="Text 8"/>
          <p:cNvSpPr/>
          <p:nvPr/>
        </p:nvSpPr>
        <p:spPr>
          <a:xfrm>
            <a:off x="2025610" y="6963013"/>
            <a:ext cx="6360081" cy="311944"/>
          </a:xfrm>
          <a:prstGeom prst="rect">
            <a:avLst/>
          </a:prstGeom>
          <a:noFill/>
          <a:ln/>
        </p:spPr>
        <p:txBody>
          <a:bodyPr wrap="none" lIns="0" tIns="0" rIns="0" bIns="0" rtlCol="0" anchor="t"/>
          <a:lstStyle/>
          <a:p>
            <a:pPr marL="0" indent="0" algn="l">
              <a:lnSpc>
                <a:spcPts val="2450"/>
              </a:lnSpc>
              <a:buNone/>
            </a:pPr>
            <a:r>
              <a:rPr lang="en-US" sz="15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Address imbalance.</a:t>
            </a:r>
            <a:endParaRPr lang="en-US" sz="1500" dirty="0">
              <a:latin typeface="JetBrains Mono" panose="02000009000000000000" pitchFamily="49" charset="0"/>
              <a:ea typeface="JetBrains Mono" panose="02000009000000000000" pitchFamily="49" charset="0"/>
              <a:cs typeface="JetBrains Mono" panose="02000009000000000000" pitchFamily="49" charset="0"/>
            </a:endParaRPr>
          </a:p>
        </p:txBody>
      </p:sp>
      <p:pic>
        <p:nvPicPr>
          <p:cNvPr id="16" name="Picture 15" descr="A comparison of a diagram&#10;&#10;AI-generated content may be incorrect.">
            <a:extLst>
              <a:ext uri="{FF2B5EF4-FFF2-40B4-BE49-F238E27FC236}">
                <a16:creationId xmlns:a16="http://schemas.microsoft.com/office/drawing/2014/main" id="{2C154263-DFF6-8225-E55B-D271F03945C9}"/>
              </a:ext>
            </a:extLst>
          </p:cNvPr>
          <p:cNvPicPr>
            <a:picLocks noChangeAspect="1"/>
          </p:cNvPicPr>
          <p:nvPr/>
        </p:nvPicPr>
        <p:blipFill>
          <a:blip r:embed="rId6"/>
          <a:stretch>
            <a:fillRect/>
          </a:stretch>
        </p:blipFill>
        <p:spPr>
          <a:xfrm>
            <a:off x="5429249" y="4047911"/>
            <a:ext cx="8892405" cy="3242522"/>
          </a:xfrm>
          <a:prstGeom prst="rect">
            <a:avLst/>
          </a:prstGeom>
        </p:spPr>
      </p:pic>
      <p:sp>
        <p:nvSpPr>
          <p:cNvPr id="17" name="Text 0">
            <a:extLst>
              <a:ext uri="{FF2B5EF4-FFF2-40B4-BE49-F238E27FC236}">
                <a16:creationId xmlns:a16="http://schemas.microsoft.com/office/drawing/2014/main" id="{67C8C6D4-09BB-17F8-A4AE-7078F7857A80}"/>
              </a:ext>
            </a:extLst>
          </p:cNvPr>
          <p:cNvSpPr/>
          <p:nvPr/>
        </p:nvSpPr>
        <p:spPr>
          <a:xfrm>
            <a:off x="754475" y="-2280404"/>
            <a:ext cx="8293418"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Example</a:t>
            </a:r>
            <a:r>
              <a:rPr lang="ru-RU"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 </a:t>
            </a: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with code:</a:t>
            </a:r>
            <a:endParaRPr lang="en-US" sz="445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8" name="Text 0">
            <a:extLst>
              <a:ext uri="{FF2B5EF4-FFF2-40B4-BE49-F238E27FC236}">
                <a16:creationId xmlns:a16="http://schemas.microsoft.com/office/drawing/2014/main" id="{7769EC1C-CA00-3619-822F-D66A1EE72C81}"/>
              </a:ext>
            </a:extLst>
          </p:cNvPr>
          <p:cNvSpPr/>
          <p:nvPr/>
        </p:nvSpPr>
        <p:spPr>
          <a:xfrm>
            <a:off x="6336982" y="-854988"/>
            <a:ext cx="8293418"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Output:</a:t>
            </a:r>
            <a:endParaRPr lang="en-US" sz="445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9" name="Text 0">
            <a:extLst>
              <a:ext uri="{FF2B5EF4-FFF2-40B4-BE49-F238E27FC236}">
                <a16:creationId xmlns:a16="http://schemas.microsoft.com/office/drawing/2014/main" id="{FFC9F334-2AF5-FD41-7D4E-68D85583A900}"/>
              </a:ext>
            </a:extLst>
          </p:cNvPr>
          <p:cNvSpPr/>
          <p:nvPr/>
        </p:nvSpPr>
        <p:spPr>
          <a:xfrm>
            <a:off x="750689" y="8670369"/>
            <a:ext cx="7512963"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SMOTE in Detail: How It Works</a:t>
            </a:r>
            <a:endParaRPr lang="en-US" sz="445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0" name="Text 1">
            <a:extLst>
              <a:ext uri="{FF2B5EF4-FFF2-40B4-BE49-F238E27FC236}">
                <a16:creationId xmlns:a16="http://schemas.microsoft.com/office/drawing/2014/main" id="{8A122F23-278A-B03A-8A9C-6A969EA95589}"/>
              </a:ext>
            </a:extLst>
          </p:cNvPr>
          <p:cNvSpPr/>
          <p:nvPr/>
        </p:nvSpPr>
        <p:spPr>
          <a:xfrm>
            <a:off x="750689" y="9783722"/>
            <a:ext cx="6292572" cy="693420"/>
          </a:xfrm>
          <a:prstGeom prst="rect">
            <a:avLst/>
          </a:prstGeom>
          <a:noFill/>
          <a:ln/>
        </p:spPr>
        <p:txBody>
          <a:bodyPr wrap="square" lIns="0" tIns="0" rIns="0" bIns="0" rtlCol="0" anchor="t"/>
          <a:lstStyle/>
          <a:p>
            <a:pPr marL="342900" indent="-342900" algn="l">
              <a:lnSpc>
                <a:spcPts val="2700"/>
              </a:lnSpc>
              <a:buSzPct val="100000"/>
              <a:buFont typeface="+mj-lt"/>
              <a:buAutoNum type="arabicPeriod"/>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For each minority class sample, find k-nearest neighbors (e.g., k=5).</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1" name="Text 2">
            <a:extLst>
              <a:ext uri="{FF2B5EF4-FFF2-40B4-BE49-F238E27FC236}">
                <a16:creationId xmlns:a16="http://schemas.microsoft.com/office/drawing/2014/main" id="{E64261BF-427A-D48C-D284-75FC22F7CAA1}"/>
              </a:ext>
            </a:extLst>
          </p:cNvPr>
          <p:cNvSpPr/>
          <p:nvPr/>
        </p:nvSpPr>
        <p:spPr>
          <a:xfrm>
            <a:off x="679626" y="11593592"/>
            <a:ext cx="6292572" cy="346710"/>
          </a:xfrm>
          <a:prstGeom prst="rect">
            <a:avLst/>
          </a:prstGeom>
          <a:noFill/>
          <a:ln/>
        </p:spPr>
        <p:txBody>
          <a:bodyPr wrap="none" lIns="0" tIns="0" rIns="0" bIns="0" rtlCol="0" anchor="t"/>
          <a:lstStyle/>
          <a:p>
            <a:pPr marL="342900" indent="-342900" algn="l">
              <a:lnSpc>
                <a:spcPts val="2700"/>
              </a:lnSpc>
              <a:buSzPct val="100000"/>
              <a:buFont typeface="+mj-lt"/>
              <a:buAutoNum type="arabicPeriod" startAt="2"/>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Select one neighbor at random.</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2" name="Text 3">
            <a:extLst>
              <a:ext uri="{FF2B5EF4-FFF2-40B4-BE49-F238E27FC236}">
                <a16:creationId xmlns:a16="http://schemas.microsoft.com/office/drawing/2014/main" id="{1E87D72A-D8EF-36C2-BB26-DB5D75F65F1E}"/>
              </a:ext>
            </a:extLst>
          </p:cNvPr>
          <p:cNvSpPr/>
          <p:nvPr/>
        </p:nvSpPr>
        <p:spPr>
          <a:xfrm>
            <a:off x="451026" y="12624554"/>
            <a:ext cx="6292572" cy="1040130"/>
          </a:xfrm>
          <a:prstGeom prst="rect">
            <a:avLst/>
          </a:prstGeom>
          <a:noFill/>
          <a:ln/>
        </p:spPr>
        <p:txBody>
          <a:bodyPr wrap="square" lIns="0" tIns="0" rIns="0" bIns="0" rtlCol="0" anchor="t"/>
          <a:lstStyle/>
          <a:p>
            <a:pPr marL="342900" indent="-342900" algn="l">
              <a:lnSpc>
                <a:spcPts val="2700"/>
              </a:lnSpc>
              <a:buSzPct val="100000"/>
              <a:buFont typeface="+mj-lt"/>
              <a:buAutoNum type="arabicPeriod" startAt="3"/>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Create a new sample along the line connecting the two samples. This is done by interpolating the feature values.</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3" name="Text 4">
            <a:extLst>
              <a:ext uri="{FF2B5EF4-FFF2-40B4-BE49-F238E27FC236}">
                <a16:creationId xmlns:a16="http://schemas.microsoft.com/office/drawing/2014/main" id="{4D00E791-B318-2BDF-1E28-16BD2C1FFD73}"/>
              </a:ext>
            </a:extLst>
          </p:cNvPr>
          <p:cNvSpPr/>
          <p:nvPr/>
        </p:nvSpPr>
        <p:spPr>
          <a:xfrm>
            <a:off x="451026" y="14510385"/>
            <a:ext cx="6292572" cy="346710"/>
          </a:xfrm>
          <a:prstGeom prst="rect">
            <a:avLst/>
          </a:prstGeom>
          <a:noFill/>
          <a:ln/>
        </p:spPr>
        <p:txBody>
          <a:bodyPr wrap="none" lIns="0" tIns="0" rIns="0" bIns="0" rtlCol="0" anchor="t"/>
          <a:lstStyle/>
          <a:p>
            <a:pPr marL="342900" indent="-342900" algn="l">
              <a:lnSpc>
                <a:spcPts val="2700"/>
              </a:lnSpc>
              <a:buSzPct val="100000"/>
              <a:buFont typeface="+mj-lt"/>
              <a:buAutoNum type="arabicPeriod" startAt="4"/>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Repeat until the minority class is balanced.</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4" name="Text 5">
            <a:extLst>
              <a:ext uri="{FF2B5EF4-FFF2-40B4-BE49-F238E27FC236}">
                <a16:creationId xmlns:a16="http://schemas.microsoft.com/office/drawing/2014/main" id="{2A10BAB0-B333-6231-18C8-0E020E0D3288}"/>
              </a:ext>
            </a:extLst>
          </p:cNvPr>
          <p:cNvSpPr/>
          <p:nvPr/>
        </p:nvSpPr>
        <p:spPr>
          <a:xfrm>
            <a:off x="451026" y="15872103"/>
            <a:ext cx="6292572"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The </a:t>
            </a:r>
            <a:r>
              <a:rPr lang="en-US" sz="17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imblearn</a:t>
            </a: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 library in Python provides an easy-to-use implementation of SMOTE.</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5" name="Text 6">
            <a:extLst>
              <a:ext uri="{FF2B5EF4-FFF2-40B4-BE49-F238E27FC236}">
                <a16:creationId xmlns:a16="http://schemas.microsoft.com/office/drawing/2014/main" id="{BEAA4BEE-B5BB-AE26-CD4E-6617570E7B40}"/>
              </a:ext>
            </a:extLst>
          </p:cNvPr>
          <p:cNvSpPr/>
          <p:nvPr/>
        </p:nvSpPr>
        <p:spPr>
          <a:xfrm>
            <a:off x="15028987" y="9564529"/>
            <a:ext cx="6292572" cy="208026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Consider a fraud detection dataset where only 1% of the transactions are fraudulent. A model trained on this imbalanced dataset may achieve high accuracy but fail to identify fraudulent transactions. SMOTE can be used to generate synthetic fraud cases, helping the model learn to detect fraud more effectively.</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3DE625D8-933F-2BCC-8A32-9725F7AC8530}"/>
              </a:ext>
            </a:extLst>
          </p:cNvPr>
          <p:cNvSpPr/>
          <p:nvPr/>
        </p:nvSpPr>
        <p:spPr>
          <a:xfrm>
            <a:off x="758309" y="1689378"/>
            <a:ext cx="7512963"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SMOTE in Detail: How It Works</a:t>
            </a:r>
            <a:endParaRPr lang="en-US" sz="445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3" name="Text 1">
            <a:extLst>
              <a:ext uri="{FF2B5EF4-FFF2-40B4-BE49-F238E27FC236}">
                <a16:creationId xmlns:a16="http://schemas.microsoft.com/office/drawing/2014/main" id="{78697758-F1A2-2682-5834-6DAB254F1F3D}"/>
              </a:ext>
            </a:extLst>
          </p:cNvPr>
          <p:cNvSpPr/>
          <p:nvPr/>
        </p:nvSpPr>
        <p:spPr>
          <a:xfrm>
            <a:off x="758309" y="2802731"/>
            <a:ext cx="6292572" cy="693420"/>
          </a:xfrm>
          <a:prstGeom prst="rect">
            <a:avLst/>
          </a:prstGeom>
          <a:noFill/>
          <a:ln/>
        </p:spPr>
        <p:txBody>
          <a:bodyPr wrap="square" lIns="0" tIns="0" rIns="0" bIns="0" rtlCol="0" anchor="t"/>
          <a:lstStyle/>
          <a:p>
            <a:pPr marL="342900" indent="-342900" algn="l">
              <a:lnSpc>
                <a:spcPts val="2700"/>
              </a:lnSpc>
              <a:buSzPct val="100000"/>
              <a:buFont typeface="+mj-lt"/>
              <a:buAutoNum type="arabicPeriod"/>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For each minority class sample, find k-nearest neighbors (e.g., k=5).</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4" name="Text 2">
            <a:extLst>
              <a:ext uri="{FF2B5EF4-FFF2-40B4-BE49-F238E27FC236}">
                <a16:creationId xmlns:a16="http://schemas.microsoft.com/office/drawing/2014/main" id="{9EE48247-AAC0-E14B-378A-FCFBDFD7D3E6}"/>
              </a:ext>
            </a:extLst>
          </p:cNvPr>
          <p:cNvSpPr/>
          <p:nvPr/>
        </p:nvSpPr>
        <p:spPr>
          <a:xfrm>
            <a:off x="758309" y="3571875"/>
            <a:ext cx="6292572" cy="346710"/>
          </a:xfrm>
          <a:prstGeom prst="rect">
            <a:avLst/>
          </a:prstGeom>
          <a:noFill/>
          <a:ln/>
        </p:spPr>
        <p:txBody>
          <a:bodyPr wrap="none" lIns="0" tIns="0" rIns="0" bIns="0" rtlCol="0" anchor="t"/>
          <a:lstStyle/>
          <a:p>
            <a:pPr marL="342900" indent="-342900" algn="l">
              <a:lnSpc>
                <a:spcPts val="2700"/>
              </a:lnSpc>
              <a:buSzPct val="100000"/>
              <a:buFont typeface="+mj-lt"/>
              <a:buAutoNum type="arabicPeriod" startAt="2"/>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Select one neighbor at random.</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5" name="Text 3">
            <a:extLst>
              <a:ext uri="{FF2B5EF4-FFF2-40B4-BE49-F238E27FC236}">
                <a16:creationId xmlns:a16="http://schemas.microsoft.com/office/drawing/2014/main" id="{6E57773B-3663-A576-7109-89FFBBD5CFF1}"/>
              </a:ext>
            </a:extLst>
          </p:cNvPr>
          <p:cNvSpPr/>
          <p:nvPr/>
        </p:nvSpPr>
        <p:spPr>
          <a:xfrm>
            <a:off x="758309" y="3994309"/>
            <a:ext cx="6292572" cy="1040130"/>
          </a:xfrm>
          <a:prstGeom prst="rect">
            <a:avLst/>
          </a:prstGeom>
          <a:noFill/>
          <a:ln/>
        </p:spPr>
        <p:txBody>
          <a:bodyPr wrap="square" lIns="0" tIns="0" rIns="0" bIns="0" rtlCol="0" anchor="t"/>
          <a:lstStyle/>
          <a:p>
            <a:pPr marL="342900" indent="-342900" algn="l">
              <a:lnSpc>
                <a:spcPts val="2700"/>
              </a:lnSpc>
              <a:buSzPct val="100000"/>
              <a:buFont typeface="+mj-lt"/>
              <a:buAutoNum type="arabicPeriod" startAt="3"/>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Create a new sample along the line connecting the two samples. This is done by interpolating the feature values.</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6" name="Text 4">
            <a:extLst>
              <a:ext uri="{FF2B5EF4-FFF2-40B4-BE49-F238E27FC236}">
                <a16:creationId xmlns:a16="http://schemas.microsoft.com/office/drawing/2014/main" id="{06CE0707-502F-7811-F3EA-A192FCF40032}"/>
              </a:ext>
            </a:extLst>
          </p:cNvPr>
          <p:cNvSpPr/>
          <p:nvPr/>
        </p:nvSpPr>
        <p:spPr>
          <a:xfrm>
            <a:off x="758309" y="5110163"/>
            <a:ext cx="6292572" cy="346710"/>
          </a:xfrm>
          <a:prstGeom prst="rect">
            <a:avLst/>
          </a:prstGeom>
          <a:noFill/>
          <a:ln/>
        </p:spPr>
        <p:txBody>
          <a:bodyPr wrap="none" lIns="0" tIns="0" rIns="0" bIns="0" rtlCol="0" anchor="t"/>
          <a:lstStyle/>
          <a:p>
            <a:pPr marL="342900" indent="-342900" algn="l">
              <a:lnSpc>
                <a:spcPts val="2700"/>
              </a:lnSpc>
              <a:buSzPct val="100000"/>
              <a:buFont typeface="+mj-lt"/>
              <a:buAutoNum type="arabicPeriod" startAt="4"/>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Repeat until the minority class is balanced.</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7" name="Text 5">
            <a:extLst>
              <a:ext uri="{FF2B5EF4-FFF2-40B4-BE49-F238E27FC236}">
                <a16:creationId xmlns:a16="http://schemas.microsoft.com/office/drawing/2014/main" id="{84ED637C-72BC-86FF-F55E-E1C3F28121E8}"/>
              </a:ext>
            </a:extLst>
          </p:cNvPr>
          <p:cNvSpPr/>
          <p:nvPr/>
        </p:nvSpPr>
        <p:spPr>
          <a:xfrm>
            <a:off x="758309" y="5651778"/>
            <a:ext cx="6292572"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The </a:t>
            </a:r>
            <a:r>
              <a:rPr lang="en-US" sz="17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imblearn</a:t>
            </a: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 library in Python provides an easy-to-use implementation of SMOTE.</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8" name="Text 6">
            <a:extLst>
              <a:ext uri="{FF2B5EF4-FFF2-40B4-BE49-F238E27FC236}">
                <a16:creationId xmlns:a16="http://schemas.microsoft.com/office/drawing/2014/main" id="{6217D781-82CF-DBBB-ECD5-DD62148CA838}"/>
              </a:ext>
            </a:extLst>
          </p:cNvPr>
          <p:cNvSpPr/>
          <p:nvPr/>
        </p:nvSpPr>
        <p:spPr>
          <a:xfrm>
            <a:off x="7587139" y="2921913"/>
            <a:ext cx="6292572" cy="208026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Consider a fraud detection dataset where only 1% of the transactions are fraudulent. A model trained on this imbalanced dataset may achieve high accuracy but fail to identify fraudulent transactions. SMOTE can be used to generate synthetic fraud cases, helping the model learn to detect fraud more effectively.</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15781018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835BFE-89E4-E5A9-61EF-8DB9A017A72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EEEE511-70B7-0FFD-E3B6-F0B40D7D8D46}"/>
              </a:ext>
            </a:extLst>
          </p:cNvPr>
          <p:cNvSpPr txBox="1"/>
          <p:nvPr/>
        </p:nvSpPr>
        <p:spPr>
          <a:xfrm>
            <a:off x="525685" y="1366183"/>
            <a:ext cx="8522208" cy="5632311"/>
          </a:xfrm>
          <a:prstGeom prst="rect">
            <a:avLst/>
          </a:prstGeom>
          <a:noFill/>
        </p:spPr>
        <p:txBody>
          <a:bodyPr wrap="square">
            <a:spAutoFit/>
          </a:bodyPr>
          <a:lstStyle/>
          <a:p>
            <a:r>
              <a:rPr lang="en-US" sz="1000" dirty="0">
                <a:latin typeface="JetBrains Mono" panose="02000009000000000000" pitchFamily="49" charset="0"/>
                <a:ea typeface="JetBrains Mono" panose="02000009000000000000" pitchFamily="49" charset="0"/>
                <a:cs typeface="JetBrains Mono" panose="02000009000000000000" pitchFamily="49" charset="0"/>
              </a:rPr>
              <a:t>from </a:t>
            </a:r>
            <a:r>
              <a:rPr lang="en-US" sz="1000" dirty="0" err="1">
                <a:latin typeface="JetBrains Mono" panose="02000009000000000000" pitchFamily="49" charset="0"/>
                <a:ea typeface="JetBrains Mono" panose="02000009000000000000" pitchFamily="49" charset="0"/>
                <a:cs typeface="JetBrains Mono" panose="02000009000000000000" pitchFamily="49" charset="0"/>
              </a:rPr>
              <a:t>sklearn.datasets</a:t>
            </a:r>
            <a:r>
              <a:rPr lang="en-US" sz="1000" dirty="0">
                <a:latin typeface="JetBrains Mono" panose="02000009000000000000" pitchFamily="49" charset="0"/>
                <a:ea typeface="JetBrains Mono" panose="02000009000000000000" pitchFamily="49" charset="0"/>
                <a:cs typeface="JetBrains Mono" panose="02000009000000000000" pitchFamily="49" charset="0"/>
              </a:rPr>
              <a:t> import </a:t>
            </a:r>
            <a:r>
              <a:rPr lang="en-US" sz="1000" dirty="0" err="1">
                <a:latin typeface="JetBrains Mono" panose="02000009000000000000" pitchFamily="49" charset="0"/>
                <a:ea typeface="JetBrains Mono" panose="02000009000000000000" pitchFamily="49" charset="0"/>
                <a:cs typeface="JetBrains Mono" panose="02000009000000000000" pitchFamily="49" charset="0"/>
              </a:rPr>
              <a:t>make_classification</a:t>
            </a:r>
            <a:endParaRPr lang="en-US" sz="1000" dirty="0">
              <a:latin typeface="JetBrains Mono" panose="02000009000000000000" pitchFamily="49" charset="0"/>
              <a:ea typeface="JetBrains Mono" panose="02000009000000000000" pitchFamily="49" charset="0"/>
              <a:cs typeface="JetBrains Mono" panose="02000009000000000000" pitchFamily="49" charset="0"/>
            </a:endParaRPr>
          </a:p>
          <a:p>
            <a:r>
              <a:rPr lang="en-US" sz="1000" dirty="0">
                <a:latin typeface="JetBrains Mono" panose="02000009000000000000" pitchFamily="49" charset="0"/>
                <a:ea typeface="JetBrains Mono" panose="02000009000000000000" pitchFamily="49" charset="0"/>
                <a:cs typeface="JetBrains Mono" panose="02000009000000000000" pitchFamily="49" charset="0"/>
              </a:rPr>
              <a:t>from </a:t>
            </a:r>
            <a:r>
              <a:rPr lang="en-US" sz="1000" dirty="0" err="1">
                <a:latin typeface="JetBrains Mono" panose="02000009000000000000" pitchFamily="49" charset="0"/>
                <a:ea typeface="JetBrains Mono" panose="02000009000000000000" pitchFamily="49" charset="0"/>
                <a:cs typeface="JetBrains Mono" panose="02000009000000000000" pitchFamily="49" charset="0"/>
              </a:rPr>
              <a:t>imblearn.over_sampling</a:t>
            </a:r>
            <a:r>
              <a:rPr lang="en-US" sz="1000" dirty="0">
                <a:latin typeface="JetBrains Mono" panose="02000009000000000000" pitchFamily="49" charset="0"/>
                <a:ea typeface="JetBrains Mono" panose="02000009000000000000" pitchFamily="49" charset="0"/>
                <a:cs typeface="JetBrains Mono" panose="02000009000000000000" pitchFamily="49" charset="0"/>
              </a:rPr>
              <a:t> import SMOTE</a:t>
            </a:r>
          </a:p>
          <a:p>
            <a:r>
              <a:rPr lang="en-US" sz="1000" dirty="0">
                <a:latin typeface="JetBrains Mono" panose="02000009000000000000" pitchFamily="49" charset="0"/>
                <a:ea typeface="JetBrains Mono" panose="02000009000000000000" pitchFamily="49" charset="0"/>
                <a:cs typeface="JetBrains Mono" panose="02000009000000000000" pitchFamily="49" charset="0"/>
              </a:rPr>
              <a:t>from collections import Counter</a:t>
            </a:r>
          </a:p>
          <a:p>
            <a:r>
              <a:rPr lang="en-US" sz="1000" dirty="0">
                <a:latin typeface="JetBrains Mono" panose="02000009000000000000" pitchFamily="49" charset="0"/>
                <a:ea typeface="JetBrains Mono" panose="02000009000000000000" pitchFamily="49" charset="0"/>
                <a:cs typeface="JetBrains Mono" panose="02000009000000000000" pitchFamily="49" charset="0"/>
              </a:rPr>
              <a:t>import </a:t>
            </a:r>
            <a:r>
              <a:rPr lang="en-US" sz="1000" dirty="0" err="1">
                <a:latin typeface="JetBrains Mono" panose="02000009000000000000" pitchFamily="49" charset="0"/>
                <a:ea typeface="JetBrains Mono" panose="02000009000000000000" pitchFamily="49" charset="0"/>
                <a:cs typeface="JetBrains Mono" panose="02000009000000000000" pitchFamily="49" charset="0"/>
              </a:rPr>
              <a:t>matplotlib.pyplot</a:t>
            </a:r>
            <a:r>
              <a:rPr lang="en-US" sz="1000" dirty="0">
                <a:latin typeface="JetBrains Mono" panose="02000009000000000000" pitchFamily="49" charset="0"/>
                <a:ea typeface="JetBrains Mono" panose="02000009000000000000" pitchFamily="49" charset="0"/>
                <a:cs typeface="JetBrains Mono" panose="02000009000000000000" pitchFamily="49" charset="0"/>
              </a:rPr>
              <a:t> as </a:t>
            </a:r>
            <a:r>
              <a:rPr lang="en-US" sz="1000" dirty="0" err="1">
                <a:latin typeface="JetBrains Mono" panose="02000009000000000000" pitchFamily="49" charset="0"/>
                <a:ea typeface="JetBrains Mono" panose="02000009000000000000" pitchFamily="49" charset="0"/>
                <a:cs typeface="JetBrains Mono" panose="02000009000000000000" pitchFamily="49" charset="0"/>
              </a:rPr>
              <a:t>plt</a:t>
            </a:r>
            <a:endParaRPr lang="en-US" sz="1000" dirty="0">
              <a:latin typeface="JetBrains Mono" panose="02000009000000000000" pitchFamily="49" charset="0"/>
              <a:ea typeface="JetBrains Mono" panose="02000009000000000000" pitchFamily="49" charset="0"/>
              <a:cs typeface="JetBrains Mono" panose="02000009000000000000" pitchFamily="49" charset="0"/>
            </a:endParaRPr>
          </a:p>
          <a:p>
            <a:r>
              <a:rPr lang="en-US" sz="1000" dirty="0">
                <a:latin typeface="JetBrains Mono" panose="02000009000000000000" pitchFamily="49" charset="0"/>
                <a:ea typeface="JetBrains Mono" panose="02000009000000000000" pitchFamily="49" charset="0"/>
                <a:cs typeface="JetBrains Mono" panose="02000009000000000000" pitchFamily="49" charset="0"/>
              </a:rPr>
              <a:t>from </a:t>
            </a:r>
            <a:r>
              <a:rPr lang="en-US" sz="1000" dirty="0" err="1">
                <a:latin typeface="JetBrains Mono" panose="02000009000000000000" pitchFamily="49" charset="0"/>
                <a:ea typeface="JetBrains Mono" panose="02000009000000000000" pitchFamily="49" charset="0"/>
                <a:cs typeface="JetBrains Mono" panose="02000009000000000000" pitchFamily="49" charset="0"/>
              </a:rPr>
              <a:t>sklearn.decomposition</a:t>
            </a:r>
            <a:r>
              <a:rPr lang="en-US" sz="1000" dirty="0">
                <a:latin typeface="JetBrains Mono" panose="02000009000000000000" pitchFamily="49" charset="0"/>
                <a:ea typeface="JetBrains Mono" panose="02000009000000000000" pitchFamily="49" charset="0"/>
                <a:cs typeface="JetBrains Mono" panose="02000009000000000000" pitchFamily="49" charset="0"/>
              </a:rPr>
              <a:t> import PCA</a:t>
            </a:r>
          </a:p>
          <a:p>
            <a:endParaRPr lang="en-US" sz="1000" dirty="0">
              <a:latin typeface="JetBrains Mono" panose="02000009000000000000" pitchFamily="49" charset="0"/>
              <a:ea typeface="JetBrains Mono" panose="02000009000000000000" pitchFamily="49" charset="0"/>
              <a:cs typeface="JetBrains Mono" panose="02000009000000000000" pitchFamily="49" charset="0"/>
            </a:endParaRPr>
          </a:p>
          <a:p>
            <a:r>
              <a:rPr lang="en-US" sz="1000" dirty="0">
                <a:latin typeface="JetBrains Mono" panose="02000009000000000000" pitchFamily="49" charset="0"/>
                <a:ea typeface="JetBrains Mono" panose="02000009000000000000" pitchFamily="49" charset="0"/>
                <a:cs typeface="JetBrains Mono" panose="02000009000000000000" pitchFamily="49" charset="0"/>
              </a:rPr>
              <a:t># Create an imbalanced dataset</a:t>
            </a:r>
          </a:p>
          <a:p>
            <a:r>
              <a:rPr lang="en-US" sz="1000" dirty="0">
                <a:latin typeface="JetBrains Mono" panose="02000009000000000000" pitchFamily="49" charset="0"/>
                <a:ea typeface="JetBrains Mono" panose="02000009000000000000" pitchFamily="49" charset="0"/>
                <a:cs typeface="JetBrains Mono" panose="02000009000000000000" pitchFamily="49" charset="0"/>
              </a:rPr>
              <a:t>X, y = </a:t>
            </a:r>
            <a:r>
              <a:rPr lang="en-US" sz="1000" dirty="0" err="1">
                <a:latin typeface="JetBrains Mono" panose="02000009000000000000" pitchFamily="49" charset="0"/>
                <a:ea typeface="JetBrains Mono" panose="02000009000000000000" pitchFamily="49" charset="0"/>
                <a:cs typeface="JetBrains Mono" panose="02000009000000000000" pitchFamily="49" charset="0"/>
              </a:rPr>
              <a:t>make_classification</a:t>
            </a:r>
            <a:r>
              <a:rPr lang="en-US" sz="1000" dirty="0">
                <a:latin typeface="JetBrains Mono" panose="02000009000000000000" pitchFamily="49" charset="0"/>
                <a:ea typeface="JetBrains Mono" panose="02000009000000000000" pitchFamily="49" charset="0"/>
                <a:cs typeface="JetBrains Mono" panose="02000009000000000000" pitchFamily="49" charset="0"/>
              </a:rPr>
              <a:t>(</a:t>
            </a:r>
            <a:r>
              <a:rPr lang="en-US" sz="1000" dirty="0" err="1">
                <a:latin typeface="JetBrains Mono" panose="02000009000000000000" pitchFamily="49" charset="0"/>
                <a:ea typeface="JetBrains Mono" panose="02000009000000000000" pitchFamily="49" charset="0"/>
                <a:cs typeface="JetBrains Mono" panose="02000009000000000000" pitchFamily="49" charset="0"/>
              </a:rPr>
              <a:t>n_samples</a:t>
            </a:r>
            <a:r>
              <a:rPr lang="en-US" sz="1000" dirty="0">
                <a:latin typeface="JetBrains Mono" panose="02000009000000000000" pitchFamily="49" charset="0"/>
                <a:ea typeface="JetBrains Mono" panose="02000009000000000000" pitchFamily="49" charset="0"/>
                <a:cs typeface="JetBrains Mono" panose="02000009000000000000" pitchFamily="49" charset="0"/>
              </a:rPr>
              <a:t>=1000, </a:t>
            </a:r>
            <a:r>
              <a:rPr lang="en-US" sz="1000" dirty="0" err="1">
                <a:latin typeface="JetBrains Mono" panose="02000009000000000000" pitchFamily="49" charset="0"/>
                <a:ea typeface="JetBrains Mono" panose="02000009000000000000" pitchFamily="49" charset="0"/>
                <a:cs typeface="JetBrains Mono" panose="02000009000000000000" pitchFamily="49" charset="0"/>
              </a:rPr>
              <a:t>n_features</a:t>
            </a:r>
            <a:r>
              <a:rPr lang="en-US" sz="1000" dirty="0">
                <a:latin typeface="JetBrains Mono" panose="02000009000000000000" pitchFamily="49" charset="0"/>
                <a:ea typeface="JetBrains Mono" panose="02000009000000000000" pitchFamily="49" charset="0"/>
                <a:cs typeface="JetBrains Mono" panose="02000009000000000000" pitchFamily="49" charset="0"/>
              </a:rPr>
              <a:t>=2, </a:t>
            </a:r>
            <a:r>
              <a:rPr lang="en-US" sz="1000" dirty="0" err="1">
                <a:latin typeface="JetBrains Mono" panose="02000009000000000000" pitchFamily="49" charset="0"/>
                <a:ea typeface="JetBrains Mono" panose="02000009000000000000" pitchFamily="49" charset="0"/>
                <a:cs typeface="JetBrains Mono" panose="02000009000000000000" pitchFamily="49" charset="0"/>
              </a:rPr>
              <a:t>n_informative</a:t>
            </a:r>
            <a:r>
              <a:rPr lang="en-US" sz="1000" dirty="0">
                <a:latin typeface="JetBrains Mono" panose="02000009000000000000" pitchFamily="49" charset="0"/>
                <a:ea typeface="JetBrains Mono" panose="02000009000000000000" pitchFamily="49" charset="0"/>
                <a:cs typeface="JetBrains Mono" panose="02000009000000000000" pitchFamily="49" charset="0"/>
              </a:rPr>
              <a:t>=2,</a:t>
            </a:r>
          </a:p>
          <a:p>
            <a:r>
              <a:rPr lang="en-US" sz="1000" dirty="0">
                <a:latin typeface="JetBrains Mono" panose="02000009000000000000" pitchFamily="49" charset="0"/>
                <a:ea typeface="JetBrains Mono" panose="02000009000000000000" pitchFamily="49" charset="0"/>
                <a:cs typeface="JetBrains Mono" panose="02000009000000000000" pitchFamily="49" charset="0"/>
              </a:rPr>
              <a:t>                           </a:t>
            </a:r>
            <a:r>
              <a:rPr lang="en-US" sz="1000" dirty="0" err="1">
                <a:latin typeface="JetBrains Mono" panose="02000009000000000000" pitchFamily="49" charset="0"/>
                <a:ea typeface="JetBrains Mono" panose="02000009000000000000" pitchFamily="49" charset="0"/>
                <a:cs typeface="JetBrains Mono" panose="02000009000000000000" pitchFamily="49" charset="0"/>
              </a:rPr>
              <a:t>n_redundant</a:t>
            </a:r>
            <a:r>
              <a:rPr lang="en-US" sz="1000" dirty="0">
                <a:latin typeface="JetBrains Mono" panose="02000009000000000000" pitchFamily="49" charset="0"/>
                <a:ea typeface="JetBrains Mono" panose="02000009000000000000" pitchFamily="49" charset="0"/>
                <a:cs typeface="JetBrains Mono" panose="02000009000000000000" pitchFamily="49" charset="0"/>
              </a:rPr>
              <a:t>=0, </a:t>
            </a:r>
            <a:r>
              <a:rPr lang="en-US" sz="1000" dirty="0" err="1">
                <a:latin typeface="JetBrains Mono" panose="02000009000000000000" pitchFamily="49" charset="0"/>
                <a:ea typeface="JetBrains Mono" panose="02000009000000000000" pitchFamily="49" charset="0"/>
                <a:cs typeface="JetBrains Mono" panose="02000009000000000000" pitchFamily="49" charset="0"/>
              </a:rPr>
              <a:t>n_clusters_per_class</a:t>
            </a:r>
            <a:r>
              <a:rPr lang="en-US" sz="1000" dirty="0">
                <a:latin typeface="JetBrains Mono" panose="02000009000000000000" pitchFamily="49" charset="0"/>
                <a:ea typeface="JetBrains Mono" panose="02000009000000000000" pitchFamily="49" charset="0"/>
                <a:cs typeface="JetBrains Mono" panose="02000009000000000000" pitchFamily="49" charset="0"/>
              </a:rPr>
              <a:t>=1,</a:t>
            </a:r>
          </a:p>
          <a:p>
            <a:r>
              <a:rPr lang="en-US" sz="1000" dirty="0">
                <a:latin typeface="JetBrains Mono" panose="02000009000000000000" pitchFamily="49" charset="0"/>
                <a:ea typeface="JetBrains Mono" panose="02000009000000000000" pitchFamily="49" charset="0"/>
                <a:cs typeface="JetBrains Mono" panose="02000009000000000000" pitchFamily="49" charset="0"/>
              </a:rPr>
              <a:t>                           weights=[0.9, 0.1], </a:t>
            </a:r>
            <a:r>
              <a:rPr lang="en-US" sz="1000" dirty="0" err="1">
                <a:latin typeface="JetBrains Mono" panose="02000009000000000000" pitchFamily="49" charset="0"/>
                <a:ea typeface="JetBrains Mono" panose="02000009000000000000" pitchFamily="49" charset="0"/>
                <a:cs typeface="JetBrains Mono" panose="02000009000000000000" pitchFamily="49" charset="0"/>
              </a:rPr>
              <a:t>flip_y</a:t>
            </a:r>
            <a:r>
              <a:rPr lang="en-US" sz="1000" dirty="0">
                <a:latin typeface="JetBrains Mono" panose="02000009000000000000" pitchFamily="49" charset="0"/>
                <a:ea typeface="JetBrains Mono" panose="02000009000000000000" pitchFamily="49" charset="0"/>
                <a:cs typeface="JetBrains Mono" panose="02000009000000000000" pitchFamily="49" charset="0"/>
              </a:rPr>
              <a:t>=0, </a:t>
            </a:r>
            <a:r>
              <a:rPr lang="en-US" sz="1000" dirty="0" err="1">
                <a:latin typeface="JetBrains Mono" panose="02000009000000000000" pitchFamily="49" charset="0"/>
                <a:ea typeface="JetBrains Mono" panose="02000009000000000000" pitchFamily="49" charset="0"/>
                <a:cs typeface="JetBrains Mono" panose="02000009000000000000" pitchFamily="49" charset="0"/>
              </a:rPr>
              <a:t>random_state</a:t>
            </a:r>
            <a:r>
              <a:rPr lang="en-US" sz="1000" dirty="0">
                <a:latin typeface="JetBrains Mono" panose="02000009000000000000" pitchFamily="49" charset="0"/>
                <a:ea typeface="JetBrains Mono" panose="02000009000000000000" pitchFamily="49" charset="0"/>
                <a:cs typeface="JetBrains Mono" panose="02000009000000000000" pitchFamily="49" charset="0"/>
              </a:rPr>
              <a:t>=42)</a:t>
            </a:r>
          </a:p>
          <a:p>
            <a:endParaRPr lang="en-US" sz="1000" dirty="0">
              <a:latin typeface="JetBrains Mono" panose="02000009000000000000" pitchFamily="49" charset="0"/>
              <a:ea typeface="JetBrains Mono" panose="02000009000000000000" pitchFamily="49" charset="0"/>
              <a:cs typeface="JetBrains Mono" panose="02000009000000000000" pitchFamily="49" charset="0"/>
            </a:endParaRPr>
          </a:p>
          <a:p>
            <a:r>
              <a:rPr lang="en-US" sz="1000" dirty="0">
                <a:latin typeface="JetBrains Mono" panose="02000009000000000000" pitchFamily="49" charset="0"/>
                <a:ea typeface="JetBrains Mono" panose="02000009000000000000" pitchFamily="49" charset="0"/>
                <a:cs typeface="JetBrains Mono" panose="02000009000000000000" pitchFamily="49" charset="0"/>
              </a:rPr>
              <a:t>print("Before SMOTE:", Counter(y))</a:t>
            </a:r>
          </a:p>
          <a:p>
            <a:endParaRPr lang="en-US" sz="1000" dirty="0">
              <a:latin typeface="JetBrains Mono" panose="02000009000000000000" pitchFamily="49" charset="0"/>
              <a:ea typeface="JetBrains Mono" panose="02000009000000000000" pitchFamily="49" charset="0"/>
              <a:cs typeface="JetBrains Mono" panose="02000009000000000000" pitchFamily="49" charset="0"/>
            </a:endParaRPr>
          </a:p>
          <a:p>
            <a:r>
              <a:rPr lang="en-US" sz="1000" dirty="0">
                <a:latin typeface="JetBrains Mono" panose="02000009000000000000" pitchFamily="49" charset="0"/>
                <a:ea typeface="JetBrains Mono" panose="02000009000000000000" pitchFamily="49" charset="0"/>
                <a:cs typeface="JetBrains Mono" panose="02000009000000000000" pitchFamily="49" charset="0"/>
              </a:rPr>
              <a:t># Apply SMOTE</a:t>
            </a:r>
          </a:p>
          <a:p>
            <a:r>
              <a:rPr lang="en-US" sz="1000" dirty="0">
                <a:latin typeface="JetBrains Mono" panose="02000009000000000000" pitchFamily="49" charset="0"/>
                <a:ea typeface="JetBrains Mono" panose="02000009000000000000" pitchFamily="49" charset="0"/>
                <a:cs typeface="JetBrains Mono" panose="02000009000000000000" pitchFamily="49" charset="0"/>
              </a:rPr>
              <a:t>smote = SMOTE(</a:t>
            </a:r>
            <a:r>
              <a:rPr lang="en-US" sz="1000" dirty="0" err="1">
                <a:latin typeface="JetBrains Mono" panose="02000009000000000000" pitchFamily="49" charset="0"/>
                <a:ea typeface="JetBrains Mono" panose="02000009000000000000" pitchFamily="49" charset="0"/>
                <a:cs typeface="JetBrains Mono" panose="02000009000000000000" pitchFamily="49" charset="0"/>
              </a:rPr>
              <a:t>random_state</a:t>
            </a:r>
            <a:r>
              <a:rPr lang="en-US" sz="1000" dirty="0">
                <a:latin typeface="JetBrains Mono" panose="02000009000000000000" pitchFamily="49" charset="0"/>
                <a:ea typeface="JetBrains Mono" panose="02000009000000000000" pitchFamily="49" charset="0"/>
                <a:cs typeface="JetBrains Mono" panose="02000009000000000000" pitchFamily="49" charset="0"/>
              </a:rPr>
              <a:t>=42)</a:t>
            </a:r>
          </a:p>
          <a:p>
            <a:r>
              <a:rPr lang="en-US" sz="1000" dirty="0" err="1">
                <a:latin typeface="JetBrains Mono" panose="02000009000000000000" pitchFamily="49" charset="0"/>
                <a:ea typeface="JetBrains Mono" panose="02000009000000000000" pitchFamily="49" charset="0"/>
                <a:cs typeface="JetBrains Mono" panose="02000009000000000000" pitchFamily="49" charset="0"/>
              </a:rPr>
              <a:t>X_res</a:t>
            </a:r>
            <a:r>
              <a:rPr lang="en-US" sz="1000" dirty="0">
                <a:latin typeface="JetBrains Mono" panose="02000009000000000000" pitchFamily="49" charset="0"/>
                <a:ea typeface="JetBrains Mono" panose="02000009000000000000" pitchFamily="49" charset="0"/>
                <a:cs typeface="JetBrains Mono" panose="02000009000000000000" pitchFamily="49" charset="0"/>
              </a:rPr>
              <a:t>, </a:t>
            </a:r>
            <a:r>
              <a:rPr lang="en-US" sz="1000" dirty="0" err="1">
                <a:latin typeface="JetBrains Mono" panose="02000009000000000000" pitchFamily="49" charset="0"/>
                <a:ea typeface="JetBrains Mono" panose="02000009000000000000" pitchFamily="49" charset="0"/>
                <a:cs typeface="JetBrains Mono" panose="02000009000000000000" pitchFamily="49" charset="0"/>
              </a:rPr>
              <a:t>y_res</a:t>
            </a:r>
            <a:r>
              <a:rPr lang="en-US" sz="1000" dirty="0">
                <a:latin typeface="JetBrains Mono" panose="02000009000000000000" pitchFamily="49" charset="0"/>
                <a:ea typeface="JetBrains Mono" panose="02000009000000000000" pitchFamily="49" charset="0"/>
                <a:cs typeface="JetBrains Mono" panose="02000009000000000000" pitchFamily="49" charset="0"/>
              </a:rPr>
              <a:t> = </a:t>
            </a:r>
            <a:r>
              <a:rPr lang="en-US" sz="1000" dirty="0" err="1">
                <a:latin typeface="JetBrains Mono" panose="02000009000000000000" pitchFamily="49" charset="0"/>
                <a:ea typeface="JetBrains Mono" panose="02000009000000000000" pitchFamily="49" charset="0"/>
                <a:cs typeface="JetBrains Mono" panose="02000009000000000000" pitchFamily="49" charset="0"/>
              </a:rPr>
              <a:t>smote.fit_resample</a:t>
            </a:r>
            <a:r>
              <a:rPr lang="en-US" sz="1000" dirty="0">
                <a:latin typeface="JetBrains Mono" panose="02000009000000000000" pitchFamily="49" charset="0"/>
                <a:ea typeface="JetBrains Mono" panose="02000009000000000000" pitchFamily="49" charset="0"/>
                <a:cs typeface="JetBrains Mono" panose="02000009000000000000" pitchFamily="49" charset="0"/>
              </a:rPr>
              <a:t>(X, y)</a:t>
            </a:r>
          </a:p>
          <a:p>
            <a:endParaRPr lang="en-US" sz="1000" dirty="0">
              <a:latin typeface="JetBrains Mono" panose="02000009000000000000" pitchFamily="49" charset="0"/>
              <a:ea typeface="JetBrains Mono" panose="02000009000000000000" pitchFamily="49" charset="0"/>
              <a:cs typeface="JetBrains Mono" panose="02000009000000000000" pitchFamily="49" charset="0"/>
            </a:endParaRPr>
          </a:p>
          <a:p>
            <a:r>
              <a:rPr lang="en-US" sz="1000" dirty="0">
                <a:latin typeface="JetBrains Mono" panose="02000009000000000000" pitchFamily="49" charset="0"/>
                <a:ea typeface="JetBrains Mono" panose="02000009000000000000" pitchFamily="49" charset="0"/>
                <a:cs typeface="JetBrains Mono" panose="02000009000000000000" pitchFamily="49" charset="0"/>
              </a:rPr>
              <a:t>print("After SMOTE:", Counter(</a:t>
            </a:r>
            <a:r>
              <a:rPr lang="en-US" sz="1000" dirty="0" err="1">
                <a:latin typeface="JetBrains Mono" panose="02000009000000000000" pitchFamily="49" charset="0"/>
                <a:ea typeface="JetBrains Mono" panose="02000009000000000000" pitchFamily="49" charset="0"/>
                <a:cs typeface="JetBrains Mono" panose="02000009000000000000" pitchFamily="49" charset="0"/>
              </a:rPr>
              <a:t>y_res</a:t>
            </a:r>
            <a:r>
              <a:rPr lang="en-US" sz="1000" dirty="0">
                <a:latin typeface="JetBrains Mono" panose="02000009000000000000" pitchFamily="49" charset="0"/>
                <a:ea typeface="JetBrains Mono" panose="02000009000000000000" pitchFamily="49" charset="0"/>
                <a:cs typeface="JetBrains Mono" panose="02000009000000000000" pitchFamily="49" charset="0"/>
              </a:rPr>
              <a:t>))</a:t>
            </a:r>
          </a:p>
          <a:p>
            <a:endParaRPr lang="en-US" sz="1000" dirty="0">
              <a:latin typeface="JetBrains Mono" panose="02000009000000000000" pitchFamily="49" charset="0"/>
              <a:ea typeface="JetBrains Mono" panose="02000009000000000000" pitchFamily="49" charset="0"/>
              <a:cs typeface="JetBrains Mono" panose="02000009000000000000" pitchFamily="49" charset="0"/>
            </a:endParaRPr>
          </a:p>
          <a:p>
            <a:r>
              <a:rPr lang="en-US" sz="1000" dirty="0">
                <a:latin typeface="JetBrains Mono" panose="02000009000000000000" pitchFamily="49" charset="0"/>
                <a:ea typeface="JetBrains Mono" panose="02000009000000000000" pitchFamily="49" charset="0"/>
                <a:cs typeface="JetBrains Mono" panose="02000009000000000000" pitchFamily="49" charset="0"/>
              </a:rPr>
              <a:t># Plotting</a:t>
            </a:r>
          </a:p>
          <a:p>
            <a:r>
              <a:rPr lang="en-US" sz="1000" dirty="0" err="1">
                <a:latin typeface="JetBrains Mono" panose="02000009000000000000" pitchFamily="49" charset="0"/>
                <a:ea typeface="JetBrains Mono" panose="02000009000000000000" pitchFamily="49" charset="0"/>
                <a:cs typeface="JetBrains Mono" panose="02000009000000000000" pitchFamily="49" charset="0"/>
              </a:rPr>
              <a:t>plt.figure</a:t>
            </a:r>
            <a:r>
              <a:rPr lang="en-US" sz="1000" dirty="0">
                <a:latin typeface="JetBrains Mono" panose="02000009000000000000" pitchFamily="49" charset="0"/>
                <a:ea typeface="JetBrains Mono" panose="02000009000000000000" pitchFamily="49" charset="0"/>
                <a:cs typeface="JetBrains Mono" panose="02000009000000000000" pitchFamily="49" charset="0"/>
              </a:rPr>
              <a:t>(</a:t>
            </a:r>
            <a:r>
              <a:rPr lang="en-US" sz="1000" dirty="0" err="1">
                <a:latin typeface="JetBrains Mono" panose="02000009000000000000" pitchFamily="49" charset="0"/>
                <a:ea typeface="JetBrains Mono" panose="02000009000000000000" pitchFamily="49" charset="0"/>
                <a:cs typeface="JetBrains Mono" panose="02000009000000000000" pitchFamily="49" charset="0"/>
              </a:rPr>
              <a:t>figsize</a:t>
            </a:r>
            <a:r>
              <a:rPr lang="en-US" sz="1000" dirty="0">
                <a:latin typeface="JetBrains Mono" panose="02000009000000000000" pitchFamily="49" charset="0"/>
                <a:ea typeface="JetBrains Mono" panose="02000009000000000000" pitchFamily="49" charset="0"/>
                <a:cs typeface="JetBrains Mono" panose="02000009000000000000" pitchFamily="49" charset="0"/>
              </a:rPr>
              <a:t>=(12, 5))</a:t>
            </a:r>
          </a:p>
          <a:p>
            <a:endParaRPr lang="en-US" sz="1000" dirty="0">
              <a:latin typeface="JetBrains Mono" panose="02000009000000000000" pitchFamily="49" charset="0"/>
              <a:ea typeface="JetBrains Mono" panose="02000009000000000000" pitchFamily="49" charset="0"/>
              <a:cs typeface="JetBrains Mono" panose="02000009000000000000" pitchFamily="49" charset="0"/>
            </a:endParaRPr>
          </a:p>
          <a:p>
            <a:r>
              <a:rPr lang="en-US" sz="1000" dirty="0" err="1">
                <a:latin typeface="JetBrains Mono" panose="02000009000000000000" pitchFamily="49" charset="0"/>
                <a:ea typeface="JetBrains Mono" panose="02000009000000000000" pitchFamily="49" charset="0"/>
                <a:cs typeface="JetBrains Mono" panose="02000009000000000000" pitchFamily="49" charset="0"/>
              </a:rPr>
              <a:t>plt.subplot</a:t>
            </a:r>
            <a:r>
              <a:rPr lang="en-US" sz="1000" dirty="0">
                <a:latin typeface="JetBrains Mono" panose="02000009000000000000" pitchFamily="49" charset="0"/>
                <a:ea typeface="JetBrains Mono" panose="02000009000000000000" pitchFamily="49" charset="0"/>
                <a:cs typeface="JetBrains Mono" panose="02000009000000000000" pitchFamily="49" charset="0"/>
              </a:rPr>
              <a:t>(1, 2, 1)</a:t>
            </a:r>
          </a:p>
          <a:p>
            <a:r>
              <a:rPr lang="en-US" sz="1000" dirty="0" err="1">
                <a:latin typeface="JetBrains Mono" panose="02000009000000000000" pitchFamily="49" charset="0"/>
                <a:ea typeface="JetBrains Mono" panose="02000009000000000000" pitchFamily="49" charset="0"/>
                <a:cs typeface="JetBrains Mono" panose="02000009000000000000" pitchFamily="49" charset="0"/>
              </a:rPr>
              <a:t>plt.title</a:t>
            </a:r>
            <a:r>
              <a:rPr lang="en-US" sz="1000" dirty="0">
                <a:latin typeface="JetBrains Mono" panose="02000009000000000000" pitchFamily="49" charset="0"/>
                <a:ea typeface="JetBrains Mono" panose="02000009000000000000" pitchFamily="49" charset="0"/>
                <a:cs typeface="JetBrains Mono" panose="02000009000000000000" pitchFamily="49" charset="0"/>
              </a:rPr>
              <a:t>("Before SMOTE")</a:t>
            </a:r>
          </a:p>
          <a:p>
            <a:r>
              <a:rPr lang="en-US" sz="1000" dirty="0" err="1">
                <a:latin typeface="JetBrains Mono" panose="02000009000000000000" pitchFamily="49" charset="0"/>
                <a:ea typeface="JetBrains Mono" panose="02000009000000000000" pitchFamily="49" charset="0"/>
                <a:cs typeface="JetBrains Mono" panose="02000009000000000000" pitchFamily="49" charset="0"/>
              </a:rPr>
              <a:t>plt.scatter</a:t>
            </a:r>
            <a:r>
              <a:rPr lang="en-US" sz="1000" dirty="0">
                <a:latin typeface="JetBrains Mono" panose="02000009000000000000" pitchFamily="49" charset="0"/>
                <a:ea typeface="JetBrains Mono" panose="02000009000000000000" pitchFamily="49" charset="0"/>
                <a:cs typeface="JetBrains Mono" panose="02000009000000000000" pitchFamily="49" charset="0"/>
              </a:rPr>
              <a:t>(X[y == 0][:, 0], X[y == 0][:, 1], label="Class 0", alpha=0.5)</a:t>
            </a:r>
          </a:p>
          <a:p>
            <a:r>
              <a:rPr lang="en-US" sz="1000" dirty="0" err="1">
                <a:latin typeface="JetBrains Mono" panose="02000009000000000000" pitchFamily="49" charset="0"/>
                <a:ea typeface="JetBrains Mono" panose="02000009000000000000" pitchFamily="49" charset="0"/>
                <a:cs typeface="JetBrains Mono" panose="02000009000000000000" pitchFamily="49" charset="0"/>
              </a:rPr>
              <a:t>plt.scatter</a:t>
            </a:r>
            <a:r>
              <a:rPr lang="en-US" sz="1000" dirty="0">
                <a:latin typeface="JetBrains Mono" panose="02000009000000000000" pitchFamily="49" charset="0"/>
                <a:ea typeface="JetBrains Mono" panose="02000009000000000000" pitchFamily="49" charset="0"/>
                <a:cs typeface="JetBrains Mono" panose="02000009000000000000" pitchFamily="49" charset="0"/>
              </a:rPr>
              <a:t>(X[y == 1][:, 0], X[y == 1][:, 1], label="Class 1", alpha=0.5)</a:t>
            </a:r>
          </a:p>
          <a:p>
            <a:r>
              <a:rPr lang="en-US" sz="1000" dirty="0" err="1">
                <a:latin typeface="JetBrains Mono" panose="02000009000000000000" pitchFamily="49" charset="0"/>
                <a:ea typeface="JetBrains Mono" panose="02000009000000000000" pitchFamily="49" charset="0"/>
                <a:cs typeface="JetBrains Mono" panose="02000009000000000000" pitchFamily="49" charset="0"/>
              </a:rPr>
              <a:t>plt.legend</a:t>
            </a:r>
            <a:r>
              <a:rPr lang="en-US" sz="1000" dirty="0">
                <a:latin typeface="JetBrains Mono" panose="02000009000000000000" pitchFamily="49" charset="0"/>
                <a:ea typeface="JetBrains Mono" panose="02000009000000000000" pitchFamily="49" charset="0"/>
                <a:cs typeface="JetBrains Mono" panose="02000009000000000000" pitchFamily="49" charset="0"/>
              </a:rPr>
              <a:t>()</a:t>
            </a:r>
          </a:p>
          <a:p>
            <a:endParaRPr lang="en-US" sz="1000" dirty="0">
              <a:latin typeface="JetBrains Mono" panose="02000009000000000000" pitchFamily="49" charset="0"/>
              <a:ea typeface="JetBrains Mono" panose="02000009000000000000" pitchFamily="49" charset="0"/>
              <a:cs typeface="JetBrains Mono" panose="02000009000000000000" pitchFamily="49" charset="0"/>
            </a:endParaRPr>
          </a:p>
          <a:p>
            <a:r>
              <a:rPr lang="en-US" sz="1000" dirty="0" err="1">
                <a:latin typeface="JetBrains Mono" panose="02000009000000000000" pitchFamily="49" charset="0"/>
                <a:ea typeface="JetBrains Mono" panose="02000009000000000000" pitchFamily="49" charset="0"/>
                <a:cs typeface="JetBrains Mono" panose="02000009000000000000" pitchFamily="49" charset="0"/>
              </a:rPr>
              <a:t>plt.subplot</a:t>
            </a:r>
            <a:r>
              <a:rPr lang="en-US" sz="1000" dirty="0">
                <a:latin typeface="JetBrains Mono" panose="02000009000000000000" pitchFamily="49" charset="0"/>
                <a:ea typeface="JetBrains Mono" panose="02000009000000000000" pitchFamily="49" charset="0"/>
                <a:cs typeface="JetBrains Mono" panose="02000009000000000000" pitchFamily="49" charset="0"/>
              </a:rPr>
              <a:t>(1, 2, 2)</a:t>
            </a:r>
          </a:p>
          <a:p>
            <a:r>
              <a:rPr lang="en-US" sz="1000" dirty="0" err="1">
                <a:latin typeface="JetBrains Mono" panose="02000009000000000000" pitchFamily="49" charset="0"/>
                <a:ea typeface="JetBrains Mono" panose="02000009000000000000" pitchFamily="49" charset="0"/>
                <a:cs typeface="JetBrains Mono" panose="02000009000000000000" pitchFamily="49" charset="0"/>
              </a:rPr>
              <a:t>plt.title</a:t>
            </a:r>
            <a:r>
              <a:rPr lang="en-US" sz="1000" dirty="0">
                <a:latin typeface="JetBrains Mono" panose="02000009000000000000" pitchFamily="49" charset="0"/>
                <a:ea typeface="JetBrains Mono" panose="02000009000000000000" pitchFamily="49" charset="0"/>
                <a:cs typeface="JetBrains Mono" panose="02000009000000000000" pitchFamily="49" charset="0"/>
              </a:rPr>
              <a:t>("After SMOTE")</a:t>
            </a:r>
          </a:p>
          <a:p>
            <a:r>
              <a:rPr lang="en-US" sz="1000" dirty="0" err="1">
                <a:latin typeface="JetBrains Mono" panose="02000009000000000000" pitchFamily="49" charset="0"/>
                <a:ea typeface="JetBrains Mono" panose="02000009000000000000" pitchFamily="49" charset="0"/>
                <a:cs typeface="JetBrains Mono" panose="02000009000000000000" pitchFamily="49" charset="0"/>
              </a:rPr>
              <a:t>plt.scatter</a:t>
            </a:r>
            <a:r>
              <a:rPr lang="en-US" sz="1000" dirty="0">
                <a:latin typeface="JetBrains Mono" panose="02000009000000000000" pitchFamily="49" charset="0"/>
                <a:ea typeface="JetBrains Mono" panose="02000009000000000000" pitchFamily="49" charset="0"/>
                <a:cs typeface="JetBrains Mono" panose="02000009000000000000" pitchFamily="49" charset="0"/>
              </a:rPr>
              <a:t>(</a:t>
            </a:r>
            <a:r>
              <a:rPr lang="en-US" sz="1000" dirty="0" err="1">
                <a:latin typeface="JetBrains Mono" panose="02000009000000000000" pitchFamily="49" charset="0"/>
                <a:ea typeface="JetBrains Mono" panose="02000009000000000000" pitchFamily="49" charset="0"/>
                <a:cs typeface="JetBrains Mono" panose="02000009000000000000" pitchFamily="49" charset="0"/>
              </a:rPr>
              <a:t>X_res</a:t>
            </a:r>
            <a:r>
              <a:rPr lang="en-US" sz="1000" dirty="0">
                <a:latin typeface="JetBrains Mono" panose="02000009000000000000" pitchFamily="49" charset="0"/>
                <a:ea typeface="JetBrains Mono" panose="02000009000000000000" pitchFamily="49" charset="0"/>
                <a:cs typeface="JetBrains Mono" panose="02000009000000000000" pitchFamily="49" charset="0"/>
              </a:rPr>
              <a:t>[</a:t>
            </a:r>
            <a:r>
              <a:rPr lang="en-US" sz="1000" dirty="0" err="1">
                <a:latin typeface="JetBrains Mono" panose="02000009000000000000" pitchFamily="49" charset="0"/>
                <a:ea typeface="JetBrains Mono" panose="02000009000000000000" pitchFamily="49" charset="0"/>
                <a:cs typeface="JetBrains Mono" panose="02000009000000000000" pitchFamily="49" charset="0"/>
              </a:rPr>
              <a:t>y_res</a:t>
            </a:r>
            <a:r>
              <a:rPr lang="en-US" sz="1000" dirty="0">
                <a:latin typeface="JetBrains Mono" panose="02000009000000000000" pitchFamily="49" charset="0"/>
                <a:ea typeface="JetBrains Mono" panose="02000009000000000000" pitchFamily="49" charset="0"/>
                <a:cs typeface="JetBrains Mono" panose="02000009000000000000" pitchFamily="49" charset="0"/>
              </a:rPr>
              <a:t> == 0][:, 0], </a:t>
            </a:r>
            <a:r>
              <a:rPr lang="en-US" sz="1000" dirty="0" err="1">
                <a:latin typeface="JetBrains Mono" panose="02000009000000000000" pitchFamily="49" charset="0"/>
                <a:ea typeface="JetBrains Mono" panose="02000009000000000000" pitchFamily="49" charset="0"/>
                <a:cs typeface="JetBrains Mono" panose="02000009000000000000" pitchFamily="49" charset="0"/>
              </a:rPr>
              <a:t>X_res</a:t>
            </a:r>
            <a:r>
              <a:rPr lang="en-US" sz="1000" dirty="0">
                <a:latin typeface="JetBrains Mono" panose="02000009000000000000" pitchFamily="49" charset="0"/>
                <a:ea typeface="JetBrains Mono" panose="02000009000000000000" pitchFamily="49" charset="0"/>
                <a:cs typeface="JetBrains Mono" panose="02000009000000000000" pitchFamily="49" charset="0"/>
              </a:rPr>
              <a:t>[</a:t>
            </a:r>
            <a:r>
              <a:rPr lang="en-US" sz="1000" dirty="0" err="1">
                <a:latin typeface="JetBrains Mono" panose="02000009000000000000" pitchFamily="49" charset="0"/>
                <a:ea typeface="JetBrains Mono" panose="02000009000000000000" pitchFamily="49" charset="0"/>
                <a:cs typeface="JetBrains Mono" panose="02000009000000000000" pitchFamily="49" charset="0"/>
              </a:rPr>
              <a:t>y_res</a:t>
            </a:r>
            <a:r>
              <a:rPr lang="en-US" sz="1000" dirty="0">
                <a:latin typeface="JetBrains Mono" panose="02000009000000000000" pitchFamily="49" charset="0"/>
                <a:ea typeface="JetBrains Mono" panose="02000009000000000000" pitchFamily="49" charset="0"/>
                <a:cs typeface="JetBrains Mono" panose="02000009000000000000" pitchFamily="49" charset="0"/>
              </a:rPr>
              <a:t> == 0][:, 1], label="Class 0", alpha=0.5)</a:t>
            </a:r>
          </a:p>
          <a:p>
            <a:r>
              <a:rPr lang="en-US" sz="1000" dirty="0" err="1">
                <a:latin typeface="JetBrains Mono" panose="02000009000000000000" pitchFamily="49" charset="0"/>
                <a:ea typeface="JetBrains Mono" panose="02000009000000000000" pitchFamily="49" charset="0"/>
                <a:cs typeface="JetBrains Mono" panose="02000009000000000000" pitchFamily="49" charset="0"/>
              </a:rPr>
              <a:t>plt.scatter</a:t>
            </a:r>
            <a:r>
              <a:rPr lang="en-US" sz="1000" dirty="0">
                <a:latin typeface="JetBrains Mono" panose="02000009000000000000" pitchFamily="49" charset="0"/>
                <a:ea typeface="JetBrains Mono" panose="02000009000000000000" pitchFamily="49" charset="0"/>
                <a:cs typeface="JetBrains Mono" panose="02000009000000000000" pitchFamily="49" charset="0"/>
              </a:rPr>
              <a:t>(</a:t>
            </a:r>
            <a:r>
              <a:rPr lang="en-US" sz="1000" dirty="0" err="1">
                <a:latin typeface="JetBrains Mono" panose="02000009000000000000" pitchFamily="49" charset="0"/>
                <a:ea typeface="JetBrains Mono" panose="02000009000000000000" pitchFamily="49" charset="0"/>
                <a:cs typeface="JetBrains Mono" panose="02000009000000000000" pitchFamily="49" charset="0"/>
              </a:rPr>
              <a:t>X_res</a:t>
            </a:r>
            <a:r>
              <a:rPr lang="en-US" sz="1000" dirty="0">
                <a:latin typeface="JetBrains Mono" panose="02000009000000000000" pitchFamily="49" charset="0"/>
                <a:ea typeface="JetBrains Mono" panose="02000009000000000000" pitchFamily="49" charset="0"/>
                <a:cs typeface="JetBrains Mono" panose="02000009000000000000" pitchFamily="49" charset="0"/>
              </a:rPr>
              <a:t>[</a:t>
            </a:r>
            <a:r>
              <a:rPr lang="en-US" sz="1000" dirty="0" err="1">
                <a:latin typeface="JetBrains Mono" panose="02000009000000000000" pitchFamily="49" charset="0"/>
                <a:ea typeface="JetBrains Mono" panose="02000009000000000000" pitchFamily="49" charset="0"/>
                <a:cs typeface="JetBrains Mono" panose="02000009000000000000" pitchFamily="49" charset="0"/>
              </a:rPr>
              <a:t>y_res</a:t>
            </a:r>
            <a:r>
              <a:rPr lang="en-US" sz="1000" dirty="0">
                <a:latin typeface="JetBrains Mono" panose="02000009000000000000" pitchFamily="49" charset="0"/>
                <a:ea typeface="JetBrains Mono" panose="02000009000000000000" pitchFamily="49" charset="0"/>
                <a:cs typeface="JetBrains Mono" panose="02000009000000000000" pitchFamily="49" charset="0"/>
              </a:rPr>
              <a:t> == 1][:, 0], </a:t>
            </a:r>
            <a:r>
              <a:rPr lang="en-US" sz="1000" dirty="0" err="1">
                <a:latin typeface="JetBrains Mono" panose="02000009000000000000" pitchFamily="49" charset="0"/>
                <a:ea typeface="JetBrains Mono" panose="02000009000000000000" pitchFamily="49" charset="0"/>
                <a:cs typeface="JetBrains Mono" panose="02000009000000000000" pitchFamily="49" charset="0"/>
              </a:rPr>
              <a:t>X_res</a:t>
            </a:r>
            <a:r>
              <a:rPr lang="en-US" sz="1000" dirty="0">
                <a:latin typeface="JetBrains Mono" panose="02000009000000000000" pitchFamily="49" charset="0"/>
                <a:ea typeface="JetBrains Mono" panose="02000009000000000000" pitchFamily="49" charset="0"/>
                <a:cs typeface="JetBrains Mono" panose="02000009000000000000" pitchFamily="49" charset="0"/>
              </a:rPr>
              <a:t>[</a:t>
            </a:r>
            <a:r>
              <a:rPr lang="en-US" sz="1000" dirty="0" err="1">
                <a:latin typeface="JetBrains Mono" panose="02000009000000000000" pitchFamily="49" charset="0"/>
                <a:ea typeface="JetBrains Mono" panose="02000009000000000000" pitchFamily="49" charset="0"/>
                <a:cs typeface="JetBrains Mono" panose="02000009000000000000" pitchFamily="49" charset="0"/>
              </a:rPr>
              <a:t>y_res</a:t>
            </a:r>
            <a:r>
              <a:rPr lang="en-US" sz="1000" dirty="0">
                <a:latin typeface="JetBrains Mono" panose="02000009000000000000" pitchFamily="49" charset="0"/>
                <a:ea typeface="JetBrains Mono" panose="02000009000000000000" pitchFamily="49" charset="0"/>
                <a:cs typeface="JetBrains Mono" panose="02000009000000000000" pitchFamily="49" charset="0"/>
              </a:rPr>
              <a:t> == 1][:, 1], label="Class 1", alpha=0.5)</a:t>
            </a:r>
          </a:p>
          <a:p>
            <a:r>
              <a:rPr lang="en-US" sz="1000" dirty="0" err="1">
                <a:latin typeface="JetBrains Mono" panose="02000009000000000000" pitchFamily="49" charset="0"/>
                <a:ea typeface="JetBrains Mono" panose="02000009000000000000" pitchFamily="49" charset="0"/>
                <a:cs typeface="JetBrains Mono" panose="02000009000000000000" pitchFamily="49" charset="0"/>
              </a:rPr>
              <a:t>plt.legend</a:t>
            </a:r>
            <a:r>
              <a:rPr lang="en-US" sz="1000" dirty="0">
                <a:latin typeface="JetBrains Mono" panose="02000009000000000000" pitchFamily="49" charset="0"/>
                <a:ea typeface="JetBrains Mono" panose="02000009000000000000" pitchFamily="49" charset="0"/>
                <a:cs typeface="JetBrains Mono" panose="02000009000000000000" pitchFamily="49" charset="0"/>
              </a:rPr>
              <a:t>()</a:t>
            </a:r>
          </a:p>
          <a:p>
            <a:endParaRPr lang="en-US" sz="1000" dirty="0">
              <a:latin typeface="JetBrains Mono" panose="02000009000000000000" pitchFamily="49" charset="0"/>
              <a:ea typeface="JetBrains Mono" panose="02000009000000000000" pitchFamily="49" charset="0"/>
              <a:cs typeface="JetBrains Mono" panose="02000009000000000000" pitchFamily="49" charset="0"/>
            </a:endParaRPr>
          </a:p>
          <a:p>
            <a:r>
              <a:rPr lang="en-US" sz="1000" dirty="0" err="1">
                <a:latin typeface="JetBrains Mono" panose="02000009000000000000" pitchFamily="49" charset="0"/>
                <a:ea typeface="JetBrains Mono" panose="02000009000000000000" pitchFamily="49" charset="0"/>
                <a:cs typeface="JetBrains Mono" panose="02000009000000000000" pitchFamily="49" charset="0"/>
              </a:rPr>
              <a:t>plt.tight_layout</a:t>
            </a:r>
            <a:r>
              <a:rPr lang="en-US" sz="1000" dirty="0">
                <a:latin typeface="JetBrains Mono" panose="02000009000000000000" pitchFamily="49" charset="0"/>
                <a:ea typeface="JetBrains Mono" panose="02000009000000000000" pitchFamily="49" charset="0"/>
                <a:cs typeface="JetBrains Mono" panose="02000009000000000000" pitchFamily="49" charset="0"/>
              </a:rPr>
              <a:t>()</a:t>
            </a:r>
          </a:p>
          <a:p>
            <a:r>
              <a:rPr lang="en-US" sz="1000" dirty="0" err="1">
                <a:latin typeface="JetBrains Mono" panose="02000009000000000000" pitchFamily="49" charset="0"/>
                <a:ea typeface="JetBrains Mono" panose="02000009000000000000" pitchFamily="49" charset="0"/>
                <a:cs typeface="JetBrains Mono" panose="02000009000000000000" pitchFamily="49" charset="0"/>
              </a:rPr>
              <a:t>plt.show</a:t>
            </a:r>
            <a:r>
              <a:rPr lang="en-US" sz="1000" dirty="0">
                <a:latin typeface="JetBrains Mono" panose="02000009000000000000" pitchFamily="49" charset="0"/>
                <a:ea typeface="JetBrains Mono" panose="02000009000000000000" pitchFamily="49" charset="0"/>
                <a:cs typeface="JetBrains Mono" panose="02000009000000000000" pitchFamily="49" charset="0"/>
              </a:rPr>
              <a:t>()</a:t>
            </a:r>
            <a:endParaRPr lang="en-KG" sz="10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4" name="Text 0">
            <a:extLst>
              <a:ext uri="{FF2B5EF4-FFF2-40B4-BE49-F238E27FC236}">
                <a16:creationId xmlns:a16="http://schemas.microsoft.com/office/drawing/2014/main" id="{F040012D-59EA-7C18-4F58-F7EB20C595AD}"/>
              </a:ext>
            </a:extLst>
          </p:cNvPr>
          <p:cNvSpPr/>
          <p:nvPr/>
        </p:nvSpPr>
        <p:spPr>
          <a:xfrm>
            <a:off x="754475" y="653475"/>
            <a:ext cx="8293418"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Example</a:t>
            </a:r>
            <a:r>
              <a:rPr lang="ru-RU"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 </a:t>
            </a: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with code:</a:t>
            </a:r>
            <a:endParaRPr lang="en-US" sz="4450" dirty="0">
              <a:latin typeface="JetBrains Mono" panose="02000009000000000000" pitchFamily="49" charset="0"/>
              <a:ea typeface="JetBrains Mono" panose="02000009000000000000" pitchFamily="49" charset="0"/>
              <a:cs typeface="JetBrains Mono" panose="02000009000000000000" pitchFamily="49" charset="0"/>
            </a:endParaRPr>
          </a:p>
        </p:txBody>
      </p:sp>
      <p:pic>
        <p:nvPicPr>
          <p:cNvPr id="9" name="Picture 8">
            <a:extLst>
              <a:ext uri="{FF2B5EF4-FFF2-40B4-BE49-F238E27FC236}">
                <a16:creationId xmlns:a16="http://schemas.microsoft.com/office/drawing/2014/main" id="{F0CC594F-84A5-DA74-A29D-ED77060523B8}"/>
              </a:ext>
            </a:extLst>
          </p:cNvPr>
          <p:cNvPicPr>
            <a:picLocks noChangeAspect="1"/>
          </p:cNvPicPr>
          <p:nvPr/>
        </p:nvPicPr>
        <p:blipFill>
          <a:blip r:embed="rId2"/>
          <a:srcRect/>
          <a:stretch/>
        </p:blipFill>
        <p:spPr>
          <a:xfrm>
            <a:off x="6234826" y="2791599"/>
            <a:ext cx="8091249" cy="3042273"/>
          </a:xfrm>
          <a:prstGeom prst="rect">
            <a:avLst/>
          </a:prstGeom>
        </p:spPr>
      </p:pic>
      <p:sp>
        <p:nvSpPr>
          <p:cNvPr id="10" name="Text 0">
            <a:extLst>
              <a:ext uri="{FF2B5EF4-FFF2-40B4-BE49-F238E27FC236}">
                <a16:creationId xmlns:a16="http://schemas.microsoft.com/office/drawing/2014/main" id="{59E01566-882B-49E3-FC4B-85659143EA34}"/>
              </a:ext>
            </a:extLst>
          </p:cNvPr>
          <p:cNvSpPr/>
          <p:nvPr/>
        </p:nvSpPr>
        <p:spPr>
          <a:xfrm>
            <a:off x="6336982" y="2078891"/>
            <a:ext cx="8293418"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Output:</a:t>
            </a:r>
            <a:endParaRPr lang="en-US" sz="445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 name="Text 0">
            <a:extLst>
              <a:ext uri="{FF2B5EF4-FFF2-40B4-BE49-F238E27FC236}">
                <a16:creationId xmlns:a16="http://schemas.microsoft.com/office/drawing/2014/main" id="{C734FEAE-94A6-7FDF-CFFA-C5B573D67DF4}"/>
              </a:ext>
            </a:extLst>
          </p:cNvPr>
          <p:cNvSpPr/>
          <p:nvPr/>
        </p:nvSpPr>
        <p:spPr>
          <a:xfrm>
            <a:off x="926722" y="-899875"/>
            <a:ext cx="12776835" cy="641390"/>
          </a:xfrm>
          <a:prstGeom prst="rect">
            <a:avLst/>
          </a:prstGeom>
          <a:noFill/>
          <a:ln/>
        </p:spPr>
        <p:txBody>
          <a:bodyPr wrap="none" lIns="0" tIns="0" rIns="0" bIns="0" rtlCol="0" anchor="t"/>
          <a:lstStyle/>
          <a:p>
            <a:pPr marL="0" indent="0" algn="l">
              <a:lnSpc>
                <a:spcPts val="5050"/>
              </a:lnSpc>
              <a:buNone/>
            </a:pPr>
            <a:r>
              <a:rPr lang="en-US" sz="320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Conclusion: Unleashing the Power of Data Augmentation</a:t>
            </a:r>
            <a:endParaRPr lang="en-US" sz="32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5" name="Text 1">
            <a:extLst>
              <a:ext uri="{FF2B5EF4-FFF2-40B4-BE49-F238E27FC236}">
                <a16:creationId xmlns:a16="http://schemas.microsoft.com/office/drawing/2014/main" id="{848D39A5-1575-4C8B-F6D3-464580D9D165}"/>
              </a:ext>
            </a:extLst>
          </p:cNvPr>
          <p:cNvSpPr/>
          <p:nvPr/>
        </p:nvSpPr>
        <p:spPr>
          <a:xfrm>
            <a:off x="525685" y="11099131"/>
            <a:ext cx="4176236" cy="643414"/>
          </a:xfrm>
          <a:prstGeom prst="rect">
            <a:avLst/>
          </a:prstGeom>
          <a:noFill/>
          <a:ln/>
        </p:spPr>
        <p:txBody>
          <a:bodyPr wrap="none" lIns="0" tIns="0" rIns="0" bIns="0" rtlCol="0" anchor="t"/>
          <a:lstStyle/>
          <a:p>
            <a:pPr marL="0" indent="0" algn="ctr">
              <a:lnSpc>
                <a:spcPts val="5050"/>
              </a:lnSpc>
              <a:buNone/>
            </a:pPr>
            <a:r>
              <a:rPr lang="en-US" sz="505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90%</a:t>
            </a:r>
            <a:endParaRPr lang="en-US" sz="505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6" name="Text 2">
            <a:extLst>
              <a:ext uri="{FF2B5EF4-FFF2-40B4-BE49-F238E27FC236}">
                <a16:creationId xmlns:a16="http://schemas.microsoft.com/office/drawing/2014/main" id="{51309390-D2D7-9C9B-F394-7202D8080DBB}"/>
              </a:ext>
            </a:extLst>
          </p:cNvPr>
          <p:cNvSpPr/>
          <p:nvPr/>
        </p:nvSpPr>
        <p:spPr>
          <a:xfrm>
            <a:off x="1330905" y="11986146"/>
            <a:ext cx="2565678" cy="320635"/>
          </a:xfrm>
          <a:prstGeom prst="rect">
            <a:avLst/>
          </a:prstGeom>
          <a:noFill/>
          <a:ln/>
        </p:spPr>
        <p:txBody>
          <a:bodyPr wrap="none" lIns="0" tIns="0" rIns="0" bIns="0" rtlCol="0" anchor="t"/>
          <a:lstStyle/>
          <a:p>
            <a:pPr marL="0" indent="0" algn="ctr">
              <a:lnSpc>
                <a:spcPts val="2500"/>
              </a:lnSpc>
              <a:buNone/>
            </a:pPr>
            <a:r>
              <a:rPr lang="en-US" sz="20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Improvement</a:t>
            </a:r>
            <a:endParaRPr lang="en-US" sz="20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7" name="Text 3">
            <a:extLst>
              <a:ext uri="{FF2B5EF4-FFF2-40B4-BE49-F238E27FC236}">
                <a16:creationId xmlns:a16="http://schemas.microsoft.com/office/drawing/2014/main" id="{67896582-5D50-2521-D5C8-376AF3A7C2D1}"/>
              </a:ext>
            </a:extLst>
          </p:cNvPr>
          <p:cNvSpPr/>
          <p:nvPr/>
        </p:nvSpPr>
        <p:spPr>
          <a:xfrm>
            <a:off x="926722" y="8593725"/>
            <a:ext cx="4176236" cy="311944"/>
          </a:xfrm>
          <a:prstGeom prst="rect">
            <a:avLst/>
          </a:prstGeom>
          <a:noFill/>
          <a:ln/>
        </p:spPr>
        <p:txBody>
          <a:bodyPr wrap="none" lIns="0" tIns="0" rIns="0" bIns="0" rtlCol="0" anchor="t"/>
          <a:lstStyle/>
          <a:p>
            <a:pPr marL="0" indent="0" algn="ctr">
              <a:lnSpc>
                <a:spcPts val="2450"/>
              </a:lnSpc>
              <a:buNone/>
            </a:pPr>
            <a:r>
              <a:rPr lang="en-US" sz="14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Potential improvement in model accuracy</a:t>
            </a:r>
            <a:endParaRPr lang="en-US" sz="14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8" name="Text 4">
            <a:extLst>
              <a:ext uri="{FF2B5EF4-FFF2-40B4-BE49-F238E27FC236}">
                <a16:creationId xmlns:a16="http://schemas.microsoft.com/office/drawing/2014/main" id="{91BDD260-B62C-BA9D-82D4-71FC13463977}"/>
              </a:ext>
            </a:extLst>
          </p:cNvPr>
          <p:cNvSpPr/>
          <p:nvPr/>
        </p:nvSpPr>
        <p:spPr>
          <a:xfrm>
            <a:off x="5102958" y="-2281387"/>
            <a:ext cx="4176355" cy="643414"/>
          </a:xfrm>
          <a:prstGeom prst="rect">
            <a:avLst/>
          </a:prstGeom>
          <a:noFill/>
          <a:ln/>
        </p:spPr>
        <p:txBody>
          <a:bodyPr wrap="none" lIns="0" tIns="0" rIns="0" bIns="0" rtlCol="0" anchor="t"/>
          <a:lstStyle/>
          <a:p>
            <a:pPr marL="0" indent="0" algn="ctr">
              <a:lnSpc>
                <a:spcPts val="5050"/>
              </a:lnSpc>
              <a:buNone/>
            </a:pPr>
            <a:r>
              <a:rPr lang="en-US" sz="505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Easy</a:t>
            </a:r>
            <a:endParaRPr lang="en-US" sz="505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31" name="Text 5">
            <a:extLst>
              <a:ext uri="{FF2B5EF4-FFF2-40B4-BE49-F238E27FC236}">
                <a16:creationId xmlns:a16="http://schemas.microsoft.com/office/drawing/2014/main" id="{E83AB101-98DB-95E9-1E6B-335971E8AC08}"/>
              </a:ext>
            </a:extLst>
          </p:cNvPr>
          <p:cNvSpPr/>
          <p:nvPr/>
        </p:nvSpPr>
        <p:spPr>
          <a:xfrm>
            <a:off x="5908297" y="-1394372"/>
            <a:ext cx="2565678" cy="320635"/>
          </a:xfrm>
          <a:prstGeom prst="rect">
            <a:avLst/>
          </a:prstGeom>
          <a:noFill/>
          <a:ln/>
        </p:spPr>
        <p:txBody>
          <a:bodyPr wrap="none" lIns="0" tIns="0" rIns="0" bIns="0" rtlCol="0" anchor="t"/>
          <a:lstStyle/>
          <a:p>
            <a:pPr marL="0" indent="0" algn="ctr">
              <a:lnSpc>
                <a:spcPts val="2500"/>
              </a:lnSpc>
              <a:buNone/>
            </a:pPr>
            <a:r>
              <a:rPr lang="en-US" sz="2000" dirty="0" err="1">
                <a:latin typeface="JetBrains Mono" panose="02000009000000000000" pitchFamily="49" charset="0"/>
                <a:ea typeface="JetBrains Mono" panose="02000009000000000000" pitchFamily="49" charset="0"/>
                <a:cs typeface="JetBrains Mono" panose="02000009000000000000" pitchFamily="49" charset="0"/>
              </a:rPr>
              <a:t>Diffuculty</a:t>
            </a:r>
            <a:endParaRPr lang="en-US" sz="20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32" name="Text 6">
            <a:extLst>
              <a:ext uri="{FF2B5EF4-FFF2-40B4-BE49-F238E27FC236}">
                <a16:creationId xmlns:a16="http://schemas.microsoft.com/office/drawing/2014/main" id="{C36D0F7D-7C98-31B8-0840-651A21328523}"/>
              </a:ext>
            </a:extLst>
          </p:cNvPr>
          <p:cNvSpPr/>
          <p:nvPr/>
        </p:nvSpPr>
        <p:spPr>
          <a:xfrm>
            <a:off x="5226963" y="8593725"/>
            <a:ext cx="4176355" cy="311944"/>
          </a:xfrm>
          <a:prstGeom prst="rect">
            <a:avLst/>
          </a:prstGeom>
          <a:noFill/>
          <a:ln/>
        </p:spPr>
        <p:txBody>
          <a:bodyPr wrap="none" lIns="0" tIns="0" rIns="0" bIns="0" rtlCol="0" anchor="t"/>
          <a:lstStyle/>
          <a:p>
            <a:pPr marL="0" indent="0" algn="ctr">
              <a:lnSpc>
                <a:spcPts val="2450"/>
              </a:lnSpc>
              <a:buNone/>
            </a:pPr>
            <a:r>
              <a:rPr lang="en-US" sz="14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Data augmentation is free to implement</a:t>
            </a:r>
            <a:endParaRPr lang="en-US" sz="14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33" name="Text 7">
            <a:extLst>
              <a:ext uri="{FF2B5EF4-FFF2-40B4-BE49-F238E27FC236}">
                <a16:creationId xmlns:a16="http://schemas.microsoft.com/office/drawing/2014/main" id="{FA02FAB6-740D-CAF6-37DF-ADED94CE044F}"/>
              </a:ext>
            </a:extLst>
          </p:cNvPr>
          <p:cNvSpPr/>
          <p:nvPr/>
        </p:nvSpPr>
        <p:spPr>
          <a:xfrm>
            <a:off x="9692021" y="10778496"/>
            <a:ext cx="4176236" cy="643414"/>
          </a:xfrm>
          <a:prstGeom prst="rect">
            <a:avLst/>
          </a:prstGeom>
          <a:noFill/>
          <a:ln/>
        </p:spPr>
        <p:txBody>
          <a:bodyPr wrap="none" lIns="0" tIns="0" rIns="0" bIns="0" rtlCol="0" anchor="t"/>
          <a:lstStyle/>
          <a:p>
            <a:pPr marL="0" indent="0" algn="ctr">
              <a:lnSpc>
                <a:spcPts val="5050"/>
              </a:lnSpc>
              <a:buNone/>
            </a:pPr>
            <a:r>
              <a:rPr lang="en-US" sz="505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GitHub</a:t>
            </a:r>
            <a:endParaRPr lang="en-US" sz="505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34" name="Text 8">
            <a:extLst>
              <a:ext uri="{FF2B5EF4-FFF2-40B4-BE49-F238E27FC236}">
                <a16:creationId xmlns:a16="http://schemas.microsoft.com/office/drawing/2014/main" id="{17CF9A99-8F1B-581B-6F9E-1190B79B81D9}"/>
              </a:ext>
            </a:extLst>
          </p:cNvPr>
          <p:cNvSpPr/>
          <p:nvPr/>
        </p:nvSpPr>
        <p:spPr>
          <a:xfrm>
            <a:off x="10497240" y="11665511"/>
            <a:ext cx="2565678" cy="320635"/>
          </a:xfrm>
          <a:prstGeom prst="rect">
            <a:avLst/>
          </a:prstGeom>
          <a:noFill/>
          <a:ln/>
        </p:spPr>
        <p:txBody>
          <a:bodyPr wrap="none" lIns="0" tIns="0" rIns="0" bIns="0" rtlCol="0" anchor="t"/>
          <a:lstStyle/>
          <a:p>
            <a:pPr marL="0" indent="0" algn="ctr">
              <a:lnSpc>
                <a:spcPts val="2500"/>
              </a:lnSpc>
              <a:buNone/>
            </a:pPr>
            <a:r>
              <a:rPr lang="en-US" sz="20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Access</a:t>
            </a:r>
            <a:endParaRPr lang="en-US" sz="20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35" name="Text 9">
            <a:extLst>
              <a:ext uri="{FF2B5EF4-FFF2-40B4-BE49-F238E27FC236}">
                <a16:creationId xmlns:a16="http://schemas.microsoft.com/office/drawing/2014/main" id="{EB69C24F-1F3D-2676-E18F-A549183CF286}"/>
              </a:ext>
            </a:extLst>
          </p:cNvPr>
          <p:cNvSpPr/>
          <p:nvPr/>
        </p:nvSpPr>
        <p:spPr>
          <a:xfrm>
            <a:off x="9692021" y="8593725"/>
            <a:ext cx="4176236" cy="311944"/>
          </a:xfrm>
          <a:prstGeom prst="rect">
            <a:avLst/>
          </a:prstGeom>
          <a:noFill/>
          <a:ln/>
        </p:spPr>
        <p:txBody>
          <a:bodyPr wrap="none" lIns="0" tIns="0" rIns="0" bIns="0" rtlCol="0" anchor="t"/>
          <a:lstStyle/>
          <a:p>
            <a:pPr marL="0" indent="0" algn="ctr">
              <a:lnSpc>
                <a:spcPts val="2450"/>
              </a:lnSpc>
              <a:buNone/>
            </a:pPr>
            <a:r>
              <a:rPr lang="en-US" sz="14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Code is available on my GitHub</a:t>
            </a:r>
            <a:endParaRPr lang="en-US" sz="14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36" name="Text 10">
            <a:extLst>
              <a:ext uri="{FF2B5EF4-FFF2-40B4-BE49-F238E27FC236}">
                <a16:creationId xmlns:a16="http://schemas.microsoft.com/office/drawing/2014/main" id="{0CD88730-EA33-347C-1AF6-AC3B2DF026EF}"/>
              </a:ext>
            </a:extLst>
          </p:cNvPr>
          <p:cNvSpPr/>
          <p:nvPr/>
        </p:nvSpPr>
        <p:spPr>
          <a:xfrm>
            <a:off x="754475" y="9354449"/>
            <a:ext cx="13113782" cy="935831"/>
          </a:xfrm>
          <a:prstGeom prst="rect">
            <a:avLst/>
          </a:prstGeom>
          <a:noFill/>
          <a:ln/>
        </p:spPr>
        <p:txBody>
          <a:bodyPr wrap="square" lIns="0" tIns="0" rIns="0" bIns="0" rtlCol="0" anchor="t"/>
          <a:lstStyle/>
          <a:p>
            <a:pPr marL="0" indent="0" algn="l">
              <a:lnSpc>
                <a:spcPts val="2450"/>
              </a:lnSpc>
              <a:buNone/>
            </a:pPr>
            <a:r>
              <a:rPr lang="en-US" sz="15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Data augmentation stands as a powerful tool for enhancing model performance, offering a cost-effective and readily accessible means to improve accuracy and generalization. By experimenting with diverse techniques and carefully validating augmentation strategies, practitioners can unlock the full potential of data augmentation and achieve superior results in their machine learning endeavors.</a:t>
            </a:r>
            <a:endParaRPr lang="en-US" sz="15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37" name="Text 0">
            <a:extLst>
              <a:ext uri="{FF2B5EF4-FFF2-40B4-BE49-F238E27FC236}">
                <a16:creationId xmlns:a16="http://schemas.microsoft.com/office/drawing/2014/main" id="{23BB6864-51AF-79E8-A561-FA4881881812}"/>
              </a:ext>
            </a:extLst>
          </p:cNvPr>
          <p:cNvSpPr/>
          <p:nvPr/>
        </p:nvSpPr>
        <p:spPr>
          <a:xfrm>
            <a:off x="3492400" y="-1806462"/>
            <a:ext cx="7593925"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Data Augmentation vs SMOTE</a:t>
            </a:r>
            <a:endParaRPr lang="en-US" sz="445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38" name="Shape 1">
            <a:extLst>
              <a:ext uri="{FF2B5EF4-FFF2-40B4-BE49-F238E27FC236}">
                <a16:creationId xmlns:a16="http://schemas.microsoft.com/office/drawing/2014/main" id="{EB4861A2-C465-45AD-C75D-CFB40911F7F7}"/>
              </a:ext>
            </a:extLst>
          </p:cNvPr>
          <p:cNvSpPr/>
          <p:nvPr/>
        </p:nvSpPr>
        <p:spPr>
          <a:xfrm>
            <a:off x="3014840" y="-3596903"/>
            <a:ext cx="7627382" cy="3267313"/>
          </a:xfrm>
          <a:prstGeom prst="roundRect">
            <a:avLst>
              <a:gd name="adj" fmla="val 5968"/>
            </a:avLst>
          </a:prstGeom>
          <a:noFill/>
          <a:ln w="7620">
            <a:solidFill>
              <a:srgbClr val="000000">
                <a:alpha val="8000"/>
              </a:srgbClr>
            </a:solidFill>
            <a:prstDash val="solid"/>
          </a:ln>
        </p:spPr>
      </p:sp>
      <p:sp>
        <p:nvSpPr>
          <p:cNvPr id="39" name="Shape 2">
            <a:extLst>
              <a:ext uri="{FF2B5EF4-FFF2-40B4-BE49-F238E27FC236}">
                <a16:creationId xmlns:a16="http://schemas.microsoft.com/office/drawing/2014/main" id="{43893E7C-8455-0E95-CE4A-958E07944ACC}"/>
              </a:ext>
            </a:extLst>
          </p:cNvPr>
          <p:cNvSpPr/>
          <p:nvPr/>
        </p:nvSpPr>
        <p:spPr>
          <a:xfrm>
            <a:off x="3385064" y="-1633165"/>
            <a:ext cx="7612142" cy="621744"/>
          </a:xfrm>
          <a:prstGeom prst="rect">
            <a:avLst/>
          </a:prstGeom>
          <a:solidFill>
            <a:srgbClr val="FFFFFF">
              <a:alpha val="4000"/>
            </a:srgbClr>
          </a:solidFill>
          <a:ln/>
        </p:spPr>
      </p:sp>
      <p:sp>
        <p:nvSpPr>
          <p:cNvPr id="40" name="Text 3">
            <a:extLst>
              <a:ext uri="{FF2B5EF4-FFF2-40B4-BE49-F238E27FC236}">
                <a16:creationId xmlns:a16="http://schemas.microsoft.com/office/drawing/2014/main" id="{5BC64703-3865-1AD2-ED29-9BA483213B71}"/>
              </a:ext>
            </a:extLst>
          </p:cNvPr>
          <p:cNvSpPr/>
          <p:nvPr/>
        </p:nvSpPr>
        <p:spPr>
          <a:xfrm>
            <a:off x="3946088" y="-537620"/>
            <a:ext cx="3369112" cy="346710"/>
          </a:xfrm>
          <a:prstGeom prst="rect">
            <a:avLst/>
          </a:prstGeom>
          <a:noFill/>
          <a:ln/>
        </p:spPr>
        <p:txBody>
          <a:bodyPr wrap="none" lIns="0" tIns="0" rIns="0" bIns="0" rtlCol="0" anchor="t"/>
          <a:lstStyle/>
          <a:p>
            <a:pPr marL="0" indent="0" algn="l">
              <a:lnSpc>
                <a:spcPts val="2700"/>
              </a:lnSpc>
              <a:buNone/>
            </a:pPr>
            <a:r>
              <a:rPr lang="en-US" sz="17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Data Augmentation</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41" name="Text 4">
            <a:extLst>
              <a:ext uri="{FF2B5EF4-FFF2-40B4-BE49-F238E27FC236}">
                <a16:creationId xmlns:a16="http://schemas.microsoft.com/office/drawing/2014/main" id="{ECAD3789-8543-DCD4-1D50-893DC6420931}"/>
              </a:ext>
            </a:extLst>
          </p:cNvPr>
          <p:cNvSpPr/>
          <p:nvPr/>
        </p:nvSpPr>
        <p:spPr>
          <a:xfrm>
            <a:off x="7755969" y="-537620"/>
            <a:ext cx="3369112" cy="346710"/>
          </a:xfrm>
          <a:prstGeom prst="rect">
            <a:avLst/>
          </a:prstGeom>
          <a:noFill/>
          <a:ln/>
        </p:spPr>
        <p:txBody>
          <a:bodyPr wrap="none" lIns="0" tIns="0" rIns="0" bIns="0" rtlCol="0" anchor="t"/>
          <a:lstStyle/>
          <a:p>
            <a:pPr marL="0" indent="0" algn="l">
              <a:lnSpc>
                <a:spcPts val="2700"/>
              </a:lnSpc>
              <a:buNone/>
            </a:pPr>
            <a:r>
              <a:rPr lang="en-US" sz="17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SMOTE</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42" name="Shape 5">
            <a:extLst>
              <a:ext uri="{FF2B5EF4-FFF2-40B4-BE49-F238E27FC236}">
                <a16:creationId xmlns:a16="http://schemas.microsoft.com/office/drawing/2014/main" id="{9CCB2F51-63D3-A447-5769-27AB4ACFC50C}"/>
              </a:ext>
            </a:extLst>
          </p:cNvPr>
          <p:cNvSpPr/>
          <p:nvPr/>
        </p:nvSpPr>
        <p:spPr>
          <a:xfrm>
            <a:off x="3014840" y="-2520464"/>
            <a:ext cx="7612142" cy="1315164"/>
          </a:xfrm>
          <a:prstGeom prst="rect">
            <a:avLst/>
          </a:prstGeom>
          <a:solidFill>
            <a:srgbClr val="000000">
              <a:alpha val="4000"/>
            </a:srgbClr>
          </a:solidFill>
          <a:ln/>
        </p:spPr>
      </p:sp>
      <p:sp>
        <p:nvSpPr>
          <p:cNvPr id="43" name="Text 6">
            <a:extLst>
              <a:ext uri="{FF2B5EF4-FFF2-40B4-BE49-F238E27FC236}">
                <a16:creationId xmlns:a16="http://schemas.microsoft.com/office/drawing/2014/main" id="{3F95FB6E-2631-3052-6277-43730B8CAEC2}"/>
              </a:ext>
            </a:extLst>
          </p:cNvPr>
          <p:cNvSpPr/>
          <p:nvPr/>
        </p:nvSpPr>
        <p:spPr>
          <a:xfrm>
            <a:off x="15145856" y="3082187"/>
            <a:ext cx="3369112" cy="104013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Generates new data through transformation of existing data; applicable to all classes.</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44" name="Text 7">
            <a:extLst>
              <a:ext uri="{FF2B5EF4-FFF2-40B4-BE49-F238E27FC236}">
                <a16:creationId xmlns:a16="http://schemas.microsoft.com/office/drawing/2014/main" id="{43E63749-27AD-1882-C348-6DB2F88E8827}"/>
              </a:ext>
            </a:extLst>
          </p:cNvPr>
          <p:cNvSpPr/>
          <p:nvPr/>
        </p:nvSpPr>
        <p:spPr>
          <a:xfrm>
            <a:off x="-3480310" y="3074670"/>
            <a:ext cx="3369112" cy="104013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Generates synthetic data to balance classes; specifically for minority classes.</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45" name="Shape 8">
            <a:extLst>
              <a:ext uri="{FF2B5EF4-FFF2-40B4-BE49-F238E27FC236}">
                <a16:creationId xmlns:a16="http://schemas.microsoft.com/office/drawing/2014/main" id="{F964CA0D-BA2F-67F6-F88C-AD1AFDBC4E11}"/>
              </a:ext>
            </a:extLst>
          </p:cNvPr>
          <p:cNvSpPr/>
          <p:nvPr/>
        </p:nvSpPr>
        <p:spPr>
          <a:xfrm>
            <a:off x="3492400" y="8278045"/>
            <a:ext cx="7612142" cy="1315164"/>
          </a:xfrm>
          <a:prstGeom prst="rect">
            <a:avLst/>
          </a:prstGeom>
          <a:solidFill>
            <a:srgbClr val="FFFFFF">
              <a:alpha val="4000"/>
            </a:srgbClr>
          </a:solidFill>
          <a:ln/>
        </p:spPr>
      </p:sp>
      <p:sp>
        <p:nvSpPr>
          <p:cNvPr id="46" name="Text 9">
            <a:extLst>
              <a:ext uri="{FF2B5EF4-FFF2-40B4-BE49-F238E27FC236}">
                <a16:creationId xmlns:a16="http://schemas.microsoft.com/office/drawing/2014/main" id="{9B18BD20-08F2-C11B-973C-FA15C5AB79C8}"/>
              </a:ext>
            </a:extLst>
          </p:cNvPr>
          <p:cNvSpPr/>
          <p:nvPr/>
        </p:nvSpPr>
        <p:spPr>
          <a:xfrm>
            <a:off x="-3411665" y="4454760"/>
            <a:ext cx="3369112" cy="104013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Image classification, object detection, and natural language processing.</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47" name="Text 10">
            <a:extLst>
              <a:ext uri="{FF2B5EF4-FFF2-40B4-BE49-F238E27FC236}">
                <a16:creationId xmlns:a16="http://schemas.microsoft.com/office/drawing/2014/main" id="{B34E6DC2-4BA0-A996-E02E-29D72B4A49E0}"/>
              </a:ext>
            </a:extLst>
          </p:cNvPr>
          <p:cNvSpPr/>
          <p:nvPr/>
        </p:nvSpPr>
        <p:spPr>
          <a:xfrm>
            <a:off x="15145856" y="4385020"/>
            <a:ext cx="3369112" cy="104013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Fraud detection, medical diagnosis, and rare event prediction.</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48" name="Text 11">
            <a:extLst>
              <a:ext uri="{FF2B5EF4-FFF2-40B4-BE49-F238E27FC236}">
                <a16:creationId xmlns:a16="http://schemas.microsoft.com/office/drawing/2014/main" id="{63B7FC15-7FBA-770C-BBD1-4AED6ED0CEAA}"/>
              </a:ext>
            </a:extLst>
          </p:cNvPr>
          <p:cNvSpPr/>
          <p:nvPr/>
        </p:nvSpPr>
        <p:spPr>
          <a:xfrm>
            <a:off x="3501509" y="8417428"/>
            <a:ext cx="7627382" cy="138684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While both techniques aim to improve model performance, they address different problems and are suited for different use cases. Data augmentation is more general-purpose, while SMOTE is specifically designed to handle class imbalance.</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14043657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0498E97A-5799-EBF9-A395-93F91EFBA790}"/>
              </a:ext>
            </a:extLst>
          </p:cNvPr>
          <p:cNvSpPr/>
          <p:nvPr/>
        </p:nvSpPr>
        <p:spPr>
          <a:xfrm>
            <a:off x="2903315" y="1074391"/>
            <a:ext cx="7593925"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Data Augmentation vs SMOTE</a:t>
            </a:r>
            <a:endParaRPr lang="en-US" sz="445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3" name="Shape 1">
            <a:extLst>
              <a:ext uri="{FF2B5EF4-FFF2-40B4-BE49-F238E27FC236}">
                <a16:creationId xmlns:a16="http://schemas.microsoft.com/office/drawing/2014/main" id="{2576FACB-4B21-6F63-6E21-E74700547D26}"/>
              </a:ext>
            </a:extLst>
          </p:cNvPr>
          <p:cNvSpPr/>
          <p:nvPr/>
        </p:nvSpPr>
        <p:spPr>
          <a:xfrm>
            <a:off x="3501509" y="2046387"/>
            <a:ext cx="7627382" cy="3665579"/>
          </a:xfrm>
          <a:prstGeom prst="roundRect">
            <a:avLst>
              <a:gd name="adj" fmla="val 5968"/>
            </a:avLst>
          </a:prstGeom>
          <a:noFill/>
          <a:ln w="7620">
            <a:solidFill>
              <a:srgbClr val="000000">
                <a:alpha val="8000"/>
              </a:srgbClr>
            </a:solidFill>
            <a:prstDash val="solid"/>
          </a:ln>
        </p:spPr>
      </p:sp>
      <p:sp>
        <p:nvSpPr>
          <p:cNvPr id="4" name="Shape 2">
            <a:extLst>
              <a:ext uri="{FF2B5EF4-FFF2-40B4-BE49-F238E27FC236}">
                <a16:creationId xmlns:a16="http://schemas.microsoft.com/office/drawing/2014/main" id="{BF515259-99B1-94ED-3F24-FB3FB9DDD240}"/>
              </a:ext>
            </a:extLst>
          </p:cNvPr>
          <p:cNvSpPr/>
          <p:nvPr/>
        </p:nvSpPr>
        <p:spPr>
          <a:xfrm>
            <a:off x="3509129" y="2054007"/>
            <a:ext cx="7612142" cy="172964"/>
          </a:xfrm>
          <a:prstGeom prst="rect">
            <a:avLst/>
          </a:prstGeom>
          <a:solidFill>
            <a:srgbClr val="FFFFFF">
              <a:alpha val="4000"/>
            </a:srgbClr>
          </a:solidFill>
          <a:ln/>
        </p:spPr>
      </p:sp>
      <p:sp>
        <p:nvSpPr>
          <p:cNvPr id="5" name="Text 3">
            <a:extLst>
              <a:ext uri="{FF2B5EF4-FFF2-40B4-BE49-F238E27FC236}">
                <a16:creationId xmlns:a16="http://schemas.microsoft.com/office/drawing/2014/main" id="{29E0BFB6-BFE5-0862-8E55-EA4D6C525075}"/>
              </a:ext>
            </a:extLst>
          </p:cNvPr>
          <p:cNvSpPr/>
          <p:nvPr/>
        </p:nvSpPr>
        <p:spPr>
          <a:xfrm>
            <a:off x="3725704" y="2191524"/>
            <a:ext cx="3369112" cy="346710"/>
          </a:xfrm>
          <a:prstGeom prst="rect">
            <a:avLst/>
          </a:prstGeom>
          <a:noFill/>
          <a:ln/>
        </p:spPr>
        <p:txBody>
          <a:bodyPr wrap="none" lIns="0" tIns="0" rIns="0" bIns="0" rtlCol="0" anchor="t"/>
          <a:lstStyle/>
          <a:p>
            <a:pPr marL="0" indent="0" algn="l">
              <a:lnSpc>
                <a:spcPts val="2700"/>
              </a:lnSpc>
              <a:buNone/>
            </a:pPr>
            <a:r>
              <a:rPr lang="en-US" sz="17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Data Augmentation</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6" name="Text 4">
            <a:extLst>
              <a:ext uri="{FF2B5EF4-FFF2-40B4-BE49-F238E27FC236}">
                <a16:creationId xmlns:a16="http://schemas.microsoft.com/office/drawing/2014/main" id="{FF97ED57-BAFE-7644-BBF2-8EE826641049}"/>
              </a:ext>
            </a:extLst>
          </p:cNvPr>
          <p:cNvSpPr/>
          <p:nvPr/>
        </p:nvSpPr>
        <p:spPr>
          <a:xfrm>
            <a:off x="7535585" y="2191524"/>
            <a:ext cx="3369112" cy="346710"/>
          </a:xfrm>
          <a:prstGeom prst="rect">
            <a:avLst/>
          </a:prstGeom>
          <a:noFill/>
          <a:ln/>
        </p:spPr>
        <p:txBody>
          <a:bodyPr wrap="none" lIns="0" tIns="0" rIns="0" bIns="0" rtlCol="0" anchor="t"/>
          <a:lstStyle/>
          <a:p>
            <a:pPr marL="0" indent="0" algn="l">
              <a:lnSpc>
                <a:spcPts val="2700"/>
              </a:lnSpc>
              <a:buNone/>
            </a:pPr>
            <a:r>
              <a:rPr lang="en-US" sz="17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SMOTE</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7" name="Shape 5">
            <a:extLst>
              <a:ext uri="{FF2B5EF4-FFF2-40B4-BE49-F238E27FC236}">
                <a16:creationId xmlns:a16="http://schemas.microsoft.com/office/drawing/2014/main" id="{805C7E80-16D9-C0B7-B746-765EDCCC6E2A}"/>
              </a:ext>
            </a:extLst>
          </p:cNvPr>
          <p:cNvSpPr/>
          <p:nvPr/>
        </p:nvSpPr>
        <p:spPr>
          <a:xfrm>
            <a:off x="3509129" y="2675751"/>
            <a:ext cx="7612142" cy="1556748"/>
          </a:xfrm>
          <a:prstGeom prst="rect">
            <a:avLst/>
          </a:prstGeom>
          <a:solidFill>
            <a:srgbClr val="000000">
              <a:alpha val="4000"/>
            </a:srgbClr>
          </a:solidFill>
          <a:ln/>
        </p:spPr>
      </p:sp>
      <p:sp>
        <p:nvSpPr>
          <p:cNvPr id="8" name="Text 6">
            <a:extLst>
              <a:ext uri="{FF2B5EF4-FFF2-40B4-BE49-F238E27FC236}">
                <a16:creationId xmlns:a16="http://schemas.microsoft.com/office/drawing/2014/main" id="{6FA39B83-907E-9B74-AE97-0AFB791A13C9}"/>
              </a:ext>
            </a:extLst>
          </p:cNvPr>
          <p:cNvSpPr/>
          <p:nvPr/>
        </p:nvSpPr>
        <p:spPr>
          <a:xfrm>
            <a:off x="3725704" y="2813268"/>
            <a:ext cx="3369112" cy="1040130"/>
          </a:xfrm>
          <a:prstGeom prst="rect">
            <a:avLst/>
          </a:prstGeom>
          <a:noFill/>
          <a:ln/>
        </p:spPr>
        <p:txBody>
          <a:bodyPr wrap="square" lIns="0" tIns="0" rIns="0" bIns="0" rtlCol="0" anchor="t"/>
          <a:lstStyle/>
          <a:p>
            <a:pPr marL="0" indent="0" algn="l">
              <a:lnSpc>
                <a:spcPts val="2700"/>
              </a:lnSpc>
              <a:buNone/>
            </a:pPr>
            <a:r>
              <a:rPr lang="en-US" sz="16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Generates new data through transformation of existing data; applicable to all classes.</a:t>
            </a:r>
            <a:endParaRPr lang="en-US" sz="16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9" name="Text 7">
            <a:extLst>
              <a:ext uri="{FF2B5EF4-FFF2-40B4-BE49-F238E27FC236}">
                <a16:creationId xmlns:a16="http://schemas.microsoft.com/office/drawing/2014/main" id="{762E0979-F022-D633-D85B-5D1900151CB2}"/>
              </a:ext>
            </a:extLst>
          </p:cNvPr>
          <p:cNvSpPr/>
          <p:nvPr/>
        </p:nvSpPr>
        <p:spPr>
          <a:xfrm>
            <a:off x="7535585" y="2813268"/>
            <a:ext cx="3369112" cy="1040130"/>
          </a:xfrm>
          <a:prstGeom prst="rect">
            <a:avLst/>
          </a:prstGeom>
          <a:noFill/>
          <a:ln/>
        </p:spPr>
        <p:txBody>
          <a:bodyPr wrap="square" lIns="0" tIns="0" rIns="0" bIns="0" rtlCol="0" anchor="t"/>
          <a:lstStyle/>
          <a:p>
            <a:pPr marL="0" indent="0" algn="l">
              <a:lnSpc>
                <a:spcPts val="2700"/>
              </a:lnSpc>
              <a:buNone/>
            </a:pPr>
            <a:r>
              <a:rPr lang="en-US" sz="16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Generates synthetic data to balance classes; specifically for minority classes.</a:t>
            </a:r>
            <a:endParaRPr lang="en-US" sz="16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0" name="Shape 8">
            <a:extLst>
              <a:ext uri="{FF2B5EF4-FFF2-40B4-BE49-F238E27FC236}">
                <a16:creationId xmlns:a16="http://schemas.microsoft.com/office/drawing/2014/main" id="{FEAB91A8-E35E-6EBB-5E78-6CEB432DE97E}"/>
              </a:ext>
            </a:extLst>
          </p:cNvPr>
          <p:cNvSpPr/>
          <p:nvPr/>
        </p:nvSpPr>
        <p:spPr>
          <a:xfrm>
            <a:off x="3509129" y="3990915"/>
            <a:ext cx="7612142" cy="1721051"/>
          </a:xfrm>
          <a:prstGeom prst="rect">
            <a:avLst/>
          </a:prstGeom>
          <a:solidFill>
            <a:srgbClr val="FFFFFF">
              <a:alpha val="4000"/>
            </a:srgbClr>
          </a:solidFill>
          <a:ln/>
        </p:spPr>
      </p:sp>
      <p:sp>
        <p:nvSpPr>
          <p:cNvPr id="11" name="Text 9">
            <a:extLst>
              <a:ext uri="{FF2B5EF4-FFF2-40B4-BE49-F238E27FC236}">
                <a16:creationId xmlns:a16="http://schemas.microsoft.com/office/drawing/2014/main" id="{148E21DF-162E-F6B5-7223-FA4440449329}"/>
              </a:ext>
            </a:extLst>
          </p:cNvPr>
          <p:cNvSpPr/>
          <p:nvPr/>
        </p:nvSpPr>
        <p:spPr>
          <a:xfrm>
            <a:off x="3725704" y="4277380"/>
            <a:ext cx="3369112" cy="1040130"/>
          </a:xfrm>
          <a:prstGeom prst="rect">
            <a:avLst/>
          </a:prstGeom>
          <a:noFill/>
          <a:ln/>
        </p:spPr>
        <p:txBody>
          <a:bodyPr wrap="square" lIns="0" tIns="0" rIns="0" bIns="0" rtlCol="0" anchor="t"/>
          <a:lstStyle/>
          <a:p>
            <a:pPr marL="0" indent="0" algn="l">
              <a:lnSpc>
                <a:spcPts val="2700"/>
              </a:lnSpc>
              <a:buNone/>
            </a:pPr>
            <a:r>
              <a:rPr lang="en-US" sz="16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Image classification, object detection, and natural language processing.</a:t>
            </a:r>
            <a:endParaRPr lang="en-US" sz="16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2" name="Text 10">
            <a:extLst>
              <a:ext uri="{FF2B5EF4-FFF2-40B4-BE49-F238E27FC236}">
                <a16:creationId xmlns:a16="http://schemas.microsoft.com/office/drawing/2014/main" id="{8FDB44B3-C6E5-9311-F5A5-597A71C68EFE}"/>
              </a:ext>
            </a:extLst>
          </p:cNvPr>
          <p:cNvSpPr/>
          <p:nvPr/>
        </p:nvSpPr>
        <p:spPr>
          <a:xfrm>
            <a:off x="7535585" y="4383911"/>
            <a:ext cx="3369112" cy="1040130"/>
          </a:xfrm>
          <a:prstGeom prst="rect">
            <a:avLst/>
          </a:prstGeom>
          <a:noFill/>
          <a:ln/>
        </p:spPr>
        <p:txBody>
          <a:bodyPr wrap="square" lIns="0" tIns="0" rIns="0" bIns="0" rtlCol="0" anchor="t"/>
          <a:lstStyle/>
          <a:p>
            <a:pPr marL="0" indent="0" algn="l">
              <a:lnSpc>
                <a:spcPts val="2700"/>
              </a:lnSpc>
              <a:buNone/>
            </a:pPr>
            <a:r>
              <a:rPr lang="en-US" sz="16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Fraud detection, medical diagnosis, and rare event prediction.</a:t>
            </a:r>
            <a:endParaRPr lang="en-US" sz="16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3" name="Text 11">
            <a:extLst>
              <a:ext uri="{FF2B5EF4-FFF2-40B4-BE49-F238E27FC236}">
                <a16:creationId xmlns:a16="http://schemas.microsoft.com/office/drawing/2014/main" id="{5E180062-061E-2945-8670-36D57387181D}"/>
              </a:ext>
            </a:extLst>
          </p:cNvPr>
          <p:cNvSpPr/>
          <p:nvPr/>
        </p:nvSpPr>
        <p:spPr>
          <a:xfrm>
            <a:off x="3309930" y="6041737"/>
            <a:ext cx="8010539" cy="138684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While both techniques aim to improve model performance, they address different problems and are suited for different use cases. Data augmentation is more general-purpose, while SMOTE is specifically designed to handle class imbalance.</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4" name="Text 0">
            <a:extLst>
              <a:ext uri="{FF2B5EF4-FFF2-40B4-BE49-F238E27FC236}">
                <a16:creationId xmlns:a16="http://schemas.microsoft.com/office/drawing/2014/main" id="{5CB6C471-18C6-CC27-B16D-FED1F4AD45D2}"/>
              </a:ext>
            </a:extLst>
          </p:cNvPr>
          <p:cNvSpPr/>
          <p:nvPr/>
        </p:nvSpPr>
        <p:spPr>
          <a:xfrm>
            <a:off x="926722" y="-899875"/>
            <a:ext cx="12776835" cy="641390"/>
          </a:xfrm>
          <a:prstGeom prst="rect">
            <a:avLst/>
          </a:prstGeom>
          <a:noFill/>
          <a:ln/>
        </p:spPr>
        <p:txBody>
          <a:bodyPr wrap="none" lIns="0" tIns="0" rIns="0" bIns="0" rtlCol="0" anchor="t"/>
          <a:lstStyle/>
          <a:p>
            <a:pPr marL="0" indent="0" algn="l">
              <a:lnSpc>
                <a:spcPts val="5050"/>
              </a:lnSpc>
              <a:buNone/>
            </a:pPr>
            <a:r>
              <a:rPr lang="en-US" sz="320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Conclusion: Unleashing the Power of Data Augmentation</a:t>
            </a:r>
            <a:endParaRPr lang="en-US" sz="32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5" name="Text 1">
            <a:extLst>
              <a:ext uri="{FF2B5EF4-FFF2-40B4-BE49-F238E27FC236}">
                <a16:creationId xmlns:a16="http://schemas.microsoft.com/office/drawing/2014/main" id="{E72950A6-A331-9363-7400-2963F14886D0}"/>
              </a:ext>
            </a:extLst>
          </p:cNvPr>
          <p:cNvSpPr/>
          <p:nvPr/>
        </p:nvSpPr>
        <p:spPr>
          <a:xfrm>
            <a:off x="525685" y="11099131"/>
            <a:ext cx="4176236" cy="643414"/>
          </a:xfrm>
          <a:prstGeom prst="rect">
            <a:avLst/>
          </a:prstGeom>
          <a:noFill/>
          <a:ln/>
        </p:spPr>
        <p:txBody>
          <a:bodyPr wrap="none" lIns="0" tIns="0" rIns="0" bIns="0" rtlCol="0" anchor="t"/>
          <a:lstStyle/>
          <a:p>
            <a:pPr marL="0" indent="0" algn="ctr">
              <a:lnSpc>
                <a:spcPts val="5050"/>
              </a:lnSpc>
              <a:buNone/>
            </a:pPr>
            <a:r>
              <a:rPr lang="en-US" sz="505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90%</a:t>
            </a:r>
            <a:endParaRPr lang="en-US" sz="505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6" name="Text 2">
            <a:extLst>
              <a:ext uri="{FF2B5EF4-FFF2-40B4-BE49-F238E27FC236}">
                <a16:creationId xmlns:a16="http://schemas.microsoft.com/office/drawing/2014/main" id="{7876BA95-97BC-8CBE-A968-98E1A16E53DB}"/>
              </a:ext>
            </a:extLst>
          </p:cNvPr>
          <p:cNvSpPr/>
          <p:nvPr/>
        </p:nvSpPr>
        <p:spPr>
          <a:xfrm>
            <a:off x="1330905" y="11986146"/>
            <a:ext cx="2565678" cy="320635"/>
          </a:xfrm>
          <a:prstGeom prst="rect">
            <a:avLst/>
          </a:prstGeom>
          <a:noFill/>
          <a:ln/>
        </p:spPr>
        <p:txBody>
          <a:bodyPr wrap="none" lIns="0" tIns="0" rIns="0" bIns="0" rtlCol="0" anchor="t"/>
          <a:lstStyle/>
          <a:p>
            <a:pPr marL="0" indent="0" algn="ctr">
              <a:lnSpc>
                <a:spcPts val="2500"/>
              </a:lnSpc>
              <a:buNone/>
            </a:pPr>
            <a:r>
              <a:rPr lang="en-US" sz="20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Improvement</a:t>
            </a:r>
            <a:endParaRPr lang="en-US" sz="20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7" name="Text 3">
            <a:extLst>
              <a:ext uri="{FF2B5EF4-FFF2-40B4-BE49-F238E27FC236}">
                <a16:creationId xmlns:a16="http://schemas.microsoft.com/office/drawing/2014/main" id="{5BC92E9E-A1B4-CBC2-ED13-28659198F81A}"/>
              </a:ext>
            </a:extLst>
          </p:cNvPr>
          <p:cNvSpPr/>
          <p:nvPr/>
        </p:nvSpPr>
        <p:spPr>
          <a:xfrm>
            <a:off x="926722" y="8593725"/>
            <a:ext cx="4176236" cy="311944"/>
          </a:xfrm>
          <a:prstGeom prst="rect">
            <a:avLst/>
          </a:prstGeom>
          <a:noFill/>
          <a:ln/>
        </p:spPr>
        <p:txBody>
          <a:bodyPr wrap="none" lIns="0" tIns="0" rIns="0" bIns="0" rtlCol="0" anchor="t"/>
          <a:lstStyle/>
          <a:p>
            <a:pPr marL="0" indent="0" algn="ctr">
              <a:lnSpc>
                <a:spcPts val="2450"/>
              </a:lnSpc>
              <a:buNone/>
            </a:pPr>
            <a:r>
              <a:rPr lang="en-US" sz="14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Potential improvement in model accuracy</a:t>
            </a:r>
            <a:endParaRPr lang="en-US" sz="14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8" name="Text 4">
            <a:extLst>
              <a:ext uri="{FF2B5EF4-FFF2-40B4-BE49-F238E27FC236}">
                <a16:creationId xmlns:a16="http://schemas.microsoft.com/office/drawing/2014/main" id="{B8070E92-BABA-0122-F8A0-D40FF9DB9FD2}"/>
              </a:ext>
            </a:extLst>
          </p:cNvPr>
          <p:cNvSpPr/>
          <p:nvPr/>
        </p:nvSpPr>
        <p:spPr>
          <a:xfrm>
            <a:off x="5102958" y="-2281387"/>
            <a:ext cx="4176355" cy="643414"/>
          </a:xfrm>
          <a:prstGeom prst="rect">
            <a:avLst/>
          </a:prstGeom>
          <a:noFill/>
          <a:ln/>
        </p:spPr>
        <p:txBody>
          <a:bodyPr wrap="none" lIns="0" tIns="0" rIns="0" bIns="0" rtlCol="0" anchor="t"/>
          <a:lstStyle/>
          <a:p>
            <a:pPr marL="0" indent="0" algn="ctr">
              <a:lnSpc>
                <a:spcPts val="5050"/>
              </a:lnSpc>
              <a:buNone/>
            </a:pPr>
            <a:r>
              <a:rPr lang="en-US" sz="505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Easy</a:t>
            </a:r>
            <a:endParaRPr lang="en-US" sz="505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9" name="Text 5">
            <a:extLst>
              <a:ext uri="{FF2B5EF4-FFF2-40B4-BE49-F238E27FC236}">
                <a16:creationId xmlns:a16="http://schemas.microsoft.com/office/drawing/2014/main" id="{AE4BCD25-DB84-E238-0E35-8E46AF43F6BC}"/>
              </a:ext>
            </a:extLst>
          </p:cNvPr>
          <p:cNvSpPr/>
          <p:nvPr/>
        </p:nvSpPr>
        <p:spPr>
          <a:xfrm>
            <a:off x="5908297" y="-1394372"/>
            <a:ext cx="2565678" cy="320635"/>
          </a:xfrm>
          <a:prstGeom prst="rect">
            <a:avLst/>
          </a:prstGeom>
          <a:noFill/>
          <a:ln/>
        </p:spPr>
        <p:txBody>
          <a:bodyPr wrap="none" lIns="0" tIns="0" rIns="0" bIns="0" rtlCol="0" anchor="t"/>
          <a:lstStyle/>
          <a:p>
            <a:pPr marL="0" indent="0" algn="ctr">
              <a:lnSpc>
                <a:spcPts val="2500"/>
              </a:lnSpc>
              <a:buNone/>
            </a:pPr>
            <a:r>
              <a:rPr lang="en-US" sz="2000" dirty="0" err="1">
                <a:latin typeface="JetBrains Mono" panose="02000009000000000000" pitchFamily="49" charset="0"/>
                <a:ea typeface="JetBrains Mono" panose="02000009000000000000" pitchFamily="49" charset="0"/>
                <a:cs typeface="JetBrains Mono" panose="02000009000000000000" pitchFamily="49" charset="0"/>
              </a:rPr>
              <a:t>Diffuculty</a:t>
            </a:r>
            <a:endParaRPr lang="en-US" sz="20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0" name="Text 6">
            <a:extLst>
              <a:ext uri="{FF2B5EF4-FFF2-40B4-BE49-F238E27FC236}">
                <a16:creationId xmlns:a16="http://schemas.microsoft.com/office/drawing/2014/main" id="{F29221E1-E203-A782-CC52-9E1D6B185792}"/>
              </a:ext>
            </a:extLst>
          </p:cNvPr>
          <p:cNvSpPr/>
          <p:nvPr/>
        </p:nvSpPr>
        <p:spPr>
          <a:xfrm>
            <a:off x="5226963" y="8593725"/>
            <a:ext cx="4176355" cy="311944"/>
          </a:xfrm>
          <a:prstGeom prst="rect">
            <a:avLst/>
          </a:prstGeom>
          <a:noFill/>
          <a:ln/>
        </p:spPr>
        <p:txBody>
          <a:bodyPr wrap="none" lIns="0" tIns="0" rIns="0" bIns="0" rtlCol="0" anchor="t"/>
          <a:lstStyle/>
          <a:p>
            <a:pPr marL="0" indent="0" algn="ctr">
              <a:lnSpc>
                <a:spcPts val="2450"/>
              </a:lnSpc>
              <a:buNone/>
            </a:pPr>
            <a:r>
              <a:rPr lang="en-US" sz="14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Data augmentation is free to implement</a:t>
            </a:r>
            <a:endParaRPr lang="en-US" sz="14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1" name="Text 7">
            <a:extLst>
              <a:ext uri="{FF2B5EF4-FFF2-40B4-BE49-F238E27FC236}">
                <a16:creationId xmlns:a16="http://schemas.microsoft.com/office/drawing/2014/main" id="{48AD5588-5744-4773-0B2C-C37565BA6A86}"/>
              </a:ext>
            </a:extLst>
          </p:cNvPr>
          <p:cNvSpPr/>
          <p:nvPr/>
        </p:nvSpPr>
        <p:spPr>
          <a:xfrm>
            <a:off x="9692021" y="10778496"/>
            <a:ext cx="4176236" cy="643414"/>
          </a:xfrm>
          <a:prstGeom prst="rect">
            <a:avLst/>
          </a:prstGeom>
          <a:noFill/>
          <a:ln/>
        </p:spPr>
        <p:txBody>
          <a:bodyPr wrap="none" lIns="0" tIns="0" rIns="0" bIns="0" rtlCol="0" anchor="t"/>
          <a:lstStyle/>
          <a:p>
            <a:pPr marL="0" indent="0" algn="ctr">
              <a:lnSpc>
                <a:spcPts val="5050"/>
              </a:lnSpc>
              <a:buNone/>
            </a:pPr>
            <a:r>
              <a:rPr lang="en-US" sz="505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GitHub</a:t>
            </a:r>
            <a:endParaRPr lang="en-US" sz="505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2" name="Text 8">
            <a:extLst>
              <a:ext uri="{FF2B5EF4-FFF2-40B4-BE49-F238E27FC236}">
                <a16:creationId xmlns:a16="http://schemas.microsoft.com/office/drawing/2014/main" id="{2ACC5218-BD99-94CF-56DC-27F895BF2C1A}"/>
              </a:ext>
            </a:extLst>
          </p:cNvPr>
          <p:cNvSpPr/>
          <p:nvPr/>
        </p:nvSpPr>
        <p:spPr>
          <a:xfrm>
            <a:off x="10497240" y="11665511"/>
            <a:ext cx="2565678" cy="320635"/>
          </a:xfrm>
          <a:prstGeom prst="rect">
            <a:avLst/>
          </a:prstGeom>
          <a:noFill/>
          <a:ln/>
        </p:spPr>
        <p:txBody>
          <a:bodyPr wrap="none" lIns="0" tIns="0" rIns="0" bIns="0" rtlCol="0" anchor="t"/>
          <a:lstStyle/>
          <a:p>
            <a:pPr marL="0" indent="0" algn="ctr">
              <a:lnSpc>
                <a:spcPts val="2500"/>
              </a:lnSpc>
              <a:buNone/>
            </a:pPr>
            <a:r>
              <a:rPr lang="en-US" sz="20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Access</a:t>
            </a:r>
            <a:endParaRPr lang="en-US" sz="20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3" name="Text 9">
            <a:extLst>
              <a:ext uri="{FF2B5EF4-FFF2-40B4-BE49-F238E27FC236}">
                <a16:creationId xmlns:a16="http://schemas.microsoft.com/office/drawing/2014/main" id="{2515A4D7-A398-FBFD-D6E4-91D7C20D5AA9}"/>
              </a:ext>
            </a:extLst>
          </p:cNvPr>
          <p:cNvSpPr/>
          <p:nvPr/>
        </p:nvSpPr>
        <p:spPr>
          <a:xfrm>
            <a:off x="9692021" y="8593725"/>
            <a:ext cx="4176236" cy="311944"/>
          </a:xfrm>
          <a:prstGeom prst="rect">
            <a:avLst/>
          </a:prstGeom>
          <a:noFill/>
          <a:ln/>
        </p:spPr>
        <p:txBody>
          <a:bodyPr wrap="none" lIns="0" tIns="0" rIns="0" bIns="0" rtlCol="0" anchor="t"/>
          <a:lstStyle/>
          <a:p>
            <a:pPr marL="0" indent="0" algn="ctr">
              <a:lnSpc>
                <a:spcPts val="2450"/>
              </a:lnSpc>
              <a:buNone/>
            </a:pPr>
            <a:r>
              <a:rPr lang="en-US" sz="14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Code is available on my GitHub</a:t>
            </a:r>
            <a:endParaRPr lang="en-US" sz="14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4" name="Text 10">
            <a:extLst>
              <a:ext uri="{FF2B5EF4-FFF2-40B4-BE49-F238E27FC236}">
                <a16:creationId xmlns:a16="http://schemas.microsoft.com/office/drawing/2014/main" id="{65DDBFA7-B404-EFB2-B3C2-AB2F9EEECA17}"/>
              </a:ext>
            </a:extLst>
          </p:cNvPr>
          <p:cNvSpPr/>
          <p:nvPr/>
        </p:nvSpPr>
        <p:spPr>
          <a:xfrm>
            <a:off x="754475" y="9354449"/>
            <a:ext cx="13113782" cy="935831"/>
          </a:xfrm>
          <a:prstGeom prst="rect">
            <a:avLst/>
          </a:prstGeom>
          <a:noFill/>
          <a:ln/>
        </p:spPr>
        <p:txBody>
          <a:bodyPr wrap="square" lIns="0" tIns="0" rIns="0" bIns="0" rtlCol="0" anchor="t"/>
          <a:lstStyle/>
          <a:p>
            <a:pPr marL="0" indent="0" algn="l">
              <a:lnSpc>
                <a:spcPts val="2450"/>
              </a:lnSpc>
              <a:buNone/>
            </a:pPr>
            <a:r>
              <a:rPr lang="en-US" sz="15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Data augmentation stands as a powerful tool for enhancing model performance, offering a cost-effective and readily accessible means to improve accuracy and generalization. By experimenting with diverse techniques and carefully validating augmentation strategies, practitioners can unlock the full potential of data augmentation and achieve superior results in their machine learning endeavors.</a:t>
            </a:r>
            <a:endParaRPr lang="en-US" sz="1500" dirty="0">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36673133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17637B94-E122-23C3-82F3-8B6FCC04126A}"/>
              </a:ext>
            </a:extLst>
          </p:cNvPr>
          <p:cNvSpPr/>
          <p:nvPr/>
        </p:nvSpPr>
        <p:spPr>
          <a:xfrm>
            <a:off x="926722" y="2198337"/>
            <a:ext cx="12776835" cy="641390"/>
          </a:xfrm>
          <a:prstGeom prst="rect">
            <a:avLst/>
          </a:prstGeom>
          <a:noFill/>
          <a:ln/>
        </p:spPr>
        <p:txBody>
          <a:bodyPr wrap="none" lIns="0" tIns="0" rIns="0" bIns="0" rtlCol="0" anchor="t"/>
          <a:lstStyle/>
          <a:p>
            <a:pPr marL="0" indent="0" algn="l">
              <a:lnSpc>
                <a:spcPts val="5050"/>
              </a:lnSpc>
              <a:buNone/>
            </a:pPr>
            <a:r>
              <a:rPr lang="en-US" sz="320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Conclusion: Unleashing the Power of Data Augmentation</a:t>
            </a:r>
            <a:endParaRPr lang="en-US" sz="32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3" name="Text 1">
            <a:extLst>
              <a:ext uri="{FF2B5EF4-FFF2-40B4-BE49-F238E27FC236}">
                <a16:creationId xmlns:a16="http://schemas.microsoft.com/office/drawing/2014/main" id="{2FFCFAEC-D465-BB41-7ABA-9EF6C90317D9}"/>
              </a:ext>
            </a:extLst>
          </p:cNvPr>
          <p:cNvSpPr/>
          <p:nvPr/>
        </p:nvSpPr>
        <p:spPr>
          <a:xfrm>
            <a:off x="758309" y="3282222"/>
            <a:ext cx="4176236" cy="643414"/>
          </a:xfrm>
          <a:prstGeom prst="rect">
            <a:avLst/>
          </a:prstGeom>
          <a:noFill/>
          <a:ln/>
        </p:spPr>
        <p:txBody>
          <a:bodyPr wrap="none" lIns="0" tIns="0" rIns="0" bIns="0" rtlCol="0" anchor="t"/>
          <a:lstStyle/>
          <a:p>
            <a:pPr marL="0" indent="0" algn="ctr">
              <a:lnSpc>
                <a:spcPts val="5050"/>
              </a:lnSpc>
              <a:buNone/>
            </a:pPr>
            <a:r>
              <a:rPr lang="en-US" sz="505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90%</a:t>
            </a:r>
            <a:endParaRPr lang="en-US" sz="505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4" name="Text 2">
            <a:extLst>
              <a:ext uri="{FF2B5EF4-FFF2-40B4-BE49-F238E27FC236}">
                <a16:creationId xmlns:a16="http://schemas.microsoft.com/office/drawing/2014/main" id="{FA142DAB-5904-54FF-A3DB-055CE811052E}"/>
              </a:ext>
            </a:extLst>
          </p:cNvPr>
          <p:cNvSpPr/>
          <p:nvPr/>
        </p:nvSpPr>
        <p:spPr>
          <a:xfrm>
            <a:off x="1563529" y="4169237"/>
            <a:ext cx="2565678" cy="320635"/>
          </a:xfrm>
          <a:prstGeom prst="rect">
            <a:avLst/>
          </a:prstGeom>
          <a:noFill/>
          <a:ln/>
        </p:spPr>
        <p:txBody>
          <a:bodyPr wrap="none" lIns="0" tIns="0" rIns="0" bIns="0" rtlCol="0" anchor="t"/>
          <a:lstStyle/>
          <a:p>
            <a:pPr marL="0" indent="0" algn="ctr">
              <a:lnSpc>
                <a:spcPts val="2500"/>
              </a:lnSpc>
              <a:buNone/>
            </a:pPr>
            <a:r>
              <a:rPr lang="en-US" sz="20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Improvement</a:t>
            </a:r>
            <a:endParaRPr lang="en-US" sz="20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5" name="Text 3">
            <a:extLst>
              <a:ext uri="{FF2B5EF4-FFF2-40B4-BE49-F238E27FC236}">
                <a16:creationId xmlns:a16="http://schemas.microsoft.com/office/drawing/2014/main" id="{85C98F17-6974-F4F2-50F5-7425EFB318D0}"/>
              </a:ext>
            </a:extLst>
          </p:cNvPr>
          <p:cNvSpPr/>
          <p:nvPr/>
        </p:nvSpPr>
        <p:spPr>
          <a:xfrm>
            <a:off x="758309" y="4606792"/>
            <a:ext cx="4176236" cy="311944"/>
          </a:xfrm>
          <a:prstGeom prst="rect">
            <a:avLst/>
          </a:prstGeom>
          <a:noFill/>
          <a:ln/>
        </p:spPr>
        <p:txBody>
          <a:bodyPr wrap="none" lIns="0" tIns="0" rIns="0" bIns="0" rtlCol="0" anchor="t"/>
          <a:lstStyle/>
          <a:p>
            <a:pPr marL="0" indent="0" algn="ctr">
              <a:lnSpc>
                <a:spcPts val="2450"/>
              </a:lnSpc>
              <a:buNone/>
            </a:pPr>
            <a:r>
              <a:rPr lang="en-US" sz="14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Potential improvement in model accuracy</a:t>
            </a:r>
            <a:endParaRPr lang="en-US" sz="14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6" name="Text 4">
            <a:extLst>
              <a:ext uri="{FF2B5EF4-FFF2-40B4-BE49-F238E27FC236}">
                <a16:creationId xmlns:a16="http://schemas.microsoft.com/office/drawing/2014/main" id="{8169323F-C19A-6718-3E6C-14326D361A04}"/>
              </a:ext>
            </a:extLst>
          </p:cNvPr>
          <p:cNvSpPr/>
          <p:nvPr/>
        </p:nvSpPr>
        <p:spPr>
          <a:xfrm>
            <a:off x="5226963" y="3282222"/>
            <a:ext cx="4176355" cy="643414"/>
          </a:xfrm>
          <a:prstGeom prst="rect">
            <a:avLst/>
          </a:prstGeom>
          <a:noFill/>
          <a:ln/>
        </p:spPr>
        <p:txBody>
          <a:bodyPr wrap="none" lIns="0" tIns="0" rIns="0" bIns="0" rtlCol="0" anchor="t"/>
          <a:lstStyle/>
          <a:p>
            <a:pPr marL="0" indent="0" algn="ctr">
              <a:lnSpc>
                <a:spcPts val="5050"/>
              </a:lnSpc>
              <a:buNone/>
            </a:pPr>
            <a:r>
              <a:rPr lang="en-US" sz="505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Easy</a:t>
            </a:r>
            <a:endParaRPr lang="en-US" sz="505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7" name="Text 5">
            <a:extLst>
              <a:ext uri="{FF2B5EF4-FFF2-40B4-BE49-F238E27FC236}">
                <a16:creationId xmlns:a16="http://schemas.microsoft.com/office/drawing/2014/main" id="{9D0DDDC4-E940-6A0E-2BA1-0765BFBDAAFD}"/>
              </a:ext>
            </a:extLst>
          </p:cNvPr>
          <p:cNvSpPr/>
          <p:nvPr/>
        </p:nvSpPr>
        <p:spPr>
          <a:xfrm>
            <a:off x="6032302" y="4169237"/>
            <a:ext cx="2565678" cy="320635"/>
          </a:xfrm>
          <a:prstGeom prst="rect">
            <a:avLst/>
          </a:prstGeom>
          <a:noFill/>
          <a:ln/>
        </p:spPr>
        <p:txBody>
          <a:bodyPr wrap="none" lIns="0" tIns="0" rIns="0" bIns="0" rtlCol="0" anchor="t"/>
          <a:lstStyle/>
          <a:p>
            <a:pPr marL="0" indent="0" algn="ctr">
              <a:lnSpc>
                <a:spcPts val="2500"/>
              </a:lnSpc>
              <a:buNone/>
            </a:pPr>
            <a:r>
              <a:rPr lang="en-US" sz="2000" dirty="0" err="1">
                <a:latin typeface="JetBrains Mono" panose="02000009000000000000" pitchFamily="49" charset="0"/>
                <a:ea typeface="JetBrains Mono" panose="02000009000000000000" pitchFamily="49" charset="0"/>
                <a:cs typeface="JetBrains Mono" panose="02000009000000000000" pitchFamily="49" charset="0"/>
              </a:rPr>
              <a:t>Diffuculty</a:t>
            </a:r>
            <a:endParaRPr lang="en-US" sz="20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8" name="Text 6">
            <a:extLst>
              <a:ext uri="{FF2B5EF4-FFF2-40B4-BE49-F238E27FC236}">
                <a16:creationId xmlns:a16="http://schemas.microsoft.com/office/drawing/2014/main" id="{6DC2E7C0-85BA-D757-F22E-95AAF9D07BDA}"/>
              </a:ext>
            </a:extLst>
          </p:cNvPr>
          <p:cNvSpPr/>
          <p:nvPr/>
        </p:nvSpPr>
        <p:spPr>
          <a:xfrm>
            <a:off x="5226963" y="4606792"/>
            <a:ext cx="4176355" cy="311944"/>
          </a:xfrm>
          <a:prstGeom prst="rect">
            <a:avLst/>
          </a:prstGeom>
          <a:noFill/>
          <a:ln/>
        </p:spPr>
        <p:txBody>
          <a:bodyPr wrap="none" lIns="0" tIns="0" rIns="0" bIns="0" rtlCol="0" anchor="t"/>
          <a:lstStyle/>
          <a:p>
            <a:pPr marL="0" indent="0" algn="ctr">
              <a:lnSpc>
                <a:spcPts val="2450"/>
              </a:lnSpc>
              <a:buNone/>
            </a:pPr>
            <a:r>
              <a:rPr lang="en-US" sz="14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Data augmentation is easy to implement</a:t>
            </a:r>
            <a:endParaRPr lang="en-US" sz="14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9" name="Text 7">
            <a:extLst>
              <a:ext uri="{FF2B5EF4-FFF2-40B4-BE49-F238E27FC236}">
                <a16:creationId xmlns:a16="http://schemas.microsoft.com/office/drawing/2014/main" id="{5F21D941-A8B8-5E50-34BB-8874CAA52131}"/>
              </a:ext>
            </a:extLst>
          </p:cNvPr>
          <p:cNvSpPr/>
          <p:nvPr/>
        </p:nvSpPr>
        <p:spPr>
          <a:xfrm>
            <a:off x="9695736" y="3282222"/>
            <a:ext cx="4176236" cy="643414"/>
          </a:xfrm>
          <a:prstGeom prst="rect">
            <a:avLst/>
          </a:prstGeom>
          <a:noFill/>
          <a:ln/>
        </p:spPr>
        <p:txBody>
          <a:bodyPr wrap="none" lIns="0" tIns="0" rIns="0" bIns="0" rtlCol="0" anchor="t"/>
          <a:lstStyle/>
          <a:p>
            <a:pPr marL="0" indent="0" algn="ctr">
              <a:lnSpc>
                <a:spcPts val="5050"/>
              </a:lnSpc>
              <a:buNone/>
            </a:pPr>
            <a:r>
              <a:rPr lang="en-US" sz="505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GitHub</a:t>
            </a:r>
            <a:endParaRPr lang="en-US" sz="505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0" name="Text 8">
            <a:extLst>
              <a:ext uri="{FF2B5EF4-FFF2-40B4-BE49-F238E27FC236}">
                <a16:creationId xmlns:a16="http://schemas.microsoft.com/office/drawing/2014/main" id="{556570DD-AD82-0B2F-659A-75F19692015F}"/>
              </a:ext>
            </a:extLst>
          </p:cNvPr>
          <p:cNvSpPr/>
          <p:nvPr/>
        </p:nvSpPr>
        <p:spPr>
          <a:xfrm>
            <a:off x="10500955" y="4169237"/>
            <a:ext cx="2565678" cy="320635"/>
          </a:xfrm>
          <a:prstGeom prst="rect">
            <a:avLst/>
          </a:prstGeom>
          <a:noFill/>
          <a:ln/>
        </p:spPr>
        <p:txBody>
          <a:bodyPr wrap="none" lIns="0" tIns="0" rIns="0" bIns="0" rtlCol="0" anchor="t"/>
          <a:lstStyle/>
          <a:p>
            <a:pPr marL="0" indent="0" algn="ctr">
              <a:lnSpc>
                <a:spcPts val="2500"/>
              </a:lnSpc>
              <a:buNone/>
            </a:pPr>
            <a:r>
              <a:rPr lang="en-US" sz="20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Access</a:t>
            </a:r>
            <a:endParaRPr lang="en-US" sz="20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1" name="Text 9">
            <a:extLst>
              <a:ext uri="{FF2B5EF4-FFF2-40B4-BE49-F238E27FC236}">
                <a16:creationId xmlns:a16="http://schemas.microsoft.com/office/drawing/2014/main" id="{778A0A43-BE69-F85F-894B-594ADE927853}"/>
              </a:ext>
            </a:extLst>
          </p:cNvPr>
          <p:cNvSpPr/>
          <p:nvPr/>
        </p:nvSpPr>
        <p:spPr>
          <a:xfrm>
            <a:off x="9695736" y="4606792"/>
            <a:ext cx="4176236" cy="311944"/>
          </a:xfrm>
          <a:prstGeom prst="rect">
            <a:avLst/>
          </a:prstGeom>
          <a:noFill/>
          <a:ln/>
        </p:spPr>
        <p:txBody>
          <a:bodyPr wrap="none" lIns="0" tIns="0" rIns="0" bIns="0" rtlCol="0" anchor="t"/>
          <a:lstStyle/>
          <a:p>
            <a:pPr marL="0" indent="0" algn="ctr">
              <a:lnSpc>
                <a:spcPts val="2450"/>
              </a:lnSpc>
              <a:buNone/>
            </a:pPr>
            <a:r>
              <a:rPr lang="en-US" sz="14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Code is available on my GitHub</a:t>
            </a:r>
            <a:endParaRPr lang="en-US" sz="14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2" name="Text 10">
            <a:extLst>
              <a:ext uri="{FF2B5EF4-FFF2-40B4-BE49-F238E27FC236}">
                <a16:creationId xmlns:a16="http://schemas.microsoft.com/office/drawing/2014/main" id="{A76B0FB1-A247-3F0F-F7B1-4A864A88FD9C}"/>
              </a:ext>
            </a:extLst>
          </p:cNvPr>
          <p:cNvSpPr/>
          <p:nvPr/>
        </p:nvSpPr>
        <p:spPr>
          <a:xfrm>
            <a:off x="758190" y="5488252"/>
            <a:ext cx="13113782" cy="935831"/>
          </a:xfrm>
          <a:prstGeom prst="rect">
            <a:avLst/>
          </a:prstGeom>
          <a:noFill/>
          <a:ln/>
        </p:spPr>
        <p:txBody>
          <a:bodyPr wrap="square" lIns="0" tIns="0" rIns="0" bIns="0" rtlCol="0" anchor="t"/>
          <a:lstStyle/>
          <a:p>
            <a:pPr marL="0" indent="0" algn="l">
              <a:lnSpc>
                <a:spcPts val="2450"/>
              </a:lnSpc>
              <a:buNone/>
            </a:pPr>
            <a:r>
              <a:rPr lang="en-US" sz="15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Data augmentation stands as a powerful tool for enhancing model performance, offering a cost-effective and readily accessible means to improve accuracy and generalization. By experimenting with diverse techniques and carefully validating augmentation strategies, practitioners can unlock the full potential of data augmentation and achieve superior results in their machine learning endeavors.</a:t>
            </a:r>
            <a:endParaRPr lang="en-US" sz="15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3" name="Text 0">
            <a:extLst>
              <a:ext uri="{FF2B5EF4-FFF2-40B4-BE49-F238E27FC236}">
                <a16:creationId xmlns:a16="http://schemas.microsoft.com/office/drawing/2014/main" id="{F65CD492-EEA2-0DC0-7AF2-E551E9989671}"/>
              </a:ext>
            </a:extLst>
          </p:cNvPr>
          <p:cNvSpPr/>
          <p:nvPr/>
        </p:nvSpPr>
        <p:spPr>
          <a:xfrm>
            <a:off x="1095137" y="-1091578"/>
            <a:ext cx="12776835" cy="641390"/>
          </a:xfrm>
          <a:prstGeom prst="rect">
            <a:avLst/>
          </a:prstGeom>
          <a:noFill/>
          <a:ln/>
        </p:spPr>
        <p:txBody>
          <a:bodyPr wrap="none" lIns="0" tIns="0" rIns="0" bIns="0" rtlCol="0" anchor="t"/>
          <a:lstStyle/>
          <a:p>
            <a:pPr marL="0" indent="0" algn="l">
              <a:lnSpc>
                <a:spcPts val="5050"/>
              </a:lnSpc>
              <a:buNone/>
            </a:pPr>
            <a:r>
              <a:rPr lang="en-US" sz="320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Thank you for watching!</a:t>
            </a:r>
            <a:endParaRPr lang="en-US" sz="3200" dirty="0">
              <a:latin typeface="JetBrains Mono" panose="02000009000000000000" pitchFamily="49" charset="0"/>
              <a:ea typeface="JetBrains Mono" panose="02000009000000000000" pitchFamily="49" charset="0"/>
              <a:cs typeface="JetBrains Mono" panose="02000009000000000000" pitchFamily="49" charset="0"/>
            </a:endParaRPr>
          </a:p>
        </p:txBody>
      </p:sp>
      <p:pic>
        <p:nvPicPr>
          <p:cNvPr id="14" name="Picture 13" descr="A qr code on a white background&#10;&#10;AI-generated content may be incorrect.">
            <a:extLst>
              <a:ext uri="{FF2B5EF4-FFF2-40B4-BE49-F238E27FC236}">
                <a16:creationId xmlns:a16="http://schemas.microsoft.com/office/drawing/2014/main" id="{37F87CEE-2AEE-A960-C906-C58007AA3B66}"/>
              </a:ext>
            </a:extLst>
          </p:cNvPr>
          <p:cNvPicPr>
            <a:picLocks noChangeAspect="1"/>
          </p:cNvPicPr>
          <p:nvPr/>
        </p:nvPicPr>
        <p:blipFill>
          <a:blip r:embed="rId2"/>
          <a:stretch>
            <a:fillRect/>
          </a:stretch>
        </p:blipFill>
        <p:spPr>
          <a:xfrm>
            <a:off x="14969608" y="4403398"/>
            <a:ext cx="3119187" cy="3826202"/>
          </a:xfrm>
          <a:prstGeom prst="rect">
            <a:avLst/>
          </a:prstGeom>
        </p:spPr>
      </p:pic>
      <p:sp>
        <p:nvSpPr>
          <p:cNvPr id="15" name="TextBox 14">
            <a:extLst>
              <a:ext uri="{FF2B5EF4-FFF2-40B4-BE49-F238E27FC236}">
                <a16:creationId xmlns:a16="http://schemas.microsoft.com/office/drawing/2014/main" id="{BD57F7E0-5C0D-D1A5-57FE-8AFD3A915806}"/>
              </a:ext>
            </a:extLst>
          </p:cNvPr>
          <p:cNvSpPr txBox="1"/>
          <p:nvPr/>
        </p:nvSpPr>
        <p:spPr>
          <a:xfrm>
            <a:off x="-7379851" y="2943409"/>
            <a:ext cx="7315200" cy="923330"/>
          </a:xfrm>
          <a:prstGeom prst="rect">
            <a:avLst/>
          </a:prstGeom>
          <a:noFill/>
        </p:spPr>
        <p:txBody>
          <a:bodyPr wrap="square">
            <a:spAutoFit/>
          </a:bodyPr>
          <a:lstStyle/>
          <a:p>
            <a:r>
              <a:rPr lang="en-US" b="1" dirty="0">
                <a:latin typeface="JetBrains Mono" panose="02000009000000000000" pitchFamily="49" charset="0"/>
                <a:ea typeface="JetBrains Mono" panose="02000009000000000000" pitchFamily="49" charset="0"/>
                <a:cs typeface="JetBrains Mono" panose="02000009000000000000" pitchFamily="49" charset="0"/>
              </a:rPr>
              <a:t>Wishing you smooth code, clean datasets, and models that converge — until next time!</a:t>
            </a:r>
            <a:r>
              <a:rPr lang="en-US" dirty="0">
                <a:latin typeface="JetBrains Mono" panose="02000009000000000000" pitchFamily="49" charset="0"/>
                <a:ea typeface="JetBrains Mono" panose="02000009000000000000" pitchFamily="49" charset="0"/>
                <a:cs typeface="JetBrains Mono" panose="02000009000000000000" pitchFamily="49" charset="0"/>
              </a:rPr>
              <a:t> </a:t>
            </a:r>
            <a:r>
              <a:rPr lang="en-KG" dirty="0">
                <a:latin typeface="JetBrains Mono" panose="02000009000000000000" pitchFamily="49" charset="0"/>
                <a:ea typeface="JetBrains Mono" panose="02000009000000000000" pitchFamily="49" charset="0"/>
                <a:cs typeface="JetBrains Mono" panose="02000009000000000000" pitchFamily="49" charset="0"/>
              </a:rPr>
              <a:t>👋🚀</a:t>
            </a:r>
          </a:p>
          <a:p>
            <a:endParaRPr lang="en-KG"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6" name="TextBox 15">
            <a:extLst>
              <a:ext uri="{FF2B5EF4-FFF2-40B4-BE49-F238E27FC236}">
                <a16:creationId xmlns:a16="http://schemas.microsoft.com/office/drawing/2014/main" id="{FD215BFE-E530-56C7-677C-A6A691BD40A9}"/>
              </a:ext>
            </a:extLst>
          </p:cNvPr>
          <p:cNvSpPr txBox="1"/>
          <p:nvPr/>
        </p:nvSpPr>
        <p:spPr>
          <a:xfrm>
            <a:off x="-2899291" y="3517871"/>
            <a:ext cx="7315200" cy="369332"/>
          </a:xfrm>
          <a:prstGeom prst="rect">
            <a:avLst/>
          </a:prstGeom>
          <a:noFill/>
        </p:spPr>
        <p:txBody>
          <a:bodyPr wrap="square">
            <a:spAutoFit/>
          </a:bodyPr>
          <a:lstStyle/>
          <a:p>
            <a:pPr marL="285750" indent="-285750">
              <a:buFontTx/>
              <a:buChar char="-"/>
            </a:pPr>
            <a:r>
              <a:rPr lang="en-US" dirty="0" err="1">
                <a:latin typeface="JetBrains Mono" panose="02000009000000000000" pitchFamily="49" charset="0"/>
                <a:ea typeface="JetBrains Mono" panose="02000009000000000000" pitchFamily="49" charset="0"/>
                <a:cs typeface="JetBrains Mono" panose="02000009000000000000" pitchFamily="49" charset="0"/>
              </a:rPr>
              <a:t>Amirhan</a:t>
            </a:r>
            <a:r>
              <a:rPr lang="en-US" dirty="0">
                <a:latin typeface="JetBrains Mono" panose="02000009000000000000" pitchFamily="49" charset="0"/>
                <a:ea typeface="JetBrains Mono" panose="02000009000000000000" pitchFamily="49" charset="0"/>
                <a:cs typeface="JetBrains Mono" panose="02000009000000000000" pitchFamily="49" charset="0"/>
              </a:rPr>
              <a:t> </a:t>
            </a:r>
            <a:r>
              <a:rPr lang="en-US" dirty="0" err="1">
                <a:latin typeface="JetBrains Mono" panose="02000009000000000000" pitchFamily="49" charset="0"/>
                <a:ea typeface="JetBrains Mono" panose="02000009000000000000" pitchFamily="49" charset="0"/>
                <a:cs typeface="JetBrains Mono" panose="02000009000000000000" pitchFamily="49" charset="0"/>
              </a:rPr>
              <a:t>Ordobaev</a:t>
            </a:r>
            <a:endParaRPr lang="en-KG"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7" name="TextBox 16">
            <a:extLst>
              <a:ext uri="{FF2B5EF4-FFF2-40B4-BE49-F238E27FC236}">
                <a16:creationId xmlns:a16="http://schemas.microsoft.com/office/drawing/2014/main" id="{BBFD5937-BAAF-4BFC-454E-E601B57B61BD}"/>
              </a:ext>
            </a:extLst>
          </p:cNvPr>
          <p:cNvSpPr txBox="1"/>
          <p:nvPr/>
        </p:nvSpPr>
        <p:spPr>
          <a:xfrm>
            <a:off x="18402540" y="4632127"/>
            <a:ext cx="4603764" cy="646331"/>
          </a:xfrm>
          <a:prstGeom prst="rect">
            <a:avLst/>
          </a:prstGeom>
          <a:noFill/>
        </p:spPr>
        <p:txBody>
          <a:bodyPr wrap="square">
            <a:spAutoFit/>
          </a:bodyPr>
          <a:lstStyle/>
          <a:p>
            <a:r>
              <a:rPr lang="en-US" b="1" dirty="0">
                <a:latin typeface="JetBrains Mono" panose="02000009000000000000" pitchFamily="49" charset="0"/>
                <a:ea typeface="JetBrains Mono" panose="02000009000000000000" pitchFamily="49" charset="0"/>
                <a:cs typeface="JetBrains Mono" panose="02000009000000000000" pitchFamily="49" charset="0"/>
              </a:rPr>
              <a:t>I’d really appreciate it if you followed me on GitHub :)</a:t>
            </a:r>
            <a:endParaRPr lang="en-US" dirty="0">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39461619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D6182-270E-3807-2698-77DB4B868BFE}"/>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664B26F1-551A-32EA-EA66-A124B6DC69FD}"/>
              </a:ext>
            </a:extLst>
          </p:cNvPr>
          <p:cNvSpPr/>
          <p:nvPr/>
        </p:nvSpPr>
        <p:spPr>
          <a:xfrm>
            <a:off x="926782" y="2053958"/>
            <a:ext cx="12776835" cy="641390"/>
          </a:xfrm>
          <a:prstGeom prst="rect">
            <a:avLst/>
          </a:prstGeom>
          <a:noFill/>
          <a:ln/>
        </p:spPr>
        <p:txBody>
          <a:bodyPr wrap="none" lIns="0" tIns="0" rIns="0" bIns="0" rtlCol="0" anchor="t"/>
          <a:lstStyle/>
          <a:p>
            <a:pPr marL="0" indent="0" algn="l">
              <a:lnSpc>
                <a:spcPts val="5050"/>
              </a:lnSpc>
              <a:buNone/>
            </a:pPr>
            <a:r>
              <a:rPr lang="en-US" sz="320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Thank you for watching!</a:t>
            </a:r>
            <a:endParaRPr lang="en-US" sz="3200" dirty="0">
              <a:latin typeface="JetBrains Mono" panose="02000009000000000000" pitchFamily="49" charset="0"/>
              <a:ea typeface="JetBrains Mono" panose="02000009000000000000" pitchFamily="49" charset="0"/>
              <a:cs typeface="JetBrains Mono" panose="02000009000000000000" pitchFamily="49" charset="0"/>
            </a:endParaRPr>
          </a:p>
        </p:txBody>
      </p:sp>
      <p:pic>
        <p:nvPicPr>
          <p:cNvPr id="14" name="Picture 13" descr="A qr code on a white background&#10;&#10;AI-generated content may be incorrect.">
            <a:extLst>
              <a:ext uri="{FF2B5EF4-FFF2-40B4-BE49-F238E27FC236}">
                <a16:creationId xmlns:a16="http://schemas.microsoft.com/office/drawing/2014/main" id="{47B777AC-BEF4-EC3A-3A96-3E12444907E5}"/>
              </a:ext>
            </a:extLst>
          </p:cNvPr>
          <p:cNvPicPr>
            <a:picLocks noChangeAspect="1"/>
          </p:cNvPicPr>
          <p:nvPr/>
        </p:nvPicPr>
        <p:blipFill>
          <a:blip r:embed="rId2"/>
          <a:stretch>
            <a:fillRect/>
          </a:stretch>
        </p:blipFill>
        <p:spPr>
          <a:xfrm>
            <a:off x="11036967" y="4262541"/>
            <a:ext cx="3119187" cy="3826202"/>
          </a:xfrm>
          <a:prstGeom prst="rect">
            <a:avLst/>
          </a:prstGeom>
        </p:spPr>
      </p:pic>
      <p:sp>
        <p:nvSpPr>
          <p:cNvPr id="16" name="TextBox 15">
            <a:extLst>
              <a:ext uri="{FF2B5EF4-FFF2-40B4-BE49-F238E27FC236}">
                <a16:creationId xmlns:a16="http://schemas.microsoft.com/office/drawing/2014/main" id="{0CE3D11E-8230-82B7-6731-1DE5E3971E76}"/>
              </a:ext>
            </a:extLst>
          </p:cNvPr>
          <p:cNvSpPr txBox="1"/>
          <p:nvPr/>
        </p:nvSpPr>
        <p:spPr>
          <a:xfrm>
            <a:off x="926782" y="2943409"/>
            <a:ext cx="7315200" cy="923330"/>
          </a:xfrm>
          <a:prstGeom prst="rect">
            <a:avLst/>
          </a:prstGeom>
          <a:noFill/>
        </p:spPr>
        <p:txBody>
          <a:bodyPr wrap="square">
            <a:spAutoFit/>
          </a:bodyPr>
          <a:lstStyle/>
          <a:p>
            <a:r>
              <a:rPr lang="en-US" b="1" dirty="0">
                <a:latin typeface="JetBrains Mono" panose="02000009000000000000" pitchFamily="49" charset="0"/>
                <a:ea typeface="JetBrains Mono" panose="02000009000000000000" pitchFamily="49" charset="0"/>
                <a:cs typeface="JetBrains Mono" panose="02000009000000000000" pitchFamily="49" charset="0"/>
              </a:rPr>
              <a:t>Wishing you smooth code, clean datasets, and models that converge — until next time!</a:t>
            </a:r>
            <a:r>
              <a:rPr lang="en-US" dirty="0">
                <a:latin typeface="JetBrains Mono" panose="02000009000000000000" pitchFamily="49" charset="0"/>
                <a:ea typeface="JetBrains Mono" panose="02000009000000000000" pitchFamily="49" charset="0"/>
                <a:cs typeface="JetBrains Mono" panose="02000009000000000000" pitchFamily="49" charset="0"/>
              </a:rPr>
              <a:t> </a:t>
            </a:r>
            <a:r>
              <a:rPr lang="en-KG" dirty="0">
                <a:latin typeface="JetBrains Mono" panose="02000009000000000000" pitchFamily="49" charset="0"/>
                <a:ea typeface="JetBrains Mono" panose="02000009000000000000" pitchFamily="49" charset="0"/>
                <a:cs typeface="JetBrains Mono" panose="02000009000000000000" pitchFamily="49" charset="0"/>
              </a:rPr>
              <a:t>👋🚀</a:t>
            </a:r>
          </a:p>
          <a:p>
            <a:endParaRPr lang="en-KG"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7" name="TextBox 16">
            <a:extLst>
              <a:ext uri="{FF2B5EF4-FFF2-40B4-BE49-F238E27FC236}">
                <a16:creationId xmlns:a16="http://schemas.microsoft.com/office/drawing/2014/main" id="{E2874AE1-2F8A-BB16-4DF4-63E8FC044CC3}"/>
              </a:ext>
            </a:extLst>
          </p:cNvPr>
          <p:cNvSpPr txBox="1"/>
          <p:nvPr/>
        </p:nvSpPr>
        <p:spPr>
          <a:xfrm>
            <a:off x="4584382" y="3682073"/>
            <a:ext cx="7315200" cy="369332"/>
          </a:xfrm>
          <a:prstGeom prst="rect">
            <a:avLst/>
          </a:prstGeom>
          <a:noFill/>
        </p:spPr>
        <p:txBody>
          <a:bodyPr wrap="square">
            <a:spAutoFit/>
          </a:bodyPr>
          <a:lstStyle/>
          <a:p>
            <a:pPr marL="285750" indent="-285750">
              <a:buFontTx/>
              <a:buChar char="-"/>
            </a:pPr>
            <a:r>
              <a:rPr lang="en-US" dirty="0" err="1">
                <a:latin typeface="JetBrains Mono" panose="02000009000000000000" pitchFamily="49" charset="0"/>
                <a:ea typeface="JetBrains Mono" panose="02000009000000000000" pitchFamily="49" charset="0"/>
                <a:cs typeface="JetBrains Mono" panose="02000009000000000000" pitchFamily="49" charset="0"/>
              </a:rPr>
              <a:t>Amirhan</a:t>
            </a:r>
            <a:r>
              <a:rPr lang="en-US" dirty="0">
                <a:latin typeface="JetBrains Mono" panose="02000009000000000000" pitchFamily="49" charset="0"/>
                <a:ea typeface="JetBrains Mono" panose="02000009000000000000" pitchFamily="49" charset="0"/>
                <a:cs typeface="JetBrains Mono" panose="02000009000000000000" pitchFamily="49" charset="0"/>
              </a:rPr>
              <a:t> </a:t>
            </a:r>
            <a:r>
              <a:rPr lang="en-US" dirty="0" err="1">
                <a:latin typeface="JetBrains Mono" panose="02000009000000000000" pitchFamily="49" charset="0"/>
                <a:ea typeface="JetBrains Mono" panose="02000009000000000000" pitchFamily="49" charset="0"/>
                <a:cs typeface="JetBrains Mono" panose="02000009000000000000" pitchFamily="49" charset="0"/>
              </a:rPr>
              <a:t>Ordobaev</a:t>
            </a:r>
            <a:endParaRPr lang="en-KG"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9" name="TextBox 18">
            <a:extLst>
              <a:ext uri="{FF2B5EF4-FFF2-40B4-BE49-F238E27FC236}">
                <a16:creationId xmlns:a16="http://schemas.microsoft.com/office/drawing/2014/main" id="{F00A4D02-2096-012C-A539-0CE6FE158D5A}"/>
              </a:ext>
            </a:extLst>
          </p:cNvPr>
          <p:cNvSpPr txBox="1"/>
          <p:nvPr/>
        </p:nvSpPr>
        <p:spPr>
          <a:xfrm>
            <a:off x="6568148" y="4853464"/>
            <a:ext cx="5469075" cy="646331"/>
          </a:xfrm>
          <a:prstGeom prst="rect">
            <a:avLst/>
          </a:prstGeom>
          <a:noFill/>
        </p:spPr>
        <p:txBody>
          <a:bodyPr wrap="square">
            <a:spAutoFit/>
          </a:bodyPr>
          <a:lstStyle/>
          <a:p>
            <a:r>
              <a:rPr lang="en-US" b="1" dirty="0">
                <a:latin typeface="JetBrains Mono" panose="02000009000000000000" pitchFamily="49" charset="0"/>
                <a:ea typeface="JetBrains Mono" panose="02000009000000000000" pitchFamily="49" charset="0"/>
                <a:cs typeface="JetBrains Mono" panose="02000009000000000000" pitchFamily="49" charset="0"/>
              </a:rPr>
              <a:t>I’d really appreciate it if you followed me on GitHub :)</a:t>
            </a:r>
            <a:endParaRPr lang="en-US"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0" name="Text 0">
            <a:extLst>
              <a:ext uri="{FF2B5EF4-FFF2-40B4-BE49-F238E27FC236}">
                <a16:creationId xmlns:a16="http://schemas.microsoft.com/office/drawing/2014/main" id="{A1644D90-8536-33D3-5C63-F29E316302FF}"/>
              </a:ext>
            </a:extLst>
          </p:cNvPr>
          <p:cNvSpPr/>
          <p:nvPr/>
        </p:nvSpPr>
        <p:spPr>
          <a:xfrm>
            <a:off x="3443042" y="-1486789"/>
            <a:ext cx="7593925"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Barlow Bold" pitchFamily="34" charset="0"/>
                <a:ea typeface="Barlow Bold" pitchFamily="34" charset="-122"/>
                <a:cs typeface="Barlow Bold" pitchFamily="34" charset="-120"/>
              </a:rPr>
              <a:t>Data Augmentation vs. SMOTE</a:t>
            </a:r>
            <a:endParaRPr lang="en-US" sz="4450" dirty="0"/>
          </a:p>
        </p:txBody>
      </p:sp>
      <p:sp>
        <p:nvSpPr>
          <p:cNvPr id="21" name="Shape 1">
            <a:extLst>
              <a:ext uri="{FF2B5EF4-FFF2-40B4-BE49-F238E27FC236}">
                <a16:creationId xmlns:a16="http://schemas.microsoft.com/office/drawing/2014/main" id="{8159A83C-9438-1E2C-2AEB-7EAC446A84EA}"/>
              </a:ext>
            </a:extLst>
          </p:cNvPr>
          <p:cNvSpPr/>
          <p:nvPr/>
        </p:nvSpPr>
        <p:spPr>
          <a:xfrm>
            <a:off x="3559976" y="-3855947"/>
            <a:ext cx="7627382" cy="3267313"/>
          </a:xfrm>
          <a:prstGeom prst="roundRect">
            <a:avLst>
              <a:gd name="adj" fmla="val 5968"/>
            </a:avLst>
          </a:prstGeom>
          <a:noFill/>
          <a:ln w="7620">
            <a:solidFill>
              <a:srgbClr val="000000">
                <a:alpha val="8000"/>
              </a:srgbClr>
            </a:solidFill>
            <a:prstDash val="solid"/>
          </a:ln>
        </p:spPr>
      </p:sp>
      <p:sp>
        <p:nvSpPr>
          <p:cNvPr id="22" name="Shape 2">
            <a:extLst>
              <a:ext uri="{FF2B5EF4-FFF2-40B4-BE49-F238E27FC236}">
                <a16:creationId xmlns:a16="http://schemas.microsoft.com/office/drawing/2014/main" id="{321E4996-269B-14AB-D755-C43E2112C836}"/>
              </a:ext>
            </a:extLst>
          </p:cNvPr>
          <p:cNvSpPr/>
          <p:nvPr/>
        </p:nvSpPr>
        <p:spPr>
          <a:xfrm>
            <a:off x="-8436214" y="2225020"/>
            <a:ext cx="7612142" cy="621744"/>
          </a:xfrm>
          <a:prstGeom prst="rect">
            <a:avLst/>
          </a:prstGeom>
          <a:solidFill>
            <a:srgbClr val="FFFFFF">
              <a:alpha val="4000"/>
            </a:srgbClr>
          </a:solidFill>
          <a:ln/>
        </p:spPr>
      </p:sp>
      <p:sp>
        <p:nvSpPr>
          <p:cNvPr id="23" name="Text 3">
            <a:extLst>
              <a:ext uri="{FF2B5EF4-FFF2-40B4-BE49-F238E27FC236}">
                <a16:creationId xmlns:a16="http://schemas.microsoft.com/office/drawing/2014/main" id="{4D55A902-4329-9104-F0C8-EB3CA1739AB0}"/>
              </a:ext>
            </a:extLst>
          </p:cNvPr>
          <p:cNvSpPr/>
          <p:nvPr/>
        </p:nvSpPr>
        <p:spPr>
          <a:xfrm>
            <a:off x="-4193184" y="2521993"/>
            <a:ext cx="3369112" cy="346710"/>
          </a:xfrm>
          <a:prstGeom prst="rect">
            <a:avLst/>
          </a:prstGeom>
          <a:noFill/>
          <a:ln/>
        </p:spPr>
        <p:txBody>
          <a:bodyPr wrap="none" lIns="0" tIns="0" rIns="0" bIns="0" rtlCol="0" anchor="t"/>
          <a:lstStyle/>
          <a:p>
            <a:pPr marL="0" indent="0" algn="l">
              <a:lnSpc>
                <a:spcPts val="2700"/>
              </a:lnSpc>
              <a:buNone/>
            </a:pPr>
            <a:r>
              <a:rPr lang="en-US" sz="1700" b="1" dirty="0">
                <a:solidFill>
                  <a:srgbClr val="272525"/>
                </a:solidFill>
                <a:latin typeface="Montserrat" pitchFamily="34" charset="0"/>
                <a:ea typeface="Montserrat" pitchFamily="34" charset="-122"/>
                <a:cs typeface="Montserrat" pitchFamily="34" charset="-120"/>
              </a:rPr>
              <a:t>Data Augmentation</a:t>
            </a:r>
            <a:endParaRPr lang="en-US" sz="1700" dirty="0"/>
          </a:p>
        </p:txBody>
      </p:sp>
      <p:sp>
        <p:nvSpPr>
          <p:cNvPr id="24" name="Text 4">
            <a:extLst>
              <a:ext uri="{FF2B5EF4-FFF2-40B4-BE49-F238E27FC236}">
                <a16:creationId xmlns:a16="http://schemas.microsoft.com/office/drawing/2014/main" id="{AF17BB80-AFAF-9995-55D1-1D736D18F047}"/>
              </a:ext>
            </a:extLst>
          </p:cNvPr>
          <p:cNvSpPr/>
          <p:nvPr/>
        </p:nvSpPr>
        <p:spPr>
          <a:xfrm>
            <a:off x="15191027" y="2418070"/>
            <a:ext cx="3369112" cy="346710"/>
          </a:xfrm>
          <a:prstGeom prst="rect">
            <a:avLst/>
          </a:prstGeom>
          <a:noFill/>
          <a:ln/>
        </p:spPr>
        <p:txBody>
          <a:bodyPr wrap="none" lIns="0" tIns="0" rIns="0" bIns="0" rtlCol="0" anchor="t"/>
          <a:lstStyle/>
          <a:p>
            <a:pPr marL="0" indent="0" algn="l">
              <a:lnSpc>
                <a:spcPts val="2700"/>
              </a:lnSpc>
              <a:buNone/>
            </a:pPr>
            <a:r>
              <a:rPr lang="en-US" sz="1700" b="1" dirty="0">
                <a:solidFill>
                  <a:srgbClr val="272525"/>
                </a:solidFill>
                <a:latin typeface="Montserrat" pitchFamily="34" charset="0"/>
                <a:ea typeface="Montserrat" pitchFamily="34" charset="-122"/>
                <a:cs typeface="Montserrat" pitchFamily="34" charset="-120"/>
              </a:rPr>
              <a:t>SMOTE</a:t>
            </a:r>
            <a:endParaRPr lang="en-US" sz="1700" dirty="0"/>
          </a:p>
        </p:txBody>
      </p:sp>
      <p:sp>
        <p:nvSpPr>
          <p:cNvPr id="25" name="Shape 5">
            <a:extLst>
              <a:ext uri="{FF2B5EF4-FFF2-40B4-BE49-F238E27FC236}">
                <a16:creationId xmlns:a16="http://schemas.microsoft.com/office/drawing/2014/main" id="{73054691-C438-42C0-81AF-1B26866B4B44}"/>
              </a:ext>
            </a:extLst>
          </p:cNvPr>
          <p:cNvSpPr/>
          <p:nvPr/>
        </p:nvSpPr>
        <p:spPr>
          <a:xfrm>
            <a:off x="3424825" y="8998354"/>
            <a:ext cx="7612142" cy="1315164"/>
          </a:xfrm>
          <a:prstGeom prst="rect">
            <a:avLst/>
          </a:prstGeom>
          <a:solidFill>
            <a:srgbClr val="000000">
              <a:alpha val="4000"/>
            </a:srgbClr>
          </a:solidFill>
          <a:ln/>
        </p:spPr>
      </p:sp>
      <p:sp>
        <p:nvSpPr>
          <p:cNvPr id="26" name="Text 6">
            <a:extLst>
              <a:ext uri="{FF2B5EF4-FFF2-40B4-BE49-F238E27FC236}">
                <a16:creationId xmlns:a16="http://schemas.microsoft.com/office/drawing/2014/main" id="{EA886EEC-043E-E624-3F05-CB31226838EF}"/>
              </a:ext>
            </a:extLst>
          </p:cNvPr>
          <p:cNvSpPr/>
          <p:nvPr/>
        </p:nvSpPr>
        <p:spPr>
          <a:xfrm>
            <a:off x="-3785037" y="3162008"/>
            <a:ext cx="3369112" cy="104013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Generates new data through transformation of existing data; applicable to all classes.</a:t>
            </a:r>
            <a:endParaRPr lang="en-US" sz="1700" dirty="0"/>
          </a:p>
        </p:txBody>
      </p:sp>
      <p:sp>
        <p:nvSpPr>
          <p:cNvPr id="27" name="Text 7">
            <a:extLst>
              <a:ext uri="{FF2B5EF4-FFF2-40B4-BE49-F238E27FC236}">
                <a16:creationId xmlns:a16="http://schemas.microsoft.com/office/drawing/2014/main" id="{CE9DD64A-6B79-1B95-EED6-5FCF8855695C}"/>
              </a:ext>
            </a:extLst>
          </p:cNvPr>
          <p:cNvSpPr/>
          <p:nvPr/>
        </p:nvSpPr>
        <p:spPr>
          <a:xfrm>
            <a:off x="15191027" y="3011275"/>
            <a:ext cx="3369112" cy="104013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Generates synthetic data to balance classes; specifically for minority classes.</a:t>
            </a:r>
            <a:endParaRPr lang="en-US" sz="1700" dirty="0"/>
          </a:p>
        </p:txBody>
      </p:sp>
      <p:sp>
        <p:nvSpPr>
          <p:cNvPr id="28" name="Shape 8">
            <a:extLst>
              <a:ext uri="{FF2B5EF4-FFF2-40B4-BE49-F238E27FC236}">
                <a16:creationId xmlns:a16="http://schemas.microsoft.com/office/drawing/2014/main" id="{41B2BC83-BEEC-6DCF-1A0E-7E30F04620B6}"/>
              </a:ext>
            </a:extLst>
          </p:cNvPr>
          <p:cNvSpPr/>
          <p:nvPr/>
        </p:nvSpPr>
        <p:spPr>
          <a:xfrm>
            <a:off x="3292555" y="9655936"/>
            <a:ext cx="7612142" cy="1315164"/>
          </a:xfrm>
          <a:prstGeom prst="rect">
            <a:avLst/>
          </a:prstGeom>
          <a:solidFill>
            <a:srgbClr val="FFFFFF">
              <a:alpha val="4000"/>
            </a:srgbClr>
          </a:solidFill>
          <a:ln/>
        </p:spPr>
      </p:sp>
      <p:sp>
        <p:nvSpPr>
          <p:cNvPr id="29" name="Text 9">
            <a:extLst>
              <a:ext uri="{FF2B5EF4-FFF2-40B4-BE49-F238E27FC236}">
                <a16:creationId xmlns:a16="http://schemas.microsoft.com/office/drawing/2014/main" id="{62547068-BE60-1C30-4F73-5AEDFE14FAA6}"/>
              </a:ext>
            </a:extLst>
          </p:cNvPr>
          <p:cNvSpPr/>
          <p:nvPr/>
        </p:nvSpPr>
        <p:spPr>
          <a:xfrm>
            <a:off x="-3929739" y="4412229"/>
            <a:ext cx="3369112" cy="104013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Image classification, object detection, and natural language processing.</a:t>
            </a:r>
            <a:endParaRPr lang="en-US" sz="1700" dirty="0"/>
          </a:p>
        </p:txBody>
      </p:sp>
      <p:sp>
        <p:nvSpPr>
          <p:cNvPr id="30" name="Text 10">
            <a:extLst>
              <a:ext uri="{FF2B5EF4-FFF2-40B4-BE49-F238E27FC236}">
                <a16:creationId xmlns:a16="http://schemas.microsoft.com/office/drawing/2014/main" id="{6A852B11-3DB6-E01E-88DB-66340988794F}"/>
              </a:ext>
            </a:extLst>
          </p:cNvPr>
          <p:cNvSpPr/>
          <p:nvPr/>
        </p:nvSpPr>
        <p:spPr>
          <a:xfrm>
            <a:off x="15191027" y="4333399"/>
            <a:ext cx="3369112" cy="104013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Fraud detection, medical diagnosis, and rare event prediction.</a:t>
            </a:r>
            <a:endParaRPr lang="en-US" sz="1700" dirty="0"/>
          </a:p>
        </p:txBody>
      </p:sp>
      <p:sp>
        <p:nvSpPr>
          <p:cNvPr id="31" name="Text 11">
            <a:extLst>
              <a:ext uri="{FF2B5EF4-FFF2-40B4-BE49-F238E27FC236}">
                <a16:creationId xmlns:a16="http://schemas.microsoft.com/office/drawing/2014/main" id="{497F886C-126A-38A6-3839-A3C2BCE0D88F}"/>
              </a:ext>
            </a:extLst>
          </p:cNvPr>
          <p:cNvSpPr/>
          <p:nvPr/>
        </p:nvSpPr>
        <p:spPr>
          <a:xfrm>
            <a:off x="3509129" y="9244570"/>
            <a:ext cx="7627382" cy="138684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While both techniques aim to improve model performance, they address different problems and are suited for different use cases. Data augmentation is more general-purpose, while SMOTE is specifically designed to handle class imbalance.</a:t>
            </a:r>
            <a:endParaRPr lang="en-US" sz="1700" dirty="0"/>
          </a:p>
        </p:txBody>
      </p:sp>
    </p:spTree>
    <p:extLst>
      <p:ext uri="{BB962C8B-B14F-4D97-AF65-F5344CB8AC3E}">
        <p14:creationId xmlns:p14="http://schemas.microsoft.com/office/powerpoint/2010/main" val="6467995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7DBDC-1E54-3688-5FEC-48FB6F4E7F29}"/>
            </a:ext>
          </a:extLst>
        </p:cNvPr>
        <p:cNvGrpSpPr/>
        <p:nvPr/>
      </p:nvGrpSpPr>
      <p:grpSpPr>
        <a:xfrm>
          <a:off x="0" y="0"/>
          <a:ext cx="0" cy="0"/>
          <a:chOff x="0" y="0"/>
          <a:chExt cx="0" cy="0"/>
        </a:xfrm>
      </p:grpSpPr>
      <p:grpSp>
        <p:nvGrpSpPr>
          <p:cNvPr id="18" name="Group 17">
            <a:extLst>
              <a:ext uri="{FF2B5EF4-FFF2-40B4-BE49-F238E27FC236}">
                <a16:creationId xmlns:a16="http://schemas.microsoft.com/office/drawing/2014/main" id="{9FED027F-D483-22FA-DBC8-D3CF8B4CF54D}"/>
              </a:ext>
            </a:extLst>
          </p:cNvPr>
          <p:cNvGrpSpPr/>
          <p:nvPr/>
        </p:nvGrpSpPr>
        <p:grpSpPr>
          <a:xfrm>
            <a:off x="1736073" y="310056"/>
            <a:ext cx="11382057" cy="7609488"/>
            <a:chOff x="1407134" y="301135"/>
            <a:chExt cx="12202484" cy="8332502"/>
          </a:xfrm>
        </p:grpSpPr>
        <p:pic>
          <p:nvPicPr>
            <p:cNvPr id="16" name="Picture 15" descr="A screenshot of a computer&#10;&#10;AI-generated content may be incorrect.">
              <a:extLst>
                <a:ext uri="{FF2B5EF4-FFF2-40B4-BE49-F238E27FC236}">
                  <a16:creationId xmlns:a16="http://schemas.microsoft.com/office/drawing/2014/main" id="{17B8FBE1-FD7F-7D5C-379E-FB72E95E00F1}"/>
                </a:ext>
              </a:extLst>
            </p:cNvPr>
            <p:cNvPicPr>
              <a:picLocks noChangeAspect="1"/>
            </p:cNvPicPr>
            <p:nvPr/>
          </p:nvPicPr>
          <p:blipFill>
            <a:blip r:embed="rId3"/>
            <a:stretch>
              <a:fillRect/>
            </a:stretch>
          </p:blipFill>
          <p:spPr>
            <a:xfrm>
              <a:off x="1407134" y="301135"/>
              <a:ext cx="12202484" cy="8332502"/>
            </a:xfrm>
            <a:prstGeom prst="rect">
              <a:avLst/>
            </a:prstGeom>
          </p:spPr>
        </p:pic>
        <p:sp>
          <p:nvSpPr>
            <p:cNvPr id="17" name="Rectangle 16">
              <a:extLst>
                <a:ext uri="{FF2B5EF4-FFF2-40B4-BE49-F238E27FC236}">
                  <a16:creationId xmlns:a16="http://schemas.microsoft.com/office/drawing/2014/main" id="{D432EFA5-9AD5-D3D0-4883-2F5470951F5F}"/>
                </a:ext>
              </a:extLst>
            </p:cNvPr>
            <p:cNvSpPr>
              <a:spLocks/>
            </p:cNvSpPr>
            <p:nvPr/>
          </p:nvSpPr>
          <p:spPr>
            <a:xfrm>
              <a:off x="2049194" y="1059766"/>
              <a:ext cx="4178104" cy="36107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KG"/>
            </a:p>
          </p:txBody>
        </p:sp>
      </p:grpSp>
      <p:sp>
        <p:nvSpPr>
          <p:cNvPr id="3" name="Text 0">
            <a:extLst>
              <a:ext uri="{FF2B5EF4-FFF2-40B4-BE49-F238E27FC236}">
                <a16:creationId xmlns:a16="http://schemas.microsoft.com/office/drawing/2014/main" id="{6F45F2FC-7031-70DA-16FD-9E85AB83A7CE}"/>
              </a:ext>
            </a:extLst>
          </p:cNvPr>
          <p:cNvSpPr/>
          <p:nvPr/>
        </p:nvSpPr>
        <p:spPr>
          <a:xfrm>
            <a:off x="3501509" y="1512106"/>
            <a:ext cx="7627382" cy="2138124"/>
          </a:xfrm>
          <a:prstGeom prst="rect">
            <a:avLst/>
          </a:prstGeom>
          <a:noFill/>
          <a:ln/>
        </p:spPr>
        <p:txBody>
          <a:bodyPr wrap="square" lIns="0" tIns="0" rIns="0" bIns="0" rtlCol="0" anchor="t"/>
          <a:lstStyle/>
          <a:p>
            <a:pPr marL="0" indent="0" algn="l">
              <a:lnSpc>
                <a:spcPts val="5600"/>
              </a:lnSpc>
              <a:buNone/>
            </a:pP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Enhancing Datasets and Introduction to Data Augmentation</a:t>
            </a:r>
            <a:endParaRPr lang="en-US" sz="445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4" name="Text 1">
            <a:extLst>
              <a:ext uri="{FF2B5EF4-FFF2-40B4-BE49-F238E27FC236}">
                <a16:creationId xmlns:a16="http://schemas.microsoft.com/office/drawing/2014/main" id="{6526AEC7-7157-F751-1B5A-6347AE143634}"/>
              </a:ext>
            </a:extLst>
          </p:cNvPr>
          <p:cNvSpPr/>
          <p:nvPr/>
        </p:nvSpPr>
        <p:spPr>
          <a:xfrm>
            <a:off x="3501509" y="4218039"/>
            <a:ext cx="7627382" cy="104013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This presentation explores techniques to enhance machine learning datasets. We will cover Data Augmentation and SMOTE. We'll also provide an introduction to Augmented Learning.</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5" name="Text 2">
            <a:extLst>
              <a:ext uri="{FF2B5EF4-FFF2-40B4-BE49-F238E27FC236}">
                <a16:creationId xmlns:a16="http://schemas.microsoft.com/office/drawing/2014/main" id="{8ED0243D-AC0E-09C6-8C86-E80B46203BB1}"/>
              </a:ext>
            </a:extLst>
          </p:cNvPr>
          <p:cNvSpPr/>
          <p:nvPr/>
        </p:nvSpPr>
        <p:spPr>
          <a:xfrm>
            <a:off x="3501509" y="5825978"/>
            <a:ext cx="7627382"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Our goal is to highlight the importance of data quality for machine learning improvements.</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 name="Text 0">
            <a:extLst>
              <a:ext uri="{FF2B5EF4-FFF2-40B4-BE49-F238E27FC236}">
                <a16:creationId xmlns:a16="http://schemas.microsoft.com/office/drawing/2014/main" id="{C3C57930-8CC8-1643-BE3B-4FA374B3E6E2}"/>
              </a:ext>
            </a:extLst>
          </p:cNvPr>
          <p:cNvSpPr/>
          <p:nvPr/>
        </p:nvSpPr>
        <p:spPr>
          <a:xfrm rot="9699071">
            <a:off x="2995731" y="9583578"/>
            <a:ext cx="7627382" cy="1425416"/>
          </a:xfrm>
          <a:prstGeom prst="rect">
            <a:avLst/>
          </a:prstGeom>
          <a:noFill/>
          <a:ln/>
        </p:spPr>
        <p:txBody>
          <a:bodyPr wrap="square" lIns="0" tIns="0" rIns="0" bIns="0" rtlCol="0" anchor="t"/>
          <a:lstStyle/>
          <a:p>
            <a:pPr marL="0" indent="0" algn="l">
              <a:lnSpc>
                <a:spcPts val="5600"/>
              </a:lnSpc>
              <a:buNone/>
            </a:pP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Data Augmentation: Expanding Your Dataset</a:t>
            </a:r>
            <a:endParaRPr lang="en-US" sz="445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6" name="TextBox 5">
            <a:extLst>
              <a:ext uri="{FF2B5EF4-FFF2-40B4-BE49-F238E27FC236}">
                <a16:creationId xmlns:a16="http://schemas.microsoft.com/office/drawing/2014/main" id="{47A4F960-9F24-C3FF-AFAE-6375D2C8DE5E}"/>
              </a:ext>
            </a:extLst>
          </p:cNvPr>
          <p:cNvSpPr txBox="1"/>
          <p:nvPr/>
        </p:nvSpPr>
        <p:spPr>
          <a:xfrm rot="10800000">
            <a:off x="1033852" y="8987068"/>
            <a:ext cx="11902617" cy="369332"/>
          </a:xfrm>
          <a:prstGeom prst="rect">
            <a:avLst/>
          </a:prstGeom>
          <a:noFill/>
        </p:spPr>
        <p:txBody>
          <a:bodyPr wrap="none" rtlCol="0">
            <a:spAutoFit/>
          </a:bodyPr>
          <a:lstStyle/>
          <a:p>
            <a:r>
              <a:rPr lang="en-US" b="0" i="0" u="none" strike="noStrike" dirty="0">
                <a:solidFill>
                  <a:srgbClr val="1F1F1F"/>
                </a:solidFill>
                <a:effectLst/>
                <a:latin typeface="JetBrains Mono" panose="02000009000000000000" pitchFamily="49" charset="0"/>
                <a:ea typeface="JetBrains Mono" panose="02000009000000000000" pitchFamily="49" charset="0"/>
                <a:cs typeface="JetBrains Mono" panose="02000009000000000000" pitchFamily="49" charset="0"/>
              </a:rPr>
              <a:t>Augmentation - the action or process of making or becoming greater in size or amount.</a:t>
            </a:r>
            <a:endParaRPr lang="en-KG"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7" name="Text 0">
            <a:extLst>
              <a:ext uri="{FF2B5EF4-FFF2-40B4-BE49-F238E27FC236}">
                <a16:creationId xmlns:a16="http://schemas.microsoft.com/office/drawing/2014/main" id="{C229EC37-7149-43A2-320A-CAED8A38DD7C}"/>
              </a:ext>
            </a:extLst>
          </p:cNvPr>
          <p:cNvSpPr/>
          <p:nvPr/>
        </p:nvSpPr>
        <p:spPr>
          <a:xfrm rot="3395747">
            <a:off x="779574" y="-5864316"/>
            <a:ext cx="7721679"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The Problem: Insufficient Data</a:t>
            </a:r>
            <a:endParaRPr lang="en-US" sz="445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8" name="Text 1">
            <a:extLst>
              <a:ext uri="{FF2B5EF4-FFF2-40B4-BE49-F238E27FC236}">
                <a16:creationId xmlns:a16="http://schemas.microsoft.com/office/drawing/2014/main" id="{EB956ED1-A65F-867A-5F5A-6BA16865D8AB}"/>
              </a:ext>
            </a:extLst>
          </p:cNvPr>
          <p:cNvSpPr/>
          <p:nvPr/>
        </p:nvSpPr>
        <p:spPr>
          <a:xfrm>
            <a:off x="-9915828" y="1894310"/>
            <a:ext cx="6292572" cy="208026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Machine learning models thrive on data. However, real-world datasets are often limited, imbalanced, or both. This scarcity can lead to </a:t>
            </a:r>
            <a:r>
              <a:rPr lang="en-US" sz="17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overfitting</a:t>
            </a: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 where models memorize the training data but perform poorly on new, unseen data. Overfitting occurs because the model doesn't generalize well.</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9" name="Text 2">
            <a:extLst>
              <a:ext uri="{FF2B5EF4-FFF2-40B4-BE49-F238E27FC236}">
                <a16:creationId xmlns:a16="http://schemas.microsoft.com/office/drawing/2014/main" id="{C1E9A23B-BD0C-8936-DE4F-9143AA38B2FC}"/>
              </a:ext>
            </a:extLst>
          </p:cNvPr>
          <p:cNvSpPr/>
          <p:nvPr/>
        </p:nvSpPr>
        <p:spPr>
          <a:xfrm>
            <a:off x="-8304427" y="4785848"/>
            <a:ext cx="6292572" cy="138684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Acquiring more real-world data can be prohibitively expensive, especially in domains like medical imaging or fraud detection, where data collection is difficult, time-consuming, or sensitive.</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0" name="Text 3">
            <a:extLst>
              <a:ext uri="{FF2B5EF4-FFF2-40B4-BE49-F238E27FC236}">
                <a16:creationId xmlns:a16="http://schemas.microsoft.com/office/drawing/2014/main" id="{089FB372-6102-D12C-D15C-11056174A22B}"/>
              </a:ext>
            </a:extLst>
          </p:cNvPr>
          <p:cNvSpPr/>
          <p:nvPr/>
        </p:nvSpPr>
        <p:spPr>
          <a:xfrm>
            <a:off x="15107370" y="3313807"/>
            <a:ext cx="6292572" cy="693420"/>
          </a:xfrm>
          <a:prstGeom prst="rect">
            <a:avLst/>
          </a:prstGeom>
          <a:noFill/>
          <a:ln/>
        </p:spPr>
        <p:txBody>
          <a:bodyPr wrap="square" lIns="0" tIns="0" rIns="0" bIns="0" rtlCol="0" anchor="t"/>
          <a:lstStyle/>
          <a:p>
            <a:pPr marL="342900" indent="-342900" algn="l">
              <a:lnSpc>
                <a:spcPts val="2700"/>
              </a:lnSpc>
              <a:buSzPct val="100000"/>
              <a:buChar char="•"/>
            </a:pPr>
            <a:r>
              <a:rPr lang="en-US" sz="17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Medical Imaging:</a:t>
            </a: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 Obtaining labeled medical images requires expert radiologists and can be costly.</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1" name="Text 4">
            <a:extLst>
              <a:ext uri="{FF2B5EF4-FFF2-40B4-BE49-F238E27FC236}">
                <a16:creationId xmlns:a16="http://schemas.microsoft.com/office/drawing/2014/main" id="{575F8961-5563-B249-73D4-444E38E8C4BC}"/>
              </a:ext>
            </a:extLst>
          </p:cNvPr>
          <p:cNvSpPr/>
          <p:nvPr/>
        </p:nvSpPr>
        <p:spPr>
          <a:xfrm>
            <a:off x="16908780" y="4354054"/>
            <a:ext cx="6292572" cy="693420"/>
          </a:xfrm>
          <a:prstGeom prst="rect">
            <a:avLst/>
          </a:prstGeom>
          <a:noFill/>
          <a:ln/>
        </p:spPr>
        <p:txBody>
          <a:bodyPr wrap="square" lIns="0" tIns="0" rIns="0" bIns="0" rtlCol="0" anchor="t"/>
          <a:lstStyle/>
          <a:p>
            <a:pPr marL="342900" indent="-342900" algn="l">
              <a:lnSpc>
                <a:spcPts val="2700"/>
              </a:lnSpc>
              <a:buSzPct val="100000"/>
              <a:buChar char="•"/>
            </a:pPr>
            <a:r>
              <a:rPr lang="en-US" sz="17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Fraud Detection:</a:t>
            </a: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 Fraudulent transactions are rare, leading to highly imbalanced datasets.</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2" name="Text 5">
            <a:extLst>
              <a:ext uri="{FF2B5EF4-FFF2-40B4-BE49-F238E27FC236}">
                <a16:creationId xmlns:a16="http://schemas.microsoft.com/office/drawing/2014/main" id="{7E6F6FE8-2432-07BD-152F-BA9883644794}"/>
              </a:ext>
            </a:extLst>
          </p:cNvPr>
          <p:cNvSpPr/>
          <p:nvPr/>
        </p:nvSpPr>
        <p:spPr>
          <a:xfrm>
            <a:off x="19006457" y="5426960"/>
            <a:ext cx="6292572" cy="693420"/>
          </a:xfrm>
          <a:prstGeom prst="rect">
            <a:avLst/>
          </a:prstGeom>
          <a:noFill/>
          <a:ln/>
        </p:spPr>
        <p:txBody>
          <a:bodyPr wrap="square" lIns="0" tIns="0" rIns="0" bIns="0" rtlCol="0" anchor="t"/>
          <a:lstStyle/>
          <a:p>
            <a:pPr marL="342900" indent="-342900" algn="l">
              <a:lnSpc>
                <a:spcPts val="2700"/>
              </a:lnSpc>
              <a:buSzPct val="100000"/>
              <a:buChar char="•"/>
            </a:pPr>
            <a:r>
              <a:rPr lang="en-US" sz="17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Rare Events:</a:t>
            </a: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 Predicting equipment failure or natural disasters often suffers from limited event data.</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2066992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EA257DFE-9957-9BED-99DD-ED703E6DA9DA}"/>
              </a:ext>
            </a:extLst>
          </p:cNvPr>
          <p:cNvGrpSpPr/>
          <p:nvPr/>
        </p:nvGrpSpPr>
        <p:grpSpPr>
          <a:xfrm>
            <a:off x="-10785918" y="733855"/>
            <a:ext cx="10607657" cy="7609488"/>
            <a:chOff x="1407134" y="301135"/>
            <a:chExt cx="12202484" cy="8332502"/>
          </a:xfrm>
        </p:grpSpPr>
        <p:pic>
          <p:nvPicPr>
            <p:cNvPr id="14" name="Picture 13" descr="A screenshot of a computer&#10;&#10;AI-generated content may be incorrect.">
              <a:extLst>
                <a:ext uri="{FF2B5EF4-FFF2-40B4-BE49-F238E27FC236}">
                  <a16:creationId xmlns:a16="http://schemas.microsoft.com/office/drawing/2014/main" id="{360A0B11-4D45-9589-CAA2-7D42468ACB56}"/>
                </a:ext>
              </a:extLst>
            </p:cNvPr>
            <p:cNvPicPr>
              <a:picLocks noChangeAspect="1"/>
            </p:cNvPicPr>
            <p:nvPr/>
          </p:nvPicPr>
          <p:blipFill>
            <a:blip r:embed="rId2"/>
            <a:stretch>
              <a:fillRect/>
            </a:stretch>
          </p:blipFill>
          <p:spPr>
            <a:xfrm>
              <a:off x="1407134" y="301135"/>
              <a:ext cx="12202484" cy="8332502"/>
            </a:xfrm>
            <a:prstGeom prst="rect">
              <a:avLst/>
            </a:prstGeom>
          </p:spPr>
        </p:pic>
        <p:sp>
          <p:nvSpPr>
            <p:cNvPr id="15" name="Rectangle 14">
              <a:extLst>
                <a:ext uri="{FF2B5EF4-FFF2-40B4-BE49-F238E27FC236}">
                  <a16:creationId xmlns:a16="http://schemas.microsoft.com/office/drawing/2014/main" id="{A404A992-7773-270F-B019-F91249CEEA7E}"/>
                </a:ext>
              </a:extLst>
            </p:cNvPr>
            <p:cNvSpPr>
              <a:spLocks/>
            </p:cNvSpPr>
            <p:nvPr/>
          </p:nvSpPr>
          <p:spPr>
            <a:xfrm>
              <a:off x="2049194" y="1059766"/>
              <a:ext cx="4178104" cy="36107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KG"/>
            </a:p>
          </p:txBody>
        </p:sp>
      </p:grpSp>
      <p:sp>
        <p:nvSpPr>
          <p:cNvPr id="2" name="Text 0">
            <a:extLst>
              <a:ext uri="{FF2B5EF4-FFF2-40B4-BE49-F238E27FC236}">
                <a16:creationId xmlns:a16="http://schemas.microsoft.com/office/drawing/2014/main" id="{0A04F9A4-5B99-10D0-C81D-62D804DBD035}"/>
              </a:ext>
            </a:extLst>
          </p:cNvPr>
          <p:cNvSpPr/>
          <p:nvPr/>
        </p:nvSpPr>
        <p:spPr>
          <a:xfrm>
            <a:off x="758309" y="1570077"/>
            <a:ext cx="7721679"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The Problem: Insufficient Data</a:t>
            </a:r>
            <a:endParaRPr lang="en-US" sz="445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3" name="Text 1">
            <a:extLst>
              <a:ext uri="{FF2B5EF4-FFF2-40B4-BE49-F238E27FC236}">
                <a16:creationId xmlns:a16="http://schemas.microsoft.com/office/drawing/2014/main" id="{521C0D7C-0DF5-9652-71AD-6CAF7A1D26DC}"/>
              </a:ext>
            </a:extLst>
          </p:cNvPr>
          <p:cNvSpPr/>
          <p:nvPr/>
        </p:nvSpPr>
        <p:spPr>
          <a:xfrm>
            <a:off x="1022628" y="2850594"/>
            <a:ext cx="6292572" cy="208026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Machine learning models thrive on data. However, real-world datasets are often limited, imbalanced, or both. This scarcity can lead to </a:t>
            </a:r>
            <a:r>
              <a:rPr lang="en-US" sz="17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overfitting</a:t>
            </a: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 where models memorize the training data but perform poorly on new, unseen data. Overfitting occurs because the model doesn't generalize well.</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4" name="Text 2">
            <a:extLst>
              <a:ext uri="{FF2B5EF4-FFF2-40B4-BE49-F238E27FC236}">
                <a16:creationId xmlns:a16="http://schemas.microsoft.com/office/drawing/2014/main" id="{742CB5B2-BB4D-179D-D338-ED2E32C6F0A6}"/>
              </a:ext>
            </a:extLst>
          </p:cNvPr>
          <p:cNvSpPr/>
          <p:nvPr/>
        </p:nvSpPr>
        <p:spPr>
          <a:xfrm>
            <a:off x="1022628" y="5636123"/>
            <a:ext cx="6292572" cy="138684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Acquiring more real-world data can be prohibitively expensive, especially in domains like medical imaging or fraud detection, where data collection is difficult, time-consuming, or sensitive.</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5" name="Text 3">
            <a:extLst>
              <a:ext uri="{FF2B5EF4-FFF2-40B4-BE49-F238E27FC236}">
                <a16:creationId xmlns:a16="http://schemas.microsoft.com/office/drawing/2014/main" id="{31D28413-E1BB-DB6C-50BF-146006408F80}"/>
              </a:ext>
            </a:extLst>
          </p:cNvPr>
          <p:cNvSpPr/>
          <p:nvPr/>
        </p:nvSpPr>
        <p:spPr>
          <a:xfrm>
            <a:off x="7787164" y="2731413"/>
            <a:ext cx="6292572" cy="693420"/>
          </a:xfrm>
          <a:prstGeom prst="rect">
            <a:avLst/>
          </a:prstGeom>
          <a:noFill/>
          <a:ln/>
        </p:spPr>
        <p:txBody>
          <a:bodyPr wrap="square" lIns="0" tIns="0" rIns="0" bIns="0" rtlCol="0" anchor="t"/>
          <a:lstStyle/>
          <a:p>
            <a:pPr marL="342900" indent="-342900" algn="l">
              <a:lnSpc>
                <a:spcPts val="2700"/>
              </a:lnSpc>
              <a:buSzPct val="100000"/>
              <a:buChar char="•"/>
            </a:pPr>
            <a:r>
              <a:rPr lang="en-US" sz="17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Medical Imaging:</a:t>
            </a: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 Obtaining labeled medical images requires expert radiologists and can be costly.</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6" name="Text 4">
            <a:extLst>
              <a:ext uri="{FF2B5EF4-FFF2-40B4-BE49-F238E27FC236}">
                <a16:creationId xmlns:a16="http://schemas.microsoft.com/office/drawing/2014/main" id="{C024964D-B1AF-267E-CA00-BF7E4E0023FF}"/>
              </a:ext>
            </a:extLst>
          </p:cNvPr>
          <p:cNvSpPr/>
          <p:nvPr/>
        </p:nvSpPr>
        <p:spPr>
          <a:xfrm>
            <a:off x="7779544" y="3816072"/>
            <a:ext cx="6292572" cy="693420"/>
          </a:xfrm>
          <a:prstGeom prst="rect">
            <a:avLst/>
          </a:prstGeom>
          <a:noFill/>
          <a:ln/>
        </p:spPr>
        <p:txBody>
          <a:bodyPr wrap="square" lIns="0" tIns="0" rIns="0" bIns="0" rtlCol="0" anchor="t"/>
          <a:lstStyle/>
          <a:p>
            <a:pPr marL="342900" indent="-342900" algn="l">
              <a:lnSpc>
                <a:spcPts val="2700"/>
              </a:lnSpc>
              <a:buSzPct val="100000"/>
              <a:buChar char="•"/>
            </a:pPr>
            <a:r>
              <a:rPr lang="en-US" sz="17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Fraud Detection:</a:t>
            </a: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 Fraudulent transactions are rare, leading to highly imbalanced datasets.</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7" name="Text 5">
            <a:extLst>
              <a:ext uri="{FF2B5EF4-FFF2-40B4-BE49-F238E27FC236}">
                <a16:creationId xmlns:a16="http://schemas.microsoft.com/office/drawing/2014/main" id="{47A55DCD-BEBE-D69A-D976-07CA59FDC269}"/>
              </a:ext>
            </a:extLst>
          </p:cNvPr>
          <p:cNvSpPr/>
          <p:nvPr/>
        </p:nvSpPr>
        <p:spPr>
          <a:xfrm>
            <a:off x="7787164" y="4584144"/>
            <a:ext cx="6292572" cy="693420"/>
          </a:xfrm>
          <a:prstGeom prst="rect">
            <a:avLst/>
          </a:prstGeom>
          <a:noFill/>
          <a:ln/>
        </p:spPr>
        <p:txBody>
          <a:bodyPr wrap="square" lIns="0" tIns="0" rIns="0" bIns="0" rtlCol="0" anchor="t"/>
          <a:lstStyle/>
          <a:p>
            <a:pPr marL="342900" indent="-342900" algn="l">
              <a:lnSpc>
                <a:spcPts val="2700"/>
              </a:lnSpc>
              <a:buSzPct val="100000"/>
              <a:buChar char="•"/>
            </a:pPr>
            <a:r>
              <a:rPr lang="en-US" sz="17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Rare Events:</a:t>
            </a: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 Predicting equipment failure or natural disasters often suffers from limited event data.</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8" name="Text 0">
            <a:extLst>
              <a:ext uri="{FF2B5EF4-FFF2-40B4-BE49-F238E27FC236}">
                <a16:creationId xmlns:a16="http://schemas.microsoft.com/office/drawing/2014/main" id="{66F63284-B53B-9712-3BC7-F3FF817BCA77}"/>
              </a:ext>
            </a:extLst>
          </p:cNvPr>
          <p:cNvSpPr/>
          <p:nvPr/>
        </p:nvSpPr>
        <p:spPr>
          <a:xfrm rot="9699071">
            <a:off x="2995731" y="9583578"/>
            <a:ext cx="7627382" cy="1425416"/>
          </a:xfrm>
          <a:prstGeom prst="rect">
            <a:avLst/>
          </a:prstGeom>
          <a:noFill/>
          <a:ln/>
        </p:spPr>
        <p:txBody>
          <a:bodyPr wrap="square" lIns="0" tIns="0" rIns="0" bIns="0" rtlCol="0" anchor="t"/>
          <a:lstStyle/>
          <a:p>
            <a:pPr marL="0" indent="0" algn="l">
              <a:lnSpc>
                <a:spcPts val="5600"/>
              </a:lnSpc>
              <a:buNone/>
            </a:pP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Data Augmentation: Expanding Your Dataset</a:t>
            </a:r>
            <a:endParaRPr lang="en-US" sz="445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9" name="TextBox 8">
            <a:extLst>
              <a:ext uri="{FF2B5EF4-FFF2-40B4-BE49-F238E27FC236}">
                <a16:creationId xmlns:a16="http://schemas.microsoft.com/office/drawing/2014/main" id="{AAF1438B-0FA7-1FF5-076A-5B2E35A97980}"/>
              </a:ext>
            </a:extLst>
          </p:cNvPr>
          <p:cNvSpPr txBox="1"/>
          <p:nvPr/>
        </p:nvSpPr>
        <p:spPr>
          <a:xfrm rot="10800000">
            <a:off x="1033852" y="8987068"/>
            <a:ext cx="11902617" cy="369332"/>
          </a:xfrm>
          <a:prstGeom prst="rect">
            <a:avLst/>
          </a:prstGeom>
          <a:noFill/>
        </p:spPr>
        <p:txBody>
          <a:bodyPr wrap="none" rtlCol="0">
            <a:spAutoFit/>
          </a:bodyPr>
          <a:lstStyle/>
          <a:p>
            <a:r>
              <a:rPr lang="en-US" b="0" i="0" u="none" strike="noStrike" dirty="0">
                <a:solidFill>
                  <a:srgbClr val="1F1F1F"/>
                </a:solidFill>
                <a:effectLst/>
                <a:latin typeface="JetBrains Mono" panose="02000009000000000000" pitchFamily="49" charset="0"/>
                <a:ea typeface="JetBrains Mono" panose="02000009000000000000" pitchFamily="49" charset="0"/>
                <a:cs typeface="JetBrains Mono" panose="02000009000000000000" pitchFamily="49" charset="0"/>
              </a:rPr>
              <a:t>Augmentation - the action or process of making or becoming greater in size or amount.</a:t>
            </a:r>
            <a:endParaRPr lang="en-KG"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6" name="Text 0">
            <a:extLst>
              <a:ext uri="{FF2B5EF4-FFF2-40B4-BE49-F238E27FC236}">
                <a16:creationId xmlns:a16="http://schemas.microsoft.com/office/drawing/2014/main" id="{5F479B33-3449-82E0-D206-157CF295230B}"/>
              </a:ext>
            </a:extLst>
          </p:cNvPr>
          <p:cNvSpPr/>
          <p:nvPr/>
        </p:nvSpPr>
        <p:spPr>
          <a:xfrm>
            <a:off x="15541109" y="1067991"/>
            <a:ext cx="7627382" cy="2138124"/>
          </a:xfrm>
          <a:prstGeom prst="rect">
            <a:avLst/>
          </a:prstGeom>
          <a:noFill/>
          <a:ln/>
        </p:spPr>
        <p:txBody>
          <a:bodyPr wrap="square" lIns="0" tIns="0" rIns="0" bIns="0" rtlCol="0" anchor="t"/>
          <a:lstStyle/>
          <a:p>
            <a:pPr marL="0" indent="0" algn="l">
              <a:lnSpc>
                <a:spcPts val="5600"/>
              </a:lnSpc>
              <a:buNone/>
            </a:pP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Enhancing Datasets and Introduction to Data Augmentation</a:t>
            </a:r>
            <a:endParaRPr lang="en-US" sz="445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7" name="Text 1">
            <a:extLst>
              <a:ext uri="{FF2B5EF4-FFF2-40B4-BE49-F238E27FC236}">
                <a16:creationId xmlns:a16="http://schemas.microsoft.com/office/drawing/2014/main" id="{327CF484-2C43-22BD-C244-9C0B77464900}"/>
              </a:ext>
            </a:extLst>
          </p:cNvPr>
          <p:cNvSpPr/>
          <p:nvPr/>
        </p:nvSpPr>
        <p:spPr>
          <a:xfrm>
            <a:off x="-9295781" y="4119324"/>
            <a:ext cx="7627382" cy="104013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This presentation explores techniques to enhance machine learning datasets. We will cover Data Augmentation and SMOTE. We'll also provide an introduction to Augmented Learning.</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8" name="Text 2">
            <a:extLst>
              <a:ext uri="{FF2B5EF4-FFF2-40B4-BE49-F238E27FC236}">
                <a16:creationId xmlns:a16="http://schemas.microsoft.com/office/drawing/2014/main" id="{812284BE-9551-BD9D-E53C-E078696A3A71}"/>
              </a:ext>
            </a:extLst>
          </p:cNvPr>
          <p:cNvSpPr/>
          <p:nvPr/>
        </p:nvSpPr>
        <p:spPr>
          <a:xfrm>
            <a:off x="-9513451" y="5982833"/>
            <a:ext cx="7627382"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Our goal is to highlight the importance of data quality for machine learning improvements.</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9374142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5742432" y="0"/>
            <a:ext cx="5486400" cy="8229600"/>
          </a:xfrm>
          <a:prstGeom prst="rect">
            <a:avLst/>
          </a:prstGeom>
        </p:spPr>
      </p:pic>
      <p:sp>
        <p:nvSpPr>
          <p:cNvPr id="3" name="Text 0"/>
          <p:cNvSpPr/>
          <p:nvPr/>
        </p:nvSpPr>
        <p:spPr>
          <a:xfrm>
            <a:off x="4001571" y="3383946"/>
            <a:ext cx="7627382" cy="1425416"/>
          </a:xfrm>
          <a:prstGeom prst="rect">
            <a:avLst/>
          </a:prstGeom>
          <a:noFill/>
          <a:ln/>
        </p:spPr>
        <p:txBody>
          <a:bodyPr wrap="square" lIns="0" tIns="0" rIns="0" bIns="0" rtlCol="0" anchor="t"/>
          <a:lstStyle/>
          <a:p>
            <a:pPr marL="0" indent="0" algn="l">
              <a:lnSpc>
                <a:spcPts val="5600"/>
              </a:lnSpc>
              <a:buNone/>
            </a:pP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Data Augmentation: Expanding Your Dataset</a:t>
            </a:r>
            <a:endParaRPr lang="en-US" sz="445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4" name="Text 1"/>
          <p:cNvSpPr/>
          <p:nvPr/>
        </p:nvSpPr>
        <p:spPr>
          <a:xfrm>
            <a:off x="15022949" y="1997523"/>
            <a:ext cx="7627382"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Data Augmentation involves creating new data from existing data.</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5" name="Text 2"/>
          <p:cNvSpPr/>
          <p:nvPr/>
        </p:nvSpPr>
        <p:spPr>
          <a:xfrm>
            <a:off x="15022949" y="4845237"/>
            <a:ext cx="7627382" cy="138684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This improves model generalization and reduces overfitting. Common techniques include rotations, flips, crops, and zooms. For example, rotating handwritten digit images by +/- 15 degrees can increase the dataset size.</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6" name="Shape 3"/>
          <p:cNvSpPr/>
          <p:nvPr/>
        </p:nvSpPr>
        <p:spPr>
          <a:xfrm>
            <a:off x="6278946" y="8552140"/>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sp>
      <p:sp>
        <p:nvSpPr>
          <p:cNvPr id="7" name="Text 4"/>
          <p:cNvSpPr/>
          <p:nvPr/>
        </p:nvSpPr>
        <p:spPr>
          <a:xfrm>
            <a:off x="6982963" y="8552140"/>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Increases data</a:t>
            </a:r>
            <a:endParaRPr lang="en-US" sz="22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8" name="Text 5"/>
          <p:cNvSpPr/>
          <p:nvPr/>
        </p:nvSpPr>
        <p:spPr>
          <a:xfrm>
            <a:off x="6982963" y="9038273"/>
            <a:ext cx="3001447"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More data improves model training.</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9" name="Shape 6"/>
          <p:cNvSpPr/>
          <p:nvPr/>
        </p:nvSpPr>
        <p:spPr>
          <a:xfrm>
            <a:off x="10924937" y="8552140"/>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sp>
      <p:sp>
        <p:nvSpPr>
          <p:cNvPr id="10" name="Text 7"/>
          <p:cNvSpPr/>
          <p:nvPr/>
        </p:nvSpPr>
        <p:spPr>
          <a:xfrm>
            <a:off x="11628953" y="8552140"/>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Reduces overfitting</a:t>
            </a:r>
            <a:endParaRPr lang="en-US" sz="22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1" name="Text 8"/>
          <p:cNvSpPr/>
          <p:nvPr/>
        </p:nvSpPr>
        <p:spPr>
          <a:xfrm>
            <a:off x="11628953" y="9038273"/>
            <a:ext cx="3001447"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Avoids memorization.</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2" name="Shape 9"/>
          <p:cNvSpPr/>
          <p:nvPr/>
        </p:nvSpPr>
        <p:spPr>
          <a:xfrm>
            <a:off x="6278946" y="10419336"/>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sp>
      <p:sp>
        <p:nvSpPr>
          <p:cNvPr id="13" name="Text 10"/>
          <p:cNvSpPr/>
          <p:nvPr/>
        </p:nvSpPr>
        <p:spPr>
          <a:xfrm>
            <a:off x="6982963" y="10419336"/>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Better generalization</a:t>
            </a:r>
            <a:endParaRPr lang="en-US" sz="22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4" name="Text 11"/>
          <p:cNvSpPr/>
          <p:nvPr/>
        </p:nvSpPr>
        <p:spPr>
          <a:xfrm>
            <a:off x="6982963" y="10905468"/>
            <a:ext cx="6923365"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Performs well on new data.</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7" name="Text 0">
            <a:extLst>
              <a:ext uri="{FF2B5EF4-FFF2-40B4-BE49-F238E27FC236}">
                <a16:creationId xmlns:a16="http://schemas.microsoft.com/office/drawing/2014/main" id="{0BCD1169-CA4D-6ABE-7B36-778D5D525A99}"/>
              </a:ext>
            </a:extLst>
          </p:cNvPr>
          <p:cNvSpPr/>
          <p:nvPr/>
        </p:nvSpPr>
        <p:spPr>
          <a:xfrm rot="9612738">
            <a:off x="-3129710" y="9836406"/>
            <a:ext cx="7627382" cy="2138124"/>
          </a:xfrm>
          <a:prstGeom prst="rect">
            <a:avLst/>
          </a:prstGeom>
          <a:noFill/>
          <a:ln/>
        </p:spPr>
        <p:txBody>
          <a:bodyPr wrap="square" lIns="0" tIns="0" rIns="0" bIns="0" rtlCol="0" anchor="t"/>
          <a:lstStyle/>
          <a:p>
            <a:pPr marL="0" indent="0" algn="l">
              <a:lnSpc>
                <a:spcPts val="5600"/>
              </a:lnSpc>
              <a:buNone/>
            </a:pP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Enhancing Datasets and Introduction to Reinforcement Learning</a:t>
            </a:r>
            <a:endParaRPr lang="en-US" sz="445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8" name="Text 1">
            <a:extLst>
              <a:ext uri="{FF2B5EF4-FFF2-40B4-BE49-F238E27FC236}">
                <a16:creationId xmlns:a16="http://schemas.microsoft.com/office/drawing/2014/main" id="{0D305DC8-9C25-0960-EAE2-2D8B70AEE2B6}"/>
              </a:ext>
            </a:extLst>
          </p:cNvPr>
          <p:cNvSpPr/>
          <p:nvPr/>
        </p:nvSpPr>
        <p:spPr>
          <a:xfrm>
            <a:off x="15022949" y="3332375"/>
            <a:ext cx="7627382" cy="104013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This presentation explores techniques to enhance machine learning datasets. We will cover Data Augmentation and SMOTE. We'll also provide an introduction to Reinforcement Learning.</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9" name="Text 2">
            <a:extLst>
              <a:ext uri="{FF2B5EF4-FFF2-40B4-BE49-F238E27FC236}">
                <a16:creationId xmlns:a16="http://schemas.microsoft.com/office/drawing/2014/main" id="{9A3F0649-0764-997F-81AB-0E7BFC2708EC}"/>
              </a:ext>
            </a:extLst>
          </p:cNvPr>
          <p:cNvSpPr/>
          <p:nvPr/>
        </p:nvSpPr>
        <p:spPr>
          <a:xfrm>
            <a:off x="15022949" y="2435007"/>
            <a:ext cx="7627382"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Our goal is to highlight the importance of data quality and quantity for machine learning improvements.</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0" name="TextBox 19">
            <a:extLst>
              <a:ext uri="{FF2B5EF4-FFF2-40B4-BE49-F238E27FC236}">
                <a16:creationId xmlns:a16="http://schemas.microsoft.com/office/drawing/2014/main" id="{FB0265CD-90FA-6C61-91D5-B26AE199C1A7}"/>
              </a:ext>
            </a:extLst>
          </p:cNvPr>
          <p:cNvSpPr txBox="1"/>
          <p:nvPr/>
        </p:nvSpPr>
        <p:spPr>
          <a:xfrm>
            <a:off x="1863953" y="4973694"/>
            <a:ext cx="11902617" cy="369332"/>
          </a:xfrm>
          <a:prstGeom prst="rect">
            <a:avLst/>
          </a:prstGeom>
          <a:noFill/>
        </p:spPr>
        <p:txBody>
          <a:bodyPr wrap="none" rtlCol="0">
            <a:spAutoFit/>
          </a:bodyPr>
          <a:lstStyle/>
          <a:p>
            <a:r>
              <a:rPr lang="en-US" b="0" i="0" u="none" strike="noStrike" dirty="0">
                <a:solidFill>
                  <a:srgbClr val="1F1F1F"/>
                </a:solidFill>
                <a:effectLst/>
                <a:latin typeface="JetBrains Mono" panose="02000009000000000000" pitchFamily="49" charset="0"/>
                <a:ea typeface="JetBrains Mono" panose="02000009000000000000" pitchFamily="49" charset="0"/>
                <a:cs typeface="JetBrains Mono" panose="02000009000000000000" pitchFamily="49" charset="0"/>
              </a:rPr>
              <a:t>Augmentation - the action or process of making or becoming greater in size or amount.</a:t>
            </a:r>
            <a:endParaRPr lang="en-KG" dirty="0">
              <a:latin typeface="JetBrains Mono" panose="02000009000000000000" pitchFamily="49" charset="0"/>
              <a:ea typeface="JetBrains Mono" panose="02000009000000000000" pitchFamily="49" charset="0"/>
              <a:cs typeface="JetBrains Mono" panose="02000009000000000000" pitchFamily="49"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3B5210-D8A1-BD04-C3CF-389AE4AC44DB}"/>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955C3628-85AF-C59F-52A8-F01FAA51B31E}"/>
              </a:ext>
            </a:extLst>
          </p:cNvPr>
          <p:cNvPicPr>
            <a:picLocks noChangeAspect="1"/>
          </p:cNvPicPr>
          <p:nvPr/>
        </p:nvPicPr>
        <p:blipFill>
          <a:blip r:embed="rId3"/>
          <a:stretch>
            <a:fillRect/>
          </a:stretch>
        </p:blipFill>
        <p:spPr>
          <a:xfrm>
            <a:off x="0" y="0"/>
            <a:ext cx="5486400" cy="8229600"/>
          </a:xfrm>
          <a:prstGeom prst="rect">
            <a:avLst/>
          </a:prstGeom>
        </p:spPr>
      </p:pic>
      <p:sp>
        <p:nvSpPr>
          <p:cNvPr id="3" name="Text 0">
            <a:extLst>
              <a:ext uri="{FF2B5EF4-FFF2-40B4-BE49-F238E27FC236}">
                <a16:creationId xmlns:a16="http://schemas.microsoft.com/office/drawing/2014/main" id="{8E915568-DB08-A71C-D76D-1F4C83DE220E}"/>
              </a:ext>
            </a:extLst>
          </p:cNvPr>
          <p:cNvSpPr/>
          <p:nvPr/>
        </p:nvSpPr>
        <p:spPr>
          <a:xfrm>
            <a:off x="6094094" y="770930"/>
            <a:ext cx="7627382" cy="1425416"/>
          </a:xfrm>
          <a:prstGeom prst="rect">
            <a:avLst/>
          </a:prstGeom>
          <a:noFill/>
          <a:ln/>
        </p:spPr>
        <p:txBody>
          <a:bodyPr wrap="square" lIns="0" tIns="0" rIns="0" bIns="0" rtlCol="0" anchor="t"/>
          <a:lstStyle/>
          <a:p>
            <a:pPr marL="0" indent="0" algn="l">
              <a:lnSpc>
                <a:spcPts val="5600"/>
              </a:lnSpc>
              <a:buNone/>
            </a:pP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Data Augmentation: Expanding Your Dataset</a:t>
            </a:r>
            <a:endParaRPr lang="en-US" sz="445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4" name="Text 1">
            <a:extLst>
              <a:ext uri="{FF2B5EF4-FFF2-40B4-BE49-F238E27FC236}">
                <a16:creationId xmlns:a16="http://schemas.microsoft.com/office/drawing/2014/main" id="{BB5CF936-A356-AE3A-F72C-00C88CDB644D}"/>
              </a:ext>
            </a:extLst>
          </p:cNvPr>
          <p:cNvSpPr/>
          <p:nvPr/>
        </p:nvSpPr>
        <p:spPr>
          <a:xfrm>
            <a:off x="6094094" y="2520247"/>
            <a:ext cx="7627382"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Data Augmentation involves creating new data from existing data.</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5" name="Text 2">
            <a:extLst>
              <a:ext uri="{FF2B5EF4-FFF2-40B4-BE49-F238E27FC236}">
                <a16:creationId xmlns:a16="http://schemas.microsoft.com/office/drawing/2014/main" id="{7C3009BF-21DF-91BE-B65E-AA4228992384}"/>
              </a:ext>
            </a:extLst>
          </p:cNvPr>
          <p:cNvSpPr/>
          <p:nvPr/>
        </p:nvSpPr>
        <p:spPr>
          <a:xfrm>
            <a:off x="6136482" y="3083532"/>
            <a:ext cx="7627382" cy="138684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This improves model generalization and reduces overfitting. Common techniques include rotations, flips, crops, and zooms. For example, rotating handwritten digit images by +/- 15 degrees can increase the dataset size.</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6" name="Shape 3">
            <a:extLst>
              <a:ext uri="{FF2B5EF4-FFF2-40B4-BE49-F238E27FC236}">
                <a16:creationId xmlns:a16="http://schemas.microsoft.com/office/drawing/2014/main" id="{7F48BCA0-FA56-F2B7-FB3C-AC0F820C0CA7}"/>
              </a:ext>
            </a:extLst>
          </p:cNvPr>
          <p:cNvSpPr/>
          <p:nvPr/>
        </p:nvSpPr>
        <p:spPr>
          <a:xfrm>
            <a:off x="6244709" y="4985980"/>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sp>
      <p:sp>
        <p:nvSpPr>
          <p:cNvPr id="7" name="Text 4">
            <a:extLst>
              <a:ext uri="{FF2B5EF4-FFF2-40B4-BE49-F238E27FC236}">
                <a16:creationId xmlns:a16="http://schemas.microsoft.com/office/drawing/2014/main" id="{54D9470E-7F47-F7C5-5292-5AB654FB529C}"/>
              </a:ext>
            </a:extLst>
          </p:cNvPr>
          <p:cNvSpPr/>
          <p:nvPr/>
        </p:nvSpPr>
        <p:spPr>
          <a:xfrm>
            <a:off x="6948726" y="4985980"/>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Increases data</a:t>
            </a:r>
            <a:endParaRPr lang="en-US" sz="22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8" name="Text 5">
            <a:extLst>
              <a:ext uri="{FF2B5EF4-FFF2-40B4-BE49-F238E27FC236}">
                <a16:creationId xmlns:a16="http://schemas.microsoft.com/office/drawing/2014/main" id="{F140E11C-BB6B-2EE9-B9E1-F4AD95EBEEFE}"/>
              </a:ext>
            </a:extLst>
          </p:cNvPr>
          <p:cNvSpPr/>
          <p:nvPr/>
        </p:nvSpPr>
        <p:spPr>
          <a:xfrm>
            <a:off x="6948726" y="5472113"/>
            <a:ext cx="3001447"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More data improves model training.</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9" name="Shape 6">
            <a:extLst>
              <a:ext uri="{FF2B5EF4-FFF2-40B4-BE49-F238E27FC236}">
                <a16:creationId xmlns:a16="http://schemas.microsoft.com/office/drawing/2014/main" id="{9D077E8B-CAEC-6587-2C3D-B3428753B3E6}"/>
              </a:ext>
            </a:extLst>
          </p:cNvPr>
          <p:cNvSpPr/>
          <p:nvPr/>
        </p:nvSpPr>
        <p:spPr>
          <a:xfrm>
            <a:off x="10166747" y="4985980"/>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sp>
      <p:sp>
        <p:nvSpPr>
          <p:cNvPr id="10" name="Text 7">
            <a:extLst>
              <a:ext uri="{FF2B5EF4-FFF2-40B4-BE49-F238E27FC236}">
                <a16:creationId xmlns:a16="http://schemas.microsoft.com/office/drawing/2014/main" id="{C8FEC168-4944-7C8D-9D81-2439BD91BA96}"/>
              </a:ext>
            </a:extLst>
          </p:cNvPr>
          <p:cNvSpPr/>
          <p:nvPr/>
        </p:nvSpPr>
        <p:spPr>
          <a:xfrm>
            <a:off x="10870763" y="4985980"/>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Reduces overfitting</a:t>
            </a:r>
            <a:endParaRPr lang="en-US" sz="22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1" name="Text 8">
            <a:extLst>
              <a:ext uri="{FF2B5EF4-FFF2-40B4-BE49-F238E27FC236}">
                <a16:creationId xmlns:a16="http://schemas.microsoft.com/office/drawing/2014/main" id="{891FB992-98BA-964B-B344-3F0FB58EC77D}"/>
              </a:ext>
            </a:extLst>
          </p:cNvPr>
          <p:cNvSpPr/>
          <p:nvPr/>
        </p:nvSpPr>
        <p:spPr>
          <a:xfrm>
            <a:off x="10870763" y="5472113"/>
            <a:ext cx="3001447"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Avoids memorization.</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2" name="Shape 9">
            <a:extLst>
              <a:ext uri="{FF2B5EF4-FFF2-40B4-BE49-F238E27FC236}">
                <a16:creationId xmlns:a16="http://schemas.microsoft.com/office/drawing/2014/main" id="{5A97D443-B6C8-EFC0-C527-8489F6EBAEF6}"/>
              </a:ext>
            </a:extLst>
          </p:cNvPr>
          <p:cNvSpPr/>
          <p:nvPr/>
        </p:nvSpPr>
        <p:spPr>
          <a:xfrm>
            <a:off x="6244709" y="6625828"/>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sp>
      <p:sp>
        <p:nvSpPr>
          <p:cNvPr id="13" name="Text 10">
            <a:extLst>
              <a:ext uri="{FF2B5EF4-FFF2-40B4-BE49-F238E27FC236}">
                <a16:creationId xmlns:a16="http://schemas.microsoft.com/office/drawing/2014/main" id="{C7E8B0E7-5871-6DCD-79B4-C904A531B5F0}"/>
              </a:ext>
            </a:extLst>
          </p:cNvPr>
          <p:cNvSpPr/>
          <p:nvPr/>
        </p:nvSpPr>
        <p:spPr>
          <a:xfrm>
            <a:off x="6948726" y="6625828"/>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Better generalization</a:t>
            </a:r>
            <a:endParaRPr lang="en-US" sz="22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4" name="Text 11">
            <a:extLst>
              <a:ext uri="{FF2B5EF4-FFF2-40B4-BE49-F238E27FC236}">
                <a16:creationId xmlns:a16="http://schemas.microsoft.com/office/drawing/2014/main" id="{E15AB1F0-6C58-50D0-4AA3-7D7AF5DCF003}"/>
              </a:ext>
            </a:extLst>
          </p:cNvPr>
          <p:cNvSpPr/>
          <p:nvPr/>
        </p:nvSpPr>
        <p:spPr>
          <a:xfrm>
            <a:off x="6948726" y="7111960"/>
            <a:ext cx="6923365"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Performs well on new data.</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7" name="Text 0">
            <a:extLst>
              <a:ext uri="{FF2B5EF4-FFF2-40B4-BE49-F238E27FC236}">
                <a16:creationId xmlns:a16="http://schemas.microsoft.com/office/drawing/2014/main" id="{83124D8D-1790-A872-1000-440C4AC7EF6F}"/>
              </a:ext>
            </a:extLst>
          </p:cNvPr>
          <p:cNvSpPr/>
          <p:nvPr/>
        </p:nvSpPr>
        <p:spPr>
          <a:xfrm rot="9819320">
            <a:off x="-825380" y="9584547"/>
            <a:ext cx="7627382" cy="2138124"/>
          </a:xfrm>
          <a:prstGeom prst="rect">
            <a:avLst/>
          </a:prstGeom>
          <a:noFill/>
          <a:ln/>
        </p:spPr>
        <p:txBody>
          <a:bodyPr wrap="square" lIns="0" tIns="0" rIns="0" bIns="0" rtlCol="0" anchor="t"/>
          <a:lstStyle/>
          <a:p>
            <a:pPr marL="0" indent="0" algn="l">
              <a:lnSpc>
                <a:spcPts val="5600"/>
              </a:lnSpc>
              <a:buNone/>
            </a:pP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Enhancing Datasets and Introduction to Reinforcement Learning</a:t>
            </a:r>
            <a:endParaRPr lang="en-US" sz="445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8" name="Text 1">
            <a:extLst>
              <a:ext uri="{FF2B5EF4-FFF2-40B4-BE49-F238E27FC236}">
                <a16:creationId xmlns:a16="http://schemas.microsoft.com/office/drawing/2014/main" id="{290E6AC2-7E84-443E-AAC1-4825B7A35C34}"/>
              </a:ext>
            </a:extLst>
          </p:cNvPr>
          <p:cNvSpPr/>
          <p:nvPr/>
        </p:nvSpPr>
        <p:spPr>
          <a:xfrm>
            <a:off x="15022949" y="2466093"/>
            <a:ext cx="7627382" cy="104013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This presentation explores techniques to enhance machine learning datasets. We will cover Data Augmentation and SMOTE. We'll also provide an introduction to Reinforcement Learning.</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9" name="Text 2">
            <a:extLst>
              <a:ext uri="{FF2B5EF4-FFF2-40B4-BE49-F238E27FC236}">
                <a16:creationId xmlns:a16="http://schemas.microsoft.com/office/drawing/2014/main" id="{875F14F3-3EAF-914F-A981-84395880B656}"/>
              </a:ext>
            </a:extLst>
          </p:cNvPr>
          <p:cNvSpPr/>
          <p:nvPr/>
        </p:nvSpPr>
        <p:spPr>
          <a:xfrm>
            <a:off x="15022949" y="4060119"/>
            <a:ext cx="7627382"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Our goal is to highlight the importance of data quality and quantity for machine learning improvements.</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5" name="Text 0">
            <a:extLst>
              <a:ext uri="{FF2B5EF4-FFF2-40B4-BE49-F238E27FC236}">
                <a16:creationId xmlns:a16="http://schemas.microsoft.com/office/drawing/2014/main" id="{63DF6A20-2B6C-42EF-8529-9CC373C46BA3}"/>
              </a:ext>
            </a:extLst>
          </p:cNvPr>
          <p:cNvSpPr/>
          <p:nvPr/>
        </p:nvSpPr>
        <p:spPr>
          <a:xfrm rot="2514146">
            <a:off x="667507" y="-4756371"/>
            <a:ext cx="8293418"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Image Augmentation Techniques</a:t>
            </a:r>
            <a:endParaRPr lang="en-US" sz="445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6" name="Text 1">
            <a:extLst>
              <a:ext uri="{FF2B5EF4-FFF2-40B4-BE49-F238E27FC236}">
                <a16:creationId xmlns:a16="http://schemas.microsoft.com/office/drawing/2014/main" id="{D69983EF-71E7-0E86-3FEA-AD20C04007B7}"/>
              </a:ext>
            </a:extLst>
          </p:cNvPr>
          <p:cNvSpPr/>
          <p:nvPr/>
        </p:nvSpPr>
        <p:spPr>
          <a:xfrm>
            <a:off x="-5384363" y="741997"/>
            <a:ext cx="2881908" cy="712470"/>
          </a:xfrm>
          <a:prstGeom prst="rect">
            <a:avLst/>
          </a:prstGeom>
          <a:noFill/>
          <a:ln/>
        </p:spPr>
        <p:txBody>
          <a:bodyPr wrap="square" lIns="0" tIns="0" rIns="0" bIns="0" rtlCol="0" anchor="t"/>
          <a:lstStyle/>
          <a:p>
            <a:pPr marL="0" indent="0" algn="l">
              <a:lnSpc>
                <a:spcPts val="2800"/>
              </a:lnSpc>
              <a:buNone/>
            </a:pPr>
            <a:r>
              <a:rPr lang="en-US" sz="220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Geometric Transformations</a:t>
            </a:r>
            <a:endParaRPr lang="en-US" sz="22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0" name="Text 2">
            <a:extLst>
              <a:ext uri="{FF2B5EF4-FFF2-40B4-BE49-F238E27FC236}">
                <a16:creationId xmlns:a16="http://schemas.microsoft.com/office/drawing/2014/main" id="{F4D1CD57-7F31-D78C-ED25-C6D63CA8DA07}"/>
              </a:ext>
            </a:extLst>
          </p:cNvPr>
          <p:cNvSpPr/>
          <p:nvPr/>
        </p:nvSpPr>
        <p:spPr>
          <a:xfrm>
            <a:off x="-5384363" y="1671042"/>
            <a:ext cx="2881908"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Rotation</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1" name="Text 3">
            <a:extLst>
              <a:ext uri="{FF2B5EF4-FFF2-40B4-BE49-F238E27FC236}">
                <a16:creationId xmlns:a16="http://schemas.microsoft.com/office/drawing/2014/main" id="{250A9F61-DEA9-96FD-41F4-2EE1883ACA5C}"/>
              </a:ext>
            </a:extLst>
          </p:cNvPr>
          <p:cNvSpPr/>
          <p:nvPr/>
        </p:nvSpPr>
        <p:spPr>
          <a:xfrm>
            <a:off x="-5384363" y="2093475"/>
            <a:ext cx="2881908"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Scaling</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2" name="Text 4">
            <a:extLst>
              <a:ext uri="{FF2B5EF4-FFF2-40B4-BE49-F238E27FC236}">
                <a16:creationId xmlns:a16="http://schemas.microsoft.com/office/drawing/2014/main" id="{708B904A-A971-C851-1DB8-CD8D615B80AD}"/>
              </a:ext>
            </a:extLst>
          </p:cNvPr>
          <p:cNvSpPr/>
          <p:nvPr/>
        </p:nvSpPr>
        <p:spPr>
          <a:xfrm>
            <a:off x="-5384363" y="2515909"/>
            <a:ext cx="2881908"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Translation</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3" name="Text 5">
            <a:extLst>
              <a:ext uri="{FF2B5EF4-FFF2-40B4-BE49-F238E27FC236}">
                <a16:creationId xmlns:a16="http://schemas.microsoft.com/office/drawing/2014/main" id="{5B07E672-9F63-C007-AC4A-25F2EA9CA2A5}"/>
              </a:ext>
            </a:extLst>
          </p:cNvPr>
          <p:cNvSpPr/>
          <p:nvPr/>
        </p:nvSpPr>
        <p:spPr>
          <a:xfrm>
            <a:off x="-5384363" y="2938343"/>
            <a:ext cx="2881908"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Flips</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4" name="Text 6">
            <a:extLst>
              <a:ext uri="{FF2B5EF4-FFF2-40B4-BE49-F238E27FC236}">
                <a16:creationId xmlns:a16="http://schemas.microsoft.com/office/drawing/2014/main" id="{743A5D70-C6D5-D71F-77BF-72960E3EEC82}"/>
              </a:ext>
            </a:extLst>
          </p:cNvPr>
          <p:cNvSpPr/>
          <p:nvPr/>
        </p:nvSpPr>
        <p:spPr>
          <a:xfrm>
            <a:off x="-1710328" y="-3479125"/>
            <a:ext cx="2881908" cy="712470"/>
          </a:xfrm>
          <a:prstGeom prst="rect">
            <a:avLst/>
          </a:prstGeom>
          <a:noFill/>
          <a:ln/>
        </p:spPr>
        <p:txBody>
          <a:bodyPr wrap="square" lIns="0" tIns="0" rIns="0" bIns="0" rtlCol="0" anchor="t"/>
          <a:lstStyle/>
          <a:p>
            <a:pPr marL="0" indent="0" algn="l">
              <a:lnSpc>
                <a:spcPts val="2800"/>
              </a:lnSpc>
              <a:buNone/>
            </a:pPr>
            <a:r>
              <a:rPr lang="en-US" sz="220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Color Space Augmentations</a:t>
            </a:r>
            <a:endParaRPr lang="en-US" sz="22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5" name="Text 7">
            <a:extLst>
              <a:ext uri="{FF2B5EF4-FFF2-40B4-BE49-F238E27FC236}">
                <a16:creationId xmlns:a16="http://schemas.microsoft.com/office/drawing/2014/main" id="{FBCC3E24-1E90-C0DC-53A0-F4494D4A98A7}"/>
              </a:ext>
            </a:extLst>
          </p:cNvPr>
          <p:cNvSpPr/>
          <p:nvPr/>
        </p:nvSpPr>
        <p:spPr>
          <a:xfrm>
            <a:off x="-1710328" y="-2550080"/>
            <a:ext cx="2881908"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Brightness</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6" name="Text 8">
            <a:extLst>
              <a:ext uri="{FF2B5EF4-FFF2-40B4-BE49-F238E27FC236}">
                <a16:creationId xmlns:a16="http://schemas.microsoft.com/office/drawing/2014/main" id="{D3F69700-47DD-959C-17A5-945403538E82}"/>
              </a:ext>
            </a:extLst>
          </p:cNvPr>
          <p:cNvSpPr/>
          <p:nvPr/>
        </p:nvSpPr>
        <p:spPr>
          <a:xfrm>
            <a:off x="-1710328" y="-2127647"/>
            <a:ext cx="2881908"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Contrast</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7" name="Text 9">
            <a:extLst>
              <a:ext uri="{FF2B5EF4-FFF2-40B4-BE49-F238E27FC236}">
                <a16:creationId xmlns:a16="http://schemas.microsoft.com/office/drawing/2014/main" id="{F7B23CE9-3031-E4EF-D4EF-ED118A431E1F}"/>
              </a:ext>
            </a:extLst>
          </p:cNvPr>
          <p:cNvSpPr/>
          <p:nvPr/>
        </p:nvSpPr>
        <p:spPr>
          <a:xfrm>
            <a:off x="-1710328" y="-1705213"/>
            <a:ext cx="2881908"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Saturation</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8" name="Text 10">
            <a:extLst>
              <a:ext uri="{FF2B5EF4-FFF2-40B4-BE49-F238E27FC236}">
                <a16:creationId xmlns:a16="http://schemas.microsoft.com/office/drawing/2014/main" id="{83C2364E-6C95-9712-EF31-821BEF9122AC}"/>
              </a:ext>
            </a:extLst>
          </p:cNvPr>
          <p:cNvSpPr/>
          <p:nvPr/>
        </p:nvSpPr>
        <p:spPr>
          <a:xfrm>
            <a:off x="11748492" y="10325398"/>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Kernel Filters</a:t>
            </a:r>
            <a:endParaRPr lang="en-US" sz="22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9" name="Text 11">
            <a:extLst>
              <a:ext uri="{FF2B5EF4-FFF2-40B4-BE49-F238E27FC236}">
                <a16:creationId xmlns:a16="http://schemas.microsoft.com/office/drawing/2014/main" id="{717DFC00-7B89-02CF-5572-E7CE037D2B9A}"/>
              </a:ext>
            </a:extLst>
          </p:cNvPr>
          <p:cNvSpPr/>
          <p:nvPr/>
        </p:nvSpPr>
        <p:spPr>
          <a:xfrm>
            <a:off x="11748492" y="10898208"/>
            <a:ext cx="2881908"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Blurring</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30" name="Text 12">
            <a:extLst>
              <a:ext uri="{FF2B5EF4-FFF2-40B4-BE49-F238E27FC236}">
                <a16:creationId xmlns:a16="http://schemas.microsoft.com/office/drawing/2014/main" id="{06350A50-47A2-F55E-F59F-BF59AEBD1EC0}"/>
              </a:ext>
            </a:extLst>
          </p:cNvPr>
          <p:cNvSpPr/>
          <p:nvPr/>
        </p:nvSpPr>
        <p:spPr>
          <a:xfrm>
            <a:off x="11748492" y="11320641"/>
            <a:ext cx="2881908"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Sharpening</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31" name="Text 13">
            <a:extLst>
              <a:ext uri="{FF2B5EF4-FFF2-40B4-BE49-F238E27FC236}">
                <a16:creationId xmlns:a16="http://schemas.microsoft.com/office/drawing/2014/main" id="{2F1D6EC6-F4E6-B82C-E9EC-8F1DD3F84A1E}"/>
              </a:ext>
            </a:extLst>
          </p:cNvPr>
          <p:cNvSpPr/>
          <p:nvPr/>
        </p:nvSpPr>
        <p:spPr>
          <a:xfrm>
            <a:off x="15022949" y="-626056"/>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Mixing Images</a:t>
            </a:r>
            <a:endParaRPr lang="en-US" sz="22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32" name="Text 14">
            <a:extLst>
              <a:ext uri="{FF2B5EF4-FFF2-40B4-BE49-F238E27FC236}">
                <a16:creationId xmlns:a16="http://schemas.microsoft.com/office/drawing/2014/main" id="{01F52061-6A8A-F548-45F2-0A189B467555}"/>
              </a:ext>
            </a:extLst>
          </p:cNvPr>
          <p:cNvSpPr/>
          <p:nvPr/>
        </p:nvSpPr>
        <p:spPr>
          <a:xfrm>
            <a:off x="15022949" y="-53246"/>
            <a:ext cx="2881908"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CutMix</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33" name="Text 15">
            <a:extLst>
              <a:ext uri="{FF2B5EF4-FFF2-40B4-BE49-F238E27FC236}">
                <a16:creationId xmlns:a16="http://schemas.microsoft.com/office/drawing/2014/main" id="{915381FC-F2AF-B5BA-AA72-B47BA584FC4A}"/>
              </a:ext>
            </a:extLst>
          </p:cNvPr>
          <p:cNvSpPr/>
          <p:nvPr/>
        </p:nvSpPr>
        <p:spPr>
          <a:xfrm>
            <a:off x="15022949" y="369187"/>
            <a:ext cx="2881908"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MixUp</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34" name="Text 16">
            <a:extLst>
              <a:ext uri="{FF2B5EF4-FFF2-40B4-BE49-F238E27FC236}">
                <a16:creationId xmlns:a16="http://schemas.microsoft.com/office/drawing/2014/main" id="{9DDDB583-F84B-E7EC-C10C-7D0FC897CD92}"/>
              </a:ext>
            </a:extLst>
          </p:cNvPr>
          <p:cNvSpPr/>
          <p:nvPr/>
        </p:nvSpPr>
        <p:spPr>
          <a:xfrm rot="1497693">
            <a:off x="1023288" y="11183125"/>
            <a:ext cx="13113782"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Applying random crops and color jittering to a dataset of cats and dogs can result in a 3x increase in data.</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35" name="TextBox 34">
            <a:extLst>
              <a:ext uri="{FF2B5EF4-FFF2-40B4-BE49-F238E27FC236}">
                <a16:creationId xmlns:a16="http://schemas.microsoft.com/office/drawing/2014/main" id="{7B82D588-3B01-3F8C-655A-C50B79776CFA}"/>
              </a:ext>
            </a:extLst>
          </p:cNvPr>
          <p:cNvSpPr txBox="1"/>
          <p:nvPr/>
        </p:nvSpPr>
        <p:spPr>
          <a:xfrm>
            <a:off x="6948726" y="9130181"/>
            <a:ext cx="11902617" cy="369332"/>
          </a:xfrm>
          <a:prstGeom prst="rect">
            <a:avLst/>
          </a:prstGeom>
          <a:noFill/>
        </p:spPr>
        <p:txBody>
          <a:bodyPr wrap="none" rtlCol="0">
            <a:spAutoFit/>
          </a:bodyPr>
          <a:lstStyle/>
          <a:p>
            <a:r>
              <a:rPr lang="en-US" b="0" i="0" u="none" strike="noStrike" dirty="0">
                <a:solidFill>
                  <a:srgbClr val="1F1F1F"/>
                </a:solidFill>
                <a:effectLst/>
                <a:latin typeface="JetBrains Mono" panose="02000009000000000000" pitchFamily="49" charset="0"/>
                <a:ea typeface="JetBrains Mono" panose="02000009000000000000" pitchFamily="49" charset="0"/>
                <a:cs typeface="JetBrains Mono" panose="02000009000000000000" pitchFamily="49" charset="0"/>
              </a:rPr>
              <a:t>Augmentation - the action or process of making or becoming greater in size or amount.</a:t>
            </a:r>
            <a:endParaRPr lang="en-KG" dirty="0">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35951151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1470719" y="1873448"/>
            <a:ext cx="8293418"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Image Augmentation Techniques</a:t>
            </a:r>
            <a:endParaRPr lang="en-US" sz="445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3" name="Text 1"/>
          <p:cNvSpPr/>
          <p:nvPr/>
        </p:nvSpPr>
        <p:spPr>
          <a:xfrm>
            <a:off x="1470719" y="3137297"/>
            <a:ext cx="2881908" cy="712470"/>
          </a:xfrm>
          <a:prstGeom prst="rect">
            <a:avLst/>
          </a:prstGeom>
          <a:noFill/>
          <a:ln/>
        </p:spPr>
        <p:txBody>
          <a:bodyPr wrap="square" lIns="0" tIns="0" rIns="0" bIns="0" rtlCol="0" anchor="t"/>
          <a:lstStyle/>
          <a:p>
            <a:pPr marL="0" indent="0" algn="l">
              <a:lnSpc>
                <a:spcPts val="2800"/>
              </a:lnSpc>
              <a:buNone/>
            </a:pPr>
            <a:r>
              <a:rPr lang="en-US" sz="220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Geometric Transformations</a:t>
            </a:r>
            <a:endParaRPr lang="en-US" sz="22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4" name="Text 2"/>
          <p:cNvSpPr/>
          <p:nvPr/>
        </p:nvSpPr>
        <p:spPr>
          <a:xfrm>
            <a:off x="1470719" y="4066342"/>
            <a:ext cx="2881908"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Rotation</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5" name="Text 3"/>
          <p:cNvSpPr/>
          <p:nvPr/>
        </p:nvSpPr>
        <p:spPr>
          <a:xfrm>
            <a:off x="1470719" y="4488775"/>
            <a:ext cx="2881908"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Scaling</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6" name="Text 4"/>
          <p:cNvSpPr/>
          <p:nvPr/>
        </p:nvSpPr>
        <p:spPr>
          <a:xfrm>
            <a:off x="1470719" y="4911209"/>
            <a:ext cx="2881908"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Translation</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7" name="Text 5"/>
          <p:cNvSpPr/>
          <p:nvPr/>
        </p:nvSpPr>
        <p:spPr>
          <a:xfrm>
            <a:off x="1470719" y="5333643"/>
            <a:ext cx="2881908"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Flips</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8" name="Text 6"/>
          <p:cNvSpPr/>
          <p:nvPr/>
        </p:nvSpPr>
        <p:spPr>
          <a:xfrm>
            <a:off x="4888884" y="3137297"/>
            <a:ext cx="2881908" cy="712470"/>
          </a:xfrm>
          <a:prstGeom prst="rect">
            <a:avLst/>
          </a:prstGeom>
          <a:noFill/>
          <a:ln/>
        </p:spPr>
        <p:txBody>
          <a:bodyPr wrap="square" lIns="0" tIns="0" rIns="0" bIns="0" rtlCol="0" anchor="t"/>
          <a:lstStyle/>
          <a:p>
            <a:pPr marL="0" indent="0" algn="l">
              <a:lnSpc>
                <a:spcPts val="2800"/>
              </a:lnSpc>
              <a:buNone/>
            </a:pPr>
            <a:r>
              <a:rPr lang="en-US" sz="220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Color Space Augmentations</a:t>
            </a:r>
            <a:endParaRPr lang="en-US" sz="22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9" name="Text 7"/>
          <p:cNvSpPr/>
          <p:nvPr/>
        </p:nvSpPr>
        <p:spPr>
          <a:xfrm>
            <a:off x="4888884" y="4066342"/>
            <a:ext cx="2881908"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Brightness</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0" name="Text 8"/>
          <p:cNvSpPr/>
          <p:nvPr/>
        </p:nvSpPr>
        <p:spPr>
          <a:xfrm>
            <a:off x="4888884" y="4488775"/>
            <a:ext cx="2881908"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Contrast</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1" name="Text 9"/>
          <p:cNvSpPr/>
          <p:nvPr/>
        </p:nvSpPr>
        <p:spPr>
          <a:xfrm>
            <a:off x="4888884" y="4911209"/>
            <a:ext cx="2881908"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Saturation</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2" name="Text 10"/>
          <p:cNvSpPr/>
          <p:nvPr/>
        </p:nvSpPr>
        <p:spPr>
          <a:xfrm>
            <a:off x="8307050" y="3137297"/>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Kernel Filters</a:t>
            </a:r>
            <a:endParaRPr lang="en-US" sz="22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3" name="Text 11"/>
          <p:cNvSpPr/>
          <p:nvPr/>
        </p:nvSpPr>
        <p:spPr>
          <a:xfrm>
            <a:off x="8307050" y="3710107"/>
            <a:ext cx="2881908"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Blurring</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4" name="Text 12"/>
          <p:cNvSpPr/>
          <p:nvPr/>
        </p:nvSpPr>
        <p:spPr>
          <a:xfrm>
            <a:off x="8307050" y="4132540"/>
            <a:ext cx="2881908"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Sharpening</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5" name="Text 13"/>
          <p:cNvSpPr/>
          <p:nvPr/>
        </p:nvSpPr>
        <p:spPr>
          <a:xfrm>
            <a:off x="11012805" y="3137297"/>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Mixing Images</a:t>
            </a:r>
            <a:endParaRPr lang="en-US" sz="22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6" name="Text 14"/>
          <p:cNvSpPr/>
          <p:nvPr/>
        </p:nvSpPr>
        <p:spPr>
          <a:xfrm>
            <a:off x="11012805" y="3710107"/>
            <a:ext cx="2881908"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CutMix</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7" name="Text 15"/>
          <p:cNvSpPr/>
          <p:nvPr/>
        </p:nvSpPr>
        <p:spPr>
          <a:xfrm>
            <a:off x="11012805" y="4132540"/>
            <a:ext cx="2881908"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MixUp</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8" name="Text 16"/>
          <p:cNvSpPr/>
          <p:nvPr/>
        </p:nvSpPr>
        <p:spPr>
          <a:xfrm>
            <a:off x="386199" y="6009442"/>
            <a:ext cx="13113782"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Applying random crops and color jittering to a dataset of cats and dogs can result in a 3x increase in data.</a:t>
            </a:r>
            <a:endParaRPr lang="en-US" sz="1700" dirty="0">
              <a:latin typeface="JetBrains Mono" panose="02000009000000000000" pitchFamily="49" charset="0"/>
              <a:ea typeface="JetBrains Mono" panose="02000009000000000000" pitchFamily="49" charset="0"/>
              <a:cs typeface="JetBrains Mono" panose="02000009000000000000" pitchFamily="49" charset="0"/>
            </a:endParaRPr>
          </a:p>
        </p:txBody>
      </p:sp>
      <p:pic>
        <p:nvPicPr>
          <p:cNvPr id="19" name="Picture 18" descr="A collage of a cat&#10;&#10;AI-generated content may be incorrect.">
            <a:extLst>
              <a:ext uri="{FF2B5EF4-FFF2-40B4-BE49-F238E27FC236}">
                <a16:creationId xmlns:a16="http://schemas.microsoft.com/office/drawing/2014/main" id="{8E6A1413-0EB3-7C01-F6F5-16206F3C3ECD}"/>
              </a:ext>
            </a:extLst>
          </p:cNvPr>
          <p:cNvPicPr>
            <a:picLocks noChangeAspect="1"/>
          </p:cNvPicPr>
          <p:nvPr/>
        </p:nvPicPr>
        <p:blipFill>
          <a:blip r:embed="rId3"/>
          <a:stretch>
            <a:fillRect/>
          </a:stretch>
        </p:blipFill>
        <p:spPr>
          <a:xfrm>
            <a:off x="3517351" y="10311953"/>
            <a:ext cx="11383926" cy="6403458"/>
          </a:xfrm>
          <a:prstGeom prst="rect">
            <a:avLst/>
          </a:prstGeom>
        </p:spPr>
      </p:pic>
      <p:sp>
        <p:nvSpPr>
          <p:cNvPr id="21" name="Text 0">
            <a:extLst>
              <a:ext uri="{FF2B5EF4-FFF2-40B4-BE49-F238E27FC236}">
                <a16:creationId xmlns:a16="http://schemas.microsoft.com/office/drawing/2014/main" id="{DACE93AC-428F-BD7B-5A52-52891B23A8D9}"/>
              </a:ext>
            </a:extLst>
          </p:cNvPr>
          <p:cNvSpPr/>
          <p:nvPr/>
        </p:nvSpPr>
        <p:spPr>
          <a:xfrm>
            <a:off x="-6190798" y="-1586747"/>
            <a:ext cx="8293418"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Example:</a:t>
            </a:r>
            <a:endParaRPr lang="en-US" sz="4450" dirty="0">
              <a:latin typeface="JetBrains Mono" panose="02000009000000000000" pitchFamily="49" charset="0"/>
              <a:ea typeface="JetBrains Mono" panose="02000009000000000000" pitchFamily="49" charset="0"/>
              <a:cs typeface="JetBrains Mono" panose="02000009000000000000" pitchFamily="49"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llage of a cat&#10;&#10;AI-generated content may be incorrect.">
            <a:extLst>
              <a:ext uri="{FF2B5EF4-FFF2-40B4-BE49-F238E27FC236}">
                <a16:creationId xmlns:a16="http://schemas.microsoft.com/office/drawing/2014/main" id="{6A22CD85-7806-BC9E-41C5-A33709047F2A}"/>
              </a:ext>
            </a:extLst>
          </p:cNvPr>
          <p:cNvPicPr>
            <a:picLocks noChangeAspect="1"/>
          </p:cNvPicPr>
          <p:nvPr/>
        </p:nvPicPr>
        <p:blipFill>
          <a:blip r:embed="rId2"/>
          <a:stretch>
            <a:fillRect/>
          </a:stretch>
        </p:blipFill>
        <p:spPr>
          <a:xfrm>
            <a:off x="1623237" y="1633637"/>
            <a:ext cx="11383926" cy="6403458"/>
          </a:xfrm>
          <a:prstGeom prst="rect">
            <a:avLst/>
          </a:prstGeom>
        </p:spPr>
      </p:pic>
      <p:sp>
        <p:nvSpPr>
          <p:cNvPr id="4" name="Text 0">
            <a:extLst>
              <a:ext uri="{FF2B5EF4-FFF2-40B4-BE49-F238E27FC236}">
                <a16:creationId xmlns:a16="http://schemas.microsoft.com/office/drawing/2014/main" id="{57FBB30A-1E4B-45B6-DDA2-90F2450905C1}"/>
              </a:ext>
            </a:extLst>
          </p:cNvPr>
          <p:cNvSpPr/>
          <p:nvPr/>
        </p:nvSpPr>
        <p:spPr>
          <a:xfrm>
            <a:off x="1385659" y="1113434"/>
            <a:ext cx="8293418"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Example:</a:t>
            </a:r>
            <a:endParaRPr lang="en-US" sz="445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9" name="Text 0">
            <a:extLst>
              <a:ext uri="{FF2B5EF4-FFF2-40B4-BE49-F238E27FC236}">
                <a16:creationId xmlns:a16="http://schemas.microsoft.com/office/drawing/2014/main" id="{57DBC0A7-1D4F-4BFF-BBAC-99031A2D14B6}"/>
              </a:ext>
            </a:extLst>
          </p:cNvPr>
          <p:cNvSpPr/>
          <p:nvPr/>
        </p:nvSpPr>
        <p:spPr>
          <a:xfrm rot="836873">
            <a:off x="1385659" y="-1307205"/>
            <a:ext cx="8293418"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Example</a:t>
            </a:r>
            <a:r>
              <a:rPr lang="ru-RU"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 </a:t>
            </a: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with code:</a:t>
            </a:r>
            <a:endParaRPr lang="en-US" sz="4450" dirty="0">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25122683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646F1-1BF4-ED37-F587-3B8A0E8153A6}"/>
            </a:ext>
          </a:extLst>
        </p:cNvPr>
        <p:cNvGrpSpPr/>
        <p:nvPr/>
      </p:nvGrpSpPr>
      <p:grpSpPr>
        <a:xfrm>
          <a:off x="0" y="0"/>
          <a:ext cx="0" cy="0"/>
          <a:chOff x="0" y="0"/>
          <a:chExt cx="0" cy="0"/>
        </a:xfrm>
      </p:grpSpPr>
      <p:sp>
        <p:nvSpPr>
          <p:cNvPr id="4" name="Text 0">
            <a:extLst>
              <a:ext uri="{FF2B5EF4-FFF2-40B4-BE49-F238E27FC236}">
                <a16:creationId xmlns:a16="http://schemas.microsoft.com/office/drawing/2014/main" id="{97F150E9-EAB6-A56B-B3D3-53BDFFBEFAE8}"/>
              </a:ext>
            </a:extLst>
          </p:cNvPr>
          <p:cNvSpPr/>
          <p:nvPr/>
        </p:nvSpPr>
        <p:spPr>
          <a:xfrm>
            <a:off x="1289407" y="-1790187"/>
            <a:ext cx="8293418"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Example:</a:t>
            </a:r>
            <a:endParaRPr lang="en-US" sz="445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 name="Text 0">
            <a:extLst>
              <a:ext uri="{FF2B5EF4-FFF2-40B4-BE49-F238E27FC236}">
                <a16:creationId xmlns:a16="http://schemas.microsoft.com/office/drawing/2014/main" id="{375D9C25-3C34-5388-9C82-0A04D3AF592D}"/>
              </a:ext>
            </a:extLst>
          </p:cNvPr>
          <p:cNvSpPr/>
          <p:nvPr/>
        </p:nvSpPr>
        <p:spPr>
          <a:xfrm>
            <a:off x="1289407" y="880824"/>
            <a:ext cx="8293418"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Example</a:t>
            </a:r>
            <a:r>
              <a:rPr lang="ru-RU"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 </a:t>
            </a: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with code:</a:t>
            </a:r>
            <a:endParaRPr lang="en-US" sz="445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7" name="TextBox 6">
            <a:extLst>
              <a:ext uri="{FF2B5EF4-FFF2-40B4-BE49-F238E27FC236}">
                <a16:creationId xmlns:a16="http://schemas.microsoft.com/office/drawing/2014/main" id="{414BE7AD-A01E-2920-94DD-BCB467F03B50}"/>
              </a:ext>
            </a:extLst>
          </p:cNvPr>
          <p:cNvSpPr txBox="1"/>
          <p:nvPr/>
        </p:nvSpPr>
        <p:spPr>
          <a:xfrm>
            <a:off x="1223081" y="1504646"/>
            <a:ext cx="7228951" cy="6394058"/>
          </a:xfrm>
          <a:prstGeom prst="rect">
            <a:avLst/>
          </a:prstGeom>
          <a:noFill/>
        </p:spPr>
        <p:txBody>
          <a:bodyPr wrap="square" rtlCol="0">
            <a:spAutoFit/>
          </a:bodyPr>
          <a:lstStyle/>
          <a:p>
            <a:r>
              <a:rPr lang="en-US" sz="1050" dirty="0">
                <a:solidFill>
                  <a:schemeClr val="accent5">
                    <a:lumMod val="60000"/>
                    <a:lumOff val="40000"/>
                  </a:schemeClr>
                </a:solidFill>
                <a:latin typeface="JetBrains Mono" panose="02000009000000000000" pitchFamily="49" charset="0"/>
                <a:ea typeface="JetBrains Mono" panose="02000009000000000000" pitchFamily="49" charset="0"/>
                <a:cs typeface="JetBrains Mono" panose="02000009000000000000" pitchFamily="49" charset="0"/>
              </a:rPr>
              <a:t>import</a:t>
            </a:r>
            <a:r>
              <a:rPr lang="en-US" sz="1050" dirty="0">
                <a:latin typeface="JetBrains Mono" panose="02000009000000000000" pitchFamily="49" charset="0"/>
                <a:ea typeface="JetBrains Mono" panose="02000009000000000000" pitchFamily="49" charset="0"/>
                <a:cs typeface="JetBrains Mono" panose="02000009000000000000" pitchFamily="49" charset="0"/>
              </a:rPr>
              <a:t> </a:t>
            </a:r>
            <a:r>
              <a:rPr lang="en-US" sz="1050" dirty="0" err="1">
                <a:latin typeface="JetBrains Mono" panose="02000009000000000000" pitchFamily="49" charset="0"/>
                <a:ea typeface="JetBrains Mono" panose="02000009000000000000" pitchFamily="49" charset="0"/>
                <a:cs typeface="JetBrains Mono" panose="02000009000000000000" pitchFamily="49" charset="0"/>
              </a:rPr>
              <a:t>numpy</a:t>
            </a:r>
            <a:r>
              <a:rPr lang="en-US" sz="1050" dirty="0">
                <a:latin typeface="JetBrains Mono" panose="02000009000000000000" pitchFamily="49" charset="0"/>
                <a:ea typeface="JetBrains Mono" panose="02000009000000000000" pitchFamily="49" charset="0"/>
                <a:cs typeface="JetBrains Mono" panose="02000009000000000000" pitchFamily="49" charset="0"/>
              </a:rPr>
              <a:t> </a:t>
            </a:r>
            <a:r>
              <a:rPr lang="en-US" sz="1050" dirty="0">
                <a:solidFill>
                  <a:schemeClr val="accent5">
                    <a:lumMod val="60000"/>
                    <a:lumOff val="40000"/>
                  </a:schemeClr>
                </a:solidFill>
                <a:latin typeface="JetBrains Mono" panose="02000009000000000000" pitchFamily="49" charset="0"/>
                <a:ea typeface="JetBrains Mono" panose="02000009000000000000" pitchFamily="49" charset="0"/>
                <a:cs typeface="JetBrains Mono" panose="02000009000000000000" pitchFamily="49" charset="0"/>
              </a:rPr>
              <a:t>as</a:t>
            </a:r>
            <a:r>
              <a:rPr lang="en-US" sz="1050" dirty="0">
                <a:latin typeface="JetBrains Mono" panose="02000009000000000000" pitchFamily="49" charset="0"/>
                <a:ea typeface="JetBrains Mono" panose="02000009000000000000" pitchFamily="49" charset="0"/>
                <a:cs typeface="JetBrains Mono" panose="02000009000000000000" pitchFamily="49" charset="0"/>
              </a:rPr>
              <a:t> np</a:t>
            </a:r>
          </a:p>
          <a:p>
            <a:r>
              <a:rPr lang="en-US" sz="1050" dirty="0">
                <a:solidFill>
                  <a:schemeClr val="accent5">
                    <a:lumMod val="60000"/>
                    <a:lumOff val="40000"/>
                  </a:schemeClr>
                </a:solidFill>
                <a:latin typeface="JetBrains Mono" panose="02000009000000000000" pitchFamily="49" charset="0"/>
                <a:ea typeface="JetBrains Mono" panose="02000009000000000000" pitchFamily="49" charset="0"/>
                <a:cs typeface="JetBrains Mono" panose="02000009000000000000" pitchFamily="49" charset="0"/>
              </a:rPr>
              <a:t>import</a:t>
            </a:r>
            <a:r>
              <a:rPr lang="en-US" sz="1050" dirty="0">
                <a:latin typeface="JetBrains Mono" panose="02000009000000000000" pitchFamily="49" charset="0"/>
                <a:ea typeface="JetBrains Mono" panose="02000009000000000000" pitchFamily="49" charset="0"/>
                <a:cs typeface="JetBrains Mono" panose="02000009000000000000" pitchFamily="49" charset="0"/>
              </a:rPr>
              <a:t> </a:t>
            </a:r>
            <a:r>
              <a:rPr lang="en-US" sz="1050" dirty="0" err="1">
                <a:latin typeface="JetBrains Mono" panose="02000009000000000000" pitchFamily="49" charset="0"/>
                <a:ea typeface="JetBrains Mono" panose="02000009000000000000" pitchFamily="49" charset="0"/>
                <a:cs typeface="JetBrains Mono" panose="02000009000000000000" pitchFamily="49" charset="0"/>
              </a:rPr>
              <a:t>matplotlib.pyplot</a:t>
            </a:r>
            <a:r>
              <a:rPr lang="en-US" sz="1050" dirty="0">
                <a:latin typeface="JetBrains Mono" panose="02000009000000000000" pitchFamily="49" charset="0"/>
                <a:ea typeface="JetBrains Mono" panose="02000009000000000000" pitchFamily="49" charset="0"/>
                <a:cs typeface="JetBrains Mono" panose="02000009000000000000" pitchFamily="49" charset="0"/>
              </a:rPr>
              <a:t> </a:t>
            </a:r>
            <a:r>
              <a:rPr lang="en-US" sz="1050" dirty="0">
                <a:solidFill>
                  <a:schemeClr val="accent5">
                    <a:lumMod val="60000"/>
                    <a:lumOff val="40000"/>
                  </a:schemeClr>
                </a:solidFill>
                <a:latin typeface="JetBrains Mono" panose="02000009000000000000" pitchFamily="49" charset="0"/>
                <a:ea typeface="JetBrains Mono" panose="02000009000000000000" pitchFamily="49" charset="0"/>
                <a:cs typeface="JetBrains Mono" panose="02000009000000000000" pitchFamily="49" charset="0"/>
              </a:rPr>
              <a:t>as</a:t>
            </a:r>
            <a:r>
              <a:rPr lang="en-US" sz="1050" dirty="0">
                <a:latin typeface="JetBrains Mono" panose="02000009000000000000" pitchFamily="49" charset="0"/>
                <a:ea typeface="JetBrains Mono" panose="02000009000000000000" pitchFamily="49" charset="0"/>
                <a:cs typeface="JetBrains Mono" panose="02000009000000000000" pitchFamily="49" charset="0"/>
              </a:rPr>
              <a:t> </a:t>
            </a:r>
            <a:r>
              <a:rPr lang="en-US" sz="1050" dirty="0" err="1">
                <a:latin typeface="JetBrains Mono" panose="02000009000000000000" pitchFamily="49" charset="0"/>
                <a:ea typeface="JetBrains Mono" panose="02000009000000000000" pitchFamily="49" charset="0"/>
                <a:cs typeface="JetBrains Mono" panose="02000009000000000000" pitchFamily="49" charset="0"/>
              </a:rPr>
              <a:t>plt</a:t>
            </a:r>
            <a:endParaRPr lang="en-US" sz="1050" dirty="0">
              <a:latin typeface="JetBrains Mono" panose="02000009000000000000" pitchFamily="49" charset="0"/>
              <a:ea typeface="JetBrains Mono" panose="02000009000000000000" pitchFamily="49" charset="0"/>
              <a:cs typeface="JetBrains Mono" panose="02000009000000000000" pitchFamily="49" charset="0"/>
            </a:endParaRPr>
          </a:p>
          <a:p>
            <a:r>
              <a:rPr lang="en-US" sz="1050" dirty="0">
                <a:latin typeface="JetBrains Mono" panose="02000009000000000000" pitchFamily="49" charset="0"/>
                <a:ea typeface="JetBrains Mono" panose="02000009000000000000" pitchFamily="49" charset="0"/>
                <a:cs typeface="JetBrains Mono" panose="02000009000000000000" pitchFamily="49" charset="0"/>
              </a:rPr>
              <a:t>from </a:t>
            </a:r>
            <a:r>
              <a:rPr lang="en-US" sz="1050" dirty="0" err="1">
                <a:latin typeface="JetBrains Mono" panose="02000009000000000000" pitchFamily="49" charset="0"/>
                <a:ea typeface="JetBrains Mono" panose="02000009000000000000" pitchFamily="49" charset="0"/>
                <a:cs typeface="JetBrains Mono" panose="02000009000000000000" pitchFamily="49" charset="0"/>
              </a:rPr>
              <a:t>tensorflow.keras.datasets</a:t>
            </a:r>
            <a:r>
              <a:rPr lang="en-US" sz="1050" dirty="0">
                <a:latin typeface="JetBrains Mono" panose="02000009000000000000" pitchFamily="49" charset="0"/>
                <a:ea typeface="JetBrains Mono" panose="02000009000000000000" pitchFamily="49" charset="0"/>
                <a:cs typeface="JetBrains Mono" panose="02000009000000000000" pitchFamily="49" charset="0"/>
              </a:rPr>
              <a:t> </a:t>
            </a:r>
            <a:r>
              <a:rPr lang="en-US" sz="1050" dirty="0">
                <a:solidFill>
                  <a:schemeClr val="accent5">
                    <a:lumMod val="60000"/>
                    <a:lumOff val="40000"/>
                  </a:schemeClr>
                </a:solidFill>
                <a:latin typeface="JetBrains Mono" panose="02000009000000000000" pitchFamily="49" charset="0"/>
                <a:ea typeface="JetBrains Mono" panose="02000009000000000000" pitchFamily="49" charset="0"/>
                <a:cs typeface="JetBrains Mono" panose="02000009000000000000" pitchFamily="49" charset="0"/>
              </a:rPr>
              <a:t>import</a:t>
            </a:r>
            <a:r>
              <a:rPr lang="en-US" sz="1050" dirty="0">
                <a:latin typeface="JetBrains Mono" panose="02000009000000000000" pitchFamily="49" charset="0"/>
                <a:ea typeface="JetBrains Mono" panose="02000009000000000000" pitchFamily="49" charset="0"/>
                <a:cs typeface="JetBrains Mono" panose="02000009000000000000" pitchFamily="49" charset="0"/>
              </a:rPr>
              <a:t> </a:t>
            </a:r>
            <a:r>
              <a:rPr lang="en-US" sz="1050" dirty="0" err="1">
                <a:latin typeface="JetBrains Mono" panose="02000009000000000000" pitchFamily="49" charset="0"/>
                <a:ea typeface="JetBrains Mono" panose="02000009000000000000" pitchFamily="49" charset="0"/>
                <a:cs typeface="JetBrains Mono" panose="02000009000000000000" pitchFamily="49" charset="0"/>
              </a:rPr>
              <a:t>mnist</a:t>
            </a:r>
            <a:endParaRPr lang="en-US" sz="1050" dirty="0">
              <a:latin typeface="JetBrains Mono" panose="02000009000000000000" pitchFamily="49" charset="0"/>
              <a:ea typeface="JetBrains Mono" panose="02000009000000000000" pitchFamily="49" charset="0"/>
              <a:cs typeface="JetBrains Mono" panose="02000009000000000000" pitchFamily="49" charset="0"/>
            </a:endParaRPr>
          </a:p>
          <a:p>
            <a:r>
              <a:rPr lang="en-US" sz="1050" dirty="0">
                <a:latin typeface="JetBrains Mono" panose="02000009000000000000" pitchFamily="49" charset="0"/>
                <a:ea typeface="JetBrains Mono" panose="02000009000000000000" pitchFamily="49" charset="0"/>
                <a:cs typeface="JetBrains Mono" panose="02000009000000000000" pitchFamily="49" charset="0"/>
              </a:rPr>
              <a:t>from </a:t>
            </a:r>
            <a:r>
              <a:rPr lang="en-US" sz="1050" dirty="0" err="1">
                <a:latin typeface="JetBrains Mono" panose="02000009000000000000" pitchFamily="49" charset="0"/>
                <a:ea typeface="JetBrains Mono" panose="02000009000000000000" pitchFamily="49" charset="0"/>
                <a:cs typeface="JetBrains Mono" panose="02000009000000000000" pitchFamily="49" charset="0"/>
              </a:rPr>
              <a:t>tensorflow.keras.preprocessing.image</a:t>
            </a:r>
            <a:r>
              <a:rPr lang="en-US" sz="1050" dirty="0">
                <a:latin typeface="JetBrains Mono" panose="02000009000000000000" pitchFamily="49" charset="0"/>
                <a:ea typeface="JetBrains Mono" panose="02000009000000000000" pitchFamily="49" charset="0"/>
                <a:cs typeface="JetBrains Mono" panose="02000009000000000000" pitchFamily="49" charset="0"/>
              </a:rPr>
              <a:t> import </a:t>
            </a:r>
            <a:r>
              <a:rPr lang="en-US" sz="1050" dirty="0" err="1">
                <a:latin typeface="JetBrains Mono" panose="02000009000000000000" pitchFamily="49" charset="0"/>
                <a:ea typeface="JetBrains Mono" panose="02000009000000000000" pitchFamily="49" charset="0"/>
                <a:cs typeface="JetBrains Mono" panose="02000009000000000000" pitchFamily="49" charset="0"/>
              </a:rPr>
              <a:t>ImageDataGenerator</a:t>
            </a:r>
            <a:endParaRPr lang="en-US" sz="1050" dirty="0">
              <a:latin typeface="JetBrains Mono" panose="02000009000000000000" pitchFamily="49" charset="0"/>
              <a:ea typeface="JetBrains Mono" panose="02000009000000000000" pitchFamily="49" charset="0"/>
              <a:cs typeface="JetBrains Mono" panose="02000009000000000000" pitchFamily="49" charset="0"/>
            </a:endParaRPr>
          </a:p>
          <a:p>
            <a:endParaRPr lang="en-US" sz="1050" dirty="0">
              <a:latin typeface="JetBrains Mono" panose="02000009000000000000" pitchFamily="49" charset="0"/>
              <a:ea typeface="JetBrains Mono" panose="02000009000000000000" pitchFamily="49" charset="0"/>
              <a:cs typeface="JetBrains Mono" panose="02000009000000000000" pitchFamily="49" charset="0"/>
            </a:endParaRPr>
          </a:p>
          <a:p>
            <a:r>
              <a:rPr lang="en-US" sz="1050" dirty="0">
                <a:solidFill>
                  <a:schemeClr val="accent6">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 Load MNIST dataset</a:t>
            </a:r>
          </a:p>
          <a:p>
            <a:r>
              <a:rPr lang="en-US" sz="1050" dirty="0">
                <a:latin typeface="JetBrains Mono" panose="02000009000000000000" pitchFamily="49" charset="0"/>
                <a:ea typeface="JetBrains Mono" panose="02000009000000000000" pitchFamily="49" charset="0"/>
                <a:cs typeface="JetBrains Mono" panose="02000009000000000000" pitchFamily="49" charset="0"/>
              </a:rPr>
              <a:t>(</a:t>
            </a:r>
            <a:r>
              <a:rPr lang="en-US" sz="1050" dirty="0" err="1">
                <a:latin typeface="JetBrains Mono" panose="02000009000000000000" pitchFamily="49" charset="0"/>
                <a:ea typeface="JetBrains Mono" panose="02000009000000000000" pitchFamily="49" charset="0"/>
                <a:cs typeface="JetBrains Mono" panose="02000009000000000000" pitchFamily="49" charset="0"/>
              </a:rPr>
              <a:t>x_train</a:t>
            </a:r>
            <a:r>
              <a:rPr lang="en-US" sz="1050" dirty="0">
                <a:latin typeface="JetBrains Mono" panose="02000009000000000000" pitchFamily="49" charset="0"/>
                <a:ea typeface="JetBrains Mono" panose="02000009000000000000" pitchFamily="49" charset="0"/>
                <a:cs typeface="JetBrains Mono" panose="02000009000000000000" pitchFamily="49" charset="0"/>
              </a:rPr>
              <a:t>, </a:t>
            </a:r>
            <a:r>
              <a:rPr lang="en-US" sz="1050" dirty="0" err="1">
                <a:latin typeface="JetBrains Mono" panose="02000009000000000000" pitchFamily="49" charset="0"/>
                <a:ea typeface="JetBrains Mono" panose="02000009000000000000" pitchFamily="49" charset="0"/>
                <a:cs typeface="JetBrains Mono" panose="02000009000000000000" pitchFamily="49" charset="0"/>
              </a:rPr>
              <a:t>y_train</a:t>
            </a:r>
            <a:r>
              <a:rPr lang="en-US" sz="1050" dirty="0">
                <a:latin typeface="JetBrains Mono" panose="02000009000000000000" pitchFamily="49" charset="0"/>
                <a:ea typeface="JetBrains Mono" panose="02000009000000000000" pitchFamily="49" charset="0"/>
                <a:cs typeface="JetBrains Mono" panose="02000009000000000000" pitchFamily="49" charset="0"/>
              </a:rPr>
              <a:t>), (_, _) = </a:t>
            </a:r>
            <a:r>
              <a:rPr lang="en-US" sz="1050" dirty="0" err="1">
                <a:latin typeface="JetBrains Mono" panose="02000009000000000000" pitchFamily="49" charset="0"/>
                <a:ea typeface="JetBrains Mono" panose="02000009000000000000" pitchFamily="49" charset="0"/>
                <a:cs typeface="JetBrains Mono" panose="02000009000000000000" pitchFamily="49" charset="0"/>
              </a:rPr>
              <a:t>mnist.load_data</a:t>
            </a:r>
            <a:r>
              <a:rPr lang="en-US" sz="1050" dirty="0">
                <a:latin typeface="JetBrains Mono" panose="02000009000000000000" pitchFamily="49" charset="0"/>
                <a:ea typeface="JetBrains Mono" panose="02000009000000000000" pitchFamily="49" charset="0"/>
                <a:cs typeface="JetBrains Mono" panose="02000009000000000000" pitchFamily="49" charset="0"/>
              </a:rPr>
              <a:t>()</a:t>
            </a:r>
          </a:p>
          <a:p>
            <a:endParaRPr lang="en-US" sz="1050" dirty="0">
              <a:latin typeface="JetBrains Mono" panose="02000009000000000000" pitchFamily="49" charset="0"/>
              <a:ea typeface="JetBrains Mono" panose="02000009000000000000" pitchFamily="49" charset="0"/>
              <a:cs typeface="JetBrains Mono" panose="02000009000000000000" pitchFamily="49" charset="0"/>
            </a:endParaRPr>
          </a:p>
          <a:p>
            <a:r>
              <a:rPr lang="en-US" sz="1050" dirty="0">
                <a:solidFill>
                  <a:schemeClr val="accent6">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 Expand dimensions to match expected input shape: (samples, height, width, channels)</a:t>
            </a:r>
          </a:p>
          <a:p>
            <a:r>
              <a:rPr lang="en-US" sz="1050" dirty="0" err="1">
                <a:latin typeface="JetBrains Mono" panose="02000009000000000000" pitchFamily="49" charset="0"/>
                <a:ea typeface="JetBrains Mono" panose="02000009000000000000" pitchFamily="49" charset="0"/>
                <a:cs typeface="JetBrains Mono" panose="02000009000000000000" pitchFamily="49" charset="0"/>
              </a:rPr>
              <a:t>x_train</a:t>
            </a:r>
            <a:r>
              <a:rPr lang="en-US" sz="1050" dirty="0">
                <a:latin typeface="JetBrains Mono" panose="02000009000000000000" pitchFamily="49" charset="0"/>
                <a:ea typeface="JetBrains Mono" panose="02000009000000000000" pitchFamily="49" charset="0"/>
                <a:cs typeface="JetBrains Mono" panose="02000009000000000000" pitchFamily="49" charset="0"/>
              </a:rPr>
              <a:t> = </a:t>
            </a:r>
            <a:r>
              <a:rPr lang="en-US" sz="1050" dirty="0" err="1">
                <a:latin typeface="JetBrains Mono" panose="02000009000000000000" pitchFamily="49" charset="0"/>
                <a:ea typeface="JetBrains Mono" panose="02000009000000000000" pitchFamily="49" charset="0"/>
                <a:cs typeface="JetBrains Mono" panose="02000009000000000000" pitchFamily="49" charset="0"/>
              </a:rPr>
              <a:t>np.expand_dims</a:t>
            </a:r>
            <a:r>
              <a:rPr lang="en-US" sz="1050" dirty="0">
                <a:latin typeface="JetBrains Mono" panose="02000009000000000000" pitchFamily="49" charset="0"/>
                <a:ea typeface="JetBrains Mono" panose="02000009000000000000" pitchFamily="49" charset="0"/>
                <a:cs typeface="JetBrains Mono" panose="02000009000000000000" pitchFamily="49" charset="0"/>
              </a:rPr>
              <a:t>(</a:t>
            </a:r>
            <a:r>
              <a:rPr lang="en-US" sz="1050" dirty="0" err="1">
                <a:latin typeface="JetBrains Mono" panose="02000009000000000000" pitchFamily="49" charset="0"/>
                <a:ea typeface="JetBrains Mono" panose="02000009000000000000" pitchFamily="49" charset="0"/>
                <a:cs typeface="JetBrains Mono" panose="02000009000000000000" pitchFamily="49" charset="0"/>
              </a:rPr>
              <a:t>x_train</a:t>
            </a:r>
            <a:r>
              <a:rPr lang="en-US" sz="1050" dirty="0">
                <a:latin typeface="JetBrains Mono" panose="02000009000000000000" pitchFamily="49" charset="0"/>
                <a:ea typeface="JetBrains Mono" panose="02000009000000000000" pitchFamily="49" charset="0"/>
                <a:cs typeface="JetBrains Mono" panose="02000009000000000000" pitchFamily="49" charset="0"/>
              </a:rPr>
              <a:t>, -1)</a:t>
            </a:r>
          </a:p>
          <a:p>
            <a:endParaRPr lang="en-US" sz="1050" dirty="0">
              <a:latin typeface="JetBrains Mono" panose="02000009000000000000" pitchFamily="49" charset="0"/>
              <a:ea typeface="JetBrains Mono" panose="02000009000000000000" pitchFamily="49" charset="0"/>
              <a:cs typeface="JetBrains Mono" panose="02000009000000000000" pitchFamily="49" charset="0"/>
            </a:endParaRPr>
          </a:p>
          <a:p>
            <a:r>
              <a:rPr lang="en-US" sz="1050" dirty="0">
                <a:solidFill>
                  <a:schemeClr val="accent6">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 Normalize pixel values to [0, 1]</a:t>
            </a:r>
          </a:p>
          <a:p>
            <a:r>
              <a:rPr lang="en-US" sz="1050" dirty="0" err="1">
                <a:latin typeface="JetBrains Mono" panose="02000009000000000000" pitchFamily="49" charset="0"/>
                <a:ea typeface="JetBrains Mono" panose="02000009000000000000" pitchFamily="49" charset="0"/>
                <a:cs typeface="JetBrains Mono" panose="02000009000000000000" pitchFamily="49" charset="0"/>
              </a:rPr>
              <a:t>x_train</a:t>
            </a:r>
            <a:r>
              <a:rPr lang="en-US" sz="1050" dirty="0">
                <a:latin typeface="JetBrains Mono" panose="02000009000000000000" pitchFamily="49" charset="0"/>
                <a:ea typeface="JetBrains Mono" panose="02000009000000000000" pitchFamily="49" charset="0"/>
                <a:cs typeface="JetBrains Mono" panose="02000009000000000000" pitchFamily="49" charset="0"/>
              </a:rPr>
              <a:t> = </a:t>
            </a:r>
            <a:r>
              <a:rPr lang="en-US" sz="1050" dirty="0" err="1">
                <a:latin typeface="JetBrains Mono" panose="02000009000000000000" pitchFamily="49" charset="0"/>
                <a:ea typeface="JetBrains Mono" panose="02000009000000000000" pitchFamily="49" charset="0"/>
                <a:cs typeface="JetBrains Mono" panose="02000009000000000000" pitchFamily="49" charset="0"/>
              </a:rPr>
              <a:t>x_train.astype</a:t>
            </a:r>
            <a:r>
              <a:rPr lang="en-US" sz="1050" dirty="0">
                <a:latin typeface="JetBrains Mono" panose="02000009000000000000" pitchFamily="49" charset="0"/>
                <a:ea typeface="JetBrains Mono" panose="02000009000000000000" pitchFamily="49" charset="0"/>
                <a:cs typeface="JetBrains Mono" panose="02000009000000000000" pitchFamily="49" charset="0"/>
              </a:rPr>
              <a:t>("float32") / 255.0</a:t>
            </a:r>
          </a:p>
          <a:p>
            <a:endParaRPr lang="en-US" sz="1050" dirty="0">
              <a:latin typeface="JetBrains Mono" panose="02000009000000000000" pitchFamily="49" charset="0"/>
              <a:ea typeface="JetBrains Mono" panose="02000009000000000000" pitchFamily="49" charset="0"/>
              <a:cs typeface="JetBrains Mono" panose="02000009000000000000" pitchFamily="49" charset="0"/>
            </a:endParaRPr>
          </a:p>
          <a:p>
            <a:r>
              <a:rPr lang="en-US" sz="1050" dirty="0">
                <a:solidFill>
                  <a:schemeClr val="accent6">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 Create an image data generator with augmentation settings</a:t>
            </a:r>
          </a:p>
          <a:p>
            <a:r>
              <a:rPr lang="en-US" sz="1050" dirty="0" err="1">
                <a:latin typeface="JetBrains Mono" panose="02000009000000000000" pitchFamily="49" charset="0"/>
                <a:ea typeface="JetBrains Mono" panose="02000009000000000000" pitchFamily="49" charset="0"/>
                <a:cs typeface="JetBrains Mono" panose="02000009000000000000" pitchFamily="49" charset="0"/>
              </a:rPr>
              <a:t>datagen</a:t>
            </a:r>
            <a:r>
              <a:rPr lang="en-US" sz="1050" dirty="0">
                <a:latin typeface="JetBrains Mono" panose="02000009000000000000" pitchFamily="49" charset="0"/>
                <a:ea typeface="JetBrains Mono" panose="02000009000000000000" pitchFamily="49" charset="0"/>
                <a:cs typeface="JetBrains Mono" panose="02000009000000000000" pitchFamily="49" charset="0"/>
              </a:rPr>
              <a:t> = </a:t>
            </a:r>
            <a:r>
              <a:rPr lang="en-US" sz="1050" dirty="0" err="1">
                <a:latin typeface="JetBrains Mono" panose="02000009000000000000" pitchFamily="49" charset="0"/>
                <a:ea typeface="JetBrains Mono" panose="02000009000000000000" pitchFamily="49" charset="0"/>
                <a:cs typeface="JetBrains Mono" panose="02000009000000000000" pitchFamily="49" charset="0"/>
              </a:rPr>
              <a:t>ImageDataGenerator</a:t>
            </a:r>
            <a:r>
              <a:rPr lang="en-US" sz="1050" dirty="0">
                <a:latin typeface="JetBrains Mono" panose="02000009000000000000" pitchFamily="49" charset="0"/>
                <a:ea typeface="JetBrains Mono" panose="02000009000000000000" pitchFamily="49" charset="0"/>
                <a:cs typeface="JetBrains Mono" panose="02000009000000000000" pitchFamily="49" charset="0"/>
              </a:rPr>
              <a:t>(</a:t>
            </a:r>
          </a:p>
          <a:p>
            <a:r>
              <a:rPr lang="en-US" sz="1050" dirty="0">
                <a:latin typeface="JetBrains Mono" panose="02000009000000000000" pitchFamily="49" charset="0"/>
                <a:ea typeface="JetBrains Mono" panose="02000009000000000000" pitchFamily="49" charset="0"/>
                <a:cs typeface="JetBrains Mono" panose="02000009000000000000" pitchFamily="49" charset="0"/>
              </a:rPr>
              <a:t>    </a:t>
            </a:r>
            <a:r>
              <a:rPr lang="en-US" sz="1050" dirty="0" err="1">
                <a:latin typeface="JetBrains Mono" panose="02000009000000000000" pitchFamily="49" charset="0"/>
                <a:ea typeface="JetBrains Mono" panose="02000009000000000000" pitchFamily="49" charset="0"/>
                <a:cs typeface="JetBrains Mono" panose="02000009000000000000" pitchFamily="49" charset="0"/>
              </a:rPr>
              <a:t>rotation_range</a:t>
            </a:r>
            <a:r>
              <a:rPr lang="en-US" sz="1050" dirty="0">
                <a:latin typeface="JetBrains Mono" panose="02000009000000000000" pitchFamily="49" charset="0"/>
                <a:ea typeface="JetBrains Mono" panose="02000009000000000000" pitchFamily="49" charset="0"/>
                <a:cs typeface="JetBrains Mono" panose="02000009000000000000" pitchFamily="49" charset="0"/>
              </a:rPr>
              <a:t>=20,         </a:t>
            </a:r>
            <a:r>
              <a:rPr lang="en-US" sz="1050" dirty="0">
                <a:solidFill>
                  <a:schemeClr val="accent6">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 Random rotation between -20 and 20 degrees</a:t>
            </a:r>
          </a:p>
          <a:p>
            <a:r>
              <a:rPr lang="en-US" sz="1050" dirty="0">
                <a:latin typeface="JetBrains Mono" panose="02000009000000000000" pitchFamily="49" charset="0"/>
                <a:ea typeface="JetBrains Mono" panose="02000009000000000000" pitchFamily="49" charset="0"/>
                <a:cs typeface="JetBrains Mono" panose="02000009000000000000" pitchFamily="49" charset="0"/>
              </a:rPr>
              <a:t>    </a:t>
            </a:r>
            <a:r>
              <a:rPr lang="en-US" sz="1050" dirty="0" err="1">
                <a:latin typeface="JetBrains Mono" panose="02000009000000000000" pitchFamily="49" charset="0"/>
                <a:ea typeface="JetBrains Mono" panose="02000009000000000000" pitchFamily="49" charset="0"/>
                <a:cs typeface="JetBrains Mono" panose="02000009000000000000" pitchFamily="49" charset="0"/>
              </a:rPr>
              <a:t>width_shift_range</a:t>
            </a:r>
            <a:r>
              <a:rPr lang="en-US" sz="1050" dirty="0">
                <a:latin typeface="JetBrains Mono" panose="02000009000000000000" pitchFamily="49" charset="0"/>
                <a:ea typeface="JetBrains Mono" panose="02000009000000000000" pitchFamily="49" charset="0"/>
                <a:cs typeface="JetBrains Mono" panose="02000009000000000000" pitchFamily="49" charset="0"/>
              </a:rPr>
              <a:t>=0.2,     </a:t>
            </a:r>
            <a:r>
              <a:rPr lang="en-US" sz="1050" dirty="0">
                <a:solidFill>
                  <a:schemeClr val="accent6">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 Horizontal shift</a:t>
            </a:r>
          </a:p>
          <a:p>
            <a:r>
              <a:rPr lang="en-US" sz="1050" dirty="0">
                <a:latin typeface="JetBrains Mono" panose="02000009000000000000" pitchFamily="49" charset="0"/>
                <a:ea typeface="JetBrains Mono" panose="02000009000000000000" pitchFamily="49" charset="0"/>
                <a:cs typeface="JetBrains Mono" panose="02000009000000000000" pitchFamily="49" charset="0"/>
              </a:rPr>
              <a:t>    </a:t>
            </a:r>
            <a:r>
              <a:rPr lang="en-US" sz="1050" dirty="0" err="1">
                <a:latin typeface="JetBrains Mono" panose="02000009000000000000" pitchFamily="49" charset="0"/>
                <a:ea typeface="JetBrains Mono" panose="02000009000000000000" pitchFamily="49" charset="0"/>
                <a:cs typeface="JetBrains Mono" panose="02000009000000000000" pitchFamily="49" charset="0"/>
              </a:rPr>
              <a:t>height_shift_range</a:t>
            </a:r>
            <a:r>
              <a:rPr lang="en-US" sz="1050" dirty="0">
                <a:latin typeface="JetBrains Mono" panose="02000009000000000000" pitchFamily="49" charset="0"/>
                <a:ea typeface="JetBrains Mono" panose="02000009000000000000" pitchFamily="49" charset="0"/>
                <a:cs typeface="JetBrains Mono" panose="02000009000000000000" pitchFamily="49" charset="0"/>
              </a:rPr>
              <a:t>=0.2,    </a:t>
            </a:r>
            <a:r>
              <a:rPr lang="en-US" sz="1050" dirty="0">
                <a:solidFill>
                  <a:schemeClr val="accent6">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 Vertical shift</a:t>
            </a:r>
          </a:p>
          <a:p>
            <a:r>
              <a:rPr lang="en-US" sz="1050" dirty="0">
                <a:latin typeface="JetBrains Mono" panose="02000009000000000000" pitchFamily="49" charset="0"/>
                <a:ea typeface="JetBrains Mono" panose="02000009000000000000" pitchFamily="49" charset="0"/>
                <a:cs typeface="JetBrains Mono" panose="02000009000000000000" pitchFamily="49" charset="0"/>
              </a:rPr>
              <a:t>    </a:t>
            </a:r>
            <a:r>
              <a:rPr lang="en-US" sz="1050" dirty="0" err="1">
                <a:latin typeface="JetBrains Mono" panose="02000009000000000000" pitchFamily="49" charset="0"/>
                <a:ea typeface="JetBrains Mono" panose="02000009000000000000" pitchFamily="49" charset="0"/>
                <a:cs typeface="JetBrains Mono" panose="02000009000000000000" pitchFamily="49" charset="0"/>
              </a:rPr>
              <a:t>zoom_range</a:t>
            </a:r>
            <a:r>
              <a:rPr lang="en-US" sz="1050" dirty="0">
                <a:latin typeface="JetBrains Mono" panose="02000009000000000000" pitchFamily="49" charset="0"/>
                <a:ea typeface="JetBrains Mono" panose="02000009000000000000" pitchFamily="49" charset="0"/>
                <a:cs typeface="JetBrains Mono" panose="02000009000000000000" pitchFamily="49" charset="0"/>
              </a:rPr>
              <a:t>=0.2             </a:t>
            </a:r>
            <a:r>
              <a:rPr lang="en-US" sz="1050" dirty="0">
                <a:solidFill>
                  <a:schemeClr val="accent6">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 Random zoom</a:t>
            </a:r>
          </a:p>
          <a:p>
            <a:r>
              <a:rPr lang="en-US" sz="1050" dirty="0">
                <a:latin typeface="JetBrains Mono" panose="02000009000000000000" pitchFamily="49" charset="0"/>
                <a:ea typeface="JetBrains Mono" panose="02000009000000000000" pitchFamily="49" charset="0"/>
                <a:cs typeface="JetBrains Mono" panose="02000009000000000000" pitchFamily="49" charset="0"/>
              </a:rPr>
              <a:t>)</a:t>
            </a:r>
          </a:p>
          <a:p>
            <a:endParaRPr lang="en-US" sz="1050" dirty="0">
              <a:latin typeface="JetBrains Mono" panose="02000009000000000000" pitchFamily="49" charset="0"/>
              <a:ea typeface="JetBrains Mono" panose="02000009000000000000" pitchFamily="49" charset="0"/>
              <a:cs typeface="JetBrains Mono" panose="02000009000000000000" pitchFamily="49" charset="0"/>
            </a:endParaRPr>
          </a:p>
          <a:p>
            <a:r>
              <a:rPr lang="en-US" sz="1050" dirty="0">
                <a:solidFill>
                  <a:schemeClr val="accent6">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 Take one sample image and create a batch of size 1</a:t>
            </a:r>
          </a:p>
          <a:p>
            <a:r>
              <a:rPr lang="en-US" sz="1050" dirty="0" err="1">
                <a:latin typeface="JetBrains Mono" panose="02000009000000000000" pitchFamily="49" charset="0"/>
                <a:ea typeface="JetBrains Mono" panose="02000009000000000000" pitchFamily="49" charset="0"/>
                <a:cs typeface="JetBrains Mono" panose="02000009000000000000" pitchFamily="49" charset="0"/>
              </a:rPr>
              <a:t>sample_image</a:t>
            </a:r>
            <a:r>
              <a:rPr lang="en-US" sz="1050" dirty="0">
                <a:latin typeface="JetBrains Mono" panose="02000009000000000000" pitchFamily="49" charset="0"/>
                <a:ea typeface="JetBrains Mono" panose="02000009000000000000" pitchFamily="49" charset="0"/>
                <a:cs typeface="JetBrains Mono" panose="02000009000000000000" pitchFamily="49" charset="0"/>
              </a:rPr>
              <a:t> = </a:t>
            </a:r>
            <a:r>
              <a:rPr lang="en-US" sz="1050" dirty="0" err="1">
                <a:latin typeface="JetBrains Mono" panose="02000009000000000000" pitchFamily="49" charset="0"/>
                <a:ea typeface="JetBrains Mono" panose="02000009000000000000" pitchFamily="49" charset="0"/>
                <a:cs typeface="JetBrains Mono" panose="02000009000000000000" pitchFamily="49" charset="0"/>
              </a:rPr>
              <a:t>x_train</a:t>
            </a:r>
            <a:r>
              <a:rPr lang="en-US" sz="1050" dirty="0">
                <a:latin typeface="JetBrains Mono" panose="02000009000000000000" pitchFamily="49" charset="0"/>
                <a:ea typeface="JetBrains Mono" panose="02000009000000000000" pitchFamily="49" charset="0"/>
                <a:cs typeface="JetBrains Mono" panose="02000009000000000000" pitchFamily="49" charset="0"/>
              </a:rPr>
              <a:t>[0]</a:t>
            </a:r>
          </a:p>
          <a:p>
            <a:r>
              <a:rPr lang="en-US" sz="1050" dirty="0" err="1">
                <a:latin typeface="JetBrains Mono" panose="02000009000000000000" pitchFamily="49" charset="0"/>
                <a:ea typeface="JetBrains Mono" panose="02000009000000000000" pitchFamily="49" charset="0"/>
                <a:cs typeface="JetBrains Mono" panose="02000009000000000000" pitchFamily="49" charset="0"/>
              </a:rPr>
              <a:t>sample_image</a:t>
            </a:r>
            <a:r>
              <a:rPr lang="en-US" sz="1050" dirty="0">
                <a:latin typeface="JetBrains Mono" panose="02000009000000000000" pitchFamily="49" charset="0"/>
                <a:ea typeface="JetBrains Mono" panose="02000009000000000000" pitchFamily="49" charset="0"/>
                <a:cs typeface="JetBrains Mono" panose="02000009000000000000" pitchFamily="49" charset="0"/>
              </a:rPr>
              <a:t> = </a:t>
            </a:r>
            <a:r>
              <a:rPr lang="en-US" sz="1050" dirty="0" err="1">
                <a:latin typeface="JetBrains Mono" panose="02000009000000000000" pitchFamily="49" charset="0"/>
                <a:ea typeface="JetBrains Mono" panose="02000009000000000000" pitchFamily="49" charset="0"/>
                <a:cs typeface="JetBrains Mono" panose="02000009000000000000" pitchFamily="49" charset="0"/>
              </a:rPr>
              <a:t>np.expand_dims</a:t>
            </a:r>
            <a:r>
              <a:rPr lang="en-US" sz="1050" dirty="0">
                <a:latin typeface="JetBrains Mono" panose="02000009000000000000" pitchFamily="49" charset="0"/>
                <a:ea typeface="JetBrains Mono" panose="02000009000000000000" pitchFamily="49" charset="0"/>
                <a:cs typeface="JetBrains Mono" panose="02000009000000000000" pitchFamily="49" charset="0"/>
              </a:rPr>
              <a:t>(</a:t>
            </a:r>
            <a:r>
              <a:rPr lang="en-US" sz="1050" dirty="0" err="1">
                <a:latin typeface="JetBrains Mono" panose="02000009000000000000" pitchFamily="49" charset="0"/>
                <a:ea typeface="JetBrains Mono" panose="02000009000000000000" pitchFamily="49" charset="0"/>
                <a:cs typeface="JetBrains Mono" panose="02000009000000000000" pitchFamily="49" charset="0"/>
              </a:rPr>
              <a:t>sample_image</a:t>
            </a:r>
            <a:r>
              <a:rPr lang="en-US" sz="1050" dirty="0">
                <a:latin typeface="JetBrains Mono" panose="02000009000000000000" pitchFamily="49" charset="0"/>
                <a:ea typeface="JetBrains Mono" panose="02000009000000000000" pitchFamily="49" charset="0"/>
                <a:cs typeface="JetBrains Mono" panose="02000009000000000000" pitchFamily="49" charset="0"/>
              </a:rPr>
              <a:t>, 0)  </a:t>
            </a:r>
            <a:r>
              <a:rPr lang="en-US" sz="1050" dirty="0">
                <a:solidFill>
                  <a:schemeClr val="accent6">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 Shape: (1, 28, 28, 1)</a:t>
            </a:r>
          </a:p>
          <a:p>
            <a:endParaRPr lang="en-US" sz="1050" dirty="0">
              <a:latin typeface="JetBrains Mono" panose="02000009000000000000" pitchFamily="49" charset="0"/>
              <a:ea typeface="JetBrains Mono" panose="02000009000000000000" pitchFamily="49" charset="0"/>
              <a:cs typeface="JetBrains Mono" panose="02000009000000000000" pitchFamily="49" charset="0"/>
            </a:endParaRPr>
          </a:p>
          <a:p>
            <a:r>
              <a:rPr lang="en-US" sz="1050" dirty="0">
                <a:solidFill>
                  <a:schemeClr val="accent6">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 Generate augmented images using the generator</a:t>
            </a:r>
          </a:p>
          <a:p>
            <a:r>
              <a:rPr lang="en-US" sz="1050" dirty="0" err="1">
                <a:latin typeface="JetBrains Mono" panose="02000009000000000000" pitchFamily="49" charset="0"/>
                <a:ea typeface="JetBrains Mono" panose="02000009000000000000" pitchFamily="49" charset="0"/>
                <a:cs typeface="JetBrains Mono" panose="02000009000000000000" pitchFamily="49" charset="0"/>
              </a:rPr>
              <a:t>augmented_images</a:t>
            </a:r>
            <a:r>
              <a:rPr lang="en-US" sz="1050" dirty="0">
                <a:latin typeface="JetBrains Mono" panose="02000009000000000000" pitchFamily="49" charset="0"/>
                <a:ea typeface="JetBrains Mono" panose="02000009000000000000" pitchFamily="49" charset="0"/>
                <a:cs typeface="JetBrains Mono" panose="02000009000000000000" pitchFamily="49" charset="0"/>
              </a:rPr>
              <a:t> = </a:t>
            </a:r>
            <a:r>
              <a:rPr lang="en-US" sz="1050" dirty="0" err="1">
                <a:latin typeface="JetBrains Mono" panose="02000009000000000000" pitchFamily="49" charset="0"/>
                <a:ea typeface="JetBrains Mono" panose="02000009000000000000" pitchFamily="49" charset="0"/>
                <a:cs typeface="JetBrains Mono" panose="02000009000000000000" pitchFamily="49" charset="0"/>
              </a:rPr>
              <a:t>datagen.flow</a:t>
            </a:r>
            <a:r>
              <a:rPr lang="en-US" sz="1050" dirty="0">
                <a:latin typeface="JetBrains Mono" panose="02000009000000000000" pitchFamily="49" charset="0"/>
                <a:ea typeface="JetBrains Mono" panose="02000009000000000000" pitchFamily="49" charset="0"/>
                <a:cs typeface="JetBrains Mono" panose="02000009000000000000" pitchFamily="49" charset="0"/>
              </a:rPr>
              <a:t>(</a:t>
            </a:r>
            <a:r>
              <a:rPr lang="en-US" sz="1050" dirty="0" err="1">
                <a:latin typeface="JetBrains Mono" panose="02000009000000000000" pitchFamily="49" charset="0"/>
                <a:ea typeface="JetBrains Mono" panose="02000009000000000000" pitchFamily="49" charset="0"/>
                <a:cs typeface="JetBrains Mono" panose="02000009000000000000" pitchFamily="49" charset="0"/>
              </a:rPr>
              <a:t>sample_image</a:t>
            </a:r>
            <a:r>
              <a:rPr lang="en-US" sz="1050" dirty="0">
                <a:latin typeface="JetBrains Mono" panose="02000009000000000000" pitchFamily="49" charset="0"/>
                <a:ea typeface="JetBrains Mono" panose="02000009000000000000" pitchFamily="49" charset="0"/>
                <a:cs typeface="JetBrains Mono" panose="02000009000000000000" pitchFamily="49" charset="0"/>
              </a:rPr>
              <a:t>, </a:t>
            </a:r>
            <a:r>
              <a:rPr lang="en-US" sz="1050" dirty="0" err="1">
                <a:latin typeface="JetBrains Mono" panose="02000009000000000000" pitchFamily="49" charset="0"/>
                <a:ea typeface="JetBrains Mono" panose="02000009000000000000" pitchFamily="49" charset="0"/>
                <a:cs typeface="JetBrains Mono" panose="02000009000000000000" pitchFamily="49" charset="0"/>
              </a:rPr>
              <a:t>batch_size</a:t>
            </a:r>
            <a:r>
              <a:rPr lang="en-US" sz="1050" dirty="0">
                <a:latin typeface="JetBrains Mono" panose="02000009000000000000" pitchFamily="49" charset="0"/>
                <a:ea typeface="JetBrains Mono" panose="02000009000000000000" pitchFamily="49" charset="0"/>
                <a:cs typeface="JetBrains Mono" panose="02000009000000000000" pitchFamily="49" charset="0"/>
              </a:rPr>
              <a:t>=1)</a:t>
            </a:r>
          </a:p>
          <a:p>
            <a:endParaRPr lang="en-US" sz="1050" dirty="0">
              <a:latin typeface="JetBrains Mono" panose="02000009000000000000" pitchFamily="49" charset="0"/>
              <a:ea typeface="JetBrains Mono" panose="02000009000000000000" pitchFamily="49" charset="0"/>
              <a:cs typeface="JetBrains Mono" panose="02000009000000000000" pitchFamily="49" charset="0"/>
            </a:endParaRPr>
          </a:p>
          <a:p>
            <a:r>
              <a:rPr lang="en-US" sz="1050" dirty="0">
                <a:solidFill>
                  <a:schemeClr val="accent6">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 Display the first 9 augmented images</a:t>
            </a:r>
          </a:p>
          <a:p>
            <a:r>
              <a:rPr lang="en-US" sz="1050" dirty="0" err="1">
                <a:latin typeface="JetBrains Mono" panose="02000009000000000000" pitchFamily="49" charset="0"/>
                <a:ea typeface="JetBrains Mono" panose="02000009000000000000" pitchFamily="49" charset="0"/>
                <a:cs typeface="JetBrains Mono" panose="02000009000000000000" pitchFamily="49" charset="0"/>
              </a:rPr>
              <a:t>plt.figure</a:t>
            </a:r>
            <a:r>
              <a:rPr lang="en-US" sz="1050" dirty="0">
                <a:latin typeface="JetBrains Mono" panose="02000009000000000000" pitchFamily="49" charset="0"/>
                <a:ea typeface="JetBrains Mono" panose="02000009000000000000" pitchFamily="49" charset="0"/>
                <a:cs typeface="JetBrains Mono" panose="02000009000000000000" pitchFamily="49" charset="0"/>
              </a:rPr>
              <a:t>(</a:t>
            </a:r>
            <a:r>
              <a:rPr lang="en-US" sz="1050" dirty="0" err="1">
                <a:latin typeface="JetBrains Mono" panose="02000009000000000000" pitchFamily="49" charset="0"/>
                <a:ea typeface="JetBrains Mono" panose="02000009000000000000" pitchFamily="49" charset="0"/>
                <a:cs typeface="JetBrains Mono" panose="02000009000000000000" pitchFamily="49" charset="0"/>
              </a:rPr>
              <a:t>figsize</a:t>
            </a:r>
            <a:r>
              <a:rPr lang="en-US" sz="1050" dirty="0">
                <a:latin typeface="JetBrains Mono" panose="02000009000000000000" pitchFamily="49" charset="0"/>
                <a:ea typeface="JetBrains Mono" panose="02000009000000000000" pitchFamily="49" charset="0"/>
                <a:cs typeface="JetBrains Mono" panose="02000009000000000000" pitchFamily="49" charset="0"/>
              </a:rPr>
              <a:t>=(6, 6))</a:t>
            </a:r>
          </a:p>
          <a:p>
            <a:r>
              <a:rPr lang="en-US" sz="1050" dirty="0">
                <a:latin typeface="JetBrains Mono" panose="02000009000000000000" pitchFamily="49" charset="0"/>
                <a:ea typeface="JetBrains Mono" panose="02000009000000000000" pitchFamily="49" charset="0"/>
                <a:cs typeface="JetBrains Mono" panose="02000009000000000000" pitchFamily="49" charset="0"/>
              </a:rPr>
              <a:t>for </a:t>
            </a:r>
            <a:r>
              <a:rPr lang="en-US" sz="1050" dirty="0" err="1">
                <a:latin typeface="JetBrains Mono" panose="02000009000000000000" pitchFamily="49" charset="0"/>
                <a:ea typeface="JetBrains Mono" panose="02000009000000000000" pitchFamily="49" charset="0"/>
                <a:cs typeface="JetBrains Mono" panose="02000009000000000000" pitchFamily="49" charset="0"/>
              </a:rPr>
              <a:t>i</a:t>
            </a:r>
            <a:r>
              <a:rPr lang="en-US" sz="1050" dirty="0">
                <a:latin typeface="JetBrains Mono" panose="02000009000000000000" pitchFamily="49" charset="0"/>
                <a:ea typeface="JetBrains Mono" panose="02000009000000000000" pitchFamily="49" charset="0"/>
                <a:cs typeface="JetBrains Mono" panose="02000009000000000000" pitchFamily="49" charset="0"/>
              </a:rPr>
              <a:t> in range(9):</a:t>
            </a:r>
          </a:p>
          <a:p>
            <a:r>
              <a:rPr lang="en-US" sz="1050" dirty="0">
                <a:latin typeface="JetBrains Mono" panose="02000009000000000000" pitchFamily="49" charset="0"/>
                <a:ea typeface="JetBrains Mono" panose="02000009000000000000" pitchFamily="49" charset="0"/>
                <a:cs typeface="JetBrains Mono" panose="02000009000000000000" pitchFamily="49" charset="0"/>
              </a:rPr>
              <a:t>    batch = next(</a:t>
            </a:r>
            <a:r>
              <a:rPr lang="en-US" sz="1050" dirty="0" err="1">
                <a:latin typeface="JetBrains Mono" panose="02000009000000000000" pitchFamily="49" charset="0"/>
                <a:ea typeface="JetBrains Mono" panose="02000009000000000000" pitchFamily="49" charset="0"/>
                <a:cs typeface="JetBrains Mono" panose="02000009000000000000" pitchFamily="49" charset="0"/>
              </a:rPr>
              <a:t>augmented_images</a:t>
            </a:r>
            <a:r>
              <a:rPr lang="en-US" sz="1050" dirty="0">
                <a:latin typeface="JetBrains Mono" panose="02000009000000000000" pitchFamily="49" charset="0"/>
                <a:ea typeface="JetBrains Mono" panose="02000009000000000000" pitchFamily="49" charset="0"/>
                <a:cs typeface="JetBrains Mono" panose="02000009000000000000" pitchFamily="49" charset="0"/>
              </a:rPr>
              <a:t>)</a:t>
            </a:r>
          </a:p>
          <a:p>
            <a:r>
              <a:rPr lang="en-US" sz="1050" dirty="0">
                <a:latin typeface="JetBrains Mono" panose="02000009000000000000" pitchFamily="49" charset="0"/>
                <a:ea typeface="JetBrains Mono" panose="02000009000000000000" pitchFamily="49" charset="0"/>
                <a:cs typeface="JetBrains Mono" panose="02000009000000000000" pitchFamily="49" charset="0"/>
              </a:rPr>
              <a:t>    image = batch[0].squeeze()</a:t>
            </a:r>
          </a:p>
          <a:p>
            <a:r>
              <a:rPr lang="en-US" sz="1050" dirty="0">
                <a:latin typeface="JetBrains Mono" panose="02000009000000000000" pitchFamily="49" charset="0"/>
                <a:ea typeface="JetBrains Mono" panose="02000009000000000000" pitchFamily="49" charset="0"/>
                <a:cs typeface="JetBrains Mono" panose="02000009000000000000" pitchFamily="49" charset="0"/>
              </a:rPr>
              <a:t>    </a:t>
            </a:r>
            <a:r>
              <a:rPr lang="en-US" sz="1050" dirty="0" err="1">
                <a:latin typeface="JetBrains Mono" panose="02000009000000000000" pitchFamily="49" charset="0"/>
                <a:ea typeface="JetBrains Mono" panose="02000009000000000000" pitchFamily="49" charset="0"/>
                <a:cs typeface="JetBrains Mono" panose="02000009000000000000" pitchFamily="49" charset="0"/>
              </a:rPr>
              <a:t>plt.subplot</a:t>
            </a:r>
            <a:r>
              <a:rPr lang="en-US" sz="1050" dirty="0">
                <a:latin typeface="JetBrains Mono" panose="02000009000000000000" pitchFamily="49" charset="0"/>
                <a:ea typeface="JetBrains Mono" panose="02000009000000000000" pitchFamily="49" charset="0"/>
                <a:cs typeface="JetBrains Mono" panose="02000009000000000000" pitchFamily="49" charset="0"/>
              </a:rPr>
              <a:t>(3, 3, </a:t>
            </a:r>
            <a:r>
              <a:rPr lang="en-US" sz="1050" dirty="0" err="1">
                <a:latin typeface="JetBrains Mono" panose="02000009000000000000" pitchFamily="49" charset="0"/>
                <a:ea typeface="JetBrains Mono" panose="02000009000000000000" pitchFamily="49" charset="0"/>
                <a:cs typeface="JetBrains Mono" panose="02000009000000000000" pitchFamily="49" charset="0"/>
              </a:rPr>
              <a:t>i</a:t>
            </a:r>
            <a:r>
              <a:rPr lang="en-US" sz="1050" dirty="0">
                <a:latin typeface="JetBrains Mono" panose="02000009000000000000" pitchFamily="49" charset="0"/>
                <a:ea typeface="JetBrains Mono" panose="02000009000000000000" pitchFamily="49" charset="0"/>
                <a:cs typeface="JetBrains Mono" panose="02000009000000000000" pitchFamily="49" charset="0"/>
              </a:rPr>
              <a:t> + 1)</a:t>
            </a:r>
          </a:p>
          <a:p>
            <a:r>
              <a:rPr lang="en-US" sz="1050" dirty="0">
                <a:latin typeface="JetBrains Mono" panose="02000009000000000000" pitchFamily="49" charset="0"/>
                <a:ea typeface="JetBrains Mono" panose="02000009000000000000" pitchFamily="49" charset="0"/>
                <a:cs typeface="JetBrains Mono" panose="02000009000000000000" pitchFamily="49" charset="0"/>
              </a:rPr>
              <a:t>    </a:t>
            </a:r>
            <a:r>
              <a:rPr lang="en-US" sz="1050" dirty="0" err="1">
                <a:latin typeface="JetBrains Mono" panose="02000009000000000000" pitchFamily="49" charset="0"/>
                <a:ea typeface="JetBrains Mono" panose="02000009000000000000" pitchFamily="49" charset="0"/>
                <a:cs typeface="JetBrains Mono" panose="02000009000000000000" pitchFamily="49" charset="0"/>
              </a:rPr>
              <a:t>plt.imshow</a:t>
            </a:r>
            <a:r>
              <a:rPr lang="en-US" sz="1050" dirty="0">
                <a:latin typeface="JetBrains Mono" panose="02000009000000000000" pitchFamily="49" charset="0"/>
                <a:ea typeface="JetBrains Mono" panose="02000009000000000000" pitchFamily="49" charset="0"/>
                <a:cs typeface="JetBrains Mono" panose="02000009000000000000" pitchFamily="49" charset="0"/>
              </a:rPr>
              <a:t>(image, </a:t>
            </a:r>
            <a:r>
              <a:rPr lang="en-US" sz="1050" dirty="0" err="1">
                <a:latin typeface="JetBrains Mono" panose="02000009000000000000" pitchFamily="49" charset="0"/>
                <a:ea typeface="JetBrains Mono" panose="02000009000000000000" pitchFamily="49" charset="0"/>
                <a:cs typeface="JetBrains Mono" panose="02000009000000000000" pitchFamily="49" charset="0"/>
              </a:rPr>
              <a:t>cmap</a:t>
            </a:r>
            <a:r>
              <a:rPr lang="en-US" sz="1050" dirty="0">
                <a:latin typeface="JetBrains Mono" panose="02000009000000000000" pitchFamily="49" charset="0"/>
                <a:ea typeface="JetBrains Mono" panose="02000009000000000000" pitchFamily="49" charset="0"/>
                <a:cs typeface="JetBrains Mono" panose="02000009000000000000" pitchFamily="49" charset="0"/>
              </a:rPr>
              <a:t>='gray')</a:t>
            </a:r>
          </a:p>
          <a:p>
            <a:r>
              <a:rPr lang="en-US" sz="1050" dirty="0">
                <a:latin typeface="JetBrains Mono" panose="02000009000000000000" pitchFamily="49" charset="0"/>
                <a:ea typeface="JetBrains Mono" panose="02000009000000000000" pitchFamily="49" charset="0"/>
                <a:cs typeface="JetBrains Mono" panose="02000009000000000000" pitchFamily="49" charset="0"/>
              </a:rPr>
              <a:t>    </a:t>
            </a:r>
            <a:r>
              <a:rPr lang="en-US" sz="1050" dirty="0" err="1">
                <a:latin typeface="JetBrains Mono" panose="02000009000000000000" pitchFamily="49" charset="0"/>
                <a:ea typeface="JetBrains Mono" panose="02000009000000000000" pitchFamily="49" charset="0"/>
                <a:cs typeface="JetBrains Mono" panose="02000009000000000000" pitchFamily="49" charset="0"/>
              </a:rPr>
              <a:t>plt.axis</a:t>
            </a:r>
            <a:r>
              <a:rPr lang="en-US" sz="1050" dirty="0">
                <a:latin typeface="JetBrains Mono" panose="02000009000000000000" pitchFamily="49" charset="0"/>
                <a:ea typeface="JetBrains Mono" panose="02000009000000000000" pitchFamily="49" charset="0"/>
                <a:cs typeface="JetBrains Mono" panose="02000009000000000000" pitchFamily="49" charset="0"/>
              </a:rPr>
              <a:t>('off')</a:t>
            </a:r>
          </a:p>
          <a:p>
            <a:r>
              <a:rPr lang="en-US" sz="1050" dirty="0" err="1">
                <a:latin typeface="JetBrains Mono" panose="02000009000000000000" pitchFamily="49" charset="0"/>
                <a:ea typeface="JetBrains Mono" panose="02000009000000000000" pitchFamily="49" charset="0"/>
                <a:cs typeface="JetBrains Mono" panose="02000009000000000000" pitchFamily="49" charset="0"/>
              </a:rPr>
              <a:t>plt.tight_layout</a:t>
            </a:r>
            <a:r>
              <a:rPr lang="en-US" sz="1050" dirty="0">
                <a:latin typeface="JetBrains Mono" panose="02000009000000000000" pitchFamily="49" charset="0"/>
                <a:ea typeface="JetBrains Mono" panose="02000009000000000000" pitchFamily="49" charset="0"/>
                <a:cs typeface="JetBrains Mono" panose="02000009000000000000" pitchFamily="49" charset="0"/>
              </a:rPr>
              <a:t>()</a:t>
            </a:r>
          </a:p>
          <a:p>
            <a:r>
              <a:rPr lang="en-US" sz="1050" dirty="0" err="1">
                <a:latin typeface="JetBrains Mono" panose="02000009000000000000" pitchFamily="49" charset="0"/>
                <a:ea typeface="JetBrains Mono" panose="02000009000000000000" pitchFamily="49" charset="0"/>
                <a:cs typeface="JetBrains Mono" panose="02000009000000000000" pitchFamily="49" charset="0"/>
              </a:rPr>
              <a:t>plt.show</a:t>
            </a:r>
            <a:r>
              <a:rPr lang="en-US" sz="1050" dirty="0">
                <a:latin typeface="JetBrains Mono" panose="02000009000000000000" pitchFamily="49" charset="0"/>
                <a:ea typeface="JetBrains Mono" panose="02000009000000000000" pitchFamily="49" charset="0"/>
                <a:cs typeface="JetBrains Mono" panose="02000009000000000000" pitchFamily="49" charset="0"/>
              </a:rPr>
              <a:t>()</a:t>
            </a:r>
            <a:endParaRPr lang="en-KG" sz="1050" dirty="0">
              <a:latin typeface="JetBrains Mono" panose="02000009000000000000" pitchFamily="49" charset="0"/>
              <a:ea typeface="JetBrains Mono" panose="02000009000000000000" pitchFamily="49" charset="0"/>
              <a:cs typeface="JetBrains Mono" panose="02000009000000000000" pitchFamily="49" charset="0"/>
            </a:endParaRPr>
          </a:p>
        </p:txBody>
      </p:sp>
      <p:pic>
        <p:nvPicPr>
          <p:cNvPr id="9" name="Picture 8" descr="A collage of white lines&#10;&#10;AI-generated content may be incorrect.">
            <a:extLst>
              <a:ext uri="{FF2B5EF4-FFF2-40B4-BE49-F238E27FC236}">
                <a16:creationId xmlns:a16="http://schemas.microsoft.com/office/drawing/2014/main" id="{A8B52404-EA7D-01D3-FE6B-4E84825175A1}"/>
              </a:ext>
            </a:extLst>
          </p:cNvPr>
          <p:cNvPicPr>
            <a:picLocks noChangeAspect="1"/>
          </p:cNvPicPr>
          <p:nvPr/>
        </p:nvPicPr>
        <p:blipFill>
          <a:blip r:embed="rId2"/>
          <a:stretch>
            <a:fillRect/>
          </a:stretch>
        </p:blipFill>
        <p:spPr>
          <a:xfrm>
            <a:off x="10437372" y="1317956"/>
            <a:ext cx="2969947" cy="2916314"/>
          </a:xfrm>
          <a:prstGeom prst="rect">
            <a:avLst/>
          </a:prstGeom>
        </p:spPr>
      </p:pic>
      <p:sp>
        <p:nvSpPr>
          <p:cNvPr id="10" name="TextBox 9">
            <a:extLst>
              <a:ext uri="{FF2B5EF4-FFF2-40B4-BE49-F238E27FC236}">
                <a16:creationId xmlns:a16="http://schemas.microsoft.com/office/drawing/2014/main" id="{8CB07515-7ECA-966F-D65F-C5033F007E06}"/>
              </a:ext>
            </a:extLst>
          </p:cNvPr>
          <p:cNvSpPr txBox="1"/>
          <p:nvPr/>
        </p:nvSpPr>
        <p:spPr>
          <a:xfrm>
            <a:off x="11027034" y="880824"/>
            <a:ext cx="1976823" cy="369332"/>
          </a:xfrm>
          <a:prstGeom prst="rect">
            <a:avLst/>
          </a:prstGeom>
          <a:noFill/>
        </p:spPr>
        <p:txBody>
          <a:bodyPr wrap="none" rtlCol="0">
            <a:spAutoFit/>
          </a:bodyPr>
          <a:lstStyle/>
          <a:p>
            <a:r>
              <a:rPr lang="en-KG" dirty="0">
                <a:latin typeface="JetBrains Mono" panose="02000009000000000000" pitchFamily="49" charset="0"/>
                <a:ea typeface="JetBrains Mono" panose="02000009000000000000" pitchFamily="49" charset="0"/>
                <a:cs typeface="JetBrains Mono" panose="02000009000000000000" pitchFamily="49" charset="0"/>
              </a:rPr>
              <a:t>1st iteration</a:t>
            </a:r>
          </a:p>
        </p:txBody>
      </p:sp>
      <p:pic>
        <p:nvPicPr>
          <p:cNvPr id="12" name="Picture 11" descr="A collage of white letters&#10;&#10;AI-generated content may be incorrect.">
            <a:extLst>
              <a:ext uri="{FF2B5EF4-FFF2-40B4-BE49-F238E27FC236}">
                <a16:creationId xmlns:a16="http://schemas.microsoft.com/office/drawing/2014/main" id="{C96E62BE-4672-DF84-B377-7909754661E6}"/>
              </a:ext>
            </a:extLst>
          </p:cNvPr>
          <p:cNvPicPr>
            <a:picLocks noChangeAspect="1"/>
          </p:cNvPicPr>
          <p:nvPr/>
        </p:nvPicPr>
        <p:blipFill>
          <a:blip r:embed="rId3"/>
          <a:stretch>
            <a:fillRect/>
          </a:stretch>
        </p:blipFill>
        <p:spPr>
          <a:xfrm>
            <a:off x="10437372" y="4701675"/>
            <a:ext cx="2969947" cy="2916314"/>
          </a:xfrm>
          <a:prstGeom prst="rect">
            <a:avLst/>
          </a:prstGeom>
        </p:spPr>
      </p:pic>
      <p:sp>
        <p:nvSpPr>
          <p:cNvPr id="13" name="TextBox 12">
            <a:extLst>
              <a:ext uri="{FF2B5EF4-FFF2-40B4-BE49-F238E27FC236}">
                <a16:creationId xmlns:a16="http://schemas.microsoft.com/office/drawing/2014/main" id="{0B6016F1-64B3-71E2-3934-6F9F69F41F6C}"/>
              </a:ext>
            </a:extLst>
          </p:cNvPr>
          <p:cNvSpPr txBox="1"/>
          <p:nvPr/>
        </p:nvSpPr>
        <p:spPr>
          <a:xfrm>
            <a:off x="11027033" y="4302070"/>
            <a:ext cx="1976823" cy="369332"/>
          </a:xfrm>
          <a:prstGeom prst="rect">
            <a:avLst/>
          </a:prstGeom>
          <a:noFill/>
        </p:spPr>
        <p:txBody>
          <a:bodyPr wrap="none" rtlCol="0">
            <a:spAutoFit/>
          </a:bodyPr>
          <a:lstStyle/>
          <a:p>
            <a:r>
              <a:rPr lang="en-KG" dirty="0">
                <a:latin typeface="JetBrains Mono" panose="02000009000000000000" pitchFamily="49" charset="0"/>
                <a:ea typeface="JetBrains Mono" panose="02000009000000000000" pitchFamily="49" charset="0"/>
                <a:cs typeface="JetBrains Mono" panose="02000009000000000000" pitchFamily="49" charset="0"/>
              </a:rPr>
              <a:t>2st iteration</a:t>
            </a:r>
          </a:p>
        </p:txBody>
      </p:sp>
      <p:sp>
        <p:nvSpPr>
          <p:cNvPr id="14" name="TextBox 13">
            <a:extLst>
              <a:ext uri="{FF2B5EF4-FFF2-40B4-BE49-F238E27FC236}">
                <a16:creationId xmlns:a16="http://schemas.microsoft.com/office/drawing/2014/main" id="{F6473CBA-3ECF-3E01-873C-02CAB8E7AC6F}"/>
              </a:ext>
            </a:extLst>
          </p:cNvPr>
          <p:cNvSpPr txBox="1"/>
          <p:nvPr/>
        </p:nvSpPr>
        <p:spPr>
          <a:xfrm>
            <a:off x="4942565" y="6272127"/>
            <a:ext cx="5202243" cy="1446550"/>
          </a:xfrm>
          <a:prstGeom prst="rect">
            <a:avLst/>
          </a:prstGeom>
          <a:noFill/>
        </p:spPr>
        <p:txBody>
          <a:bodyPr wrap="square" rtlCol="0">
            <a:spAutoFit/>
          </a:bodyPr>
          <a:lstStyle/>
          <a:p>
            <a:r>
              <a:rPr lang="en-US" sz="1400" dirty="0">
                <a:latin typeface="JetBrains Mono" panose="02000009000000000000" pitchFamily="49" charset="0"/>
                <a:ea typeface="JetBrains Mono" panose="02000009000000000000" pitchFamily="49" charset="0"/>
                <a:cs typeface="JetBrains Mono" panose="02000009000000000000" pitchFamily="49" charset="0"/>
              </a:rPr>
              <a:t>Author comment</a:t>
            </a:r>
            <a:br>
              <a:rPr lang="ru-RU" sz="1400" dirty="0">
                <a:latin typeface="JetBrains Mono" panose="02000009000000000000" pitchFamily="49" charset="0"/>
                <a:ea typeface="JetBrains Mono" panose="02000009000000000000" pitchFamily="49" charset="0"/>
                <a:cs typeface="JetBrains Mono" panose="02000009000000000000" pitchFamily="49" charset="0"/>
              </a:rPr>
            </a:br>
            <a:r>
              <a:rPr lang="en-US" sz="1400" dirty="0">
                <a:latin typeface="JetBrains Mono" panose="02000009000000000000" pitchFamily="49" charset="0"/>
                <a:ea typeface="JetBrains Mono" panose="02000009000000000000" pitchFamily="49" charset="0"/>
                <a:cs typeface="JetBrains Mono" panose="02000009000000000000" pitchFamily="49" charset="0"/>
              </a:rPr>
              <a:t>A simple MNIST augmentation demo</a:t>
            </a:r>
            <a:br>
              <a:rPr lang="ru-RU" sz="1400" dirty="0">
                <a:latin typeface="JetBrains Mono" panose="02000009000000000000" pitchFamily="49" charset="0"/>
                <a:ea typeface="JetBrains Mono" panose="02000009000000000000" pitchFamily="49" charset="0"/>
                <a:cs typeface="JetBrains Mono" panose="02000009000000000000" pitchFamily="49" charset="0"/>
              </a:rPr>
            </a:br>
            <a:r>
              <a:rPr lang="en-US" sz="1400" dirty="0">
                <a:latin typeface="JetBrains Mono" panose="02000009000000000000" pitchFamily="49" charset="0"/>
                <a:ea typeface="JetBrains Mono" panose="02000009000000000000" pitchFamily="49" charset="0"/>
                <a:cs typeface="JetBrains Mono" panose="02000009000000000000" pitchFamily="49" charset="0"/>
              </a:rPr>
              <a:t>using </a:t>
            </a:r>
            <a:r>
              <a:rPr lang="en-US" sz="1400" dirty="0" err="1">
                <a:solidFill>
                  <a:schemeClr val="accent5">
                    <a:lumMod val="60000"/>
                    <a:lumOff val="40000"/>
                  </a:schemeClr>
                </a:solidFill>
                <a:latin typeface="JetBrains Mono" panose="02000009000000000000" pitchFamily="49" charset="0"/>
                <a:ea typeface="JetBrains Mono" panose="02000009000000000000" pitchFamily="49" charset="0"/>
                <a:cs typeface="JetBrains Mono" panose="02000009000000000000" pitchFamily="49" charset="0"/>
              </a:rPr>
              <a:t>ImageDataGenerator</a:t>
            </a:r>
            <a:r>
              <a:rPr lang="en-US" sz="1400" dirty="0">
                <a:latin typeface="JetBrains Mono" panose="02000009000000000000" pitchFamily="49" charset="0"/>
                <a:ea typeface="JetBrains Mono" panose="02000009000000000000" pitchFamily="49" charset="0"/>
                <a:cs typeface="JetBrains Mono" panose="02000009000000000000" pitchFamily="49" charset="0"/>
              </a:rPr>
              <a:t>: loads one image, applies rotation, shifts, and zoom, then displays 9 augmented versions.</a:t>
            </a:r>
          </a:p>
          <a:p>
            <a:endParaRPr lang="en-KG" dirty="0">
              <a:latin typeface="JetBrains Mono" panose="02000009000000000000" pitchFamily="49" charset="0"/>
              <a:ea typeface="JetBrains Mono" panose="02000009000000000000" pitchFamily="49" charset="0"/>
              <a:cs typeface="JetBrains Mono" panose="02000009000000000000" pitchFamily="49" charset="0"/>
            </a:endParaRPr>
          </a:p>
        </p:txBody>
      </p:sp>
      <p:pic>
        <p:nvPicPr>
          <p:cNvPr id="16" name="Picture 15" descr="A collage of a cat&#10;&#10;AI-generated content may be incorrect.">
            <a:extLst>
              <a:ext uri="{FF2B5EF4-FFF2-40B4-BE49-F238E27FC236}">
                <a16:creationId xmlns:a16="http://schemas.microsoft.com/office/drawing/2014/main" id="{D69BD0DA-61DA-CD52-9FA6-E1A2E152FC23}"/>
              </a:ext>
            </a:extLst>
          </p:cNvPr>
          <p:cNvPicPr>
            <a:picLocks noChangeAspect="1"/>
          </p:cNvPicPr>
          <p:nvPr/>
        </p:nvPicPr>
        <p:blipFill>
          <a:blip r:embed="rId4"/>
          <a:stretch>
            <a:fillRect/>
          </a:stretch>
        </p:blipFill>
        <p:spPr>
          <a:xfrm rot="1813231">
            <a:off x="1851723" y="11372938"/>
            <a:ext cx="11383926" cy="6403458"/>
          </a:xfrm>
          <a:prstGeom prst="rect">
            <a:avLst/>
          </a:prstGeom>
        </p:spPr>
      </p:pic>
      <p:sp>
        <p:nvSpPr>
          <p:cNvPr id="17" name="Text 0">
            <a:extLst>
              <a:ext uri="{FF2B5EF4-FFF2-40B4-BE49-F238E27FC236}">
                <a16:creationId xmlns:a16="http://schemas.microsoft.com/office/drawing/2014/main" id="{2A002ADD-C142-9F7D-9022-F252524F9C0B}"/>
              </a:ext>
            </a:extLst>
          </p:cNvPr>
          <p:cNvSpPr/>
          <p:nvPr/>
        </p:nvSpPr>
        <p:spPr>
          <a:xfrm rot="20035242">
            <a:off x="847384" y="-2492905"/>
            <a:ext cx="8666440" cy="676989"/>
          </a:xfrm>
          <a:prstGeom prst="rect">
            <a:avLst/>
          </a:prstGeom>
          <a:noFill/>
          <a:ln/>
        </p:spPr>
        <p:txBody>
          <a:bodyPr wrap="none" lIns="0" tIns="0" rIns="0" bIns="0" rtlCol="0" anchor="t"/>
          <a:lstStyle/>
          <a:p>
            <a:pPr marL="0" indent="0" algn="l">
              <a:lnSpc>
                <a:spcPts val="5300"/>
              </a:lnSpc>
              <a:buNone/>
            </a:pPr>
            <a:r>
              <a:rPr lang="en-US" sz="42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Text Data Augmentation Techniques</a:t>
            </a:r>
            <a:endParaRPr lang="en-US" sz="425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8" name="Shape 1">
            <a:extLst>
              <a:ext uri="{FF2B5EF4-FFF2-40B4-BE49-F238E27FC236}">
                <a16:creationId xmlns:a16="http://schemas.microsoft.com/office/drawing/2014/main" id="{AFCA0D23-8E7F-9261-EDB8-2AE567606018}"/>
              </a:ext>
            </a:extLst>
          </p:cNvPr>
          <p:cNvSpPr/>
          <p:nvPr/>
        </p:nvSpPr>
        <p:spPr>
          <a:xfrm>
            <a:off x="662971" y="-4574240"/>
            <a:ext cx="4234101" cy="3491131"/>
          </a:xfrm>
          <a:prstGeom prst="roundRect">
            <a:avLst>
              <a:gd name="adj" fmla="val 5828"/>
            </a:avLst>
          </a:prstGeom>
          <a:solidFill>
            <a:srgbClr val="EEEFF5"/>
          </a:solidFill>
          <a:ln/>
          <a:effectLst>
            <a:outerShdw blurRad="50800" dist="25400" dir="13500000" algn="bl" rotWithShape="0">
              <a:srgbClr val="FFFFFF">
                <a:alpha val="70000"/>
              </a:srgbClr>
            </a:outerShdw>
          </a:effectLst>
        </p:spPr>
      </p:sp>
      <p:sp>
        <p:nvSpPr>
          <p:cNvPr id="19" name="Text 2">
            <a:extLst>
              <a:ext uri="{FF2B5EF4-FFF2-40B4-BE49-F238E27FC236}">
                <a16:creationId xmlns:a16="http://schemas.microsoft.com/office/drawing/2014/main" id="{49011BF8-EFA3-C26E-F571-DCD835B2CF6B}"/>
              </a:ext>
            </a:extLst>
          </p:cNvPr>
          <p:cNvSpPr/>
          <p:nvPr/>
        </p:nvSpPr>
        <p:spPr>
          <a:xfrm>
            <a:off x="868711" y="-4368500"/>
            <a:ext cx="2745224" cy="338495"/>
          </a:xfrm>
          <a:prstGeom prst="rect">
            <a:avLst/>
          </a:prstGeom>
          <a:noFill/>
          <a:ln/>
        </p:spPr>
        <p:txBody>
          <a:bodyPr wrap="none" lIns="0" tIns="0" rIns="0" bIns="0" rtlCol="0" anchor="t"/>
          <a:lstStyle/>
          <a:p>
            <a:pPr marL="0" indent="0" algn="l">
              <a:lnSpc>
                <a:spcPts val="2650"/>
              </a:lnSpc>
              <a:buNone/>
            </a:pPr>
            <a:r>
              <a:rPr lang="en-US" sz="21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Synonym Replacement</a:t>
            </a:r>
            <a:endParaRPr lang="en-US" sz="21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0" name="Text 3">
            <a:extLst>
              <a:ext uri="{FF2B5EF4-FFF2-40B4-BE49-F238E27FC236}">
                <a16:creationId xmlns:a16="http://schemas.microsoft.com/office/drawing/2014/main" id="{F7E451BB-67B8-F7B4-3D36-8999D675652C}"/>
              </a:ext>
            </a:extLst>
          </p:cNvPr>
          <p:cNvSpPr/>
          <p:nvPr/>
        </p:nvSpPr>
        <p:spPr>
          <a:xfrm>
            <a:off x="868711" y="-3906538"/>
            <a:ext cx="3822621" cy="2305288"/>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Synonym replacement involves substituting words with synonyms, maintaining the semantic meaning of the text while introducing variations. For example, replacing "good" with "excellent" or "great" in a text corpus.</a:t>
            </a:r>
            <a:endParaRPr lang="en-US" sz="16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1" name="Shape 4">
            <a:extLst>
              <a:ext uri="{FF2B5EF4-FFF2-40B4-BE49-F238E27FC236}">
                <a16:creationId xmlns:a16="http://schemas.microsoft.com/office/drawing/2014/main" id="{EA161AD9-8E6E-D526-F3B5-0A7726DDA443}"/>
              </a:ext>
            </a:extLst>
          </p:cNvPr>
          <p:cNvSpPr/>
          <p:nvPr/>
        </p:nvSpPr>
        <p:spPr>
          <a:xfrm>
            <a:off x="5348724" y="9379570"/>
            <a:ext cx="4234101" cy="3487344"/>
          </a:xfrm>
          <a:prstGeom prst="roundRect">
            <a:avLst>
              <a:gd name="adj" fmla="val 5828"/>
            </a:avLst>
          </a:prstGeom>
          <a:solidFill>
            <a:srgbClr val="EEEFF5"/>
          </a:solidFill>
          <a:ln/>
          <a:effectLst>
            <a:outerShdw blurRad="50800" dist="25400" dir="13500000" algn="bl" rotWithShape="0">
              <a:srgbClr val="FFFFFF">
                <a:alpha val="70000"/>
              </a:srgbClr>
            </a:outerShdw>
          </a:effectLst>
        </p:spPr>
      </p:sp>
      <p:sp>
        <p:nvSpPr>
          <p:cNvPr id="22" name="Text 5">
            <a:extLst>
              <a:ext uri="{FF2B5EF4-FFF2-40B4-BE49-F238E27FC236}">
                <a16:creationId xmlns:a16="http://schemas.microsoft.com/office/drawing/2014/main" id="{3DE7066B-7981-5B25-2E8E-F5E0A5B4C6AB}"/>
              </a:ext>
            </a:extLst>
          </p:cNvPr>
          <p:cNvSpPr/>
          <p:nvPr/>
        </p:nvSpPr>
        <p:spPr>
          <a:xfrm>
            <a:off x="5554464" y="9585310"/>
            <a:ext cx="3242786" cy="338495"/>
          </a:xfrm>
          <a:prstGeom prst="rect">
            <a:avLst/>
          </a:prstGeom>
          <a:noFill/>
          <a:ln/>
        </p:spPr>
        <p:txBody>
          <a:bodyPr wrap="none" lIns="0" tIns="0" rIns="0" bIns="0" rtlCol="0" anchor="t"/>
          <a:lstStyle/>
          <a:p>
            <a:pPr marL="0" indent="0" algn="l">
              <a:lnSpc>
                <a:spcPts val="2650"/>
              </a:lnSpc>
              <a:buNone/>
            </a:pPr>
            <a:r>
              <a:rPr lang="en-US" sz="21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Random Insertion/Deletion</a:t>
            </a:r>
            <a:endParaRPr lang="en-US" sz="21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3" name="Text 6">
            <a:extLst>
              <a:ext uri="{FF2B5EF4-FFF2-40B4-BE49-F238E27FC236}">
                <a16:creationId xmlns:a16="http://schemas.microsoft.com/office/drawing/2014/main" id="{77C180C0-F176-648A-E093-2251633F64A1}"/>
              </a:ext>
            </a:extLst>
          </p:cNvPr>
          <p:cNvSpPr/>
          <p:nvPr/>
        </p:nvSpPr>
        <p:spPr>
          <a:xfrm>
            <a:off x="5554464" y="10047272"/>
            <a:ext cx="3822621" cy="2305288"/>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Random insertion and deletion techniques involve adding or removing words from the text, introducing noise and variability. These techniques can improve the model's robustness to variations in sentence structure.</a:t>
            </a:r>
            <a:endParaRPr lang="en-US" sz="16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4" name="Shape 7">
            <a:extLst>
              <a:ext uri="{FF2B5EF4-FFF2-40B4-BE49-F238E27FC236}">
                <a16:creationId xmlns:a16="http://schemas.microsoft.com/office/drawing/2014/main" id="{89D032E6-AFA2-8175-45A6-6B66D931E7EF}"/>
              </a:ext>
            </a:extLst>
          </p:cNvPr>
          <p:cNvSpPr/>
          <p:nvPr/>
        </p:nvSpPr>
        <p:spPr>
          <a:xfrm>
            <a:off x="9939068" y="-4568610"/>
            <a:ext cx="4234101" cy="3491131"/>
          </a:xfrm>
          <a:prstGeom prst="roundRect">
            <a:avLst>
              <a:gd name="adj" fmla="val 5828"/>
            </a:avLst>
          </a:prstGeom>
          <a:solidFill>
            <a:srgbClr val="EEEFF5"/>
          </a:solidFill>
          <a:ln/>
          <a:effectLst>
            <a:outerShdw blurRad="50800" dist="25400" dir="13500000" algn="bl" rotWithShape="0">
              <a:srgbClr val="FFFFFF">
                <a:alpha val="70000"/>
              </a:srgbClr>
            </a:outerShdw>
          </a:effectLst>
        </p:spPr>
      </p:sp>
      <p:sp>
        <p:nvSpPr>
          <p:cNvPr id="25" name="Text 8">
            <a:extLst>
              <a:ext uri="{FF2B5EF4-FFF2-40B4-BE49-F238E27FC236}">
                <a16:creationId xmlns:a16="http://schemas.microsoft.com/office/drawing/2014/main" id="{588503ED-84F9-7FEF-ABEC-0F86B58B2292}"/>
              </a:ext>
            </a:extLst>
          </p:cNvPr>
          <p:cNvSpPr/>
          <p:nvPr/>
        </p:nvSpPr>
        <p:spPr>
          <a:xfrm>
            <a:off x="10144808" y="-4362870"/>
            <a:ext cx="2708196" cy="338495"/>
          </a:xfrm>
          <a:prstGeom prst="rect">
            <a:avLst/>
          </a:prstGeom>
          <a:noFill/>
          <a:ln/>
        </p:spPr>
        <p:txBody>
          <a:bodyPr wrap="none" lIns="0" tIns="0" rIns="0" bIns="0" rtlCol="0" anchor="t"/>
          <a:lstStyle/>
          <a:p>
            <a:pPr marL="0" indent="0" algn="l">
              <a:lnSpc>
                <a:spcPts val="2650"/>
              </a:lnSpc>
              <a:buNone/>
            </a:pPr>
            <a:r>
              <a:rPr lang="en-US" sz="21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Back Translation</a:t>
            </a:r>
            <a:endParaRPr lang="en-US" sz="21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6" name="Text 9">
            <a:extLst>
              <a:ext uri="{FF2B5EF4-FFF2-40B4-BE49-F238E27FC236}">
                <a16:creationId xmlns:a16="http://schemas.microsoft.com/office/drawing/2014/main" id="{1CB6460B-FFC5-492F-A4BB-F8FD2925E4EC}"/>
              </a:ext>
            </a:extLst>
          </p:cNvPr>
          <p:cNvSpPr/>
          <p:nvPr/>
        </p:nvSpPr>
        <p:spPr>
          <a:xfrm>
            <a:off x="10144808" y="-3900908"/>
            <a:ext cx="3822621" cy="2305288"/>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Back translation involves translating text to another language and back, creating paraphrased versions of the original text. This technique can generate diverse training samples while preserving the semantic meaning.</a:t>
            </a:r>
            <a:endParaRPr lang="en-US" sz="1600" dirty="0">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13834095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1000" fill="hold"/>
                                        <p:tgtEl>
                                          <p:spTgt spid="9"/>
                                        </p:tgtEl>
                                        <p:attrNameLst>
                                          <p:attrName>ppt_w</p:attrName>
                                        </p:attrNameLst>
                                      </p:cBhvr>
                                      <p:tavLst>
                                        <p:tav tm="0">
                                          <p:val>
                                            <p:fltVal val="0"/>
                                          </p:val>
                                        </p:tav>
                                        <p:tav tm="100000">
                                          <p:val>
                                            <p:strVal val="#ppt_w"/>
                                          </p:val>
                                        </p:tav>
                                      </p:tavLst>
                                    </p:anim>
                                    <p:anim calcmode="lin" valueType="num">
                                      <p:cBhvr>
                                        <p:cTn id="15" dur="1000" fill="hold"/>
                                        <p:tgtEl>
                                          <p:spTgt spid="9"/>
                                        </p:tgtEl>
                                        <p:attrNameLst>
                                          <p:attrName>ppt_h</p:attrName>
                                        </p:attrNameLst>
                                      </p:cBhvr>
                                      <p:tavLst>
                                        <p:tav tm="0">
                                          <p:val>
                                            <p:fltVal val="0"/>
                                          </p:val>
                                        </p:tav>
                                        <p:tav tm="100000">
                                          <p:val>
                                            <p:strVal val="#ppt_h"/>
                                          </p:val>
                                        </p:tav>
                                      </p:tavLst>
                                    </p:anim>
                                    <p:anim calcmode="lin" valueType="num">
                                      <p:cBhvr>
                                        <p:cTn id="16" dur="1000" fill="hold"/>
                                        <p:tgtEl>
                                          <p:spTgt spid="9"/>
                                        </p:tgtEl>
                                        <p:attrNameLst>
                                          <p:attrName>style.rotation</p:attrName>
                                        </p:attrNameLst>
                                      </p:cBhvr>
                                      <p:tavLst>
                                        <p:tav tm="0">
                                          <p:val>
                                            <p:fltVal val="90"/>
                                          </p:val>
                                        </p:tav>
                                        <p:tav tm="100000">
                                          <p:val>
                                            <p:fltVal val="0"/>
                                          </p:val>
                                        </p:tav>
                                      </p:tavLst>
                                    </p:anim>
                                    <p:animEffect transition="in" filter="fade">
                                      <p:cBhvr>
                                        <p:cTn id="17" dur="1000"/>
                                        <p:tgtEl>
                                          <p:spTgt spid="9"/>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1000" fill="hold"/>
                                        <p:tgtEl>
                                          <p:spTgt spid="10"/>
                                        </p:tgtEl>
                                        <p:attrNameLst>
                                          <p:attrName>ppt_w</p:attrName>
                                        </p:attrNameLst>
                                      </p:cBhvr>
                                      <p:tavLst>
                                        <p:tav tm="0">
                                          <p:val>
                                            <p:fltVal val="0"/>
                                          </p:val>
                                        </p:tav>
                                        <p:tav tm="100000">
                                          <p:val>
                                            <p:strVal val="#ppt_w"/>
                                          </p:val>
                                        </p:tav>
                                      </p:tavLst>
                                    </p:anim>
                                    <p:anim calcmode="lin" valueType="num">
                                      <p:cBhvr>
                                        <p:cTn id="21" dur="1000" fill="hold"/>
                                        <p:tgtEl>
                                          <p:spTgt spid="10"/>
                                        </p:tgtEl>
                                        <p:attrNameLst>
                                          <p:attrName>ppt_h</p:attrName>
                                        </p:attrNameLst>
                                      </p:cBhvr>
                                      <p:tavLst>
                                        <p:tav tm="0">
                                          <p:val>
                                            <p:fltVal val="0"/>
                                          </p:val>
                                        </p:tav>
                                        <p:tav tm="100000">
                                          <p:val>
                                            <p:strVal val="#ppt_h"/>
                                          </p:val>
                                        </p:tav>
                                      </p:tavLst>
                                    </p:anim>
                                    <p:anim calcmode="lin" valueType="num">
                                      <p:cBhvr>
                                        <p:cTn id="22" dur="1000" fill="hold"/>
                                        <p:tgtEl>
                                          <p:spTgt spid="10"/>
                                        </p:tgtEl>
                                        <p:attrNameLst>
                                          <p:attrName>style.rotation</p:attrName>
                                        </p:attrNameLst>
                                      </p:cBhvr>
                                      <p:tavLst>
                                        <p:tav tm="0">
                                          <p:val>
                                            <p:fltVal val="90"/>
                                          </p:val>
                                        </p:tav>
                                        <p:tav tm="100000">
                                          <p:val>
                                            <p:fltVal val="0"/>
                                          </p:val>
                                        </p:tav>
                                      </p:tavLst>
                                    </p:anim>
                                    <p:animEffect transition="in" filter="fade">
                                      <p:cBhvr>
                                        <p:cTn id="23" dur="10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1000" fill="hold"/>
                                        <p:tgtEl>
                                          <p:spTgt spid="13"/>
                                        </p:tgtEl>
                                        <p:attrNameLst>
                                          <p:attrName>ppt_w</p:attrName>
                                        </p:attrNameLst>
                                      </p:cBhvr>
                                      <p:tavLst>
                                        <p:tav tm="0">
                                          <p:val>
                                            <p:fltVal val="0"/>
                                          </p:val>
                                        </p:tav>
                                        <p:tav tm="100000">
                                          <p:val>
                                            <p:strVal val="#ppt_w"/>
                                          </p:val>
                                        </p:tav>
                                      </p:tavLst>
                                    </p:anim>
                                    <p:anim calcmode="lin" valueType="num">
                                      <p:cBhvr>
                                        <p:cTn id="29" dur="1000" fill="hold"/>
                                        <p:tgtEl>
                                          <p:spTgt spid="13"/>
                                        </p:tgtEl>
                                        <p:attrNameLst>
                                          <p:attrName>ppt_h</p:attrName>
                                        </p:attrNameLst>
                                      </p:cBhvr>
                                      <p:tavLst>
                                        <p:tav tm="0">
                                          <p:val>
                                            <p:fltVal val="0"/>
                                          </p:val>
                                        </p:tav>
                                        <p:tav tm="100000">
                                          <p:val>
                                            <p:strVal val="#ppt_h"/>
                                          </p:val>
                                        </p:tav>
                                      </p:tavLst>
                                    </p:anim>
                                    <p:anim calcmode="lin" valueType="num">
                                      <p:cBhvr>
                                        <p:cTn id="30" dur="1000" fill="hold"/>
                                        <p:tgtEl>
                                          <p:spTgt spid="13"/>
                                        </p:tgtEl>
                                        <p:attrNameLst>
                                          <p:attrName>style.rotation</p:attrName>
                                        </p:attrNameLst>
                                      </p:cBhvr>
                                      <p:tavLst>
                                        <p:tav tm="0">
                                          <p:val>
                                            <p:fltVal val="90"/>
                                          </p:val>
                                        </p:tav>
                                        <p:tav tm="100000">
                                          <p:val>
                                            <p:fltVal val="0"/>
                                          </p:val>
                                        </p:tav>
                                      </p:tavLst>
                                    </p:anim>
                                    <p:animEffect transition="in" filter="fade">
                                      <p:cBhvr>
                                        <p:cTn id="31" dur="1000"/>
                                        <p:tgtEl>
                                          <p:spTgt spid="13"/>
                                        </p:tgtEl>
                                      </p:cBhvr>
                                    </p:animEffect>
                                  </p:childTnLst>
                                </p:cTn>
                              </p:par>
                              <p:par>
                                <p:cTn id="32" presetID="31"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1000" fill="hold"/>
                                        <p:tgtEl>
                                          <p:spTgt spid="12"/>
                                        </p:tgtEl>
                                        <p:attrNameLst>
                                          <p:attrName>ppt_w</p:attrName>
                                        </p:attrNameLst>
                                      </p:cBhvr>
                                      <p:tavLst>
                                        <p:tav tm="0">
                                          <p:val>
                                            <p:fltVal val="0"/>
                                          </p:val>
                                        </p:tav>
                                        <p:tav tm="100000">
                                          <p:val>
                                            <p:strVal val="#ppt_w"/>
                                          </p:val>
                                        </p:tav>
                                      </p:tavLst>
                                    </p:anim>
                                    <p:anim calcmode="lin" valueType="num">
                                      <p:cBhvr>
                                        <p:cTn id="35" dur="1000" fill="hold"/>
                                        <p:tgtEl>
                                          <p:spTgt spid="12"/>
                                        </p:tgtEl>
                                        <p:attrNameLst>
                                          <p:attrName>ppt_h</p:attrName>
                                        </p:attrNameLst>
                                      </p:cBhvr>
                                      <p:tavLst>
                                        <p:tav tm="0">
                                          <p:val>
                                            <p:fltVal val="0"/>
                                          </p:val>
                                        </p:tav>
                                        <p:tav tm="100000">
                                          <p:val>
                                            <p:strVal val="#ppt_h"/>
                                          </p:val>
                                        </p:tav>
                                      </p:tavLst>
                                    </p:anim>
                                    <p:anim calcmode="lin" valueType="num">
                                      <p:cBhvr>
                                        <p:cTn id="36" dur="1000" fill="hold"/>
                                        <p:tgtEl>
                                          <p:spTgt spid="12"/>
                                        </p:tgtEl>
                                        <p:attrNameLst>
                                          <p:attrName>style.rotation</p:attrName>
                                        </p:attrNameLst>
                                      </p:cBhvr>
                                      <p:tavLst>
                                        <p:tav tm="0">
                                          <p:val>
                                            <p:fltVal val="90"/>
                                          </p:val>
                                        </p:tav>
                                        <p:tav tm="100000">
                                          <p:val>
                                            <p:fltVal val="0"/>
                                          </p:val>
                                        </p:tav>
                                      </p:tavLst>
                                    </p:anim>
                                    <p:animEffect transition="in" filter="fade">
                                      <p:cBhvr>
                                        <p:cTn id="37" dur="10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anim calcmode="lin" valueType="num">
                                      <p:cBhvr>
                                        <p:cTn id="43" dur="1000" fill="hold"/>
                                        <p:tgtEl>
                                          <p:spTgt spid="14"/>
                                        </p:tgtEl>
                                        <p:attrNameLst>
                                          <p:attrName>ppt_x</p:attrName>
                                        </p:attrNameLst>
                                      </p:cBhvr>
                                      <p:tavLst>
                                        <p:tav tm="0">
                                          <p:val>
                                            <p:strVal val="#ppt_x"/>
                                          </p:val>
                                        </p:tav>
                                        <p:tav tm="100000">
                                          <p:val>
                                            <p:strVal val="#ppt_x"/>
                                          </p:val>
                                        </p:tav>
                                      </p:tavLst>
                                    </p:anim>
                                    <p:anim calcmode="lin" valueType="num">
                                      <p:cBhvr>
                                        <p:cTn id="4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F8AD1701-221B-25CD-C13A-95797043F45C}"/>
              </a:ext>
            </a:extLst>
          </p:cNvPr>
          <p:cNvSpPr/>
          <p:nvPr/>
        </p:nvSpPr>
        <p:spPr>
          <a:xfrm>
            <a:off x="864930" y="1766651"/>
            <a:ext cx="8666440" cy="676989"/>
          </a:xfrm>
          <a:prstGeom prst="rect">
            <a:avLst/>
          </a:prstGeom>
          <a:noFill/>
          <a:ln/>
        </p:spPr>
        <p:txBody>
          <a:bodyPr wrap="none" lIns="0" tIns="0" rIns="0" bIns="0" rtlCol="0" anchor="t"/>
          <a:lstStyle/>
          <a:p>
            <a:pPr marL="0" indent="0" algn="l">
              <a:lnSpc>
                <a:spcPts val="5300"/>
              </a:lnSpc>
              <a:buNone/>
            </a:pPr>
            <a:r>
              <a:rPr lang="en-US" sz="42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Text Data Augmentation Techniques</a:t>
            </a:r>
            <a:endParaRPr lang="en-US" sz="425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3" name="Shape 1">
            <a:extLst>
              <a:ext uri="{FF2B5EF4-FFF2-40B4-BE49-F238E27FC236}">
                <a16:creationId xmlns:a16="http://schemas.microsoft.com/office/drawing/2014/main" id="{F5B778E7-E06F-772D-CA35-230548A881FF}"/>
              </a:ext>
            </a:extLst>
          </p:cNvPr>
          <p:cNvSpPr/>
          <p:nvPr/>
        </p:nvSpPr>
        <p:spPr>
          <a:xfrm>
            <a:off x="758309" y="3115985"/>
            <a:ext cx="4234101" cy="3346964"/>
          </a:xfrm>
          <a:prstGeom prst="roundRect">
            <a:avLst>
              <a:gd name="adj" fmla="val 5828"/>
            </a:avLst>
          </a:prstGeom>
          <a:solidFill>
            <a:srgbClr val="EEEFF5"/>
          </a:solidFill>
          <a:ln/>
          <a:effectLst>
            <a:outerShdw blurRad="50800" dist="25400" dir="13500000" algn="bl" rotWithShape="0">
              <a:srgbClr val="FFFFFF">
                <a:alpha val="70000"/>
              </a:srgbClr>
            </a:outerShdw>
          </a:effectLst>
        </p:spPr>
      </p:sp>
      <p:sp>
        <p:nvSpPr>
          <p:cNvPr id="4" name="Text 2">
            <a:extLst>
              <a:ext uri="{FF2B5EF4-FFF2-40B4-BE49-F238E27FC236}">
                <a16:creationId xmlns:a16="http://schemas.microsoft.com/office/drawing/2014/main" id="{203E4392-A908-7059-A6BA-DB1CB8A7856F}"/>
              </a:ext>
            </a:extLst>
          </p:cNvPr>
          <p:cNvSpPr/>
          <p:nvPr/>
        </p:nvSpPr>
        <p:spPr>
          <a:xfrm>
            <a:off x="964049" y="3321725"/>
            <a:ext cx="2745224" cy="338495"/>
          </a:xfrm>
          <a:prstGeom prst="rect">
            <a:avLst/>
          </a:prstGeom>
          <a:noFill/>
          <a:ln/>
        </p:spPr>
        <p:txBody>
          <a:bodyPr wrap="none" lIns="0" tIns="0" rIns="0" bIns="0" rtlCol="0" anchor="t"/>
          <a:lstStyle/>
          <a:p>
            <a:pPr marL="0" indent="0" algn="l">
              <a:lnSpc>
                <a:spcPts val="2650"/>
              </a:lnSpc>
              <a:buNone/>
            </a:pPr>
            <a:r>
              <a:rPr lang="en-US" sz="21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Synonym Replacement</a:t>
            </a:r>
            <a:endParaRPr lang="en-US" sz="21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5" name="Text 3">
            <a:extLst>
              <a:ext uri="{FF2B5EF4-FFF2-40B4-BE49-F238E27FC236}">
                <a16:creationId xmlns:a16="http://schemas.microsoft.com/office/drawing/2014/main" id="{DCD63D47-5254-E656-88EF-FA50DFAFEF00}"/>
              </a:ext>
            </a:extLst>
          </p:cNvPr>
          <p:cNvSpPr/>
          <p:nvPr/>
        </p:nvSpPr>
        <p:spPr>
          <a:xfrm>
            <a:off x="964049" y="3783687"/>
            <a:ext cx="3822621" cy="2305288"/>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Synonym replacement involves substituting words with synonyms, maintaining the semantic meaning of the text while introducing variations. For example, replacing "good" with "excellent" or "great" in a text corpus.</a:t>
            </a:r>
            <a:endParaRPr lang="en-US" sz="16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6" name="Shape 4">
            <a:extLst>
              <a:ext uri="{FF2B5EF4-FFF2-40B4-BE49-F238E27FC236}">
                <a16:creationId xmlns:a16="http://schemas.microsoft.com/office/drawing/2014/main" id="{762DFB33-963E-12F1-EF3B-F7ED30050947}"/>
              </a:ext>
            </a:extLst>
          </p:cNvPr>
          <p:cNvSpPr/>
          <p:nvPr/>
        </p:nvSpPr>
        <p:spPr>
          <a:xfrm>
            <a:off x="5198150" y="3115985"/>
            <a:ext cx="4234101" cy="3456265"/>
          </a:xfrm>
          <a:prstGeom prst="roundRect">
            <a:avLst>
              <a:gd name="adj" fmla="val 5828"/>
            </a:avLst>
          </a:prstGeom>
          <a:solidFill>
            <a:srgbClr val="EEEFF5"/>
          </a:solidFill>
          <a:ln/>
          <a:effectLst>
            <a:outerShdw blurRad="50800" dist="25400" dir="13500000" algn="bl" rotWithShape="0">
              <a:srgbClr val="FFFFFF">
                <a:alpha val="70000"/>
              </a:srgbClr>
            </a:outerShdw>
          </a:effectLst>
        </p:spPr>
      </p:sp>
      <p:sp>
        <p:nvSpPr>
          <p:cNvPr id="7" name="Text 5">
            <a:extLst>
              <a:ext uri="{FF2B5EF4-FFF2-40B4-BE49-F238E27FC236}">
                <a16:creationId xmlns:a16="http://schemas.microsoft.com/office/drawing/2014/main" id="{AC969A6B-E34B-2C04-8216-A3EC44CC78D5}"/>
              </a:ext>
            </a:extLst>
          </p:cNvPr>
          <p:cNvSpPr/>
          <p:nvPr/>
        </p:nvSpPr>
        <p:spPr>
          <a:xfrm>
            <a:off x="5403890" y="3321725"/>
            <a:ext cx="3242786" cy="338495"/>
          </a:xfrm>
          <a:prstGeom prst="rect">
            <a:avLst/>
          </a:prstGeom>
          <a:noFill/>
          <a:ln/>
        </p:spPr>
        <p:txBody>
          <a:bodyPr wrap="none" lIns="0" tIns="0" rIns="0" bIns="0" rtlCol="0" anchor="t"/>
          <a:lstStyle/>
          <a:p>
            <a:pPr marL="0" indent="0" algn="l">
              <a:lnSpc>
                <a:spcPts val="2650"/>
              </a:lnSpc>
              <a:buNone/>
            </a:pPr>
            <a:r>
              <a:rPr lang="en-US" sz="21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Random Insertion/Deletion</a:t>
            </a:r>
            <a:endParaRPr lang="en-US" sz="21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8" name="Text 6">
            <a:extLst>
              <a:ext uri="{FF2B5EF4-FFF2-40B4-BE49-F238E27FC236}">
                <a16:creationId xmlns:a16="http://schemas.microsoft.com/office/drawing/2014/main" id="{A52CB1FB-33C7-E565-1301-00B868C75BF3}"/>
              </a:ext>
            </a:extLst>
          </p:cNvPr>
          <p:cNvSpPr/>
          <p:nvPr/>
        </p:nvSpPr>
        <p:spPr>
          <a:xfrm>
            <a:off x="5403890" y="3783687"/>
            <a:ext cx="3822621" cy="2305288"/>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Random insertion and deletion techniques involve adding or removing words from the text, introducing noise and variability. These techniques can improve the model's robustness to variations in sentence structure.</a:t>
            </a:r>
            <a:endParaRPr lang="en-US" sz="16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9" name="Shape 7">
            <a:extLst>
              <a:ext uri="{FF2B5EF4-FFF2-40B4-BE49-F238E27FC236}">
                <a16:creationId xmlns:a16="http://schemas.microsoft.com/office/drawing/2014/main" id="{218ABC81-2940-28D9-46A1-62674D571E07}"/>
              </a:ext>
            </a:extLst>
          </p:cNvPr>
          <p:cNvSpPr/>
          <p:nvPr/>
        </p:nvSpPr>
        <p:spPr>
          <a:xfrm>
            <a:off x="9637990" y="3115985"/>
            <a:ext cx="4234101" cy="3456265"/>
          </a:xfrm>
          <a:prstGeom prst="roundRect">
            <a:avLst>
              <a:gd name="adj" fmla="val 5828"/>
            </a:avLst>
          </a:prstGeom>
          <a:solidFill>
            <a:srgbClr val="EEEFF5"/>
          </a:solidFill>
          <a:ln/>
          <a:effectLst>
            <a:outerShdw blurRad="50800" dist="25400" dir="13500000" algn="bl" rotWithShape="0">
              <a:srgbClr val="FFFFFF">
                <a:alpha val="70000"/>
              </a:srgbClr>
            </a:outerShdw>
          </a:effectLst>
        </p:spPr>
      </p:sp>
      <p:sp>
        <p:nvSpPr>
          <p:cNvPr id="10" name="Text 8">
            <a:extLst>
              <a:ext uri="{FF2B5EF4-FFF2-40B4-BE49-F238E27FC236}">
                <a16:creationId xmlns:a16="http://schemas.microsoft.com/office/drawing/2014/main" id="{0935A89E-2D66-32F3-CBC7-8D2681E440F2}"/>
              </a:ext>
            </a:extLst>
          </p:cNvPr>
          <p:cNvSpPr/>
          <p:nvPr/>
        </p:nvSpPr>
        <p:spPr>
          <a:xfrm>
            <a:off x="9843730" y="3321725"/>
            <a:ext cx="2708196" cy="338495"/>
          </a:xfrm>
          <a:prstGeom prst="rect">
            <a:avLst/>
          </a:prstGeom>
          <a:noFill/>
          <a:ln/>
        </p:spPr>
        <p:txBody>
          <a:bodyPr wrap="none" lIns="0" tIns="0" rIns="0" bIns="0" rtlCol="0" anchor="t"/>
          <a:lstStyle/>
          <a:p>
            <a:pPr marL="0" indent="0" algn="l">
              <a:lnSpc>
                <a:spcPts val="2650"/>
              </a:lnSpc>
              <a:buNone/>
            </a:pPr>
            <a:r>
              <a:rPr lang="en-US" sz="2100" b="1"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Back Translation</a:t>
            </a:r>
            <a:endParaRPr lang="en-US" sz="21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1" name="Text 9">
            <a:extLst>
              <a:ext uri="{FF2B5EF4-FFF2-40B4-BE49-F238E27FC236}">
                <a16:creationId xmlns:a16="http://schemas.microsoft.com/office/drawing/2014/main" id="{8943A06A-FBF4-6538-3BEE-9A30F0F3DCBD}"/>
              </a:ext>
            </a:extLst>
          </p:cNvPr>
          <p:cNvSpPr/>
          <p:nvPr/>
        </p:nvSpPr>
        <p:spPr>
          <a:xfrm>
            <a:off x="9843730" y="3783687"/>
            <a:ext cx="3822621" cy="2305288"/>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JetBrains Mono" panose="02000009000000000000" pitchFamily="49" charset="0"/>
                <a:ea typeface="JetBrains Mono" panose="02000009000000000000" pitchFamily="49" charset="0"/>
                <a:cs typeface="JetBrains Mono" panose="02000009000000000000" pitchFamily="49" charset="0"/>
              </a:rPr>
              <a:t>Back translation involves translating text to another language and back, creating paraphrased versions of the original text. This technique can generate diverse training samples while preserving the semantic meaning.</a:t>
            </a:r>
            <a:endParaRPr lang="en-US" sz="160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2" name="Text 0">
            <a:extLst>
              <a:ext uri="{FF2B5EF4-FFF2-40B4-BE49-F238E27FC236}">
                <a16:creationId xmlns:a16="http://schemas.microsoft.com/office/drawing/2014/main" id="{74110079-0253-A0A2-B925-33889692AFBD}"/>
              </a:ext>
            </a:extLst>
          </p:cNvPr>
          <p:cNvSpPr/>
          <p:nvPr/>
        </p:nvSpPr>
        <p:spPr>
          <a:xfrm rot="3555931">
            <a:off x="742971" y="12027795"/>
            <a:ext cx="8293418"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Example</a:t>
            </a:r>
            <a:r>
              <a:rPr lang="ru-RU"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 </a:t>
            </a: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with code:</a:t>
            </a:r>
            <a:endParaRPr lang="en-US" sz="4450"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3" name="Text 0">
            <a:extLst>
              <a:ext uri="{FF2B5EF4-FFF2-40B4-BE49-F238E27FC236}">
                <a16:creationId xmlns:a16="http://schemas.microsoft.com/office/drawing/2014/main" id="{8B4F90E2-F25B-F1BD-8FDE-A515465BD8D8}"/>
              </a:ext>
            </a:extLst>
          </p:cNvPr>
          <p:cNvSpPr/>
          <p:nvPr/>
        </p:nvSpPr>
        <p:spPr>
          <a:xfrm>
            <a:off x="5912933" y="-1159669"/>
            <a:ext cx="8293418"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JetBrains Mono" panose="02000009000000000000" pitchFamily="49" charset="0"/>
                <a:ea typeface="JetBrains Mono" panose="02000009000000000000" pitchFamily="49" charset="0"/>
                <a:cs typeface="JetBrains Mono" panose="02000009000000000000" pitchFamily="49" charset="0"/>
              </a:rPr>
              <a:t>Output:</a:t>
            </a:r>
            <a:endParaRPr lang="en-US" sz="4450" dirty="0">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22764621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640</TotalTime>
  <Words>3760</Words>
  <Application>Microsoft Macintosh PowerPoint</Application>
  <PresentationFormat>Custom</PresentationFormat>
  <Paragraphs>402</Paragraphs>
  <Slides>17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JetBrains Mono</vt:lpstr>
      <vt:lpstr>Montserrat</vt:lpstr>
      <vt:lpstr>Barlow Bold</vt:lpstr>
      <vt:lpstr>Aptos Display</vt:lpstr>
      <vt:lpstr>Aptos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amirhanordobaev</cp:lastModifiedBy>
  <cp:revision>4</cp:revision>
  <dcterms:created xsi:type="dcterms:W3CDTF">2025-04-16T17:36:02Z</dcterms:created>
  <dcterms:modified xsi:type="dcterms:W3CDTF">2025-04-17T04:16:38Z</dcterms:modified>
</cp:coreProperties>
</file>