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8F44A2F1-9E1F-4B54-A3A2-5F16C0AD49E2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E5EE"/>
          </a:solidFill>
        </a:fill>
      </a:tcStyle>
    </a:wholeTbl>
    <a:band2H>
      <a:tcTxStyle b="def" i="def"/>
      <a:tcStyle>
        <a:tcBdr/>
        <a:fill>
          <a:solidFill>
            <a:srgbClr val="EEF2F7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381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4B6D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4B6D2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94B6D2"/>
          </a:solidFill>
        </a:fill>
      </a:tcStyle>
    </a:firstRow>
  </a:tblStyle>
  <a:tblStyle styleId="{C7B018BB-80A7-4F77-B60F-C8B233D01FF8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def" i="de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def" i="de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4C3C2611-4C71-4FC5-86AE-919BDF0F9419}" styleName="">
    <a:tblBg/>
    <a:wholeTbl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def" i="de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de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0" name="Shape 23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2200">
        <a:latin typeface="Lucida Grande"/>
        <a:ea typeface="Lucida Grande"/>
        <a:cs typeface="Lucida Grande"/>
        <a:sym typeface="Lucida Grande"/>
      </a:defRPr>
    </a:lvl1pPr>
    <a:lvl2pPr indent="457200" defTabSz="457200" latinLnBrk="0">
      <a:defRPr sz="2200">
        <a:latin typeface="Lucida Grande"/>
        <a:ea typeface="Lucida Grande"/>
        <a:cs typeface="Lucida Grande"/>
        <a:sym typeface="Lucida Grande"/>
      </a:defRPr>
    </a:lvl2pPr>
    <a:lvl3pPr indent="914400" defTabSz="457200" latinLnBrk="0">
      <a:defRPr sz="2200">
        <a:latin typeface="Lucida Grande"/>
        <a:ea typeface="Lucida Grande"/>
        <a:cs typeface="Lucida Grande"/>
        <a:sym typeface="Lucida Grande"/>
      </a:defRPr>
    </a:lvl3pPr>
    <a:lvl4pPr indent="1371600" defTabSz="457200" latinLnBrk="0">
      <a:defRPr sz="2200">
        <a:latin typeface="Lucida Grande"/>
        <a:ea typeface="Lucida Grande"/>
        <a:cs typeface="Lucida Grande"/>
        <a:sym typeface="Lucida Grande"/>
      </a:defRPr>
    </a:lvl4pPr>
    <a:lvl5pPr indent="1828800" defTabSz="457200" latinLnBrk="0">
      <a:defRPr sz="2200">
        <a:latin typeface="Lucida Grande"/>
        <a:ea typeface="Lucida Grande"/>
        <a:cs typeface="Lucida Grande"/>
        <a:sym typeface="Lucida Grande"/>
      </a:defRPr>
    </a:lvl5pPr>
    <a:lvl6pPr indent="2286000" defTabSz="457200" latinLnBrk="0">
      <a:defRPr sz="2200">
        <a:latin typeface="Lucida Grande"/>
        <a:ea typeface="Lucida Grande"/>
        <a:cs typeface="Lucida Grande"/>
        <a:sym typeface="Lucida Grande"/>
      </a:defRPr>
    </a:lvl6pPr>
    <a:lvl7pPr indent="2743200" defTabSz="457200" latinLnBrk="0">
      <a:defRPr sz="2200">
        <a:latin typeface="Lucida Grande"/>
        <a:ea typeface="Lucida Grande"/>
        <a:cs typeface="Lucida Grande"/>
        <a:sym typeface="Lucida Grande"/>
      </a:defRPr>
    </a:lvl7pPr>
    <a:lvl8pPr indent="3200400" defTabSz="457200" latinLnBrk="0">
      <a:defRPr sz="2200">
        <a:latin typeface="Lucida Grande"/>
        <a:ea typeface="Lucida Grande"/>
        <a:cs typeface="Lucida Grande"/>
        <a:sym typeface="Lucida Grande"/>
      </a:defRPr>
    </a:lvl8pPr>
    <a:lvl9pPr indent="3657600" defTabSz="457200" latinLnBrk="0">
      <a:defRPr sz="2200">
        <a:latin typeface="Lucida Grande"/>
        <a:ea typeface="Lucida Grande"/>
        <a:cs typeface="Lucida Grande"/>
        <a:sym typeface="Lucida Grand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Relationship Id="rId9" Type="http://schemas.openxmlformats.org/officeDocument/2006/relationships/hyperlink" Target="https://ucu.ac.ug/" TargetMode="External"/><Relationship Id="rId10" Type="http://schemas.openxmlformats.org/officeDocument/2006/relationships/image" Target="../media/image6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0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1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2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23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4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25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406400" indent="-355600" algn="ctr">
              <a:buClrTx/>
              <a:buSzTx/>
              <a:buFontTx/>
              <a:buNone/>
              <a:defRPr sz="2400"/>
            </a:lvl1pPr>
            <a:lvl2pPr marL="406400" indent="134619" algn="ctr">
              <a:buClrTx/>
              <a:buSzTx/>
              <a:buFontTx/>
              <a:buNone/>
              <a:defRPr sz="2400"/>
            </a:lvl2pPr>
            <a:lvl3pPr marL="406400" indent="622300" algn="ctr">
              <a:buClrTx/>
              <a:buSzTx/>
              <a:buFontTx/>
              <a:buNone/>
              <a:defRPr sz="2400"/>
            </a:lvl3pPr>
            <a:lvl4pPr marL="406400" indent="1093217" algn="ctr">
              <a:buClrTx/>
              <a:buSzTx/>
              <a:buFontTx/>
              <a:buNone/>
              <a:defRPr sz="2400"/>
            </a:lvl4pPr>
            <a:lvl5pPr marL="406400" indent="1552701" algn="ctr">
              <a:buClrTx/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85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86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87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188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89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99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00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01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02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203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04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20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06" name="Body Level One…"/>
          <p:cNvSpPr txBox="1"/>
          <p:nvPr>
            <p:ph type="body" idx="1"/>
          </p:nvPr>
        </p:nvSpPr>
        <p:spPr>
          <a:xfrm rot="5400000">
            <a:off x="3851274" y="-1325562"/>
            <a:ext cx="4489451" cy="105156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215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16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17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18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219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220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221" name="Title Text"/>
          <p:cNvSpPr txBox="1"/>
          <p:nvPr>
            <p:ph type="title"/>
          </p:nvPr>
        </p:nvSpPr>
        <p:spPr>
          <a:xfrm rot="5400000">
            <a:off x="7133431" y="1956593"/>
            <a:ext cx="5811839" cy="26289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2" name="Body Level One…"/>
          <p:cNvSpPr txBox="1"/>
          <p:nvPr>
            <p:ph type="body" idx="1"/>
          </p:nvPr>
        </p:nvSpPr>
        <p:spPr>
          <a:xfrm rot="5400000">
            <a:off x="1799431" y="-596107"/>
            <a:ext cx="5811838" cy="7734301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45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46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47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48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49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Rectangle"/>
          <p:cNvSpPr txBox="1"/>
          <p:nvPr>
            <p:ph type="body" sz="half" idx="21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</a:p>
        </p:txBody>
      </p:sp>
      <p:sp>
        <p:nvSpPr>
          <p:cNvPr id="5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2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61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62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63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64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65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66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67" name="Rectangle"/>
          <p:cNvSpPr txBox="1"/>
          <p:nvPr>
            <p:ph type="body" sz="half" idx="21"/>
          </p:nvPr>
        </p:nvSpPr>
        <p:spPr>
          <a:xfrm>
            <a:off x="839787" y="2505075"/>
            <a:ext cx="5157789" cy="3684588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</a:p>
        </p:txBody>
      </p:sp>
      <p:sp>
        <p:nvSpPr>
          <p:cNvPr id="68" name="Rectangle"/>
          <p:cNvSpPr txBox="1"/>
          <p:nvPr>
            <p:ph type="body" sz="quarter" idx="22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solidFill>
            <a:srgbClr val="FFD932"/>
          </a:solidFill>
        </p:spPr>
        <p:txBody>
          <a:bodyPr anchor="b">
            <a:noAutofit/>
          </a:bodyPr>
          <a:lstStyle/>
          <a:p>
            <a:pPr marL="228600" indent="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pPr>
          </a:p>
        </p:txBody>
      </p:sp>
      <p:sp>
        <p:nvSpPr>
          <p:cNvPr id="69" name="Rectangle"/>
          <p:cNvSpPr txBox="1"/>
          <p:nvPr>
            <p:ph type="body" sz="half" idx="23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>
            <a:noAutofit/>
          </a:bodyPr>
          <a:lstStyle/>
          <a:p>
            <a:pPr/>
          </a:p>
        </p:txBody>
      </p:sp>
      <p:sp>
        <p:nvSpPr>
          <p:cNvPr id="70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1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solidFill>
            <a:srgbClr val="D7214D"/>
          </a:solidFill>
        </p:spPr>
        <p:txBody>
          <a:bodyPr anchor="b"/>
          <a:lstStyle>
            <a:lvl1pPr marL="228600" indent="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lvl1pPr>
            <a:lvl2pPr marL="228600" indent="45720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lvl2pPr>
            <a:lvl3pPr marL="228600" indent="91440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lvl3pPr>
            <a:lvl4pPr marL="228600" indent="137160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lvl4pPr>
            <a:lvl5pPr marL="228600" indent="1828800">
              <a:buClrTx/>
              <a:buSzTx/>
              <a:buFontTx/>
              <a:buNone/>
              <a:defRPr b="1" sz="2400"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80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81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82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83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84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85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95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96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97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98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99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100" name="Rectangle"/>
          <p:cNvSpPr txBox="1"/>
          <p:nvPr>
            <p:ph type="body" sz="quarter" idx="2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0">
              <a:buClrTx/>
              <a:buSzTx/>
              <a:buFontTx/>
              <a:buNone/>
              <a:defRPr sz="1600"/>
            </a:pPr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 indent="-431800">
              <a:defRPr sz="3200"/>
            </a:lvl1pPr>
            <a:lvl2pPr marL="971187" indent="-454297">
              <a:defRPr sz="3200"/>
            </a:lvl2pPr>
            <a:lvl3pPr marL="1493520" indent="-487680">
              <a:defRPr sz="3200"/>
            </a:lvl3pPr>
            <a:lvl4pPr marL="2033016" indent="-544576">
              <a:defRPr sz="3200"/>
            </a:lvl4pPr>
            <a:lvl5pPr marL="2488692" indent="-540512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14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115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16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Image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8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1600"/>
            </a:lvl1pPr>
            <a:lvl2pPr marL="228600" indent="457200">
              <a:buClrTx/>
              <a:buSzTx/>
              <a:buFontTx/>
              <a:buNone/>
              <a:defRPr sz="1600"/>
            </a:lvl2pPr>
            <a:lvl3pPr marL="228600" indent="914400">
              <a:buClrTx/>
              <a:buSzTx/>
              <a:buFontTx/>
              <a:buNone/>
              <a:defRPr sz="1600"/>
            </a:lvl3pPr>
            <a:lvl4pPr marL="228600" indent="1371600">
              <a:buClrTx/>
              <a:buSzTx/>
              <a:buFontTx/>
              <a:buNone/>
              <a:defRPr sz="1600"/>
            </a:lvl4pPr>
            <a:lvl5pPr marL="228600" indent="1828800">
              <a:buClrTx/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29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30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31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132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33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Group"/>
          <p:cNvGrpSpPr/>
          <p:nvPr/>
        </p:nvGrpSpPr>
        <p:grpSpPr>
          <a:xfrm>
            <a:off x="888266" y="4604422"/>
            <a:ext cx="5505407" cy="1360804"/>
            <a:chOff x="0" y="0"/>
            <a:chExt cx="5505405" cy="1360803"/>
          </a:xfrm>
        </p:grpSpPr>
        <p:grpSp>
          <p:nvGrpSpPr>
            <p:cNvPr id="143" name="Group"/>
            <p:cNvGrpSpPr/>
            <p:nvPr/>
          </p:nvGrpSpPr>
          <p:grpSpPr>
            <a:xfrm>
              <a:off x="1197396" y="0"/>
              <a:ext cx="4308010" cy="1352488"/>
              <a:chOff x="0" y="0"/>
              <a:chExt cx="4308008" cy="1352487"/>
            </a:xfrm>
          </p:grpSpPr>
          <p:pic>
            <p:nvPicPr>
              <p:cNvPr id="134" name="image2.png" descr="image2.png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0" r="66494" b="67238"/>
              <a:stretch>
                <a:fillRect/>
              </a:stretch>
            </p:blipFill>
            <p:spPr>
              <a:xfrm>
                <a:off x="36013" y="898973"/>
                <a:ext cx="208941" cy="2159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5" name="image5.png" descr="image5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67402" t="0" r="0" b="69905"/>
              <a:stretch>
                <a:fillRect/>
              </a:stretch>
            </p:blipFill>
            <p:spPr>
              <a:xfrm>
                <a:off x="29839" y="1113805"/>
                <a:ext cx="221285" cy="2159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36" name="image4.png" descr="image4.png"/>
              <p:cNvPicPr>
                <a:picLocks noChangeAspect="1"/>
              </p:cNvPicPr>
              <p:nvPr/>
            </p:nvPicPr>
            <p:blipFill>
              <a:blip r:embed="rId8">
                <a:extLst/>
              </a:blip>
              <a:stretch>
                <a:fillRect/>
              </a:stretch>
            </p:blipFill>
            <p:spPr>
              <a:xfrm>
                <a:off x="36013" y="618763"/>
                <a:ext cx="208939" cy="21596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37" name="@ugandachristianuniversity"/>
              <p:cNvSpPr txBox="1"/>
              <p:nvPr/>
            </p:nvSpPr>
            <p:spPr>
              <a:xfrm>
                <a:off x="291920" y="836806"/>
                <a:ext cx="2393787" cy="269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>
                <a:lvl1pPr>
                  <a:defRPr sz="1200">
                    <a:latin typeface="+mn-lt"/>
                    <a:ea typeface="+mn-ea"/>
                    <a:cs typeface="+mn-cs"/>
                    <a:sym typeface="Trebuchet MS"/>
                  </a:defRPr>
                </a:lvl1pPr>
              </a:lstStyle>
              <a:p>
                <a:pPr/>
                <a:r>
                  <a:t>@ugandachristianuniversity</a:t>
                </a:r>
              </a:p>
            </p:txBody>
          </p:sp>
          <p:sp>
            <p:nvSpPr>
              <p:cNvPr id="138" name="@UCUniversity"/>
              <p:cNvSpPr txBox="1"/>
              <p:nvPr/>
            </p:nvSpPr>
            <p:spPr>
              <a:xfrm>
                <a:off x="2623437" y="843339"/>
                <a:ext cx="1401767" cy="2819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sz="1300">
                    <a:solidFill>
                      <a:srgbClr val="0C0C0C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pPr>
                <a:r>
                  <a:t>@</a:t>
                </a:r>
                <a:r>
                  <a:rPr sz="1200"/>
                  <a:t>UCUniversity</a:t>
                </a:r>
              </a:p>
            </p:txBody>
          </p:sp>
          <p:sp>
            <p:nvSpPr>
              <p:cNvPr id="139" name="@UgandaChristianUniversity"/>
              <p:cNvSpPr txBox="1"/>
              <p:nvPr/>
            </p:nvSpPr>
            <p:spPr>
              <a:xfrm>
                <a:off x="306478" y="1083287"/>
                <a:ext cx="2625045" cy="2692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>
                <a:lvl1pPr>
                  <a:defRPr sz="1200">
                    <a:solidFill>
                      <a:srgbClr val="0C0C0C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lvl1pPr>
              </a:lstStyle>
              <a:p>
                <a:pPr/>
                <a:r>
                  <a:t>@UgandaChristianUniversity</a:t>
                </a:r>
              </a:p>
            </p:txBody>
          </p:sp>
          <p:sp>
            <p:nvSpPr>
              <p:cNvPr id="140" name="P.O. Box 4 Mukono, Uganda…"/>
              <p:cNvSpPr txBox="1"/>
              <p:nvPr/>
            </p:nvSpPr>
            <p:spPr>
              <a:xfrm>
                <a:off x="19708" y="234562"/>
                <a:ext cx="4288301" cy="5486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/>
              <a:p>
                <a:pPr>
                  <a:defRPr sz="1100">
                    <a:solidFill>
                      <a:srgbClr val="1E4E79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pPr>
                <a:r>
                  <a:t>P.O. Box 4 Mukono, Uganda</a:t>
                </a:r>
              </a:p>
              <a:p>
                <a:pPr>
                  <a:defRPr sz="1100">
                    <a:solidFill>
                      <a:srgbClr val="1E4E79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pPr>
                <a:r>
                  <a:t>Tel: 256-312-350800</a:t>
                </a:r>
              </a:p>
              <a:p>
                <a:pPr>
                  <a:defRPr sz="1100" u="sng">
                    <a:solidFill>
                      <a:srgbClr val="0432FF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pPr>
                <a:r>
                  <a:rPr>
                    <a:solidFill>
                      <a:srgbClr val="F7B615"/>
                    </a:solidFill>
                    <a:uFill>
                      <a:solidFill>
                        <a:srgbClr val="F7B615"/>
                      </a:solidFill>
                    </a:uFill>
                    <a:hlinkClick r:id="rId9" invalidUrl="" action="" tgtFrame="" tooltip="" history="1" highlightClick="0" endSnd="0"/>
                  </a:rPr>
                  <a:t>      https://ucu.ac.ug/</a:t>
                </a:r>
                <a:r>
                  <a:rPr u="none"/>
                  <a:t> </a:t>
                </a:r>
                <a:r>
                  <a:rPr u="none">
                    <a:solidFill>
                      <a:srgbClr val="1E4E79"/>
                    </a:solidFill>
                  </a:rPr>
                  <a:t>   Email: </a:t>
                </a:r>
                <a:r>
                  <a:rPr>
                    <a:solidFill>
                      <a:srgbClr val="F7B615"/>
                    </a:solidFill>
                    <a:uFill>
                      <a:solidFill>
                        <a:srgbClr val="F7B615"/>
                      </a:solidFill>
                    </a:uFill>
                    <a:hlinkClick r:id="rId3" invalidUrl="" action="" tgtFrame="" tooltip="" history="1" highlightClick="0" endSnd="0"/>
                  </a:rPr>
                  <a:t>info@ucu.ac.ug</a:t>
                </a:r>
                <a:r>
                  <a:rPr u="none"/>
                  <a:t>.   </a:t>
                </a:r>
              </a:p>
            </p:txBody>
          </p:sp>
          <p:sp>
            <p:nvSpPr>
              <p:cNvPr id="141" name="Uganda Christian University"/>
              <p:cNvSpPr txBox="1"/>
              <p:nvPr/>
            </p:nvSpPr>
            <p:spPr>
              <a:xfrm>
                <a:off x="0" y="0"/>
                <a:ext cx="3408791" cy="332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699" tIns="45699" rIns="45699" bIns="45699" numCol="1" anchor="t">
                <a:spAutoFit/>
              </a:bodyPr>
              <a:lstStyle>
                <a:lvl1pPr>
                  <a:defRPr b="1" sz="1600">
                    <a:solidFill>
                      <a:srgbClr val="1E4E79"/>
                    </a:solidFill>
                    <a:latin typeface="+mn-lt"/>
                    <a:ea typeface="+mn-ea"/>
                    <a:cs typeface="+mn-cs"/>
                    <a:sym typeface="Trebuchet MS"/>
                  </a:defRPr>
                </a:lvl1pPr>
              </a:lstStyle>
              <a:p>
                <a:pPr/>
                <a:r>
                  <a:t>Uganda Christian University</a:t>
                </a:r>
              </a:p>
            </p:txBody>
          </p:sp>
          <p:pic>
            <p:nvPicPr>
              <p:cNvPr id="142" name="image5.png" descr="image5.png"/>
              <p:cNvPicPr>
                <a:picLocks noChangeAspect="1"/>
              </p:cNvPicPr>
              <p:nvPr/>
            </p:nvPicPr>
            <p:blipFill>
              <a:blip r:embed="rId7">
                <a:extLst/>
              </a:blip>
              <a:srcRect l="0" t="34921" r="64674" b="31937"/>
              <a:stretch>
                <a:fillRect/>
              </a:stretch>
            </p:blipFill>
            <p:spPr>
              <a:xfrm>
                <a:off x="2383348" y="892900"/>
                <a:ext cx="218372" cy="21658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pic>
          <p:nvPicPr>
            <p:cNvPr id="144" name="image7.png" descr="image7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4177" t="16271" r="77310" b="16736"/>
            <a:stretch>
              <a:fillRect/>
            </a:stretch>
          </p:blipFill>
          <p:spPr>
            <a:xfrm>
              <a:off x="0" y="40177"/>
              <a:ext cx="1197779" cy="132062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pic>
        <p:nvPicPr>
          <p:cNvPr id="146" name="image9.png" descr="image9.png"/>
          <p:cNvPicPr>
            <a:picLocks noChangeAspect="1"/>
          </p:cNvPicPr>
          <p:nvPr/>
        </p:nvPicPr>
        <p:blipFill>
          <a:blip r:embed="rId10">
            <a:extLst/>
          </a:blip>
          <a:srcRect l="0" t="0" r="0" b="13042"/>
          <a:stretch>
            <a:fillRect/>
          </a:stretch>
        </p:blipFill>
        <p:spPr>
          <a:xfrm>
            <a:off x="5409984" y="1899156"/>
            <a:ext cx="1825645" cy="170412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5" name="Group"/>
          <p:cNvGrpSpPr/>
          <p:nvPr/>
        </p:nvGrpSpPr>
        <p:grpSpPr>
          <a:xfrm>
            <a:off x="8268806" y="4505033"/>
            <a:ext cx="4618967" cy="1334067"/>
            <a:chOff x="0" y="0"/>
            <a:chExt cx="4618966" cy="1334066"/>
          </a:xfrm>
        </p:grpSpPr>
        <p:pic>
          <p:nvPicPr>
            <p:cNvPr id="147" name="image2.png" descr="image2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66494" b="67238"/>
            <a:stretch>
              <a:fillRect/>
            </a:stretch>
          </p:blipFill>
          <p:spPr>
            <a:xfrm>
              <a:off x="14690" y="864004"/>
              <a:ext cx="232775" cy="24059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148" name="image4.png" descr="image4.png"/>
            <p:cNvPicPr>
              <a:picLocks noChangeAspect="1"/>
            </p:cNvPicPr>
            <p:nvPr/>
          </p:nvPicPr>
          <p:blipFill>
            <a:blip r:embed="rId8">
              <a:extLst/>
            </a:blip>
            <a:stretch>
              <a:fillRect/>
            </a:stretch>
          </p:blipFill>
          <p:spPr>
            <a:xfrm>
              <a:off x="39239" y="1114781"/>
              <a:ext cx="205665" cy="21257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9" name="https://cse.ucu.ac.ug/"/>
            <p:cNvSpPr txBox="1"/>
            <p:nvPr/>
          </p:nvSpPr>
          <p:spPr>
            <a:xfrm>
              <a:off x="240508" y="1090266"/>
              <a:ext cx="1551139" cy="24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100">
                  <a:solidFill>
                    <a:srgbClr val="0432FF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https://cse.ucu.ac.ug/</a:t>
              </a:r>
            </a:p>
          </p:txBody>
        </p:sp>
        <p:sp>
          <p:nvSpPr>
            <p:cNvPr id="150" name="@ucu_ComputEng"/>
            <p:cNvSpPr txBox="1"/>
            <p:nvPr/>
          </p:nvSpPr>
          <p:spPr>
            <a:xfrm>
              <a:off x="1697300" y="842439"/>
              <a:ext cx="1376274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200">
                  <a:solidFill>
                    <a:srgbClr val="0C0C0C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@ucu_ComputEng</a:t>
              </a:r>
            </a:p>
          </p:txBody>
        </p:sp>
        <p:sp>
          <p:nvSpPr>
            <p:cNvPr id="151" name="@ucucomputeng"/>
            <p:cNvSpPr txBox="1"/>
            <p:nvPr/>
          </p:nvSpPr>
          <p:spPr>
            <a:xfrm>
              <a:off x="240508" y="827369"/>
              <a:ext cx="1234810" cy="24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100">
                  <a:solidFill>
                    <a:srgbClr val="0C0C0C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@ucucomputeng</a:t>
              </a:r>
            </a:p>
          </p:txBody>
        </p:sp>
        <p:sp>
          <p:nvSpPr>
            <p:cNvPr id="152" name="Tel: +256 (0) 312 350 863 | WhatsApp: +256 (0) 708 114 300"/>
            <p:cNvSpPr txBox="1"/>
            <p:nvPr/>
          </p:nvSpPr>
          <p:spPr>
            <a:xfrm>
              <a:off x="17028" y="533715"/>
              <a:ext cx="4601938" cy="243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>
              <a:lvl1pPr>
                <a:defRPr sz="1100">
                  <a:solidFill>
                    <a:srgbClr val="1E4E79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Tel: +256 (0) 312 350 863 | WhatsApp: +256 (0) 708 114 300</a:t>
              </a:r>
            </a:p>
          </p:txBody>
        </p:sp>
        <p:sp>
          <p:nvSpPr>
            <p:cNvPr id="153" name="Department of Computing &amp; Technology…"/>
            <p:cNvSpPr txBox="1"/>
            <p:nvPr/>
          </p:nvSpPr>
          <p:spPr>
            <a:xfrm>
              <a:off x="0" y="0"/>
              <a:ext cx="4601938" cy="5105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t">
              <a:spAutoFit/>
            </a:bodyPr>
            <a:lstStyle/>
            <a:p>
              <a:pPr>
                <a:defRPr b="1" sz="1600">
                  <a:solidFill>
                    <a:srgbClr val="1E4E79"/>
                  </a:solidFill>
                  <a:latin typeface="+mn-lt"/>
                  <a:ea typeface="+mn-ea"/>
                  <a:cs typeface="+mn-cs"/>
                  <a:sym typeface="Trebuchet MS"/>
                </a:defRPr>
              </a:pPr>
              <a:r>
                <a:t>Department of Computing &amp; Technology</a:t>
              </a:r>
            </a:p>
            <a:p>
              <a:pPr>
                <a:defRPr b="1" sz="1200">
                  <a:solidFill>
                    <a:srgbClr val="C01900"/>
                  </a:solidFill>
                  <a:latin typeface="+mn-lt"/>
                  <a:ea typeface="+mn-ea"/>
                  <a:cs typeface="+mn-cs"/>
                  <a:sym typeface="Trebuchet MS"/>
                </a:defRPr>
              </a:pPr>
              <a:r>
                <a:t>FACULTY OF ENGINEERING, DESIGN AND TECHNOLOGY</a:t>
              </a:r>
            </a:p>
          </p:txBody>
        </p:sp>
        <p:pic>
          <p:nvPicPr>
            <p:cNvPr id="154" name="image5.png" descr="image5.png"/>
            <p:cNvPicPr>
              <a:picLocks noChangeAspect="1"/>
            </p:cNvPicPr>
            <p:nvPr/>
          </p:nvPicPr>
          <p:blipFill>
            <a:blip r:embed="rId7">
              <a:extLst/>
            </a:blip>
            <a:srcRect l="0" t="34921" r="64674" b="31937"/>
            <a:stretch>
              <a:fillRect/>
            </a:stretch>
          </p:blipFill>
          <p:spPr>
            <a:xfrm>
              <a:off x="1471148" y="888907"/>
              <a:ext cx="252462" cy="25039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156" name="Email: dct-info@ucu.ac.ug"/>
          <p:cNvSpPr txBox="1"/>
          <p:nvPr/>
        </p:nvSpPr>
        <p:spPr>
          <a:xfrm>
            <a:off x="10127232" y="5598486"/>
            <a:ext cx="1909295" cy="24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>
              <a:defRPr sz="1100">
                <a:solidFill>
                  <a:srgbClr val="1E4E79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Email: dct-</a:t>
            </a:r>
            <a:r>
              <a:rPr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</a:p>
        </p:txBody>
      </p:sp>
      <p:pic>
        <p:nvPicPr>
          <p:cNvPr id="157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 flipH="1">
            <a:off x="7631107" y="4473507"/>
            <a:ext cx="634565" cy="1407475"/>
          </a:xfrm>
          <a:prstGeom prst="rect">
            <a:avLst/>
          </a:prstGeom>
          <a:ln w="12700">
            <a:miter lim="400000"/>
          </a:ln>
        </p:spPr>
      </p:pic>
      <p:sp>
        <p:nvSpPr>
          <p:cNvPr id="158" name="Line"/>
          <p:cNvSpPr/>
          <p:nvPr/>
        </p:nvSpPr>
        <p:spPr>
          <a:xfrm flipH="1">
            <a:off x="345988" y="4505033"/>
            <a:ext cx="11846012" cy="105017"/>
          </a:xfrm>
          <a:prstGeom prst="line">
            <a:avLst/>
          </a:prstGeom>
          <a:ln>
            <a:solidFill>
              <a:srgbClr val="94B6D2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59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168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69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70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171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172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173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75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228600" indent="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228600" indent="4572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228600" indent="9144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228600" indent="13716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228600" indent="1828800">
              <a:buClrTx/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mailto:info@ucu.ac.ug" TargetMode="External"/><Relationship Id="rId4" Type="http://schemas.openxmlformats.org/officeDocument/2006/relationships/hyperlink" Target="http://www.ucu.ac.ug/" TargetMode="External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Relationship Id="rId9" Type="http://schemas.openxmlformats.org/officeDocument/2006/relationships/slideLayout" Target="../slideLayouts/slideLayout4.xml"/><Relationship Id="rId10" Type="http://schemas.openxmlformats.org/officeDocument/2006/relationships/slideLayout" Target="../slideLayouts/slideLayout5.xml"/><Relationship Id="rId11" Type="http://schemas.openxmlformats.org/officeDocument/2006/relationships/slideLayout" Target="../slideLayouts/slideLayout6.xml"/><Relationship Id="rId12" Type="http://schemas.openxmlformats.org/officeDocument/2006/relationships/slideLayout" Target="../slideLayouts/slideLayout7.xml"/><Relationship Id="rId13" Type="http://schemas.openxmlformats.org/officeDocument/2006/relationships/slideLayout" Target="../slideLayouts/slideLayout8.xml"/><Relationship Id="rId14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7.png" descr="image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76790" y="0"/>
            <a:ext cx="2415210" cy="735886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Rectangle"/>
          <p:cNvSpPr/>
          <p:nvPr/>
        </p:nvSpPr>
        <p:spPr>
          <a:xfrm>
            <a:off x="838200" y="1508125"/>
            <a:ext cx="11353800" cy="179388"/>
          </a:xfrm>
          <a:prstGeom prst="rect">
            <a:avLst/>
          </a:prstGeom>
          <a:solidFill>
            <a:srgbClr val="0B3D9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4" name="Rectangle"/>
          <p:cNvSpPr/>
          <p:nvPr/>
        </p:nvSpPr>
        <p:spPr>
          <a:xfrm>
            <a:off x="0" y="1508125"/>
            <a:ext cx="838200" cy="179388"/>
          </a:xfrm>
          <a:prstGeom prst="rect">
            <a:avLst/>
          </a:prstGeom>
          <a:solidFill>
            <a:srgbClr val="D7214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5" name="Rectangle"/>
          <p:cNvSpPr/>
          <p:nvPr/>
        </p:nvSpPr>
        <p:spPr>
          <a:xfrm>
            <a:off x="838200" y="1508124"/>
            <a:ext cx="838200" cy="179389"/>
          </a:xfrm>
          <a:prstGeom prst="rect">
            <a:avLst/>
          </a:prstGeom>
          <a:solidFill>
            <a:srgbClr val="FFD932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6" name="A Complete Education for A Complete Person P.O. Box 4, Mukono, Uganda, Plot 67-173, Bishop Tucker Road, Mukono Hill | Tel: +256 (0) 312 350 800 Email: info@ucu.ac.ug Web: https://ucu.ac.ug…"/>
          <p:cNvSpPr txBox="1"/>
          <p:nvPr/>
        </p:nvSpPr>
        <p:spPr>
          <a:xfrm>
            <a:off x="2162624" y="6356349"/>
            <a:ext cx="7425979" cy="421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algn="ctr">
              <a:defRPr b="1" sz="800">
                <a:solidFill>
                  <a:srgbClr val="0B3D91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A Complete Education for A Complete Person</a:t>
            </a:r>
            <a:br/>
            <a:r>
              <a:rPr b="0" sz="700">
                <a:solidFill>
                  <a:srgbClr val="000000"/>
                </a:solidFill>
              </a:rPr>
              <a:t>P.O. Box 4, Mukono, Uganda, Plot 67-173, Bishop Tucker Road, Mukono Hill | Tel: +256 (0) 312 350 800 Email: 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3" invalidUrl="" action="" tgtFrame="" tooltip="" history="1" highlightClick="0" endSnd="0"/>
              </a:rPr>
              <a:t>info@ucu.ac.ug</a:t>
            </a:r>
            <a:r>
              <a:rPr b="0" sz="700">
                <a:solidFill>
                  <a:srgbClr val="0432FF"/>
                </a:solidFill>
              </a:rPr>
              <a:t> </a:t>
            </a:r>
            <a:r>
              <a:rPr b="0" sz="700">
                <a:solidFill>
                  <a:srgbClr val="000000"/>
                </a:solidFill>
              </a:rPr>
              <a:t>Web: </a:t>
            </a:r>
            <a:r>
              <a:rPr b="0" sz="700" u="sng">
                <a:solidFill>
                  <a:srgbClr val="0432FF"/>
                </a:solidFill>
              </a:rPr>
              <a:t>https://</a:t>
            </a:r>
            <a:r>
              <a:rPr b="0" sz="700" u="sng">
                <a:solidFill>
                  <a:srgbClr val="F7B615"/>
                </a:solidFill>
                <a:uFill>
                  <a:solidFill>
                    <a:srgbClr val="F7B615"/>
                  </a:solidFill>
                </a:uFill>
                <a:hlinkClick r:id="rId4" invalidUrl="" action="" tgtFrame="" tooltip="" history="1" highlightClick="0" endSnd="0"/>
              </a:rPr>
              <a:t>ucu.ac.ug</a:t>
            </a:r>
            <a:endParaRPr sz="700" u="sng">
              <a:solidFill>
                <a:srgbClr val="0432FF"/>
              </a:solidFill>
            </a:endParaRPr>
          </a:p>
          <a:p>
            <a:pPr algn="ctr">
              <a:defRPr sz="600">
                <a:latin typeface="+mn-lt"/>
                <a:ea typeface="+mn-ea"/>
                <a:cs typeface="+mn-cs"/>
                <a:sym typeface="Trebuchet MS"/>
              </a:defRPr>
            </a:pPr>
            <a:r>
              <a:t>Founded by the Province of the Church of Uganda. Chartered by the Government of Uganda</a:t>
            </a:r>
          </a:p>
        </p:txBody>
      </p:sp>
      <p:sp>
        <p:nvSpPr>
          <p:cNvPr id="7" name="Line"/>
          <p:cNvSpPr/>
          <p:nvPr/>
        </p:nvSpPr>
        <p:spPr>
          <a:xfrm>
            <a:off x="0" y="6395027"/>
            <a:ext cx="12192001" cy="1"/>
          </a:xfrm>
          <a:prstGeom prst="line">
            <a:avLst/>
          </a:prstGeom>
          <a:ln w="12700">
            <a:solidFill>
              <a:srgbClr val="D72467"/>
            </a:solidFill>
            <a:miter lim="400000"/>
          </a:ln>
        </p:spPr>
        <p:txBody>
          <a:bodyPr lIns="0" tIns="0" rIns="0" bIns="0"/>
          <a:lstStyle/>
          <a:p>
            <a:pPr defTabSz="457200">
              <a:defRPr sz="1200"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pic>
        <p:nvPicPr>
          <p:cNvPr id="8" name="image12.png" descr="image12.png"/>
          <p:cNvPicPr>
            <a:picLocks noChangeAspect="1"/>
          </p:cNvPicPr>
          <p:nvPr/>
        </p:nvPicPr>
        <p:blipFill>
          <a:blip r:embed="rId5">
            <a:extLst/>
          </a:blip>
          <a:srcRect l="0" t="0" r="0" b="42643"/>
          <a:stretch>
            <a:fillRect/>
          </a:stretch>
        </p:blipFill>
        <p:spPr>
          <a:xfrm>
            <a:off x="0" y="5412966"/>
            <a:ext cx="1162290" cy="1445034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Title Text"/>
          <p:cNvSpPr txBox="1"/>
          <p:nvPr>
            <p:ph type="title"/>
          </p:nvPr>
        </p:nvSpPr>
        <p:spPr>
          <a:xfrm>
            <a:off x="838200" y="365125"/>
            <a:ext cx="10515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10" name="Body Level One…"/>
          <p:cNvSpPr txBox="1"/>
          <p:nvPr>
            <p:ph type="body" idx="1"/>
          </p:nvPr>
        </p:nvSpPr>
        <p:spPr>
          <a:xfrm>
            <a:off x="838200" y="1687514"/>
            <a:ext cx="10515600" cy="4489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" name="Slide Number"/>
          <p:cNvSpPr txBox="1"/>
          <p:nvPr>
            <p:ph type="sldNum" sz="quarter" idx="2"/>
          </p:nvPr>
        </p:nvSpPr>
        <p:spPr>
          <a:xfrm>
            <a:off x="10083799" y="5903912"/>
            <a:ext cx="1270001" cy="1270001"/>
          </a:xfrm>
          <a:prstGeom prst="rect">
            <a:avLst/>
          </a:prstGeom>
          <a:ln w="12700">
            <a:miter lim="400000"/>
          </a:ln>
        </p:spPr>
        <p:txBody>
          <a:bodyPr lIns="45699" tIns="45699" rIns="45699" bIns="45699" anchor="ctr"/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Trebuchet M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</p:sldLayoutIdLst>
  <p:transition xmlns:p14="http://schemas.microsoft.com/office/powerpoint/2010/main" spd="med" advClick="1"/>
  <p:txStyles>
    <p:titleStyle>
      <a:lvl1pPr marL="0" marR="0" indent="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l" defTabSz="9144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1F497D"/>
          </a:solidFill>
          <a:uFillTx/>
          <a:latin typeface="+mn-lt"/>
          <a:ea typeface="+mn-ea"/>
          <a:cs typeface="+mn-cs"/>
          <a:sym typeface="Trebuchet MS"/>
        </a:defRPr>
      </a:lvl9pPr>
    </p:titleStyle>
    <p:bodyStyle>
      <a:lvl1pPr marL="457200" marR="0" indent="-3429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1pPr>
      <a:lvl2pPr marL="970597" marR="0" indent="-393382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2pPr>
      <a:lvl3pPr marL="1504187" marR="0" indent="-464056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3pPr>
      <a:lvl4pPr marL="2011679" marR="0" indent="-512062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4pPr>
      <a:lvl5pPr marL="2467610" marR="0" indent="-50850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D7214D"/>
        </a:buClr>
        <a:buSzPct val="100000"/>
        <a:buFont typeface="Helvetica"/>
        <a:buChar char="❑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Trebuchet MS"/>
        </a:defRPr>
      </a:lvl9pPr>
    </p:bodyStyle>
    <p:otherStyle>
      <a:lvl1pPr marL="0" marR="0" indent="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1pPr>
      <a:lvl2pPr marL="0" marR="0" indent="457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2pPr>
      <a:lvl3pPr marL="0" marR="0" indent="914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3pPr>
      <a:lvl4pPr marL="0" marR="0" indent="1371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4pPr>
      <a:lvl5pPr marL="0" marR="0" indent="18288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5pPr>
      <a:lvl6pPr marL="0" marR="0" indent="22860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6pPr>
      <a:lvl7pPr marL="0" marR="0" indent="27432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7pPr>
      <a:lvl8pPr marL="0" marR="0" indent="32004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8pPr>
      <a:lvl9pPr marL="0" marR="0" indent="3657600" algn="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ebuchet M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rocedural vs OOP &amp; First Class in Python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</a:lvl1pPr>
          </a:lstStyle>
          <a:p>
            <a:pPr/>
            <a:r>
              <a:t>Procedural vs OOP &amp; First Class in Python</a:t>
            </a:r>
          </a:p>
        </p:txBody>
      </p:sp>
      <p:sp>
        <p:nvSpPr>
          <p:cNvPr id="233" name="Rectangle"/>
          <p:cNvSpPr/>
          <p:nvPr/>
        </p:nvSpPr>
        <p:spPr>
          <a:xfrm>
            <a:off x="1007534" y="5551742"/>
            <a:ext cx="3733801" cy="820382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txBody>
          <a:bodyPr lIns="0" tIns="0" rIns="0" bIns="0"/>
          <a:lstStyle/>
          <a:p>
            <a:pPr>
              <a:defRPr sz="1800"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sp>
        <p:nvSpPr>
          <p:cNvPr id="234" name="Mr. Simon Lubambo…"/>
          <p:cNvSpPr txBox="1"/>
          <p:nvPr/>
        </p:nvSpPr>
        <p:spPr>
          <a:xfrm>
            <a:off x="982726" y="5544842"/>
            <a:ext cx="3712883" cy="901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lnSpc>
                <a:spcPct val="90000"/>
              </a:lnSpc>
              <a:defRPr sz="2000">
                <a:latin typeface="+mn-lt"/>
                <a:ea typeface="+mn-ea"/>
                <a:cs typeface="+mn-cs"/>
                <a:sym typeface="Trebuchet MS"/>
              </a:defRPr>
            </a:pPr>
            <a:r>
              <a:t>Mr. Simon Lubambo</a:t>
            </a:r>
          </a:p>
          <a:p>
            <a:pPr>
              <a:lnSpc>
                <a:spcPct val="90000"/>
              </a:lnSpc>
              <a:defRPr b="1">
                <a:solidFill>
                  <a:srgbClr val="002060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Department of Computing &amp; Technology</a:t>
            </a:r>
          </a:p>
          <a:p>
            <a:pPr>
              <a:lnSpc>
                <a:spcPct val="90000"/>
              </a:lnSpc>
              <a:defRPr>
                <a:solidFill>
                  <a:srgbClr val="C01900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Faculty of Engineering, Design &amp; Technology</a:t>
            </a:r>
          </a:p>
        </p:txBody>
      </p:sp>
      <p:sp>
        <p:nvSpPr>
          <p:cNvPr id="235" name="Rectangle"/>
          <p:cNvSpPr/>
          <p:nvPr/>
        </p:nvSpPr>
        <p:spPr>
          <a:xfrm>
            <a:off x="0" y="2156859"/>
            <a:ext cx="12192001" cy="1325564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lIns="0" tIns="0" rIns="0" bIns="0" anchor="ctr"/>
          <a:lstStyle/>
          <a:p>
            <a:pPr algn="ctr">
              <a:lnSpc>
                <a:spcPct val="90000"/>
              </a:lnSpc>
              <a:defRPr sz="2800">
                <a:solidFill>
                  <a:srgbClr val="FFFB00"/>
                </a:solidFill>
                <a:latin typeface="+mn-lt"/>
                <a:ea typeface="+mn-ea"/>
                <a:cs typeface="+mn-cs"/>
                <a:sym typeface="Trebuchet MS"/>
              </a:defRPr>
            </a:pPr>
          </a:p>
        </p:txBody>
      </p:sp>
      <p:grpSp>
        <p:nvGrpSpPr>
          <p:cNvPr id="238" name="Group"/>
          <p:cNvGrpSpPr/>
          <p:nvPr/>
        </p:nvGrpSpPr>
        <p:grpSpPr>
          <a:xfrm>
            <a:off x="0" y="2181298"/>
            <a:ext cx="12192001" cy="889482"/>
            <a:chOff x="0" y="0"/>
            <a:chExt cx="12191999" cy="889480"/>
          </a:xfrm>
        </p:grpSpPr>
        <p:sp>
          <p:nvSpPr>
            <p:cNvPr id="236" name="Rectangle"/>
            <p:cNvSpPr/>
            <p:nvPr/>
          </p:nvSpPr>
          <p:spPr>
            <a:xfrm>
              <a:off x="-1" y="0"/>
              <a:ext cx="12192001" cy="889481"/>
            </a:xfrm>
            <a:prstGeom prst="rect">
              <a:avLst/>
            </a:prstGeom>
            <a:noFill/>
            <a:ln w="9525" cap="flat">
              <a:solidFill>
                <a:srgbClr val="0A3D9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90000"/>
                </a:lnSpc>
              </a:pPr>
            </a:p>
          </p:txBody>
        </p:sp>
        <p:sp>
          <p:nvSpPr>
            <p:cNvPr id="237" name="Introduction to OOP"/>
            <p:cNvSpPr txBox="1"/>
            <p:nvPr/>
          </p:nvSpPr>
          <p:spPr>
            <a:xfrm>
              <a:off x="50487" y="43440"/>
              <a:ext cx="12091025" cy="8026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lnSpc>
                  <a:spcPct val="90000"/>
                </a:lnSpc>
                <a:defRPr sz="4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Introduction to OOP</a:t>
              </a:r>
            </a:p>
          </p:txBody>
        </p:sp>
      </p:grpSp>
      <p:grpSp>
        <p:nvGrpSpPr>
          <p:cNvPr id="241" name="Group"/>
          <p:cNvGrpSpPr/>
          <p:nvPr/>
        </p:nvGrpSpPr>
        <p:grpSpPr>
          <a:xfrm>
            <a:off x="-3" y="2819880"/>
            <a:ext cx="12192001" cy="609121"/>
            <a:chOff x="0" y="0"/>
            <a:chExt cx="12191999" cy="609119"/>
          </a:xfrm>
        </p:grpSpPr>
        <p:sp>
          <p:nvSpPr>
            <p:cNvPr id="239" name="Rectangle"/>
            <p:cNvSpPr/>
            <p:nvPr/>
          </p:nvSpPr>
          <p:spPr>
            <a:xfrm>
              <a:off x="-1" y="0"/>
              <a:ext cx="12192001" cy="609120"/>
            </a:xfrm>
            <a:prstGeom prst="rect">
              <a:avLst/>
            </a:prstGeom>
            <a:noFill/>
            <a:ln w="9525" cap="flat">
              <a:solidFill>
                <a:srgbClr val="0A3D91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lnSpc>
                  <a:spcPct val="90000"/>
                </a:lnSpc>
                <a:defRPr sz="2800">
                  <a:solidFill>
                    <a:srgbClr val="FFFB00"/>
                  </a:solidFill>
                  <a:latin typeface="+mn-lt"/>
                  <a:ea typeface="+mn-ea"/>
                  <a:cs typeface="+mn-cs"/>
                  <a:sym typeface="Trebuchet MS"/>
                </a:defRPr>
              </a:pPr>
            </a:p>
          </p:txBody>
        </p:sp>
        <p:sp>
          <p:nvSpPr>
            <p:cNvPr id="240" name="Lecture 01 (BSIT)"/>
            <p:cNvSpPr txBox="1"/>
            <p:nvPr/>
          </p:nvSpPr>
          <p:spPr>
            <a:xfrm>
              <a:off x="50487" y="55659"/>
              <a:ext cx="12091025" cy="497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lnSpc>
                  <a:spcPct val="90000"/>
                </a:lnSpc>
                <a:defRPr sz="2800">
                  <a:solidFill>
                    <a:srgbClr val="FFFB00"/>
                  </a:solidFill>
                  <a:latin typeface="+mn-lt"/>
                  <a:ea typeface="+mn-ea"/>
                  <a:cs typeface="+mn-cs"/>
                  <a:sym typeface="Trebuchet MS"/>
                </a:defRPr>
              </a:lvl1pPr>
            </a:lstStyle>
            <a:p>
              <a:pPr/>
              <a:r>
                <a:t>Lecture 01 (BSIT)</a:t>
              </a:r>
            </a:p>
          </p:txBody>
        </p:sp>
      </p:grpSp>
      <p:sp>
        <p:nvSpPr>
          <p:cNvPr id="242" name="Tue 9th Sept 2025"/>
          <p:cNvSpPr txBox="1"/>
          <p:nvPr/>
        </p:nvSpPr>
        <p:spPr>
          <a:xfrm>
            <a:off x="9702131" y="6025112"/>
            <a:ext cx="2444144" cy="33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 algn="ctr">
              <a:lnSpc>
                <a:spcPct val="90000"/>
              </a:lnSpc>
              <a:defRPr sz="1600">
                <a:solidFill>
                  <a:srgbClr val="7BA79D"/>
                </a:solidFill>
                <a:latin typeface="+mn-lt"/>
                <a:ea typeface="+mn-ea"/>
                <a:cs typeface="+mn-cs"/>
                <a:sym typeface="Trebuchet MS"/>
              </a:defRPr>
            </a:pPr>
            <a:r>
              <a:t>Tue 9</a:t>
            </a:r>
            <a:r>
              <a:rPr baseline="30000"/>
              <a:t>th</a:t>
            </a:r>
            <a:r>
              <a:t> Sept 2025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Mini Game Example 🎮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Mini Game Example 🎮</a:t>
            </a:r>
          </a:p>
        </p:txBody>
      </p:sp>
      <p:sp>
        <p:nvSpPr>
          <p:cNvPr id="269" name="Player object with health and attack metho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Player object with health and attack method.</a:t>
            </a:r>
          </a:p>
          <a:p>
            <a:pPr/>
            <a:r>
              <a:t>Basis of how games are built using OOP.</a:t>
            </a:r>
          </a:p>
          <a:p>
            <a:pPr lvl="1" marL="914400" indent="-337184">
              <a:spcBef>
                <a:spcPts val="500"/>
              </a:spcBef>
              <a:buClr>
                <a:srgbClr val="0B3D91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Player:</a:t>
            </a:r>
            <a:br/>
            <a:r>
              <a:t>    def __init__(self, name, health=100):</a:t>
            </a:r>
            <a:br/>
            <a:r>
              <a:t>        self.name = name</a:t>
            </a:r>
            <a:br/>
            <a:r>
              <a:t>        self.health = health</a:t>
            </a:r>
            <a:br/>
            <a:r>
              <a:t>    def attack(self, other):</a:t>
            </a:r>
            <a:br/>
            <a:r>
              <a:t>        other.health -= 10</a:t>
            </a:r>
            <a:br/>
            <a:r>
              <a:t>        print(f'{self.name} attacks {other.name}! Health={other.health}')</a:t>
            </a:r>
            <a:br/>
            <a:br/>
            <a:r>
              <a:t>p1 = Player('Knight')</a:t>
            </a:r>
            <a:br/>
            <a:r>
              <a:t>p2 = Player('Dragon')</a:t>
            </a:r>
            <a:br/>
            <a:r>
              <a:t>p1.attack(p2)</a:t>
            </a:r>
            <a:br/>
            <a:r>
              <a:t>p2.attack(p1)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Wrap-Up ✅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Wrap-Up ✅</a:t>
            </a:r>
          </a:p>
        </p:txBody>
      </p:sp>
      <p:sp>
        <p:nvSpPr>
          <p:cNvPr id="272" name="Procedural = spaghetti code 🍝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Procedural = spaghetti code 🍝.</a:t>
            </a:r>
          </a:p>
          <a:p>
            <a:pPr/>
            <a:r>
              <a:t>OOP = objects (data + behavior together).</a:t>
            </a:r>
          </a:p>
          <a:p>
            <a:pPr/>
            <a:r>
              <a:t>In Python: class → blueprint, object → instance.</a:t>
            </a:r>
          </a:p>
          <a:p>
            <a:pPr/>
            <a:r>
              <a:t>Next: attributes, methods, constructors.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Quick Challenge 📝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Quick Challenge 📝</a:t>
            </a:r>
          </a:p>
        </p:txBody>
      </p:sp>
      <p:sp>
        <p:nvSpPr>
          <p:cNvPr id="275" name="Write a Car class with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Write a Car class with:</a:t>
            </a:r>
          </a:p>
          <a:p>
            <a:pPr/>
            <a:r>
              <a:t>Attributes: brand, year</a:t>
            </a:r>
          </a:p>
          <a:p>
            <a:pPr/>
            <a:r>
              <a:t>Method: honk() that prints 'Beep! Beep!'</a:t>
            </a:r>
          </a:p>
          <a:p>
            <a:pPr/>
            <a:r>
              <a:t>Create 2 cars and honk them 🚗🚙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References 📚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References 📚</a:t>
            </a:r>
          </a:p>
        </p:txBody>
      </p:sp>
      <p:sp>
        <p:nvSpPr>
          <p:cNvPr id="278" name="Python 3 Object-Oriented Programming (Dusty Phillips, 2018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Python 3 Object-Oriented Programming (Dusty Phillips, 2018)</a:t>
            </a:r>
          </a:p>
          <a:p>
            <a:pPr/>
            <a:r>
              <a:t>Objects First with Java (Barnes &amp; Kolling, 2016)</a:t>
            </a:r>
          </a:p>
          <a:p>
            <a:pPr/>
            <a:r>
              <a:t>Java How to Program, Deitel &amp; Deitel (10th Edition, 2021)</a:t>
            </a:r>
          </a:p>
          <a:p>
            <a:pPr/>
            <a:r>
              <a:t>Oracle &amp; W3Schools Python/Java tutorials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Lecture Objectives and Learning outcom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3900"/>
            </a:lvl1pPr>
          </a:lstStyle>
          <a:p>
            <a:pPr/>
            <a:r>
              <a:t>Lecture Objectives and Learning outcomes</a:t>
            </a:r>
          </a:p>
        </p:txBody>
      </p:sp>
      <p:sp>
        <p:nvSpPr>
          <p:cNvPr id="245" name="The Objectives of this lecture a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13816">
              <a:spcBef>
                <a:spcPts val="0"/>
              </a:spcBef>
              <a:buSzTx/>
              <a:buNone/>
              <a:defRPr sz="2492"/>
            </a:pPr>
            <a:r>
              <a:t>The Objectives of this lecture are</a:t>
            </a:r>
            <a:endParaRPr sz="2136"/>
          </a:p>
          <a:p>
            <a:pPr marL="174389" indent="-174389" defTabSz="813816">
              <a:spcBef>
                <a:spcPts val="800"/>
              </a:spcBef>
              <a:defRPr sz="2492"/>
            </a:pPr>
            <a:r>
              <a:rPr sz="2136"/>
              <a:t> </a:t>
            </a:r>
            <a:r>
              <a:rPr b="1"/>
              <a:t>Differentiate</a:t>
            </a:r>
            <a:r>
              <a:t> between procedural programming and object-oriented programming with simple examples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rPr b="1"/>
              <a:t>Set up and write</a:t>
            </a:r>
            <a:r>
              <a:t> your first Python class, understanding how data (attributes) and behavior (methods) are combined in OOP</a:t>
            </a:r>
          </a:p>
          <a:p>
            <a:pPr marL="0" indent="0" defTabSz="813816">
              <a:spcBef>
                <a:spcPts val="800"/>
              </a:spcBef>
              <a:buSzTx/>
              <a:buNone/>
              <a:defRPr sz="2492"/>
            </a:pPr>
          </a:p>
          <a:p>
            <a:pPr marL="0" indent="0" defTabSz="813816">
              <a:spcBef>
                <a:spcPts val="800"/>
              </a:spcBef>
              <a:buSzTx/>
              <a:buNone/>
              <a:defRPr sz="2492"/>
            </a:pPr>
            <a:r>
              <a:t>By the end of this lecture, students should be able to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rPr b="1"/>
              <a:t>Explain</a:t>
            </a:r>
            <a:r>
              <a:t> the differences between procedural and object-oriented programming approaches.</a:t>
            </a:r>
          </a:p>
          <a:p>
            <a:pPr marL="203454" indent="-203454" defTabSz="813816">
              <a:spcBef>
                <a:spcPts val="800"/>
              </a:spcBef>
              <a:defRPr sz="2492"/>
            </a:pPr>
            <a:r>
              <a:t> </a:t>
            </a:r>
            <a:r>
              <a:rPr b="1"/>
              <a:t>Develop</a:t>
            </a:r>
            <a:r>
              <a:t> a simple Python program using a class and objects to model a real-world entity (e.g., student, car)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What is Procedural Programming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Procedural Programming?</a:t>
            </a:r>
          </a:p>
        </p:txBody>
      </p:sp>
      <p:sp>
        <p:nvSpPr>
          <p:cNvPr id="248" name="Step-by-step instructions (like following a recipe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Step-by-step instructions (like following a recipe).</a:t>
            </a:r>
          </a:p>
          <a:p>
            <a:pPr/>
            <a:r>
              <a:t>Code = series of functions + global variables.</a:t>
            </a:r>
          </a:p>
          <a:p>
            <a:pPr/>
            <a:r>
              <a:t>Example: calculating area of a circle.</a:t>
            </a:r>
          </a:p>
          <a:p>
            <a:pPr lvl="1" marL="914400" indent="-337184">
              <a:spcBef>
                <a:spcPts val="500"/>
              </a:spcBef>
              <a:buClr>
                <a:srgbClr val="0B3D91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def area_of_circle(radius):</a:t>
            </a:r>
            <a:br/>
            <a:r>
              <a:t>    return 3.14 * radius * radius</a:t>
            </a:r>
            <a:br/>
            <a:br/>
            <a:r>
              <a:t>r1 = 5</a:t>
            </a:r>
            <a:br/>
            <a:r>
              <a:t>print('Area:', area_of_circle(r1))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What is OOP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OOP?</a:t>
            </a:r>
          </a:p>
        </p:txBody>
      </p:sp>
      <p:sp>
        <p:nvSpPr>
          <p:cNvPr id="251" name="Organizes code around OBJEC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Organizes code around OBJECTS.</a:t>
            </a:r>
          </a:p>
          <a:p>
            <a:pPr/>
            <a:r>
              <a:t>Objects = real-world things (Car, Student, Phone).</a:t>
            </a:r>
          </a:p>
          <a:p>
            <a:pPr/>
            <a:r>
              <a:t>Group data + behavior together.</a:t>
            </a:r>
          </a:p>
          <a:p>
            <a:pPr/>
            <a:r>
              <a:t>Example: Circle object stores radius + knows how to calculate area.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Fac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Facts</a:t>
            </a:r>
          </a:p>
        </p:txBody>
      </p:sp>
      <p:sp>
        <p:nvSpPr>
          <p:cNvPr id="254" name="OOP began with Simula in 1960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OOP began with Simula in 1960s.</a:t>
            </a:r>
          </a:p>
          <a:p>
            <a:pPr/>
            <a:r>
              <a:t>Today: Python, Java, C++, C#, Swift, etc. all use OOP.</a:t>
            </a:r>
          </a:p>
          <a:p>
            <a:pPr/>
            <a:r>
              <a:t>Games like Minecraft and Fortnite use OOP concepts.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rocedural vs OOP 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Procedural vs OOP Example</a:t>
            </a:r>
          </a:p>
        </p:txBody>
      </p:sp>
      <p:sp>
        <p:nvSpPr>
          <p:cNvPr id="257" name="Procedural = functions and variabl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Procedural = functions and variables.</a:t>
            </a:r>
          </a:p>
          <a:p>
            <a:pPr/>
            <a:r>
              <a:t>OOP = classes and objects, feels like real-world modeling.</a:t>
            </a:r>
          </a:p>
          <a:p>
            <a:pPr lvl="1" marL="914400" indent="-337184">
              <a:spcBef>
                <a:spcPts val="500"/>
              </a:spcBef>
              <a:buClr>
                <a:srgbClr val="0B3D91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BankAccount:</a:t>
            </a:r>
            <a:br/>
            <a:r>
              <a:t>    def __init__(self, balance=0):</a:t>
            </a:r>
            <a:br/>
            <a:r>
              <a:t>        self.balance = balance</a:t>
            </a:r>
            <a:br/>
            <a:r>
              <a:t>    def deposit(self, amount):</a:t>
            </a:r>
            <a:br/>
            <a:r>
              <a:t>        self.balance += amount</a:t>
            </a:r>
            <a:br/>
            <a:r>
              <a:t>    def withdraw(self, amount):</a:t>
            </a:r>
            <a:br/>
            <a:r>
              <a:t>        self.balance -= amount</a:t>
            </a:r>
            <a:br/>
            <a:br/>
            <a:r>
              <a:t>account = BankAccount(100)</a:t>
            </a:r>
            <a:br/>
            <a:r>
              <a:t>account.deposit(50)</a:t>
            </a:r>
            <a:br/>
            <a:r>
              <a:t>account.withdraw(30)</a:t>
            </a:r>
            <a:br/>
            <a:r>
              <a:t>print(account.balance)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Why OOP Rock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Why OOP Rocks</a:t>
            </a:r>
          </a:p>
        </p:txBody>
      </p:sp>
      <p:sp>
        <p:nvSpPr>
          <p:cNvPr id="260" name="Reusability – write once, reuse many tim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Reusability – write once, reuse many times.</a:t>
            </a:r>
          </a:p>
          <a:p>
            <a:pPr/>
            <a:r>
              <a:t>Scalability – great for big software projects.</a:t>
            </a:r>
          </a:p>
          <a:p>
            <a:pPr/>
            <a:r>
              <a:t>Abstraction – hide complexity.</a:t>
            </a:r>
          </a:p>
          <a:p>
            <a:pPr/>
            <a:r>
              <a:t>Collaboration – teams can work on different objects.</a:t>
            </a:r>
          </a:p>
          <a:p>
            <a:pPr/>
            <a:r>
              <a:t>Fun – feels like LEGO 🧱.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First Class in Pyth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First Class in Python</a:t>
            </a:r>
          </a:p>
        </p:txBody>
      </p:sp>
      <p:sp>
        <p:nvSpPr>
          <p:cNvPr id="263" name="Define a Student class with name and ag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Define a Student class with name and age.</a:t>
            </a:r>
          </a:p>
          <a:p>
            <a:pPr/>
            <a:r>
              <a:t>Introduce self keyword.</a:t>
            </a:r>
          </a:p>
          <a:p>
            <a:pPr/>
            <a:r>
              <a:t>Create objects from the class.</a:t>
            </a:r>
          </a:p>
          <a:p>
            <a:pPr lvl="1" marL="914400" indent="-337184">
              <a:spcBef>
                <a:spcPts val="500"/>
              </a:spcBef>
              <a:buClr>
                <a:srgbClr val="0B3D91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Student:</a:t>
            </a:r>
            <a:br/>
            <a:r>
              <a:t>    def __init__(self, name, age):</a:t>
            </a:r>
            <a:br/>
            <a:r>
              <a:t>        self.name = name</a:t>
            </a:r>
            <a:br/>
            <a:r>
              <a:t>        self.age = age</a:t>
            </a:r>
            <a:br/>
            <a:r>
              <a:t>    def introduce(self):</a:t>
            </a:r>
            <a:br/>
            <a:r>
              <a:t>        return f'Hi, I\'m {self.name}, {self.age} years old.'</a:t>
            </a:r>
            <a:br/>
            <a:br/>
            <a:r>
              <a:t>s1 = Student('Alice', 20)</a:t>
            </a:r>
            <a:br/>
            <a:r>
              <a:t>s2 = Student('Bob', 22)</a:t>
            </a:r>
            <a:br/>
            <a:r>
              <a:t>print(s1.introduce())</a:t>
            </a:r>
            <a:br/>
            <a:r>
              <a:t>print(s2.introduce())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Real-Life Analogy 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Real-Life Analogy 🌍</a:t>
            </a:r>
          </a:p>
        </p:txBody>
      </p:sp>
      <p:sp>
        <p:nvSpPr>
          <p:cNvPr id="266" name="Phone object ha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Phone object has:</a:t>
            </a:r>
          </a:p>
          <a:p>
            <a:pPr/>
            <a:r>
              <a:t>Data → brand, model, storage</a:t>
            </a:r>
          </a:p>
          <a:p>
            <a:pPr/>
            <a:r>
              <a:t>Behavior → call(), take_photo(), play_music()</a:t>
            </a:r>
          </a:p>
          <a:p>
            <a:pPr lvl="1" marL="914400" indent="-337184">
              <a:spcBef>
                <a:spcPts val="500"/>
              </a:spcBef>
              <a:buClr>
                <a:srgbClr val="0B3D91"/>
              </a:buClr>
              <a:defRPr sz="16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class Phone:</a:t>
            </a:r>
            <a:br/>
            <a:r>
              <a:t>    def __init__(self, brand, storage):</a:t>
            </a:r>
            <a:br/>
            <a:r>
              <a:t>        self.brand = brand</a:t>
            </a:r>
            <a:br/>
            <a:r>
              <a:t>        self.storage = storage</a:t>
            </a:r>
            <a:br/>
            <a:r>
              <a:t>    def call(self, number):</a:t>
            </a:r>
            <a:br/>
            <a:r>
              <a:t>        print(f'Calling {number} from {self.brand}!')</a:t>
            </a:r>
            <a:br/>
            <a:br/>
            <a:r>
              <a:t>my_phone = Phone('Samsung', '128GB')</a:t>
            </a:r>
            <a:br/>
            <a:r>
              <a:t>my_phone.call('123-456-789')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4B6D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94B6D2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Trebuchet MS"/>
        <a:ea typeface="Trebuchet MS"/>
        <a:cs typeface="Trebuchet MS"/>
      </a:majorFont>
      <a:minorFont>
        <a:latin typeface="Trebuchet MS"/>
        <a:ea typeface="Trebuchet MS"/>
        <a:cs typeface="Trebuchet MS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94B6D2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94B6D2"/>
          </a:solidFill>
          <a:prstDash val="solid"/>
          <a:round/>
        </a:ln>
        <a:effectLst>
          <a:outerShdw sx="100000" sy="100000" kx="0" ky="0" algn="b" rotWithShape="0" blurRad="38100" dist="19999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