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56CCD-9224-4172-948A-52E748A5C1F3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2546D-B06B-40E0-8FB6-C76B8E420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69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see the contents of MBR, use this command:</a:t>
            </a:r>
          </a:p>
          <a:p>
            <a:pPr rtl="0"/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if=/dev/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hda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of=mbr.bin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=512 count=1</a:t>
            </a:r>
          </a:p>
          <a:p>
            <a:pPr rtl="0"/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mbr.bin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09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Action</a:t>
            </a:r>
            <a:r>
              <a:rPr lang="zh-CN" altLang="en-US" dirty="0" smtClean="0"/>
              <a:t>的取值：</a:t>
            </a:r>
            <a:endParaRPr lang="en-US" altLang="zh-CN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altLang="zh-CN" b="1" dirty="0" err="1" smtClean="0"/>
              <a:t>initdefault</a:t>
            </a:r>
            <a:r>
              <a:rPr lang="zh-CN" altLang="en-US" dirty="0" smtClean="0"/>
              <a:t>：设置初始化系统后默认进入的运行级别</a:t>
            </a:r>
            <a:endParaRPr lang="zh-CN" altLang="en-US" b="1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altLang="zh-CN" b="1" dirty="0" err="1" smtClean="0"/>
              <a:t>sysinit</a:t>
            </a:r>
            <a:r>
              <a:rPr lang="zh-CN" altLang="en-US" dirty="0" smtClean="0"/>
              <a:t>：设置系统初始化的操作脚本</a:t>
            </a:r>
            <a:endParaRPr lang="zh-CN" altLang="en-US" b="1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altLang="zh-CN" b="1" dirty="0" smtClean="0"/>
              <a:t>wait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init</a:t>
            </a:r>
            <a:r>
              <a:rPr lang="zh-CN" altLang="en-US" dirty="0" smtClean="0"/>
              <a:t>进程将等待该行配置所对应的脚本操作完成后，再继续执行其他操作</a:t>
            </a:r>
            <a:endParaRPr lang="zh-CN" altLang="en-US" b="1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altLang="zh-CN" b="1" dirty="0" err="1" smtClean="0"/>
              <a:t>ctrlaltdel</a:t>
            </a:r>
            <a:r>
              <a:rPr lang="zh-CN" altLang="en-US" dirty="0" smtClean="0"/>
              <a:t>：设置当用户按下</a:t>
            </a:r>
            <a:r>
              <a:rPr lang="en-US" altLang="zh-CN" dirty="0" err="1" smtClean="0"/>
              <a:t>Ctrl+Alt+Delete</a:t>
            </a:r>
            <a:r>
              <a:rPr lang="zh-CN" altLang="en-US" dirty="0" smtClean="0"/>
              <a:t>组合键后的操作</a:t>
            </a:r>
            <a:endParaRPr lang="zh-CN" altLang="en-US" b="1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altLang="zh-CN" b="1" dirty="0" err="1" smtClean="0"/>
              <a:t>powerfail</a:t>
            </a:r>
            <a:r>
              <a:rPr lang="zh-CN" altLang="en-US" dirty="0" smtClean="0"/>
              <a:t>：设置当系统收到断电信号（使用不间断电源）时采取何种动作</a:t>
            </a:r>
            <a:endParaRPr lang="zh-CN" altLang="en-US" b="1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altLang="zh-CN" b="1" dirty="0" err="1" smtClean="0"/>
              <a:t>powerokwait</a:t>
            </a:r>
            <a:r>
              <a:rPr lang="zh-CN" altLang="en-US" dirty="0" smtClean="0"/>
              <a:t>：设置当系统收到恢复供电信号时采取何种动作</a:t>
            </a:r>
            <a:endParaRPr lang="zh-CN" altLang="en-US" b="1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altLang="zh-CN" b="1" dirty="0" err="1" smtClean="0"/>
              <a:t>respawn</a:t>
            </a:r>
            <a:r>
              <a:rPr lang="zh-CN" altLang="en-US" dirty="0" smtClean="0"/>
              <a:t>：一旦该行配置所对应的进程被终止，则重新启动该进程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10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0" lang="zh-CN" altLang="en-US" dirty="0" smtClean="0"/>
              <a:t>运行级别类似于</a:t>
            </a:r>
            <a:r>
              <a:rPr kumimoji="0" lang="en-US" altLang="zh-CN" dirty="0" smtClean="0"/>
              <a:t>Windows</a:t>
            </a:r>
            <a:r>
              <a:rPr kumimoji="0" lang="zh-CN" altLang="en-US" dirty="0" smtClean="0"/>
              <a:t>系统中的正常启动、安全模式、带网络支持的安全模式</a:t>
            </a:r>
            <a:r>
              <a:rPr kumimoji="0" lang="en-US" altLang="zh-CN" dirty="0" smtClean="0"/>
              <a:t>……</a:t>
            </a:r>
            <a:r>
              <a:rPr kumimoji="0" lang="zh-CN" altLang="en-US" dirty="0" smtClean="0"/>
              <a:t>等概念</a:t>
            </a:r>
          </a:p>
          <a:p>
            <a:pPr>
              <a:buFont typeface="Wingdings" pitchFamily="2" charset="2"/>
              <a:buChar char="l"/>
            </a:pPr>
            <a:r>
              <a:rPr kumimoji="0" lang="zh-CN" altLang="en-US" dirty="0" smtClean="0"/>
              <a:t>不同的运行级别使用了不同的服务程序组合，也类似于”套餐“的概念，例如：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dirty="0" smtClean="0"/>
              <a:t>    动感地带手机资费的</a:t>
            </a:r>
            <a:r>
              <a:rPr kumimoji="0" lang="en-US" altLang="zh-CN" dirty="0" smtClean="0"/>
              <a:t>10</a:t>
            </a:r>
            <a:r>
              <a:rPr kumimoji="0" lang="zh-CN" altLang="en-US" dirty="0" smtClean="0"/>
              <a:t>元短信套餐、</a:t>
            </a:r>
            <a:r>
              <a:rPr kumimoji="0" lang="en-US" altLang="zh-CN" dirty="0" smtClean="0"/>
              <a:t>15</a:t>
            </a:r>
            <a:r>
              <a:rPr kumimoji="0" lang="zh-CN" altLang="en-US" dirty="0" smtClean="0"/>
              <a:t>元音乐套餐、</a:t>
            </a:r>
            <a:r>
              <a:rPr kumimoji="0" lang="en-US" altLang="zh-CN" dirty="0" smtClean="0"/>
              <a:t>20</a:t>
            </a:r>
            <a:r>
              <a:rPr kumimoji="0" lang="zh-CN" altLang="en-US" dirty="0" smtClean="0"/>
              <a:t>元畅聊套餐</a:t>
            </a:r>
            <a:r>
              <a:rPr kumimoji="0" lang="en-US" altLang="zh-CN" dirty="0" smtClean="0"/>
              <a:t>……</a:t>
            </a:r>
            <a:r>
              <a:rPr kumimoji="0" lang="zh-CN" altLang="en-US" dirty="0" smtClean="0"/>
              <a:t>等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dirty="0" smtClean="0"/>
              <a:t>    肯德基的 鸡腿鳕鱼堡套餐、口水鸡薯条套餐、外带全家福套餐</a:t>
            </a:r>
            <a:r>
              <a:rPr kumimoji="0" lang="en-US" altLang="zh-CN" dirty="0" smtClean="0"/>
              <a:t>……</a:t>
            </a:r>
            <a:r>
              <a:rPr kumimoji="0" lang="zh-CN" altLang="en-US" dirty="0" smtClean="0"/>
              <a:t>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30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System V </a:t>
            </a:r>
            <a:r>
              <a:rPr lang="zh-CN" altLang="en-US" sz="1200" dirty="0" smtClean="0"/>
              <a:t>启动脚本位于</a:t>
            </a:r>
            <a:r>
              <a:rPr lang="en-US" altLang="zh-CN" sz="1200" dirty="0" smtClean="0"/>
              <a:t>: /etc/</a:t>
            </a:r>
            <a:r>
              <a:rPr lang="en-US" altLang="zh-CN" sz="1200" dirty="0" err="1" smtClean="0"/>
              <a:t>rc.d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init.d</a:t>
            </a:r>
            <a:r>
              <a:rPr lang="en-US" altLang="zh-CN" sz="1200" dirty="0" smtClean="0"/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288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system processes are not running</a:t>
            </a:r>
          </a:p>
          <a:p>
            <a:pPr rtl="0"/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 can’t log in, except root</a:t>
            </a:r>
          </a:p>
          <a:p>
            <a:pPr rtl="0"/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is mounted read-only</a:t>
            </a:r>
          </a:p>
          <a:p>
            <a:pPr rtl="0"/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mount -o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rw,remount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060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937B-1F3D-4D39-BCC2-A98490BEEA03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10CD-D8CC-40C9-966F-9288FE4B5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17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937B-1F3D-4D39-BCC2-A98490BEEA03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10CD-D8CC-40C9-966F-9288FE4B5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1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937B-1F3D-4D39-BCC2-A98490BEEA03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10CD-D8CC-40C9-966F-9288FE4B5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03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937B-1F3D-4D39-BCC2-A98490BEEA03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10CD-D8CC-40C9-966F-9288FE4B5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83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937B-1F3D-4D39-BCC2-A98490BEEA03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10CD-D8CC-40C9-966F-9288FE4B5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62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937B-1F3D-4D39-BCC2-A98490BEEA03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10CD-D8CC-40C9-966F-9288FE4B5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50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937B-1F3D-4D39-BCC2-A98490BEEA03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10CD-D8CC-40C9-966F-9288FE4B5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13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937B-1F3D-4D39-BCC2-A98490BEEA03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10CD-D8CC-40C9-966F-9288FE4B5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46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937B-1F3D-4D39-BCC2-A98490BEEA03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10CD-D8CC-40C9-966F-9288FE4B5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36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937B-1F3D-4D39-BCC2-A98490BEEA03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10CD-D8CC-40C9-966F-9288FE4B5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18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937B-1F3D-4D39-BCC2-A98490BEEA03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10CD-D8CC-40C9-966F-9288FE4B5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25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9937B-1F3D-4D39-BCC2-A98490BEEA03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710CD-D8CC-40C9-966F-9288FE4B5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2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系统启动过程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2016年4月13日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353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GRUB</a:t>
            </a:r>
            <a:r>
              <a:rPr lang="zh-CN" altLang="zh-CN" dirty="0" smtClean="0"/>
              <a:t>启动</a:t>
            </a:r>
            <a:r>
              <a:rPr lang="zh-CN" altLang="en-US" dirty="0" smtClean="0"/>
              <a:t>过程（续）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268761"/>
            <a:ext cx="8229600" cy="324036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GRUB </a:t>
            </a:r>
            <a:r>
              <a:rPr lang="en-US" altLang="zh-CN" b="1" dirty="0" smtClean="0">
                <a:solidFill>
                  <a:srgbClr val="002060"/>
                </a:solidFill>
              </a:rPr>
              <a:t>Stage2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2060"/>
                </a:solidFill>
              </a:rPr>
              <a:t>/boot/grub/stage2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GRUB</a:t>
            </a:r>
            <a:r>
              <a:rPr lang="zh-CN" altLang="en-US" dirty="0" smtClean="0"/>
              <a:t>的核心程序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读取配置文件</a:t>
            </a:r>
            <a:r>
              <a:rPr lang="en-US" altLang="zh-CN" dirty="0" smtClean="0"/>
              <a:t>/boot/grub/</a:t>
            </a:r>
            <a:r>
              <a:rPr lang="en-US" altLang="zh-CN" dirty="0" err="1" smtClean="0"/>
              <a:t>grub.conf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在屏幕上显示操作系统的启动选择界面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在交互界面中可以为要启动的内核传递参数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将用户选择的（或配置文件中默认的）内核加载到内存，并将控制权移交给此内核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2016年4月13日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207568" y="4789602"/>
            <a:ext cx="7848872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/>
              <a:t>GRUB</a:t>
            </a:r>
            <a:r>
              <a:rPr lang="zh-CN" altLang="en-US" sz="2000" dirty="0"/>
              <a:t>支持两种加载操作系统的方式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000" b="1" dirty="0"/>
              <a:t> 直接加载：加载用户选择的</a:t>
            </a:r>
            <a:r>
              <a:rPr lang="en-US" altLang="zh-CN" sz="2000" b="1" dirty="0"/>
              <a:t>Linux</a:t>
            </a:r>
            <a:r>
              <a:rPr lang="zh-CN" altLang="en-US" sz="2000" b="1" dirty="0"/>
              <a:t>内核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000" dirty="0"/>
              <a:t> 链式加载：加载另一个引导程序从而加载其他操作系统的内核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30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GRUB</a:t>
            </a:r>
            <a:r>
              <a:rPr lang="zh-CN" altLang="en-US" dirty="0" smtClean="0"/>
              <a:t>的配置文件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12777"/>
            <a:ext cx="8229600" cy="4718149"/>
          </a:xfrm>
        </p:spPr>
        <p:txBody>
          <a:bodyPr/>
          <a:lstStyle/>
          <a:p>
            <a:r>
              <a:rPr lang="zh-CN" altLang="en-US" dirty="0" smtClean="0"/>
              <a:t>默认为 </a:t>
            </a:r>
            <a:r>
              <a:rPr lang="en-US" altLang="zh-CN" dirty="0" smtClean="0"/>
              <a:t>/boot/grub/</a:t>
            </a:r>
            <a:r>
              <a:rPr lang="en-US" altLang="zh-CN" dirty="0" err="1" smtClean="0"/>
              <a:t>grub.conf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对 </a:t>
            </a:r>
            <a:r>
              <a:rPr lang="en-US" altLang="zh-CN" dirty="0" err="1" smtClean="0"/>
              <a:t>grub.conf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的修改可立即生效</a:t>
            </a:r>
            <a:endParaRPr lang="en-US" altLang="zh-CN" dirty="0" smtClean="0"/>
          </a:p>
          <a:p>
            <a:r>
              <a:rPr lang="en-US" altLang="zh-CN" dirty="0" err="1" smtClean="0"/>
              <a:t>grub.conf</a:t>
            </a:r>
            <a:r>
              <a:rPr lang="zh-CN" altLang="en-US" dirty="0" smtClean="0"/>
              <a:t>中使用的常见配置命令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default m</a:t>
            </a:r>
            <a:r>
              <a:rPr lang="zh-CN" altLang="en-US" dirty="0" smtClean="0"/>
              <a:t>：设置启动菜单的默认启动项，菜单项序号参数其值从“</a:t>
            </a:r>
            <a:r>
              <a:rPr lang="en-US" altLang="zh-CN" dirty="0" smtClean="0"/>
              <a:t>0”</a:t>
            </a:r>
            <a:r>
              <a:rPr lang="zh-CN" altLang="en-US" dirty="0" smtClean="0"/>
              <a:t>开始 </a:t>
            </a:r>
          </a:p>
          <a:p>
            <a:pPr lvl="1"/>
            <a:r>
              <a:rPr lang="en-US" altLang="zh-CN" b="1" dirty="0" err="1" smtClean="0">
                <a:solidFill>
                  <a:srgbClr val="002060"/>
                </a:solidFill>
              </a:rPr>
              <a:t>hiddenmenu</a:t>
            </a:r>
            <a:r>
              <a:rPr lang="zh-CN" altLang="en-US" dirty="0" smtClean="0"/>
              <a:t>：隐藏菜单项 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timeout n</a:t>
            </a:r>
            <a:r>
              <a:rPr lang="zh-CN" altLang="en-US" dirty="0" smtClean="0"/>
              <a:t>：设置</a:t>
            </a:r>
            <a:r>
              <a:rPr lang="en-US" altLang="zh-CN" dirty="0" smtClean="0"/>
              <a:t>GRUB</a:t>
            </a:r>
            <a:r>
              <a:rPr lang="zh-CN" altLang="en-US" dirty="0" smtClean="0"/>
              <a:t>菜单的启动延时（以秒为单位） </a:t>
            </a:r>
          </a:p>
          <a:p>
            <a:pPr lvl="1"/>
            <a:r>
              <a:rPr lang="en-US" altLang="zh-CN" b="1" dirty="0" err="1" smtClean="0">
                <a:solidFill>
                  <a:srgbClr val="002060"/>
                </a:solidFill>
              </a:rPr>
              <a:t>splashimage</a:t>
            </a:r>
            <a:r>
              <a:rPr lang="zh-CN" altLang="en-US" dirty="0" smtClean="0"/>
              <a:t>：指定某文件作为启动菜单的背景图像，必须为 </a:t>
            </a:r>
            <a:r>
              <a:rPr lang="en-US" altLang="zh-CN" dirty="0" err="1" smtClean="0"/>
              <a:t>xpm</a:t>
            </a:r>
            <a:r>
              <a:rPr lang="en-US" altLang="zh-CN" dirty="0" smtClean="0"/>
              <a:t> </a:t>
            </a:r>
            <a:r>
              <a:rPr lang="zh-CN" altLang="en-US" dirty="0" smtClean="0"/>
              <a:t>格式，可以是</a:t>
            </a:r>
            <a:r>
              <a:rPr lang="en-US" altLang="zh-CN" dirty="0" err="1" smtClean="0"/>
              <a:t>gz</a:t>
            </a:r>
            <a:r>
              <a:rPr lang="zh-CN" altLang="en-US" dirty="0" smtClean="0"/>
              <a:t>压缩文件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2016年4月13日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404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GRUB</a:t>
            </a:r>
            <a:r>
              <a:rPr lang="zh-CN" altLang="en-US" dirty="0" smtClean="0"/>
              <a:t>的配置文件（续）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7060" y="1494185"/>
            <a:ext cx="8229600" cy="4862165"/>
          </a:xfrm>
        </p:spPr>
        <p:txBody>
          <a:bodyPr/>
          <a:lstStyle/>
          <a:p>
            <a:r>
              <a:rPr lang="en-US" altLang="zh-CN" dirty="0" err="1" smtClean="0"/>
              <a:t>grub.conf</a:t>
            </a:r>
            <a:r>
              <a:rPr lang="zh-CN" altLang="en-US" dirty="0" smtClean="0"/>
              <a:t>中使用的常见配置命令</a:t>
            </a:r>
            <a:endParaRPr lang="en-US" altLang="zh-CN" dirty="0" smtClean="0"/>
          </a:p>
          <a:p>
            <a:pPr lvl="1"/>
            <a:r>
              <a:rPr lang="en-US" altLang="zh-CN" sz="2000" b="1" dirty="0">
                <a:solidFill>
                  <a:srgbClr val="002060"/>
                </a:solidFill>
              </a:rPr>
              <a:t>title</a:t>
            </a:r>
            <a:r>
              <a:rPr lang="zh-CN" altLang="en-US" sz="2000" dirty="0"/>
              <a:t>：设置用来装载一个操作系统的一组特定命令的标题，标题将在</a:t>
            </a:r>
            <a:r>
              <a:rPr lang="en-US" altLang="zh-CN" sz="2000" dirty="0"/>
              <a:t>GRUB</a:t>
            </a:r>
            <a:r>
              <a:rPr lang="zh-CN" altLang="en-US" sz="2000" dirty="0"/>
              <a:t>启动菜单中显示 </a:t>
            </a:r>
          </a:p>
          <a:p>
            <a:pPr lvl="1"/>
            <a:r>
              <a:rPr lang="en-US" altLang="zh-CN" sz="2000" b="1" dirty="0">
                <a:solidFill>
                  <a:srgbClr val="002060"/>
                </a:solidFill>
              </a:rPr>
              <a:t>root &lt;</a:t>
            </a:r>
            <a:r>
              <a:rPr lang="en-US" altLang="zh-CN" sz="2000" b="1" dirty="0" err="1">
                <a:solidFill>
                  <a:srgbClr val="002060"/>
                </a:solidFill>
              </a:rPr>
              <a:t>GRUBdevice</a:t>
            </a:r>
            <a:r>
              <a:rPr lang="en-US" altLang="zh-CN" sz="2000" b="1" dirty="0">
                <a:solidFill>
                  <a:srgbClr val="002060"/>
                </a:solidFill>
              </a:rPr>
              <a:t>&gt;</a:t>
            </a:r>
            <a:r>
              <a:rPr lang="zh-CN" altLang="en-US" sz="2000" dirty="0"/>
              <a:t>：设置</a:t>
            </a:r>
            <a:r>
              <a:rPr lang="en-US" altLang="zh-CN" sz="2000" dirty="0"/>
              <a:t>GRUB</a:t>
            </a:r>
            <a:r>
              <a:rPr lang="zh-CN" altLang="en-US" sz="2000" dirty="0"/>
              <a:t>的根分区（</a:t>
            </a:r>
            <a:r>
              <a:rPr lang="en-US" altLang="zh-CN" sz="2000" dirty="0"/>
              <a:t>root</a:t>
            </a:r>
            <a:r>
              <a:rPr lang="zh-CN" altLang="en-US" sz="2000" dirty="0"/>
              <a:t>），通常是文件系统的</a:t>
            </a:r>
            <a:r>
              <a:rPr lang="en-US" altLang="zh-CN" sz="2000" dirty="0"/>
              <a:t>boot</a:t>
            </a:r>
            <a:r>
              <a:rPr lang="zh-CN" altLang="en-US" sz="2000" dirty="0"/>
              <a:t>分区，即</a:t>
            </a:r>
            <a:r>
              <a:rPr lang="en-US" altLang="zh-CN" sz="2000" dirty="0"/>
              <a:t>Linux</a:t>
            </a:r>
            <a:r>
              <a:rPr lang="zh-CN" altLang="en-US" sz="2000" dirty="0"/>
              <a:t>内核所在的分区 </a:t>
            </a:r>
          </a:p>
          <a:p>
            <a:pPr lvl="1"/>
            <a:r>
              <a:rPr lang="en-US" altLang="zh-CN" sz="2000" b="1" dirty="0">
                <a:solidFill>
                  <a:srgbClr val="002060"/>
                </a:solidFill>
              </a:rPr>
              <a:t>kernel</a:t>
            </a:r>
            <a:r>
              <a:rPr lang="zh-CN" altLang="en-US" sz="2000" dirty="0"/>
              <a:t>：后跟 </a:t>
            </a:r>
            <a:r>
              <a:rPr lang="en-US" altLang="zh-CN" sz="2000" dirty="0"/>
              <a:t>Linux </a:t>
            </a:r>
            <a:r>
              <a:rPr lang="zh-CN" altLang="en-US" sz="2000" dirty="0"/>
              <a:t>内核文件作为参数，加载 </a:t>
            </a:r>
            <a:r>
              <a:rPr lang="en-US" altLang="zh-CN" sz="2000" dirty="0"/>
              <a:t>Linux </a:t>
            </a:r>
            <a:r>
              <a:rPr lang="zh-CN" altLang="en-US" sz="2000" dirty="0"/>
              <a:t>的内核文件及参数 </a:t>
            </a:r>
          </a:p>
          <a:p>
            <a:pPr lvl="1"/>
            <a:r>
              <a:rPr lang="en-US" altLang="zh-CN" sz="2000" b="1" dirty="0" err="1">
                <a:solidFill>
                  <a:srgbClr val="002060"/>
                </a:solidFill>
              </a:rPr>
              <a:t>initrd</a:t>
            </a:r>
            <a:r>
              <a:rPr lang="zh-CN" altLang="en-US" sz="2000" dirty="0"/>
              <a:t>：后跟初始</a:t>
            </a:r>
            <a:r>
              <a:rPr lang="en-US" altLang="zh-CN" sz="2000" dirty="0"/>
              <a:t>RAM</a:t>
            </a:r>
            <a:r>
              <a:rPr lang="zh-CN" altLang="en-US" sz="2000" dirty="0"/>
              <a:t>盘映像文件 </a:t>
            </a:r>
          </a:p>
          <a:p>
            <a:pPr lvl="1"/>
            <a:r>
              <a:rPr lang="en-US" altLang="zh-CN" sz="2000" b="1" dirty="0" err="1">
                <a:solidFill>
                  <a:srgbClr val="002060"/>
                </a:solidFill>
              </a:rPr>
              <a:t>rootnoverify</a:t>
            </a:r>
            <a:r>
              <a:rPr lang="en-US" altLang="zh-CN" sz="2000" b="1" dirty="0">
                <a:solidFill>
                  <a:srgbClr val="002060"/>
                </a:solidFill>
              </a:rPr>
              <a:t> &lt;</a:t>
            </a:r>
            <a:r>
              <a:rPr lang="en-US" altLang="zh-CN" sz="2000" b="1" dirty="0" err="1">
                <a:solidFill>
                  <a:srgbClr val="002060"/>
                </a:solidFill>
              </a:rPr>
              <a:t>GRUBdevice</a:t>
            </a:r>
            <a:r>
              <a:rPr lang="en-US" altLang="zh-CN" sz="2000" b="1" dirty="0">
                <a:solidFill>
                  <a:srgbClr val="002060"/>
                </a:solidFill>
              </a:rPr>
              <a:t>&gt;</a:t>
            </a:r>
            <a:r>
              <a:rPr lang="zh-CN" altLang="en-US" sz="2000" dirty="0"/>
              <a:t>：做</a:t>
            </a:r>
            <a:r>
              <a:rPr lang="en-US" altLang="zh-CN" sz="2000" dirty="0"/>
              <a:t>root</a:t>
            </a:r>
            <a:r>
              <a:rPr lang="zh-CN" altLang="en-US" sz="2000" dirty="0"/>
              <a:t>命令同样的事情，只是不挂装分区（用于启动</a:t>
            </a:r>
            <a:r>
              <a:rPr lang="en-US" altLang="zh-CN" sz="2000" dirty="0"/>
              <a:t>Windows</a:t>
            </a:r>
            <a:r>
              <a:rPr lang="zh-CN" altLang="en-US" sz="2000" dirty="0"/>
              <a:t>系统） </a:t>
            </a:r>
          </a:p>
          <a:p>
            <a:pPr lvl="1"/>
            <a:r>
              <a:rPr lang="en-US" altLang="zh-CN" sz="2000" b="1" dirty="0" err="1">
                <a:solidFill>
                  <a:srgbClr val="002060"/>
                </a:solidFill>
              </a:rPr>
              <a:t>chainloader</a:t>
            </a:r>
            <a:r>
              <a:rPr lang="zh-CN" altLang="en-US" sz="2000" dirty="0"/>
              <a:t>：调用 </a:t>
            </a:r>
            <a:r>
              <a:rPr lang="en-US" altLang="zh-CN" sz="2000" dirty="0"/>
              <a:t>Windows </a:t>
            </a:r>
            <a:r>
              <a:rPr lang="zh-CN" altLang="en-US" sz="2000" dirty="0"/>
              <a:t>分区的启动引导器引导 </a:t>
            </a:r>
            <a:r>
              <a:rPr lang="en-US" altLang="zh-CN" sz="2000" dirty="0"/>
              <a:t>Windows </a:t>
            </a:r>
            <a:r>
              <a:rPr lang="zh-CN" altLang="en-US" sz="2000" dirty="0"/>
              <a:t>系统 </a:t>
            </a:r>
          </a:p>
          <a:p>
            <a:pPr lvl="1"/>
            <a:r>
              <a:rPr lang="en-US" altLang="zh-CN" sz="2000" b="1" dirty="0">
                <a:solidFill>
                  <a:srgbClr val="002060"/>
                </a:solidFill>
              </a:rPr>
              <a:t>password</a:t>
            </a:r>
            <a:r>
              <a:rPr lang="zh-CN" altLang="en-US" sz="2000" dirty="0"/>
              <a:t>：设置 </a:t>
            </a:r>
            <a:r>
              <a:rPr lang="en-US" altLang="zh-CN" sz="2000" dirty="0"/>
              <a:t>grub </a:t>
            </a:r>
            <a:r>
              <a:rPr lang="zh-CN" altLang="en-US" sz="2000" dirty="0"/>
              <a:t>口令，可以使用 </a:t>
            </a:r>
            <a:r>
              <a:rPr lang="en-US" altLang="zh-CN" sz="2000" dirty="0"/>
              <a:t>--md5 </a:t>
            </a:r>
            <a:r>
              <a:rPr lang="zh-CN" altLang="en-US" sz="2000" dirty="0"/>
              <a:t>参数后跟 </a:t>
            </a:r>
            <a:r>
              <a:rPr lang="en-US" altLang="zh-CN" sz="2000" dirty="0"/>
              <a:t>MD5 </a:t>
            </a:r>
            <a:r>
              <a:rPr lang="zh-CN" altLang="en-US" sz="2000" dirty="0"/>
              <a:t>口令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2016年4月13日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406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GRUB</a:t>
            </a:r>
            <a:r>
              <a:rPr lang="zh-CN" altLang="en-US" dirty="0" smtClean="0"/>
              <a:t>的配置文件举例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200" dirty="0"/>
              <a:t>default=0</a:t>
            </a:r>
          </a:p>
          <a:p>
            <a:pPr>
              <a:buNone/>
            </a:pPr>
            <a:r>
              <a:rPr lang="en-US" altLang="zh-CN" sz="2200" dirty="0"/>
              <a:t>timeout=5</a:t>
            </a:r>
          </a:p>
          <a:p>
            <a:pPr>
              <a:buNone/>
            </a:pPr>
            <a:r>
              <a:rPr lang="en-US" altLang="zh-CN" sz="2200" dirty="0" err="1"/>
              <a:t>splashimage</a:t>
            </a:r>
            <a:r>
              <a:rPr lang="en-US" altLang="zh-CN" sz="2200" dirty="0"/>
              <a:t>=(hd0,0)/grub/</a:t>
            </a:r>
            <a:r>
              <a:rPr lang="en-US" altLang="zh-CN" sz="2200" dirty="0" err="1"/>
              <a:t>splash.xpm.gz</a:t>
            </a:r>
            <a:endParaRPr lang="en-US" altLang="zh-CN" sz="2200" dirty="0"/>
          </a:p>
          <a:p>
            <a:pPr>
              <a:buNone/>
            </a:pPr>
            <a:r>
              <a:rPr lang="en-US" altLang="zh-CN" sz="2200" dirty="0" err="1"/>
              <a:t>hiddenmenu</a:t>
            </a:r>
            <a:endParaRPr lang="en-US" altLang="zh-CN" sz="2200" dirty="0"/>
          </a:p>
          <a:p>
            <a:pPr>
              <a:buNone/>
            </a:pPr>
            <a:r>
              <a:rPr lang="en-US" altLang="zh-CN" sz="2200" dirty="0"/>
              <a:t>title </a:t>
            </a:r>
            <a:r>
              <a:rPr lang="en-US" altLang="zh-CN" sz="2200" dirty="0" err="1"/>
              <a:t>CentOS</a:t>
            </a:r>
            <a:r>
              <a:rPr lang="en-US" altLang="zh-CN" sz="2200" dirty="0"/>
              <a:t> (2.6.18-194.32.1.el5)</a:t>
            </a:r>
          </a:p>
          <a:p>
            <a:pPr>
              <a:buNone/>
            </a:pPr>
            <a:r>
              <a:rPr lang="en-US" altLang="zh-CN" sz="2200" dirty="0"/>
              <a:t>    root (hd0,0)</a:t>
            </a:r>
          </a:p>
          <a:p>
            <a:pPr>
              <a:buNone/>
            </a:pPr>
            <a:r>
              <a:rPr lang="en-US" altLang="zh-CN" sz="2200" dirty="0"/>
              <a:t>    kernel /boot/vmlinuz-2.6.18-194.32.1.el5 </a:t>
            </a:r>
            <a:r>
              <a:rPr lang="en-US" altLang="zh-CN" sz="2200" dirty="0" err="1"/>
              <a:t>ro</a:t>
            </a:r>
            <a:r>
              <a:rPr lang="en-US" altLang="zh-CN" sz="2200" dirty="0"/>
              <a:t> root=LABEL=/</a:t>
            </a:r>
          </a:p>
          <a:p>
            <a:pPr>
              <a:buNone/>
            </a:pPr>
            <a:r>
              <a:rPr lang="en-US" altLang="zh-CN" sz="2200" dirty="0"/>
              <a:t>    </a:t>
            </a:r>
            <a:r>
              <a:rPr lang="en-US" altLang="zh-CN" sz="2200" dirty="0" err="1"/>
              <a:t>initrd</a:t>
            </a:r>
            <a:r>
              <a:rPr lang="en-US" altLang="zh-CN" sz="2200" dirty="0"/>
              <a:t> /boot/initrd-2.6.18-194.32.1.el5.img</a:t>
            </a:r>
          </a:p>
          <a:p>
            <a:pPr>
              <a:buNone/>
            </a:pPr>
            <a:r>
              <a:rPr lang="en-US" altLang="zh-CN" sz="2200" dirty="0"/>
              <a:t>title Windows XP Pro</a:t>
            </a:r>
          </a:p>
          <a:p>
            <a:pPr>
              <a:buNone/>
            </a:pPr>
            <a:r>
              <a:rPr lang="en-US" altLang="zh-CN" sz="2200" dirty="0"/>
              <a:t>    </a:t>
            </a:r>
            <a:r>
              <a:rPr lang="en-US" altLang="zh-CN" sz="2200" dirty="0" err="1"/>
              <a:t>rootnoverify</a:t>
            </a:r>
            <a:r>
              <a:rPr lang="en-US" altLang="zh-CN" sz="2200" dirty="0"/>
              <a:t> (hd0,3)</a:t>
            </a:r>
          </a:p>
          <a:p>
            <a:pPr>
              <a:buNone/>
            </a:pPr>
            <a:r>
              <a:rPr lang="en-US" altLang="zh-CN" sz="2200" dirty="0"/>
              <a:t>    </a:t>
            </a:r>
            <a:r>
              <a:rPr lang="en-US" altLang="zh-CN" sz="2200" dirty="0" err="1"/>
              <a:t>chainloader</a:t>
            </a:r>
            <a:r>
              <a:rPr lang="en-US" altLang="zh-CN" sz="2200" dirty="0"/>
              <a:t> +1</a:t>
            </a:r>
            <a:endParaRPr lang="zh-CN" altLang="en-US" sz="2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2016年4月13日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552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GRUB</a:t>
            </a:r>
            <a:r>
              <a:rPr lang="zh-CN" altLang="en-US" dirty="0" smtClean="0"/>
              <a:t>的操作界面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340769"/>
            <a:ext cx="8229600" cy="4790157"/>
          </a:xfrm>
        </p:spPr>
        <p:txBody>
          <a:bodyPr/>
          <a:lstStyle/>
          <a:p>
            <a:r>
              <a:rPr lang="en-US" altLang="zh-CN" dirty="0" smtClean="0"/>
              <a:t>At the splash screen</a:t>
            </a:r>
          </a:p>
          <a:p>
            <a:pPr lvl="1"/>
            <a:r>
              <a:rPr lang="zh-CN" altLang="en-US" dirty="0" smtClean="0"/>
              <a:t>使用空格键选择，用上</a:t>
            </a:r>
            <a:r>
              <a:rPr lang="en-US" altLang="zh-CN" dirty="0" smtClean="0"/>
              <a:t>/</a:t>
            </a:r>
            <a:r>
              <a:rPr lang="zh-CN" altLang="en-US" dirty="0" smtClean="0"/>
              <a:t>下方向键移动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在菜单编辑模式（</a:t>
            </a:r>
            <a:r>
              <a:rPr lang="en-US" altLang="zh-CN" dirty="0" smtClean="0"/>
              <a:t>’e’</a:t>
            </a:r>
            <a:r>
              <a:rPr lang="zh-CN" altLang="en-US" dirty="0" smtClean="0"/>
              <a:t>）修改现有段落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Hit ‘a’ and type “ single” to boot to single-user  mode</a:t>
            </a:r>
          </a:p>
          <a:p>
            <a:pPr lvl="1"/>
            <a:r>
              <a:rPr lang="en-US" altLang="zh-CN" dirty="0" smtClean="0"/>
              <a:t>Hit ‘c’ to enter command-line mode</a:t>
            </a:r>
          </a:p>
          <a:p>
            <a:pPr lvl="2"/>
            <a:r>
              <a:rPr lang="en-US" altLang="zh-CN" dirty="0" smtClean="0"/>
              <a:t>To boot other </a:t>
            </a:r>
            <a:r>
              <a:rPr lang="en-US" altLang="zh-CN" dirty="0" err="1" smtClean="0"/>
              <a:t>OSes</a:t>
            </a:r>
            <a:r>
              <a:rPr lang="en-US" altLang="zh-CN" dirty="0" smtClean="0"/>
              <a:t> that aren’t in </a:t>
            </a:r>
            <a:r>
              <a:rPr lang="en-US" altLang="zh-CN" dirty="0" err="1" smtClean="0"/>
              <a:t>grub.conf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Display system information</a:t>
            </a:r>
          </a:p>
          <a:p>
            <a:pPr lvl="2"/>
            <a:r>
              <a:rPr lang="en-US" altLang="zh-CN" dirty="0" smtClean="0"/>
              <a:t>Press TAB to see possible commands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环境下键入</a:t>
            </a:r>
            <a:r>
              <a:rPr lang="en-US" altLang="zh-CN" dirty="0" smtClean="0"/>
              <a:t>grub</a:t>
            </a:r>
            <a:r>
              <a:rPr lang="zh-CN" altLang="en-US" dirty="0" smtClean="0"/>
              <a:t>命令进入命令行模式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2016年4月13日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865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内核初始化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设备检测</a:t>
            </a:r>
            <a:r>
              <a:rPr lang="zh-CN" altLang="en-US" dirty="0" smtClean="0"/>
              <a:t>：内核向</a:t>
            </a:r>
            <a:r>
              <a:rPr lang="en-US" altLang="zh-CN" dirty="0" smtClean="0"/>
              <a:t>BIOS</a:t>
            </a:r>
            <a:r>
              <a:rPr lang="zh-CN" altLang="en-US" dirty="0" smtClean="0"/>
              <a:t>查询所有的硬件信息，而后接管这些硬件设备。</a:t>
            </a:r>
          </a:p>
          <a:p>
            <a:r>
              <a:rPr lang="zh-CN" altLang="en-US" b="1" dirty="0" smtClean="0">
                <a:solidFill>
                  <a:srgbClr val="002060"/>
                </a:solidFill>
              </a:rPr>
              <a:t>设备驱动程序初始化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内核将驱动系统中的硬件设备。</a:t>
            </a:r>
          </a:p>
          <a:p>
            <a:r>
              <a:rPr lang="zh-CN" altLang="en-US" b="1" dirty="0" smtClean="0">
                <a:solidFill>
                  <a:srgbClr val="002060"/>
                </a:solidFill>
              </a:rPr>
              <a:t>以只读方式挂装根文件系统</a:t>
            </a:r>
            <a:r>
              <a:rPr lang="zh-CN" altLang="en-US" dirty="0" smtClean="0"/>
              <a:t>：装载所需的内核模块（在启动内核中不存在的）。</a:t>
            </a:r>
          </a:p>
          <a:p>
            <a:r>
              <a:rPr lang="zh-CN" altLang="en-US" b="1" dirty="0" smtClean="0">
                <a:solidFill>
                  <a:srgbClr val="002060"/>
                </a:solidFill>
              </a:rPr>
              <a:t>载入初始化进程</a:t>
            </a:r>
            <a:r>
              <a:rPr lang="en-US" altLang="zh-CN" dirty="0" smtClean="0"/>
              <a:t>——init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2016年4月13日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403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3432" y="189495"/>
            <a:ext cx="10515600" cy="1183981"/>
          </a:xfrm>
        </p:spPr>
        <p:txBody>
          <a:bodyPr/>
          <a:lstStyle/>
          <a:p>
            <a:r>
              <a:rPr lang="en-US" altLang="zh-CN" dirty="0" smtClean="0"/>
              <a:t>init</a:t>
            </a:r>
            <a:r>
              <a:rPr lang="zh-CN" altLang="en-US" dirty="0" smtClean="0"/>
              <a:t>进程的执行流程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2016年4月13日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854951" y="1985741"/>
            <a:ext cx="1674813" cy="396875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运行</a:t>
            </a:r>
            <a:r>
              <a:rPr lang="zh-CN" altLang="en-US" sz="16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16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INIT </a:t>
            </a:r>
            <a:r>
              <a:rPr lang="zh-CN" altLang="en-US" sz="1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进程</a:t>
            </a:r>
            <a:r>
              <a:rPr lang="zh-CN" alt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endParaRPr lang="zh-CN" altLang="en-US" sz="1600" b="1" dirty="0">
              <a:solidFill>
                <a:schemeClr val="tx2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413251" y="1985741"/>
            <a:ext cx="2976563" cy="396875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zh-CN" altLang="en-US" sz="16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读取</a:t>
            </a:r>
            <a:r>
              <a:rPr lang="en-US" altLang="zh-CN" sz="16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/etc/</a:t>
            </a:r>
            <a:r>
              <a:rPr lang="en-US" altLang="zh-CN"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inittab</a:t>
            </a:r>
            <a:r>
              <a:rPr lang="zh-CN" altLang="en-US" sz="16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配置文件 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4318000" y="2730277"/>
            <a:ext cx="2325688" cy="395288"/>
          </a:xfrm>
          <a:prstGeom prst="flowChartAlternateProcess">
            <a:avLst/>
          </a:prstGeom>
          <a:solidFill>
            <a:srgbClr val="CC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zh-CN" altLang="en-US" sz="14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执行 </a:t>
            </a:r>
            <a:r>
              <a:rPr lang="en-US" altLang="zh-CN" sz="14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/etc/</a:t>
            </a:r>
            <a:r>
              <a:rPr lang="en-US" altLang="zh-CN" sz="1400" b="1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rc.d</a:t>
            </a:r>
            <a:r>
              <a:rPr lang="en-US" altLang="zh-CN" sz="14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/</a:t>
            </a:r>
            <a:r>
              <a:rPr lang="en-US" altLang="zh-CN" sz="1400" b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rc.sysinit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14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脚本</a:t>
            </a:r>
            <a:r>
              <a:rPr lang="zh-CN" alt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endParaRPr lang="zh-CN" altLang="en-US" sz="1400" b="1" dirty="0">
              <a:solidFill>
                <a:schemeClr val="tx2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784725" y="3473227"/>
            <a:ext cx="2325688" cy="395288"/>
          </a:xfrm>
          <a:prstGeom prst="flowChartAlternateProcess">
            <a:avLst/>
          </a:prstGeom>
          <a:solidFill>
            <a:srgbClr val="CC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zh-CN" altLang="en-US" sz="14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执行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/etc/</a:t>
            </a:r>
            <a:r>
              <a:rPr lang="en-US" altLang="zh-CN" sz="1400" b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rc.d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/</a:t>
            </a:r>
            <a:r>
              <a:rPr lang="en-US" altLang="zh-CN" sz="1400" b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rc</a:t>
            </a:r>
            <a:r>
              <a:rPr lang="zh-CN" altLang="en-US" sz="14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脚本 </a:t>
            </a: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4319589" y="4967066"/>
            <a:ext cx="4649787" cy="982215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zh-CN" sz="1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8691563" y="1595216"/>
            <a:ext cx="0" cy="39528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 anchorCtr="1"/>
          <a:lstStyle/>
          <a:p>
            <a:endParaRPr lang="zh-CN" altLang="en-US" sz="1400"/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2551113" y="1996852"/>
            <a:ext cx="1255712" cy="395288"/>
          </a:xfrm>
          <a:prstGeom prst="flowChartAlternateProcess">
            <a:avLst/>
          </a:prstGeom>
          <a:solidFill>
            <a:srgbClr val="CC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/etc/rc0.d/* </a:t>
            </a: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2551113" y="2490566"/>
            <a:ext cx="1255712" cy="396875"/>
          </a:xfrm>
          <a:prstGeom prst="flowChartAlternateProcess">
            <a:avLst/>
          </a:prstGeom>
          <a:solidFill>
            <a:srgbClr val="CC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/etc/rc1.d/* </a:t>
            </a:r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2551113" y="2987452"/>
            <a:ext cx="1255712" cy="395288"/>
          </a:xfrm>
          <a:prstGeom prst="flowChartAlternateProcess">
            <a:avLst/>
          </a:prstGeom>
          <a:solidFill>
            <a:srgbClr val="CC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/etc/rc2.d/* </a:t>
            </a: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2551113" y="3481166"/>
            <a:ext cx="1255712" cy="396875"/>
          </a:xfrm>
          <a:prstGeom prst="flowChartAlternateProcess">
            <a:avLst/>
          </a:prstGeom>
          <a:solidFill>
            <a:srgbClr val="CC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/etc/rc3.d/*</a:t>
            </a:r>
            <a:r>
              <a:rPr lang="en-US" altLang="zh-CN" sz="16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2551113" y="3979641"/>
            <a:ext cx="1255712" cy="396875"/>
          </a:xfrm>
          <a:prstGeom prst="flowChartAlternateProcess">
            <a:avLst/>
          </a:prstGeom>
          <a:solidFill>
            <a:srgbClr val="CC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/etc/rc4.d/* </a:t>
            </a: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2551113" y="4474941"/>
            <a:ext cx="1255712" cy="395287"/>
          </a:xfrm>
          <a:prstGeom prst="flowChartAlternateProcess">
            <a:avLst/>
          </a:prstGeom>
          <a:solidFill>
            <a:srgbClr val="CC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/etc/rc5.d/* </a:t>
            </a:r>
          </a:p>
        </p:txBody>
      </p: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2551113" y="4970241"/>
            <a:ext cx="1255712" cy="396875"/>
          </a:xfrm>
          <a:prstGeom prst="flowChartAlternateProcess">
            <a:avLst/>
          </a:prstGeom>
          <a:solidFill>
            <a:srgbClr val="CC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/etc/rc6.d/* </a:t>
            </a:r>
          </a:p>
        </p:txBody>
      </p:sp>
      <p:sp>
        <p:nvSpPr>
          <p:cNvPr id="21" name="AutoShape 22"/>
          <p:cNvSpPr>
            <a:spLocks noChangeArrowheads="1"/>
          </p:cNvSpPr>
          <p:nvPr/>
        </p:nvSpPr>
        <p:spPr bwMode="auto">
          <a:xfrm>
            <a:off x="5343525" y="4216178"/>
            <a:ext cx="2325688" cy="396875"/>
          </a:xfrm>
          <a:prstGeom prst="flowChartAlternateProcess">
            <a:avLst/>
          </a:prstGeom>
          <a:solidFill>
            <a:srgbClr val="CC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zh-CN" altLang="en-US" sz="14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启动 </a:t>
            </a:r>
            <a:r>
              <a:rPr lang="en-US" altLang="zh-CN" sz="1400" b="1" dirty="0" err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mingetty</a:t>
            </a:r>
            <a:r>
              <a:rPr lang="en-US" altLang="zh-CN" sz="14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14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进程 </a:t>
            </a: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4040188" y="2195290"/>
            <a:ext cx="0" cy="29765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endParaRPr lang="zh-CN" altLang="en-US" sz="1400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H="1">
            <a:off x="3810001" y="2195290"/>
            <a:ext cx="2317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endParaRPr lang="zh-CN" altLang="en-US" sz="1400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3806826" y="2692177"/>
            <a:ext cx="2317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endParaRPr lang="zh-CN" altLang="en-US" sz="1400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H="1">
            <a:off x="3794126" y="3189065"/>
            <a:ext cx="2317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endParaRPr lang="zh-CN" altLang="en-US" sz="1400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H="1">
            <a:off x="3806826" y="3685952"/>
            <a:ext cx="2317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endParaRPr lang="zh-CN" altLang="en-US" sz="1400"/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H="1">
            <a:off x="3808414" y="4179665"/>
            <a:ext cx="2317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endParaRPr lang="zh-CN" altLang="en-US" sz="1400"/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H="1">
            <a:off x="3808414" y="4674965"/>
            <a:ext cx="2317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endParaRPr lang="zh-CN" altLang="en-US" sz="1400"/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 flipH="1">
            <a:off x="3806826" y="5171852"/>
            <a:ext cx="2317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endParaRPr lang="zh-CN" altLang="en-US" sz="1400"/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 flipH="1">
            <a:off x="4040189" y="3676427"/>
            <a:ext cx="744537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 anchorCtr="1"/>
          <a:lstStyle/>
          <a:p>
            <a:endParaRPr lang="zh-CN" altLang="en-US" sz="1400"/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 flipH="1">
            <a:off x="7389814" y="2188940"/>
            <a:ext cx="465137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 anchorCtr="1"/>
          <a:lstStyle/>
          <a:p>
            <a:endParaRPr lang="zh-CN" altLang="en-US" sz="1400"/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5716588" y="2388965"/>
            <a:ext cx="0" cy="3476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 anchorCtr="1"/>
          <a:lstStyle/>
          <a:p>
            <a:endParaRPr lang="zh-CN" altLang="en-US" sz="1400"/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6826250" y="2388966"/>
            <a:ext cx="0" cy="10890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 anchorCtr="1"/>
          <a:lstStyle/>
          <a:p>
            <a:endParaRPr lang="zh-CN" altLang="en-US" sz="1400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7202488" y="2388965"/>
            <a:ext cx="0" cy="18335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 anchorCtr="1"/>
          <a:lstStyle/>
          <a:p>
            <a:endParaRPr lang="zh-CN" altLang="en-US" sz="1400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6461125" y="4619403"/>
            <a:ext cx="0" cy="34766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 anchorCtr="1"/>
          <a:lstStyle/>
          <a:p>
            <a:endParaRPr lang="zh-CN" altLang="en-US" sz="1400"/>
          </a:p>
        </p:txBody>
      </p:sp>
      <p:sp>
        <p:nvSpPr>
          <p:cNvPr id="37" name="AutoShape 38"/>
          <p:cNvSpPr>
            <a:spLocks noChangeArrowheads="1"/>
          </p:cNvSpPr>
          <p:nvPr/>
        </p:nvSpPr>
        <p:spPr bwMode="auto">
          <a:xfrm>
            <a:off x="2459039" y="1792065"/>
            <a:ext cx="7164387" cy="4265612"/>
          </a:xfrm>
          <a:prstGeom prst="roundRect">
            <a:avLst>
              <a:gd name="adj" fmla="val 2509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/>
          </a:p>
        </p:txBody>
      </p:sp>
      <p:grpSp>
        <p:nvGrpSpPr>
          <p:cNvPr id="38" name="Group 44"/>
          <p:cNvGrpSpPr>
            <a:grpSpLocks/>
          </p:cNvGrpSpPr>
          <p:nvPr/>
        </p:nvGrpSpPr>
        <p:grpSpPr bwMode="auto">
          <a:xfrm>
            <a:off x="2459039" y="1196752"/>
            <a:ext cx="7070725" cy="395288"/>
            <a:chOff x="589" y="686"/>
            <a:chExt cx="4454" cy="249"/>
          </a:xfrm>
        </p:grpSpPr>
        <p:sp>
          <p:nvSpPr>
            <p:cNvPr id="40" name="AutoShape 4"/>
            <p:cNvSpPr>
              <a:spLocks noChangeArrowheads="1"/>
            </p:cNvSpPr>
            <p:nvPr/>
          </p:nvSpPr>
          <p:spPr bwMode="auto">
            <a:xfrm>
              <a:off x="3988" y="686"/>
              <a:ext cx="1055" cy="249"/>
            </a:xfrm>
            <a:prstGeom prst="flowChartAlternateProcess">
              <a:avLst/>
            </a:prstGeom>
            <a:solidFill>
              <a:srgbClr val="CCFFFF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内核初始化</a:t>
              </a:r>
              <a:endParaRPr lang="zh-CN" altLang="en-US" sz="16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" name="AutoShape 5"/>
            <p:cNvSpPr>
              <a:spLocks noChangeArrowheads="1"/>
            </p:cNvSpPr>
            <p:nvPr/>
          </p:nvSpPr>
          <p:spPr bwMode="auto">
            <a:xfrm>
              <a:off x="589" y="686"/>
              <a:ext cx="1056" cy="249"/>
            </a:xfrm>
            <a:prstGeom prst="flowChartAlternateProcess">
              <a:avLst/>
            </a:prstGeom>
            <a:solidFill>
              <a:srgbClr val="CCFFFF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 b="1" dirty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BIOS</a:t>
              </a:r>
              <a:r>
                <a:rPr lang="zh-CN" altLang="en-US" sz="1600" b="1" dirty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初始化</a:t>
              </a:r>
              <a:endParaRPr lang="zh-CN" altLang="en-US" sz="16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" name="AutoShape 6"/>
            <p:cNvSpPr>
              <a:spLocks noChangeArrowheads="1"/>
            </p:cNvSpPr>
            <p:nvPr/>
          </p:nvSpPr>
          <p:spPr bwMode="auto">
            <a:xfrm>
              <a:off x="2381" y="686"/>
              <a:ext cx="879" cy="249"/>
            </a:xfrm>
            <a:prstGeom prst="flowChartAlternateProcess">
              <a:avLst/>
            </a:prstGeom>
            <a:solidFill>
              <a:srgbClr val="CCFFFF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400" b="1" dirty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启动</a:t>
              </a:r>
              <a:r>
                <a:rPr lang="zh-CN" altLang="en-US" sz="1600" b="1" dirty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引导器</a:t>
              </a:r>
              <a:endParaRPr lang="zh-CN" altLang="en-US" sz="16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1645" y="811"/>
              <a:ext cx="736" cy="1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1400"/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 flipV="1">
              <a:off x="3243" y="811"/>
              <a:ext cx="745" cy="1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140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439816" y="5013176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CentOS</a:t>
            </a:r>
            <a:r>
              <a:rPr lang="en-US" altLang="zh-CN" dirty="0"/>
              <a:t> release 5.5 (Final)</a:t>
            </a:r>
          </a:p>
          <a:p>
            <a:r>
              <a:rPr lang="en-US" altLang="zh-CN" dirty="0"/>
              <a:t>Kernel 2.6.18-194.32.1.el5 on an i686</a:t>
            </a:r>
          </a:p>
          <a:p>
            <a:r>
              <a:rPr lang="en-US" altLang="zh-CN" dirty="0"/>
              <a:t>centos1 login</a:t>
            </a:r>
            <a:r>
              <a:rPr lang="zh-CN" altLang="en-US" dirty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98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init</a:t>
            </a:r>
            <a:r>
              <a:rPr lang="zh-CN" altLang="en-US" dirty="0" smtClean="0"/>
              <a:t>进程及其配置文件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340769"/>
            <a:ext cx="8229600" cy="252028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Init </a:t>
            </a:r>
            <a:r>
              <a:rPr lang="zh-CN" altLang="en-US" dirty="0" smtClean="0"/>
              <a:t>进程是由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内核引导运行的第一个进程，其进程号（</a:t>
            </a:r>
            <a:r>
              <a:rPr lang="en-US" altLang="zh-CN" dirty="0" smtClean="0"/>
              <a:t>PID</a:t>
            </a:r>
            <a:r>
              <a:rPr lang="zh-CN" altLang="en-US" dirty="0" smtClean="0"/>
              <a:t>）永远为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init </a:t>
            </a:r>
            <a:r>
              <a:rPr lang="zh-CN" altLang="en-US" dirty="0" smtClean="0"/>
              <a:t>进程在运行时将读取配置文件</a:t>
            </a:r>
            <a:r>
              <a:rPr lang="zh-CN" altLang="en-US" b="1" dirty="0" smtClean="0">
                <a:solidFill>
                  <a:srgbClr val="002060"/>
                </a:solidFill>
              </a:rPr>
              <a:t> </a:t>
            </a:r>
            <a:r>
              <a:rPr lang="en-US" altLang="zh-CN" b="1" dirty="0" smtClean="0">
                <a:solidFill>
                  <a:srgbClr val="002060"/>
                </a:solidFill>
              </a:rPr>
              <a:t>/etc/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inittab</a:t>
            </a:r>
            <a:r>
              <a:rPr lang="en-US" altLang="zh-CN" b="1" dirty="0" smtClean="0">
                <a:solidFill>
                  <a:srgbClr val="002060"/>
                </a:solidFill>
              </a:rPr>
              <a:t> </a:t>
            </a:r>
            <a:r>
              <a:rPr lang="zh-CN" altLang="en-US" dirty="0" smtClean="0"/>
              <a:t>中的信息 。其每一行的格式为：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rgbClr val="00B050"/>
                </a:solidFill>
              </a:rPr>
              <a:t>runlevels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action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0070C0"/>
                </a:solidFill>
              </a:rPr>
              <a:t>process</a:t>
            </a:r>
          </a:p>
          <a:p>
            <a:pPr lvl="1"/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b="1" dirty="0" smtClean="0"/>
              <a:t>详情参见：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man 5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inittab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2016年4月13日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graphicFrame>
        <p:nvGraphicFramePr>
          <p:cNvPr id="7" name="Group 30"/>
          <p:cNvGraphicFramePr>
            <a:graphicFrameLocks noGrp="1"/>
          </p:cNvGraphicFramePr>
          <p:nvPr/>
        </p:nvGraphicFramePr>
        <p:xfrm>
          <a:off x="2135561" y="3933056"/>
          <a:ext cx="7991475" cy="169199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654175"/>
                <a:gridCol w="6337300"/>
              </a:tblGrid>
              <a:tr h="4145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id 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用于在</a:t>
                      </a:r>
                      <a:r>
                        <a:rPr kumimoji="0" lang="en-US" altLang="zh-CN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inittab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文件中唯一标识一个配置记录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</a:tr>
              <a:tr h="474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runlevels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</a:rPr>
                        <a:t> 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用于指定该记录在哪些运行级别中运行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</a:tr>
              <a:tr h="4015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</a:rPr>
                        <a:t>action 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用于描述记录将执行哪种类型的动作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</a:tr>
              <a:tr h="4015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</a:rPr>
                        <a:t>process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用于设置启动进程所执行的命令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38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系统的运行级别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22177"/>
            <a:ext cx="8229600" cy="4934173"/>
          </a:xfrm>
        </p:spPr>
        <p:txBody>
          <a:bodyPr/>
          <a:lstStyle/>
          <a:p>
            <a:r>
              <a:rPr lang="en-US" altLang="en-US" dirty="0" err="1" smtClean="0"/>
              <a:t>运行级别</a:t>
            </a:r>
            <a:endParaRPr lang="zh-CN" altLang="en-US" dirty="0" smtClean="0"/>
          </a:p>
          <a:p>
            <a:pPr lvl="1"/>
            <a:r>
              <a:rPr lang="zh-CN" altLang="en-US" dirty="0"/>
              <a:t>指运行</a:t>
            </a:r>
            <a:r>
              <a:rPr lang="en-US" altLang="zh-CN" dirty="0"/>
              <a:t>Linux</a:t>
            </a:r>
            <a:r>
              <a:rPr lang="zh-CN" altLang="en-US" dirty="0"/>
              <a:t>系统的不同模式</a:t>
            </a:r>
          </a:p>
          <a:p>
            <a:pPr lvl="1"/>
            <a:r>
              <a:rPr lang="zh-CN" altLang="en-US" dirty="0"/>
              <a:t>每种模式对应不同的服务程序组合</a:t>
            </a:r>
          </a:p>
          <a:p>
            <a:r>
              <a:rPr lang="zh-CN" altLang="en-US" dirty="0" smtClean="0"/>
              <a:t>默认的</a:t>
            </a:r>
            <a:r>
              <a:rPr lang="en-US" altLang="zh-CN" dirty="0" smtClean="0"/>
              <a:t>7</a:t>
            </a:r>
            <a:r>
              <a:rPr lang="zh-CN" altLang="en-US" dirty="0" smtClean="0"/>
              <a:t>种运行级别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：关机状态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：单用户模式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：字符界面的多用户模式（不支持网络）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/>
              <a:t>：字符界面的完整多用户模式</a:t>
            </a:r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：未分配使用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/>
              <a:t>：图形界面的多用户模式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/>
              <a:t>：重新启动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2016年4月13日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466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init</a:t>
            </a:r>
            <a:r>
              <a:rPr lang="zh-CN" altLang="en-US" dirty="0" smtClean="0"/>
              <a:t>配置文件与</a:t>
            </a:r>
            <a:r>
              <a:rPr lang="en-US" altLang="zh-CN" dirty="0" smtClean="0"/>
              <a:t>init</a:t>
            </a:r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350169"/>
            <a:ext cx="8229600" cy="5006181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/>
              <a:t>默认运行级别 </a:t>
            </a:r>
            <a:endParaRPr lang="en-US" altLang="zh-CN" sz="2000" dirty="0"/>
          </a:p>
          <a:p>
            <a:pPr lvl="1"/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id:</a:t>
            </a:r>
            <a:r>
              <a:rPr lang="en-US" altLang="zh-CN" sz="1600" dirty="0">
                <a:solidFill>
                  <a:srgbClr val="FF0000"/>
                </a:solidFill>
              </a:rPr>
              <a:t>3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:initdefault: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000" dirty="0"/>
              <a:t>系统初始化脚本 </a:t>
            </a:r>
            <a:endParaRPr lang="en-US" altLang="zh-CN" sz="2000" dirty="0"/>
          </a:p>
          <a:p>
            <a:pPr lvl="1"/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si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::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sysinit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:/etc/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rc.d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rc.sysinit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000" dirty="0"/>
              <a:t>执行对应运行级别的目录中的脚本</a:t>
            </a:r>
            <a:endParaRPr lang="en-US" altLang="zh-CN" sz="2000" dirty="0"/>
          </a:p>
          <a:p>
            <a:pPr lvl="1"/>
            <a:r>
              <a:rPr lang="zh-CN" altLang="en-US" sz="1600" dirty="0"/>
              <a:t> 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altLang="zh-CN" sz="1600" dirty="0" err="1">
                <a:solidFill>
                  <a:srgbClr val="FF0000"/>
                </a:solidFill>
              </a:rPr>
              <a:t>X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altLang="zh-CN" sz="1600" dirty="0" err="1">
                <a:solidFill>
                  <a:srgbClr val="FF0000"/>
                </a:solidFill>
              </a:rPr>
              <a:t>X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:wait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:/etc/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rc.d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rc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X</a:t>
            </a:r>
            <a:r>
              <a:rPr lang="en-US" altLang="zh-CN" sz="1600" dirty="0"/>
              <a:t> </a:t>
            </a:r>
            <a:r>
              <a:rPr lang="zh-CN" altLang="en-US" sz="1600" dirty="0"/>
              <a:t>（</a:t>
            </a:r>
            <a:r>
              <a:rPr lang="en-US" altLang="zh-CN" sz="1600" dirty="0">
                <a:solidFill>
                  <a:srgbClr val="FF0000"/>
                </a:solidFill>
              </a:rPr>
              <a:t>X</a:t>
            </a:r>
            <a:r>
              <a:rPr lang="en-US" altLang="zh-CN" sz="1600" dirty="0"/>
              <a:t>=0~6</a:t>
            </a:r>
            <a:r>
              <a:rPr lang="zh-CN" altLang="en-US" sz="1600" dirty="0"/>
              <a:t>）</a:t>
            </a:r>
          </a:p>
          <a:p>
            <a:r>
              <a:rPr lang="zh-CN" altLang="en-US" sz="2000" dirty="0"/>
              <a:t>捕获重启快捷键 </a:t>
            </a:r>
            <a:endParaRPr lang="en-US" altLang="zh-CN" sz="2000" dirty="0"/>
          </a:p>
          <a:p>
            <a:pPr lvl="1"/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ca::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ctrlaltdel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:/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sbin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/shutdown -t3 -r now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000" dirty="0"/>
              <a:t>定义 </a:t>
            </a:r>
            <a:r>
              <a:rPr lang="en-US" altLang="zh-CN" sz="2000" dirty="0"/>
              <a:t>UPS </a:t>
            </a:r>
            <a:r>
              <a:rPr lang="zh-CN" altLang="en-US" sz="2000" dirty="0"/>
              <a:t>电源失效</a:t>
            </a:r>
            <a:r>
              <a:rPr lang="en-US" altLang="zh-CN" sz="2000" dirty="0"/>
              <a:t>/</a:t>
            </a:r>
            <a:r>
              <a:rPr lang="zh-CN" altLang="en-US" sz="2000" dirty="0"/>
              <a:t>恢复脚本</a:t>
            </a:r>
            <a:endParaRPr lang="en-US" altLang="zh-CN" sz="2000" dirty="0"/>
          </a:p>
          <a:p>
            <a:pPr lvl="1"/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pf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::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powerfail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:/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sbin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/shutdown -f -h +2 "Power Failure; System Shutting Down"</a:t>
            </a:r>
          </a:p>
          <a:p>
            <a:pPr lvl="1"/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pr:12345:powerokwait:/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sbin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/shutdown -c "Power Restored; Shutdown Cancelled"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000" dirty="0"/>
              <a:t>在虚拟控制台生成 </a:t>
            </a:r>
            <a:r>
              <a:rPr lang="en-US" altLang="zh-CN" sz="2000" dirty="0" err="1"/>
              <a:t>gettys</a:t>
            </a:r>
            <a:r>
              <a:rPr lang="en-US" altLang="zh-CN" sz="2000" dirty="0"/>
              <a:t> </a:t>
            </a:r>
          </a:p>
          <a:p>
            <a:pPr lvl="1"/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X:2345:respawn:/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sbin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mingetty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tty</a:t>
            </a:r>
            <a:r>
              <a:rPr lang="en-US" altLang="zh-CN" sz="1600" dirty="0" err="1">
                <a:solidFill>
                  <a:srgbClr val="FF0000"/>
                </a:solidFill>
              </a:rPr>
              <a:t>X</a:t>
            </a:r>
            <a:r>
              <a:rPr lang="zh-CN" altLang="en-US" sz="1600" dirty="0"/>
              <a:t> （</a:t>
            </a:r>
            <a:r>
              <a:rPr lang="en-US" altLang="zh-CN" sz="1600" dirty="0">
                <a:solidFill>
                  <a:srgbClr val="FF0000"/>
                </a:solidFill>
              </a:rPr>
              <a:t>X</a:t>
            </a:r>
            <a:r>
              <a:rPr lang="en-US" altLang="zh-CN" sz="1600" dirty="0"/>
              <a:t>=1~6</a:t>
            </a:r>
            <a:r>
              <a:rPr lang="zh-CN" altLang="en-US" sz="1600" dirty="0"/>
              <a:t>）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在运行级别</a:t>
            </a:r>
            <a:r>
              <a:rPr lang="en-US" altLang="zh-CN" sz="2000" dirty="0"/>
              <a:t>5</a:t>
            </a:r>
            <a:r>
              <a:rPr lang="zh-CN" altLang="en-US" sz="2000" dirty="0"/>
              <a:t>初始化 </a:t>
            </a:r>
            <a:r>
              <a:rPr lang="en-US" altLang="zh-CN" sz="2000" dirty="0"/>
              <a:t>X</a:t>
            </a:r>
          </a:p>
          <a:p>
            <a:pPr lvl="1"/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x:5:respawn:/etc/X11/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prefdm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 -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nodaemon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2016年4月13日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84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RHEL/</a:t>
            </a:r>
            <a:r>
              <a:rPr lang="en-US" altLang="zh-CN" dirty="0" err="1" smtClean="0"/>
              <a:t>CentOS</a:t>
            </a:r>
            <a:r>
              <a:rPr lang="zh-CN" altLang="zh-CN" dirty="0" smtClean="0"/>
              <a:t>启动过程</a:t>
            </a:r>
            <a:r>
              <a:rPr lang="zh-CN" altLang="en-US" dirty="0" smtClean="0"/>
              <a:t>总览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2016年4月13日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561" y="1916832"/>
            <a:ext cx="7889767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403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init</a:t>
            </a:r>
            <a:r>
              <a:rPr lang="zh-CN" altLang="en-US" dirty="0" smtClean="0"/>
              <a:t>初始化脚本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1871" y="1388715"/>
            <a:ext cx="8352928" cy="5150197"/>
          </a:xfrm>
        </p:spPr>
        <p:txBody>
          <a:bodyPr/>
          <a:lstStyle/>
          <a:p>
            <a:r>
              <a:rPr lang="en-US" altLang="zh-CN" dirty="0"/>
              <a:t>/etc/</a:t>
            </a:r>
            <a:r>
              <a:rPr lang="en-US" altLang="zh-CN" dirty="0" err="1"/>
              <a:t>rc.d</a:t>
            </a:r>
            <a:r>
              <a:rPr lang="en-US" altLang="zh-CN" dirty="0"/>
              <a:t>/</a:t>
            </a:r>
            <a:r>
              <a:rPr lang="en-US" altLang="zh-CN" dirty="0" err="1"/>
              <a:t>rc.sysinit</a:t>
            </a:r>
            <a:r>
              <a:rPr lang="en-US" altLang="zh-CN" dirty="0"/>
              <a:t> </a:t>
            </a:r>
            <a:r>
              <a:rPr lang="zh-CN" altLang="en-US" dirty="0"/>
              <a:t>脚本</a:t>
            </a:r>
            <a:endParaRPr lang="en-US" altLang="zh-CN" dirty="0"/>
          </a:p>
          <a:p>
            <a:pPr lvl="1"/>
            <a:r>
              <a:rPr lang="zh-CN" altLang="en-US" b="1" dirty="0" smtClean="0">
                <a:solidFill>
                  <a:srgbClr val="002060"/>
                </a:solidFill>
              </a:rPr>
              <a:t>由</a:t>
            </a:r>
            <a:r>
              <a:rPr lang="en-US" altLang="zh-CN" b="1" dirty="0" smtClean="0">
                <a:solidFill>
                  <a:srgbClr val="002060"/>
                </a:solidFill>
              </a:rPr>
              <a:t>init</a:t>
            </a:r>
            <a:r>
              <a:rPr lang="zh-CN" altLang="en-US" b="1" dirty="0" smtClean="0">
                <a:solidFill>
                  <a:srgbClr val="002060"/>
                </a:solidFill>
              </a:rPr>
              <a:t>进程调用执行</a:t>
            </a:r>
          </a:p>
          <a:p>
            <a:pPr lvl="1"/>
            <a:r>
              <a:rPr lang="zh-CN" altLang="en-US" dirty="0" smtClean="0"/>
              <a:t>完成设置主机名、加载文件系统等初始化工作 </a:t>
            </a:r>
          </a:p>
          <a:p>
            <a:r>
              <a:rPr lang="en-US" altLang="zh-CN" dirty="0"/>
              <a:t>/etc/</a:t>
            </a:r>
            <a:r>
              <a:rPr lang="en-US" altLang="zh-CN" dirty="0" err="1"/>
              <a:t>rc.d</a:t>
            </a:r>
            <a:r>
              <a:rPr lang="en-US" altLang="zh-CN" dirty="0"/>
              <a:t>/</a:t>
            </a:r>
            <a:r>
              <a:rPr lang="en-US" altLang="zh-CN" dirty="0" err="1"/>
              <a:t>rc</a:t>
            </a:r>
            <a:r>
              <a:rPr lang="en-US" altLang="zh-CN" dirty="0"/>
              <a:t> </a:t>
            </a:r>
            <a:r>
              <a:rPr lang="zh-CN" altLang="en-US" dirty="0"/>
              <a:t>脚本</a:t>
            </a:r>
          </a:p>
          <a:p>
            <a:pPr lvl="1"/>
            <a:r>
              <a:rPr lang="zh-CN" altLang="en-US" b="1" dirty="0" smtClean="0">
                <a:solidFill>
                  <a:srgbClr val="002060"/>
                </a:solidFill>
              </a:rPr>
              <a:t>由</a:t>
            </a:r>
            <a:r>
              <a:rPr lang="en-US" altLang="zh-CN" b="1" dirty="0" smtClean="0">
                <a:solidFill>
                  <a:srgbClr val="002060"/>
                </a:solidFill>
              </a:rPr>
              <a:t>init</a:t>
            </a:r>
            <a:r>
              <a:rPr lang="zh-CN" altLang="en-US" b="1" dirty="0" smtClean="0">
                <a:solidFill>
                  <a:srgbClr val="002060"/>
                </a:solidFill>
              </a:rPr>
              <a:t>进程调用执行</a:t>
            </a:r>
          </a:p>
          <a:p>
            <a:pPr lvl="1"/>
            <a:r>
              <a:rPr lang="zh-CN" altLang="en-US" dirty="0" smtClean="0"/>
              <a:t>根据指定的运行级别</a:t>
            </a:r>
            <a:r>
              <a:rPr lang="en-US" altLang="zh-CN" b="1" dirty="0" smtClean="0">
                <a:solidFill>
                  <a:srgbClr val="7030A0"/>
                </a:solidFill>
              </a:rPr>
              <a:t>X</a:t>
            </a:r>
            <a:r>
              <a:rPr lang="zh-CN" altLang="en-US" dirty="0" smtClean="0">
                <a:solidFill>
                  <a:srgbClr val="7030A0"/>
                </a:solidFill>
              </a:rPr>
              <a:t>，</a:t>
            </a:r>
            <a:r>
              <a:rPr lang="zh-CN" altLang="en-US" dirty="0" smtClean="0"/>
              <a:t>终止并启动相应的服务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/etc/</a:t>
            </a:r>
            <a:r>
              <a:rPr lang="en-US" altLang="zh-CN" dirty="0" err="1" smtClean="0"/>
              <a:t>rc.d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rc</a:t>
            </a:r>
            <a:r>
              <a:rPr lang="en-US" altLang="zh-CN" b="1" dirty="0" err="1" smtClean="0">
                <a:solidFill>
                  <a:srgbClr val="7030A0"/>
                </a:solidFill>
              </a:rPr>
              <a:t>X</a:t>
            </a:r>
            <a:r>
              <a:rPr lang="en-US" altLang="zh-CN" dirty="0" err="1" smtClean="0"/>
              <a:t>.d</a:t>
            </a:r>
            <a:r>
              <a:rPr lang="en-US" altLang="zh-CN" dirty="0" smtClean="0"/>
              <a:t>/</a:t>
            </a:r>
            <a:r>
              <a:rPr lang="en-US" altLang="zh-CN" b="1" dirty="0" smtClean="0">
                <a:solidFill>
                  <a:srgbClr val="002060"/>
                </a:solidFill>
              </a:rPr>
              <a:t>K*    stop</a:t>
            </a:r>
          </a:p>
          <a:p>
            <a:pPr lvl="2"/>
            <a:r>
              <a:rPr lang="en-US" altLang="zh-CN" dirty="0" smtClean="0"/>
              <a:t>/etc/</a:t>
            </a:r>
            <a:r>
              <a:rPr lang="en-US" altLang="zh-CN" dirty="0" err="1" smtClean="0"/>
              <a:t>rc.d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rc</a:t>
            </a:r>
            <a:r>
              <a:rPr lang="en-US" altLang="zh-CN" b="1" dirty="0" err="1" smtClean="0">
                <a:solidFill>
                  <a:srgbClr val="7030A0"/>
                </a:solidFill>
              </a:rPr>
              <a:t>X</a:t>
            </a:r>
            <a:r>
              <a:rPr lang="en-US" altLang="zh-CN" dirty="0" err="1" smtClean="0"/>
              <a:t>.d</a:t>
            </a:r>
            <a:r>
              <a:rPr lang="en-US" altLang="zh-CN" dirty="0" smtClean="0"/>
              <a:t>/</a:t>
            </a:r>
            <a:r>
              <a:rPr lang="en-US" altLang="zh-CN" b="1" dirty="0" smtClean="0">
                <a:solidFill>
                  <a:srgbClr val="FF0000"/>
                </a:solidFill>
              </a:rPr>
              <a:t>S*</a:t>
            </a:r>
            <a:r>
              <a:rPr lang="en-US" altLang="zh-CN" b="1" dirty="0" smtClean="0"/>
              <a:t>    </a:t>
            </a:r>
            <a:r>
              <a:rPr lang="en-US" altLang="zh-CN" b="1" dirty="0" smtClean="0">
                <a:solidFill>
                  <a:srgbClr val="FF0000"/>
                </a:solidFill>
              </a:rPr>
              <a:t>start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/etc/</a:t>
            </a:r>
            <a:r>
              <a:rPr lang="en-US" altLang="zh-CN" dirty="0" err="1"/>
              <a:t>rc.local</a:t>
            </a:r>
            <a:r>
              <a:rPr lang="en-US" altLang="zh-CN" dirty="0"/>
              <a:t> </a:t>
            </a:r>
            <a:r>
              <a:rPr lang="zh-CN" altLang="en-US" dirty="0"/>
              <a:t>脚本</a:t>
            </a:r>
          </a:p>
          <a:p>
            <a:pPr lvl="1"/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由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rc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脚本调用执行</a:t>
            </a:r>
          </a:p>
          <a:p>
            <a:pPr lvl="1"/>
            <a:r>
              <a:rPr lang="zh-CN" altLang="en-US" dirty="0" smtClean="0"/>
              <a:t>保存用户定义的需开机后自动执行的命令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2016年4月13日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233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/etc/</a:t>
            </a:r>
            <a:r>
              <a:rPr lang="en-US" altLang="zh-CN" b="1" dirty="0" err="1" smtClean="0"/>
              <a:t>rc.d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rc.sysinit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的任务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361510"/>
            <a:ext cx="8229600" cy="4934173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激活 </a:t>
            </a:r>
            <a:r>
              <a:rPr lang="en-US" altLang="zh-CN" sz="2400" dirty="0" err="1"/>
              <a:t>udev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 err="1"/>
              <a:t>selinux</a:t>
            </a:r>
            <a:r>
              <a:rPr lang="en-US" altLang="zh-CN" sz="2400" dirty="0"/>
              <a:t> </a:t>
            </a:r>
          </a:p>
          <a:p>
            <a:r>
              <a:rPr lang="zh-CN" altLang="en-US" sz="2400" dirty="0"/>
              <a:t>根据 </a:t>
            </a:r>
            <a:r>
              <a:rPr lang="en-US" altLang="zh-CN" sz="2400" dirty="0"/>
              <a:t>/etc/</a:t>
            </a:r>
            <a:r>
              <a:rPr lang="en-US" altLang="zh-CN" sz="2400" dirty="0" err="1"/>
              <a:t>sysctl.conf</a:t>
            </a:r>
            <a:r>
              <a:rPr lang="en-US" altLang="zh-CN" sz="2400" dirty="0"/>
              <a:t> </a:t>
            </a:r>
            <a:r>
              <a:rPr lang="zh-CN" altLang="en-US" sz="2400" dirty="0"/>
              <a:t>文件设定内核参数 </a:t>
            </a:r>
          </a:p>
          <a:p>
            <a:r>
              <a:rPr lang="zh-CN" altLang="en-US" sz="2400" dirty="0"/>
              <a:t>设定系统时钟 </a:t>
            </a:r>
          </a:p>
          <a:p>
            <a:r>
              <a:rPr lang="zh-CN" altLang="en-US" sz="2400" dirty="0"/>
              <a:t>装载按键设置 </a:t>
            </a:r>
          </a:p>
          <a:p>
            <a:r>
              <a:rPr lang="zh-CN" altLang="en-US" sz="2400" dirty="0"/>
              <a:t>启用交换分区 </a:t>
            </a:r>
          </a:p>
          <a:p>
            <a:r>
              <a:rPr lang="zh-CN" altLang="en-US" sz="2400" dirty="0"/>
              <a:t>设置主机名 </a:t>
            </a:r>
          </a:p>
          <a:p>
            <a:r>
              <a:rPr lang="zh-CN" altLang="en-US" sz="2400" dirty="0"/>
              <a:t>检查并重新挂载根文件系统 </a:t>
            </a:r>
          </a:p>
          <a:p>
            <a:r>
              <a:rPr lang="zh-CN" altLang="en-US" sz="2400" dirty="0"/>
              <a:t>激活 </a:t>
            </a:r>
            <a:r>
              <a:rPr lang="en-US" altLang="zh-CN" sz="2400" dirty="0"/>
              <a:t>RAID </a:t>
            </a:r>
            <a:r>
              <a:rPr lang="zh-CN" altLang="en-US" sz="2400" dirty="0"/>
              <a:t>和 </a:t>
            </a:r>
            <a:r>
              <a:rPr lang="en-US" altLang="zh-CN" sz="2400" dirty="0"/>
              <a:t>LVM </a:t>
            </a:r>
            <a:r>
              <a:rPr lang="zh-CN" altLang="en-US" sz="2400" dirty="0"/>
              <a:t>设备 </a:t>
            </a:r>
          </a:p>
          <a:p>
            <a:r>
              <a:rPr lang="zh-CN" altLang="en-US" sz="2400" dirty="0"/>
              <a:t>启用磁盘配额 </a:t>
            </a:r>
          </a:p>
          <a:p>
            <a:r>
              <a:rPr lang="zh-CN" altLang="en-US" sz="2400" dirty="0"/>
              <a:t>检查并挂载其它文件系统 </a:t>
            </a:r>
          </a:p>
          <a:p>
            <a:r>
              <a:rPr lang="zh-CN" altLang="en-US" sz="2400" dirty="0"/>
              <a:t>清理过时的锁和 </a:t>
            </a:r>
            <a:r>
              <a:rPr lang="en-US" altLang="zh-CN" sz="2400" dirty="0"/>
              <a:t>PID</a:t>
            </a:r>
            <a:r>
              <a:rPr lang="zh-CN" altLang="en-US" sz="2400" dirty="0"/>
              <a:t>文件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2016年4月13日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06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修复运行级别</a:t>
            </a:r>
            <a:r>
              <a:rPr lang="zh-CN" altLang="en-US" dirty="0" smtClean="0"/>
              <a:t>和援救环境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2016年4月13日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006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修复运行级别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58097"/>
            <a:ext cx="8229600" cy="4672829"/>
          </a:xfrm>
        </p:spPr>
        <p:txBody>
          <a:bodyPr/>
          <a:lstStyle/>
          <a:p>
            <a:r>
              <a:rPr lang="zh-CN" altLang="zh-CN" dirty="0" smtClean="0"/>
              <a:t>三种用于系统修复的运行级别：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运行级别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zh-CN" dirty="0" smtClean="0"/>
              <a:t>运行级别</a:t>
            </a:r>
            <a:r>
              <a:rPr lang="en-US" altLang="zh-CN" dirty="0" smtClean="0"/>
              <a:t>S</a:t>
            </a:r>
          </a:p>
          <a:p>
            <a:pPr lvl="1"/>
            <a:r>
              <a:rPr lang="zh-CN" altLang="zh-CN" dirty="0" smtClean="0"/>
              <a:t>运行级别</a:t>
            </a:r>
            <a:r>
              <a:rPr lang="en-US" altLang="zh-CN" dirty="0" smtClean="0"/>
              <a:t>emergency</a:t>
            </a:r>
          </a:p>
          <a:p>
            <a:r>
              <a:rPr lang="zh-CN" altLang="en-US" dirty="0" smtClean="0"/>
              <a:t>进入方法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 init [1/s/-b]</a:t>
            </a:r>
          </a:p>
          <a:p>
            <a:pPr lvl="1"/>
            <a:r>
              <a:rPr lang="zh-CN" altLang="zh-CN" dirty="0" smtClean="0"/>
              <a:t>在</a:t>
            </a:r>
            <a:r>
              <a:rPr lang="en-US" altLang="zh-CN" dirty="0" smtClean="0"/>
              <a:t>GRUB</a:t>
            </a:r>
            <a:r>
              <a:rPr lang="zh-CN" altLang="zh-CN" dirty="0" smtClean="0"/>
              <a:t>的菜单中为内核传递参数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2016年4月13日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33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修复的运行级别</a:t>
            </a:r>
            <a:r>
              <a:rPr lang="zh-CN" altLang="en-US" dirty="0" smtClean="0"/>
              <a:t>的启动流程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2016年4月13日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5561" y="1700808"/>
            <a:ext cx="7624865" cy="420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00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系统援救环境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在</a:t>
            </a:r>
            <a:r>
              <a:rPr lang="en-US" altLang="zh-CN" dirty="0" smtClean="0"/>
              <a:t>RHEL/</a:t>
            </a:r>
            <a:r>
              <a:rPr lang="en-US" altLang="zh-CN" dirty="0" err="1" smtClean="0"/>
              <a:t>CentOS</a:t>
            </a:r>
            <a:r>
              <a:rPr lang="zh-CN" altLang="zh-CN" dirty="0" smtClean="0"/>
              <a:t>的安装程序</a:t>
            </a:r>
            <a:r>
              <a:rPr lang="en-US" altLang="zh-CN" dirty="0" smtClean="0"/>
              <a:t>Anaconda</a:t>
            </a:r>
            <a:r>
              <a:rPr lang="zh-CN" altLang="zh-CN" dirty="0" smtClean="0"/>
              <a:t>中提供了一种援救环境（</a:t>
            </a:r>
            <a:r>
              <a:rPr lang="en-US" altLang="zh-CN" dirty="0" smtClean="0"/>
              <a:t>rescue environment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主要解决在执行</a:t>
            </a:r>
            <a:r>
              <a:rPr lang="en-US" altLang="zh-CN" dirty="0" smtClean="0"/>
              <a:t>init</a:t>
            </a:r>
            <a:r>
              <a:rPr lang="zh-CN" altLang="en-US" dirty="0" smtClean="0"/>
              <a:t>守护进程之前发生的故障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也可以修复运行级别</a:t>
            </a:r>
            <a:r>
              <a:rPr lang="en-US" altLang="zh-CN" dirty="0" smtClean="0"/>
              <a:t>1/S/emergency</a:t>
            </a:r>
            <a:r>
              <a:rPr lang="zh-CN" altLang="en-US" dirty="0" smtClean="0"/>
              <a:t>能解决的故障</a:t>
            </a:r>
            <a:endParaRPr lang="en-US" altLang="zh-CN" dirty="0" smtClean="0"/>
          </a:p>
          <a:p>
            <a:r>
              <a:rPr lang="zh-CN" altLang="zh-CN" dirty="0" smtClean="0"/>
              <a:t>进入援救环境之后便可以使用其提供的各种工具对系统进行修复。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2016年4月13日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024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进入</a:t>
            </a:r>
            <a:r>
              <a:rPr lang="zh-CN" altLang="zh-CN" dirty="0" smtClean="0"/>
              <a:t>系统援救环境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199" y="1454286"/>
            <a:ext cx="8229600" cy="2376265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使用安装光盘启动系统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boot: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linux</a:t>
            </a:r>
            <a:r>
              <a:rPr lang="en-US" altLang="zh-CN" b="1" dirty="0" smtClean="0">
                <a:solidFill>
                  <a:srgbClr val="002060"/>
                </a:solidFill>
              </a:rPr>
              <a:t> rescue</a:t>
            </a:r>
          </a:p>
          <a:p>
            <a:r>
              <a:rPr lang="zh-CN" altLang="zh-CN" dirty="0" smtClean="0"/>
              <a:t>自动挂载硬盘中的文件系统到当前</a:t>
            </a:r>
            <a:r>
              <a:rPr lang="en-US" altLang="zh-CN" dirty="0" smtClean="0"/>
              <a:t>Linux</a:t>
            </a:r>
            <a:r>
              <a:rPr lang="zh-CN" altLang="zh-CN" dirty="0" smtClean="0"/>
              <a:t>系统中的“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sysimage</a:t>
            </a:r>
            <a:r>
              <a:rPr lang="zh-CN" altLang="zh-CN" dirty="0" smtClean="0"/>
              <a:t>”目录中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切换根环境到本地硬盘系统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#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chroot</a:t>
            </a:r>
            <a:r>
              <a:rPr lang="en-US" altLang="zh-CN" b="1" dirty="0" smtClean="0">
                <a:solidFill>
                  <a:srgbClr val="002060"/>
                </a:solidFill>
              </a:rPr>
              <a:t> 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mnt</a:t>
            </a:r>
            <a:r>
              <a:rPr lang="en-US" altLang="zh-CN" b="1" dirty="0" smtClean="0">
                <a:solidFill>
                  <a:srgbClr val="002060"/>
                </a:solidFill>
              </a:rPr>
              <a:t>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sysimage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2016年4月13日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5987" y="3956819"/>
            <a:ext cx="7820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031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4364" y="1350169"/>
            <a:ext cx="8363272" cy="5006181"/>
          </a:xfrm>
        </p:spPr>
        <p:txBody>
          <a:bodyPr/>
          <a:lstStyle/>
          <a:p>
            <a:r>
              <a:rPr lang="en-US" altLang="zh-CN" dirty="0" smtClean="0"/>
              <a:t>BIOS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Basic </a:t>
            </a:r>
            <a:r>
              <a:rPr lang="en-US" altLang="zh-CN" dirty="0" err="1" smtClean="0"/>
              <a:t>Input/Output</a:t>
            </a:r>
            <a:r>
              <a:rPr lang="en-US" altLang="zh-CN" dirty="0" smtClean="0"/>
              <a:t> System</a:t>
            </a:r>
            <a:r>
              <a:rPr lang="zh-CN" altLang="en-US" dirty="0" smtClean="0"/>
              <a:t>）是指首次开机时由计算机上运行的软件代码。</a:t>
            </a:r>
            <a:endParaRPr lang="en-US" altLang="zh-CN" dirty="0" smtClean="0"/>
          </a:p>
          <a:p>
            <a:r>
              <a:rPr lang="en-US" altLang="zh-CN" dirty="0" smtClean="0"/>
              <a:t>BIOS </a:t>
            </a:r>
            <a:r>
              <a:rPr lang="zh-CN" altLang="en-US" dirty="0" smtClean="0"/>
              <a:t>的主要功能是将识别和控制各种设备的程序代码嵌入在一个芯片上。包含机器的配置信息，如：</a:t>
            </a:r>
            <a:r>
              <a:rPr lang="en-US" altLang="zh-CN" dirty="0" smtClean="0"/>
              <a:t>IDE controller, NIC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r>
              <a:rPr lang="en-US" altLang="zh-CN" dirty="0" smtClean="0"/>
              <a:t>BIOS</a:t>
            </a:r>
            <a:r>
              <a:rPr lang="zh-CN" altLang="en-US" dirty="0" smtClean="0"/>
              <a:t>允许用户设置介质启动顺序。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2016年4月13日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665" y="4293096"/>
            <a:ext cx="1546547" cy="1833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064" y="4147081"/>
            <a:ext cx="2952378" cy="195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4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BIOS</a:t>
            </a:r>
            <a:r>
              <a:rPr lang="zh-CN" altLang="zh-CN" dirty="0" smtClean="0"/>
              <a:t>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340769"/>
            <a:ext cx="8229600" cy="4790157"/>
          </a:xfrm>
        </p:spPr>
        <p:txBody>
          <a:bodyPr/>
          <a:lstStyle/>
          <a:p>
            <a:r>
              <a:rPr lang="en-US" altLang="zh-CN" dirty="0" smtClean="0"/>
              <a:t>Tern </a:t>
            </a:r>
            <a:r>
              <a:rPr lang="en-US" altLang="zh-CN" dirty="0" smtClean="0"/>
              <a:t>on</a:t>
            </a:r>
          </a:p>
          <a:p>
            <a:r>
              <a:rPr lang="en-US" altLang="zh-CN" dirty="0" smtClean="0"/>
              <a:t>CPU jump to address of BIOS (0xFFFF0)</a:t>
            </a:r>
          </a:p>
          <a:p>
            <a:r>
              <a:rPr lang="en-US" altLang="zh-CN" dirty="0" smtClean="0"/>
              <a:t>BIOS runs POST (Power-On Self Test)</a:t>
            </a:r>
          </a:p>
          <a:p>
            <a:pPr lvl="1"/>
            <a:r>
              <a:rPr lang="en-US" altLang="zh-CN" dirty="0" smtClean="0"/>
              <a:t>BIOS</a:t>
            </a:r>
            <a:r>
              <a:rPr lang="zh-CN" altLang="en-US" dirty="0" smtClean="0"/>
              <a:t>检测所有的外围设备，目的是将这些设备的信息提供给将来运行的操作系统使用。</a:t>
            </a:r>
          </a:p>
          <a:p>
            <a:r>
              <a:rPr lang="en-US" altLang="zh-CN" dirty="0" smtClean="0"/>
              <a:t>Find </a:t>
            </a:r>
            <a:r>
              <a:rPr lang="en-US" altLang="zh-CN" dirty="0" err="1" smtClean="0"/>
              <a:t>bootale</a:t>
            </a:r>
            <a:r>
              <a:rPr lang="en-US" altLang="zh-CN" dirty="0" smtClean="0"/>
              <a:t> devices</a:t>
            </a:r>
          </a:p>
          <a:p>
            <a:r>
              <a:rPr lang="zh-CN" altLang="en-US" dirty="0" smtClean="0"/>
              <a:t>读取和执行引导设备首扇</a:t>
            </a:r>
          </a:p>
          <a:p>
            <a:pPr lvl="1"/>
            <a:r>
              <a:rPr lang="en-US" altLang="zh-CN" dirty="0" smtClean="0"/>
              <a:t>BIOS</a:t>
            </a:r>
            <a:r>
              <a:rPr lang="zh-CN" altLang="en-US" dirty="0" smtClean="0"/>
              <a:t>读取引导介质上的</a:t>
            </a:r>
            <a:r>
              <a:rPr lang="en-US" altLang="zh-CN" dirty="0" smtClean="0"/>
              <a:t>MBR</a:t>
            </a:r>
            <a:r>
              <a:rPr lang="zh-CN" altLang="en-US" dirty="0" smtClean="0"/>
              <a:t>以寻找引导程序（</a:t>
            </a:r>
            <a:r>
              <a:rPr lang="en-US" altLang="zh-CN" b="1" dirty="0" smtClean="0">
                <a:solidFill>
                  <a:srgbClr val="002060"/>
                </a:solidFill>
              </a:rPr>
              <a:t>MBR</a:t>
            </a:r>
            <a:r>
              <a:rPr lang="zh-CN" altLang="en-US" b="1" dirty="0" smtClean="0">
                <a:solidFill>
                  <a:srgbClr val="002060"/>
                </a:solidFill>
              </a:rPr>
              <a:t>的前</a:t>
            </a:r>
            <a:r>
              <a:rPr lang="en-US" altLang="zh-CN" b="1" dirty="0" smtClean="0">
                <a:solidFill>
                  <a:srgbClr val="002060"/>
                </a:solidFill>
              </a:rPr>
              <a:t>446</a:t>
            </a:r>
            <a:r>
              <a:rPr lang="zh-CN" altLang="en-US" b="1" dirty="0" smtClean="0">
                <a:solidFill>
                  <a:srgbClr val="002060"/>
                </a:solidFill>
              </a:rPr>
              <a:t>字节</a:t>
            </a:r>
            <a:r>
              <a:rPr lang="zh-CN" altLang="en-US" dirty="0" smtClean="0"/>
              <a:t>），找到之后就执行它。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2016年4月13日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73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MBR (Master Boot Record)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MBR </a:t>
            </a:r>
            <a:r>
              <a:rPr lang="zh-CN" altLang="en-US" dirty="0" smtClean="0"/>
              <a:t>是一个 </a:t>
            </a:r>
            <a:r>
              <a:rPr lang="en-US" altLang="zh-CN" dirty="0" smtClean="0"/>
              <a:t>512 bytes </a:t>
            </a:r>
            <a:r>
              <a:rPr lang="zh-CN" altLang="en-US" dirty="0" smtClean="0"/>
              <a:t>的硬盘首扇区 </a:t>
            </a:r>
            <a:r>
              <a:rPr lang="en-US" altLang="zh-CN" dirty="0" smtClean="0"/>
              <a:t>(sector 1 of cylinder 0, head 0)</a:t>
            </a:r>
          </a:p>
          <a:p>
            <a:r>
              <a:rPr lang="en-US" altLang="zh-CN" dirty="0" smtClean="0"/>
              <a:t>MBR </a:t>
            </a:r>
            <a:r>
              <a:rPr lang="zh-CN" altLang="en-US" dirty="0" smtClean="0"/>
              <a:t>的组成</a:t>
            </a:r>
          </a:p>
          <a:p>
            <a:pPr lvl="1"/>
            <a:r>
              <a:rPr lang="zh-CN" altLang="en-US" dirty="0" smtClean="0"/>
              <a:t>引导加载器（</a:t>
            </a:r>
            <a:r>
              <a:rPr lang="en-US" altLang="zh-CN" dirty="0" smtClean="0"/>
              <a:t>446 bytes</a:t>
            </a:r>
            <a:r>
              <a:rPr lang="zh-CN" altLang="en-US" dirty="0" smtClean="0"/>
              <a:t>）：包含可执行代码和错误信息文本</a:t>
            </a:r>
          </a:p>
          <a:p>
            <a:pPr lvl="1"/>
            <a:r>
              <a:rPr lang="zh-CN" altLang="en-US" dirty="0" smtClean="0"/>
              <a:t>磁盘分区表（</a:t>
            </a:r>
            <a:r>
              <a:rPr lang="en-US" altLang="zh-CN" dirty="0" smtClean="0"/>
              <a:t>64 bytes</a:t>
            </a:r>
            <a:r>
              <a:rPr lang="zh-CN" altLang="en-US" dirty="0" smtClean="0"/>
              <a:t>）：包含四个分区的记录</a:t>
            </a:r>
          </a:p>
          <a:p>
            <a:pPr lvl="1"/>
            <a:r>
              <a:rPr lang="zh-CN" altLang="en-US" dirty="0" smtClean="0"/>
              <a:t>结束标志（</a:t>
            </a:r>
            <a:r>
              <a:rPr lang="en-US" altLang="zh-CN" dirty="0" smtClean="0"/>
              <a:t>2 bytes</a:t>
            </a:r>
            <a:r>
              <a:rPr lang="zh-CN" altLang="en-US" dirty="0" smtClean="0"/>
              <a:t>）：用于</a:t>
            </a:r>
            <a:r>
              <a:rPr lang="en-US" altLang="zh-CN" dirty="0" smtClean="0"/>
              <a:t>MBR</a:t>
            </a:r>
            <a:r>
              <a:rPr lang="zh-CN" altLang="en-US" dirty="0" smtClean="0"/>
              <a:t>的验证检查 </a:t>
            </a:r>
            <a:r>
              <a:rPr lang="en-US" altLang="zh-CN" dirty="0" smtClean="0"/>
              <a:t>(0xAA55)</a:t>
            </a:r>
          </a:p>
          <a:p>
            <a:r>
              <a:rPr lang="en-US" altLang="zh-CN" dirty="0" smtClean="0"/>
              <a:t>MBR</a:t>
            </a:r>
            <a:r>
              <a:rPr lang="zh-CN" altLang="en-US" dirty="0" smtClean="0"/>
              <a:t>被加载到</a:t>
            </a:r>
            <a:r>
              <a:rPr lang="en-US" altLang="zh-CN" dirty="0" smtClean="0"/>
              <a:t>RAM</a:t>
            </a:r>
            <a:r>
              <a:rPr lang="zh-CN" altLang="en-US" dirty="0" smtClean="0"/>
              <a:t>后，启动过程将由其接管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2016年4月13日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5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MBR</a:t>
            </a:r>
            <a:r>
              <a:rPr lang="zh-CN" altLang="en-US" dirty="0" smtClean="0"/>
              <a:t>图示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2016年4月13日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3788" y="1017589"/>
            <a:ext cx="5270524" cy="516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72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启动加载器（</a:t>
            </a:r>
            <a:r>
              <a:rPr lang="en-US" altLang="zh-CN" dirty="0" smtClean="0"/>
              <a:t> Boot loader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引导加载器，更贴切地称为内核加载器。</a:t>
            </a:r>
          </a:p>
          <a:p>
            <a:r>
              <a:rPr lang="zh-CN" altLang="en-US" dirty="0" smtClean="0"/>
              <a:t>任务是加载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</a:t>
            </a:r>
          </a:p>
          <a:p>
            <a:pPr lvl="1"/>
            <a:r>
              <a:rPr lang="zh-CN" altLang="en-US" dirty="0" smtClean="0"/>
              <a:t>可选的，初始</a:t>
            </a:r>
            <a:r>
              <a:rPr lang="en-US" altLang="zh-CN" dirty="0" smtClean="0"/>
              <a:t>RAM</a:t>
            </a:r>
            <a:r>
              <a:rPr lang="zh-CN" altLang="en-US" dirty="0" smtClean="0"/>
              <a:t>磁盘</a:t>
            </a:r>
          </a:p>
          <a:p>
            <a:r>
              <a:rPr lang="zh-CN" altLang="en-US" dirty="0" smtClean="0"/>
              <a:t>最流行的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引导加载程序</a:t>
            </a:r>
          </a:p>
          <a:p>
            <a:pPr lvl="1"/>
            <a:r>
              <a:rPr lang="en-US" altLang="zh-CN" dirty="0" smtClean="0"/>
              <a:t>GRUB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LILO</a:t>
            </a:r>
          </a:p>
          <a:p>
            <a:pPr lvl="1"/>
            <a:r>
              <a:rPr lang="en-US" altLang="zh-CN" dirty="0" err="1" smtClean="0"/>
              <a:t>Syslinux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2016年4月13日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73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GRand</a:t>
            </a:r>
            <a:r>
              <a:rPr lang="en-US" altLang="zh-CN" b="1" dirty="0" smtClean="0"/>
              <a:t> Unified </a:t>
            </a:r>
            <a:r>
              <a:rPr lang="en-US" altLang="zh-CN" b="1" dirty="0" err="1" smtClean="0"/>
              <a:t>Bootloader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268761"/>
            <a:ext cx="8229600" cy="4862165"/>
          </a:xfrm>
        </p:spPr>
        <p:txBody>
          <a:bodyPr/>
          <a:lstStyle/>
          <a:p>
            <a:r>
              <a:rPr lang="en-US" altLang="zh-CN" dirty="0"/>
              <a:t>GRUB </a:t>
            </a:r>
            <a:r>
              <a:rPr lang="zh-CN" altLang="en-US" dirty="0"/>
              <a:t>是一款与操作系统无关的启动加载器 </a:t>
            </a:r>
          </a:p>
          <a:p>
            <a:r>
              <a:rPr lang="zh-CN" altLang="en-US" dirty="0"/>
              <a:t>提供了交互操作界面和命令行界面</a:t>
            </a:r>
          </a:p>
          <a:p>
            <a:r>
              <a:rPr lang="zh-CN" altLang="en-US" dirty="0"/>
              <a:t>支持文件系统的访问</a:t>
            </a:r>
            <a:endParaRPr lang="en-US" altLang="zh-CN" dirty="0"/>
          </a:p>
          <a:p>
            <a:pPr lvl="1"/>
            <a:r>
              <a:rPr lang="zh-CN" altLang="en-US" dirty="0" smtClean="0"/>
              <a:t>可从 </a:t>
            </a:r>
            <a:r>
              <a:rPr lang="en-US" altLang="zh-CN" dirty="0" smtClean="0"/>
              <a:t>ext2/ext3, </a:t>
            </a:r>
            <a:r>
              <a:rPr lang="en-US" altLang="zh-CN" dirty="0" err="1" smtClean="0"/>
              <a:t>ReiserFS</a:t>
            </a:r>
            <a:r>
              <a:rPr lang="en-US" altLang="zh-CN" dirty="0" smtClean="0"/>
              <a:t>, JFS, FAT, </a:t>
            </a:r>
            <a:r>
              <a:rPr lang="en-US" altLang="zh-CN" dirty="0" err="1" smtClean="0"/>
              <a:t>minix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FFS </a:t>
            </a:r>
            <a:r>
              <a:rPr lang="zh-CN" altLang="en-US" dirty="0" smtClean="0"/>
              <a:t>文件系统引导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GRUB device (hd0,0) → /dev/hda1 or /dev/sda1</a:t>
            </a:r>
            <a:endParaRPr lang="zh-CN" altLang="en-US" dirty="0" smtClean="0"/>
          </a:p>
          <a:p>
            <a:r>
              <a:rPr lang="zh-CN" altLang="en-US" dirty="0"/>
              <a:t>在启动过程中可读取</a:t>
            </a:r>
            <a:r>
              <a:rPr lang="en-US" altLang="zh-CN" dirty="0"/>
              <a:t>GRUB</a:t>
            </a:r>
            <a:r>
              <a:rPr lang="zh-CN" altLang="en-US" dirty="0"/>
              <a:t>的配置文件</a:t>
            </a:r>
          </a:p>
          <a:p>
            <a:r>
              <a:rPr lang="zh-CN" altLang="en-US" dirty="0"/>
              <a:t>支持多种内核的可执行文件格式</a:t>
            </a:r>
          </a:p>
          <a:p>
            <a:r>
              <a:rPr lang="zh-CN" altLang="en-US" dirty="0"/>
              <a:t>支持无盘系统</a:t>
            </a:r>
            <a:endParaRPr lang="en-US" altLang="zh-CN" dirty="0"/>
          </a:p>
          <a:p>
            <a:r>
              <a:rPr lang="zh-CN" altLang="en-US" dirty="0"/>
              <a:t>支持 </a:t>
            </a:r>
            <a:r>
              <a:rPr lang="en-US" altLang="zh-CN" dirty="0"/>
              <a:t>MD5 </a:t>
            </a:r>
            <a:r>
              <a:rPr lang="zh-CN" altLang="en-US" dirty="0"/>
              <a:t>口令保护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2016年4月13日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659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GRUB</a:t>
            </a:r>
            <a:r>
              <a:rPr lang="zh-CN" altLang="zh-CN" dirty="0" smtClean="0"/>
              <a:t>启动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0856" y="1316348"/>
            <a:ext cx="8229600" cy="388843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GRUB stage1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MBR</a:t>
            </a:r>
            <a:r>
              <a:rPr lang="zh-CN" altLang="en-US" dirty="0" smtClean="0"/>
              <a:t>上的前</a:t>
            </a:r>
            <a:r>
              <a:rPr lang="en-US" altLang="zh-CN" dirty="0" smtClean="0"/>
              <a:t>446</a:t>
            </a:r>
            <a:r>
              <a:rPr lang="zh-CN" altLang="en-US" dirty="0" smtClean="0"/>
              <a:t>字节即为</a:t>
            </a:r>
            <a:r>
              <a:rPr lang="en-US" altLang="zh-CN" dirty="0" smtClean="0"/>
              <a:t>GRUB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stage1</a:t>
            </a:r>
          </a:p>
          <a:p>
            <a:pPr lvl="1"/>
            <a:r>
              <a:rPr lang="zh-CN" altLang="en-US" dirty="0" smtClean="0"/>
              <a:t>任务就是加载 </a:t>
            </a:r>
            <a:r>
              <a:rPr lang="en-US" altLang="zh-CN" dirty="0" smtClean="0"/>
              <a:t>stage1.5</a:t>
            </a:r>
          </a:p>
          <a:p>
            <a:r>
              <a:rPr lang="en-US" altLang="zh-CN" b="1" dirty="0" smtClean="0">
                <a:solidFill>
                  <a:srgbClr val="002060"/>
                </a:solidFill>
              </a:rPr>
              <a:t>GRUB stage1.5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位于紧跟在硬盘</a:t>
            </a:r>
            <a:r>
              <a:rPr lang="en-US" altLang="zh-CN" dirty="0" smtClean="0"/>
              <a:t>MBR</a:t>
            </a:r>
            <a:r>
              <a:rPr lang="zh-CN" altLang="en-US" dirty="0" smtClean="0"/>
              <a:t>之后的 </a:t>
            </a:r>
            <a:r>
              <a:rPr lang="en-US" altLang="zh-CN" dirty="0" smtClean="0"/>
              <a:t>30 Kilobytes</a:t>
            </a:r>
          </a:p>
          <a:p>
            <a:pPr lvl="1"/>
            <a:r>
              <a:rPr lang="zh-CN" altLang="en-US" dirty="0" smtClean="0"/>
              <a:t>是</a:t>
            </a:r>
            <a:r>
              <a:rPr lang="en-US" altLang="zh-CN" dirty="0" smtClean="0"/>
              <a:t>stage1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stage2</a:t>
            </a:r>
            <a:r>
              <a:rPr lang="zh-CN" altLang="en-US" dirty="0" smtClean="0"/>
              <a:t>的一个中间层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任务就是加载文件系统驱动，以识别</a:t>
            </a:r>
            <a:r>
              <a:rPr lang="en-US" altLang="zh-CN" dirty="0" smtClean="0"/>
              <a:t>stage2</a:t>
            </a:r>
            <a:r>
              <a:rPr lang="zh-CN" altLang="en-US" dirty="0" smtClean="0"/>
              <a:t>存放的文件系统，并加载</a:t>
            </a:r>
            <a:r>
              <a:rPr lang="en-US" altLang="zh-CN" dirty="0" smtClean="0"/>
              <a:t>stage2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2016年4月13日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1991544" y="5085185"/>
            <a:ext cx="8208912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dirty="0"/>
              <a:t> Stage1</a:t>
            </a:r>
            <a:r>
              <a:rPr lang="zh-CN" altLang="en-US" sz="2400" dirty="0"/>
              <a:t>和</a:t>
            </a:r>
            <a:r>
              <a:rPr lang="en-US" altLang="zh-CN" sz="2400" dirty="0"/>
              <a:t>Stage1.5</a:t>
            </a:r>
            <a:r>
              <a:rPr lang="zh-CN" altLang="en-US" sz="2400" dirty="0"/>
              <a:t>是在系统安装时写入硬盘的</a:t>
            </a:r>
            <a:endParaRPr lang="en-US" altLang="zh-CN" sz="2400" dirty="0"/>
          </a:p>
          <a:p>
            <a:pPr>
              <a:buFont typeface="Arial" pitchFamily="34" charset="0"/>
              <a:buChar char="•"/>
            </a:pPr>
            <a:r>
              <a:rPr lang="zh-CN" altLang="en-US" sz="2400" dirty="0"/>
              <a:t> 在</a:t>
            </a:r>
            <a:r>
              <a:rPr lang="en-US" altLang="zh-CN" sz="2400" dirty="0"/>
              <a:t>/boot/grub </a:t>
            </a:r>
            <a:r>
              <a:rPr lang="zh-CN" altLang="en-US" sz="2400" dirty="0"/>
              <a:t>目录下可以找到</a:t>
            </a:r>
            <a:r>
              <a:rPr lang="en-US" altLang="zh-CN" sz="2400" dirty="0"/>
              <a:t>Stage1</a:t>
            </a:r>
            <a:r>
              <a:rPr lang="zh-CN" altLang="en-US" sz="2400" dirty="0"/>
              <a:t>和</a:t>
            </a:r>
            <a:r>
              <a:rPr lang="en-US" altLang="zh-CN" sz="2400" dirty="0"/>
              <a:t>Stage1.5</a:t>
            </a:r>
            <a:r>
              <a:rPr lang="zh-CN" altLang="en-US" sz="2400" dirty="0"/>
              <a:t>的副本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774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7</TotalTime>
  <Words>1878</Words>
  <Application>Microsoft Office PowerPoint</Application>
  <PresentationFormat>宽屏</PresentationFormat>
  <Paragraphs>296</Paragraphs>
  <Slides>26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楷体_GB2312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系统启动过程</vt:lpstr>
      <vt:lpstr>RHEL/CentOS启动过程总览</vt:lpstr>
      <vt:lpstr>BIOS</vt:lpstr>
      <vt:lpstr>BIOS初始化</vt:lpstr>
      <vt:lpstr>MBR (Master Boot Record)</vt:lpstr>
      <vt:lpstr>MBR图示</vt:lpstr>
      <vt:lpstr>启动加载器（ Boot loader ）</vt:lpstr>
      <vt:lpstr>GRand Unified Bootloader </vt:lpstr>
      <vt:lpstr>GRUB启动过程</vt:lpstr>
      <vt:lpstr>GRUB启动过程（续）</vt:lpstr>
      <vt:lpstr>GRUB的配置文件</vt:lpstr>
      <vt:lpstr>GRUB的配置文件（续）</vt:lpstr>
      <vt:lpstr>GRUB的配置文件举例</vt:lpstr>
      <vt:lpstr>GRUB的操作界面</vt:lpstr>
      <vt:lpstr>内核初始化</vt:lpstr>
      <vt:lpstr>init进程的执行流程</vt:lpstr>
      <vt:lpstr>init进程及其配置文件</vt:lpstr>
      <vt:lpstr>Linux系统的运行级别</vt:lpstr>
      <vt:lpstr>init配置文件与init初始化</vt:lpstr>
      <vt:lpstr>init初始化脚本</vt:lpstr>
      <vt:lpstr>/etc/rc.d/rc.sysinit 的任务</vt:lpstr>
      <vt:lpstr>修复运行级别和援救环境</vt:lpstr>
      <vt:lpstr>修复运行级别</vt:lpstr>
      <vt:lpstr>修复的运行级别的启动流程</vt:lpstr>
      <vt:lpstr>系统援救环境</vt:lpstr>
      <vt:lpstr>进入系统援救环境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系统启动过程</dc:title>
  <dc:creator>hlwang</dc:creator>
  <cp:lastModifiedBy>hlwang</cp:lastModifiedBy>
  <cp:revision>1</cp:revision>
  <dcterms:created xsi:type="dcterms:W3CDTF">2016-04-13T01:10:07Z</dcterms:created>
  <dcterms:modified xsi:type="dcterms:W3CDTF">2016-04-13T01:17:08Z</dcterms:modified>
</cp:coreProperties>
</file>