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2"/>
  </p:notesMasterIdLst>
  <p:handoutMasterIdLst>
    <p:handoutMasterId r:id="rId73"/>
  </p:handoutMasterIdLst>
  <p:sldIdLst>
    <p:sldId id="256" r:id="rId2"/>
    <p:sldId id="271" r:id="rId3"/>
    <p:sldId id="266" r:id="rId4"/>
    <p:sldId id="307" r:id="rId5"/>
    <p:sldId id="337" r:id="rId6"/>
    <p:sldId id="342" r:id="rId7"/>
    <p:sldId id="338" r:id="rId8"/>
    <p:sldId id="339" r:id="rId9"/>
    <p:sldId id="340" r:id="rId10"/>
    <p:sldId id="341"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66" r:id="rId25"/>
    <p:sldId id="357" r:id="rId26"/>
    <p:sldId id="367" r:id="rId27"/>
    <p:sldId id="356" r:id="rId28"/>
    <p:sldId id="358" r:id="rId29"/>
    <p:sldId id="359" r:id="rId30"/>
    <p:sldId id="360" r:id="rId31"/>
    <p:sldId id="361" r:id="rId32"/>
    <p:sldId id="362" r:id="rId33"/>
    <p:sldId id="363" r:id="rId34"/>
    <p:sldId id="368" r:id="rId35"/>
    <p:sldId id="364" r:id="rId36"/>
    <p:sldId id="365" r:id="rId37"/>
    <p:sldId id="369" r:id="rId38"/>
    <p:sldId id="370" r:id="rId39"/>
    <p:sldId id="371" r:id="rId40"/>
    <p:sldId id="381" r:id="rId41"/>
    <p:sldId id="382" r:id="rId42"/>
    <p:sldId id="372" r:id="rId43"/>
    <p:sldId id="373" r:id="rId44"/>
    <p:sldId id="375" r:id="rId45"/>
    <p:sldId id="383" r:id="rId46"/>
    <p:sldId id="376" r:id="rId47"/>
    <p:sldId id="377" r:id="rId48"/>
    <p:sldId id="378" r:id="rId49"/>
    <p:sldId id="379" r:id="rId50"/>
    <p:sldId id="384" r:id="rId51"/>
    <p:sldId id="380" r:id="rId52"/>
    <p:sldId id="398" r:id="rId53"/>
    <p:sldId id="399" r:id="rId54"/>
    <p:sldId id="400" r:id="rId55"/>
    <p:sldId id="374" r:id="rId56"/>
    <p:sldId id="386" r:id="rId57"/>
    <p:sldId id="391" r:id="rId58"/>
    <p:sldId id="388" r:id="rId59"/>
    <p:sldId id="389" r:id="rId60"/>
    <p:sldId id="390" r:id="rId61"/>
    <p:sldId id="392" r:id="rId62"/>
    <p:sldId id="393" r:id="rId63"/>
    <p:sldId id="396" r:id="rId64"/>
    <p:sldId id="394" r:id="rId65"/>
    <p:sldId id="395" r:id="rId66"/>
    <p:sldId id="401" r:id="rId67"/>
    <p:sldId id="402" r:id="rId68"/>
    <p:sldId id="270" r:id="rId69"/>
    <p:sldId id="269" r:id="rId70"/>
    <p:sldId id="272"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68" autoAdjust="0"/>
  </p:normalViewPr>
  <p:slideViewPr>
    <p:cSldViewPr>
      <p:cViewPr varScale="1">
        <p:scale>
          <a:sx n="62" d="100"/>
          <a:sy n="62" d="100"/>
        </p:scale>
        <p:origin x="-15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8D7BB-9865-4BB4-986B-B8B1087E1CF9}" type="datetimeFigureOut">
              <a:rPr lang="zh-CN" altLang="en-US" smtClean="0"/>
              <a:t>2017/6/13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A7B82E-4DF7-45E6-B06C-ADEA336E99BC}" type="slidenum">
              <a:rPr lang="zh-CN" altLang="en-US" smtClean="0"/>
              <a:t>‹#›</a:t>
            </a:fld>
            <a:endParaRPr lang="zh-CN" altLang="en-US"/>
          </a:p>
        </p:txBody>
      </p:sp>
    </p:spTree>
    <p:extLst>
      <p:ext uri="{BB962C8B-B14F-4D97-AF65-F5344CB8AC3E}">
        <p14:creationId xmlns:p14="http://schemas.microsoft.com/office/powerpoint/2010/main" val="1664385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2017/6/13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6633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68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2017年6月13日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2017年6月13日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2017年6月13日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2017年6月13日</a:t>
            </a:fld>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2017年6月13日</a:t>
            </a:fld>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2017年6月13日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2017年6月13日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2017年6月13日</a:t>
            </a:fld>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2017年6月13日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2017年6月13日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en-US" altLang="zh-CN" sz="4600" dirty="0"/>
              <a:t/>
            </a:r>
            <a:br>
              <a:rPr lang="en-US" altLang="zh-CN" sz="4600" dirty="0"/>
            </a:br>
            <a:r>
              <a:rPr lang="en-US" altLang="zh-CN" sz="4600" dirty="0" smtClean="0"/>
              <a:t>DNS</a:t>
            </a:r>
            <a:r>
              <a:rPr lang="zh-CN" altLang="en-US" sz="4600" dirty="0" smtClean="0"/>
              <a:t>服务</a:t>
            </a:r>
            <a:endParaRPr lang="zh-CN" altLang="en-US" sz="4600" dirty="0"/>
          </a:p>
        </p:txBody>
      </p:sp>
      <p:pic>
        <p:nvPicPr>
          <p:cNvPr id="4" name="Picture 2"/>
          <p:cNvPicPr>
            <a:picLocks noChangeAspect="1" noChangeArrowheads="1"/>
          </p:cNvPicPr>
          <p:nvPr/>
        </p:nvPicPr>
        <p:blipFill>
          <a:blip r:embed="rId2" cstate="print"/>
          <a:srcRect/>
          <a:stretch>
            <a:fillRect/>
          </a:stretch>
        </p:blipFill>
        <p:spPr bwMode="auto">
          <a:xfrm>
            <a:off x="611560" y="2204864"/>
            <a:ext cx="249555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服务器类型</a:t>
            </a:r>
            <a:r>
              <a:rPr lang="en-US" altLang="zh-CN" dirty="0" smtClean="0"/>
              <a:t/>
            </a:r>
            <a:br>
              <a:rPr lang="en-US" altLang="zh-CN" dirty="0" smtClean="0"/>
            </a:br>
            <a:r>
              <a:rPr lang="en-US" altLang="zh-CN" dirty="0" smtClean="0"/>
              <a:t>——</a:t>
            </a:r>
            <a:r>
              <a:rPr lang="zh-CN" altLang="zh-CN" dirty="0" smtClean="0"/>
              <a:t>权威性服务器</a:t>
            </a:r>
            <a:endParaRPr lang="zh-CN" altLang="en-US" dirty="0"/>
          </a:p>
        </p:txBody>
      </p:sp>
      <p:sp>
        <p:nvSpPr>
          <p:cNvPr id="3" name="内容占位符 2"/>
          <p:cNvSpPr>
            <a:spLocks noGrp="1"/>
          </p:cNvSpPr>
          <p:nvPr>
            <p:ph idx="1"/>
          </p:nvPr>
        </p:nvSpPr>
        <p:spPr/>
        <p:txBody>
          <a:bodyPr/>
          <a:lstStyle/>
          <a:p>
            <a:r>
              <a:rPr lang="zh-CN" altLang="en-US" b="1" dirty="0" smtClean="0">
                <a:solidFill>
                  <a:srgbClr val="002060"/>
                </a:solidFill>
              </a:rPr>
              <a:t>主域名服务器</a:t>
            </a:r>
            <a:r>
              <a:rPr lang="zh-CN" altLang="en-US" dirty="0" smtClean="0"/>
              <a:t>（</a:t>
            </a:r>
            <a:r>
              <a:rPr lang="en-US" altLang="zh-CN" dirty="0" smtClean="0"/>
              <a:t>Primary Name Server</a:t>
            </a:r>
            <a:r>
              <a:rPr lang="zh-CN" altLang="en-US" dirty="0" smtClean="0"/>
              <a:t>）</a:t>
            </a:r>
            <a:endParaRPr lang="en-US" altLang="zh-CN" dirty="0" smtClean="0"/>
          </a:p>
          <a:p>
            <a:pPr lvl="1"/>
            <a:r>
              <a:rPr lang="zh-CN" altLang="en-US" sz="2000" dirty="0" smtClean="0"/>
              <a:t>是区数据的最根本的来源，是从本地硬盘文件中读取域的数据的，它是所有辅域名服务器进行域传输的源。</a:t>
            </a:r>
          </a:p>
          <a:p>
            <a:r>
              <a:rPr lang="zh-CN" altLang="en-US" b="1" dirty="0" smtClean="0">
                <a:solidFill>
                  <a:srgbClr val="002060"/>
                </a:solidFill>
              </a:rPr>
              <a:t>辅域名服务器</a:t>
            </a:r>
            <a:r>
              <a:rPr lang="zh-CN" altLang="en-US" dirty="0" smtClean="0"/>
              <a:t>（</a:t>
            </a:r>
            <a:r>
              <a:rPr lang="en-US" altLang="zh-CN" dirty="0" smtClean="0"/>
              <a:t>Secondary Name Server</a:t>
            </a:r>
            <a:r>
              <a:rPr lang="zh-CN" altLang="en-US" dirty="0" smtClean="0"/>
              <a:t>）</a:t>
            </a:r>
            <a:endParaRPr lang="en-US" altLang="zh-CN" dirty="0" smtClean="0"/>
          </a:p>
          <a:p>
            <a:pPr lvl="1"/>
            <a:r>
              <a:rPr lang="zh-CN" altLang="en-US" sz="2000" dirty="0" smtClean="0"/>
              <a:t>通过“区传输（</a:t>
            </a:r>
            <a:r>
              <a:rPr lang="en-US" altLang="zh-CN" sz="2000" dirty="0" smtClean="0"/>
              <a:t>zone transfer</a:t>
            </a:r>
            <a:r>
              <a:rPr lang="zh-CN" altLang="en-US" sz="2000" dirty="0" smtClean="0"/>
              <a:t>）”从主服务器复制区数据，辅域名服务器可以提供必需的冗余服务。所有的辅域名服务器都应该写在这个域的</a:t>
            </a:r>
            <a:r>
              <a:rPr lang="en-US" altLang="zh-CN" sz="2000" dirty="0" smtClean="0"/>
              <a:t>NS </a:t>
            </a:r>
            <a:r>
              <a:rPr lang="zh-CN" altLang="en-US" sz="2000" dirty="0" smtClean="0"/>
              <a:t>记录中。</a:t>
            </a:r>
          </a:p>
          <a:p>
            <a:r>
              <a:rPr lang="zh-CN" altLang="en-US" b="1" dirty="0" smtClean="0"/>
              <a:t>残根域名服务器</a:t>
            </a:r>
            <a:r>
              <a:rPr lang="zh-CN" altLang="en-US" dirty="0" smtClean="0"/>
              <a:t>（</a:t>
            </a:r>
            <a:r>
              <a:rPr lang="en-US" altLang="zh-CN" dirty="0" smtClean="0"/>
              <a:t>Stub Name Server</a:t>
            </a:r>
            <a:r>
              <a:rPr lang="zh-CN" altLang="en-US" dirty="0" smtClean="0"/>
              <a:t>）</a:t>
            </a:r>
            <a:endParaRPr lang="en-US" altLang="zh-CN" dirty="0" smtClean="0"/>
          </a:p>
          <a:p>
            <a:pPr lvl="1"/>
            <a:r>
              <a:rPr lang="zh-CN" altLang="en-US" sz="2000" dirty="0" smtClean="0"/>
              <a:t>与辅域名服务器类似，但只复制 </a:t>
            </a:r>
            <a:r>
              <a:rPr lang="en-US" altLang="zh-CN" sz="2000" dirty="0" smtClean="0"/>
              <a:t>NS </a:t>
            </a:r>
            <a:r>
              <a:rPr lang="zh-CN" altLang="en-US" sz="2000" dirty="0" smtClean="0"/>
              <a:t>记录而不复制主机数据。</a:t>
            </a:r>
          </a:p>
          <a:p>
            <a:r>
              <a:rPr lang="zh-CN" altLang="en-US" b="1" dirty="0" smtClean="0"/>
              <a:t>秘密域名服务器</a:t>
            </a:r>
            <a:r>
              <a:rPr lang="zh-CN" altLang="en-US" dirty="0" smtClean="0"/>
              <a:t>（</a:t>
            </a:r>
            <a:r>
              <a:rPr lang="en-US" altLang="zh-CN" dirty="0" smtClean="0"/>
              <a:t>Stealth Name Server</a:t>
            </a:r>
            <a:r>
              <a:rPr lang="zh-CN" altLang="en-US" dirty="0" smtClean="0"/>
              <a:t>）</a:t>
            </a:r>
            <a:endParaRPr lang="en-US" altLang="zh-CN" dirty="0" smtClean="0"/>
          </a:p>
          <a:p>
            <a:pPr lvl="1"/>
            <a:r>
              <a:rPr lang="zh-CN" altLang="en-US" sz="2000" dirty="0" smtClean="0"/>
              <a:t>并没有列在这个域的</a:t>
            </a:r>
            <a:r>
              <a:rPr lang="en-US" altLang="zh-CN" sz="2000" dirty="0" smtClean="0"/>
              <a:t>NS </a:t>
            </a:r>
            <a:r>
              <a:rPr lang="zh-CN" altLang="en-US" sz="2000" dirty="0" smtClean="0"/>
              <a:t>记录里，仅对于知道其 </a:t>
            </a:r>
            <a:r>
              <a:rPr lang="en-US" altLang="zh-CN" sz="2000" dirty="0" smtClean="0"/>
              <a:t>IP </a:t>
            </a:r>
            <a:r>
              <a:rPr lang="zh-CN" altLang="en-US" sz="2000" dirty="0" smtClean="0"/>
              <a:t>地址的人可见。</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服务器类型</a:t>
            </a:r>
            <a:r>
              <a:rPr lang="en-US" altLang="zh-CN" dirty="0" smtClean="0"/>
              <a:t/>
            </a:r>
            <a:br>
              <a:rPr lang="en-US" altLang="zh-CN" dirty="0" smtClean="0"/>
            </a:br>
            <a:r>
              <a:rPr lang="en-US" altLang="zh-CN" dirty="0" smtClean="0"/>
              <a:t>——</a:t>
            </a:r>
            <a:r>
              <a:rPr lang="zh-CN" altLang="en-US" dirty="0" smtClean="0"/>
              <a:t>非</a:t>
            </a:r>
            <a:r>
              <a:rPr lang="zh-CN" altLang="zh-CN" dirty="0" smtClean="0"/>
              <a:t>权威性服务器</a:t>
            </a:r>
            <a:endParaRPr lang="zh-CN" altLang="en-US" dirty="0"/>
          </a:p>
        </p:txBody>
      </p:sp>
      <p:sp>
        <p:nvSpPr>
          <p:cNvPr id="3" name="内容占位符 2"/>
          <p:cNvSpPr>
            <a:spLocks noGrp="1"/>
          </p:cNvSpPr>
          <p:nvPr>
            <p:ph idx="1"/>
          </p:nvPr>
        </p:nvSpPr>
        <p:spPr/>
        <p:txBody>
          <a:bodyPr/>
          <a:lstStyle/>
          <a:p>
            <a:r>
              <a:rPr lang="zh-CN" altLang="en-US" dirty="0" smtClean="0"/>
              <a:t>惟高速缓存服务器（</a:t>
            </a:r>
            <a:r>
              <a:rPr lang="en-US" altLang="zh-CN" dirty="0" smtClean="0"/>
              <a:t>Caching-only Server</a:t>
            </a:r>
            <a:r>
              <a:rPr lang="zh-CN" altLang="en-US" dirty="0" smtClean="0"/>
              <a:t>）</a:t>
            </a:r>
            <a:endParaRPr lang="en-US" altLang="zh-CN" dirty="0" smtClean="0"/>
          </a:p>
          <a:p>
            <a:pPr lvl="1"/>
            <a:r>
              <a:rPr lang="zh-CN" altLang="zh-CN" dirty="0" smtClean="0"/>
              <a:t>从一个“根线索文件”加载一些根服务器的地址，并缓存这些由根服务器解析的结果并不断累计。</a:t>
            </a:r>
            <a:endParaRPr lang="en-US" altLang="zh-CN" dirty="0" smtClean="0"/>
          </a:p>
          <a:p>
            <a:pPr lvl="1"/>
            <a:r>
              <a:rPr lang="zh-CN" altLang="en-US" dirty="0" smtClean="0"/>
              <a:t>可以将它收到的信息存储下来，并再将其提供给其它的用户进行查询，直到这些信息过期。</a:t>
            </a:r>
            <a:endParaRPr lang="en-US" altLang="zh-CN" dirty="0" smtClean="0"/>
          </a:p>
          <a:p>
            <a:pPr lvl="1"/>
            <a:r>
              <a:rPr lang="zh-CN" altLang="en-US" dirty="0" smtClean="0"/>
              <a:t>配置中没有任何本地的授权域的配置信息。</a:t>
            </a:r>
          </a:p>
          <a:p>
            <a:r>
              <a:rPr lang="zh-CN" altLang="en-US" dirty="0" smtClean="0"/>
              <a:t>转发服务器（</a:t>
            </a:r>
            <a:r>
              <a:rPr lang="en-US" altLang="zh-CN" dirty="0" smtClean="0"/>
              <a:t>Forwarding Server</a:t>
            </a:r>
            <a:r>
              <a:rPr lang="zh-CN" altLang="en-US" dirty="0" smtClean="0"/>
              <a:t>）</a:t>
            </a:r>
            <a:endParaRPr lang="en-US" altLang="zh-CN" dirty="0" smtClean="0"/>
          </a:p>
          <a:p>
            <a:pPr lvl="1"/>
            <a:r>
              <a:rPr lang="zh-CN" altLang="en-US" dirty="0" smtClean="0"/>
              <a:t>代替众多客户执行查询并创建一个大的缓存。</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使用多种类型的</a:t>
            </a:r>
            <a:r>
              <a:rPr lang="en-US" altLang="zh-CN" sz="4400" dirty="0" smtClean="0"/>
              <a:t/>
            </a:r>
            <a:br>
              <a:rPr lang="en-US" altLang="zh-CN" sz="4400" dirty="0" smtClean="0"/>
            </a:br>
            <a:r>
              <a:rPr lang="en-US" altLang="zh-CN" sz="4400" dirty="0" smtClean="0"/>
              <a:t>DNS</a:t>
            </a:r>
            <a:r>
              <a:rPr lang="zh-CN" altLang="en-US" sz="4400" dirty="0" smtClean="0"/>
              <a:t>域名服务器</a:t>
            </a:r>
            <a:endParaRPr lang="zh-CN" altLang="en-US" dirty="0"/>
          </a:p>
        </p:txBody>
      </p:sp>
      <p:sp>
        <p:nvSpPr>
          <p:cNvPr id="3" name="内容占位符 2"/>
          <p:cNvSpPr>
            <a:spLocks noGrp="1"/>
          </p:cNvSpPr>
          <p:nvPr>
            <p:ph idx="1"/>
          </p:nvPr>
        </p:nvSpPr>
        <p:spPr>
          <a:xfrm>
            <a:off x="457200" y="1772816"/>
            <a:ext cx="8363272" cy="4358109"/>
          </a:xfrm>
        </p:spPr>
        <p:txBody>
          <a:bodyPr/>
          <a:lstStyle/>
          <a:p>
            <a:r>
              <a:rPr lang="zh-CN" altLang="en-US" sz="2600" dirty="0" smtClean="0"/>
              <a:t>所有的服务器均设置高速缓冲服务器来提供名字的解答</a:t>
            </a:r>
            <a:endParaRPr lang="en-US" altLang="zh-CN" sz="2600" dirty="0" smtClean="0"/>
          </a:p>
          <a:p>
            <a:r>
              <a:rPr lang="zh-CN" altLang="en-US" sz="2600" dirty="0" smtClean="0"/>
              <a:t>一些域的主服务器可以是另外一些域的辅助域名服务器</a:t>
            </a:r>
            <a:endParaRPr lang="en-US" altLang="zh-CN" sz="2600" dirty="0" smtClean="0"/>
          </a:p>
          <a:p>
            <a:r>
              <a:rPr lang="zh-CN" altLang="en-US" sz="2600" dirty="0" smtClean="0"/>
              <a:t>一个域只能创建一个主域名服务器，另外至少应该创建二个辅助域名服务器</a:t>
            </a:r>
            <a:endParaRPr lang="en-US" altLang="zh-CN" sz="2600" dirty="0" smtClean="0"/>
          </a:p>
          <a:p>
            <a:r>
              <a:rPr lang="zh-CN" altLang="en-US" sz="2600" dirty="0" smtClean="0"/>
              <a:t>在网络上设置高速缓冲服务器可以减少主服务器和辅助域名服务器的装载量，以此来减少网络传输</a:t>
            </a:r>
            <a:endParaRPr lang="en-US" altLang="zh-CN" sz="2600" dirty="0" smtClean="0"/>
          </a:p>
          <a:p>
            <a:r>
              <a:rPr lang="zh-CN" altLang="en-US" sz="2600" dirty="0" smtClean="0"/>
              <a:t>转发服务器一般用于用户不希望站点内的服务器直接和外部服务器通讯的情况</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DNS </a:t>
            </a:r>
            <a:r>
              <a:rPr lang="zh-CN" altLang="en-US" sz="4400" dirty="0" smtClean="0"/>
              <a:t>区域（</a:t>
            </a:r>
            <a:r>
              <a:rPr lang="en-US" altLang="zh-CN" sz="4400" dirty="0" smtClean="0"/>
              <a:t>Zone</a:t>
            </a:r>
            <a:r>
              <a:rPr lang="zh-CN" altLang="en-US" sz="4400" dirty="0" smtClean="0"/>
              <a:t>）</a:t>
            </a:r>
            <a:endParaRPr lang="zh-CN" altLang="en-US" dirty="0"/>
          </a:p>
        </p:txBody>
      </p:sp>
      <p:sp>
        <p:nvSpPr>
          <p:cNvPr id="3" name="内容占位符 2"/>
          <p:cNvSpPr>
            <a:spLocks noGrp="1"/>
          </p:cNvSpPr>
          <p:nvPr>
            <p:ph idx="1"/>
          </p:nvPr>
        </p:nvSpPr>
        <p:spPr>
          <a:xfrm>
            <a:off x="457200" y="1484784"/>
            <a:ext cx="8229600" cy="4646141"/>
          </a:xfrm>
        </p:spPr>
        <p:txBody>
          <a:bodyPr/>
          <a:lstStyle/>
          <a:p>
            <a:pPr>
              <a:lnSpc>
                <a:spcPct val="90000"/>
              </a:lnSpc>
            </a:pPr>
            <a:r>
              <a:rPr lang="zh-CN" altLang="en-US" sz="2800" dirty="0" smtClean="0"/>
              <a:t>为了便于根据实际情况来分散域名管理工作的负荷，将</a:t>
            </a:r>
            <a:r>
              <a:rPr lang="en-US" altLang="zh-CN" sz="2800" dirty="0" smtClean="0"/>
              <a:t>DNS</a:t>
            </a:r>
            <a:r>
              <a:rPr lang="zh-CN" altLang="en-US" sz="2800" dirty="0" smtClean="0"/>
              <a:t>域名空间划分为区域来进行管理。</a:t>
            </a:r>
            <a:endParaRPr lang="en-US" altLang="zh-CN" sz="2800" dirty="0" smtClean="0"/>
          </a:p>
          <a:p>
            <a:pPr lvl="1">
              <a:lnSpc>
                <a:spcPct val="90000"/>
              </a:lnSpc>
            </a:pPr>
            <a:r>
              <a:rPr lang="zh-CN" altLang="en-US" sz="2400" dirty="0" smtClean="0"/>
              <a:t>区域是</a:t>
            </a:r>
            <a:r>
              <a:rPr lang="en-US" altLang="zh-CN" sz="2400" dirty="0" smtClean="0"/>
              <a:t>DNS</a:t>
            </a:r>
            <a:r>
              <a:rPr lang="zh-CN" altLang="en-US" sz="2400" dirty="0" smtClean="0"/>
              <a:t>服务器的管辖范围，是由单个域或由具有上下隶属关系的紧密相邻的多个子域组成的一个管理单位。</a:t>
            </a:r>
            <a:endParaRPr lang="en-US" altLang="zh-CN" sz="2400" dirty="0" smtClean="0"/>
          </a:p>
          <a:p>
            <a:pPr lvl="1">
              <a:lnSpc>
                <a:spcPct val="90000"/>
              </a:lnSpc>
            </a:pPr>
            <a:r>
              <a:rPr lang="en-US" altLang="zh-CN" sz="2400" dirty="0" smtClean="0"/>
              <a:t>DNS</a:t>
            </a:r>
            <a:r>
              <a:rPr lang="zh-CN" altLang="en-US" sz="2400" dirty="0" smtClean="0"/>
              <a:t>服务器便是以区域为单位来管理域名空间的，而不是以域为单位。</a:t>
            </a:r>
          </a:p>
          <a:p>
            <a:pPr>
              <a:lnSpc>
                <a:spcPct val="90000"/>
              </a:lnSpc>
            </a:pPr>
            <a:r>
              <a:rPr lang="zh-CN" altLang="en-US" sz="2800" dirty="0" smtClean="0"/>
              <a:t>一台</a:t>
            </a:r>
            <a:r>
              <a:rPr lang="en-US" altLang="zh-CN" sz="2800" dirty="0" smtClean="0"/>
              <a:t>DNS</a:t>
            </a:r>
            <a:r>
              <a:rPr lang="zh-CN" altLang="en-US" sz="2800" dirty="0" smtClean="0"/>
              <a:t>服务器可以管理一个或多个区域，而一个区域也可以有多台</a:t>
            </a:r>
            <a:r>
              <a:rPr lang="en-US" altLang="zh-CN" sz="2800" dirty="0" smtClean="0"/>
              <a:t>DNS</a:t>
            </a:r>
            <a:r>
              <a:rPr lang="zh-CN" altLang="en-US" sz="2800" dirty="0" smtClean="0"/>
              <a:t>服务器来管理。</a:t>
            </a:r>
            <a:endParaRPr lang="en-US" altLang="zh-CN" sz="2800" dirty="0" smtClean="0"/>
          </a:p>
          <a:p>
            <a:pPr lvl="1">
              <a:lnSpc>
                <a:spcPct val="90000"/>
              </a:lnSpc>
            </a:pPr>
            <a:r>
              <a:rPr lang="en-US" altLang="zh-CN" sz="2400" dirty="0" smtClean="0"/>
              <a:t>DNS</a:t>
            </a:r>
            <a:r>
              <a:rPr lang="zh-CN" altLang="en-US" sz="2400" dirty="0" smtClean="0"/>
              <a:t>允许 </a:t>
            </a:r>
            <a:r>
              <a:rPr lang="en-US" altLang="zh-CN" sz="2400" dirty="0" smtClean="0"/>
              <a:t>DNS </a:t>
            </a:r>
            <a:r>
              <a:rPr lang="zh-CN" altLang="en-US" sz="2400" dirty="0" smtClean="0"/>
              <a:t>名域空间分成几个区域（</a:t>
            </a:r>
            <a:r>
              <a:rPr lang="en-US" altLang="zh-CN" sz="2400" dirty="0" smtClean="0"/>
              <a:t>Zone</a:t>
            </a:r>
            <a:r>
              <a:rPr lang="zh-CN" altLang="en-US" sz="2400" dirty="0" smtClean="0"/>
              <a:t>），它存储着有关一个或多个 </a:t>
            </a:r>
            <a:r>
              <a:rPr lang="en-US" altLang="zh-CN" sz="2400" dirty="0" smtClean="0"/>
              <a:t>DNS </a:t>
            </a:r>
            <a:r>
              <a:rPr lang="zh-CN" altLang="en-US" sz="2400" dirty="0" smtClean="0"/>
              <a:t>域的名称信息。</a:t>
            </a:r>
            <a:endParaRPr lang="en-US" altLang="zh-CN" sz="2400" dirty="0" smtClean="0"/>
          </a:p>
          <a:p>
            <a:pPr lvl="1">
              <a:lnSpc>
                <a:spcPct val="90000"/>
              </a:lnSpc>
            </a:pPr>
            <a:r>
              <a:rPr lang="zh-CN" altLang="en-US" sz="2400" dirty="0" smtClean="0"/>
              <a:t>在</a:t>
            </a:r>
            <a:r>
              <a:rPr lang="en-US" altLang="zh-CN" sz="2400" dirty="0" smtClean="0"/>
              <a:t>DNS</a:t>
            </a:r>
            <a:r>
              <a:rPr lang="zh-CN" altLang="en-US" sz="2400" dirty="0" smtClean="0"/>
              <a:t>服务器中必须先建立区域，再在区域中建立子域，以及在区域或子域中添加主机等各种记录。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域的委托管理</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sz="2800" dirty="0" smtClean="0"/>
              <a:t>DNS</a:t>
            </a:r>
            <a:r>
              <a:rPr lang="zh-CN" altLang="en-US" sz="2800" dirty="0" smtClean="0"/>
              <a:t>服务的管理不是集中的，它的层次结构允许将整个管理任务分成多份，分别由每个子域自行进行管理，也就是说，</a:t>
            </a:r>
            <a:r>
              <a:rPr lang="en-US" altLang="zh-CN" sz="2800" dirty="0" smtClean="0"/>
              <a:t>DNS</a:t>
            </a:r>
            <a:r>
              <a:rPr lang="zh-CN" altLang="en-US" sz="2800" dirty="0" smtClean="0"/>
              <a:t>允许将子域授权给其他组织进行管理。 </a:t>
            </a:r>
          </a:p>
          <a:p>
            <a:r>
              <a:rPr lang="zh-CN" altLang="en-US" sz="2800" dirty="0" smtClean="0"/>
              <a:t>采用委托管理的优越性，主要表现在：</a:t>
            </a:r>
          </a:p>
          <a:p>
            <a:pPr lvl="1"/>
            <a:r>
              <a:rPr lang="zh-CN" altLang="en-US" sz="2400" dirty="0" smtClean="0"/>
              <a:t>工作负载分散。将</a:t>
            </a:r>
            <a:r>
              <a:rPr lang="en-US" altLang="zh-CN" sz="2400" dirty="0" smtClean="0"/>
              <a:t>DNS</a:t>
            </a:r>
            <a:r>
              <a:rPr lang="zh-CN" altLang="en-US" sz="2400" dirty="0" smtClean="0"/>
              <a:t>数据库分配到各个子域的域名服务器上，大幅度降低了上级或顶级域名服务器进行名字查询的负载。</a:t>
            </a:r>
          </a:p>
          <a:p>
            <a:pPr lvl="1"/>
            <a:r>
              <a:rPr lang="zh-CN" altLang="en-US" sz="2400" dirty="0" smtClean="0"/>
              <a:t>提高了域名服务器的响应速度。 负担共享使得查询的时间大幅度缩减。</a:t>
            </a:r>
          </a:p>
          <a:p>
            <a:pPr lvl="1"/>
            <a:r>
              <a:rPr lang="zh-CN" altLang="en-US" sz="2400" dirty="0" smtClean="0"/>
              <a:t>提高了网络带宽的利用率。由于数据库的分散性使得服务器与本地接近，减小了带宽资源的浪费。</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域名注册</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当我们的子网需要连接</a:t>
            </a:r>
            <a:r>
              <a:rPr lang="en-US" altLang="zh-CN" dirty="0" smtClean="0"/>
              <a:t>Internet</a:t>
            </a:r>
            <a:r>
              <a:rPr lang="zh-CN" altLang="en-US" dirty="0" smtClean="0"/>
              <a:t>并且需要由自己管理这个域时，就需要进行域名注册</a:t>
            </a:r>
            <a:endParaRPr lang="en-US" altLang="zh-CN" dirty="0" smtClean="0"/>
          </a:p>
          <a:p>
            <a:r>
              <a:rPr lang="zh-CN" altLang="en-US" dirty="0" smtClean="0"/>
              <a:t>选择域名时必须符合</a:t>
            </a:r>
            <a:r>
              <a:rPr lang="en-US" altLang="zh-CN" dirty="0" smtClean="0"/>
              <a:t>RCF 1123</a:t>
            </a:r>
            <a:r>
              <a:rPr lang="zh-CN" altLang="en-US" dirty="0" smtClean="0"/>
              <a:t>中的规定</a:t>
            </a:r>
          </a:p>
          <a:p>
            <a:r>
              <a:rPr lang="zh-CN" altLang="en-US" dirty="0" smtClean="0"/>
              <a:t>获得域名和域名注册的信息并进行域名注册</a:t>
            </a:r>
          </a:p>
          <a:p>
            <a:pPr lvl="1"/>
            <a:r>
              <a:rPr lang="zh-CN" altLang="en-US" sz="2200" dirty="0" smtClean="0"/>
              <a:t>互联网络信息中心（</a:t>
            </a:r>
            <a:r>
              <a:rPr lang="en-US" altLang="zh-CN" sz="2200" dirty="0" smtClean="0"/>
              <a:t>NIC</a:t>
            </a:r>
            <a:r>
              <a:rPr lang="zh-CN" altLang="en-US" sz="2200" dirty="0" smtClean="0"/>
              <a:t>）：</a:t>
            </a:r>
            <a:r>
              <a:rPr lang="en-US" altLang="zh-CN" sz="2200" dirty="0" smtClean="0"/>
              <a:t>http://www.internic.net/</a:t>
            </a:r>
          </a:p>
          <a:p>
            <a:pPr lvl="1"/>
            <a:r>
              <a:rPr lang="zh-CN" altLang="en-US" sz="2200" dirty="0" smtClean="0"/>
              <a:t>中国互联网络信息中心（</a:t>
            </a:r>
            <a:r>
              <a:rPr lang="en-US" altLang="zh-CN" sz="2200" dirty="0" smtClean="0"/>
              <a:t>CNNIC</a:t>
            </a:r>
            <a:r>
              <a:rPr lang="zh-CN" altLang="en-US" sz="2200" dirty="0" smtClean="0"/>
              <a:t>）：</a:t>
            </a:r>
            <a:r>
              <a:rPr lang="en-US" altLang="zh-CN" sz="2200" dirty="0" smtClean="0"/>
              <a:t>http://www.cnnic.net/ </a:t>
            </a:r>
          </a:p>
          <a:p>
            <a:r>
              <a:rPr lang="zh-CN" altLang="en-US" dirty="0" smtClean="0"/>
              <a:t>域名传播</a:t>
            </a:r>
            <a:endParaRPr lang="en-US" altLang="zh-CN" dirty="0" smtClean="0"/>
          </a:p>
          <a:p>
            <a:pPr lvl="1"/>
            <a:r>
              <a:rPr lang="en-US" altLang="zh-CN" sz="2400" dirty="0" smtClean="0"/>
              <a:t>DNS</a:t>
            </a:r>
            <a:r>
              <a:rPr lang="zh-CN" altLang="zh-CN" sz="2400" dirty="0" smtClean="0"/>
              <a:t>服务器周期性地和其他</a:t>
            </a:r>
            <a:r>
              <a:rPr lang="en-US" altLang="zh-CN" sz="2400" dirty="0" smtClean="0"/>
              <a:t>DNS</a:t>
            </a:r>
            <a:r>
              <a:rPr lang="zh-CN" altLang="zh-CN" sz="2400" dirty="0" smtClean="0"/>
              <a:t>服务器上的各种数据库同步，并检查其他服务器上的新表项</a:t>
            </a:r>
            <a:endParaRPr lang="en-US" altLang="zh-CN" sz="2400" dirty="0" smtClean="0"/>
          </a:p>
          <a:p>
            <a:pPr lvl="1"/>
            <a:r>
              <a:rPr lang="zh-CN" altLang="zh-CN" sz="2400" dirty="0" smtClean="0"/>
              <a:t>域名注册过程不是瞬时完成的，但是一个新域名大约会在</a:t>
            </a:r>
            <a:r>
              <a:rPr lang="en-US" altLang="zh-CN" sz="2400" dirty="0" smtClean="0"/>
              <a:t>3</a:t>
            </a:r>
            <a:r>
              <a:rPr lang="zh-CN" altLang="zh-CN" sz="2400" dirty="0" smtClean="0"/>
              <a:t>～</a:t>
            </a:r>
            <a:r>
              <a:rPr lang="en-US" altLang="zh-CN" sz="2400" dirty="0" smtClean="0"/>
              <a:t>4</a:t>
            </a:r>
            <a:r>
              <a:rPr lang="zh-CN" altLang="zh-CN" sz="2400" dirty="0" smtClean="0"/>
              <a:t>天内完成传播，能在世界各地获得相关信息</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DNS</a:t>
            </a:r>
            <a:r>
              <a:rPr lang="zh-CN" altLang="en-US" sz="4400" dirty="0" smtClean="0"/>
              <a:t>查询模式</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smtClean="0"/>
              <a:t>递归查询（</a:t>
            </a:r>
            <a:r>
              <a:rPr lang="en-US" altLang="zh-CN" sz="2800" dirty="0" smtClean="0"/>
              <a:t>Recursive Query</a:t>
            </a:r>
            <a:r>
              <a:rPr lang="zh-CN" altLang="en-US" sz="2800" dirty="0" smtClean="0"/>
              <a:t>） </a:t>
            </a:r>
            <a:r>
              <a:rPr lang="zh-CN" altLang="en-US" sz="2800" dirty="0" smtClean="0">
                <a:solidFill>
                  <a:srgbClr val="000066"/>
                </a:solidFill>
                <a:ea typeface="黑体" pitchFamily="49" charset="-122"/>
              </a:rPr>
              <a:t>（给出最终结果）</a:t>
            </a:r>
            <a:endParaRPr lang="zh-CN" altLang="en-US" sz="2800" dirty="0" smtClean="0"/>
          </a:p>
          <a:p>
            <a:pPr lvl="1">
              <a:lnSpc>
                <a:spcPct val="90000"/>
              </a:lnSpc>
            </a:pPr>
            <a:r>
              <a:rPr lang="zh-CN" altLang="en-US" sz="2000" dirty="0" smtClean="0"/>
              <a:t>当收到</a:t>
            </a:r>
            <a:r>
              <a:rPr lang="en-US" altLang="zh-CN" sz="2000" dirty="0" smtClean="0"/>
              <a:t>DNS</a:t>
            </a:r>
            <a:r>
              <a:rPr lang="zh-CN" altLang="en-US" sz="2000" dirty="0" smtClean="0"/>
              <a:t>工作站的查询请求后，本地</a:t>
            </a:r>
            <a:r>
              <a:rPr lang="en-US" altLang="zh-CN" sz="2000" dirty="0" smtClean="0"/>
              <a:t>DNS</a:t>
            </a:r>
            <a:r>
              <a:rPr lang="zh-CN" altLang="en-US" sz="2000" dirty="0" smtClean="0"/>
              <a:t>服务器只会向</a:t>
            </a:r>
            <a:r>
              <a:rPr lang="en-US" altLang="zh-CN" sz="2000" dirty="0" smtClean="0"/>
              <a:t>DNS</a:t>
            </a:r>
            <a:r>
              <a:rPr lang="zh-CN" altLang="en-US" sz="2000" dirty="0" smtClean="0"/>
              <a:t>工作站返回两种信息：要么是在该</a:t>
            </a:r>
            <a:r>
              <a:rPr lang="en-US" altLang="zh-CN" sz="2000" dirty="0" smtClean="0"/>
              <a:t>DNS</a:t>
            </a:r>
            <a:r>
              <a:rPr lang="zh-CN" altLang="en-US" sz="2000" dirty="0" smtClean="0"/>
              <a:t>服务器上查到的结果、要么是查询失败。当本地名字服务器中找不到名字时，该</a:t>
            </a:r>
            <a:r>
              <a:rPr lang="en-US" altLang="zh-CN" sz="2000" dirty="0" smtClean="0"/>
              <a:t>DNS</a:t>
            </a:r>
            <a:r>
              <a:rPr lang="zh-CN" altLang="en-US" sz="2000" dirty="0" smtClean="0"/>
              <a:t>服务器绝对不会主动地告诉</a:t>
            </a:r>
            <a:r>
              <a:rPr lang="en-US" altLang="zh-CN" sz="2000" dirty="0" smtClean="0"/>
              <a:t>DNS</a:t>
            </a:r>
            <a:r>
              <a:rPr lang="zh-CN" altLang="en-US" sz="2000" dirty="0" smtClean="0"/>
              <a:t>工作站另外的</a:t>
            </a:r>
            <a:r>
              <a:rPr lang="en-US" altLang="zh-CN" sz="2000" dirty="0" smtClean="0"/>
              <a:t>DNS</a:t>
            </a:r>
            <a:r>
              <a:rPr lang="zh-CN" altLang="en-US" sz="2000" dirty="0" smtClean="0"/>
              <a:t>服务器的地址，而是由域名服务器系统自行完成名字和</a:t>
            </a:r>
            <a:r>
              <a:rPr lang="en-US" altLang="zh-CN" sz="2000" dirty="0" smtClean="0"/>
              <a:t>IP</a:t>
            </a:r>
            <a:r>
              <a:rPr lang="zh-CN" altLang="en-US" sz="2000" dirty="0" smtClean="0"/>
              <a:t>地址转换，即利用服务器上的软件来请求下一个服务器。如果其他名字服务器解析该查询失败，就由告知客户查询失败。  </a:t>
            </a:r>
          </a:p>
          <a:p>
            <a:pPr>
              <a:lnSpc>
                <a:spcPct val="90000"/>
              </a:lnSpc>
            </a:pPr>
            <a:r>
              <a:rPr lang="zh-CN" altLang="en-US" sz="2100" dirty="0" smtClean="0"/>
              <a:t> </a:t>
            </a:r>
            <a:r>
              <a:rPr lang="zh-CN" altLang="en-US" sz="2800" dirty="0" smtClean="0"/>
              <a:t>叠代查询（</a:t>
            </a:r>
            <a:r>
              <a:rPr lang="en-US" altLang="zh-CN" sz="2800" dirty="0" smtClean="0"/>
              <a:t>Iterative Query</a:t>
            </a:r>
            <a:r>
              <a:rPr lang="zh-CN" altLang="en-US" sz="2800" dirty="0" smtClean="0"/>
              <a:t>） </a:t>
            </a:r>
            <a:r>
              <a:rPr lang="zh-CN" altLang="en-US" sz="2800" dirty="0" smtClean="0">
                <a:solidFill>
                  <a:srgbClr val="000066"/>
                </a:solidFill>
                <a:ea typeface="黑体" pitchFamily="49" charset="-122"/>
              </a:rPr>
              <a:t>（给出最佳结果）</a:t>
            </a:r>
            <a:r>
              <a:rPr lang="zh-CN" altLang="en-US" sz="2800" dirty="0" smtClean="0"/>
              <a:t> </a:t>
            </a:r>
          </a:p>
          <a:p>
            <a:pPr lvl="1">
              <a:lnSpc>
                <a:spcPct val="90000"/>
              </a:lnSpc>
            </a:pPr>
            <a:r>
              <a:rPr lang="zh-CN" altLang="en-US" sz="2000" dirty="0" smtClean="0"/>
              <a:t>当收到</a:t>
            </a:r>
            <a:r>
              <a:rPr lang="en-US" altLang="zh-CN" sz="2000" dirty="0" smtClean="0"/>
              <a:t>DNS</a:t>
            </a:r>
            <a:r>
              <a:rPr lang="zh-CN" altLang="en-US" sz="2000" dirty="0" smtClean="0"/>
              <a:t>工作站的查询请求后，如果在</a:t>
            </a:r>
            <a:r>
              <a:rPr lang="en-US" altLang="zh-CN" sz="2000" dirty="0" smtClean="0"/>
              <a:t>DNS</a:t>
            </a:r>
            <a:r>
              <a:rPr lang="zh-CN" altLang="en-US" sz="2000" dirty="0" smtClean="0"/>
              <a:t>服务器中没有查到所需数据，该</a:t>
            </a:r>
            <a:r>
              <a:rPr lang="en-US" altLang="zh-CN" sz="2000" dirty="0" smtClean="0"/>
              <a:t>DNS</a:t>
            </a:r>
            <a:r>
              <a:rPr lang="zh-CN" altLang="en-US" sz="2000" dirty="0" smtClean="0"/>
              <a:t>服务器便会告诉</a:t>
            </a:r>
            <a:r>
              <a:rPr lang="en-US" altLang="zh-CN" sz="2000" dirty="0" smtClean="0"/>
              <a:t>DNS</a:t>
            </a:r>
            <a:r>
              <a:rPr lang="zh-CN" altLang="en-US" sz="2000" dirty="0" smtClean="0"/>
              <a:t>工作站另外一台</a:t>
            </a:r>
            <a:r>
              <a:rPr lang="en-US" altLang="zh-CN" sz="2000" dirty="0" smtClean="0"/>
              <a:t>DNS</a:t>
            </a:r>
            <a:r>
              <a:rPr lang="zh-CN" altLang="en-US" sz="2000" dirty="0" smtClean="0"/>
              <a:t>服务器的</a:t>
            </a:r>
            <a:r>
              <a:rPr lang="en-US" altLang="zh-CN" sz="2000" dirty="0" smtClean="0"/>
              <a:t>IP</a:t>
            </a:r>
            <a:r>
              <a:rPr lang="zh-CN" altLang="en-US" sz="2000" dirty="0" smtClean="0"/>
              <a:t>地址，然后，再由</a:t>
            </a:r>
            <a:r>
              <a:rPr lang="en-US" altLang="zh-CN" sz="2000" dirty="0" smtClean="0"/>
              <a:t>DNS</a:t>
            </a:r>
            <a:r>
              <a:rPr lang="zh-CN" altLang="en-US" sz="2000" dirty="0" smtClean="0"/>
              <a:t>工作站自行向此</a:t>
            </a:r>
            <a:r>
              <a:rPr lang="en-US" altLang="zh-CN" sz="2000" dirty="0" smtClean="0"/>
              <a:t>DNS</a:t>
            </a:r>
            <a:r>
              <a:rPr lang="zh-CN" altLang="en-US" sz="2000" dirty="0" smtClean="0"/>
              <a:t>服务器查询，依次类推一直到查到所需数据为止。如果到最后一台</a:t>
            </a:r>
            <a:r>
              <a:rPr lang="en-US" altLang="zh-CN" sz="2000" dirty="0" smtClean="0"/>
              <a:t>DNS</a:t>
            </a:r>
            <a:r>
              <a:rPr lang="zh-CN" altLang="en-US" sz="2000" dirty="0" smtClean="0"/>
              <a:t>服务器都没有查到所需数据，则通知</a:t>
            </a:r>
            <a:r>
              <a:rPr lang="en-US" altLang="zh-CN" sz="2000" dirty="0" smtClean="0"/>
              <a:t>DNS</a:t>
            </a:r>
            <a:r>
              <a:rPr lang="zh-CN" altLang="en-US" sz="2000" dirty="0" smtClean="0"/>
              <a:t>工作站查询失败。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域名解析过程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graphicFrame>
        <p:nvGraphicFramePr>
          <p:cNvPr id="7" name="Object 4"/>
          <p:cNvGraphicFramePr>
            <a:graphicFrameLocks noChangeAspect="1"/>
          </p:cNvGraphicFramePr>
          <p:nvPr/>
        </p:nvGraphicFramePr>
        <p:xfrm>
          <a:off x="4067175" y="404664"/>
          <a:ext cx="4349750" cy="5732462"/>
        </p:xfrm>
        <a:graphic>
          <a:graphicData uri="http://schemas.openxmlformats.org/presentationml/2006/ole">
            <mc:AlternateContent xmlns:mc="http://schemas.openxmlformats.org/markup-compatibility/2006">
              <mc:Choice xmlns:v="urn:schemas-microsoft-com:vml" Requires="v">
                <p:oleObj spid="_x0000_s28677" r:id="rId3" imgW="5248275" imgH="6905625" progId="">
                  <p:embed/>
                </p:oleObj>
              </mc:Choice>
              <mc:Fallback>
                <p:oleObj r:id="rId3" imgW="5248275" imgH="69056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404664"/>
                        <a:ext cx="4349750" cy="573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txBox="1">
            <a:spLocks noChangeArrowheads="1"/>
          </p:cNvSpPr>
          <p:nvPr/>
        </p:nvSpPr>
        <p:spPr bwMode="auto">
          <a:xfrm>
            <a:off x="457200" y="1052736"/>
            <a:ext cx="3251200" cy="51845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一般而言，域名解析分为本域解析和跨域解析两种，当实施跨域解析时，</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一般本地的域名服务器会直接向根域名服务器发出查询，这样的操作流程会保证比较高的查询效率。 </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Stub </a:t>
            </a:r>
            <a:r>
              <a:rPr lang="zh-CN" altLang="en-US" dirty="0" smtClean="0"/>
              <a:t>解析器</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所有程序都可使用的通用解析程序库 </a:t>
            </a:r>
          </a:p>
          <a:p>
            <a:pPr lvl="1"/>
            <a:r>
              <a:rPr lang="zh-CN" altLang="en-US" dirty="0" smtClean="0"/>
              <a:t>由 </a:t>
            </a:r>
            <a:r>
              <a:rPr lang="en-US" altLang="zh-CN" dirty="0" err="1" smtClean="0"/>
              <a:t>gethostbyname</a:t>
            </a:r>
            <a:r>
              <a:rPr lang="en-US" altLang="zh-CN" dirty="0" smtClean="0"/>
              <a:t>() </a:t>
            </a:r>
            <a:r>
              <a:rPr lang="zh-CN" altLang="en-US" dirty="0" smtClean="0"/>
              <a:t>和其它 </a:t>
            </a:r>
            <a:r>
              <a:rPr lang="en-US" altLang="zh-CN" dirty="0" err="1" smtClean="0"/>
              <a:t>glibc</a:t>
            </a:r>
            <a:r>
              <a:rPr lang="en-US" altLang="zh-CN" dirty="0" smtClean="0"/>
              <a:t> </a:t>
            </a:r>
            <a:r>
              <a:rPr lang="zh-CN" altLang="en-US" dirty="0" smtClean="0"/>
              <a:t>功能提供</a:t>
            </a:r>
          </a:p>
          <a:p>
            <a:pPr lvl="1"/>
            <a:r>
              <a:rPr lang="zh-CN" altLang="en-US" dirty="0" smtClean="0"/>
              <a:t>不具备更高性能的访问控制能力，例如签发或加密数据包</a:t>
            </a:r>
          </a:p>
          <a:p>
            <a:r>
              <a:rPr lang="zh-CN" altLang="en-US" dirty="0" smtClean="0"/>
              <a:t>可以查询由 </a:t>
            </a:r>
            <a:r>
              <a:rPr lang="en-US" altLang="zh-CN" dirty="0" err="1" smtClean="0"/>
              <a:t>glibc</a:t>
            </a:r>
            <a:r>
              <a:rPr lang="en-US" altLang="zh-CN" dirty="0" smtClean="0"/>
              <a:t> </a:t>
            </a:r>
            <a:r>
              <a:rPr lang="zh-CN" altLang="en-US" dirty="0" smtClean="0"/>
              <a:t>支持的任何名称服务</a:t>
            </a:r>
          </a:p>
          <a:p>
            <a:r>
              <a:rPr lang="zh-CN" altLang="en-US" dirty="0" smtClean="0"/>
              <a:t>读取 </a:t>
            </a:r>
            <a:r>
              <a:rPr lang="en-US" altLang="zh-CN" dirty="0" smtClean="0"/>
              <a:t>/etc/</a:t>
            </a:r>
            <a:r>
              <a:rPr lang="en-US" altLang="zh-CN" dirty="0" err="1" smtClean="0"/>
              <a:t>nsswitch.conf</a:t>
            </a:r>
            <a:r>
              <a:rPr lang="en-US" altLang="zh-CN" dirty="0" smtClean="0"/>
              <a:t> </a:t>
            </a:r>
            <a:r>
              <a:rPr lang="zh-CN" altLang="en-US" dirty="0" smtClean="0"/>
              <a:t>来决定查询名称服务的顺序</a:t>
            </a:r>
          </a:p>
          <a:p>
            <a:pPr lvl="1"/>
            <a:r>
              <a:rPr lang="zh-CN" altLang="en-US" dirty="0" smtClean="0"/>
              <a:t>默认配置： </a:t>
            </a:r>
            <a:r>
              <a:rPr lang="en-US" altLang="zh-CN" b="1" dirty="0" smtClean="0">
                <a:solidFill>
                  <a:srgbClr val="002060"/>
                </a:solidFill>
              </a:rPr>
              <a:t>hosts: files </a:t>
            </a:r>
            <a:r>
              <a:rPr lang="en-US" altLang="zh-CN" b="1" dirty="0" err="1" smtClean="0">
                <a:solidFill>
                  <a:srgbClr val="002060"/>
                </a:solidFill>
              </a:rPr>
              <a:t>dns</a:t>
            </a:r>
            <a:endParaRPr lang="en-US" altLang="zh-CN" b="1" dirty="0" smtClean="0">
              <a:solidFill>
                <a:srgbClr val="002060"/>
              </a:solidFill>
            </a:endParaRPr>
          </a:p>
          <a:p>
            <a:r>
              <a:rPr lang="en-US" altLang="zh-CN" dirty="0" smtClean="0"/>
              <a:t>NIS</a:t>
            </a:r>
            <a:r>
              <a:rPr lang="zh-CN" altLang="en-US" dirty="0" smtClean="0"/>
              <a:t>域名和</a:t>
            </a:r>
            <a:r>
              <a:rPr lang="en-US" altLang="zh-CN" dirty="0" smtClean="0"/>
              <a:t>DNS</a:t>
            </a:r>
            <a:r>
              <a:rPr lang="zh-CN" altLang="en-US" dirty="0" smtClean="0"/>
              <a:t>域名通常有所不同，这样会简化故障排除，避免名称冲突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客户端解析程序（测试工具）</a:t>
            </a:r>
            <a:endParaRPr lang="zh-CN" altLang="en-US" dirty="0"/>
          </a:p>
        </p:txBody>
      </p:sp>
      <p:sp>
        <p:nvSpPr>
          <p:cNvPr id="3" name="内容占位符 2"/>
          <p:cNvSpPr>
            <a:spLocks noGrp="1"/>
          </p:cNvSpPr>
          <p:nvPr>
            <p:ph idx="1"/>
          </p:nvPr>
        </p:nvSpPr>
        <p:spPr/>
        <p:txBody>
          <a:bodyPr/>
          <a:lstStyle/>
          <a:p>
            <a:r>
              <a:rPr lang="en-US" altLang="zh-CN" dirty="0" smtClean="0"/>
              <a:t>DNS </a:t>
            </a:r>
            <a:r>
              <a:rPr lang="zh-CN" altLang="en-US" dirty="0" smtClean="0"/>
              <a:t>特有的解析程序</a:t>
            </a:r>
            <a:endParaRPr lang="en-US" altLang="zh-CN" dirty="0" smtClean="0"/>
          </a:p>
          <a:p>
            <a:pPr lvl="1"/>
            <a:r>
              <a:rPr lang="en-US" altLang="zh-CN" dirty="0" smtClean="0"/>
              <a:t>dig</a:t>
            </a:r>
          </a:p>
          <a:p>
            <a:pPr lvl="1"/>
            <a:r>
              <a:rPr lang="en-US" altLang="zh-CN" dirty="0" smtClean="0"/>
              <a:t>host</a:t>
            </a:r>
          </a:p>
          <a:p>
            <a:pPr lvl="1"/>
            <a:r>
              <a:rPr lang="en-US" altLang="zh-CN" dirty="0" err="1" smtClean="0"/>
              <a:t>nslookup</a:t>
            </a:r>
            <a:endParaRPr lang="en-US" altLang="zh-CN" dirty="0" smtClean="0"/>
          </a:p>
          <a:p>
            <a:r>
              <a:rPr lang="zh-CN" altLang="en-US" dirty="0" smtClean="0"/>
              <a:t>读取的配置文件</a:t>
            </a:r>
            <a:endParaRPr lang="en-US" altLang="zh-CN" dirty="0" smtClean="0"/>
          </a:p>
          <a:p>
            <a:pPr lvl="1"/>
            <a:r>
              <a:rPr lang="zh-CN" altLang="en-US" sz="2800" dirty="0" smtClean="0"/>
              <a:t>控制文件 </a:t>
            </a:r>
            <a:r>
              <a:rPr lang="en-US" altLang="zh-CN" sz="2800" b="1" dirty="0" smtClean="0">
                <a:solidFill>
                  <a:srgbClr val="002060"/>
                </a:solidFill>
              </a:rPr>
              <a:t>/etc/</a:t>
            </a:r>
            <a:r>
              <a:rPr lang="en-US" altLang="zh-CN" sz="2800" b="1" dirty="0" err="1" smtClean="0">
                <a:solidFill>
                  <a:srgbClr val="002060"/>
                </a:solidFill>
              </a:rPr>
              <a:t>host.conf</a:t>
            </a:r>
            <a:endParaRPr lang="en-US" altLang="zh-CN" sz="2800" b="1" dirty="0" smtClean="0">
              <a:solidFill>
                <a:srgbClr val="002060"/>
              </a:solidFill>
            </a:endParaRPr>
          </a:p>
          <a:p>
            <a:pPr lvl="1"/>
            <a:r>
              <a:rPr lang="zh-CN" altLang="en-US" sz="2800" dirty="0" smtClean="0"/>
              <a:t>配置文件</a:t>
            </a:r>
            <a:r>
              <a:rPr lang="zh-CN" altLang="en-US" sz="2800" b="1" dirty="0" smtClean="0">
                <a:solidFill>
                  <a:srgbClr val="002060"/>
                </a:solidFill>
              </a:rPr>
              <a:t> </a:t>
            </a:r>
            <a:r>
              <a:rPr lang="en-US" altLang="zh-CN" sz="2800" b="1" dirty="0" smtClean="0">
                <a:solidFill>
                  <a:srgbClr val="002060"/>
                </a:solidFill>
              </a:rPr>
              <a:t>/etc/</a:t>
            </a:r>
            <a:r>
              <a:rPr lang="en-US" altLang="zh-CN" sz="2800" b="1" dirty="0" err="1" smtClean="0">
                <a:solidFill>
                  <a:srgbClr val="002060"/>
                </a:solidFill>
              </a:rPr>
              <a:t>resolv.conf</a:t>
            </a:r>
            <a:r>
              <a:rPr lang="en-US" altLang="zh-CN" sz="2800" b="1" dirty="0" smtClean="0">
                <a:solidFill>
                  <a:srgbClr val="002060"/>
                </a:solidFill>
              </a:rPr>
              <a:t> </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en-US" altLang="zh-CN" dirty="0" smtClean="0"/>
              <a:t>DNS</a:t>
            </a:r>
            <a:r>
              <a:rPr lang="zh-CN" altLang="en-US" dirty="0" smtClean="0"/>
              <a:t>的相关概念</a:t>
            </a:r>
            <a:endParaRPr lang="en-US" altLang="zh-CN" dirty="0" smtClean="0"/>
          </a:p>
          <a:p>
            <a:r>
              <a:rPr lang="en-US" altLang="zh-CN" dirty="0" smtClean="0"/>
              <a:t>DNS</a:t>
            </a:r>
            <a:r>
              <a:rPr lang="zh-CN" altLang="en-US" dirty="0" smtClean="0"/>
              <a:t>服务工作原理</a:t>
            </a:r>
            <a:endParaRPr lang="en-US" altLang="zh-CN" dirty="0" smtClean="0"/>
          </a:p>
          <a:p>
            <a:r>
              <a:rPr lang="en-US" altLang="zh-CN" dirty="0" smtClean="0"/>
              <a:t>BIND</a:t>
            </a:r>
            <a:r>
              <a:rPr lang="zh-CN" altLang="en-US" dirty="0" smtClean="0"/>
              <a:t>的安装和启动</a:t>
            </a:r>
            <a:endParaRPr lang="en-US" altLang="zh-CN" dirty="0" smtClean="0"/>
          </a:p>
          <a:p>
            <a:r>
              <a:rPr lang="en-US" altLang="zh-CN" dirty="0" smtClean="0"/>
              <a:t>BIND</a:t>
            </a:r>
            <a:r>
              <a:rPr lang="zh-CN" altLang="en-US" dirty="0" smtClean="0"/>
              <a:t>的配置语法</a:t>
            </a:r>
            <a:endParaRPr lang="en-US" altLang="zh-CN" dirty="0" smtClean="0"/>
          </a:p>
          <a:p>
            <a:r>
              <a:rPr lang="zh-CN" altLang="en-US" dirty="0" smtClean="0"/>
              <a:t>配置常用的域名服务器</a:t>
            </a:r>
            <a:endParaRPr lang="en-US" altLang="zh-CN" dirty="0" smtClean="0"/>
          </a:p>
          <a:p>
            <a:r>
              <a:rPr lang="en-US" altLang="zh-CN" dirty="0" smtClean="0"/>
              <a:t>BIND</a:t>
            </a:r>
            <a:r>
              <a:rPr lang="zh-CN" altLang="en-US" dirty="0" smtClean="0"/>
              <a:t>的测试及工具</a:t>
            </a:r>
            <a:r>
              <a:rPr lang="en-US" altLang="zh-CN" dirty="0" smtClean="0"/>
              <a:t> </a:t>
            </a:r>
          </a:p>
          <a:p>
            <a:r>
              <a:rPr lang="en-US" altLang="zh-CN" dirty="0" smtClean="0"/>
              <a:t>DNS</a:t>
            </a:r>
            <a:r>
              <a:rPr lang="zh-CN" altLang="en-US" dirty="0" smtClean="0"/>
              <a:t>客户端的配置</a:t>
            </a:r>
            <a:endParaRPr lang="en-US" altLang="zh-CN" dirty="0" smtClean="0"/>
          </a:p>
          <a:p>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2017年6月13日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/etc/</a:t>
            </a:r>
            <a:r>
              <a:rPr lang="en-US" altLang="zh-CN" sz="4400" dirty="0" err="1" smtClean="0"/>
              <a:t>host.conf</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smtClean="0"/>
              <a:t>常用选项 </a:t>
            </a:r>
          </a:p>
          <a:p>
            <a:pPr lvl="1">
              <a:lnSpc>
                <a:spcPct val="80000"/>
              </a:lnSpc>
            </a:pPr>
            <a:r>
              <a:rPr lang="en-US" altLang="zh-CN" b="1" dirty="0" smtClean="0"/>
              <a:t>Order </a:t>
            </a:r>
            <a:r>
              <a:rPr lang="en-US" altLang="zh-CN" dirty="0" smtClean="0"/>
              <a:t>  </a:t>
            </a:r>
            <a:r>
              <a:rPr lang="zh-CN" altLang="en-US" dirty="0" smtClean="0"/>
              <a:t>指定使用不同的名字解析机制的顺序 </a:t>
            </a:r>
          </a:p>
          <a:p>
            <a:pPr lvl="2">
              <a:lnSpc>
                <a:spcPct val="80000"/>
              </a:lnSpc>
            </a:pPr>
            <a:r>
              <a:rPr lang="en-US" altLang="zh-CN" b="1" dirty="0" smtClean="0"/>
              <a:t>hosts</a:t>
            </a:r>
            <a:r>
              <a:rPr lang="zh-CN" altLang="en-US" b="1" dirty="0" smtClean="0"/>
              <a:t>：</a:t>
            </a:r>
            <a:r>
              <a:rPr lang="zh-CN" altLang="en-US" dirty="0" smtClean="0"/>
              <a:t>试图通过查找本地</a:t>
            </a:r>
            <a:r>
              <a:rPr lang="en-US" altLang="zh-CN" dirty="0" smtClean="0"/>
              <a:t>/etc/hosts</a:t>
            </a:r>
            <a:r>
              <a:rPr lang="zh-CN" altLang="en-US" dirty="0" smtClean="0"/>
              <a:t>文件来解析名字</a:t>
            </a:r>
          </a:p>
          <a:p>
            <a:pPr lvl="2">
              <a:lnSpc>
                <a:spcPct val="80000"/>
              </a:lnSpc>
            </a:pPr>
            <a:r>
              <a:rPr lang="en-US" altLang="zh-CN" b="1" dirty="0" smtClean="0"/>
              <a:t>bind</a:t>
            </a:r>
            <a:r>
              <a:rPr lang="zh-CN" altLang="en-US" b="1" dirty="0" smtClean="0"/>
              <a:t>：</a:t>
            </a:r>
            <a:r>
              <a:rPr lang="zh-CN" altLang="en-US" dirty="0" smtClean="0"/>
              <a:t>使用</a:t>
            </a:r>
            <a:r>
              <a:rPr lang="en-US" altLang="zh-CN" dirty="0" smtClean="0"/>
              <a:t>DNS</a:t>
            </a:r>
            <a:r>
              <a:rPr lang="zh-CN" altLang="en-US" dirty="0" smtClean="0"/>
              <a:t>服务器来解析名字</a:t>
            </a:r>
          </a:p>
          <a:p>
            <a:pPr lvl="2">
              <a:lnSpc>
                <a:spcPct val="80000"/>
              </a:lnSpc>
            </a:pPr>
            <a:r>
              <a:rPr lang="en-US" altLang="zh-CN" b="1" dirty="0" err="1" smtClean="0"/>
              <a:t>nis</a:t>
            </a:r>
            <a:r>
              <a:rPr lang="zh-CN" altLang="en-US" b="1" dirty="0" smtClean="0"/>
              <a:t>：</a:t>
            </a:r>
            <a:r>
              <a:rPr lang="zh-CN" altLang="en-US" dirty="0" smtClean="0"/>
              <a:t>使用</a:t>
            </a:r>
            <a:r>
              <a:rPr lang="en-US" altLang="zh-CN" dirty="0" smtClean="0"/>
              <a:t>NIS</a:t>
            </a:r>
            <a:r>
              <a:rPr lang="zh-CN" altLang="en-US" dirty="0" smtClean="0"/>
              <a:t>服务来解析主机名字 </a:t>
            </a:r>
          </a:p>
          <a:p>
            <a:pPr lvl="1">
              <a:lnSpc>
                <a:spcPct val="80000"/>
              </a:lnSpc>
            </a:pPr>
            <a:r>
              <a:rPr lang="en-US" altLang="zh-CN" b="1" dirty="0" smtClean="0"/>
              <a:t>Alert</a:t>
            </a:r>
            <a:r>
              <a:rPr lang="zh-CN" altLang="en-US" dirty="0" smtClean="0"/>
              <a:t>：以</a:t>
            </a:r>
            <a:r>
              <a:rPr lang="en-US" altLang="zh-CN" dirty="0" smtClean="0"/>
              <a:t>off</a:t>
            </a:r>
            <a:r>
              <a:rPr lang="zh-CN" altLang="en-US" dirty="0" smtClean="0"/>
              <a:t>和</a:t>
            </a:r>
            <a:r>
              <a:rPr lang="en-US" altLang="zh-CN" dirty="0" smtClean="0"/>
              <a:t>on</a:t>
            </a:r>
            <a:r>
              <a:rPr lang="zh-CN" altLang="en-US" dirty="0" smtClean="0"/>
              <a:t>为参数。若为</a:t>
            </a:r>
            <a:r>
              <a:rPr lang="en-US" altLang="zh-CN" dirty="0" smtClean="0"/>
              <a:t>on</a:t>
            </a:r>
            <a:r>
              <a:rPr lang="zh-CN" altLang="en-US" dirty="0" smtClean="0"/>
              <a:t>，则任何试图骗取</a:t>
            </a:r>
            <a:r>
              <a:rPr lang="en-US" altLang="zh-CN" dirty="0" smtClean="0"/>
              <a:t>IP</a:t>
            </a:r>
            <a:r>
              <a:rPr lang="zh-CN" altLang="en-US" dirty="0" smtClean="0"/>
              <a:t>地址的行为都通过</a:t>
            </a:r>
            <a:r>
              <a:rPr lang="en-US" altLang="zh-CN" dirty="0" err="1" smtClean="0"/>
              <a:t>syslog</a:t>
            </a:r>
            <a:r>
              <a:rPr lang="zh-CN" altLang="en-US" dirty="0" smtClean="0"/>
              <a:t>工具进行记录 </a:t>
            </a:r>
          </a:p>
          <a:p>
            <a:pPr lvl="1">
              <a:lnSpc>
                <a:spcPct val="80000"/>
              </a:lnSpc>
            </a:pPr>
            <a:r>
              <a:rPr lang="en-US" altLang="zh-CN" b="1" dirty="0" err="1" smtClean="0"/>
              <a:t>Nospoof</a:t>
            </a:r>
            <a:r>
              <a:rPr lang="en-US" altLang="zh-CN" dirty="0" smtClean="0"/>
              <a:t> </a:t>
            </a:r>
            <a:r>
              <a:rPr lang="zh-CN" altLang="en-US" dirty="0" smtClean="0"/>
              <a:t>：若在反向解析找出与指定的地址匹配的主机名，则对返回的地址进行解析以确认它确实与您的查询地址相匹配。为了防止“骗取”</a:t>
            </a:r>
            <a:r>
              <a:rPr lang="en-US" altLang="zh-CN" dirty="0" smtClean="0"/>
              <a:t>IP</a:t>
            </a:r>
            <a:r>
              <a:rPr lang="zh-CN" altLang="en-US" dirty="0" smtClean="0"/>
              <a:t>地址，通过指定</a:t>
            </a:r>
            <a:r>
              <a:rPr lang="en-US" altLang="zh-CN" dirty="0" err="1" smtClean="0"/>
              <a:t>nospoof</a:t>
            </a:r>
            <a:r>
              <a:rPr lang="en-US" altLang="zh-CN" dirty="0" smtClean="0"/>
              <a:t> on</a:t>
            </a:r>
            <a:r>
              <a:rPr lang="zh-CN" altLang="en-US" dirty="0" smtClean="0"/>
              <a:t>来允许此功能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/etc/</a:t>
            </a:r>
            <a:r>
              <a:rPr lang="en-US" altLang="zh-CN" sz="4000" dirty="0" err="1" smtClean="0"/>
              <a:t>host.conf</a:t>
            </a:r>
            <a:r>
              <a:rPr lang="en-US" altLang="zh-CN" sz="4000" dirty="0" smtClean="0"/>
              <a:t> </a:t>
            </a:r>
            <a:r>
              <a:rPr lang="zh-CN" altLang="en-US" sz="4000" dirty="0" smtClean="0"/>
              <a:t>举例</a:t>
            </a:r>
            <a:endParaRPr lang="zh-CN" altLang="en-US" dirty="0"/>
          </a:p>
        </p:txBody>
      </p:sp>
      <p:sp>
        <p:nvSpPr>
          <p:cNvPr id="3" name="内容占位符 2"/>
          <p:cNvSpPr>
            <a:spLocks noGrp="1"/>
          </p:cNvSpPr>
          <p:nvPr>
            <p:ph idx="1"/>
          </p:nvPr>
        </p:nvSpPr>
        <p:spPr>
          <a:xfrm>
            <a:off x="457200" y="4077072"/>
            <a:ext cx="8229600" cy="2053853"/>
          </a:xfrm>
        </p:spPr>
        <p:txBody>
          <a:bodyPr/>
          <a:lstStyle/>
          <a:p>
            <a:r>
              <a:rPr lang="zh-CN" altLang="en-US" dirty="0" smtClean="0"/>
              <a:t>说明</a:t>
            </a:r>
          </a:p>
          <a:p>
            <a:pPr lvl="1"/>
            <a:r>
              <a:rPr lang="en-US" altLang="zh-CN" sz="2400" dirty="0" smtClean="0"/>
              <a:t>order</a:t>
            </a:r>
            <a:r>
              <a:rPr lang="zh-CN" altLang="en-US" sz="2400" dirty="0" smtClean="0"/>
              <a:t>选项指明先使用</a:t>
            </a:r>
            <a:r>
              <a:rPr lang="en-US" altLang="zh-CN" sz="2400" dirty="0" smtClean="0"/>
              <a:t>DNS</a:t>
            </a:r>
            <a:r>
              <a:rPr lang="zh-CN" altLang="en-US" sz="2400" dirty="0" smtClean="0"/>
              <a:t>再使用</a:t>
            </a:r>
            <a:r>
              <a:rPr lang="en-US" altLang="zh-CN" sz="2400" dirty="0" smtClean="0"/>
              <a:t>Host</a:t>
            </a:r>
            <a:r>
              <a:rPr lang="zh-CN" altLang="en-US" sz="2400" dirty="0" smtClean="0"/>
              <a:t>表解析主机名</a:t>
            </a:r>
          </a:p>
          <a:p>
            <a:pPr lvl="1"/>
            <a:r>
              <a:rPr lang="en-US" altLang="zh-CN" sz="2400" dirty="0" err="1" smtClean="0"/>
              <a:t>Nospoof</a:t>
            </a:r>
            <a:r>
              <a:rPr lang="zh-CN" altLang="en-US" sz="2400" dirty="0" smtClean="0"/>
              <a:t>选项表明要检查</a:t>
            </a:r>
            <a:r>
              <a:rPr lang="en-US" altLang="zh-CN" sz="2400" dirty="0" smtClean="0"/>
              <a:t>IP</a:t>
            </a:r>
            <a:r>
              <a:rPr lang="zh-CN" altLang="en-US" sz="2400" dirty="0" smtClean="0"/>
              <a:t>欺骗</a:t>
            </a:r>
          </a:p>
          <a:p>
            <a:pPr lvl="1"/>
            <a:r>
              <a:rPr lang="en-US" altLang="zh-CN" sz="2400" dirty="0" smtClean="0"/>
              <a:t>Alert</a:t>
            </a:r>
            <a:r>
              <a:rPr lang="zh-CN" altLang="en-US" sz="2400" dirty="0" smtClean="0"/>
              <a:t>选项表明若检测出</a:t>
            </a:r>
            <a:r>
              <a:rPr lang="en-US" altLang="zh-CN" sz="2400" dirty="0" smtClean="0"/>
              <a:t>IP</a:t>
            </a:r>
            <a:r>
              <a:rPr lang="zh-CN" altLang="en-US" sz="2400" dirty="0" smtClean="0"/>
              <a:t>欺骗，则将警告信息进行记录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
        <p:nvSpPr>
          <p:cNvPr id="7" name="TextBox 6"/>
          <p:cNvSpPr txBox="1"/>
          <p:nvPr/>
        </p:nvSpPr>
        <p:spPr>
          <a:xfrm>
            <a:off x="467544" y="1628800"/>
            <a:ext cx="8064896"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200" dirty="0" smtClean="0"/>
              <a:t>order	bind	hosts</a:t>
            </a:r>
          </a:p>
          <a:p>
            <a:r>
              <a:rPr lang="en-US" altLang="zh-CN" sz="3200" dirty="0" err="1" smtClean="0"/>
              <a:t>nospoof</a:t>
            </a:r>
            <a:r>
              <a:rPr lang="en-US" altLang="zh-CN" sz="3200" dirty="0" smtClean="0"/>
              <a:t>    on</a:t>
            </a:r>
          </a:p>
          <a:p>
            <a:r>
              <a:rPr lang="en-US" altLang="zh-CN" sz="3200" dirty="0" smtClean="0"/>
              <a:t>alert          on</a:t>
            </a:r>
            <a:endParaRPr lang="zh-CN" alt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resolv.conf</a:t>
            </a:r>
            <a:endParaRPr lang="zh-CN" altLang="en-US" dirty="0"/>
          </a:p>
        </p:txBody>
      </p:sp>
      <p:sp>
        <p:nvSpPr>
          <p:cNvPr id="3" name="内容占位符 2"/>
          <p:cNvSpPr>
            <a:spLocks noGrp="1"/>
          </p:cNvSpPr>
          <p:nvPr>
            <p:ph idx="1"/>
          </p:nvPr>
        </p:nvSpPr>
        <p:spPr/>
        <p:txBody>
          <a:bodyPr/>
          <a:lstStyle/>
          <a:p>
            <a:pPr>
              <a:lnSpc>
                <a:spcPct val="90000"/>
              </a:lnSpc>
            </a:pPr>
            <a:r>
              <a:rPr lang="zh-CN" altLang="en-US" sz="3200" dirty="0" smtClean="0"/>
              <a:t>常用选项</a:t>
            </a:r>
          </a:p>
          <a:p>
            <a:pPr lvl="1">
              <a:lnSpc>
                <a:spcPct val="90000"/>
              </a:lnSpc>
            </a:pPr>
            <a:r>
              <a:rPr lang="en-US" altLang="zh-CN" sz="2800" b="1" dirty="0" err="1" smtClean="0"/>
              <a:t>nameserver</a:t>
            </a:r>
            <a:r>
              <a:rPr lang="en-US" altLang="zh-CN" sz="2800" b="1" dirty="0" smtClean="0"/>
              <a:t> </a:t>
            </a:r>
            <a:r>
              <a:rPr lang="zh-CN" altLang="en-US" sz="2800" dirty="0" smtClean="0"/>
              <a:t>：列出域名服务器的</a:t>
            </a:r>
            <a:r>
              <a:rPr lang="en-US" altLang="zh-CN" sz="2800" dirty="0" smtClean="0"/>
              <a:t>IP</a:t>
            </a:r>
            <a:r>
              <a:rPr lang="zh-CN" altLang="en-US" sz="2800" dirty="0" smtClean="0"/>
              <a:t>地址</a:t>
            </a:r>
            <a:endParaRPr lang="en-US" altLang="zh-CN" sz="2800" dirty="0" smtClean="0"/>
          </a:p>
          <a:p>
            <a:pPr lvl="2">
              <a:lnSpc>
                <a:spcPct val="90000"/>
              </a:lnSpc>
            </a:pPr>
            <a:r>
              <a:rPr lang="zh-CN" altLang="en-US" sz="2400" dirty="0" smtClean="0"/>
              <a:t>最多可以出现三个 </a:t>
            </a:r>
            <a:r>
              <a:rPr lang="en-US" altLang="zh-CN" sz="2400" dirty="0" err="1" smtClean="0"/>
              <a:t>nameserver</a:t>
            </a:r>
            <a:r>
              <a:rPr lang="en-US" altLang="zh-CN" sz="2400" dirty="0" smtClean="0"/>
              <a:t> </a:t>
            </a:r>
            <a:r>
              <a:rPr lang="zh-CN" altLang="en-US" sz="2400" dirty="0" smtClean="0"/>
              <a:t>指令</a:t>
            </a:r>
            <a:endParaRPr lang="en-US" altLang="zh-CN" sz="2400" dirty="0" smtClean="0"/>
          </a:p>
          <a:p>
            <a:pPr lvl="1">
              <a:lnSpc>
                <a:spcPct val="90000"/>
              </a:lnSpc>
            </a:pPr>
            <a:r>
              <a:rPr lang="en-US" altLang="zh-CN" sz="2800" b="1" dirty="0" smtClean="0"/>
              <a:t>domain</a:t>
            </a:r>
            <a:r>
              <a:rPr lang="en-US" altLang="zh-CN" sz="2800" dirty="0" smtClean="0"/>
              <a:t> </a:t>
            </a:r>
            <a:r>
              <a:rPr lang="zh-CN" altLang="en-US" sz="2800" dirty="0" smtClean="0"/>
              <a:t>：定义默认的域名 </a:t>
            </a:r>
            <a:r>
              <a:rPr lang="en-US" altLang="zh-CN" sz="2800" dirty="0" smtClean="0"/>
              <a:t>(</a:t>
            </a:r>
            <a:r>
              <a:rPr lang="zh-CN" altLang="en-US" sz="2800" dirty="0" smtClean="0"/>
              <a:t>主机的本地域名</a:t>
            </a:r>
            <a:r>
              <a:rPr lang="en-US" altLang="zh-CN" sz="2800" dirty="0" smtClean="0"/>
              <a:t>) </a:t>
            </a:r>
          </a:p>
          <a:p>
            <a:pPr lvl="1">
              <a:lnSpc>
                <a:spcPct val="90000"/>
              </a:lnSpc>
            </a:pPr>
            <a:r>
              <a:rPr lang="en-US" altLang="zh-CN" sz="2800" b="1" dirty="0" smtClean="0"/>
              <a:t>options</a:t>
            </a:r>
            <a:r>
              <a:rPr lang="en-US" altLang="zh-CN" sz="2800" dirty="0" smtClean="0"/>
              <a:t> </a:t>
            </a:r>
          </a:p>
          <a:p>
            <a:pPr lvl="2">
              <a:lnSpc>
                <a:spcPct val="90000"/>
              </a:lnSpc>
            </a:pPr>
            <a:r>
              <a:rPr lang="en-US" altLang="zh-CN" sz="2400" b="1" dirty="0" smtClean="0"/>
              <a:t>rotate</a:t>
            </a:r>
            <a:r>
              <a:rPr lang="en-US" altLang="zh-CN" sz="2400" dirty="0" smtClean="0"/>
              <a:t> </a:t>
            </a:r>
            <a:r>
              <a:rPr lang="zh-CN" altLang="en-US" sz="2400" dirty="0" smtClean="0"/>
              <a:t>：打开客户端轮询查询选项。当</a:t>
            </a:r>
            <a:r>
              <a:rPr lang="en-US" altLang="zh-CN" sz="2400" dirty="0" err="1" smtClean="0"/>
              <a:t>nameserver</a:t>
            </a:r>
            <a:r>
              <a:rPr lang="zh-CN" altLang="en-US" sz="2400" dirty="0" smtClean="0"/>
              <a:t>中定义多个域名服务器时，进行轮询查询。 </a:t>
            </a:r>
          </a:p>
          <a:p>
            <a:pPr lvl="2">
              <a:lnSpc>
                <a:spcPct val="90000"/>
              </a:lnSpc>
            </a:pPr>
            <a:r>
              <a:rPr lang="en-US" altLang="zh-CN" sz="2400" b="1" dirty="0" err="1" smtClean="0"/>
              <a:t>nochecknames</a:t>
            </a:r>
            <a:r>
              <a:rPr lang="en-US" altLang="zh-CN" sz="2400" b="1" dirty="0" smtClean="0"/>
              <a:t> </a:t>
            </a:r>
            <a:r>
              <a:rPr lang="zh-CN" altLang="en-US" sz="2400" dirty="0" smtClean="0"/>
              <a:t>：当需要使用带有下划线“</a:t>
            </a:r>
            <a:r>
              <a:rPr lang="en-US" altLang="zh-CN" sz="2400" dirty="0" smtClean="0"/>
              <a:t>_”</a:t>
            </a:r>
            <a:r>
              <a:rPr lang="zh-CN" altLang="en-US" sz="2400" dirty="0" smtClean="0"/>
              <a:t>的域名时，需设置该项。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resolv.conf</a:t>
            </a:r>
            <a:r>
              <a:rPr lang="en-US" altLang="zh-CN" dirty="0" smtClean="0"/>
              <a:t> </a:t>
            </a:r>
            <a:r>
              <a:rPr lang="zh-CN" altLang="en-US" dirty="0" smtClean="0"/>
              <a:t>举例</a:t>
            </a:r>
            <a:endParaRPr lang="zh-CN" altLang="en-US" dirty="0"/>
          </a:p>
        </p:txBody>
      </p:sp>
      <p:sp>
        <p:nvSpPr>
          <p:cNvPr id="3" name="内容占位符 2"/>
          <p:cNvSpPr>
            <a:spLocks noGrp="1"/>
          </p:cNvSpPr>
          <p:nvPr>
            <p:ph idx="1"/>
          </p:nvPr>
        </p:nvSpPr>
        <p:spPr>
          <a:xfrm>
            <a:off x="457200" y="3717032"/>
            <a:ext cx="8229600" cy="2413893"/>
          </a:xfrm>
        </p:spPr>
        <p:txBody>
          <a:bodyPr/>
          <a:lstStyle/>
          <a:p>
            <a:r>
              <a:rPr lang="zh-CN" altLang="en-US" sz="3200" dirty="0" smtClean="0"/>
              <a:t>说明</a:t>
            </a:r>
          </a:p>
          <a:p>
            <a:pPr lvl="1"/>
            <a:r>
              <a:rPr lang="zh-CN" altLang="en-US" sz="2400" dirty="0" smtClean="0"/>
              <a:t>首先使用 </a:t>
            </a:r>
            <a:r>
              <a:rPr lang="en-US" altLang="zh-CN" sz="2400" dirty="0" err="1" smtClean="0"/>
              <a:t>nameserver</a:t>
            </a:r>
            <a:r>
              <a:rPr lang="en-US" altLang="zh-CN" sz="2400" dirty="0" smtClean="0"/>
              <a:t> </a:t>
            </a:r>
            <a:r>
              <a:rPr lang="zh-CN" altLang="en-US" sz="2400" dirty="0" smtClean="0"/>
              <a:t>参数定义了三个名称服务器</a:t>
            </a:r>
          </a:p>
          <a:p>
            <a:pPr lvl="1"/>
            <a:r>
              <a:rPr lang="en-US" altLang="zh-CN" sz="2400" dirty="0" smtClean="0"/>
              <a:t>Domain </a:t>
            </a:r>
            <a:r>
              <a:rPr lang="zh-CN" altLang="en-US" sz="2400" dirty="0" smtClean="0"/>
              <a:t>参数定义了缺省域 </a:t>
            </a:r>
            <a:r>
              <a:rPr lang="en-US" altLang="zh-CN" sz="2400" dirty="0" smtClean="0"/>
              <a:t>jamond.net</a:t>
            </a:r>
          </a:p>
          <a:p>
            <a:pPr lvl="1"/>
            <a:r>
              <a:rPr lang="en-US" altLang="zh-CN" sz="2400" dirty="0" smtClean="0"/>
              <a:t>Options </a:t>
            </a:r>
            <a:r>
              <a:rPr lang="zh-CN" altLang="en-US" sz="2400" dirty="0" smtClean="0"/>
              <a:t>参数定义了不执行 </a:t>
            </a:r>
            <a:r>
              <a:rPr lang="en-US" altLang="zh-CN" sz="2400" dirty="0" smtClean="0"/>
              <a:t>RFC952 </a:t>
            </a:r>
            <a:r>
              <a:rPr lang="zh-CN" altLang="en-US" sz="2400" dirty="0" smtClean="0"/>
              <a:t>名字检测且执行查询轮询</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
        <p:nvSpPr>
          <p:cNvPr id="7" name="TextBox 6"/>
          <p:cNvSpPr txBox="1"/>
          <p:nvPr/>
        </p:nvSpPr>
        <p:spPr>
          <a:xfrm>
            <a:off x="467544" y="1268760"/>
            <a:ext cx="8136904"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err="1" smtClean="0"/>
              <a:t>nameserver</a:t>
            </a:r>
            <a:r>
              <a:rPr lang="en-US" altLang="zh-CN" sz="2800" dirty="0" smtClean="0"/>
              <a:t>     127.0.0.1</a:t>
            </a:r>
          </a:p>
          <a:p>
            <a:r>
              <a:rPr lang="en-US" altLang="zh-CN" sz="2800" dirty="0" err="1" smtClean="0"/>
              <a:t>nameserver</a:t>
            </a:r>
            <a:r>
              <a:rPr lang="en-US" altLang="zh-CN" sz="2800" dirty="0" smtClean="0"/>
              <a:t>     192.168.0.1 </a:t>
            </a:r>
          </a:p>
          <a:p>
            <a:r>
              <a:rPr lang="en-US" altLang="zh-CN" sz="2800" dirty="0" err="1" smtClean="0"/>
              <a:t>nameserver</a:t>
            </a:r>
            <a:r>
              <a:rPr lang="en-US" altLang="zh-CN" sz="2800" dirty="0" smtClean="0"/>
              <a:t>     192.168.1.254</a:t>
            </a:r>
          </a:p>
          <a:p>
            <a:r>
              <a:rPr lang="en-US" altLang="zh-CN" sz="2800" dirty="0" smtClean="0"/>
              <a:t>domain	      jamond.net</a:t>
            </a:r>
          </a:p>
          <a:p>
            <a:r>
              <a:rPr lang="en-US" altLang="zh-CN" sz="2800" dirty="0" smtClean="0"/>
              <a:t>options             </a:t>
            </a:r>
            <a:r>
              <a:rPr lang="en-US" altLang="zh-CN" sz="2800" dirty="0" err="1" smtClean="0"/>
              <a:t>nochecknames</a:t>
            </a:r>
            <a:r>
              <a:rPr lang="en-US" altLang="zh-CN" sz="2800" dirty="0" smtClean="0"/>
              <a:t>   rotate</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5</a:t>
            </a:r>
            <a:r>
              <a:rPr lang="zh-CN" altLang="en-US" dirty="0" smtClean="0"/>
              <a:t>下的</a:t>
            </a:r>
            <a:r>
              <a:rPr lang="en-US" altLang="zh-CN" dirty="0" smtClean="0"/>
              <a:t>DNS</a:t>
            </a:r>
            <a:r>
              <a:rPr lang="zh-CN" altLang="en-US" dirty="0" smtClean="0"/>
              <a:t>服务</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sz="2800" dirty="0" smtClean="0"/>
              <a:t>Linux</a:t>
            </a:r>
            <a:r>
              <a:rPr lang="zh-CN" altLang="en-US" sz="2800" dirty="0" smtClean="0"/>
              <a:t>下架设</a:t>
            </a:r>
            <a:r>
              <a:rPr lang="en-US" altLang="zh-CN" sz="2800" dirty="0" smtClean="0"/>
              <a:t>DNS</a:t>
            </a:r>
            <a:r>
              <a:rPr lang="zh-CN" altLang="en-US" sz="2800" dirty="0" smtClean="0"/>
              <a:t>服务器通常是使用 </a:t>
            </a:r>
            <a:r>
              <a:rPr lang="en-US" altLang="zh-CN" sz="2800" dirty="0" smtClean="0"/>
              <a:t>BIND</a:t>
            </a:r>
            <a:r>
              <a:rPr lang="zh-CN" altLang="en-US" sz="2800" dirty="0" smtClean="0"/>
              <a:t>（</a:t>
            </a:r>
            <a:r>
              <a:rPr lang="en-US" altLang="zh-CN" sz="2800" dirty="0" smtClean="0"/>
              <a:t>Berkeley Internet Name Domain Service</a:t>
            </a:r>
            <a:r>
              <a:rPr lang="zh-CN" altLang="en-US" sz="2800" dirty="0" smtClean="0"/>
              <a:t>）程序来实现，是一款实现</a:t>
            </a:r>
            <a:r>
              <a:rPr lang="en-US" altLang="zh-CN" sz="2800" dirty="0" smtClean="0"/>
              <a:t>DNS</a:t>
            </a:r>
            <a:r>
              <a:rPr lang="zh-CN" altLang="en-US" sz="2800" dirty="0" smtClean="0"/>
              <a:t>服务器的开放源码软件</a:t>
            </a:r>
          </a:p>
          <a:p>
            <a:pPr lvl="1"/>
            <a:r>
              <a:rPr lang="zh-CN" altLang="en-US" dirty="0" smtClean="0"/>
              <a:t>在一个稳定可靠的体系上建构域名和</a:t>
            </a:r>
            <a:r>
              <a:rPr lang="en-US" altLang="zh-CN" dirty="0" smtClean="0"/>
              <a:t>IP</a:t>
            </a:r>
            <a:r>
              <a:rPr lang="zh-CN" altLang="en-US" dirty="0" smtClean="0"/>
              <a:t>地址关联</a:t>
            </a:r>
          </a:p>
          <a:p>
            <a:pPr lvl="1"/>
            <a:r>
              <a:rPr lang="zh-CN" altLang="en-US" dirty="0" smtClean="0"/>
              <a:t>对 </a:t>
            </a:r>
            <a:r>
              <a:rPr lang="en-US" altLang="zh-CN" dirty="0" smtClean="0"/>
              <a:t>DNS RFC </a:t>
            </a:r>
            <a:r>
              <a:rPr lang="zh-CN" altLang="en-US" dirty="0" smtClean="0"/>
              <a:t>标准的参数实现</a:t>
            </a:r>
          </a:p>
          <a:p>
            <a:pPr lvl="1"/>
            <a:r>
              <a:rPr lang="zh-CN" altLang="en-US" dirty="0" smtClean="0"/>
              <a:t>可以在 </a:t>
            </a:r>
            <a:r>
              <a:rPr lang="en-US" altLang="zh-CN" dirty="0" err="1" smtClean="0"/>
              <a:t>chroot</a:t>
            </a:r>
            <a:r>
              <a:rPr lang="en-US" altLang="zh-CN" dirty="0" smtClean="0"/>
              <a:t> </a:t>
            </a:r>
            <a:r>
              <a:rPr lang="zh-CN" altLang="en-US" dirty="0" smtClean="0"/>
              <a:t>环境下运行</a:t>
            </a:r>
            <a:endParaRPr lang="en-US" altLang="zh-CN" dirty="0" smtClean="0"/>
          </a:p>
          <a:p>
            <a:r>
              <a:rPr lang="en-US" altLang="zh-CN" sz="2800" dirty="0" smtClean="0"/>
              <a:t>BIND</a:t>
            </a:r>
            <a:r>
              <a:rPr lang="zh-CN" altLang="en-US" sz="2800" dirty="0" smtClean="0"/>
              <a:t>是互联网上使用最广泛的</a:t>
            </a:r>
            <a:r>
              <a:rPr lang="en-US" altLang="zh-CN" sz="2800" dirty="0" smtClean="0"/>
              <a:t>DNS</a:t>
            </a:r>
            <a:r>
              <a:rPr lang="zh-CN" altLang="en-US" sz="2800" dirty="0" smtClean="0"/>
              <a:t>服务器</a:t>
            </a:r>
            <a:endParaRPr lang="en-US" altLang="zh-CN" sz="2800" dirty="0" smtClean="0"/>
          </a:p>
          <a:p>
            <a:r>
              <a:rPr lang="zh-CN" altLang="en-US" sz="2800" dirty="0" smtClean="0"/>
              <a:t>主页：</a:t>
            </a:r>
            <a:r>
              <a:rPr lang="en-US" altLang="zh-CN" sz="2800" dirty="0" smtClean="0"/>
              <a:t>http://www.isc.org/software/bind</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 </a:t>
            </a:r>
            <a:r>
              <a:rPr lang="zh-CN" altLang="en-US" dirty="0" smtClean="0"/>
              <a:t>服务概览</a:t>
            </a:r>
            <a:endParaRPr lang="zh-CN" altLang="en-US" dirty="0"/>
          </a:p>
        </p:txBody>
      </p:sp>
      <p:sp>
        <p:nvSpPr>
          <p:cNvPr id="3" name="内容占位符 2"/>
          <p:cNvSpPr>
            <a:spLocks noGrp="1"/>
          </p:cNvSpPr>
          <p:nvPr>
            <p:ph idx="1"/>
          </p:nvPr>
        </p:nvSpPr>
        <p:spPr/>
        <p:txBody>
          <a:bodyPr/>
          <a:lstStyle/>
          <a:p>
            <a:r>
              <a:rPr lang="zh-CN" altLang="en-US" dirty="0" smtClean="0"/>
              <a:t>类型：系统</a:t>
            </a:r>
            <a:r>
              <a:rPr lang="en-US" altLang="zh-CN" dirty="0" smtClean="0"/>
              <a:t>V</a:t>
            </a:r>
            <a:r>
              <a:rPr lang="zh-CN" altLang="en-US" dirty="0" smtClean="0"/>
              <a:t>（</a:t>
            </a:r>
            <a:r>
              <a:rPr lang="en-US" altLang="zh-CN" dirty="0" smtClean="0"/>
              <a:t>System V</a:t>
            </a:r>
            <a:r>
              <a:rPr lang="zh-CN" altLang="en-US" dirty="0" smtClean="0"/>
              <a:t>）管理的服务</a:t>
            </a:r>
          </a:p>
          <a:p>
            <a:r>
              <a:rPr lang="zh-CN" altLang="en-US" dirty="0" smtClean="0"/>
              <a:t>软件包：</a:t>
            </a:r>
            <a:r>
              <a:rPr lang="en-US" altLang="zh-CN" dirty="0" smtClean="0"/>
              <a:t>bind</a:t>
            </a:r>
            <a:r>
              <a:rPr lang="zh-CN" altLang="en-US" dirty="0" smtClean="0"/>
              <a:t>、</a:t>
            </a:r>
            <a:r>
              <a:rPr lang="en-US" altLang="zh-CN" dirty="0" smtClean="0"/>
              <a:t>bind-</a:t>
            </a:r>
            <a:r>
              <a:rPr lang="en-US" altLang="zh-CN" dirty="0" err="1" smtClean="0"/>
              <a:t>utils</a:t>
            </a:r>
            <a:r>
              <a:rPr lang="zh-CN" altLang="en-US" dirty="0" smtClean="0"/>
              <a:t>、</a:t>
            </a:r>
            <a:r>
              <a:rPr lang="en-US" altLang="zh-CN" dirty="0" smtClean="0"/>
              <a:t>bind-</a:t>
            </a:r>
            <a:r>
              <a:rPr lang="en-US" altLang="zh-CN" dirty="0" err="1" smtClean="0"/>
              <a:t>chroot</a:t>
            </a:r>
            <a:endParaRPr lang="en-US" altLang="zh-CN" dirty="0" smtClean="0"/>
          </a:p>
          <a:p>
            <a:r>
              <a:rPr lang="zh-CN" altLang="en-US" dirty="0" smtClean="0"/>
              <a:t>守护进程：</a:t>
            </a:r>
            <a:r>
              <a:rPr lang="en-US" altLang="zh-CN" dirty="0" smtClean="0"/>
              <a:t>/</a:t>
            </a:r>
            <a:r>
              <a:rPr lang="en-US" altLang="zh-CN" dirty="0" err="1" smtClean="0"/>
              <a:t>usr</a:t>
            </a:r>
            <a:r>
              <a:rPr lang="en-US" altLang="zh-CN" dirty="0" smtClean="0"/>
              <a:t>/</a:t>
            </a:r>
            <a:r>
              <a:rPr lang="en-US" altLang="zh-CN" dirty="0" err="1" smtClean="0"/>
              <a:t>sbin</a:t>
            </a:r>
            <a:r>
              <a:rPr lang="en-US" altLang="zh-CN" dirty="0" smtClean="0"/>
              <a:t>/named, /</a:t>
            </a:r>
            <a:r>
              <a:rPr lang="en-US" altLang="zh-CN" dirty="0" err="1" smtClean="0"/>
              <a:t>usr</a:t>
            </a:r>
            <a:r>
              <a:rPr lang="en-US" altLang="zh-CN" dirty="0" smtClean="0"/>
              <a:t>/</a:t>
            </a:r>
            <a:r>
              <a:rPr lang="en-US" altLang="zh-CN" dirty="0" err="1" smtClean="0"/>
              <a:t>sbin</a:t>
            </a:r>
            <a:r>
              <a:rPr lang="en-US" altLang="zh-CN" dirty="0" smtClean="0"/>
              <a:t>/</a:t>
            </a:r>
            <a:r>
              <a:rPr lang="en-US" altLang="zh-CN" dirty="0" err="1" smtClean="0"/>
              <a:t>rndc</a:t>
            </a:r>
            <a:endParaRPr lang="en-US" altLang="zh-CN" dirty="0" smtClean="0"/>
          </a:p>
          <a:p>
            <a:r>
              <a:rPr lang="zh-CN" altLang="en-US" dirty="0" smtClean="0"/>
              <a:t>启动脚本：</a:t>
            </a:r>
            <a:r>
              <a:rPr lang="en-US" altLang="zh-CN" dirty="0" smtClean="0"/>
              <a:t>/etc/</a:t>
            </a:r>
            <a:r>
              <a:rPr lang="en-US" altLang="zh-CN" dirty="0" err="1" smtClean="0"/>
              <a:t>init.d</a:t>
            </a:r>
            <a:r>
              <a:rPr lang="en-US" altLang="zh-CN" dirty="0" smtClean="0"/>
              <a:t>/named</a:t>
            </a:r>
          </a:p>
          <a:p>
            <a:r>
              <a:rPr lang="zh-CN" altLang="en-US" dirty="0" smtClean="0"/>
              <a:t>端口：</a:t>
            </a:r>
            <a:r>
              <a:rPr lang="en-US" altLang="zh-CN" dirty="0" smtClean="0"/>
              <a:t>53 (domain), 953(</a:t>
            </a:r>
            <a:r>
              <a:rPr lang="en-US" altLang="zh-CN" dirty="0" err="1" smtClean="0"/>
              <a:t>rndc</a:t>
            </a:r>
            <a:r>
              <a:rPr lang="en-US" altLang="zh-CN" dirty="0" smtClean="0"/>
              <a:t>)</a:t>
            </a:r>
          </a:p>
          <a:p>
            <a:r>
              <a:rPr lang="zh-CN" altLang="en-US" dirty="0" smtClean="0"/>
              <a:t>配置文件：</a:t>
            </a:r>
            <a:r>
              <a:rPr lang="en-US" altLang="zh-CN" dirty="0" smtClean="0"/>
              <a:t>(Under /</a:t>
            </a:r>
            <a:r>
              <a:rPr lang="en-US" altLang="zh-CN" dirty="0" err="1" smtClean="0"/>
              <a:t>var</a:t>
            </a:r>
            <a:r>
              <a:rPr lang="en-US" altLang="zh-CN" dirty="0" smtClean="0"/>
              <a:t>/named/</a:t>
            </a:r>
            <a:r>
              <a:rPr lang="en-US" altLang="zh-CN" dirty="0" err="1" smtClean="0"/>
              <a:t>chroot</a:t>
            </a:r>
            <a:r>
              <a:rPr lang="en-US" altLang="zh-CN" dirty="0" smtClean="0"/>
              <a:t>/) /etc/</a:t>
            </a:r>
            <a:r>
              <a:rPr lang="en-US" altLang="zh-CN" dirty="0" err="1" smtClean="0"/>
              <a:t>named.conf</a:t>
            </a:r>
            <a:r>
              <a:rPr lang="en-US" altLang="zh-CN" dirty="0" smtClean="0"/>
              <a:t>, /</a:t>
            </a:r>
            <a:r>
              <a:rPr lang="en-US" altLang="zh-CN" dirty="0" err="1" smtClean="0"/>
              <a:t>var</a:t>
            </a:r>
            <a:r>
              <a:rPr lang="en-US" altLang="zh-CN" dirty="0" smtClean="0"/>
              <a:t>/named/*, /etc/</a:t>
            </a:r>
            <a:r>
              <a:rPr lang="en-US" altLang="zh-CN" dirty="0" err="1" smtClean="0"/>
              <a:t>rndc.key</a:t>
            </a:r>
            <a:endParaRPr lang="en-US" altLang="zh-CN" dirty="0" smtClean="0"/>
          </a:p>
          <a:p>
            <a:r>
              <a:rPr lang="zh-CN" altLang="en-US" dirty="0" smtClean="0"/>
              <a:t>相关软件包：</a:t>
            </a:r>
            <a:r>
              <a:rPr lang="en-US" altLang="zh-CN" dirty="0" smtClean="0"/>
              <a:t>caching-</a:t>
            </a:r>
            <a:r>
              <a:rPr lang="en-US" altLang="zh-CN" dirty="0" err="1" smtClean="0"/>
              <a:t>nameserver</a:t>
            </a:r>
            <a:r>
              <a:rPr lang="en-US" altLang="zh-CN" dirty="0" smtClean="0"/>
              <a:t>, </a:t>
            </a:r>
            <a:r>
              <a:rPr lang="en-US" altLang="zh-CN" dirty="0" err="1" smtClean="0"/>
              <a:t>openssl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宋体" charset="-122"/>
              </a:rPr>
              <a:t>与</a:t>
            </a:r>
            <a:r>
              <a:rPr lang="en-US" altLang="zh-CN" sz="4400" dirty="0" smtClean="0">
                <a:latin typeface="宋体" charset="-122"/>
              </a:rPr>
              <a:t>DNS</a:t>
            </a:r>
            <a:r>
              <a:rPr lang="zh-CN" altLang="en-US" sz="4400" dirty="0" smtClean="0">
                <a:latin typeface="宋体" charset="-122"/>
              </a:rPr>
              <a:t>服务相关的软件包</a:t>
            </a:r>
            <a:endParaRPr lang="zh-CN" altLang="en-US" dirty="0"/>
          </a:p>
        </p:txBody>
      </p:sp>
      <p:sp>
        <p:nvSpPr>
          <p:cNvPr id="3" name="内容占位符 2"/>
          <p:cNvSpPr>
            <a:spLocks noGrp="1"/>
          </p:cNvSpPr>
          <p:nvPr>
            <p:ph idx="1"/>
          </p:nvPr>
        </p:nvSpPr>
        <p:spPr/>
        <p:txBody>
          <a:bodyPr/>
          <a:lstStyle/>
          <a:p>
            <a:r>
              <a:rPr lang="en-US" altLang="zh-CN" b="1" dirty="0" smtClean="0"/>
              <a:t>bind</a:t>
            </a:r>
            <a:r>
              <a:rPr lang="zh-CN" altLang="en-US" dirty="0" smtClean="0"/>
              <a:t>：</a:t>
            </a:r>
            <a:r>
              <a:rPr lang="en-US" altLang="zh-CN" dirty="0" smtClean="0"/>
              <a:t>DNS</a:t>
            </a:r>
            <a:r>
              <a:rPr lang="zh-CN" altLang="en-US" dirty="0" smtClean="0"/>
              <a:t>服务器软件包。</a:t>
            </a:r>
          </a:p>
          <a:p>
            <a:r>
              <a:rPr lang="en-US" altLang="zh-CN" b="1" dirty="0" smtClean="0"/>
              <a:t>bind-</a:t>
            </a:r>
            <a:r>
              <a:rPr lang="en-US" altLang="zh-CN" b="1" dirty="0" err="1" smtClean="0"/>
              <a:t>utils</a:t>
            </a:r>
            <a:r>
              <a:rPr lang="zh-CN" altLang="en-US" dirty="0" smtClean="0"/>
              <a:t>：</a:t>
            </a:r>
            <a:r>
              <a:rPr lang="en-US" altLang="zh-CN" dirty="0" smtClean="0"/>
              <a:t>DNS</a:t>
            </a:r>
            <a:r>
              <a:rPr lang="zh-CN" altLang="en-US" dirty="0" smtClean="0"/>
              <a:t>测试工具，包括</a:t>
            </a:r>
            <a:r>
              <a:rPr lang="en-US" altLang="zh-CN" dirty="0" smtClean="0"/>
              <a:t>dig</a:t>
            </a:r>
            <a:r>
              <a:rPr lang="zh-CN" altLang="en-US" dirty="0" smtClean="0"/>
              <a:t>，</a:t>
            </a:r>
            <a:r>
              <a:rPr lang="en-US" altLang="zh-CN" dirty="0" smtClean="0"/>
              <a:t>host</a:t>
            </a:r>
            <a:r>
              <a:rPr lang="zh-CN" altLang="en-US" dirty="0" smtClean="0"/>
              <a:t>与</a:t>
            </a:r>
            <a:r>
              <a:rPr lang="en-US" altLang="zh-CN" dirty="0" err="1" smtClean="0"/>
              <a:t>nslookup</a:t>
            </a:r>
            <a:r>
              <a:rPr lang="zh-CN" altLang="en-US" dirty="0" smtClean="0"/>
              <a:t>等。</a:t>
            </a:r>
          </a:p>
          <a:p>
            <a:r>
              <a:rPr lang="en-US" altLang="zh-CN" b="1" dirty="0" smtClean="0"/>
              <a:t>bind-</a:t>
            </a:r>
            <a:r>
              <a:rPr lang="en-US" altLang="zh-CN" b="1" dirty="0" err="1" smtClean="0"/>
              <a:t>chroot</a:t>
            </a:r>
            <a:r>
              <a:rPr lang="zh-CN" altLang="en-US" dirty="0" smtClean="0"/>
              <a:t>：使</a:t>
            </a:r>
            <a:r>
              <a:rPr lang="en-US" altLang="zh-CN" dirty="0" smtClean="0"/>
              <a:t>BIND</a:t>
            </a:r>
            <a:r>
              <a:rPr lang="zh-CN" altLang="en-US" dirty="0" smtClean="0"/>
              <a:t>运行在指定的目录中的安全增强工具。</a:t>
            </a:r>
          </a:p>
          <a:p>
            <a:r>
              <a:rPr lang="en-US" altLang="zh-CN" b="1" dirty="0" smtClean="0"/>
              <a:t>caching-</a:t>
            </a:r>
            <a:r>
              <a:rPr lang="en-US" altLang="zh-CN" b="1" dirty="0" err="1" smtClean="0"/>
              <a:t>nameserver</a:t>
            </a:r>
            <a:r>
              <a:rPr lang="zh-CN" altLang="en-US" dirty="0" smtClean="0"/>
              <a:t>：高速缓存</a:t>
            </a:r>
            <a:r>
              <a:rPr lang="en-US" altLang="zh-CN" dirty="0" smtClean="0"/>
              <a:t>DNS</a:t>
            </a:r>
            <a:r>
              <a:rPr lang="zh-CN" altLang="en-US" dirty="0" smtClean="0"/>
              <a:t>服务器的基本配置文件。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的安装和启动</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安装</a:t>
            </a:r>
            <a:endParaRPr lang="en-US" altLang="zh-CN" dirty="0" smtClean="0"/>
          </a:p>
          <a:p>
            <a:pPr lvl="1">
              <a:buNone/>
            </a:pPr>
            <a:r>
              <a:rPr lang="en-US" altLang="zh-CN" b="1" dirty="0" smtClean="0">
                <a:solidFill>
                  <a:schemeClr val="accent6">
                    <a:lumMod val="75000"/>
                  </a:schemeClr>
                </a:solidFill>
              </a:rPr>
              <a:t># yum install bind caching-</a:t>
            </a:r>
            <a:r>
              <a:rPr lang="en-US" altLang="zh-CN" b="1" dirty="0" err="1" smtClean="0">
                <a:solidFill>
                  <a:schemeClr val="accent6">
                    <a:lumMod val="75000"/>
                  </a:schemeClr>
                </a:solidFill>
              </a:rPr>
              <a:t>nameserver</a:t>
            </a:r>
            <a:r>
              <a:rPr lang="en-US" altLang="zh-CN" b="1" dirty="0" smtClean="0">
                <a:solidFill>
                  <a:schemeClr val="accent6">
                    <a:lumMod val="75000"/>
                  </a:schemeClr>
                </a:solidFill>
              </a:rPr>
              <a:t> bind-</a:t>
            </a:r>
            <a:r>
              <a:rPr lang="en-US" altLang="zh-CN" b="1" dirty="0" err="1" smtClean="0">
                <a:solidFill>
                  <a:schemeClr val="accent6">
                    <a:lumMod val="75000"/>
                  </a:schemeClr>
                </a:solidFill>
              </a:rPr>
              <a:t>utils</a:t>
            </a:r>
            <a:endParaRPr lang="en-US" altLang="zh-CN" b="1" dirty="0" smtClean="0">
              <a:solidFill>
                <a:schemeClr val="accent6">
                  <a:lumMod val="75000"/>
                </a:schemeClr>
              </a:solidFill>
            </a:endParaRPr>
          </a:p>
          <a:p>
            <a:r>
              <a:rPr lang="zh-CN" altLang="zh-CN" dirty="0" smtClean="0"/>
              <a:t>检测服务器配置的正确性</a:t>
            </a:r>
            <a:endParaRPr lang="en-US" altLang="zh-CN" dirty="0" smtClean="0"/>
          </a:p>
          <a:p>
            <a:pPr lvl="1">
              <a:buNone/>
            </a:pPr>
            <a:r>
              <a:rPr lang="en-US" altLang="zh-CN" b="1" dirty="0" smtClean="0">
                <a:solidFill>
                  <a:schemeClr val="accent6">
                    <a:lumMod val="75000"/>
                  </a:schemeClr>
                </a:solidFill>
              </a:rPr>
              <a:t># service named </a:t>
            </a:r>
            <a:r>
              <a:rPr lang="en-US" altLang="zh-CN" b="1" dirty="0" err="1" smtClean="0">
                <a:solidFill>
                  <a:schemeClr val="accent6">
                    <a:lumMod val="75000"/>
                  </a:schemeClr>
                </a:solidFill>
              </a:rPr>
              <a:t>configtest|configtest|check|test</a:t>
            </a:r>
            <a:endParaRPr lang="en-US" altLang="zh-CN" b="1" dirty="0" smtClean="0">
              <a:solidFill>
                <a:schemeClr val="accent6">
                  <a:lumMod val="75000"/>
                </a:schemeClr>
              </a:solidFill>
            </a:endParaRPr>
          </a:p>
          <a:p>
            <a:r>
              <a:rPr lang="zh-CN" altLang="en-US" dirty="0" smtClean="0"/>
              <a:t>启动</a:t>
            </a:r>
            <a:endParaRPr lang="en-US" altLang="zh-CN" dirty="0" smtClean="0"/>
          </a:p>
          <a:p>
            <a:pPr lvl="1">
              <a:buNone/>
            </a:pPr>
            <a:r>
              <a:rPr lang="en-US" altLang="zh-CN" b="1" dirty="0" smtClean="0">
                <a:solidFill>
                  <a:schemeClr val="accent6">
                    <a:lumMod val="75000"/>
                  </a:schemeClr>
                </a:solidFill>
              </a:rPr>
              <a:t># service named start</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chkconfig</a:t>
            </a:r>
            <a:r>
              <a:rPr lang="en-US" altLang="zh-CN" b="1" dirty="0" smtClean="0">
                <a:solidFill>
                  <a:schemeClr val="accent6">
                    <a:lumMod val="75000"/>
                  </a:schemeClr>
                </a:solidFill>
              </a:rPr>
              <a:t> named on</a:t>
            </a:r>
          </a:p>
          <a:p>
            <a:r>
              <a:rPr lang="zh-CN" altLang="en-US" dirty="0" smtClean="0"/>
              <a:t>查看域名服务器的运行状态 </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rndc</a:t>
            </a:r>
            <a:r>
              <a:rPr lang="en-US" altLang="zh-CN" b="1" dirty="0" smtClean="0">
                <a:solidFill>
                  <a:schemeClr val="accent6">
                    <a:lumMod val="75000"/>
                  </a:schemeClr>
                </a:solidFill>
              </a:rPr>
              <a:t> status</a:t>
            </a:r>
          </a:p>
          <a:p>
            <a:pPr lvl="1">
              <a:buNone/>
            </a:pPr>
            <a:r>
              <a:rPr lang="en-US" altLang="zh-CN" b="1" dirty="0" smtClean="0">
                <a:solidFill>
                  <a:schemeClr val="accent6">
                    <a:lumMod val="75000"/>
                  </a:schemeClr>
                </a:solidFill>
              </a:rPr>
              <a:t># service named status</a:t>
            </a:r>
            <a:endParaRPr lang="zh-CN" altLang="en-US"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err="1" smtClean="0"/>
              <a:t>CentOS</a:t>
            </a:r>
            <a:r>
              <a:rPr lang="en-US" altLang="zh-CN" sz="4400" dirty="0" smtClean="0"/>
              <a:t> 5 </a:t>
            </a:r>
            <a:r>
              <a:rPr lang="zh-CN" altLang="en-US" sz="4400" dirty="0" smtClean="0"/>
              <a:t>中</a:t>
            </a:r>
            <a:r>
              <a:rPr lang="en-US" altLang="zh-CN" sz="4400" dirty="0" smtClean="0"/>
              <a:t/>
            </a:r>
            <a:br>
              <a:rPr lang="en-US" altLang="zh-CN" sz="4400" dirty="0" smtClean="0"/>
            </a:br>
            <a:r>
              <a:rPr lang="en-US" altLang="zh-CN" sz="4400" dirty="0" smtClean="0"/>
              <a:t>BIND</a:t>
            </a:r>
            <a:r>
              <a:rPr lang="zh-CN" altLang="en-US" sz="4400" dirty="0" smtClean="0"/>
              <a:t>的默认配置</a:t>
            </a:r>
            <a:endParaRPr lang="zh-CN" altLang="en-US" dirty="0"/>
          </a:p>
        </p:txBody>
      </p:sp>
      <p:sp>
        <p:nvSpPr>
          <p:cNvPr id="3" name="内容占位符 2"/>
          <p:cNvSpPr>
            <a:spLocks noGrp="1"/>
          </p:cNvSpPr>
          <p:nvPr>
            <p:ph idx="1"/>
          </p:nvPr>
        </p:nvSpPr>
        <p:spPr/>
        <p:txBody>
          <a:bodyPr/>
          <a:lstStyle/>
          <a:p>
            <a:r>
              <a:rPr lang="zh-CN" altLang="zh-CN" sz="2800" dirty="0" smtClean="0"/>
              <a:t>安装了</a:t>
            </a:r>
            <a:r>
              <a:rPr lang="en-US" altLang="zh-CN" sz="2800" dirty="0" smtClean="0"/>
              <a:t> caching-</a:t>
            </a:r>
            <a:r>
              <a:rPr lang="en-US" altLang="zh-CN" sz="2800" dirty="0" err="1" smtClean="0"/>
              <a:t>nameserver</a:t>
            </a:r>
            <a:r>
              <a:rPr lang="en-US" altLang="zh-CN" sz="2800" dirty="0" smtClean="0"/>
              <a:t> </a:t>
            </a:r>
            <a:r>
              <a:rPr lang="zh-CN" altLang="zh-CN" sz="2800" dirty="0" smtClean="0"/>
              <a:t>软件包，则</a:t>
            </a:r>
            <a:r>
              <a:rPr lang="en-US" altLang="zh-CN" sz="2800" dirty="0" smtClean="0"/>
              <a:t> RHEL/</a:t>
            </a:r>
            <a:r>
              <a:rPr lang="en-US" altLang="zh-CN" sz="2800" dirty="0" err="1" smtClean="0"/>
              <a:t>CentOS</a:t>
            </a:r>
            <a:r>
              <a:rPr lang="en-US" altLang="zh-CN" sz="2800" dirty="0" smtClean="0"/>
              <a:t> 5 </a:t>
            </a:r>
            <a:r>
              <a:rPr lang="zh-CN" altLang="zh-CN" sz="2800" dirty="0" smtClean="0"/>
              <a:t>默认提供一个惟高速缓存服务器的配置</a:t>
            </a:r>
            <a:endParaRPr lang="en-US" altLang="zh-CN" sz="2800" dirty="0" smtClean="0"/>
          </a:p>
          <a:p>
            <a:r>
              <a:rPr lang="zh-CN" altLang="en-US" sz="2800" dirty="0" smtClean="0"/>
              <a:t>配置文件包括</a:t>
            </a:r>
            <a:endParaRPr lang="en-US" altLang="zh-CN" sz="2800" dirty="0" smtClean="0"/>
          </a:p>
          <a:p>
            <a:pPr lvl="1"/>
            <a:r>
              <a:rPr lang="en-US" altLang="zh-CN" sz="2400" dirty="0" err="1" smtClean="0"/>
              <a:t>named.caching-nameserver.conf</a:t>
            </a:r>
            <a:r>
              <a:rPr lang="en-US" altLang="zh-CN" sz="2400" dirty="0" smtClean="0"/>
              <a:t> </a:t>
            </a:r>
            <a:r>
              <a:rPr lang="zh-CN" altLang="en-US" sz="2400" dirty="0" smtClean="0"/>
              <a:t>：惟高速缓存服务器的主配置文件，由 </a:t>
            </a:r>
            <a:r>
              <a:rPr lang="en-US" altLang="zh-CN" sz="2400" dirty="0" smtClean="0"/>
              <a:t>caching-</a:t>
            </a:r>
            <a:r>
              <a:rPr lang="en-US" altLang="zh-CN" sz="2400" dirty="0" err="1" smtClean="0"/>
              <a:t>nameserver</a:t>
            </a:r>
            <a:r>
              <a:rPr lang="en-US" altLang="zh-CN" sz="2400" dirty="0" smtClean="0"/>
              <a:t> </a:t>
            </a:r>
            <a:r>
              <a:rPr lang="zh-CN" altLang="en-US" sz="2400" dirty="0" smtClean="0"/>
              <a:t>软件包提供</a:t>
            </a:r>
          </a:p>
          <a:p>
            <a:pPr lvl="1"/>
            <a:r>
              <a:rPr lang="en-US" altLang="zh-CN" sz="2400" dirty="0" smtClean="0"/>
              <a:t>named.rfc1912.zones </a:t>
            </a:r>
            <a:r>
              <a:rPr lang="zh-CN" altLang="en-US" sz="2400" dirty="0" smtClean="0"/>
              <a:t>：被主配置文件包含的符合 </a:t>
            </a:r>
            <a:r>
              <a:rPr lang="en-US" altLang="zh-CN" sz="2400" dirty="0" smtClean="0"/>
              <a:t>rfc1912 </a:t>
            </a:r>
            <a:r>
              <a:rPr lang="zh-CN" altLang="en-US" sz="2400" dirty="0" smtClean="0"/>
              <a:t>区声明的配置文件，由 </a:t>
            </a:r>
            <a:r>
              <a:rPr lang="en-US" altLang="zh-CN" sz="2400" dirty="0" smtClean="0"/>
              <a:t>caching-</a:t>
            </a:r>
            <a:r>
              <a:rPr lang="en-US" altLang="zh-CN" sz="2400" dirty="0" err="1" smtClean="0"/>
              <a:t>nameserver</a:t>
            </a:r>
            <a:r>
              <a:rPr lang="en-US" altLang="zh-CN" sz="2400" dirty="0" smtClean="0"/>
              <a:t> </a:t>
            </a:r>
            <a:r>
              <a:rPr lang="zh-CN" altLang="en-US" sz="2400" dirty="0" smtClean="0"/>
              <a:t>软件包提供</a:t>
            </a:r>
          </a:p>
          <a:p>
            <a:pPr lvl="1"/>
            <a:r>
              <a:rPr lang="en-US" altLang="zh-CN" sz="2400" dirty="0" err="1" smtClean="0"/>
              <a:t>rndc.key</a:t>
            </a:r>
            <a:r>
              <a:rPr lang="en-US" altLang="zh-CN" sz="2400" dirty="0" smtClean="0"/>
              <a:t> </a:t>
            </a:r>
            <a:r>
              <a:rPr lang="zh-CN" altLang="en-US" sz="2400" dirty="0" smtClean="0"/>
              <a:t>：被 </a:t>
            </a:r>
            <a:r>
              <a:rPr lang="en-US" altLang="zh-CN" sz="2400" dirty="0" err="1" smtClean="0"/>
              <a:t>rndc</a:t>
            </a:r>
            <a:r>
              <a:rPr lang="en-US" altLang="zh-CN" sz="2400" dirty="0" smtClean="0"/>
              <a:t> </a:t>
            </a:r>
            <a:r>
              <a:rPr lang="zh-CN" altLang="en-US" sz="2400" dirty="0" smtClean="0"/>
              <a:t>使用的 </a:t>
            </a:r>
            <a:r>
              <a:rPr lang="en-US" altLang="zh-CN" sz="2400" dirty="0" smtClean="0"/>
              <a:t>key </a:t>
            </a:r>
            <a:r>
              <a:rPr lang="zh-CN" altLang="en-US" sz="2400" dirty="0" smtClean="0"/>
              <a:t>文件。若没有 </a:t>
            </a:r>
            <a:r>
              <a:rPr lang="en-US" altLang="zh-CN" sz="2400" dirty="0" err="1" smtClean="0"/>
              <a:t>rndc.conf</a:t>
            </a:r>
            <a:r>
              <a:rPr lang="en-US" altLang="zh-CN" sz="2400" dirty="0" smtClean="0"/>
              <a:t> </a:t>
            </a:r>
            <a:r>
              <a:rPr lang="zh-CN" altLang="en-US" sz="2400" dirty="0" smtClean="0"/>
              <a:t>文件（默认没有），</a:t>
            </a:r>
            <a:r>
              <a:rPr lang="en-US" altLang="zh-CN" sz="2400" dirty="0" err="1" smtClean="0"/>
              <a:t>rndc</a:t>
            </a:r>
            <a:r>
              <a:rPr lang="en-US" altLang="zh-CN" sz="2400" dirty="0" smtClean="0"/>
              <a:t> </a:t>
            </a:r>
            <a:r>
              <a:rPr lang="zh-CN" altLang="en-US" sz="2400" dirty="0" smtClean="0"/>
              <a:t>命令将使用此文件中的 </a:t>
            </a:r>
            <a:r>
              <a:rPr lang="en-US" altLang="zh-CN" sz="2400" dirty="0" smtClean="0"/>
              <a:t>key</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a:xfrm>
            <a:off x="457200" y="1412776"/>
            <a:ext cx="8229600" cy="4718149"/>
          </a:xfrm>
        </p:spPr>
        <p:txBody>
          <a:bodyPr/>
          <a:lstStyle/>
          <a:p>
            <a:r>
              <a:rPr lang="zh-CN" altLang="en-US" dirty="0" smtClean="0"/>
              <a:t>理解</a:t>
            </a:r>
            <a:r>
              <a:rPr lang="en-US" altLang="zh-CN" dirty="0" smtClean="0"/>
              <a:t>DNS</a:t>
            </a:r>
            <a:r>
              <a:rPr lang="zh-CN" altLang="en-US" dirty="0" smtClean="0"/>
              <a:t>的相关概念和工作原理</a:t>
            </a:r>
            <a:endParaRPr lang="en-US" altLang="zh-CN" dirty="0" smtClean="0"/>
          </a:p>
          <a:p>
            <a:r>
              <a:rPr lang="zh-CN" altLang="en-US" dirty="0" smtClean="0"/>
              <a:t>熟悉</a:t>
            </a:r>
            <a:r>
              <a:rPr lang="en-US" altLang="zh-CN" dirty="0" smtClean="0"/>
              <a:t>DNS</a:t>
            </a:r>
            <a:r>
              <a:rPr lang="zh-CN" altLang="en-US" dirty="0" smtClean="0"/>
              <a:t>查询方式和域名解析过程</a:t>
            </a:r>
            <a:endParaRPr lang="en-US" altLang="zh-CN" dirty="0" smtClean="0"/>
          </a:p>
          <a:p>
            <a:r>
              <a:rPr lang="zh-CN" altLang="en-US" dirty="0" smtClean="0"/>
              <a:t>掌握</a:t>
            </a:r>
            <a:r>
              <a:rPr lang="en-US" altLang="zh-CN" dirty="0" smtClean="0"/>
              <a:t>BIND</a:t>
            </a:r>
            <a:r>
              <a:rPr lang="zh-CN" altLang="en-US" smtClean="0"/>
              <a:t>的安装、启动和配置语法</a:t>
            </a:r>
            <a:endParaRPr lang="en-US" altLang="zh-CN" dirty="0" smtClean="0"/>
          </a:p>
          <a:p>
            <a:r>
              <a:rPr lang="zh-CN" altLang="en-US" dirty="0" smtClean="0"/>
              <a:t>掌握常用域名服务配置</a:t>
            </a:r>
            <a:endParaRPr lang="en-US" altLang="zh-CN" dirty="0" smtClean="0"/>
          </a:p>
          <a:p>
            <a:pPr lvl="1"/>
            <a:r>
              <a:rPr lang="zh-CN" altLang="en-US" dirty="0" smtClean="0"/>
              <a:t>主域名服务器的配置</a:t>
            </a:r>
            <a:endParaRPr lang="en-US" altLang="zh-CN" dirty="0" smtClean="0"/>
          </a:p>
          <a:p>
            <a:pPr lvl="1"/>
            <a:r>
              <a:rPr lang="zh-CN" altLang="en-US" dirty="0" smtClean="0"/>
              <a:t>辅助域名服务器的配置</a:t>
            </a:r>
            <a:endParaRPr lang="en-US" altLang="zh-CN" dirty="0" smtClean="0"/>
          </a:p>
          <a:p>
            <a:pPr lvl="1"/>
            <a:r>
              <a:rPr lang="zh-CN" altLang="en-US" dirty="0" smtClean="0"/>
              <a:t>域名转发器的配置</a:t>
            </a:r>
            <a:endParaRPr lang="en-US" altLang="zh-CN" dirty="0" smtClean="0"/>
          </a:p>
          <a:p>
            <a:pPr lvl="1"/>
            <a:r>
              <a:rPr lang="zh-CN" altLang="en-US" dirty="0" smtClean="0"/>
              <a:t>学会配置 </a:t>
            </a:r>
            <a:r>
              <a:rPr lang="en-US" altLang="zh-CN" dirty="0" smtClean="0"/>
              <a:t>Split DNS</a:t>
            </a:r>
          </a:p>
          <a:p>
            <a:r>
              <a:rPr lang="zh-CN" altLang="en-US" dirty="0" smtClean="0"/>
              <a:t>掌握</a:t>
            </a:r>
            <a:r>
              <a:rPr lang="en-US" altLang="zh-CN" dirty="0" smtClean="0"/>
              <a:t>BIND</a:t>
            </a:r>
            <a:r>
              <a:rPr lang="zh-CN" altLang="en-US" dirty="0" smtClean="0"/>
              <a:t>的测试工具的使用</a:t>
            </a:r>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2017年6月13日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smtClean="0"/>
              <a:t>CentOS</a:t>
            </a:r>
            <a:r>
              <a:rPr lang="en-US" altLang="zh-CN" sz="4000" dirty="0" smtClean="0"/>
              <a:t> 5 </a:t>
            </a:r>
            <a:r>
              <a:rPr lang="zh-CN" altLang="en-US" sz="4000" dirty="0" smtClean="0"/>
              <a:t>中</a:t>
            </a:r>
            <a:r>
              <a:rPr lang="en-US" altLang="zh-CN" sz="4000" dirty="0" smtClean="0"/>
              <a:t/>
            </a:r>
            <a:br>
              <a:rPr lang="en-US" altLang="zh-CN" sz="4000" dirty="0" smtClean="0"/>
            </a:br>
            <a:r>
              <a:rPr lang="en-US" altLang="zh-CN" sz="4000" dirty="0" smtClean="0"/>
              <a:t>BIND</a:t>
            </a:r>
            <a:r>
              <a:rPr lang="zh-CN" altLang="en-US" sz="4000" dirty="0" smtClean="0"/>
              <a:t>的默认配置（续）</a:t>
            </a:r>
            <a:endParaRPr lang="zh-CN" altLang="en-US" dirty="0"/>
          </a:p>
        </p:txBody>
      </p:sp>
      <p:sp>
        <p:nvSpPr>
          <p:cNvPr id="3" name="内容占位符 2"/>
          <p:cNvSpPr>
            <a:spLocks noGrp="1"/>
          </p:cNvSpPr>
          <p:nvPr>
            <p:ph idx="1"/>
          </p:nvPr>
        </p:nvSpPr>
        <p:spPr/>
        <p:txBody>
          <a:bodyPr/>
          <a:lstStyle/>
          <a:p>
            <a:r>
              <a:rPr lang="zh-CN" altLang="en-US" dirty="0" smtClean="0"/>
              <a:t>区数据库文件：</a:t>
            </a:r>
          </a:p>
          <a:p>
            <a:pPr lvl="1"/>
            <a:r>
              <a:rPr lang="en-US" altLang="zh-CN" sz="2000" b="1" dirty="0" smtClean="0">
                <a:solidFill>
                  <a:srgbClr val="002060"/>
                </a:solidFill>
              </a:rPr>
              <a:t>named.ca</a:t>
            </a:r>
            <a:r>
              <a:rPr lang="zh-CN" altLang="en-US" sz="2000" dirty="0" smtClean="0"/>
              <a:t>：根服务器线索文件</a:t>
            </a:r>
          </a:p>
          <a:p>
            <a:pPr lvl="1"/>
            <a:r>
              <a:rPr lang="en-US" altLang="zh-CN" sz="2000" b="1" dirty="0" err="1" smtClean="0">
                <a:solidFill>
                  <a:srgbClr val="002060"/>
                </a:solidFill>
              </a:rPr>
              <a:t>localdomain.zone</a:t>
            </a:r>
            <a:r>
              <a:rPr lang="zh-CN" altLang="en-US" sz="2000" dirty="0" smtClean="0"/>
              <a:t>：</a:t>
            </a:r>
            <a:r>
              <a:rPr lang="en-US" altLang="zh-CN" sz="2000" dirty="0" err="1" smtClean="0"/>
              <a:t>localdomain</a:t>
            </a:r>
            <a:r>
              <a:rPr lang="en-US" altLang="zh-CN" sz="2000" dirty="0" smtClean="0"/>
              <a:t> </a:t>
            </a:r>
            <a:r>
              <a:rPr lang="zh-CN" altLang="en-US" sz="2000" dirty="0" smtClean="0"/>
              <a:t>正向区数据库文件，用于将名字 </a:t>
            </a:r>
            <a:r>
              <a:rPr lang="en-US" altLang="zh-CN" sz="2000" dirty="0" err="1" smtClean="0"/>
              <a:t>localhost.localdomain</a:t>
            </a:r>
            <a:r>
              <a:rPr lang="en-US" altLang="zh-CN" sz="2000" dirty="0" smtClean="0"/>
              <a:t> </a:t>
            </a:r>
            <a:r>
              <a:rPr lang="zh-CN" altLang="en-US" sz="2000" dirty="0" smtClean="0"/>
              <a:t>转换为本地回送 </a:t>
            </a:r>
            <a:r>
              <a:rPr lang="en-US" altLang="zh-CN" sz="2000" dirty="0" smtClean="0"/>
              <a:t>IPV4 </a:t>
            </a:r>
            <a:r>
              <a:rPr lang="zh-CN" altLang="en-US" sz="2000" dirty="0" smtClean="0"/>
              <a:t>地址 </a:t>
            </a:r>
            <a:r>
              <a:rPr lang="en-US" altLang="zh-CN" sz="2000" dirty="0" smtClean="0"/>
              <a:t>127.0.0.1</a:t>
            </a:r>
          </a:p>
          <a:p>
            <a:pPr lvl="1"/>
            <a:r>
              <a:rPr lang="en-US" altLang="zh-CN" sz="2000" b="1" dirty="0" err="1" smtClean="0">
                <a:solidFill>
                  <a:srgbClr val="002060"/>
                </a:solidFill>
              </a:rPr>
              <a:t>localhost.zone</a:t>
            </a:r>
            <a:r>
              <a:rPr lang="zh-CN" altLang="en-US" sz="2000" dirty="0" smtClean="0"/>
              <a:t>：</a:t>
            </a:r>
            <a:r>
              <a:rPr lang="en-US" altLang="zh-CN" sz="2000" dirty="0" err="1" smtClean="0"/>
              <a:t>localhost</a:t>
            </a:r>
            <a:r>
              <a:rPr lang="en-US" altLang="zh-CN" sz="2000" dirty="0" smtClean="0"/>
              <a:t> </a:t>
            </a:r>
            <a:r>
              <a:rPr lang="zh-CN" altLang="en-US" sz="2000" dirty="0" smtClean="0"/>
              <a:t>正向区数据库文件，用于将名字 </a:t>
            </a:r>
            <a:r>
              <a:rPr lang="en-US" altLang="zh-CN" sz="2000" dirty="0" err="1" smtClean="0"/>
              <a:t>localhost</a:t>
            </a:r>
            <a:r>
              <a:rPr lang="en-US" altLang="zh-CN" sz="2000" dirty="0" smtClean="0"/>
              <a:t> </a:t>
            </a:r>
            <a:r>
              <a:rPr lang="zh-CN" altLang="en-US" sz="2000" dirty="0" smtClean="0"/>
              <a:t>转换为本地回送 </a:t>
            </a:r>
            <a:r>
              <a:rPr lang="en-US" altLang="zh-CN" sz="2000" dirty="0" smtClean="0"/>
              <a:t>IPV4 </a:t>
            </a:r>
            <a:r>
              <a:rPr lang="zh-CN" altLang="en-US" sz="2000" dirty="0" smtClean="0"/>
              <a:t>地址 </a:t>
            </a:r>
            <a:r>
              <a:rPr lang="en-US" altLang="zh-CN" sz="2000" dirty="0" smtClean="0"/>
              <a:t>127.0.0.1 </a:t>
            </a:r>
            <a:r>
              <a:rPr lang="zh-CN" altLang="en-US" sz="2000" dirty="0" smtClean="0"/>
              <a:t>和 </a:t>
            </a:r>
            <a:r>
              <a:rPr lang="en-US" altLang="zh-CN" sz="2000" dirty="0" smtClean="0"/>
              <a:t>IPV6 </a:t>
            </a:r>
            <a:r>
              <a:rPr lang="zh-CN" altLang="en-US" sz="2000" dirty="0" smtClean="0"/>
              <a:t>地址</a:t>
            </a:r>
          </a:p>
          <a:p>
            <a:pPr lvl="1"/>
            <a:r>
              <a:rPr lang="en-US" altLang="zh-CN" sz="2000" b="1" dirty="0" err="1" smtClean="0">
                <a:solidFill>
                  <a:srgbClr val="002060"/>
                </a:solidFill>
              </a:rPr>
              <a:t>named.local</a:t>
            </a:r>
            <a:r>
              <a:rPr lang="zh-CN" altLang="en-US" sz="2000" dirty="0" smtClean="0"/>
              <a:t>：</a:t>
            </a:r>
            <a:r>
              <a:rPr lang="en-US" altLang="zh-CN" sz="2000" dirty="0" err="1" smtClean="0"/>
              <a:t>localhost</a:t>
            </a:r>
            <a:r>
              <a:rPr lang="en-US" altLang="zh-CN" sz="2000" dirty="0" smtClean="0"/>
              <a:t> </a:t>
            </a:r>
            <a:r>
              <a:rPr lang="zh-CN" altLang="en-US" sz="2000" dirty="0" smtClean="0"/>
              <a:t>反向区数据库文件，用于将本地回送 </a:t>
            </a:r>
            <a:r>
              <a:rPr lang="en-US" altLang="zh-CN" sz="2000" dirty="0" smtClean="0"/>
              <a:t>IPV4 </a:t>
            </a:r>
            <a:r>
              <a:rPr lang="zh-CN" altLang="en-US" sz="2000" dirty="0" smtClean="0"/>
              <a:t>地址 </a:t>
            </a:r>
            <a:r>
              <a:rPr lang="en-US" altLang="zh-CN" sz="2000" dirty="0" smtClean="0"/>
              <a:t>127.0.0.1 </a:t>
            </a:r>
            <a:r>
              <a:rPr lang="zh-CN" altLang="en-US" sz="2000" dirty="0" smtClean="0"/>
              <a:t>转换为名字 </a:t>
            </a:r>
            <a:r>
              <a:rPr lang="en-US" altLang="zh-CN" sz="2000" dirty="0" err="1" smtClean="0"/>
              <a:t>localhost</a:t>
            </a:r>
            <a:endParaRPr lang="en-US" altLang="zh-CN" sz="2000" dirty="0" smtClean="0"/>
          </a:p>
          <a:p>
            <a:pPr lvl="1"/>
            <a:r>
              <a:rPr lang="en-US" altLang="zh-CN" sz="2000" b="1" dirty="0" smtClean="0">
                <a:solidFill>
                  <a:srgbClr val="002060"/>
                </a:solidFill>
              </a:rPr>
              <a:t>named.ip6.local </a:t>
            </a:r>
            <a:r>
              <a:rPr lang="en-US" altLang="zh-CN" sz="2000" dirty="0" smtClean="0"/>
              <a:t>: </a:t>
            </a:r>
            <a:r>
              <a:rPr lang="en-US" altLang="zh-CN" sz="2000" dirty="0" err="1" smtClean="0"/>
              <a:t>localhost</a:t>
            </a:r>
            <a:r>
              <a:rPr lang="en-US" altLang="zh-CN" sz="2000" dirty="0" smtClean="0"/>
              <a:t> </a:t>
            </a:r>
            <a:r>
              <a:rPr lang="zh-CN" altLang="en-US" sz="2000" dirty="0" smtClean="0"/>
              <a:t>反向区数据库文件，用于将本地回送 </a:t>
            </a:r>
            <a:r>
              <a:rPr lang="en-US" altLang="zh-CN" sz="2000" dirty="0" smtClean="0"/>
              <a:t>IPV6 </a:t>
            </a:r>
            <a:r>
              <a:rPr lang="zh-CN" altLang="en-US" sz="2000" dirty="0" smtClean="0"/>
              <a:t>地址转换为名字 </a:t>
            </a:r>
            <a:r>
              <a:rPr lang="en-US" altLang="zh-CN" sz="2000" dirty="0" err="1" smtClean="0"/>
              <a:t>localhost</a:t>
            </a:r>
            <a:endParaRPr lang="en-US" altLang="zh-CN" sz="2000" dirty="0" smtClean="0"/>
          </a:p>
          <a:p>
            <a:pPr lvl="1"/>
            <a:r>
              <a:rPr lang="en-US" altLang="zh-CN" sz="2000" b="1" dirty="0" err="1" smtClean="0">
                <a:solidFill>
                  <a:srgbClr val="002060"/>
                </a:solidFill>
              </a:rPr>
              <a:t>named.broadcast</a:t>
            </a:r>
            <a:r>
              <a:rPr lang="en-US" altLang="zh-CN" sz="2000" b="1" dirty="0" smtClean="0">
                <a:solidFill>
                  <a:srgbClr val="002060"/>
                </a:solidFill>
              </a:rPr>
              <a:t> </a:t>
            </a:r>
            <a:r>
              <a:rPr lang="zh-CN" altLang="en-US" sz="2000" dirty="0" smtClean="0"/>
              <a:t>和 </a:t>
            </a:r>
            <a:r>
              <a:rPr lang="en-US" altLang="zh-CN" sz="2000" b="1" dirty="0" err="1" smtClean="0">
                <a:solidFill>
                  <a:srgbClr val="002060"/>
                </a:solidFill>
              </a:rPr>
              <a:t>named.zero</a:t>
            </a:r>
            <a:r>
              <a:rPr lang="en-US" altLang="zh-CN" sz="2000" dirty="0" smtClean="0"/>
              <a:t>: </a:t>
            </a:r>
            <a:r>
              <a:rPr lang="zh-CN" altLang="en-US" sz="2000" dirty="0" smtClean="0"/>
              <a:t>广播地址的反向区数据库文件 （</a:t>
            </a:r>
            <a:r>
              <a:rPr lang="en-US" altLang="zh-CN" sz="2000" dirty="0" smtClean="0"/>
              <a:t>RFC 1912</a:t>
            </a:r>
            <a:r>
              <a:rPr lang="zh-CN" altLang="en-US" sz="2000" dirty="0" smtClean="0"/>
              <a:t>）</a:t>
            </a:r>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BIND</a:t>
            </a:r>
            <a:r>
              <a:rPr lang="zh-CN" altLang="en-US" sz="4400" dirty="0" smtClean="0"/>
              <a:t>的配置</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关于主配置文件</a:t>
            </a:r>
            <a:endParaRPr lang="en-US" altLang="zh-CN" dirty="0" smtClean="0"/>
          </a:p>
          <a:p>
            <a:pPr lvl="1"/>
            <a:r>
              <a:rPr lang="zh-CN" altLang="en-US" dirty="0" smtClean="0"/>
              <a:t>若只提供惟高速缓存服务器，则默认的主配置文件为 </a:t>
            </a:r>
            <a:r>
              <a:rPr lang="en-US" altLang="zh-CN" b="1" dirty="0" smtClean="0"/>
              <a:t>/etc/</a:t>
            </a:r>
            <a:r>
              <a:rPr lang="en-US" altLang="zh-CN" b="1" dirty="0" err="1" smtClean="0"/>
              <a:t>named.caching-nameserver.conf</a:t>
            </a:r>
            <a:endParaRPr lang="en-US" altLang="zh-CN" b="1" dirty="0" smtClean="0"/>
          </a:p>
          <a:p>
            <a:pPr lvl="1"/>
            <a:r>
              <a:rPr lang="zh-CN" altLang="en-US" dirty="0" smtClean="0"/>
              <a:t>若希望配置其他域名服务器，则主配置文件为  </a:t>
            </a:r>
            <a:r>
              <a:rPr lang="en-US" altLang="zh-CN" b="1" dirty="0" smtClean="0"/>
              <a:t>/etc/</a:t>
            </a:r>
            <a:r>
              <a:rPr lang="en-US" altLang="zh-CN" b="1" dirty="0" err="1" smtClean="0"/>
              <a:t>named.conf</a:t>
            </a:r>
            <a:endParaRPr lang="en-US" altLang="zh-CN" b="1" dirty="0" smtClean="0"/>
          </a:p>
          <a:p>
            <a:pPr lvl="2"/>
            <a:r>
              <a:rPr lang="zh-CN" altLang="en-US" dirty="0" smtClean="0"/>
              <a:t>默认未提供</a:t>
            </a:r>
          </a:p>
          <a:p>
            <a:pPr lvl="2"/>
            <a:r>
              <a:rPr lang="zh-CN" altLang="en-US" dirty="0" smtClean="0"/>
              <a:t>模板 </a:t>
            </a:r>
            <a:r>
              <a:rPr lang="en-US" altLang="zh-CN" dirty="0" smtClean="0"/>
              <a:t>/</a:t>
            </a:r>
            <a:r>
              <a:rPr lang="en-US" altLang="zh-CN" dirty="0" err="1" smtClean="0"/>
              <a:t>usr</a:t>
            </a:r>
            <a:r>
              <a:rPr lang="en-US" altLang="zh-CN" dirty="0" smtClean="0"/>
              <a:t>/share/doc/bind-*/sample/etc/</a:t>
            </a:r>
            <a:r>
              <a:rPr lang="en-US" altLang="zh-CN" dirty="0" err="1" smtClean="0"/>
              <a:t>named.conf</a:t>
            </a:r>
            <a:endParaRPr lang="en-US" altLang="zh-CN" dirty="0" smtClean="0"/>
          </a:p>
          <a:p>
            <a:r>
              <a:rPr lang="zh-CN" altLang="zh-CN" dirty="0" smtClean="0"/>
              <a:t>可以参考</a:t>
            </a:r>
            <a:r>
              <a:rPr lang="en-US" altLang="zh-CN" dirty="0" smtClean="0"/>
              <a:t> /</a:t>
            </a:r>
            <a:r>
              <a:rPr lang="en-US" altLang="zh-CN" dirty="0" err="1" smtClean="0"/>
              <a:t>usr</a:t>
            </a:r>
            <a:r>
              <a:rPr lang="en-US" altLang="zh-CN" dirty="0" smtClean="0"/>
              <a:t>/share/doc/bind-*/sample/ </a:t>
            </a:r>
            <a:r>
              <a:rPr lang="zh-CN" altLang="zh-CN" dirty="0" smtClean="0"/>
              <a:t>目录</a:t>
            </a:r>
            <a:endParaRPr lang="en-US" altLang="zh-CN" dirty="0" smtClean="0"/>
          </a:p>
          <a:p>
            <a:r>
              <a:rPr lang="zh-CN" altLang="zh-CN" dirty="0" smtClean="0"/>
              <a:t>查看</a:t>
            </a:r>
            <a:r>
              <a:rPr lang="en-US" altLang="zh-CN" dirty="0" smtClean="0"/>
              <a:t> Bind 9 </a:t>
            </a:r>
            <a:r>
              <a:rPr lang="zh-CN" altLang="zh-CN" dirty="0" smtClean="0"/>
              <a:t>安装的 “</a:t>
            </a:r>
            <a:r>
              <a:rPr lang="zh-CN" altLang="en-US" dirty="0" smtClean="0"/>
              <a:t>管理员参考手册</a:t>
            </a:r>
            <a:r>
              <a:rPr lang="zh-CN" altLang="zh-CN" dirty="0" smtClean="0"/>
              <a:t>”</a:t>
            </a:r>
          </a:p>
          <a:p>
            <a:pPr lvl="1">
              <a:buNone/>
            </a:pPr>
            <a:r>
              <a:rPr lang="en-US" altLang="zh-CN" b="1" dirty="0" smtClean="0">
                <a:solidFill>
                  <a:schemeClr val="accent6">
                    <a:lumMod val="75000"/>
                  </a:schemeClr>
                </a:solidFill>
              </a:rPr>
              <a:t># w3m /</a:t>
            </a:r>
            <a:r>
              <a:rPr lang="en-US" altLang="zh-CN" b="1" dirty="0" err="1" smtClean="0">
                <a:solidFill>
                  <a:schemeClr val="accent6">
                    <a:lumMod val="75000"/>
                  </a:schemeClr>
                </a:solidFill>
              </a:rPr>
              <a:t>usr</a:t>
            </a:r>
            <a:r>
              <a:rPr lang="en-US" altLang="zh-CN" b="1" dirty="0" smtClean="0">
                <a:solidFill>
                  <a:schemeClr val="accent6">
                    <a:lumMod val="75000"/>
                  </a:schemeClr>
                </a:solidFill>
              </a:rPr>
              <a:t>/share/doc/bind-*/arm/Bv9ARM.html</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chroot</a:t>
            </a:r>
            <a:r>
              <a:rPr lang="en-US" altLang="zh-CN" dirty="0" smtClean="0"/>
              <a:t> </a:t>
            </a:r>
            <a:r>
              <a:rPr lang="zh-CN" altLang="en-US" dirty="0" smtClean="0"/>
              <a:t>环境的</a:t>
            </a:r>
            <a:r>
              <a:rPr lang="en-US" altLang="zh-CN" dirty="0" smtClean="0"/>
              <a:t> BIND</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sz="2800" dirty="0" smtClean="0"/>
              <a:t>安装 </a:t>
            </a:r>
            <a:r>
              <a:rPr lang="en-US" altLang="zh-CN" sz="2800" dirty="0" smtClean="0"/>
              <a:t>bind-</a:t>
            </a:r>
            <a:r>
              <a:rPr lang="en-US" altLang="zh-CN" sz="2800" dirty="0" err="1" smtClean="0"/>
              <a:t>chroot</a:t>
            </a:r>
            <a:endParaRPr lang="en-US" altLang="zh-CN" sz="2800" dirty="0" smtClean="0"/>
          </a:p>
          <a:p>
            <a:pPr lvl="1">
              <a:buNone/>
            </a:pPr>
            <a:r>
              <a:rPr lang="en-US" altLang="zh-CN" b="1" dirty="0" smtClean="0">
                <a:solidFill>
                  <a:schemeClr val="accent6">
                    <a:lumMod val="75000"/>
                  </a:schemeClr>
                </a:solidFill>
              </a:rPr>
              <a:t># yum install bind-</a:t>
            </a:r>
            <a:r>
              <a:rPr lang="en-US" altLang="zh-CN" b="1" dirty="0" err="1" smtClean="0">
                <a:solidFill>
                  <a:schemeClr val="accent6">
                    <a:lumMod val="75000"/>
                  </a:schemeClr>
                </a:solidFill>
              </a:rPr>
              <a:t>chroot</a:t>
            </a:r>
            <a:endParaRPr lang="en-US" altLang="zh-CN" b="1" dirty="0" smtClean="0">
              <a:solidFill>
                <a:schemeClr val="accent6">
                  <a:lumMod val="75000"/>
                </a:schemeClr>
              </a:solidFill>
            </a:endParaRPr>
          </a:p>
          <a:p>
            <a:r>
              <a:rPr lang="en-US" altLang="zh-CN" sz="2800" dirty="0" smtClean="0"/>
              <a:t>bind-</a:t>
            </a:r>
            <a:r>
              <a:rPr lang="en-US" altLang="zh-CN" sz="2800" dirty="0" err="1" smtClean="0"/>
              <a:t>chroot</a:t>
            </a:r>
            <a:r>
              <a:rPr lang="zh-CN" altLang="en-US" sz="2800" dirty="0" smtClean="0"/>
              <a:t>的功能</a:t>
            </a:r>
            <a:endParaRPr lang="en-US" altLang="zh-CN" sz="2800" dirty="0" smtClean="0"/>
          </a:p>
          <a:p>
            <a:pPr lvl="1"/>
            <a:r>
              <a:rPr lang="zh-CN" altLang="en-US" sz="2400" dirty="0" smtClean="0"/>
              <a:t>在 </a:t>
            </a:r>
            <a:r>
              <a:rPr lang="en-US" altLang="zh-CN" sz="2400" dirty="0" smtClean="0"/>
              <a:t>/</a:t>
            </a:r>
            <a:r>
              <a:rPr lang="en-US" altLang="zh-CN" sz="2400" dirty="0" err="1" smtClean="0"/>
              <a:t>var</a:t>
            </a:r>
            <a:r>
              <a:rPr lang="en-US" altLang="zh-CN" sz="2400" dirty="0" smtClean="0"/>
              <a:t>/named/</a:t>
            </a:r>
            <a:r>
              <a:rPr lang="en-US" altLang="zh-CN" sz="2400" dirty="0" err="1" smtClean="0"/>
              <a:t>chroot</a:t>
            </a:r>
            <a:r>
              <a:rPr lang="en-US" altLang="zh-CN" sz="2400" dirty="0" smtClean="0"/>
              <a:t> </a:t>
            </a:r>
            <a:r>
              <a:rPr lang="zh-CN" altLang="en-US" sz="2400" dirty="0" smtClean="0"/>
              <a:t>中安装 </a:t>
            </a:r>
            <a:r>
              <a:rPr lang="en-US" altLang="zh-CN" sz="2400" dirty="0" err="1" smtClean="0"/>
              <a:t>chroot</a:t>
            </a:r>
            <a:r>
              <a:rPr lang="en-US" altLang="zh-CN" sz="2400" dirty="0" smtClean="0"/>
              <a:t> </a:t>
            </a:r>
            <a:r>
              <a:rPr lang="zh-CN" altLang="en-US" sz="2400" dirty="0" smtClean="0"/>
              <a:t>环境</a:t>
            </a:r>
          </a:p>
          <a:p>
            <a:pPr lvl="1"/>
            <a:r>
              <a:rPr lang="zh-CN" altLang="en-US" sz="2400" dirty="0" smtClean="0"/>
              <a:t>将现有的配置文件转移到 </a:t>
            </a:r>
            <a:r>
              <a:rPr lang="en-US" altLang="zh-CN" sz="2400" dirty="0" err="1" smtClean="0"/>
              <a:t>chroot</a:t>
            </a:r>
            <a:r>
              <a:rPr lang="en-US" altLang="zh-CN" sz="2400" dirty="0" smtClean="0"/>
              <a:t> </a:t>
            </a:r>
            <a:r>
              <a:rPr lang="zh-CN" altLang="en-US" sz="2400" dirty="0" smtClean="0"/>
              <a:t>环境目录，将原始文件替换成符号链接</a:t>
            </a:r>
          </a:p>
          <a:p>
            <a:pPr lvl="1"/>
            <a:r>
              <a:rPr lang="zh-CN" altLang="en-US" sz="2400" dirty="0" smtClean="0"/>
              <a:t>更新 </a:t>
            </a:r>
            <a:r>
              <a:rPr lang="en-US" altLang="zh-CN" sz="2400" dirty="0" smtClean="0"/>
              <a:t>/etc/</a:t>
            </a:r>
            <a:r>
              <a:rPr lang="en-US" altLang="zh-CN" sz="2400" dirty="0" err="1" smtClean="0"/>
              <a:t>sysconfig</a:t>
            </a:r>
            <a:r>
              <a:rPr lang="en-US" altLang="zh-CN" sz="2400" dirty="0" smtClean="0"/>
              <a:t>/named </a:t>
            </a:r>
            <a:r>
              <a:rPr lang="zh-CN" altLang="en-US" sz="2400" dirty="0" smtClean="0"/>
              <a:t>文件中的 </a:t>
            </a:r>
            <a:r>
              <a:rPr lang="en-US" altLang="zh-CN" sz="2400" dirty="0" smtClean="0"/>
              <a:t>named </a:t>
            </a:r>
            <a:r>
              <a:rPr lang="zh-CN" altLang="en-US" sz="2400" dirty="0" smtClean="0"/>
              <a:t>选项</a:t>
            </a:r>
          </a:p>
          <a:p>
            <a:pPr lvl="2">
              <a:buNone/>
            </a:pPr>
            <a:r>
              <a:rPr lang="en-US" altLang="zh-CN" b="1" dirty="0" smtClean="0">
                <a:solidFill>
                  <a:srgbClr val="002060"/>
                </a:solidFill>
              </a:rPr>
              <a:t>ROOTDIR=/</a:t>
            </a:r>
            <a:r>
              <a:rPr lang="en-US" altLang="zh-CN" b="1" dirty="0" err="1" smtClean="0">
                <a:solidFill>
                  <a:srgbClr val="002060"/>
                </a:solidFill>
              </a:rPr>
              <a:t>var</a:t>
            </a:r>
            <a:r>
              <a:rPr lang="en-US" altLang="zh-CN" b="1" dirty="0" smtClean="0">
                <a:solidFill>
                  <a:srgbClr val="002060"/>
                </a:solidFill>
              </a:rPr>
              <a:t>/named/</a:t>
            </a:r>
            <a:r>
              <a:rPr lang="en-US" altLang="zh-CN" b="1" dirty="0" err="1" smtClean="0">
                <a:solidFill>
                  <a:srgbClr val="002060"/>
                </a:solidFill>
              </a:rPr>
              <a:t>chroot</a:t>
            </a:r>
            <a:endParaRPr lang="en-US" altLang="zh-CN" b="1" dirty="0" smtClean="0">
              <a:solidFill>
                <a:srgbClr val="002060"/>
              </a:solidFill>
            </a:endParaRPr>
          </a:p>
          <a:p>
            <a:r>
              <a:rPr lang="zh-CN" altLang="en-US" sz="2800" dirty="0" smtClean="0"/>
              <a:t>所有文件都基于目录 </a:t>
            </a:r>
            <a:r>
              <a:rPr lang="en-US" altLang="zh-CN" sz="2800" dirty="0" smtClean="0"/>
              <a:t>/</a:t>
            </a:r>
            <a:r>
              <a:rPr lang="en-US" altLang="zh-CN" sz="2800" dirty="0" err="1" smtClean="0"/>
              <a:t>var</a:t>
            </a:r>
            <a:r>
              <a:rPr lang="en-US" altLang="zh-CN" sz="2800" dirty="0" smtClean="0"/>
              <a:t>/named/</a:t>
            </a:r>
            <a:r>
              <a:rPr lang="en-US" altLang="zh-CN" sz="2800" dirty="0" err="1" smtClean="0"/>
              <a:t>chroot</a:t>
            </a:r>
            <a:r>
              <a:rPr lang="en-US" altLang="zh-CN" sz="2800" dirty="0" smtClean="0"/>
              <a:t>/</a:t>
            </a:r>
            <a:endParaRPr lang="zh-CN" altLang="en-US" sz="2800" dirty="0" smtClean="0"/>
          </a:p>
          <a:p>
            <a:pPr lvl="1"/>
            <a:r>
              <a:rPr lang="en-US" altLang="zh-CN" sz="2000" dirty="0" smtClean="0"/>
              <a:t>/etc/</a:t>
            </a:r>
            <a:r>
              <a:rPr lang="en-US" altLang="zh-CN" sz="2000" dirty="0" err="1" smtClean="0"/>
              <a:t>named.conf</a:t>
            </a:r>
            <a:r>
              <a:rPr lang="en-US" altLang="zh-CN" sz="2000" dirty="0" smtClean="0"/>
              <a:t> </a:t>
            </a:r>
            <a:r>
              <a:rPr lang="zh-CN" altLang="en-US" sz="2000" dirty="0" smtClean="0"/>
              <a:t>变为 </a:t>
            </a:r>
            <a:r>
              <a:rPr lang="en-US" altLang="zh-CN" sz="2000" b="1" dirty="0" smtClean="0">
                <a:solidFill>
                  <a:srgbClr val="002060"/>
                </a:solidFill>
              </a:rPr>
              <a:t>/</a:t>
            </a:r>
            <a:r>
              <a:rPr lang="en-US" altLang="zh-CN" sz="2000" b="1" dirty="0" err="1" smtClean="0">
                <a:solidFill>
                  <a:srgbClr val="002060"/>
                </a:solidFill>
              </a:rPr>
              <a:t>var</a:t>
            </a:r>
            <a:r>
              <a:rPr lang="en-US" altLang="zh-CN" sz="2000" b="1" dirty="0" smtClean="0">
                <a:solidFill>
                  <a:srgbClr val="002060"/>
                </a:solidFill>
              </a:rPr>
              <a:t>/named/</a:t>
            </a:r>
            <a:r>
              <a:rPr lang="en-US" altLang="zh-CN" sz="2000" b="1" dirty="0" err="1" smtClean="0">
                <a:solidFill>
                  <a:srgbClr val="002060"/>
                </a:solidFill>
              </a:rPr>
              <a:t>chroot</a:t>
            </a:r>
            <a:r>
              <a:rPr lang="en-US" altLang="zh-CN" sz="2000" b="1" dirty="0" smtClean="0">
                <a:solidFill>
                  <a:srgbClr val="002060"/>
                </a:solidFill>
              </a:rPr>
              <a:t>/etc/</a:t>
            </a:r>
            <a:r>
              <a:rPr lang="en-US" altLang="zh-CN" sz="2000" b="1" dirty="0" err="1" smtClean="0">
                <a:solidFill>
                  <a:srgbClr val="002060"/>
                </a:solidFill>
              </a:rPr>
              <a:t>named.conf</a:t>
            </a:r>
            <a:endParaRPr lang="en-US" altLang="zh-CN" sz="2000" b="1" dirty="0" smtClean="0">
              <a:solidFill>
                <a:srgbClr val="002060"/>
              </a:solidFill>
            </a:endParaRPr>
          </a:p>
          <a:p>
            <a:pPr lvl="1"/>
            <a:r>
              <a:rPr lang="en-US" altLang="zh-CN" sz="2000" dirty="0" smtClean="0"/>
              <a:t>/</a:t>
            </a:r>
            <a:r>
              <a:rPr lang="en-US" altLang="zh-CN" sz="2000" dirty="0" err="1" smtClean="0"/>
              <a:t>var</a:t>
            </a:r>
            <a:r>
              <a:rPr lang="en-US" altLang="zh-CN" sz="2000" dirty="0" smtClean="0"/>
              <a:t>/named/</a:t>
            </a:r>
            <a:r>
              <a:rPr lang="en-US" altLang="zh-CN" sz="2000" dirty="0" err="1" smtClean="0"/>
              <a:t>localhost.zone</a:t>
            </a:r>
            <a:r>
              <a:rPr lang="en-US" altLang="zh-CN" sz="2000" dirty="0" smtClean="0"/>
              <a:t> </a:t>
            </a:r>
            <a:r>
              <a:rPr lang="zh-CN" altLang="en-US" sz="2000" dirty="0" smtClean="0"/>
              <a:t>变为 </a:t>
            </a:r>
            <a:r>
              <a:rPr lang="en-US" altLang="zh-CN" sz="2000" b="1" dirty="0" smtClean="0">
                <a:solidFill>
                  <a:srgbClr val="002060"/>
                </a:solidFill>
              </a:rPr>
              <a:t>/</a:t>
            </a:r>
            <a:r>
              <a:rPr lang="en-US" altLang="zh-CN" sz="2000" b="1" dirty="0" err="1" smtClean="0">
                <a:solidFill>
                  <a:srgbClr val="002060"/>
                </a:solidFill>
              </a:rPr>
              <a:t>var</a:t>
            </a:r>
            <a:r>
              <a:rPr lang="en-US" altLang="zh-CN" sz="2000" b="1" dirty="0" smtClean="0">
                <a:solidFill>
                  <a:srgbClr val="002060"/>
                </a:solidFill>
              </a:rPr>
              <a:t>/named/</a:t>
            </a:r>
            <a:r>
              <a:rPr lang="en-US" altLang="zh-CN" sz="2000" b="1" dirty="0" err="1" smtClean="0">
                <a:solidFill>
                  <a:srgbClr val="002060"/>
                </a:solidFill>
              </a:rPr>
              <a:t>chroot</a:t>
            </a:r>
            <a:r>
              <a:rPr lang="en-US" altLang="zh-CN" sz="2000" b="1" dirty="0" smtClean="0">
                <a:solidFill>
                  <a:srgbClr val="002060"/>
                </a:solidFill>
              </a:rPr>
              <a:t>/</a:t>
            </a:r>
            <a:r>
              <a:rPr lang="en-US" altLang="zh-CN" sz="2000" b="1" dirty="0" err="1" smtClean="0">
                <a:solidFill>
                  <a:srgbClr val="002060"/>
                </a:solidFill>
              </a:rPr>
              <a:t>var</a:t>
            </a:r>
            <a:r>
              <a:rPr lang="en-US" altLang="zh-CN" sz="2000" b="1" dirty="0" smtClean="0">
                <a:solidFill>
                  <a:srgbClr val="002060"/>
                </a:solidFill>
              </a:rPr>
              <a:t>/named/</a:t>
            </a:r>
            <a:r>
              <a:rPr lang="en-US" altLang="zh-CN" sz="2000" b="1" dirty="0" err="1" smtClean="0">
                <a:solidFill>
                  <a:srgbClr val="002060"/>
                </a:solidFill>
              </a:rPr>
              <a:t>localhost.zone</a:t>
            </a:r>
            <a:endParaRPr lang="en-US" altLang="zh-CN" sz="2000" b="1" dirty="0" smtClean="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 </a:t>
            </a:r>
            <a:r>
              <a:rPr lang="en-US" altLang="zh-CN" dirty="0" err="1" smtClean="0"/>
              <a:t>chroot</a:t>
            </a:r>
            <a:r>
              <a:rPr lang="en-US" altLang="zh-CN" dirty="0" smtClean="0"/>
              <a:t> </a:t>
            </a:r>
            <a:r>
              <a:rPr lang="zh-CN" altLang="en-US" dirty="0" smtClean="0"/>
              <a:t>环境的</a:t>
            </a:r>
            <a:r>
              <a:rPr lang="en-US" altLang="zh-CN" dirty="0" smtClean="0"/>
              <a:t> BIND</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实际工作中应该启用 </a:t>
            </a:r>
            <a:r>
              <a:rPr lang="en-US" altLang="zh-CN" dirty="0" smtClean="0"/>
              <a:t>BIND </a:t>
            </a:r>
            <a:r>
              <a:rPr lang="zh-CN" altLang="en-US" dirty="0" smtClean="0"/>
              <a:t>的 </a:t>
            </a:r>
            <a:r>
              <a:rPr lang="en-US" altLang="zh-CN" dirty="0" err="1" smtClean="0"/>
              <a:t>chroot</a:t>
            </a:r>
            <a:r>
              <a:rPr lang="en-US" altLang="zh-CN" dirty="0" smtClean="0"/>
              <a:t> </a:t>
            </a:r>
            <a:r>
              <a:rPr lang="zh-CN" altLang="en-US" dirty="0" smtClean="0"/>
              <a:t>功能</a:t>
            </a:r>
          </a:p>
          <a:p>
            <a:pPr lvl="1"/>
            <a:r>
              <a:rPr lang="zh-CN" altLang="en-US" dirty="0" smtClean="0"/>
              <a:t>本章中为了讲解和实验的方便没有启用</a:t>
            </a:r>
            <a:r>
              <a:rPr lang="en-US" altLang="zh-CN" dirty="0" err="1" smtClean="0"/>
              <a:t>chroot</a:t>
            </a:r>
            <a:r>
              <a:rPr lang="zh-CN" altLang="en-US" dirty="0" smtClean="0"/>
              <a:t>功能</a:t>
            </a:r>
            <a:endParaRPr lang="en-US" altLang="zh-CN" dirty="0" smtClean="0"/>
          </a:p>
          <a:p>
            <a:r>
              <a:rPr lang="zh-CN" altLang="en-US" dirty="0" smtClean="0"/>
              <a:t>管理是否使用 </a:t>
            </a:r>
            <a:r>
              <a:rPr lang="en-US" altLang="zh-CN" dirty="0" err="1" smtClean="0"/>
              <a:t>chroot</a:t>
            </a:r>
            <a:r>
              <a:rPr lang="en-US" altLang="zh-CN" dirty="0" smtClean="0"/>
              <a:t> </a:t>
            </a:r>
            <a:r>
              <a:rPr lang="zh-CN" altLang="en-US" dirty="0" smtClean="0"/>
              <a:t>环境的 </a:t>
            </a:r>
            <a:r>
              <a:rPr lang="en-US" altLang="zh-CN" dirty="0" smtClean="0"/>
              <a:t>bind</a:t>
            </a:r>
          </a:p>
          <a:p>
            <a:pPr lvl="1"/>
            <a:r>
              <a:rPr lang="zh-CN" altLang="en-US" b="1" dirty="0" smtClean="0"/>
              <a:t>使用 </a:t>
            </a:r>
            <a:r>
              <a:rPr lang="en-US" altLang="zh-CN" b="1" dirty="0" err="1" smtClean="0"/>
              <a:t>chroot</a:t>
            </a:r>
            <a:r>
              <a:rPr lang="en-US" altLang="zh-CN" b="1" dirty="0" smtClean="0"/>
              <a:t> </a:t>
            </a:r>
            <a:r>
              <a:rPr lang="zh-CN" altLang="en-US" b="1" dirty="0" smtClean="0"/>
              <a:t>环境的 </a:t>
            </a:r>
            <a:r>
              <a:rPr lang="en-US" altLang="zh-CN" b="1" dirty="0" smtClean="0"/>
              <a:t>bind</a:t>
            </a:r>
          </a:p>
          <a:p>
            <a:pPr lvl="1">
              <a:buNone/>
            </a:pPr>
            <a:r>
              <a:rPr lang="en-US" altLang="zh-CN" b="1" dirty="0" smtClean="0">
                <a:solidFill>
                  <a:schemeClr val="accent6">
                    <a:lumMod val="75000"/>
                  </a:schemeClr>
                </a:solidFill>
              </a:rPr>
              <a:t># bind-</a:t>
            </a:r>
            <a:r>
              <a:rPr lang="en-US" altLang="zh-CN" b="1" dirty="0" err="1" smtClean="0">
                <a:solidFill>
                  <a:schemeClr val="accent6">
                    <a:lumMod val="75000"/>
                  </a:schemeClr>
                </a:solidFill>
              </a:rPr>
              <a:t>chroot</a:t>
            </a:r>
            <a:r>
              <a:rPr lang="en-US" altLang="zh-CN" b="1" dirty="0" smtClean="0">
                <a:solidFill>
                  <a:schemeClr val="accent6">
                    <a:lumMod val="75000"/>
                  </a:schemeClr>
                </a:solidFill>
              </a:rPr>
              <a:t>-admin --enable</a:t>
            </a:r>
          </a:p>
          <a:p>
            <a:pPr lvl="1"/>
            <a:r>
              <a:rPr lang="zh-CN" altLang="en-US" b="1" dirty="0" smtClean="0"/>
              <a:t>使用 </a:t>
            </a:r>
            <a:r>
              <a:rPr lang="en-US" altLang="zh-CN" b="1" dirty="0" smtClean="0"/>
              <a:t>root </a:t>
            </a:r>
            <a:r>
              <a:rPr lang="zh-CN" altLang="en-US" b="1" dirty="0" smtClean="0"/>
              <a:t>环境的 </a:t>
            </a:r>
            <a:r>
              <a:rPr lang="en-US" altLang="zh-CN" b="1" dirty="0" smtClean="0"/>
              <a:t>bind</a:t>
            </a:r>
          </a:p>
          <a:p>
            <a:pPr lvl="1">
              <a:buNone/>
            </a:pPr>
            <a:r>
              <a:rPr lang="en-US" altLang="zh-CN" b="1" dirty="0" smtClean="0">
                <a:solidFill>
                  <a:schemeClr val="accent6">
                    <a:lumMod val="75000"/>
                  </a:schemeClr>
                </a:solidFill>
              </a:rPr>
              <a:t># bind-</a:t>
            </a:r>
            <a:r>
              <a:rPr lang="en-US" altLang="zh-CN" b="1" dirty="0" err="1" smtClean="0">
                <a:solidFill>
                  <a:schemeClr val="accent6">
                    <a:lumMod val="75000"/>
                  </a:schemeClr>
                </a:solidFill>
              </a:rPr>
              <a:t>chroot</a:t>
            </a:r>
            <a:r>
              <a:rPr lang="en-US" altLang="zh-CN" b="1" dirty="0" smtClean="0">
                <a:solidFill>
                  <a:schemeClr val="accent6">
                    <a:lumMod val="75000"/>
                  </a:schemeClr>
                </a:solidFill>
              </a:rPr>
              <a:t>-admin --disable </a:t>
            </a:r>
          </a:p>
          <a:p>
            <a:pPr lvl="1"/>
            <a:r>
              <a:rPr lang="zh-CN" altLang="en-US" b="1" dirty="0" smtClean="0"/>
              <a:t>同步两种环境的 </a:t>
            </a:r>
            <a:r>
              <a:rPr lang="en-US" altLang="zh-CN" b="1" dirty="0" smtClean="0"/>
              <a:t>bind </a:t>
            </a:r>
            <a:r>
              <a:rPr lang="zh-CN" altLang="en-US" b="1" dirty="0" smtClean="0"/>
              <a:t>配置文件</a:t>
            </a:r>
            <a:endParaRPr lang="en-US" altLang="zh-CN" b="1" dirty="0" smtClean="0"/>
          </a:p>
          <a:p>
            <a:pPr lvl="1">
              <a:buNone/>
            </a:pPr>
            <a:r>
              <a:rPr lang="en-US" altLang="zh-CN" b="1" dirty="0" smtClean="0">
                <a:solidFill>
                  <a:schemeClr val="accent6">
                    <a:lumMod val="75000"/>
                  </a:schemeClr>
                </a:solidFill>
              </a:rPr>
              <a:t># bind-</a:t>
            </a:r>
            <a:r>
              <a:rPr lang="en-US" altLang="zh-CN" b="1" dirty="0" err="1" smtClean="0">
                <a:solidFill>
                  <a:schemeClr val="accent6">
                    <a:lumMod val="75000"/>
                  </a:schemeClr>
                </a:solidFill>
              </a:rPr>
              <a:t>chroot</a:t>
            </a:r>
            <a:r>
              <a:rPr lang="en-US" altLang="zh-CN" b="1" dirty="0" smtClean="0">
                <a:solidFill>
                  <a:schemeClr val="accent6">
                    <a:lumMod val="75000"/>
                  </a:schemeClr>
                </a:solidFill>
              </a:rPr>
              <a:t>-admin --sync </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的配置语法</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named.conf</a:t>
            </a:r>
            <a:r>
              <a:rPr lang="en-US" altLang="zh-CN" dirty="0" smtClean="0"/>
              <a:t> </a:t>
            </a:r>
            <a:r>
              <a:rPr lang="zh-CN" altLang="en-US" dirty="0" smtClean="0"/>
              <a:t>中常用的</a:t>
            </a:r>
            <a:r>
              <a:rPr lang="en-US" altLang="zh-CN" dirty="0" smtClean="0"/>
              <a:t/>
            </a:r>
            <a:br>
              <a:rPr lang="en-US" altLang="zh-CN" dirty="0" smtClean="0"/>
            </a:br>
            <a:r>
              <a:rPr lang="zh-CN" altLang="en-US" dirty="0" smtClean="0"/>
              <a:t>配置语句</a:t>
            </a:r>
            <a:endParaRPr lang="zh-CN" altLang="en-US" dirty="0"/>
          </a:p>
        </p:txBody>
      </p:sp>
      <p:sp>
        <p:nvSpPr>
          <p:cNvPr id="3" name="内容占位符 2"/>
          <p:cNvSpPr>
            <a:spLocks noGrp="1"/>
          </p:cNvSpPr>
          <p:nvPr>
            <p:ph idx="1"/>
          </p:nvPr>
        </p:nvSpPr>
        <p:spPr/>
        <p:txBody>
          <a:bodyPr/>
          <a:lstStyle/>
          <a:p>
            <a:r>
              <a:rPr lang="zh-CN" altLang="en-US" dirty="0" smtClean="0"/>
              <a:t>定义客户端匹配列表名称</a:t>
            </a:r>
            <a:r>
              <a:rPr lang="en-US" altLang="zh-CN" dirty="0" smtClean="0"/>
              <a:t>——</a:t>
            </a:r>
            <a:r>
              <a:rPr lang="en-US" altLang="zh-CN" b="1" dirty="0" err="1" smtClean="0">
                <a:solidFill>
                  <a:srgbClr val="002060"/>
                </a:solidFill>
              </a:rPr>
              <a:t>acl</a:t>
            </a:r>
            <a:endParaRPr lang="en-US" altLang="zh-CN" b="1" dirty="0" smtClean="0">
              <a:solidFill>
                <a:srgbClr val="002060"/>
              </a:solidFill>
            </a:endParaRPr>
          </a:p>
          <a:p>
            <a:pPr lvl="1"/>
            <a:r>
              <a:rPr lang="zh-CN" altLang="en-US" dirty="0" smtClean="0"/>
              <a:t>有四个无需定义即可使用的默认匹配列表名称</a:t>
            </a:r>
            <a:endParaRPr lang="en-US" altLang="zh-CN" dirty="0" smtClean="0"/>
          </a:p>
          <a:p>
            <a:pPr lvl="2"/>
            <a:r>
              <a:rPr lang="en-US" altLang="zh-CN" b="1" dirty="0" smtClean="0"/>
              <a:t>any</a:t>
            </a:r>
            <a:r>
              <a:rPr lang="zh-CN" altLang="en-US" dirty="0" smtClean="0"/>
              <a:t>（所有主机）</a:t>
            </a:r>
            <a:endParaRPr lang="en-US" altLang="zh-CN" dirty="0" smtClean="0"/>
          </a:p>
          <a:p>
            <a:pPr lvl="2"/>
            <a:r>
              <a:rPr lang="en-US" altLang="zh-CN" b="1" dirty="0" smtClean="0"/>
              <a:t>none</a:t>
            </a:r>
            <a:r>
              <a:rPr lang="zh-CN" altLang="en-US" dirty="0" smtClean="0"/>
              <a:t>（不匹配任何主机）</a:t>
            </a:r>
          </a:p>
          <a:p>
            <a:pPr lvl="2"/>
            <a:r>
              <a:rPr lang="en-US" altLang="zh-CN" b="1" dirty="0" err="1" smtClean="0"/>
              <a:t>localhost</a:t>
            </a:r>
            <a:r>
              <a:rPr lang="zh-CN" altLang="en-US" dirty="0" smtClean="0"/>
              <a:t>（本地主机）</a:t>
            </a:r>
            <a:endParaRPr lang="en-US" altLang="zh-CN" dirty="0" smtClean="0"/>
          </a:p>
          <a:p>
            <a:pPr lvl="2"/>
            <a:r>
              <a:rPr lang="en-US" altLang="zh-CN" b="1" dirty="0" err="1" smtClean="0"/>
              <a:t>localnets</a:t>
            </a:r>
            <a:r>
              <a:rPr lang="zh-CN" altLang="en-US" dirty="0" smtClean="0"/>
              <a:t>（本地网络上的所有主机）</a:t>
            </a:r>
            <a:endParaRPr lang="en-US" altLang="zh-CN" dirty="0" smtClean="0"/>
          </a:p>
          <a:p>
            <a:r>
              <a:rPr lang="zh-CN" altLang="en-US" dirty="0" smtClean="0"/>
              <a:t>定义全局配置选项 </a:t>
            </a:r>
            <a:r>
              <a:rPr lang="en-US" altLang="zh-CN" dirty="0" smtClean="0"/>
              <a:t>——</a:t>
            </a:r>
            <a:r>
              <a:rPr lang="en-US" altLang="zh-CN" b="1" dirty="0" smtClean="0">
                <a:solidFill>
                  <a:srgbClr val="002060"/>
                </a:solidFill>
              </a:rPr>
              <a:t>options</a:t>
            </a:r>
          </a:p>
          <a:p>
            <a:r>
              <a:rPr lang="zh-CN" altLang="en-US" dirty="0" smtClean="0"/>
              <a:t>定义区声明</a:t>
            </a:r>
            <a:r>
              <a:rPr lang="en-US" altLang="zh-CN" dirty="0" smtClean="0"/>
              <a:t>——</a:t>
            </a:r>
            <a:r>
              <a:rPr lang="en-US" altLang="zh-CN" b="1" dirty="0" smtClean="0">
                <a:solidFill>
                  <a:srgbClr val="002060"/>
                </a:solidFill>
              </a:rPr>
              <a:t>zone</a:t>
            </a:r>
          </a:p>
          <a:p>
            <a:r>
              <a:rPr lang="zh-CN" altLang="en-US" dirty="0" smtClean="0"/>
              <a:t>包含其他文件到本文件</a:t>
            </a:r>
            <a:r>
              <a:rPr lang="en-US" altLang="zh-CN" dirty="0" smtClean="0"/>
              <a:t>——</a:t>
            </a:r>
            <a:r>
              <a:rPr lang="en-US" altLang="zh-CN" b="1" dirty="0" smtClean="0">
                <a:solidFill>
                  <a:srgbClr val="002060"/>
                </a:solidFill>
              </a:rPr>
              <a:t>include</a:t>
            </a:r>
            <a:endParaRPr lang="zh-CN" altLang="en-US"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named.conf</a:t>
            </a:r>
            <a:r>
              <a:rPr lang="en-US" altLang="zh-CN" dirty="0" smtClean="0"/>
              <a:t/>
            </a:r>
            <a:br>
              <a:rPr lang="en-US" altLang="zh-CN" dirty="0" smtClean="0"/>
            </a:br>
            <a:r>
              <a:rPr lang="en-US" altLang="zh-CN" dirty="0" smtClean="0"/>
              <a:t>——</a:t>
            </a:r>
            <a:r>
              <a:rPr lang="zh-CN" altLang="en-US" dirty="0" smtClean="0"/>
              <a:t>全局配置选项（</a:t>
            </a:r>
            <a:r>
              <a:rPr lang="en-US" altLang="zh-CN" b="1" dirty="0" smtClean="0">
                <a:solidFill>
                  <a:srgbClr val="002060"/>
                </a:solidFill>
              </a:rPr>
              <a:t>options</a:t>
            </a:r>
            <a:r>
              <a:rPr lang="zh-CN" altLang="en-US" dirty="0" smtClean="0"/>
              <a:t>）</a:t>
            </a:r>
            <a:endParaRPr lang="zh-CN" altLang="en-US" dirty="0"/>
          </a:p>
        </p:txBody>
      </p:sp>
      <p:sp>
        <p:nvSpPr>
          <p:cNvPr id="3" name="内容占位符 2"/>
          <p:cNvSpPr>
            <a:spLocks noGrp="1"/>
          </p:cNvSpPr>
          <p:nvPr>
            <p:ph idx="1"/>
          </p:nvPr>
        </p:nvSpPr>
        <p:spPr>
          <a:xfrm>
            <a:off x="457200" y="3284984"/>
            <a:ext cx="8229600" cy="2845941"/>
          </a:xfrm>
        </p:spPr>
        <p:txBody>
          <a:bodyPr/>
          <a:lstStyle/>
          <a:p>
            <a:r>
              <a:rPr lang="zh-CN" altLang="en-US" dirty="0" smtClean="0"/>
              <a:t>常用的配置子句</a:t>
            </a:r>
            <a:endParaRPr lang="en-US" altLang="zh-CN" dirty="0" smtClean="0"/>
          </a:p>
          <a:p>
            <a:pPr lvl="1"/>
            <a:r>
              <a:rPr lang="zh-CN" altLang="en-US" sz="2800" dirty="0" smtClean="0"/>
              <a:t>定义服务器区配置文件的工作目录（</a:t>
            </a:r>
            <a:r>
              <a:rPr lang="en-US" altLang="zh-CN" sz="2800" b="1" dirty="0" smtClean="0">
                <a:solidFill>
                  <a:srgbClr val="002060"/>
                </a:solidFill>
              </a:rPr>
              <a:t>directory</a:t>
            </a:r>
            <a:r>
              <a:rPr lang="zh-CN" altLang="en-US" sz="2800" dirty="0" smtClean="0"/>
              <a:t>）</a:t>
            </a:r>
            <a:endParaRPr lang="en-US" altLang="zh-CN" sz="2800" dirty="0" smtClean="0"/>
          </a:p>
          <a:p>
            <a:pPr lvl="1"/>
            <a:r>
              <a:rPr lang="zh-CN" altLang="en-US" sz="2800" dirty="0" smtClean="0"/>
              <a:t>定义查询和传输的访问控制</a:t>
            </a:r>
            <a:endParaRPr lang="en-US" altLang="zh-CN" sz="2800" dirty="0" smtClean="0"/>
          </a:p>
          <a:p>
            <a:pPr lvl="2"/>
            <a:r>
              <a:rPr lang="zh-CN" altLang="en-US" sz="2400" dirty="0" smtClean="0"/>
              <a:t>迭代</a:t>
            </a:r>
            <a:r>
              <a:rPr lang="en-US" altLang="zh-CN" sz="2400" dirty="0" smtClean="0"/>
              <a:t>: </a:t>
            </a:r>
            <a:r>
              <a:rPr lang="en-US" altLang="zh-CN" sz="2400" b="1" dirty="0" smtClean="0">
                <a:solidFill>
                  <a:srgbClr val="002060"/>
                </a:solidFill>
              </a:rPr>
              <a:t>allow-query { match-list; };</a:t>
            </a:r>
          </a:p>
          <a:p>
            <a:pPr lvl="2"/>
            <a:r>
              <a:rPr lang="zh-CN" altLang="en-US" sz="2400" dirty="0" smtClean="0"/>
              <a:t>递归</a:t>
            </a:r>
            <a:r>
              <a:rPr lang="en-US" altLang="zh-CN" sz="2400" dirty="0" smtClean="0"/>
              <a:t>: </a:t>
            </a:r>
            <a:r>
              <a:rPr lang="en-US" altLang="zh-CN" sz="2400" b="1" dirty="0" smtClean="0">
                <a:solidFill>
                  <a:srgbClr val="002060"/>
                </a:solidFill>
              </a:rPr>
              <a:t>allow-recursion { match-list; };</a:t>
            </a:r>
          </a:p>
          <a:p>
            <a:pPr lvl="2"/>
            <a:r>
              <a:rPr lang="zh-CN" altLang="en-US" sz="2400" dirty="0" smtClean="0"/>
              <a:t>传输</a:t>
            </a:r>
            <a:r>
              <a:rPr lang="en-US" altLang="zh-CN" sz="2400" dirty="0" smtClean="0"/>
              <a:t>: </a:t>
            </a:r>
            <a:r>
              <a:rPr lang="en-US" altLang="zh-CN" sz="2400" b="1" dirty="0" smtClean="0">
                <a:solidFill>
                  <a:srgbClr val="002060"/>
                </a:solidFill>
              </a:rPr>
              <a:t>allow-transfer { match-list; };</a:t>
            </a:r>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
        <p:nvSpPr>
          <p:cNvPr id="7" name="TextBox 6"/>
          <p:cNvSpPr txBox="1"/>
          <p:nvPr/>
        </p:nvSpPr>
        <p:spPr>
          <a:xfrm>
            <a:off x="467544" y="1700809"/>
            <a:ext cx="8208912"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buFont typeface="Wingdings" pitchFamily="2" charset="2"/>
              <a:buNone/>
            </a:pPr>
            <a:r>
              <a:rPr lang="en-US" altLang="zh-CN" sz="2200" dirty="0" smtClean="0"/>
              <a:t>options (</a:t>
            </a:r>
          </a:p>
          <a:p>
            <a:pPr lvl="1">
              <a:buFont typeface="Wingdings" pitchFamily="2" charset="2"/>
              <a:buNone/>
            </a:pPr>
            <a:r>
              <a:rPr lang="en-US" altLang="zh-CN" sz="2200" dirty="0" smtClean="0"/>
              <a:t>		</a:t>
            </a:r>
            <a:r>
              <a:rPr lang="zh-CN" altLang="en-US" sz="2200" dirty="0" smtClean="0"/>
              <a:t>配置子句；</a:t>
            </a:r>
          </a:p>
          <a:p>
            <a:pPr lvl="1">
              <a:buFont typeface="Wingdings" pitchFamily="2" charset="2"/>
              <a:buNone/>
            </a:pPr>
            <a:r>
              <a:rPr lang="zh-CN" altLang="en-US" sz="2200" dirty="0" smtClean="0"/>
              <a:t>		配置子句；</a:t>
            </a:r>
          </a:p>
          <a:p>
            <a:pPr lvl="1">
              <a:buFont typeface="Wingdings" pitchFamily="2" charset="2"/>
              <a:buNone/>
            </a:pPr>
            <a:r>
              <a:rPr lang="en-US" altLang="zh-CN" sz="2200" dirty="0" smtClean="0"/>
              <a: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named.conf</a:t>
            </a:r>
            <a:r>
              <a:rPr lang="en-US" altLang="zh-CN" dirty="0" smtClean="0"/>
              <a:t/>
            </a:r>
            <a:br>
              <a:rPr lang="en-US" altLang="zh-CN" dirty="0" smtClean="0"/>
            </a:br>
            <a:r>
              <a:rPr lang="en-US" altLang="zh-CN" dirty="0" smtClean="0"/>
              <a:t>——</a:t>
            </a:r>
            <a:r>
              <a:rPr lang="zh-CN" altLang="en-US" dirty="0" smtClean="0"/>
              <a:t>定义区声明（</a:t>
            </a:r>
            <a:r>
              <a:rPr lang="en-US" altLang="zh-CN" b="1" dirty="0" smtClean="0">
                <a:solidFill>
                  <a:srgbClr val="002060"/>
                </a:solidFill>
              </a:rPr>
              <a:t>zone</a:t>
            </a:r>
            <a:r>
              <a:rPr lang="zh-CN" altLang="en-US" dirty="0" smtClean="0"/>
              <a:t>）</a:t>
            </a:r>
            <a:endParaRPr lang="zh-CN" altLang="en-US" dirty="0"/>
          </a:p>
        </p:txBody>
      </p:sp>
      <p:sp>
        <p:nvSpPr>
          <p:cNvPr id="3" name="内容占位符 2"/>
          <p:cNvSpPr>
            <a:spLocks noGrp="1"/>
          </p:cNvSpPr>
          <p:nvPr>
            <p:ph idx="1"/>
          </p:nvPr>
        </p:nvSpPr>
        <p:spPr>
          <a:xfrm>
            <a:off x="457200" y="3573016"/>
            <a:ext cx="8229600" cy="2557909"/>
          </a:xfrm>
        </p:spPr>
        <p:txBody>
          <a:bodyPr/>
          <a:lstStyle/>
          <a:p>
            <a:r>
              <a:rPr lang="zh-CN" altLang="en-US" dirty="0" smtClean="0"/>
              <a:t>常用的配置子句</a:t>
            </a:r>
            <a:endParaRPr lang="en-US" altLang="zh-CN" dirty="0" smtClean="0"/>
          </a:p>
          <a:p>
            <a:pPr lvl="1"/>
            <a:r>
              <a:rPr lang="zh-CN" altLang="en-US" sz="2800" dirty="0" smtClean="0"/>
              <a:t>说明一个区的类型：</a:t>
            </a:r>
            <a:endParaRPr lang="en-US" altLang="zh-CN" sz="2800" dirty="0" smtClean="0"/>
          </a:p>
          <a:p>
            <a:pPr lvl="2"/>
            <a:r>
              <a:rPr lang="zh-CN" altLang="en-US" sz="2400" dirty="0" smtClean="0"/>
              <a:t> </a:t>
            </a:r>
            <a:r>
              <a:rPr lang="en-US" altLang="zh-CN" sz="2400" b="1" dirty="0" smtClean="0">
                <a:solidFill>
                  <a:srgbClr val="002060"/>
                </a:solidFill>
              </a:rPr>
              <a:t>type  </a:t>
            </a:r>
            <a:r>
              <a:rPr lang="en-US" altLang="zh-CN" sz="2400" b="1" i="1" dirty="0" err="1" smtClean="0">
                <a:solidFill>
                  <a:srgbClr val="002060"/>
                </a:solidFill>
              </a:rPr>
              <a:t>master</a:t>
            </a:r>
            <a:r>
              <a:rPr lang="en-US" altLang="zh-CN" sz="2400" b="1" dirty="0" err="1" smtClean="0">
                <a:solidFill>
                  <a:srgbClr val="002060"/>
                </a:solidFill>
              </a:rPr>
              <a:t>|</a:t>
            </a:r>
            <a:r>
              <a:rPr lang="en-US" altLang="zh-CN" sz="2400" b="1" i="1" dirty="0" err="1" smtClean="0">
                <a:solidFill>
                  <a:srgbClr val="002060"/>
                </a:solidFill>
              </a:rPr>
              <a:t>hint</a:t>
            </a:r>
            <a:r>
              <a:rPr lang="en-US" altLang="zh-CN" sz="2400" b="1" dirty="0" err="1" smtClean="0">
                <a:solidFill>
                  <a:srgbClr val="002060"/>
                </a:solidFill>
              </a:rPr>
              <a:t>|</a:t>
            </a:r>
            <a:r>
              <a:rPr lang="en-US" altLang="zh-CN" sz="2400" b="1" i="1" dirty="0" err="1" smtClean="0">
                <a:solidFill>
                  <a:srgbClr val="002060"/>
                </a:solidFill>
              </a:rPr>
              <a:t>slave</a:t>
            </a:r>
            <a:r>
              <a:rPr lang="en-US" altLang="zh-CN" sz="2400" b="1" dirty="0" smtClean="0">
                <a:solidFill>
                  <a:srgbClr val="002060"/>
                </a:solidFill>
              </a:rPr>
              <a:t> </a:t>
            </a:r>
          </a:p>
          <a:p>
            <a:pPr lvl="1"/>
            <a:r>
              <a:rPr lang="zh-CN" altLang="en-US" sz="2800" dirty="0" smtClean="0"/>
              <a:t>说明本区的数据库文件位置：</a:t>
            </a:r>
            <a:endParaRPr lang="en-US" altLang="zh-CN" sz="2800" dirty="0" smtClean="0"/>
          </a:p>
          <a:p>
            <a:pPr lvl="2"/>
            <a:r>
              <a:rPr lang="zh-CN" altLang="en-US" sz="2400" dirty="0" smtClean="0"/>
              <a:t> </a:t>
            </a:r>
            <a:r>
              <a:rPr lang="en-US" altLang="zh-CN" sz="2400" b="1" dirty="0" smtClean="0">
                <a:solidFill>
                  <a:srgbClr val="002060"/>
                </a:solidFill>
              </a:rPr>
              <a:t>file  “</a:t>
            </a:r>
            <a:r>
              <a:rPr lang="en-US" altLang="zh-CN" sz="2400" b="1" i="1" dirty="0" smtClean="0">
                <a:solidFill>
                  <a:srgbClr val="002060"/>
                </a:solidFill>
              </a:rPr>
              <a:t>filename</a:t>
            </a:r>
            <a:r>
              <a:rPr lang="en-US" altLang="zh-CN" sz="2400" b="1" dirty="0" smtClean="0">
                <a:solidFill>
                  <a:srgbClr val="002060"/>
                </a:solidFill>
              </a:rPr>
              <a:t>”</a:t>
            </a:r>
            <a:endParaRPr lang="zh-CN" altLang="en-US" sz="2400" b="1" dirty="0" smtClean="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7" name="TextBox 6"/>
          <p:cNvSpPr txBox="1"/>
          <p:nvPr/>
        </p:nvSpPr>
        <p:spPr>
          <a:xfrm>
            <a:off x="467544" y="1700809"/>
            <a:ext cx="8208912"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buFont typeface="Wingdings" pitchFamily="2" charset="2"/>
              <a:buNone/>
            </a:pPr>
            <a:r>
              <a:rPr lang="it-IT" altLang="zh-CN" sz="2200" dirty="0" smtClean="0"/>
              <a:t>zone  “zone-name” IN (</a:t>
            </a:r>
          </a:p>
          <a:p>
            <a:pPr lvl="1">
              <a:buFont typeface="Wingdings" pitchFamily="2" charset="2"/>
              <a:buNone/>
            </a:pPr>
            <a:r>
              <a:rPr lang="it-IT" altLang="zh-CN" sz="2200" dirty="0" smtClean="0"/>
              <a:t>	type	</a:t>
            </a:r>
            <a:r>
              <a:rPr lang="zh-CN" altLang="it-IT" sz="2200" dirty="0" smtClean="0"/>
              <a:t>子句</a:t>
            </a:r>
            <a:r>
              <a:rPr lang="it-IT" altLang="zh-CN" sz="2200" dirty="0" smtClean="0"/>
              <a:t>;</a:t>
            </a:r>
          </a:p>
          <a:p>
            <a:pPr lvl="1">
              <a:buFont typeface="Wingdings" pitchFamily="2" charset="2"/>
              <a:buNone/>
            </a:pPr>
            <a:r>
              <a:rPr lang="it-IT" altLang="zh-CN" sz="2200" dirty="0" smtClean="0"/>
              <a:t>	file	</a:t>
            </a:r>
            <a:r>
              <a:rPr lang="zh-CN" altLang="it-IT" sz="2200" dirty="0" smtClean="0"/>
              <a:t>子句</a:t>
            </a:r>
            <a:r>
              <a:rPr lang="it-IT" altLang="zh-CN" sz="2200" dirty="0" smtClean="0"/>
              <a:t>;</a:t>
            </a:r>
          </a:p>
          <a:p>
            <a:pPr lvl="1">
              <a:buFont typeface="Wingdings" pitchFamily="2" charset="2"/>
              <a:buNone/>
            </a:pPr>
            <a:r>
              <a:rPr lang="it-IT" altLang="zh-CN" sz="2200" dirty="0" smtClean="0"/>
              <a:t>	</a:t>
            </a:r>
            <a:r>
              <a:rPr lang="zh-CN" altLang="it-IT" sz="2200" dirty="0" smtClean="0"/>
              <a:t>其他子句</a:t>
            </a:r>
            <a:r>
              <a:rPr lang="it-IT" altLang="zh-CN" sz="2200" dirty="0" smtClean="0"/>
              <a:t>;</a:t>
            </a:r>
          </a:p>
          <a:p>
            <a:pPr lvl="1">
              <a:buFont typeface="Wingdings" pitchFamily="2" charset="2"/>
              <a:buNone/>
            </a:pPr>
            <a:r>
              <a:rPr lang="it-IT" altLang="zh-CN" sz="2200"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区数据库文件概述</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区数文件</a:t>
            </a:r>
            <a:r>
              <a:rPr lang="zh-CN" altLang="zh-CN" dirty="0" smtClean="0"/>
              <a:t>通常也称</a:t>
            </a:r>
            <a:r>
              <a:rPr lang="zh-CN" altLang="en-US" dirty="0" smtClean="0"/>
              <a:t>（</a:t>
            </a:r>
            <a:r>
              <a:rPr lang="zh-CN" altLang="zh-CN" dirty="0" smtClean="0"/>
              <a:t>域名</a:t>
            </a:r>
            <a:r>
              <a:rPr lang="en-US" altLang="zh-CN" dirty="0" smtClean="0"/>
              <a:t>|</a:t>
            </a:r>
            <a:r>
              <a:rPr lang="zh-CN" altLang="en-US" dirty="0" smtClean="0"/>
              <a:t>区）</a:t>
            </a:r>
            <a:r>
              <a:rPr lang="zh-CN" altLang="zh-CN" dirty="0" smtClean="0"/>
              <a:t>数据库文件</a:t>
            </a:r>
            <a:endParaRPr lang="en-US" altLang="zh-CN" dirty="0" smtClean="0"/>
          </a:p>
          <a:p>
            <a:r>
              <a:rPr lang="zh-CN" altLang="zh-CN" dirty="0" smtClean="0"/>
              <a:t>区文件定义了一个区的</a:t>
            </a:r>
            <a:r>
              <a:rPr lang="zh-CN" altLang="en-US" dirty="0" smtClean="0"/>
              <a:t>所有</a:t>
            </a:r>
            <a:r>
              <a:rPr lang="zh-CN" altLang="zh-CN" dirty="0" smtClean="0"/>
              <a:t>域名信息</a:t>
            </a:r>
            <a:endParaRPr lang="en-US" altLang="zh-CN" dirty="0" smtClean="0"/>
          </a:p>
          <a:p>
            <a:r>
              <a:rPr lang="zh-CN" altLang="zh-CN" dirty="0" smtClean="0"/>
              <a:t>区文件</a:t>
            </a:r>
            <a:r>
              <a:rPr lang="zh-CN" altLang="en-US" dirty="0" smtClean="0"/>
              <a:t>的组成</a:t>
            </a:r>
            <a:endParaRPr lang="en-US" altLang="zh-CN" dirty="0" smtClean="0"/>
          </a:p>
          <a:p>
            <a:pPr lvl="1"/>
            <a:r>
              <a:rPr lang="zh-CN" altLang="zh-CN" b="1" dirty="0" smtClean="0">
                <a:solidFill>
                  <a:srgbClr val="002060"/>
                </a:solidFill>
              </a:rPr>
              <a:t>资源记录</a:t>
            </a:r>
            <a:r>
              <a:rPr lang="zh-CN" altLang="zh-CN" dirty="0" smtClean="0"/>
              <a:t>（</a:t>
            </a:r>
            <a:r>
              <a:rPr lang="en-US" altLang="zh-CN" dirty="0" smtClean="0"/>
              <a:t>Resource Records</a:t>
            </a:r>
            <a:r>
              <a:rPr lang="zh-CN" altLang="zh-CN" dirty="0" smtClean="0"/>
              <a:t>，</a:t>
            </a:r>
            <a:r>
              <a:rPr lang="en-US" altLang="zh-CN" dirty="0" smtClean="0"/>
              <a:t>RR</a:t>
            </a:r>
            <a:r>
              <a:rPr lang="zh-CN" altLang="zh-CN" dirty="0" smtClean="0"/>
              <a:t>）</a:t>
            </a:r>
            <a:endParaRPr lang="en-US" altLang="zh-CN" dirty="0" smtClean="0"/>
          </a:p>
          <a:p>
            <a:pPr lvl="2"/>
            <a:r>
              <a:rPr lang="zh-CN" altLang="en-US" b="1" dirty="0" smtClean="0">
                <a:solidFill>
                  <a:srgbClr val="C00000"/>
                </a:solidFill>
              </a:rPr>
              <a:t>每个区文件都是由 </a:t>
            </a:r>
            <a:r>
              <a:rPr lang="en-US" altLang="zh-CN" b="1" dirty="0" smtClean="0">
                <a:solidFill>
                  <a:srgbClr val="002060"/>
                </a:solidFill>
              </a:rPr>
              <a:t>SOA</a:t>
            </a:r>
            <a:r>
              <a:rPr lang="en-US" altLang="zh-CN" dirty="0" smtClean="0"/>
              <a:t> </a:t>
            </a:r>
            <a:r>
              <a:rPr lang="en-US" altLang="zh-CN" b="1" dirty="0" smtClean="0">
                <a:solidFill>
                  <a:srgbClr val="C00000"/>
                </a:solidFill>
              </a:rPr>
              <a:t>RR </a:t>
            </a:r>
            <a:r>
              <a:rPr lang="zh-CN" altLang="en-US" b="1" dirty="0" smtClean="0">
                <a:solidFill>
                  <a:srgbClr val="C00000"/>
                </a:solidFill>
              </a:rPr>
              <a:t>开始</a:t>
            </a:r>
            <a:r>
              <a:rPr lang="zh-CN" altLang="en-US" dirty="0" smtClean="0"/>
              <a:t>，随后应该包含 </a:t>
            </a:r>
            <a:r>
              <a:rPr lang="en-US" altLang="zh-CN" b="1" dirty="0" smtClean="0">
                <a:solidFill>
                  <a:srgbClr val="002060"/>
                </a:solidFill>
              </a:rPr>
              <a:t>NS</a:t>
            </a:r>
            <a:r>
              <a:rPr lang="en-US" altLang="zh-CN" dirty="0" smtClean="0"/>
              <a:t> RR</a:t>
            </a:r>
          </a:p>
          <a:p>
            <a:pPr lvl="2"/>
            <a:r>
              <a:rPr lang="zh-CN" altLang="en-US" dirty="0" smtClean="0"/>
              <a:t>对于正向解析文件还包括 </a:t>
            </a:r>
            <a:r>
              <a:rPr lang="en-US" altLang="zh-CN" b="1" dirty="0" smtClean="0">
                <a:solidFill>
                  <a:srgbClr val="002060"/>
                </a:solidFill>
              </a:rPr>
              <a:t>A</a:t>
            </a:r>
            <a:r>
              <a:rPr lang="en-US" altLang="zh-CN" dirty="0" smtClean="0"/>
              <a:t> RR, </a:t>
            </a:r>
            <a:r>
              <a:rPr lang="en-US" altLang="zh-CN" b="1" dirty="0" smtClean="0">
                <a:solidFill>
                  <a:srgbClr val="002060"/>
                </a:solidFill>
              </a:rPr>
              <a:t>MX</a:t>
            </a:r>
            <a:r>
              <a:rPr lang="en-US" altLang="zh-CN" dirty="0" smtClean="0"/>
              <a:t> RR, </a:t>
            </a:r>
            <a:r>
              <a:rPr lang="en-US" altLang="zh-CN" b="1" dirty="0" smtClean="0">
                <a:solidFill>
                  <a:srgbClr val="002060"/>
                </a:solidFill>
              </a:rPr>
              <a:t>CNAME</a:t>
            </a:r>
            <a:r>
              <a:rPr lang="en-US" altLang="zh-CN" dirty="0" smtClean="0"/>
              <a:t> RR </a:t>
            </a:r>
            <a:r>
              <a:rPr lang="zh-CN" altLang="en-US" dirty="0" smtClean="0"/>
              <a:t>等</a:t>
            </a:r>
          </a:p>
          <a:p>
            <a:pPr lvl="2"/>
            <a:r>
              <a:rPr lang="zh-CN" altLang="en-US" dirty="0" smtClean="0"/>
              <a:t>而对于反向解析文件还包括 </a:t>
            </a:r>
            <a:r>
              <a:rPr lang="en-US" altLang="zh-CN" b="1" dirty="0" smtClean="0">
                <a:solidFill>
                  <a:srgbClr val="002060"/>
                </a:solidFill>
              </a:rPr>
              <a:t>PTR</a:t>
            </a:r>
            <a:r>
              <a:rPr lang="en-US" altLang="zh-CN" dirty="0" smtClean="0"/>
              <a:t> RR </a:t>
            </a:r>
            <a:r>
              <a:rPr lang="zh-CN" altLang="en-US" dirty="0" smtClean="0"/>
              <a:t>等</a:t>
            </a:r>
            <a:endParaRPr lang="en-US" altLang="zh-CN" dirty="0" smtClean="0"/>
          </a:p>
          <a:p>
            <a:pPr lvl="1"/>
            <a:r>
              <a:rPr lang="zh-CN" altLang="zh-CN" b="1" dirty="0" smtClean="0">
                <a:solidFill>
                  <a:srgbClr val="002060"/>
                </a:solidFill>
              </a:rPr>
              <a:t>区文件指令</a:t>
            </a:r>
            <a:endParaRPr lang="en-US" altLang="zh-CN" b="1" dirty="0" smtClean="0">
              <a:solidFill>
                <a:srgbClr val="002060"/>
              </a:solidFill>
            </a:endParaRPr>
          </a:p>
          <a:p>
            <a:pPr lvl="2"/>
            <a:r>
              <a:rPr lang="zh-CN" altLang="zh-CN" sz="2400" dirty="0" smtClean="0"/>
              <a:t>简化区文件结构</a:t>
            </a:r>
            <a:r>
              <a:rPr lang="zh-CN" altLang="en-US" sz="2400" dirty="0" smtClean="0"/>
              <a:t>（</a:t>
            </a:r>
            <a:r>
              <a:rPr lang="en-US" altLang="zh-CN" sz="2400" dirty="0" smtClean="0"/>
              <a:t> </a:t>
            </a:r>
            <a:r>
              <a:rPr lang="en-US" altLang="zh-CN" b="1" dirty="0" smtClean="0">
                <a:solidFill>
                  <a:srgbClr val="002060"/>
                </a:solidFill>
              </a:rPr>
              <a:t>$INCLUDE</a:t>
            </a:r>
            <a:r>
              <a:rPr lang="zh-CN" altLang="en-US" sz="2400" dirty="0" smtClean="0"/>
              <a:t>、</a:t>
            </a:r>
            <a:r>
              <a:rPr lang="en-US" altLang="zh-CN" b="1" dirty="0" smtClean="0">
                <a:solidFill>
                  <a:srgbClr val="002060"/>
                </a:solidFill>
              </a:rPr>
              <a:t>$GENERATE </a:t>
            </a:r>
            <a:r>
              <a:rPr lang="zh-CN" altLang="en-US" sz="2400" dirty="0" smtClean="0"/>
              <a:t>）</a:t>
            </a:r>
            <a:endParaRPr lang="zh-CN" altLang="zh-CN" sz="2400" dirty="0" smtClean="0"/>
          </a:p>
          <a:p>
            <a:pPr lvl="2"/>
            <a:r>
              <a:rPr lang="zh-CN" altLang="en-US" sz="2400" dirty="0" smtClean="0"/>
              <a:t>声明</a:t>
            </a:r>
            <a:r>
              <a:rPr lang="zh-CN" altLang="zh-CN" sz="2400" dirty="0" smtClean="0"/>
              <a:t>资源记录</a:t>
            </a:r>
            <a:r>
              <a:rPr lang="zh-CN" altLang="en-US" sz="2400" dirty="0" smtClean="0"/>
              <a:t>中</a:t>
            </a:r>
            <a:r>
              <a:rPr lang="zh-CN" altLang="zh-CN" sz="2400" dirty="0" smtClean="0"/>
              <a:t>使用的值</a:t>
            </a:r>
            <a:r>
              <a:rPr lang="zh-CN" altLang="en-US" sz="2400" dirty="0" smtClean="0"/>
              <a:t>（</a:t>
            </a:r>
            <a:r>
              <a:rPr lang="en-US" altLang="zh-CN" sz="2400" dirty="0" smtClean="0"/>
              <a:t> </a:t>
            </a:r>
            <a:r>
              <a:rPr lang="en-US" altLang="zh-CN" b="1" dirty="0" smtClean="0">
                <a:solidFill>
                  <a:srgbClr val="002060"/>
                </a:solidFill>
              </a:rPr>
              <a:t>$ORIGIN</a:t>
            </a:r>
            <a:r>
              <a:rPr lang="zh-CN" altLang="en-US" sz="2400" dirty="0" smtClean="0"/>
              <a:t>、</a:t>
            </a:r>
            <a:r>
              <a:rPr lang="en-US" altLang="zh-CN" b="1" dirty="0" smtClean="0">
                <a:solidFill>
                  <a:srgbClr val="002060"/>
                </a:solidFill>
              </a:rPr>
              <a:t>$TTL </a:t>
            </a:r>
            <a:r>
              <a:rPr lang="zh-CN" altLang="en-US" sz="2400" dirty="0" smtClean="0"/>
              <a:t>）</a:t>
            </a:r>
            <a:endParaRPr lang="zh-CN" altLang="zh-CN" sz="24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a:t>
            </a:r>
            <a:endParaRPr lang="zh-CN" altLang="en-US" dirty="0"/>
          </a:p>
        </p:txBody>
      </p:sp>
      <p:sp>
        <p:nvSpPr>
          <p:cNvPr id="3" name="内容占位符 2"/>
          <p:cNvSpPr>
            <a:spLocks noGrp="1"/>
          </p:cNvSpPr>
          <p:nvPr>
            <p:ph idx="1"/>
          </p:nvPr>
        </p:nvSpPr>
        <p:spPr>
          <a:xfrm>
            <a:off x="457200" y="2492896"/>
            <a:ext cx="8229600" cy="3638029"/>
          </a:xfrm>
        </p:spPr>
        <p:txBody>
          <a:bodyPr/>
          <a:lstStyle/>
          <a:p>
            <a:pPr>
              <a:lnSpc>
                <a:spcPct val="90000"/>
              </a:lnSpc>
            </a:pPr>
            <a:r>
              <a:rPr lang="en-US" altLang="zh-CN" dirty="0" smtClean="0"/>
              <a:t>name </a:t>
            </a:r>
            <a:r>
              <a:rPr lang="zh-CN" altLang="en-US" dirty="0" smtClean="0"/>
              <a:t>字段</a:t>
            </a:r>
          </a:p>
          <a:p>
            <a:pPr lvl="1">
              <a:lnSpc>
                <a:spcPct val="90000"/>
              </a:lnSpc>
            </a:pPr>
            <a:r>
              <a:rPr lang="en-US" altLang="zh-CN" sz="2400" b="1" dirty="0" smtClean="0"/>
              <a:t>.</a:t>
            </a:r>
            <a:r>
              <a:rPr lang="en-US" altLang="zh-CN" sz="2400" dirty="0" smtClean="0"/>
              <a:t>	</a:t>
            </a:r>
            <a:r>
              <a:rPr lang="zh-CN" altLang="en-US" sz="2400" dirty="0" smtClean="0"/>
              <a:t>：根域</a:t>
            </a:r>
          </a:p>
          <a:p>
            <a:pPr lvl="1">
              <a:lnSpc>
                <a:spcPct val="90000"/>
              </a:lnSpc>
            </a:pPr>
            <a:r>
              <a:rPr lang="en-US" altLang="zh-CN" sz="2400" b="1" dirty="0" smtClean="0"/>
              <a:t>@</a:t>
            </a:r>
            <a:r>
              <a:rPr lang="zh-CN" altLang="en-US" sz="2400" dirty="0" smtClean="0"/>
              <a:t>：默认域</a:t>
            </a:r>
            <a:endParaRPr lang="en-US" altLang="zh-CN" sz="2400" dirty="0" smtClean="0"/>
          </a:p>
          <a:p>
            <a:pPr lvl="2">
              <a:lnSpc>
                <a:spcPct val="90000"/>
              </a:lnSpc>
            </a:pPr>
            <a:r>
              <a:rPr lang="zh-CN" altLang="en-US" dirty="0" smtClean="0"/>
              <a:t>在 </a:t>
            </a:r>
            <a:r>
              <a:rPr lang="en-US" altLang="zh-CN" dirty="0" smtClean="0"/>
              <a:t>/etc/</a:t>
            </a:r>
            <a:r>
              <a:rPr lang="en-US" altLang="zh-CN" dirty="0" err="1" smtClean="0"/>
              <a:t>named.conf</a:t>
            </a:r>
            <a:r>
              <a:rPr lang="en-US" altLang="zh-CN" dirty="0" smtClean="0"/>
              <a:t> </a:t>
            </a:r>
            <a:r>
              <a:rPr lang="zh-CN" altLang="en-US" dirty="0" smtClean="0"/>
              <a:t>的 </a:t>
            </a:r>
            <a:r>
              <a:rPr lang="en-US" altLang="zh-CN" dirty="0" smtClean="0"/>
              <a:t>zone </a:t>
            </a:r>
            <a:r>
              <a:rPr lang="zh-CN" altLang="en-US" dirty="0" smtClean="0"/>
              <a:t>声明中指定</a:t>
            </a:r>
          </a:p>
          <a:p>
            <a:pPr lvl="2">
              <a:lnSpc>
                <a:spcPct val="90000"/>
              </a:lnSpc>
            </a:pPr>
            <a:r>
              <a:rPr lang="zh-CN" altLang="en-US" dirty="0" smtClean="0"/>
              <a:t>可以在文件中使用</a:t>
            </a:r>
            <a:r>
              <a:rPr lang="en-US" altLang="zh-CN" dirty="0" smtClean="0"/>
              <a:t>$ORIGIN domain</a:t>
            </a:r>
            <a:r>
              <a:rPr lang="zh-CN" altLang="en-US" dirty="0" smtClean="0"/>
              <a:t>来说明默认域</a:t>
            </a:r>
          </a:p>
          <a:p>
            <a:pPr lvl="1">
              <a:lnSpc>
                <a:spcPct val="90000"/>
              </a:lnSpc>
            </a:pPr>
            <a:r>
              <a:rPr lang="zh-CN" altLang="en-US" sz="2400" dirty="0" smtClean="0"/>
              <a:t>标准域名</a:t>
            </a:r>
            <a:endParaRPr lang="en-US" altLang="zh-CN" sz="2400" dirty="0" smtClean="0"/>
          </a:p>
          <a:p>
            <a:pPr lvl="2">
              <a:lnSpc>
                <a:spcPct val="90000"/>
              </a:lnSpc>
            </a:pPr>
            <a:r>
              <a:rPr lang="zh-CN" altLang="en-US" dirty="0" smtClean="0"/>
              <a:t>或是以 “</a:t>
            </a:r>
            <a:r>
              <a:rPr lang="en-US" altLang="zh-CN" dirty="0" smtClean="0"/>
              <a:t>.”</a:t>
            </a:r>
            <a:r>
              <a:rPr lang="zh-CN" altLang="en-US" dirty="0" smtClean="0"/>
              <a:t>结束的完全域名</a:t>
            </a:r>
            <a:endParaRPr lang="en-US" altLang="zh-CN" dirty="0" smtClean="0"/>
          </a:p>
          <a:p>
            <a:pPr lvl="2">
              <a:lnSpc>
                <a:spcPct val="90000"/>
              </a:lnSpc>
            </a:pPr>
            <a:r>
              <a:rPr lang="zh-CN" altLang="en-US" dirty="0" smtClean="0"/>
              <a:t>或是一个相对域名</a:t>
            </a:r>
          </a:p>
          <a:p>
            <a:pPr lvl="1">
              <a:lnSpc>
                <a:spcPct val="90000"/>
              </a:lnSpc>
            </a:pPr>
            <a:r>
              <a:rPr lang="zh-CN" altLang="en-US" sz="2400" dirty="0" smtClean="0"/>
              <a:t>空：使用前一个</a:t>
            </a:r>
            <a:r>
              <a:rPr lang="en-US" altLang="zh-CN" sz="2400" dirty="0" smtClean="0"/>
              <a:t>RR</a:t>
            </a:r>
            <a:r>
              <a:rPr lang="zh-CN" altLang="en-US" sz="2400" dirty="0" smtClean="0"/>
              <a:t>记录中的</a:t>
            </a:r>
            <a:r>
              <a:rPr lang="en-US" altLang="zh-CN" sz="2400" dirty="0" smtClean="0"/>
              <a:t>name</a:t>
            </a:r>
            <a:r>
              <a:rPr lang="zh-CN" altLang="en-US" sz="2400" dirty="0" smtClean="0"/>
              <a:t>字段值</a:t>
            </a:r>
          </a:p>
          <a:p>
            <a:pPr marL="342900" lvl="1" indent="-342900">
              <a:buClr>
                <a:schemeClr val="accent1"/>
              </a:buClr>
              <a:buSzPct val="65000"/>
              <a:buFont typeface="Wingdings" pitchFamily="2" charset="2"/>
              <a:buChar char="n"/>
            </a:pPr>
            <a:endParaRPr lang="zh-CN" altLang="en-US" sz="3000" dirty="0" smtClean="0">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相关概念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）格式（续）</a:t>
            </a:r>
            <a:endParaRPr lang="zh-CN" altLang="en-US" dirty="0"/>
          </a:p>
        </p:txBody>
      </p:sp>
      <p:sp>
        <p:nvSpPr>
          <p:cNvPr id="3" name="内容占位符 2"/>
          <p:cNvSpPr>
            <a:spLocks noGrp="1"/>
          </p:cNvSpPr>
          <p:nvPr>
            <p:ph idx="1"/>
          </p:nvPr>
        </p:nvSpPr>
        <p:spPr>
          <a:xfrm>
            <a:off x="457200" y="2492896"/>
            <a:ext cx="8229600" cy="3638029"/>
          </a:xfrm>
        </p:spPr>
        <p:txBody>
          <a:bodyPr/>
          <a:lstStyle/>
          <a:p>
            <a:pPr>
              <a:lnSpc>
                <a:spcPct val="90000"/>
              </a:lnSpc>
            </a:pPr>
            <a:r>
              <a:rPr lang="en-US" altLang="zh-CN" dirty="0" err="1" smtClean="0"/>
              <a:t>ttl</a:t>
            </a:r>
            <a:r>
              <a:rPr lang="zh-CN" altLang="en-US" dirty="0" smtClean="0"/>
              <a:t>字段</a:t>
            </a:r>
          </a:p>
          <a:p>
            <a:pPr lvl="1">
              <a:lnSpc>
                <a:spcPct val="90000"/>
              </a:lnSpc>
            </a:pPr>
            <a:r>
              <a:rPr lang="en-US" altLang="zh-CN" dirty="0" smtClean="0"/>
              <a:t>RR </a:t>
            </a:r>
            <a:r>
              <a:rPr lang="zh-CN" altLang="en-US" dirty="0" smtClean="0"/>
              <a:t>的寿命字段 </a:t>
            </a:r>
          </a:p>
          <a:p>
            <a:pPr lvl="1">
              <a:lnSpc>
                <a:spcPct val="90000"/>
              </a:lnSpc>
            </a:pPr>
            <a:r>
              <a:rPr lang="zh-CN" altLang="en-US" dirty="0" smtClean="0"/>
              <a:t>定义该资源记录中的信息存放在高速缓存中的时间长度 </a:t>
            </a:r>
            <a:endParaRPr lang="en-US" altLang="zh-CN" dirty="0" smtClean="0"/>
          </a:p>
          <a:p>
            <a:pPr lvl="1">
              <a:lnSpc>
                <a:spcPct val="90000"/>
              </a:lnSpc>
            </a:pPr>
            <a:r>
              <a:rPr lang="zh-CN" altLang="en-US" sz="2400" dirty="0" smtClean="0"/>
              <a:t>若本</a:t>
            </a:r>
            <a:r>
              <a:rPr lang="en-US" altLang="zh-CN" sz="2400" dirty="0" smtClean="0"/>
              <a:t>RR</a:t>
            </a:r>
            <a:r>
              <a:rPr lang="zh-CN" altLang="en-US" sz="2400" dirty="0" smtClean="0"/>
              <a:t>省略此字段</a:t>
            </a:r>
            <a:endParaRPr lang="en-US" altLang="zh-CN" sz="2400" dirty="0" smtClean="0"/>
          </a:p>
          <a:p>
            <a:pPr lvl="2">
              <a:lnSpc>
                <a:spcPct val="90000"/>
              </a:lnSpc>
            </a:pPr>
            <a:r>
              <a:rPr lang="zh-CN" altLang="en-US" sz="2000" dirty="0" smtClean="0"/>
              <a:t>使用由 </a:t>
            </a:r>
            <a:r>
              <a:rPr lang="en-US" altLang="zh-CN" sz="2000" dirty="0" smtClean="0"/>
              <a:t>$TTL</a:t>
            </a:r>
            <a:r>
              <a:rPr lang="zh-CN" altLang="en-US" sz="2000" dirty="0" smtClean="0"/>
              <a:t>区文件指令的生存周期值</a:t>
            </a:r>
            <a:endParaRPr lang="en-US" altLang="zh-CN" sz="2000" dirty="0" smtClean="0"/>
          </a:p>
          <a:p>
            <a:pPr lvl="2">
              <a:lnSpc>
                <a:spcPct val="90000"/>
              </a:lnSpc>
            </a:pPr>
            <a:r>
              <a:rPr lang="zh-CN" altLang="en-US" sz="2000" dirty="0" smtClean="0"/>
              <a:t>使用本区文件的 </a:t>
            </a:r>
            <a:r>
              <a:rPr lang="en-US" altLang="zh-CN" sz="2000" dirty="0" smtClean="0"/>
              <a:t>SOA RR</a:t>
            </a:r>
            <a:r>
              <a:rPr lang="zh-CN" altLang="zh-CN" sz="2000" dirty="0" smtClean="0"/>
              <a:t>中的最小</a:t>
            </a:r>
            <a:r>
              <a:rPr lang="en-US" altLang="zh-CN" sz="2000" dirty="0" err="1" smtClean="0"/>
              <a:t>ttl</a:t>
            </a:r>
            <a:r>
              <a:rPr lang="zh-CN" altLang="zh-CN" sz="2000" dirty="0" smtClean="0"/>
              <a:t>值</a:t>
            </a:r>
            <a:endParaRPr lang="zh-CN" altLang="en-US" sz="2000" dirty="0" smtClean="0"/>
          </a:p>
          <a:p>
            <a:pPr marL="342900" lvl="1"/>
            <a:r>
              <a:rPr lang="zh-CN" altLang="en-US" sz="2400" dirty="0" smtClean="0"/>
              <a:t>通常为了减少录入量，将 </a:t>
            </a:r>
            <a:r>
              <a:rPr lang="en-US" altLang="zh-CN" sz="2400" dirty="0" smtClean="0"/>
              <a:t>$TTL 86400 </a:t>
            </a:r>
            <a:r>
              <a:rPr lang="zh-CN" altLang="en-US" sz="2400" dirty="0" smtClean="0"/>
              <a:t>放在区块文件的第一行，可以省略每个</a:t>
            </a:r>
            <a:r>
              <a:rPr lang="en-US" altLang="zh-CN" sz="2400" dirty="0" smtClean="0"/>
              <a:t>RR</a:t>
            </a:r>
            <a:r>
              <a:rPr lang="zh-CN" altLang="en-US" sz="2400" dirty="0" smtClean="0"/>
              <a:t>的</a:t>
            </a:r>
            <a:r>
              <a:rPr lang="en-US" altLang="zh-CN" sz="2400" dirty="0" smtClean="0"/>
              <a:t>TTL</a:t>
            </a:r>
            <a:endParaRPr lang="zh-CN" altLang="en-US" sz="24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2348880"/>
            <a:ext cx="8229600" cy="3782045"/>
          </a:xfrm>
        </p:spPr>
        <p:txBody>
          <a:bodyPr/>
          <a:lstStyle/>
          <a:p>
            <a:pPr>
              <a:lnSpc>
                <a:spcPct val="90000"/>
              </a:lnSpc>
            </a:pPr>
            <a:r>
              <a:rPr lang="en-US" altLang="zh-CN" dirty="0" smtClean="0"/>
              <a:t>type </a:t>
            </a:r>
            <a:r>
              <a:rPr lang="zh-CN" altLang="en-US" dirty="0" smtClean="0"/>
              <a:t>字段</a:t>
            </a:r>
            <a:endParaRPr lang="en-US" altLang="zh-CN" dirty="0" smtClean="0"/>
          </a:p>
          <a:p>
            <a:pPr lvl="1"/>
            <a:r>
              <a:rPr lang="en-US" altLang="zh-CN" dirty="0" smtClean="0"/>
              <a:t>SOA(Start Of Authority) </a:t>
            </a:r>
          </a:p>
          <a:p>
            <a:pPr lvl="1"/>
            <a:r>
              <a:rPr lang="en-US" altLang="zh-CN" dirty="0" smtClean="0"/>
              <a:t>A(Address) </a:t>
            </a:r>
          </a:p>
          <a:p>
            <a:pPr lvl="1"/>
            <a:r>
              <a:rPr lang="en-US" altLang="zh-CN" dirty="0" smtClean="0"/>
              <a:t>CNAME(Canonical NAME) </a:t>
            </a:r>
          </a:p>
          <a:p>
            <a:pPr lvl="1"/>
            <a:r>
              <a:rPr lang="en-US" altLang="zh-CN" dirty="0" smtClean="0"/>
              <a:t>MX(Mail </a:t>
            </a:r>
            <a:r>
              <a:rPr lang="en-US" altLang="zh-CN" dirty="0" err="1" smtClean="0"/>
              <a:t>eXchanger</a:t>
            </a:r>
            <a:r>
              <a:rPr lang="en-US" altLang="zh-CN" dirty="0" smtClean="0"/>
              <a:t>) </a:t>
            </a:r>
          </a:p>
          <a:p>
            <a:pPr lvl="1"/>
            <a:r>
              <a:rPr lang="en-US" altLang="zh-CN" dirty="0" smtClean="0"/>
              <a:t>NS(Name Server) </a:t>
            </a:r>
          </a:p>
          <a:p>
            <a:pPr lvl="1"/>
            <a:r>
              <a:rPr lang="en-US" altLang="zh-CN" dirty="0" smtClean="0"/>
              <a:t>PTR(domain name </a:t>
            </a:r>
            <a:r>
              <a:rPr lang="en-US" altLang="zh-CN" dirty="0" err="1" smtClean="0"/>
              <a:t>PoinTeR</a:t>
            </a:r>
            <a:r>
              <a:rPr lang="en-US" altLang="zh-CN" dirty="0" smtClean="0"/>
              <a:t>)</a:t>
            </a:r>
          </a:p>
          <a:p>
            <a:pPr lvl="1"/>
            <a:r>
              <a:rPr lang="en-US" altLang="zh-CN" dirty="0" smtClean="0"/>
              <a:t>HINFO(Host </a:t>
            </a:r>
            <a:r>
              <a:rPr lang="en-US" altLang="zh-CN" dirty="0" err="1" smtClean="0"/>
              <a:t>INFOrmation</a:t>
            </a:r>
            <a:r>
              <a:rPr lang="en-US" altLang="zh-CN" dirty="0" smtClean="0"/>
              <a:t>) </a:t>
            </a:r>
            <a:endParaRPr lang="zh-CN" altLang="en-US" sz="2600" dirty="0" smtClean="0">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）格式（续</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2492896"/>
            <a:ext cx="8229600" cy="3638029"/>
          </a:xfrm>
        </p:spPr>
        <p:txBody>
          <a:bodyPr/>
          <a:lstStyle/>
          <a:p>
            <a:r>
              <a:rPr lang="en-US" altLang="zh-CN" dirty="0" err="1" smtClean="0"/>
              <a:t>rdata</a:t>
            </a:r>
            <a:r>
              <a:rPr lang="zh-CN" altLang="en-US" dirty="0" smtClean="0"/>
              <a:t>字段</a:t>
            </a:r>
            <a:endParaRPr lang="en-US" altLang="zh-CN" dirty="0" smtClean="0"/>
          </a:p>
          <a:p>
            <a:pPr lvl="1"/>
            <a:r>
              <a:rPr lang="zh-CN" altLang="en-US" dirty="0" smtClean="0"/>
              <a:t>指定与这个资源记录有关的数据</a:t>
            </a:r>
          </a:p>
          <a:p>
            <a:pPr lvl="1"/>
            <a:r>
              <a:rPr lang="zh-CN" altLang="en-US" dirty="0" smtClean="0"/>
              <a:t>数据字段的内容取决于类型字段</a:t>
            </a:r>
            <a:endParaRPr lang="en-US" altLang="zh-CN" dirty="0" smtClean="0"/>
          </a:p>
          <a:p>
            <a:pPr lvl="1"/>
            <a:r>
              <a:rPr lang="zh-CN" altLang="en-US" dirty="0" smtClean="0"/>
              <a:t>以括号（）包含的多个值的 </a:t>
            </a:r>
            <a:r>
              <a:rPr lang="en-US" altLang="zh-CN" dirty="0" err="1" smtClean="0"/>
              <a:t>rdata</a:t>
            </a:r>
            <a:r>
              <a:rPr lang="en-US" altLang="zh-CN" dirty="0" smtClean="0"/>
              <a:t> </a:t>
            </a:r>
            <a:r>
              <a:rPr lang="zh-CN" altLang="en-US" dirty="0" smtClean="0"/>
              <a:t>可以分写成多行，如 </a:t>
            </a:r>
            <a:r>
              <a:rPr lang="en-US" altLang="zh-CN" dirty="0" smtClean="0"/>
              <a:t>SOA RR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9" name="TextBox 8"/>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 SOA RR</a:t>
            </a:r>
            <a:r>
              <a:rPr lang="zh-CN" altLang="en-US" dirty="0" smtClean="0"/>
              <a:t> 的格式与说明</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en-US" altLang="zh-CN" b="1" dirty="0" smtClean="0">
                <a:solidFill>
                  <a:srgbClr val="002060"/>
                </a:solidFill>
              </a:rPr>
              <a:t>Hostname</a:t>
            </a:r>
            <a:r>
              <a:rPr lang="zh-CN" altLang="en-US" dirty="0" smtClean="0"/>
              <a:t>：存放本资料的主机名字 </a:t>
            </a:r>
          </a:p>
          <a:p>
            <a:r>
              <a:rPr lang="en-US" altLang="zh-CN" b="1" dirty="0" smtClean="0">
                <a:solidFill>
                  <a:srgbClr val="002060"/>
                </a:solidFill>
              </a:rPr>
              <a:t>Contact</a:t>
            </a:r>
            <a:r>
              <a:rPr lang="zh-CN" altLang="en-US" dirty="0" smtClean="0"/>
              <a:t>：管理域的管理员的邮件地址，因为“</a:t>
            </a:r>
            <a:r>
              <a:rPr lang="en-US" altLang="zh-CN" dirty="0" smtClean="0"/>
              <a:t>@”</a:t>
            </a:r>
            <a:r>
              <a:rPr lang="zh-CN" altLang="en-US" dirty="0" smtClean="0"/>
              <a:t>在文件中有特殊含义，所以邮件地址</a:t>
            </a:r>
            <a:r>
              <a:rPr lang="en-US" altLang="zh-CN" dirty="0" smtClean="0"/>
              <a:t>abc@xyz.com</a:t>
            </a:r>
            <a:r>
              <a:rPr lang="zh-CN" altLang="en-US" dirty="0" smtClean="0"/>
              <a:t>写为</a:t>
            </a:r>
            <a:r>
              <a:rPr lang="en-US" altLang="zh-CN" dirty="0" smtClean="0"/>
              <a:t>abc.xyz.com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
        <p:nvSpPr>
          <p:cNvPr id="7" name="TextBox 6"/>
          <p:cNvSpPr txBox="1"/>
          <p:nvPr/>
        </p:nvSpPr>
        <p:spPr>
          <a:xfrm>
            <a:off x="467544" y="1700808"/>
            <a:ext cx="835292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smtClean="0">
                <a:solidFill>
                  <a:srgbClr val="002060"/>
                </a:solidFill>
              </a:rPr>
              <a:t>[name]   [</a:t>
            </a:r>
            <a:r>
              <a:rPr lang="en-US" altLang="zh-CN" b="1" dirty="0" err="1" smtClean="0">
                <a:solidFill>
                  <a:srgbClr val="002060"/>
                </a:solidFill>
              </a:rPr>
              <a:t>ttl</a:t>
            </a:r>
            <a:r>
              <a:rPr lang="en-US" altLang="zh-CN" b="1" dirty="0" smtClean="0">
                <a:solidFill>
                  <a:srgbClr val="002060"/>
                </a:solidFill>
              </a:rPr>
              <a:t>]   IN	  SOA	 Hostname	Contact	(</a:t>
            </a:r>
          </a:p>
          <a:p>
            <a:r>
              <a:rPr lang="en-US" altLang="zh-CN" dirty="0" smtClean="0"/>
              <a:t>     </a:t>
            </a:r>
            <a:r>
              <a:rPr lang="en-US" altLang="zh-CN" b="1" dirty="0" smtClean="0"/>
              <a:t>Serial </a:t>
            </a:r>
            <a:r>
              <a:rPr lang="zh-CN" altLang="en-US" dirty="0" smtClean="0"/>
              <a:t>；本区信息文件的版本号 </a:t>
            </a:r>
          </a:p>
          <a:p>
            <a:r>
              <a:rPr lang="zh-CN" altLang="en-US" dirty="0" smtClean="0"/>
              <a:t>     </a:t>
            </a:r>
            <a:r>
              <a:rPr lang="en-US" altLang="zh-CN" b="1" dirty="0" smtClean="0"/>
              <a:t>Refresh </a:t>
            </a:r>
            <a:r>
              <a:rPr lang="zh-CN" altLang="en-US" dirty="0" smtClean="0"/>
              <a:t>；辅助域名服务器多长时间更新数据库 </a:t>
            </a:r>
          </a:p>
          <a:p>
            <a:r>
              <a:rPr lang="zh-CN" altLang="en-US" dirty="0" smtClean="0"/>
              <a:t>     </a:t>
            </a:r>
            <a:r>
              <a:rPr lang="en-US" altLang="zh-CN" b="1" dirty="0" smtClean="0"/>
              <a:t>Retry </a:t>
            </a:r>
            <a:r>
              <a:rPr lang="zh-CN" altLang="en-US" dirty="0" smtClean="0"/>
              <a:t>；若辅助域名服务器更新数据失败，多长时间再试 </a:t>
            </a:r>
          </a:p>
          <a:p>
            <a:r>
              <a:rPr lang="zh-CN" altLang="en-US" dirty="0" smtClean="0"/>
              <a:t>     </a:t>
            </a:r>
            <a:r>
              <a:rPr lang="en-US" altLang="zh-CN" b="1" dirty="0" smtClean="0"/>
              <a:t>Expire </a:t>
            </a:r>
            <a:r>
              <a:rPr lang="zh-CN" altLang="en-US" dirty="0" smtClean="0"/>
              <a:t>；若辅助域名服务器无法从主服务器上更新数据，原有的数据何时失效 </a:t>
            </a:r>
          </a:p>
          <a:p>
            <a:r>
              <a:rPr lang="zh-CN" altLang="en-US" dirty="0" smtClean="0"/>
              <a:t>     </a:t>
            </a:r>
            <a:r>
              <a:rPr lang="en-US" altLang="zh-CN" b="1" dirty="0" smtClean="0"/>
              <a:t>Minimum </a:t>
            </a:r>
            <a:r>
              <a:rPr lang="zh-CN" altLang="en-US" dirty="0" smtClean="0"/>
              <a:t>；若资源记录栏未设定</a:t>
            </a:r>
            <a:r>
              <a:rPr lang="en-US" altLang="zh-CN" dirty="0" err="1" smtClean="0"/>
              <a:t>ttl</a:t>
            </a:r>
            <a:r>
              <a:rPr lang="zh-CN" altLang="en-US" dirty="0" smtClean="0"/>
              <a:t>，则以这里提供的时间为准</a:t>
            </a:r>
            <a:r>
              <a:rPr lang="zh-CN" altLang="en-US" b="1" dirty="0" smtClean="0">
                <a:solidFill>
                  <a:srgbClr val="002060"/>
                </a:solidFill>
              </a:rPr>
              <a:t> </a:t>
            </a:r>
            <a:r>
              <a:rPr lang="en-US" altLang="zh-CN" b="1" dirty="0" smtClean="0">
                <a:solidFill>
                  <a:srgbClr val="002060"/>
                </a:solidFill>
              </a:rPr>
              <a:t>)</a:t>
            </a:r>
            <a:endParaRPr lang="zh-CN" altLang="en-US" b="1" dirty="0">
              <a:solidFill>
                <a:srgbClr val="00206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区数据库文件注意事项</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800" dirty="0" smtClean="0"/>
              <a:t>应该为区文件选择一个能够反映管辖域的文件名</a:t>
            </a:r>
          </a:p>
          <a:p>
            <a:pPr lvl="1"/>
            <a:r>
              <a:rPr lang="zh-CN" altLang="en-US" sz="2400" dirty="0" smtClean="0"/>
              <a:t>如：</a:t>
            </a:r>
            <a:r>
              <a:rPr lang="en-US" altLang="zh-CN" sz="2400" dirty="0" smtClean="0"/>
              <a:t>example.com</a:t>
            </a:r>
            <a:r>
              <a:rPr lang="zh-CN" altLang="en-US" sz="2400" dirty="0" smtClean="0"/>
              <a:t>管辖域的文件为</a:t>
            </a:r>
            <a:r>
              <a:rPr lang="en-US" altLang="zh-CN" sz="2400" dirty="0" err="1" smtClean="0"/>
              <a:t>example.com.zone</a:t>
            </a:r>
            <a:endParaRPr lang="en-US" altLang="zh-CN" sz="2400" dirty="0" smtClean="0"/>
          </a:p>
          <a:p>
            <a:r>
              <a:rPr lang="zh-CN" altLang="en-US" sz="2800" dirty="0" smtClean="0"/>
              <a:t>一般无需从空文件开始创建区文件</a:t>
            </a:r>
            <a:endParaRPr lang="en-US" altLang="zh-CN" sz="2800" dirty="0" smtClean="0"/>
          </a:p>
          <a:p>
            <a:pPr lvl="1"/>
            <a:r>
              <a:rPr lang="zh-CN" altLang="en-US" sz="2400" dirty="0" smtClean="0"/>
              <a:t>可以复制</a:t>
            </a:r>
            <a:r>
              <a:rPr lang="en-US" altLang="zh-CN" sz="2400" dirty="0" smtClean="0"/>
              <a:t>bind</a:t>
            </a:r>
            <a:r>
              <a:rPr lang="zh-CN" altLang="en-US" sz="2400" dirty="0" smtClean="0"/>
              <a:t>、</a:t>
            </a:r>
            <a:r>
              <a:rPr lang="en-US" altLang="zh-CN" sz="2400" dirty="0" smtClean="0"/>
              <a:t>caching-</a:t>
            </a:r>
            <a:r>
              <a:rPr lang="en-US" altLang="zh-CN" sz="2400" dirty="0" err="1" smtClean="0"/>
              <a:t>nameserver</a:t>
            </a:r>
            <a:r>
              <a:rPr lang="en-US" altLang="zh-CN" sz="2400" dirty="0" smtClean="0"/>
              <a:t> </a:t>
            </a:r>
            <a:r>
              <a:rPr lang="zh-CN" altLang="en-US" sz="2400" dirty="0" smtClean="0"/>
              <a:t>软件包安装的现有区文件或案例模板，然后修改</a:t>
            </a:r>
            <a:endParaRPr lang="en-US" altLang="zh-CN" sz="2400" dirty="0" smtClean="0"/>
          </a:p>
          <a:p>
            <a:r>
              <a:rPr lang="zh-CN" altLang="en-US" sz="2800" dirty="0" smtClean="0"/>
              <a:t>注释使用汇编语言模式（</a:t>
            </a:r>
            <a:r>
              <a:rPr lang="en-US" altLang="zh-CN" sz="2800" dirty="0" smtClean="0"/>
              <a:t>;</a:t>
            </a:r>
            <a:r>
              <a:rPr lang="zh-CN" altLang="en-US" sz="2800" dirty="0" smtClean="0"/>
              <a:t>）</a:t>
            </a:r>
            <a:endParaRPr lang="en-US" altLang="zh-CN" sz="2800" dirty="0" smtClean="0"/>
          </a:p>
          <a:p>
            <a:r>
              <a:rPr lang="zh-CN" altLang="en-US" sz="2800" dirty="0" smtClean="0"/>
              <a:t>若没有使用“点（</a:t>
            </a:r>
            <a:r>
              <a:rPr lang="en-US" altLang="zh-CN" sz="2800" dirty="0" smtClean="0"/>
              <a:t>.</a:t>
            </a:r>
            <a:r>
              <a:rPr lang="zh-CN" altLang="en-US" sz="2800" dirty="0" smtClean="0"/>
              <a:t>）”来终止域名，</a:t>
            </a:r>
            <a:r>
              <a:rPr lang="en-US" altLang="zh-CN" sz="2800" dirty="0" smtClean="0"/>
              <a:t>BIND </a:t>
            </a:r>
            <a:r>
              <a:rPr lang="zh-CN" altLang="en-US" sz="2800" dirty="0" smtClean="0"/>
              <a:t>会在这个名称后补充管辖域（即认为相对域名）</a:t>
            </a:r>
          </a:p>
          <a:p>
            <a:r>
              <a:rPr lang="zh-CN" altLang="en-US" sz="2800" dirty="0" smtClean="0"/>
              <a:t>修改了区文件后，不要忘记递增</a:t>
            </a:r>
            <a:r>
              <a:rPr lang="en-US" altLang="zh-CN" sz="2800" dirty="0" smtClean="0"/>
              <a:t>SOA RR</a:t>
            </a:r>
            <a:r>
              <a:rPr lang="zh-CN" altLang="en-US" sz="2800" dirty="0" smtClean="0"/>
              <a:t>的序列号码并重载 </a:t>
            </a:r>
            <a:r>
              <a:rPr lang="en-US" altLang="zh-CN" sz="2800" dirty="0" smtClean="0"/>
              <a:t>named </a:t>
            </a:r>
            <a:r>
              <a:rPr lang="zh-CN" altLang="en-US" sz="2800" dirty="0" smtClean="0"/>
              <a:t>服务</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域名服务器的配置举例</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45</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配置主域名服务器</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编辑主配置文件 </a:t>
            </a:r>
            <a:r>
              <a:rPr lang="en-US" altLang="zh-CN" dirty="0" smtClean="0"/>
              <a:t>/etc/</a:t>
            </a:r>
            <a:r>
              <a:rPr lang="en-US" altLang="zh-CN" dirty="0" err="1" smtClean="0"/>
              <a:t>named.conf</a:t>
            </a:r>
            <a:endParaRPr lang="en-US" altLang="zh-CN" dirty="0" smtClean="0"/>
          </a:p>
          <a:p>
            <a:pPr lvl="1"/>
            <a:r>
              <a:rPr lang="zh-CN" altLang="en-US" dirty="0" smtClean="0"/>
              <a:t>配置全局选项</a:t>
            </a:r>
            <a:endParaRPr lang="en-US" altLang="zh-CN" dirty="0" smtClean="0"/>
          </a:p>
          <a:p>
            <a:pPr lvl="1"/>
            <a:r>
              <a:rPr lang="zh-CN" altLang="en-US" dirty="0" smtClean="0"/>
              <a:t>使用 </a:t>
            </a:r>
            <a:r>
              <a:rPr lang="en-US" altLang="zh-CN" dirty="0" smtClean="0"/>
              <a:t>include </a:t>
            </a:r>
            <a:r>
              <a:rPr lang="zh-CN" altLang="en-US" dirty="0" smtClean="0"/>
              <a:t>包含配置文件</a:t>
            </a:r>
            <a:endParaRPr lang="en-US" altLang="zh-CN" dirty="0" smtClean="0"/>
          </a:p>
          <a:p>
            <a:pPr lvl="2">
              <a:buNone/>
            </a:pPr>
            <a:r>
              <a:rPr lang="en-US" altLang="zh-CN" b="1" dirty="0" smtClean="0">
                <a:solidFill>
                  <a:srgbClr val="002060"/>
                </a:solidFill>
              </a:rPr>
              <a:t>include "/etc/named.rfc1912.zones";</a:t>
            </a:r>
          </a:p>
          <a:p>
            <a:pPr lvl="2">
              <a:buNone/>
            </a:pPr>
            <a:r>
              <a:rPr lang="en-US" altLang="zh-CN" b="1" dirty="0" smtClean="0">
                <a:solidFill>
                  <a:srgbClr val="002060"/>
                </a:solidFill>
              </a:rPr>
              <a:t>include "/etc/</a:t>
            </a:r>
            <a:r>
              <a:rPr lang="en-US" altLang="zh-CN" b="1" dirty="0" err="1" smtClean="0">
                <a:solidFill>
                  <a:srgbClr val="002060"/>
                </a:solidFill>
              </a:rPr>
              <a:t>named.conf.zones</a:t>
            </a:r>
            <a:r>
              <a:rPr lang="en-US" altLang="zh-CN" b="1" dirty="0" smtClean="0">
                <a:solidFill>
                  <a:srgbClr val="002060"/>
                </a:solidFill>
              </a:rPr>
              <a:t>";</a:t>
            </a:r>
          </a:p>
          <a:p>
            <a:r>
              <a:rPr lang="zh-CN" altLang="en-US" dirty="0" smtClean="0"/>
              <a:t>编辑配置文件 </a:t>
            </a:r>
            <a:r>
              <a:rPr lang="en-US" altLang="zh-CN" dirty="0" smtClean="0"/>
              <a:t>/etc/</a:t>
            </a:r>
            <a:r>
              <a:rPr lang="en-US" altLang="zh-CN" dirty="0" err="1" smtClean="0"/>
              <a:t>named.conf.zones</a:t>
            </a:r>
            <a:endParaRPr lang="en-US" altLang="zh-CN" dirty="0" smtClean="0"/>
          </a:p>
          <a:p>
            <a:pPr lvl="1"/>
            <a:r>
              <a:rPr lang="zh-CN" altLang="en-US" dirty="0" smtClean="0"/>
              <a:t>添加区声明 </a:t>
            </a:r>
          </a:p>
          <a:p>
            <a:r>
              <a:rPr lang="zh-CN" altLang="en-US" dirty="0" smtClean="0"/>
              <a:t>配置正向解析数据库文件 </a:t>
            </a:r>
          </a:p>
          <a:p>
            <a:r>
              <a:rPr lang="zh-CN" altLang="en-US" dirty="0" smtClean="0"/>
              <a:t>配置反向解析数据库文件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
        <p:nvSpPr>
          <p:cNvPr id="7" name="TextBox 6"/>
          <p:cNvSpPr txBox="1"/>
          <p:nvPr/>
        </p:nvSpPr>
        <p:spPr>
          <a:xfrm>
            <a:off x="2555776" y="5589240"/>
            <a:ext cx="3600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参见教材的配置步骤</a:t>
            </a:r>
            <a:endParaRPr lang="zh-CN" alt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主域名服务器配置</a:t>
            </a:r>
            <a:r>
              <a:rPr lang="zh-CN" altLang="en-US" dirty="0" smtClean="0"/>
              <a:t>技巧</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简单负载均衡</a:t>
            </a:r>
          </a:p>
          <a:p>
            <a:pPr lvl="1"/>
            <a:r>
              <a:rPr lang="zh-CN" altLang="en-US" dirty="0" smtClean="0"/>
              <a:t>为同一个主机名设置多个</a:t>
            </a:r>
            <a:r>
              <a:rPr lang="en-US" altLang="zh-CN" dirty="0" smtClean="0"/>
              <a:t>IP</a:t>
            </a:r>
            <a:r>
              <a:rPr lang="zh-CN" altLang="en-US" dirty="0" smtClean="0"/>
              <a:t>地址</a:t>
            </a:r>
            <a:endParaRPr lang="en-US" altLang="zh-CN" dirty="0" smtClean="0"/>
          </a:p>
          <a:p>
            <a:r>
              <a:rPr lang="zh-CN" altLang="en-US" dirty="0" smtClean="0"/>
              <a:t>泛域名的解析</a:t>
            </a:r>
          </a:p>
          <a:p>
            <a:pPr lvl="1"/>
            <a:r>
              <a:rPr lang="zh-CN" altLang="en-US" dirty="0" smtClean="0"/>
              <a:t>将一个域名下的所有主机、子域都被解析到同一个</a:t>
            </a:r>
            <a:r>
              <a:rPr lang="en-US" altLang="zh-CN" dirty="0" smtClean="0"/>
              <a:t>IP</a:t>
            </a:r>
            <a:r>
              <a:rPr lang="zh-CN" altLang="en-US" dirty="0" smtClean="0"/>
              <a:t>地址上</a:t>
            </a:r>
            <a:endParaRPr lang="en-US" altLang="zh-CN" dirty="0" smtClean="0"/>
          </a:p>
          <a:p>
            <a:pPr lvl="1"/>
            <a:r>
              <a:rPr lang="zh-CN" altLang="en-US" dirty="0" smtClean="0"/>
              <a:t>加入一条以“*”为</a:t>
            </a:r>
            <a:r>
              <a:rPr lang="en-US" altLang="zh-CN" dirty="0" smtClean="0"/>
              <a:t>name</a:t>
            </a:r>
            <a:r>
              <a:rPr lang="zh-CN" altLang="en-US" dirty="0" smtClean="0"/>
              <a:t>字段的</a:t>
            </a:r>
            <a:r>
              <a:rPr lang="en-US" altLang="zh-CN" dirty="0" smtClean="0"/>
              <a:t>A</a:t>
            </a:r>
            <a:r>
              <a:rPr lang="zh-CN" altLang="en-US" dirty="0" smtClean="0"/>
              <a:t>资源记录</a:t>
            </a:r>
            <a:endParaRPr lang="en-US" altLang="zh-CN" dirty="0" smtClean="0"/>
          </a:p>
          <a:p>
            <a:r>
              <a:rPr lang="zh-CN" altLang="en-US" dirty="0" smtClean="0"/>
              <a:t>直接解析域名</a:t>
            </a:r>
            <a:endParaRPr lang="en-US" altLang="zh-CN" dirty="0" smtClean="0"/>
          </a:p>
          <a:p>
            <a:pPr lvl="1"/>
            <a:r>
              <a:rPr lang="zh-CN" altLang="en-US" dirty="0" smtClean="0"/>
              <a:t>为域名本身设置</a:t>
            </a:r>
            <a:r>
              <a:rPr lang="en-US" altLang="zh-CN" dirty="0" smtClean="0"/>
              <a:t>A</a:t>
            </a:r>
            <a:r>
              <a:rPr lang="zh-CN" altLang="en-US" dirty="0" smtClean="0"/>
              <a:t>资源记录</a:t>
            </a:r>
            <a:endParaRPr lang="en-US" altLang="zh-CN" dirty="0" smtClean="0"/>
          </a:p>
          <a:p>
            <a:pPr lvl="1"/>
            <a:r>
              <a:rPr lang="zh-CN" altLang="en-US" dirty="0" smtClean="0"/>
              <a:t>使 </a:t>
            </a:r>
            <a:r>
              <a:rPr lang="en-US" altLang="zh-CN" dirty="0" smtClean="0">
                <a:hlinkClick r:id="rId2"/>
              </a:rPr>
              <a:t>http://example.com</a:t>
            </a:r>
            <a:r>
              <a:rPr lang="en-US" altLang="zh-CN" dirty="0" smtClean="0"/>
              <a:t> </a:t>
            </a:r>
            <a:r>
              <a:rPr lang="zh-CN" altLang="en-US" dirty="0" smtClean="0"/>
              <a:t>的访问成为可能</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配置辅助域名服务器</a:t>
            </a:r>
            <a:endParaRPr lang="zh-CN" altLang="en-US" dirty="0"/>
          </a:p>
        </p:txBody>
      </p:sp>
      <p:sp>
        <p:nvSpPr>
          <p:cNvPr id="3" name="内容占位符 2"/>
          <p:cNvSpPr>
            <a:spLocks noGrp="1"/>
          </p:cNvSpPr>
          <p:nvPr>
            <p:ph idx="1"/>
          </p:nvPr>
        </p:nvSpPr>
        <p:spPr/>
        <p:txBody>
          <a:bodyPr/>
          <a:lstStyle/>
          <a:p>
            <a:r>
              <a:rPr lang="zh-CN" altLang="zh-CN" dirty="0" smtClean="0"/>
              <a:t>不能在同一台计算机上同时配置同一个域的主域名服务器和辅助域名服务器。</a:t>
            </a:r>
            <a:endParaRPr lang="en-US" altLang="zh-CN" dirty="0" smtClean="0"/>
          </a:p>
          <a:p>
            <a:r>
              <a:rPr lang="zh-CN" altLang="en-US" dirty="0" smtClean="0"/>
              <a:t>主配置文件与主域名服务器的配置一致</a:t>
            </a:r>
            <a:endParaRPr lang="en-US" altLang="zh-CN" dirty="0" smtClean="0"/>
          </a:p>
          <a:p>
            <a:r>
              <a:rPr lang="zh-CN" altLang="zh-CN" dirty="0" smtClean="0"/>
              <a:t>修改</a:t>
            </a:r>
            <a:r>
              <a:rPr lang="en-US" altLang="zh-CN" dirty="0" smtClean="0"/>
              <a:t> /etc/</a:t>
            </a:r>
            <a:r>
              <a:rPr lang="en-US" altLang="zh-CN" dirty="0" err="1" smtClean="0"/>
              <a:t>named.conf.zones</a:t>
            </a:r>
            <a:r>
              <a:rPr lang="en-US" altLang="zh-CN" dirty="0" smtClean="0"/>
              <a:t> </a:t>
            </a:r>
            <a:r>
              <a:rPr lang="zh-CN" altLang="en-US" dirty="0" smtClean="0"/>
              <a:t>添加区声明</a:t>
            </a:r>
            <a:endParaRPr lang="en-US" altLang="zh-CN" dirty="0" smtClean="0"/>
          </a:p>
          <a:p>
            <a:pPr lvl="1"/>
            <a:r>
              <a:rPr lang="en-US" altLang="zh-CN" b="1" dirty="0" smtClean="0"/>
              <a:t>type slave;</a:t>
            </a:r>
          </a:p>
          <a:p>
            <a:pPr lvl="1"/>
            <a:r>
              <a:rPr lang="en-US" altLang="zh-CN" b="1" dirty="0" smtClean="0"/>
              <a:t>file "slaves/</a:t>
            </a:r>
            <a:r>
              <a:rPr lang="en-US" altLang="zh-CN" b="1" dirty="0" err="1" smtClean="0"/>
              <a:t>example.com.hosts</a:t>
            </a:r>
            <a:r>
              <a:rPr lang="en-US" altLang="zh-CN" b="1" dirty="0" smtClean="0"/>
              <a:t>"</a:t>
            </a:r>
          </a:p>
          <a:p>
            <a:pPr lvl="1"/>
            <a:r>
              <a:rPr lang="en-US" altLang="zh-CN" b="1" dirty="0" smtClean="0"/>
              <a:t>masters { 192.168.0.252 ; };</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
        <p:nvSpPr>
          <p:cNvPr id="7" name="TextBox 6"/>
          <p:cNvSpPr txBox="1"/>
          <p:nvPr/>
        </p:nvSpPr>
        <p:spPr>
          <a:xfrm>
            <a:off x="2555776" y="5517232"/>
            <a:ext cx="3600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参见教材的配置步骤</a:t>
            </a:r>
            <a:endParaRPr lang="zh-CN" alt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域名转发</a:t>
            </a:r>
            <a:r>
              <a:rPr lang="zh-CN" altLang="en-US" dirty="0" smtClean="0"/>
              <a:t>器</a:t>
            </a:r>
            <a:r>
              <a:rPr lang="zh-CN" altLang="zh-CN" dirty="0" smtClean="0"/>
              <a:t>配置</a:t>
            </a:r>
            <a:r>
              <a:rPr lang="zh-CN" altLang="en-US" dirty="0" smtClean="0"/>
              <a:t>选项</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dirty="0" smtClean="0"/>
              <a:t>forwarders</a:t>
            </a:r>
          </a:p>
          <a:p>
            <a:pPr lvl="1"/>
            <a:r>
              <a:rPr lang="zh-CN" altLang="zh-CN" dirty="0" smtClean="0"/>
              <a:t>指定要把查询请求转发到的远程域名服务器的</a:t>
            </a:r>
            <a:r>
              <a:rPr lang="en-US" altLang="zh-CN" dirty="0" smtClean="0"/>
              <a:t>IP</a:t>
            </a:r>
          </a:p>
          <a:p>
            <a:pPr lvl="2">
              <a:buNone/>
            </a:pPr>
            <a:r>
              <a:rPr lang="en-US" altLang="zh-CN" sz="1800" b="1" dirty="0" smtClean="0"/>
              <a:t>forwarders { </a:t>
            </a:r>
            <a:r>
              <a:rPr lang="en-US" altLang="zh-CN" sz="1800" b="1" dirty="0" err="1" smtClean="0"/>
              <a:t>ip_addr</a:t>
            </a:r>
            <a:r>
              <a:rPr lang="en-US" altLang="zh-CN" sz="1800" b="1" dirty="0" smtClean="0"/>
              <a:t> [port </a:t>
            </a:r>
            <a:r>
              <a:rPr lang="en-US" altLang="zh-CN" sz="1800" b="1" dirty="0" err="1" smtClean="0"/>
              <a:t>ip_port</a:t>
            </a:r>
            <a:r>
              <a:rPr lang="en-US" altLang="zh-CN" sz="1800" b="1" dirty="0" smtClean="0"/>
              <a:t>] ; [ </a:t>
            </a:r>
            <a:r>
              <a:rPr lang="en-US" altLang="zh-CN" sz="1800" b="1" dirty="0" err="1" smtClean="0"/>
              <a:t>ip_addr</a:t>
            </a:r>
            <a:r>
              <a:rPr lang="en-US" altLang="zh-CN" sz="1800" b="1" dirty="0" smtClean="0"/>
              <a:t> [port </a:t>
            </a:r>
            <a:r>
              <a:rPr lang="en-US" altLang="zh-CN" sz="1800" b="1" dirty="0" err="1" smtClean="0"/>
              <a:t>ip_port</a:t>
            </a:r>
            <a:r>
              <a:rPr lang="en-US" altLang="zh-CN" sz="1800" b="1" dirty="0" smtClean="0"/>
              <a:t>] ; ... ] }</a:t>
            </a:r>
          </a:p>
          <a:p>
            <a:pPr lvl="1"/>
            <a:r>
              <a:rPr lang="zh-CN" altLang="en-US" dirty="0" smtClean="0"/>
              <a:t>例如</a:t>
            </a:r>
          </a:p>
          <a:p>
            <a:pPr lvl="2">
              <a:buNone/>
            </a:pPr>
            <a:r>
              <a:rPr lang="en-US" altLang="zh-CN" b="1" dirty="0" smtClean="0"/>
              <a:t>forwarders {202.106.196.115;  202.106.0.20;  };</a:t>
            </a:r>
          </a:p>
          <a:p>
            <a:r>
              <a:rPr lang="en-US" altLang="zh-CN" dirty="0" smtClean="0"/>
              <a:t>forward</a:t>
            </a:r>
          </a:p>
          <a:p>
            <a:pPr lvl="1"/>
            <a:r>
              <a:rPr lang="zh-CN" altLang="en-US" dirty="0" smtClean="0"/>
              <a:t>设置域名转发的工作方法</a:t>
            </a:r>
          </a:p>
          <a:p>
            <a:pPr lvl="1"/>
            <a:r>
              <a:rPr lang="en-US" altLang="zh-CN" sz="2400" b="1" dirty="0" smtClean="0"/>
              <a:t>forward only</a:t>
            </a:r>
            <a:r>
              <a:rPr lang="zh-CN" altLang="en-US" sz="2400" dirty="0" smtClean="0"/>
              <a:t>：</a:t>
            </a:r>
            <a:r>
              <a:rPr lang="zh-CN" altLang="zh-CN" sz="2400" dirty="0" smtClean="0"/>
              <a:t>使用</a:t>
            </a:r>
            <a:r>
              <a:rPr lang="en-US" altLang="zh-CN" sz="2400" dirty="0" smtClean="0"/>
              <a:t>forwarders DNS</a:t>
            </a:r>
            <a:r>
              <a:rPr lang="zh-CN" altLang="zh-CN" sz="2400" dirty="0" smtClean="0"/>
              <a:t>服务器做域名解析，如果查询不到则返回</a:t>
            </a:r>
            <a:r>
              <a:rPr lang="en-US" altLang="zh-CN" sz="2400" dirty="0" smtClean="0"/>
              <a:t>DNS</a:t>
            </a:r>
            <a:r>
              <a:rPr lang="zh-CN" altLang="zh-CN" sz="2400" dirty="0" smtClean="0"/>
              <a:t>客户端查询失败</a:t>
            </a:r>
            <a:endParaRPr lang="en-US" altLang="zh-CN" sz="2400" dirty="0" smtClean="0"/>
          </a:p>
          <a:p>
            <a:pPr lvl="1"/>
            <a:r>
              <a:rPr lang="en-US" altLang="zh-CN" sz="2400" b="1" dirty="0" smtClean="0"/>
              <a:t>forward first</a:t>
            </a:r>
            <a:r>
              <a:rPr lang="zh-CN" altLang="en-US" sz="2400" dirty="0" smtClean="0"/>
              <a:t>：</a:t>
            </a:r>
            <a:r>
              <a:rPr lang="zh-CN" altLang="zh-CN" sz="2400" dirty="0" smtClean="0"/>
              <a:t>优先使用</a:t>
            </a:r>
            <a:r>
              <a:rPr lang="en-US" altLang="zh-CN" sz="2400" dirty="0" smtClean="0"/>
              <a:t>forwarders DNS</a:t>
            </a:r>
            <a:r>
              <a:rPr lang="zh-CN" altLang="zh-CN" sz="2400" dirty="0" smtClean="0"/>
              <a:t>服务器做域名解析，如果查询不到再使用本地</a:t>
            </a:r>
            <a:r>
              <a:rPr lang="en-US" altLang="zh-CN" sz="2400" dirty="0" smtClean="0"/>
              <a:t>DNS</a:t>
            </a:r>
            <a:r>
              <a:rPr lang="zh-CN" altLang="zh-CN" sz="2400" dirty="0" smtClean="0"/>
              <a:t>服务器做域名解析</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地址和主机名转换的方法</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en-US" altLang="zh-CN" dirty="0" smtClean="0"/>
              <a:t>Host</a:t>
            </a:r>
            <a:r>
              <a:rPr lang="zh-CN" altLang="en-US" dirty="0" smtClean="0"/>
              <a:t>表</a:t>
            </a:r>
          </a:p>
          <a:p>
            <a:pPr lvl="1"/>
            <a:r>
              <a:rPr lang="zh-CN" altLang="en-US" sz="2400" dirty="0" smtClean="0"/>
              <a:t>是简单的文本文件（</a:t>
            </a:r>
            <a:r>
              <a:rPr lang="en-US" altLang="zh-CN" sz="2400" dirty="0" smtClean="0"/>
              <a:t>/etc/hosts</a:t>
            </a:r>
            <a:r>
              <a:rPr lang="zh-CN" altLang="en-US" sz="2400" dirty="0" smtClean="0"/>
              <a:t>文件），其中存放了主机名和</a:t>
            </a:r>
            <a:r>
              <a:rPr lang="en-US" altLang="zh-CN" sz="2400" dirty="0" smtClean="0"/>
              <a:t>IP</a:t>
            </a:r>
            <a:r>
              <a:rPr lang="zh-CN" altLang="en-US" sz="2400" dirty="0" smtClean="0"/>
              <a:t>地址的映射表，它通过在该文件中搜索来匹配主机名和</a:t>
            </a:r>
            <a:r>
              <a:rPr lang="en-US" altLang="zh-CN" sz="2400" dirty="0" smtClean="0"/>
              <a:t>IP</a:t>
            </a:r>
            <a:r>
              <a:rPr lang="zh-CN" altLang="en-US" sz="2400" dirty="0" smtClean="0"/>
              <a:t>地址。 </a:t>
            </a:r>
          </a:p>
          <a:p>
            <a:r>
              <a:rPr lang="en-US" altLang="zh-CN" dirty="0" smtClean="0"/>
              <a:t>NIS</a:t>
            </a:r>
            <a:r>
              <a:rPr lang="zh-CN" altLang="en-US" dirty="0" smtClean="0"/>
              <a:t>（</a:t>
            </a:r>
            <a:r>
              <a:rPr lang="en-US" altLang="zh-CN" dirty="0" smtClean="0"/>
              <a:t>Network Information System</a:t>
            </a:r>
            <a:r>
              <a:rPr lang="zh-CN" altLang="en-US" dirty="0" smtClean="0"/>
              <a:t>）</a:t>
            </a:r>
          </a:p>
          <a:p>
            <a:pPr lvl="1"/>
            <a:r>
              <a:rPr lang="zh-CN" altLang="en-US" sz="2400" dirty="0" smtClean="0"/>
              <a:t>是由</a:t>
            </a:r>
            <a:r>
              <a:rPr lang="en-US" altLang="zh-CN" sz="2400" dirty="0" smtClean="0"/>
              <a:t>Sun Microsystems</a:t>
            </a:r>
            <a:r>
              <a:rPr lang="zh-CN" altLang="en-US" sz="2400" dirty="0" smtClean="0"/>
              <a:t>开发的，它将主机表用作</a:t>
            </a:r>
            <a:r>
              <a:rPr lang="en-US" altLang="zh-CN" sz="2400" dirty="0" smtClean="0"/>
              <a:t>NIS</a:t>
            </a:r>
            <a:r>
              <a:rPr lang="zh-CN" altLang="en-US" sz="2400" dirty="0" smtClean="0"/>
              <a:t>主机数据库，从它这里，客户机可以得到他们所需的主机表信息。 </a:t>
            </a:r>
          </a:p>
          <a:p>
            <a:r>
              <a:rPr lang="en-US" altLang="zh-CN" dirty="0" smtClean="0"/>
              <a:t>DNS</a:t>
            </a:r>
            <a:r>
              <a:rPr lang="zh-CN" altLang="en-US" dirty="0" smtClean="0"/>
              <a:t>（</a:t>
            </a:r>
            <a:r>
              <a:rPr lang="en-US" altLang="zh-CN" dirty="0" smtClean="0"/>
              <a:t>Domain Name Server</a:t>
            </a:r>
            <a:r>
              <a:rPr lang="zh-CN" altLang="en-US" dirty="0" smtClean="0"/>
              <a:t>）</a:t>
            </a:r>
          </a:p>
          <a:p>
            <a:pPr lvl="1"/>
            <a:r>
              <a:rPr lang="zh-CN" altLang="en-US" sz="2400" dirty="0" smtClean="0"/>
              <a:t>是一种新的主机名和</a:t>
            </a:r>
            <a:r>
              <a:rPr lang="en-US" altLang="zh-CN" sz="2400" dirty="0" smtClean="0"/>
              <a:t>IP</a:t>
            </a:r>
            <a:r>
              <a:rPr lang="zh-CN" altLang="en-US" sz="2400" dirty="0" smtClean="0"/>
              <a:t>地址的转换机制，它使用一种分层的</a:t>
            </a:r>
            <a:r>
              <a:rPr lang="zh-CN" altLang="en-US" sz="2400" b="1" dirty="0" smtClean="0">
                <a:solidFill>
                  <a:srgbClr val="002060"/>
                </a:solidFill>
              </a:rPr>
              <a:t>分布式数据库</a:t>
            </a:r>
            <a:r>
              <a:rPr lang="zh-CN" altLang="en-US" sz="2400" dirty="0" smtClean="0"/>
              <a:t>来处理</a:t>
            </a:r>
            <a:r>
              <a:rPr lang="en-US" altLang="zh-CN" sz="2400" dirty="0" smtClean="0"/>
              <a:t>Internet</a:t>
            </a:r>
            <a:r>
              <a:rPr lang="zh-CN" altLang="en-US" sz="2400" dirty="0" smtClean="0"/>
              <a:t>上的成千上万个主机和</a:t>
            </a:r>
            <a:r>
              <a:rPr lang="en-US" altLang="zh-CN" sz="2400" dirty="0" smtClean="0"/>
              <a:t>IP</a:t>
            </a:r>
            <a:r>
              <a:rPr lang="zh-CN" altLang="en-US" sz="2400" dirty="0" smtClean="0"/>
              <a:t>地址的转换。 </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域名转发</a:t>
            </a:r>
            <a:r>
              <a:rPr lang="zh-CN" altLang="en-US" dirty="0" smtClean="0"/>
              <a:t>器种类</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zh-CN" dirty="0" smtClean="0"/>
              <a:t>全局转发器</a:t>
            </a:r>
            <a:endParaRPr lang="en-US" altLang="zh-CN" dirty="0" smtClean="0"/>
          </a:p>
          <a:p>
            <a:pPr lvl="1">
              <a:buNone/>
            </a:pPr>
            <a:r>
              <a:rPr lang="en-US" altLang="zh-CN" sz="2000" b="1" dirty="0" smtClean="0">
                <a:solidFill>
                  <a:srgbClr val="002060"/>
                </a:solidFill>
              </a:rPr>
              <a:t>options {</a:t>
            </a:r>
          </a:p>
          <a:p>
            <a:pPr lvl="1">
              <a:buNone/>
            </a:pPr>
            <a:r>
              <a:rPr lang="en-US" altLang="zh-CN" sz="2000" b="1" dirty="0" smtClean="0">
                <a:solidFill>
                  <a:srgbClr val="002060"/>
                </a:solidFill>
              </a:rPr>
              <a:t>      recursion yes;</a:t>
            </a:r>
          </a:p>
          <a:p>
            <a:pPr lvl="1">
              <a:buNone/>
            </a:pPr>
            <a:r>
              <a:rPr lang="en-US" altLang="zh-CN" sz="2000" b="1" dirty="0" smtClean="0">
                <a:solidFill>
                  <a:srgbClr val="002060"/>
                </a:solidFill>
              </a:rPr>
              <a:t>      forwarder { 202.106.196.115;  202.106.0.20; };</a:t>
            </a:r>
          </a:p>
          <a:p>
            <a:pPr lvl="1">
              <a:buNone/>
            </a:pPr>
            <a:r>
              <a:rPr lang="en-US" altLang="zh-CN" sz="2000" b="1" dirty="0" smtClean="0">
                <a:solidFill>
                  <a:srgbClr val="002060"/>
                </a:solidFill>
              </a:rPr>
              <a:t>      forward only; </a:t>
            </a:r>
          </a:p>
          <a:p>
            <a:pPr lvl="1">
              <a:buNone/>
            </a:pPr>
            <a:r>
              <a:rPr lang="en-US" altLang="zh-CN" sz="2000" b="1" dirty="0" smtClean="0">
                <a:solidFill>
                  <a:srgbClr val="002060"/>
                </a:solidFill>
              </a:rPr>
              <a:t>      ......</a:t>
            </a:r>
          </a:p>
          <a:p>
            <a:pPr lvl="1">
              <a:buNone/>
            </a:pPr>
            <a:r>
              <a:rPr lang="en-US" altLang="zh-CN" sz="2000" b="1" dirty="0" smtClean="0">
                <a:solidFill>
                  <a:srgbClr val="002060"/>
                </a:solidFill>
              </a:rPr>
              <a:t>};</a:t>
            </a:r>
          </a:p>
          <a:p>
            <a:r>
              <a:rPr lang="zh-CN" altLang="zh-CN" dirty="0" smtClean="0"/>
              <a:t>区转发器</a:t>
            </a:r>
            <a:endParaRPr lang="en-US" altLang="zh-CN" dirty="0" smtClean="0"/>
          </a:p>
          <a:p>
            <a:pPr lvl="1">
              <a:buNone/>
            </a:pPr>
            <a:r>
              <a:rPr lang="en-US" altLang="zh-CN" sz="2000" b="1" dirty="0" smtClean="0">
                <a:solidFill>
                  <a:srgbClr val="002060"/>
                </a:solidFill>
              </a:rPr>
              <a:t>zone “mytest.com” IN {</a:t>
            </a:r>
          </a:p>
          <a:p>
            <a:pPr lvl="1">
              <a:buNone/>
            </a:pPr>
            <a:r>
              <a:rPr lang="en-US" altLang="zh-CN" sz="2000" b="1" dirty="0" smtClean="0">
                <a:solidFill>
                  <a:srgbClr val="002060"/>
                </a:solidFill>
              </a:rPr>
              <a:t>      type forward; </a:t>
            </a:r>
          </a:p>
          <a:p>
            <a:pPr lvl="1">
              <a:buNone/>
            </a:pPr>
            <a:r>
              <a:rPr lang="en-US" altLang="zh-CN" sz="2000" b="1" dirty="0" smtClean="0">
                <a:solidFill>
                  <a:srgbClr val="002060"/>
                </a:solidFill>
              </a:rPr>
              <a:t>      forwarders { 192.168.10.5;  };  </a:t>
            </a:r>
          </a:p>
          <a:p>
            <a:pPr lvl="1">
              <a:buNone/>
            </a:pPr>
            <a:r>
              <a:rPr lang="en-US" altLang="zh-CN" sz="2000" b="1" dirty="0" smtClean="0">
                <a:solidFill>
                  <a:srgbClr val="002060"/>
                </a:solidFill>
              </a:rPr>
              <a:t>      ......</a:t>
            </a:r>
          </a:p>
          <a:p>
            <a:pPr lvl="1">
              <a:buNone/>
            </a:pPr>
            <a:r>
              <a:rPr lang="en-US" altLang="zh-CN" sz="2000" b="1" dirty="0" smtClean="0">
                <a:solidFill>
                  <a:srgbClr val="002060"/>
                </a:solidFill>
              </a:rPr>
              <a:t>};</a:t>
            </a:r>
            <a:endParaRPr lang="zh-CN" altLang="en-US" sz="2000"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配置区域委派</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配置步骤 </a:t>
            </a:r>
          </a:p>
          <a:p>
            <a:pPr lvl="1"/>
            <a:r>
              <a:rPr lang="zh-CN" altLang="en-US" dirty="0" smtClean="0"/>
              <a:t>在父服务器中，添加一个</a:t>
            </a:r>
            <a:r>
              <a:rPr lang="en-US" altLang="zh-CN" dirty="0" smtClean="0"/>
              <a:t>NS</a:t>
            </a:r>
            <a:r>
              <a:rPr lang="zh-CN" altLang="en-US" dirty="0" smtClean="0"/>
              <a:t>记录</a:t>
            </a:r>
          </a:p>
          <a:p>
            <a:pPr lvl="1"/>
            <a:r>
              <a:rPr lang="zh-CN" altLang="en-US" dirty="0" smtClean="0"/>
              <a:t>在父服务器中，添加一个</a:t>
            </a:r>
            <a:r>
              <a:rPr lang="en-US" altLang="zh-CN" dirty="0" smtClean="0"/>
              <a:t>A</a:t>
            </a:r>
            <a:r>
              <a:rPr lang="zh-CN" altLang="en-US" dirty="0" smtClean="0"/>
              <a:t>记录来完成授权</a:t>
            </a:r>
          </a:p>
          <a:p>
            <a:pPr lvl="1"/>
            <a:r>
              <a:rPr lang="zh-CN" altLang="en-US" dirty="0" smtClean="0"/>
              <a:t>在子服务器中，创建包含子域数据的区块文件</a:t>
            </a:r>
          </a:p>
          <a:p>
            <a:r>
              <a:rPr lang="zh-CN" altLang="en-US" dirty="0" smtClean="0"/>
              <a:t>粘合记录 </a:t>
            </a:r>
          </a:p>
          <a:p>
            <a:pPr lvl="1"/>
            <a:r>
              <a:rPr lang="zh-CN" altLang="en-US" dirty="0" smtClean="0"/>
              <a:t>如果子服务器的规范名称位于它管理的子域中，</a:t>
            </a:r>
            <a:r>
              <a:rPr lang="en-US" altLang="zh-CN" dirty="0" smtClean="0"/>
              <a:t>A</a:t>
            </a:r>
            <a:r>
              <a:rPr lang="zh-CN" altLang="en-US" dirty="0" smtClean="0"/>
              <a:t>记录就被称为“粘合（</a:t>
            </a:r>
            <a:r>
              <a:rPr lang="en-US" altLang="zh-CN" dirty="0" smtClean="0"/>
              <a:t>glue</a:t>
            </a:r>
            <a:r>
              <a:rPr lang="zh-CN" altLang="en-US" dirty="0" smtClean="0"/>
              <a:t>）”记录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测试及工具</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52</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测试</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准备</a:t>
            </a:r>
          </a:p>
          <a:p>
            <a:pPr lvl="1"/>
            <a:r>
              <a:rPr lang="zh-CN" altLang="en-US" sz="2400" dirty="0" smtClean="0"/>
              <a:t>配置好客户配置文件</a:t>
            </a:r>
            <a:r>
              <a:rPr lang="zh-CN" altLang="en-US" sz="2400" dirty="0" smtClean="0">
                <a:solidFill>
                  <a:srgbClr val="002060"/>
                </a:solidFill>
              </a:rPr>
              <a:t> </a:t>
            </a:r>
            <a:r>
              <a:rPr lang="en-US" altLang="zh-CN" sz="2400" b="1" dirty="0" smtClean="0">
                <a:solidFill>
                  <a:srgbClr val="002060"/>
                </a:solidFill>
              </a:rPr>
              <a:t>/etc/</a:t>
            </a:r>
            <a:r>
              <a:rPr lang="en-US" altLang="zh-CN" sz="2400" b="1" dirty="0" err="1" smtClean="0">
                <a:solidFill>
                  <a:srgbClr val="002060"/>
                </a:solidFill>
              </a:rPr>
              <a:t>resolv.conf</a:t>
            </a:r>
            <a:endParaRPr lang="en-US" altLang="zh-CN" sz="2400" b="1" dirty="0" smtClean="0">
              <a:solidFill>
                <a:srgbClr val="002060"/>
              </a:solidFill>
            </a:endParaRPr>
          </a:p>
          <a:p>
            <a:pPr lvl="1"/>
            <a:r>
              <a:rPr lang="zh-CN" altLang="en-US" sz="2400" dirty="0" smtClean="0"/>
              <a:t>启动服务：</a:t>
            </a:r>
            <a:r>
              <a:rPr lang="en-US" altLang="zh-CN" sz="2200" b="1" dirty="0" smtClean="0">
                <a:solidFill>
                  <a:schemeClr val="accent6">
                    <a:lumMod val="75000"/>
                  </a:schemeClr>
                </a:solidFill>
              </a:rPr>
              <a:t>service named restart</a:t>
            </a:r>
          </a:p>
          <a:p>
            <a:r>
              <a:rPr lang="zh-CN" altLang="en-US" sz="2800" dirty="0" smtClean="0"/>
              <a:t>工具 </a:t>
            </a:r>
          </a:p>
          <a:p>
            <a:pPr lvl="1"/>
            <a:r>
              <a:rPr lang="zh-CN" altLang="en-US" sz="2400" dirty="0" smtClean="0"/>
              <a:t>熟练地使用</a:t>
            </a:r>
            <a:r>
              <a:rPr lang="en-US" altLang="zh-CN" sz="2200" b="1" dirty="0" smtClean="0">
                <a:solidFill>
                  <a:schemeClr val="accent6">
                    <a:lumMod val="75000"/>
                  </a:schemeClr>
                </a:solidFill>
              </a:rPr>
              <a:t>dig</a:t>
            </a:r>
            <a:r>
              <a:rPr lang="zh-CN" altLang="en-US" sz="2400" dirty="0" smtClean="0"/>
              <a:t>、</a:t>
            </a:r>
            <a:r>
              <a:rPr lang="en-US" altLang="zh-CN" sz="2200" b="1" dirty="0" smtClean="0">
                <a:solidFill>
                  <a:schemeClr val="accent6">
                    <a:lumMod val="75000"/>
                  </a:schemeClr>
                </a:solidFill>
              </a:rPr>
              <a:t>host</a:t>
            </a:r>
            <a:r>
              <a:rPr lang="zh-CN" altLang="en-US" sz="2400" dirty="0" smtClean="0"/>
              <a:t>或</a:t>
            </a:r>
            <a:r>
              <a:rPr lang="en-US" altLang="zh-CN" sz="2200" b="1" dirty="0" err="1" smtClean="0">
                <a:solidFill>
                  <a:schemeClr val="accent6">
                    <a:lumMod val="75000"/>
                  </a:schemeClr>
                </a:solidFill>
              </a:rPr>
              <a:t>nslookup</a:t>
            </a:r>
            <a:r>
              <a:rPr lang="zh-CN" altLang="en-US" sz="2400" dirty="0" smtClean="0"/>
              <a:t>中的任意一个校验</a:t>
            </a:r>
            <a:r>
              <a:rPr lang="en-US" altLang="zh-CN" sz="2400" dirty="0" smtClean="0"/>
              <a:t>DNS</a:t>
            </a:r>
            <a:r>
              <a:rPr lang="zh-CN" altLang="en-US" sz="2400" dirty="0" smtClean="0"/>
              <a:t>服务器配置</a:t>
            </a:r>
          </a:p>
          <a:p>
            <a:pPr lvl="1"/>
            <a:r>
              <a:rPr lang="zh-CN" altLang="en-US" sz="2400" dirty="0" smtClean="0"/>
              <a:t>在另外一个 </a:t>
            </a:r>
            <a:r>
              <a:rPr lang="en-US" altLang="zh-CN" sz="2400" dirty="0" smtClean="0"/>
              <a:t>shell </a:t>
            </a:r>
            <a:r>
              <a:rPr lang="zh-CN" altLang="en-US" sz="2400" dirty="0" smtClean="0"/>
              <a:t>中运行 </a:t>
            </a:r>
            <a:r>
              <a:rPr lang="en-US" altLang="zh-CN" sz="2200" b="1" dirty="0" smtClean="0">
                <a:solidFill>
                  <a:schemeClr val="accent6">
                    <a:lumMod val="75000"/>
                  </a:schemeClr>
                </a:solidFill>
              </a:rPr>
              <a:t>tail -f /</a:t>
            </a:r>
            <a:r>
              <a:rPr lang="en-US" altLang="zh-CN" sz="2200" b="1" dirty="0" err="1" smtClean="0">
                <a:solidFill>
                  <a:schemeClr val="accent6">
                    <a:lumMod val="75000"/>
                  </a:schemeClr>
                </a:solidFill>
              </a:rPr>
              <a:t>var</a:t>
            </a:r>
            <a:r>
              <a:rPr lang="en-US" altLang="zh-CN" sz="2200" b="1" dirty="0" smtClean="0">
                <a:solidFill>
                  <a:schemeClr val="accent6">
                    <a:lumMod val="75000"/>
                  </a:schemeClr>
                </a:solidFill>
              </a:rPr>
              <a:t>/log/messages</a:t>
            </a:r>
          </a:p>
          <a:p>
            <a:r>
              <a:rPr lang="zh-CN" altLang="en-US" sz="2800" dirty="0" smtClean="0"/>
              <a:t>排错 </a:t>
            </a:r>
          </a:p>
          <a:p>
            <a:pPr lvl="1"/>
            <a:r>
              <a:rPr lang="zh-CN" altLang="en-US" dirty="0" smtClean="0"/>
              <a:t>在编辑了配置文件后总是应该运行</a:t>
            </a:r>
            <a:endParaRPr lang="en-US" altLang="zh-CN" dirty="0" smtClean="0"/>
          </a:p>
          <a:p>
            <a:pPr lvl="2">
              <a:buNone/>
            </a:pPr>
            <a:r>
              <a:rPr lang="en-US" altLang="zh-CN" b="1" dirty="0" smtClean="0">
                <a:solidFill>
                  <a:schemeClr val="accent6">
                    <a:lumMod val="75000"/>
                  </a:schemeClr>
                </a:solidFill>
              </a:rPr>
              <a:t># service named </a:t>
            </a:r>
            <a:r>
              <a:rPr lang="en-US" altLang="zh-CN" b="1" dirty="0" err="1" smtClean="0">
                <a:solidFill>
                  <a:schemeClr val="accent6">
                    <a:lumMod val="75000"/>
                  </a:schemeClr>
                </a:solidFill>
              </a:rPr>
              <a:t>configtest</a:t>
            </a:r>
            <a:r>
              <a:rPr lang="en-US" altLang="zh-CN" b="1" dirty="0" smtClean="0">
                <a:solidFill>
                  <a:schemeClr val="accent6">
                    <a:lumMod val="75000"/>
                  </a:schemeClr>
                </a:solidFill>
              </a:rPr>
              <a:t> </a:t>
            </a:r>
          </a:p>
          <a:p>
            <a:pPr lvl="2"/>
            <a:r>
              <a:rPr lang="en-US" altLang="zh-CN" dirty="0" err="1" smtClean="0"/>
              <a:t>configtest</a:t>
            </a:r>
            <a:r>
              <a:rPr lang="en-US" altLang="zh-CN" dirty="0" smtClean="0"/>
              <a:t> </a:t>
            </a:r>
            <a:r>
              <a:rPr lang="zh-CN" altLang="en-US" dirty="0" smtClean="0"/>
              <a:t>会运行两个语法检查工具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单独运行两个语法检查工具</a:t>
            </a:r>
            <a:endParaRPr lang="zh-CN" altLang="en-US" dirty="0"/>
          </a:p>
        </p:txBody>
      </p:sp>
      <p:sp>
        <p:nvSpPr>
          <p:cNvPr id="3" name="内容占位符 2"/>
          <p:cNvSpPr>
            <a:spLocks noGrp="1"/>
          </p:cNvSpPr>
          <p:nvPr>
            <p:ph idx="1"/>
          </p:nvPr>
        </p:nvSpPr>
        <p:spPr>
          <a:xfrm>
            <a:off x="457200" y="836712"/>
            <a:ext cx="8229600" cy="5294213"/>
          </a:xfrm>
        </p:spPr>
        <p:txBody>
          <a:bodyPr/>
          <a:lstStyle/>
          <a:p>
            <a:r>
              <a:rPr lang="zh-CN" altLang="en-US" b="1" dirty="0" smtClean="0"/>
              <a:t>主配置文件检查</a:t>
            </a:r>
          </a:p>
          <a:p>
            <a:pPr lvl="1"/>
            <a:r>
              <a:rPr lang="en-US" altLang="zh-CN" sz="2400" b="1" dirty="0" smtClean="0">
                <a:solidFill>
                  <a:srgbClr val="002060"/>
                </a:solidFill>
              </a:rPr>
              <a:t>named-</a:t>
            </a:r>
            <a:r>
              <a:rPr lang="en-US" altLang="zh-CN" sz="2400" b="1" dirty="0" err="1" smtClean="0">
                <a:solidFill>
                  <a:srgbClr val="002060"/>
                </a:solidFill>
              </a:rPr>
              <a:t>checkconf</a:t>
            </a:r>
            <a:r>
              <a:rPr lang="en-US" altLang="zh-CN" sz="2400" b="1" dirty="0" smtClean="0">
                <a:solidFill>
                  <a:srgbClr val="002060"/>
                </a:solidFill>
              </a:rPr>
              <a:t> -t ROOTDIR /path/to/</a:t>
            </a:r>
            <a:r>
              <a:rPr lang="en-US" altLang="zh-CN" sz="2400" b="1" dirty="0" err="1" smtClean="0">
                <a:solidFill>
                  <a:srgbClr val="002060"/>
                </a:solidFill>
              </a:rPr>
              <a:t>named.conf</a:t>
            </a:r>
            <a:r>
              <a:rPr lang="en-US" altLang="zh-CN" sz="2400" b="1" dirty="0" smtClean="0">
                <a:solidFill>
                  <a:srgbClr val="002060"/>
                </a:solidFill>
              </a:rPr>
              <a:t> </a:t>
            </a:r>
          </a:p>
          <a:p>
            <a:pPr lvl="1"/>
            <a:r>
              <a:rPr lang="zh-CN" altLang="en-US" dirty="0" smtClean="0"/>
              <a:t>默认检查 </a:t>
            </a:r>
            <a:r>
              <a:rPr lang="en-US" altLang="zh-CN" dirty="0" smtClean="0"/>
              <a:t>/etc/</a:t>
            </a:r>
            <a:r>
              <a:rPr lang="en-US" altLang="zh-CN" dirty="0" err="1" smtClean="0"/>
              <a:t>named.conf</a:t>
            </a:r>
            <a:r>
              <a:rPr lang="en-US" altLang="zh-CN" dirty="0" smtClean="0"/>
              <a:t> </a:t>
            </a:r>
            <a:r>
              <a:rPr lang="zh-CN" altLang="en-US" dirty="0" smtClean="0"/>
              <a:t>文件</a:t>
            </a:r>
          </a:p>
          <a:p>
            <a:pPr lvl="1"/>
            <a:r>
              <a:rPr lang="zh-CN" altLang="en-US" dirty="0" smtClean="0"/>
              <a:t>示例： </a:t>
            </a:r>
          </a:p>
          <a:p>
            <a:pPr lvl="2">
              <a:buNone/>
            </a:pPr>
            <a:r>
              <a:rPr lang="en-US" altLang="zh-CN" dirty="0" smtClean="0"/>
              <a:t>named-</a:t>
            </a:r>
            <a:r>
              <a:rPr lang="en-US" altLang="zh-CN" dirty="0" err="1" smtClean="0"/>
              <a:t>checkconf</a:t>
            </a:r>
            <a:endParaRPr lang="en-US" altLang="zh-CN" dirty="0" smtClean="0"/>
          </a:p>
          <a:p>
            <a:pPr lvl="2">
              <a:buNone/>
            </a:pPr>
            <a:r>
              <a:rPr lang="en-US" altLang="zh-CN" dirty="0" smtClean="0"/>
              <a:t>named-</a:t>
            </a:r>
            <a:r>
              <a:rPr lang="en-US" altLang="zh-CN" dirty="0" err="1" smtClean="0"/>
              <a:t>checkconf</a:t>
            </a:r>
            <a:r>
              <a:rPr lang="en-US" altLang="zh-CN" dirty="0" smtClean="0"/>
              <a:t> -t /</a:t>
            </a:r>
            <a:r>
              <a:rPr lang="en-US" altLang="zh-CN" dirty="0" err="1" smtClean="0"/>
              <a:t>var</a:t>
            </a:r>
            <a:r>
              <a:rPr lang="en-US" altLang="zh-CN" dirty="0" smtClean="0"/>
              <a:t>/named/</a:t>
            </a:r>
            <a:r>
              <a:rPr lang="en-US" altLang="zh-CN" dirty="0" err="1" smtClean="0"/>
              <a:t>chroot</a:t>
            </a:r>
            <a:endParaRPr lang="en-US" altLang="zh-CN" dirty="0" smtClean="0"/>
          </a:p>
          <a:p>
            <a:r>
              <a:rPr lang="zh-CN" altLang="en-US" b="1" dirty="0" smtClean="0"/>
              <a:t>区文件检查</a:t>
            </a:r>
          </a:p>
          <a:p>
            <a:pPr lvl="1"/>
            <a:r>
              <a:rPr lang="en-US" altLang="zh-CN" b="1" dirty="0" smtClean="0">
                <a:solidFill>
                  <a:srgbClr val="002060"/>
                </a:solidFill>
              </a:rPr>
              <a:t>named-</a:t>
            </a:r>
            <a:r>
              <a:rPr lang="en-US" altLang="zh-CN" b="1" dirty="0" err="1" smtClean="0">
                <a:solidFill>
                  <a:srgbClr val="002060"/>
                </a:solidFill>
              </a:rPr>
              <a:t>checkzone</a:t>
            </a:r>
            <a:r>
              <a:rPr lang="en-US" altLang="zh-CN" b="1" dirty="0" smtClean="0">
                <a:solidFill>
                  <a:srgbClr val="002060"/>
                </a:solidFill>
              </a:rPr>
              <a:t> origin /path/to/</a:t>
            </a:r>
            <a:r>
              <a:rPr lang="en-US" altLang="zh-CN" b="1" dirty="0" err="1" smtClean="0">
                <a:solidFill>
                  <a:srgbClr val="002060"/>
                </a:solidFill>
              </a:rPr>
              <a:t>zonefile</a:t>
            </a:r>
            <a:r>
              <a:rPr lang="en-US" altLang="zh-CN" b="1" dirty="0" smtClean="0">
                <a:solidFill>
                  <a:srgbClr val="002060"/>
                </a:solidFill>
              </a:rPr>
              <a:t> </a:t>
            </a:r>
          </a:p>
          <a:p>
            <a:pPr lvl="1"/>
            <a:r>
              <a:rPr lang="zh-CN" altLang="en-US" dirty="0" smtClean="0"/>
              <a:t>示例： </a:t>
            </a:r>
          </a:p>
          <a:p>
            <a:pPr lvl="2">
              <a:buNone/>
            </a:pPr>
            <a:r>
              <a:rPr lang="en-US" altLang="zh-CN" dirty="0" smtClean="0"/>
              <a:t>named-</a:t>
            </a:r>
            <a:r>
              <a:rPr lang="en-US" altLang="zh-CN" dirty="0" err="1" smtClean="0"/>
              <a:t>checkzone</a:t>
            </a:r>
            <a:r>
              <a:rPr lang="en-US" altLang="zh-CN" dirty="0" smtClean="0"/>
              <a:t> </a:t>
            </a:r>
            <a:r>
              <a:rPr lang="en-US" altLang="zh-CN" dirty="0" err="1" smtClean="0"/>
              <a:t>ls-al.me</a:t>
            </a:r>
            <a:r>
              <a:rPr lang="en-US" altLang="zh-CN" dirty="0" smtClean="0"/>
              <a:t> /</a:t>
            </a:r>
            <a:r>
              <a:rPr lang="en-US" altLang="zh-CN" dirty="0" err="1" smtClean="0"/>
              <a:t>var</a:t>
            </a:r>
            <a:r>
              <a:rPr lang="en-US" altLang="zh-CN" dirty="0" smtClean="0"/>
              <a:t>/named/</a:t>
            </a:r>
            <a:r>
              <a:rPr lang="en-US" altLang="zh-CN" dirty="0" err="1" smtClean="0"/>
              <a:t>ls-al.me.zone</a:t>
            </a:r>
            <a:endParaRPr lang="en-US" altLang="zh-CN" dirty="0" smtClean="0"/>
          </a:p>
          <a:p>
            <a:pPr lvl="2">
              <a:buNone/>
            </a:pPr>
            <a:r>
              <a:rPr lang="en-US" altLang="zh-CN" dirty="0" smtClean="0"/>
              <a:t>named-</a:t>
            </a:r>
            <a:r>
              <a:rPr lang="en-US" altLang="zh-CN" dirty="0" err="1" smtClean="0"/>
              <a:t>checkzone</a:t>
            </a:r>
            <a:r>
              <a:rPr lang="en-US" altLang="zh-CN" dirty="0" smtClean="0"/>
              <a:t> </a:t>
            </a:r>
            <a:r>
              <a:rPr lang="en-US" altLang="zh-CN" dirty="0" err="1" smtClean="0"/>
              <a:t>ls-al.me</a:t>
            </a:r>
            <a:r>
              <a:rPr lang="en-US" altLang="zh-CN" dirty="0" smtClean="0"/>
              <a:t> /</a:t>
            </a:r>
            <a:r>
              <a:rPr lang="en-US" altLang="zh-CN" dirty="0" err="1" smtClean="0"/>
              <a:t>var</a:t>
            </a:r>
            <a:r>
              <a:rPr lang="en-US" altLang="zh-CN" dirty="0" smtClean="0"/>
              <a:t>/named/</a:t>
            </a:r>
            <a:r>
              <a:rPr lang="en-US" altLang="zh-CN" dirty="0" err="1" smtClean="0"/>
              <a:t>chroot</a:t>
            </a:r>
            <a:r>
              <a:rPr lang="en-US" altLang="zh-CN" dirty="0" smtClean="0"/>
              <a:t>/</a:t>
            </a:r>
            <a:r>
              <a:rPr lang="en-US" altLang="zh-CN" dirty="0" err="1" smtClean="0"/>
              <a:t>var</a:t>
            </a:r>
            <a:r>
              <a:rPr lang="en-US" altLang="zh-CN" dirty="0" smtClean="0"/>
              <a:t>/named/</a:t>
            </a:r>
            <a:r>
              <a:rPr lang="en-US" altLang="zh-CN" dirty="0" err="1" smtClean="0"/>
              <a:t>ls-al.me.zone</a:t>
            </a:r>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域名测试程序</a:t>
            </a:r>
            <a:r>
              <a:rPr lang="en-US" altLang="zh-CN" dirty="0" smtClean="0"/>
              <a:t>—— dig</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正向查询</a:t>
            </a:r>
            <a:r>
              <a:rPr lang="zh-CN" altLang="en-US" b="1" dirty="0" smtClean="0">
                <a:solidFill>
                  <a:schemeClr val="accent6">
                    <a:lumMod val="75000"/>
                  </a:schemeClr>
                </a:solidFill>
              </a:rPr>
              <a:t>：</a:t>
            </a:r>
            <a:r>
              <a:rPr lang="en-US" altLang="zh-CN" b="1" dirty="0" smtClean="0">
                <a:solidFill>
                  <a:schemeClr val="accent6">
                    <a:lumMod val="75000"/>
                  </a:schemeClr>
                </a:solidFill>
              </a:rPr>
              <a:t> dig centos.org</a:t>
            </a:r>
          </a:p>
          <a:p>
            <a:r>
              <a:rPr lang="zh-CN" altLang="en-US" dirty="0" smtClean="0"/>
              <a:t>反向查询：</a:t>
            </a:r>
            <a:r>
              <a:rPr lang="en-US" altLang="zh-CN" b="1" dirty="0" smtClean="0">
                <a:solidFill>
                  <a:schemeClr val="accent6">
                    <a:lumMod val="75000"/>
                  </a:schemeClr>
                </a:solidFill>
              </a:rPr>
              <a:t> dig -x 72.232.194.162</a:t>
            </a:r>
          </a:p>
          <a:p>
            <a:r>
              <a:rPr lang="en-US" altLang="zh-CN" dirty="0" smtClean="0"/>
              <a:t>SOA</a:t>
            </a:r>
            <a:r>
              <a:rPr lang="zh-CN" altLang="en-US" dirty="0" smtClean="0"/>
              <a:t>查询：</a:t>
            </a:r>
            <a:r>
              <a:rPr lang="en-US" altLang="zh-CN" b="1" dirty="0" smtClean="0">
                <a:solidFill>
                  <a:schemeClr val="accent6">
                    <a:lumMod val="75000"/>
                  </a:schemeClr>
                </a:solidFill>
              </a:rPr>
              <a:t>dig -t </a:t>
            </a:r>
            <a:r>
              <a:rPr lang="en-US" altLang="zh-CN" b="1" dirty="0" err="1" smtClean="0">
                <a:solidFill>
                  <a:schemeClr val="accent6">
                    <a:lumMod val="75000"/>
                  </a:schemeClr>
                </a:solidFill>
              </a:rPr>
              <a:t>soa</a:t>
            </a:r>
            <a:r>
              <a:rPr lang="en-US" altLang="zh-CN" b="1" dirty="0" smtClean="0">
                <a:solidFill>
                  <a:schemeClr val="accent6">
                    <a:lumMod val="75000"/>
                  </a:schemeClr>
                </a:solidFill>
              </a:rPr>
              <a:t> centos.org</a:t>
            </a:r>
          </a:p>
          <a:p>
            <a:r>
              <a:rPr lang="zh-CN" altLang="en-US" dirty="0" smtClean="0"/>
              <a:t>邮件交换器查询：</a:t>
            </a:r>
            <a:r>
              <a:rPr lang="en-US" altLang="zh-CN" b="1" dirty="0" smtClean="0">
                <a:solidFill>
                  <a:schemeClr val="accent6">
                    <a:lumMod val="75000"/>
                  </a:schemeClr>
                </a:solidFill>
              </a:rPr>
              <a:t> </a:t>
            </a:r>
          </a:p>
          <a:p>
            <a:pPr lvl="1">
              <a:buNone/>
            </a:pPr>
            <a:r>
              <a:rPr lang="en-US" altLang="zh-CN" b="1" dirty="0" smtClean="0">
                <a:solidFill>
                  <a:schemeClr val="accent6">
                    <a:lumMod val="75000"/>
                  </a:schemeClr>
                </a:solidFill>
              </a:rPr>
              <a:t>dig -t </a:t>
            </a:r>
            <a:r>
              <a:rPr lang="en-US" altLang="zh-CN" b="1" dirty="0" err="1" smtClean="0">
                <a:solidFill>
                  <a:schemeClr val="accent6">
                    <a:lumMod val="75000"/>
                  </a:schemeClr>
                </a:solidFill>
              </a:rPr>
              <a:t>mx</a:t>
            </a:r>
            <a:r>
              <a:rPr lang="en-US" altLang="zh-CN" b="1" dirty="0" smtClean="0">
                <a:solidFill>
                  <a:schemeClr val="accent6">
                    <a:lumMod val="75000"/>
                  </a:schemeClr>
                </a:solidFill>
              </a:rPr>
              <a:t> centos.org</a:t>
            </a:r>
          </a:p>
          <a:p>
            <a:r>
              <a:rPr lang="zh-CN" altLang="en-US" dirty="0" smtClean="0"/>
              <a:t>查询一切：</a:t>
            </a:r>
            <a:r>
              <a:rPr lang="en-US" altLang="zh-CN" b="1" dirty="0" smtClean="0">
                <a:solidFill>
                  <a:schemeClr val="accent6">
                    <a:lumMod val="75000"/>
                  </a:schemeClr>
                </a:solidFill>
              </a:rPr>
              <a:t> </a:t>
            </a:r>
          </a:p>
          <a:p>
            <a:pPr lvl="1">
              <a:buNone/>
            </a:pPr>
            <a:r>
              <a:rPr lang="en-US" altLang="zh-CN" b="1" dirty="0" smtClean="0">
                <a:solidFill>
                  <a:schemeClr val="accent6">
                    <a:lumMod val="75000"/>
                  </a:schemeClr>
                </a:solidFill>
              </a:rPr>
              <a:t>dig -t </a:t>
            </a:r>
            <a:r>
              <a:rPr lang="en-US" altLang="zh-CN" b="1" dirty="0" err="1" smtClean="0">
                <a:solidFill>
                  <a:schemeClr val="accent6">
                    <a:lumMod val="75000"/>
                  </a:schemeClr>
                </a:solidFill>
              </a:rPr>
              <a:t>axfr</a:t>
            </a:r>
            <a:r>
              <a:rPr lang="en-US" altLang="zh-CN" b="1" dirty="0" smtClean="0">
                <a:solidFill>
                  <a:schemeClr val="accent6">
                    <a:lumMod val="75000"/>
                  </a:schemeClr>
                </a:solidFill>
              </a:rPr>
              <a:t> </a:t>
            </a:r>
            <a:r>
              <a:rPr lang="en-US" altLang="zh-CN" b="1" dirty="0" err="1" smtClean="0">
                <a:solidFill>
                  <a:schemeClr val="accent6">
                    <a:lumMod val="75000"/>
                  </a:schemeClr>
                </a:solidFill>
              </a:rPr>
              <a:t>ls.me</a:t>
            </a:r>
            <a:r>
              <a:rPr lang="en-US" altLang="zh-CN" b="1" dirty="0" smtClean="0">
                <a:solidFill>
                  <a:schemeClr val="accent6">
                    <a:lumMod val="75000"/>
                  </a:schemeClr>
                </a:solidFill>
              </a:rPr>
              <a:t>. @192.168.0.252</a:t>
            </a:r>
          </a:p>
          <a:p>
            <a:pPr marL="342900" lvl="1" indent="-342900">
              <a:buClr>
                <a:schemeClr val="accent1"/>
              </a:buClr>
              <a:buSzPct val="65000"/>
              <a:buFont typeface="Wingdings" pitchFamily="2" charset="2"/>
              <a:buChar char="n"/>
            </a:pPr>
            <a:r>
              <a:rPr lang="zh-CN" altLang="en-US" sz="3000" dirty="0" smtClean="0">
                <a:cs typeface="+mn-cs"/>
              </a:rPr>
              <a:t>跟踪</a:t>
            </a:r>
            <a:r>
              <a:rPr lang="en-US" altLang="zh-CN" sz="3000" dirty="0" smtClean="0">
                <a:cs typeface="+mn-cs"/>
              </a:rPr>
              <a:t>DNS</a:t>
            </a:r>
            <a:r>
              <a:rPr lang="zh-CN" altLang="en-US" sz="3000" dirty="0" smtClean="0">
                <a:cs typeface="+mn-cs"/>
              </a:rPr>
              <a:t>查询：</a:t>
            </a:r>
            <a:endParaRPr lang="en-US" altLang="zh-CN" sz="3000" dirty="0" smtClean="0">
              <a:cs typeface="+mn-cs"/>
            </a:endParaRPr>
          </a:p>
          <a:p>
            <a:pPr lvl="1">
              <a:buNone/>
            </a:pPr>
            <a:r>
              <a:rPr lang="en-US" altLang="zh-CN" b="1" dirty="0" smtClean="0">
                <a:solidFill>
                  <a:schemeClr val="accent6">
                    <a:lumMod val="75000"/>
                  </a:schemeClr>
                </a:solidFill>
              </a:rPr>
              <a:t>dig +trace centos.org</a:t>
            </a:r>
            <a:endParaRPr lang="zh-CN" altLang="en-US"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域名测试程序</a:t>
            </a:r>
            <a:r>
              <a:rPr lang="en-US" altLang="zh-CN" dirty="0" smtClean="0"/>
              <a:t>—— host</a:t>
            </a:r>
            <a:endParaRPr lang="zh-CN" altLang="en-US" dirty="0"/>
          </a:p>
        </p:txBody>
      </p:sp>
      <p:sp>
        <p:nvSpPr>
          <p:cNvPr id="3" name="内容占位符 2"/>
          <p:cNvSpPr>
            <a:spLocks noGrp="1"/>
          </p:cNvSpPr>
          <p:nvPr>
            <p:ph idx="1"/>
          </p:nvPr>
        </p:nvSpPr>
        <p:spPr/>
        <p:txBody>
          <a:bodyPr/>
          <a:lstStyle/>
          <a:p>
            <a:r>
              <a:rPr lang="zh-CN" altLang="en-US" dirty="0" smtClean="0"/>
              <a:t>正向查询：</a:t>
            </a:r>
            <a:r>
              <a:rPr lang="en-US" altLang="zh-CN" sz="2600" b="1" dirty="0" smtClean="0">
                <a:solidFill>
                  <a:schemeClr val="accent6">
                    <a:lumMod val="75000"/>
                  </a:schemeClr>
                </a:solidFill>
              </a:rPr>
              <a:t>host centos.org</a:t>
            </a:r>
          </a:p>
          <a:p>
            <a:r>
              <a:rPr lang="zh-CN" altLang="en-US" dirty="0" smtClean="0"/>
              <a:t>反向查询：</a:t>
            </a:r>
            <a:r>
              <a:rPr lang="en-US" altLang="zh-CN" sz="2600" b="1" dirty="0" smtClean="0">
                <a:solidFill>
                  <a:schemeClr val="accent6">
                    <a:lumMod val="75000"/>
                  </a:schemeClr>
                </a:solidFill>
              </a:rPr>
              <a:t>host 72.232.194.162</a:t>
            </a:r>
          </a:p>
          <a:p>
            <a:r>
              <a:rPr lang="en-US" altLang="zh-CN" dirty="0" smtClean="0"/>
              <a:t>SOA</a:t>
            </a:r>
            <a:r>
              <a:rPr lang="zh-CN" altLang="en-US" dirty="0" smtClean="0"/>
              <a:t>查询：</a:t>
            </a:r>
            <a:r>
              <a:rPr lang="en-US" altLang="zh-CN" sz="2600" b="1" dirty="0" smtClean="0">
                <a:solidFill>
                  <a:schemeClr val="accent6">
                    <a:lumMod val="75000"/>
                  </a:schemeClr>
                </a:solidFill>
              </a:rPr>
              <a:t>host -t </a:t>
            </a:r>
            <a:r>
              <a:rPr lang="en-US" altLang="zh-CN" sz="2600" b="1" dirty="0" err="1" smtClean="0">
                <a:solidFill>
                  <a:schemeClr val="accent6">
                    <a:lumMod val="75000"/>
                  </a:schemeClr>
                </a:solidFill>
              </a:rPr>
              <a:t>soa</a:t>
            </a:r>
            <a:r>
              <a:rPr lang="en-US" altLang="zh-CN" sz="2600" b="1" dirty="0" smtClean="0">
                <a:solidFill>
                  <a:schemeClr val="accent6">
                    <a:lumMod val="75000"/>
                  </a:schemeClr>
                </a:solidFill>
              </a:rPr>
              <a:t> centos.org</a:t>
            </a:r>
          </a:p>
          <a:p>
            <a:r>
              <a:rPr lang="en-US" altLang="zh-CN" dirty="0" smtClean="0"/>
              <a:t>MX</a:t>
            </a:r>
            <a:r>
              <a:rPr lang="zh-CN" altLang="en-US" dirty="0" smtClean="0"/>
              <a:t>查询：</a:t>
            </a:r>
            <a:r>
              <a:rPr lang="en-US" altLang="zh-CN" sz="2600" b="1" dirty="0" smtClean="0">
                <a:solidFill>
                  <a:schemeClr val="accent6">
                    <a:lumMod val="75000"/>
                  </a:schemeClr>
                </a:solidFill>
              </a:rPr>
              <a:t>host -t </a:t>
            </a:r>
            <a:r>
              <a:rPr lang="en-US" altLang="zh-CN" sz="2600" b="1" dirty="0" err="1" smtClean="0">
                <a:solidFill>
                  <a:schemeClr val="accent6">
                    <a:lumMod val="75000"/>
                  </a:schemeClr>
                </a:solidFill>
              </a:rPr>
              <a:t>mx</a:t>
            </a:r>
            <a:r>
              <a:rPr lang="en-US" altLang="zh-CN" sz="2600" b="1" dirty="0" smtClean="0">
                <a:solidFill>
                  <a:schemeClr val="accent6">
                    <a:lumMod val="75000"/>
                  </a:schemeClr>
                </a:solidFill>
              </a:rPr>
              <a:t> centos.org</a:t>
            </a:r>
          </a:p>
          <a:p>
            <a:r>
              <a:rPr lang="en-US" altLang="zh-CN" dirty="0" smtClean="0"/>
              <a:t>NS</a:t>
            </a:r>
            <a:r>
              <a:rPr lang="zh-CN" altLang="en-US" dirty="0" smtClean="0"/>
              <a:t>迭代查询：</a:t>
            </a:r>
            <a:r>
              <a:rPr lang="en-US" altLang="zh-CN" sz="2600" b="1" dirty="0" smtClean="0">
                <a:solidFill>
                  <a:schemeClr val="accent6">
                    <a:lumMod val="75000"/>
                  </a:schemeClr>
                </a:solidFill>
              </a:rPr>
              <a:t>host -</a:t>
            </a:r>
            <a:r>
              <a:rPr lang="en-US" altLang="zh-CN" sz="2600" b="1" dirty="0" err="1" smtClean="0">
                <a:solidFill>
                  <a:schemeClr val="accent6">
                    <a:lumMod val="75000"/>
                  </a:schemeClr>
                </a:solidFill>
              </a:rPr>
              <a:t>rt</a:t>
            </a:r>
            <a:r>
              <a:rPr lang="en-US" altLang="zh-CN" sz="2600" b="1" dirty="0" smtClean="0">
                <a:solidFill>
                  <a:schemeClr val="accent6">
                    <a:lumMod val="75000"/>
                  </a:schemeClr>
                </a:solidFill>
              </a:rPr>
              <a:t> ns centos.org</a:t>
            </a:r>
          </a:p>
          <a:p>
            <a:r>
              <a:rPr lang="en-US" altLang="zh-CN" dirty="0" smtClean="0"/>
              <a:t>NS</a:t>
            </a:r>
            <a:r>
              <a:rPr lang="zh-CN" altLang="en-US" dirty="0" smtClean="0"/>
              <a:t>查询：   </a:t>
            </a:r>
            <a:r>
              <a:rPr lang="en-US" altLang="zh-CN" sz="2600" b="1" dirty="0" smtClean="0">
                <a:solidFill>
                  <a:schemeClr val="accent6">
                    <a:lumMod val="75000"/>
                  </a:schemeClr>
                </a:solidFill>
              </a:rPr>
              <a:t>host -t ns </a:t>
            </a:r>
            <a:r>
              <a:rPr lang="en-US" altLang="zh-CN" sz="2600" b="1" dirty="0" err="1" smtClean="0">
                <a:solidFill>
                  <a:schemeClr val="accent6">
                    <a:lumMod val="75000"/>
                  </a:schemeClr>
                </a:solidFill>
              </a:rPr>
              <a:t>ls-al.me</a:t>
            </a:r>
            <a:endParaRPr lang="en-US" altLang="zh-CN" sz="2600" b="1" dirty="0" smtClean="0">
              <a:solidFill>
                <a:schemeClr val="accent6">
                  <a:lumMod val="75000"/>
                </a:schemeClr>
              </a:solidFill>
            </a:endParaRPr>
          </a:p>
          <a:p>
            <a:r>
              <a:rPr lang="zh-CN" altLang="en-US" dirty="0" smtClean="0"/>
              <a:t>查询一切： </a:t>
            </a:r>
            <a:r>
              <a:rPr lang="en-US" altLang="zh-CN" sz="2600" b="1" dirty="0" smtClean="0">
                <a:solidFill>
                  <a:schemeClr val="accent6">
                    <a:lumMod val="75000"/>
                  </a:schemeClr>
                </a:solidFill>
              </a:rPr>
              <a:t>host -a </a:t>
            </a:r>
            <a:r>
              <a:rPr lang="en-US" altLang="zh-CN" sz="2600" b="1" dirty="0" err="1" smtClean="0">
                <a:solidFill>
                  <a:schemeClr val="accent6">
                    <a:lumMod val="75000"/>
                  </a:schemeClr>
                </a:solidFill>
              </a:rPr>
              <a:t>ls-al.me</a:t>
            </a:r>
            <a:endParaRPr lang="zh-CN" altLang="en-US" sz="2600"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配置访问控制</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地址匹配列表（</a:t>
            </a:r>
            <a:r>
              <a:rPr lang="en-US" altLang="zh-CN" dirty="0" smtClean="0"/>
              <a:t> match-list </a:t>
            </a:r>
            <a:r>
              <a:rPr lang="zh-CN" altLang="en-US" dirty="0" smtClean="0"/>
              <a:t>）</a:t>
            </a:r>
            <a:endParaRPr lang="zh-CN" altLang="en-US" dirty="0"/>
          </a:p>
        </p:txBody>
      </p:sp>
      <p:sp>
        <p:nvSpPr>
          <p:cNvPr id="3" name="内容占位符 2"/>
          <p:cNvSpPr>
            <a:spLocks noGrp="1"/>
          </p:cNvSpPr>
          <p:nvPr>
            <p:ph idx="1"/>
          </p:nvPr>
        </p:nvSpPr>
        <p:spPr>
          <a:xfrm>
            <a:off x="323528" y="1196752"/>
            <a:ext cx="8280920" cy="4934173"/>
          </a:xfrm>
        </p:spPr>
        <p:txBody>
          <a:bodyPr/>
          <a:lstStyle/>
          <a:p>
            <a:r>
              <a:rPr lang="zh-CN" altLang="en-US" sz="2800" dirty="0" smtClean="0"/>
              <a:t>使用分号间隔的</a:t>
            </a:r>
            <a:r>
              <a:rPr lang="en-US" altLang="zh-CN" sz="2800" dirty="0" smtClean="0"/>
              <a:t>IP</a:t>
            </a:r>
            <a:r>
              <a:rPr lang="zh-CN" altLang="en-US" sz="2800" dirty="0" smtClean="0"/>
              <a:t>地址列表</a:t>
            </a:r>
          </a:p>
          <a:p>
            <a:pPr lvl="1"/>
            <a:r>
              <a:rPr lang="zh-CN" altLang="en-US" dirty="0" smtClean="0"/>
              <a:t>可以与基于主机的访问控制安全性指令共同使用</a:t>
            </a:r>
          </a:p>
          <a:p>
            <a:r>
              <a:rPr lang="zh-CN" altLang="en-US" sz="2800" dirty="0" smtClean="0"/>
              <a:t>格式 </a:t>
            </a:r>
          </a:p>
          <a:p>
            <a:pPr lvl="1"/>
            <a:r>
              <a:rPr lang="en-US" altLang="zh-CN" dirty="0" smtClean="0"/>
              <a:t>IP</a:t>
            </a:r>
            <a:r>
              <a:rPr lang="zh-CN" altLang="en-US" dirty="0" smtClean="0"/>
              <a:t>地址：</a:t>
            </a:r>
            <a:r>
              <a:rPr lang="en-US" altLang="zh-CN" dirty="0" smtClean="0"/>
              <a:t>192.168.0.1</a:t>
            </a:r>
          </a:p>
          <a:p>
            <a:pPr lvl="1"/>
            <a:r>
              <a:rPr lang="zh-CN" altLang="en-US" dirty="0" smtClean="0"/>
              <a:t>网络地址：</a:t>
            </a:r>
            <a:r>
              <a:rPr lang="en-US" altLang="zh-CN" dirty="0" smtClean="0"/>
              <a:t>192.168.0.</a:t>
            </a:r>
          </a:p>
          <a:p>
            <a:pPr lvl="1"/>
            <a:r>
              <a:rPr lang="en-US" altLang="zh-CN" dirty="0" smtClean="0"/>
              <a:t>CIDR</a:t>
            </a:r>
            <a:r>
              <a:rPr lang="zh-CN" altLang="en-US" dirty="0" smtClean="0"/>
              <a:t>：</a:t>
            </a:r>
            <a:r>
              <a:rPr lang="en-US" altLang="zh-CN" dirty="0" smtClean="0"/>
              <a:t>192.168.0/24</a:t>
            </a:r>
          </a:p>
          <a:p>
            <a:pPr lvl="1"/>
            <a:r>
              <a:rPr lang="zh-CN" altLang="en-US" dirty="0" smtClean="0"/>
              <a:t>使用叹号（！）来代表相反的结果</a:t>
            </a:r>
          </a:p>
          <a:p>
            <a:r>
              <a:rPr lang="zh-CN" altLang="en-US" sz="2800" dirty="0" smtClean="0"/>
              <a:t>按顺序检查匹配列表，找到第一个匹配后就停止</a:t>
            </a:r>
          </a:p>
          <a:p>
            <a:r>
              <a:rPr lang="zh-CN" altLang="en-US" sz="2800" dirty="0" smtClean="0"/>
              <a:t>示例：</a:t>
            </a:r>
            <a:endParaRPr lang="en-US" altLang="zh-CN" sz="2800" dirty="0" smtClean="0"/>
          </a:p>
          <a:p>
            <a:pPr lvl="1">
              <a:buNone/>
            </a:pPr>
            <a:r>
              <a:rPr lang="zh-CN" altLang="en-US" sz="2400" b="1" dirty="0" smtClean="0"/>
              <a:t> </a:t>
            </a:r>
            <a:r>
              <a:rPr lang="en-US" altLang="zh-CN" sz="2400" b="1" dirty="0" smtClean="0"/>
              <a:t>{ 192.168.0.1; 192.168.0.; !192.168.1.0/24; };</a:t>
            </a:r>
            <a:endParaRPr lang="zh-CN" altLang="en-US" sz="24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访问控制列表（</a:t>
            </a:r>
            <a:r>
              <a:rPr lang="en-US" altLang="zh-CN" dirty="0" smtClean="0"/>
              <a:t>ACL</a:t>
            </a:r>
            <a:r>
              <a:rPr lang="zh-CN" altLang="en-US" dirty="0" smtClean="0"/>
              <a:t>）</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zh-CN" sz="2800" dirty="0" smtClean="0"/>
              <a:t>访问控制列表（</a:t>
            </a:r>
            <a:r>
              <a:rPr lang="en-US" altLang="zh-CN" sz="2800" dirty="0" smtClean="0"/>
              <a:t>ACL</a:t>
            </a:r>
            <a:r>
              <a:rPr lang="zh-CN" altLang="zh-CN" sz="2800" dirty="0" smtClean="0"/>
              <a:t>）就是一个被命名的地址匹配列表</a:t>
            </a:r>
            <a:endParaRPr lang="en-US" altLang="zh-CN" sz="2800" dirty="0" smtClean="0"/>
          </a:p>
          <a:p>
            <a:r>
              <a:rPr lang="zh-CN" altLang="en-US" sz="2800" dirty="0" smtClean="0"/>
              <a:t>一般可以用来代替匹配列表（允许嵌套！）</a:t>
            </a:r>
            <a:endParaRPr lang="en-US" altLang="zh-CN" sz="2800" dirty="0" smtClean="0"/>
          </a:p>
          <a:p>
            <a:r>
              <a:rPr lang="zh-CN" altLang="zh-CN" sz="2800" dirty="0" smtClean="0"/>
              <a:t>使用访问控制列表可以使配置简单而清晰，一次定义之后可以在多处使用</a:t>
            </a:r>
            <a:endParaRPr lang="en-US" altLang="zh-CN" sz="2800" dirty="0" smtClean="0"/>
          </a:p>
          <a:p>
            <a:r>
              <a:rPr lang="zh-CN" altLang="en-US" sz="2800" dirty="0" smtClean="0"/>
              <a:t>定义</a:t>
            </a:r>
            <a:r>
              <a:rPr lang="en-US" altLang="zh-CN" sz="2800" dirty="0" smtClean="0"/>
              <a:t>ACL</a:t>
            </a:r>
            <a:r>
              <a:rPr lang="zh-CN" altLang="en-US" sz="2800" dirty="0" smtClean="0"/>
              <a:t>的最好位置</a:t>
            </a:r>
            <a:endParaRPr lang="en-US" altLang="zh-CN" sz="2800" dirty="0" smtClean="0"/>
          </a:p>
          <a:p>
            <a:pPr lvl="1"/>
            <a:r>
              <a:rPr lang="zh-CN" altLang="en-US" sz="2400" dirty="0" smtClean="0"/>
              <a:t> </a:t>
            </a:r>
            <a:r>
              <a:rPr lang="en-US" altLang="zh-CN" sz="2400" dirty="0" smtClean="0"/>
              <a:t>/etc/</a:t>
            </a:r>
            <a:r>
              <a:rPr lang="en-US" altLang="zh-CN" sz="2400" dirty="0" err="1" smtClean="0"/>
              <a:t>named.conf</a:t>
            </a:r>
            <a:r>
              <a:rPr lang="en-US" altLang="zh-CN" sz="2400" dirty="0" smtClean="0"/>
              <a:t> </a:t>
            </a:r>
            <a:r>
              <a:rPr lang="zh-CN" altLang="en-US" sz="2400" dirty="0" smtClean="0"/>
              <a:t>文件的开始处，</a:t>
            </a:r>
            <a:endParaRPr lang="en-US" altLang="zh-CN" sz="2400" dirty="0" smtClean="0"/>
          </a:p>
          <a:p>
            <a:pPr lvl="2">
              <a:buNone/>
            </a:pPr>
            <a:r>
              <a:rPr lang="en-US" altLang="zh-CN" b="1" dirty="0" smtClean="0"/>
              <a:t> include "/etc/</a:t>
            </a:r>
            <a:r>
              <a:rPr lang="en-US" altLang="zh-CN" b="1" dirty="0" err="1" smtClean="0"/>
              <a:t>named.conf.acls</a:t>
            </a:r>
            <a:r>
              <a:rPr lang="en-US" altLang="zh-CN" b="1" dirty="0" smtClean="0"/>
              <a:t>"; </a:t>
            </a:r>
          </a:p>
          <a:p>
            <a:pPr lvl="1"/>
            <a:r>
              <a:rPr lang="zh-CN" altLang="zh-CN" sz="2400" dirty="0" smtClean="0"/>
              <a:t>使用用户自己定义的访问控制列表必须在使用之前定义</a:t>
            </a:r>
            <a:endParaRPr lang="en-US" altLang="zh-CN" sz="2400" dirty="0" smtClean="0"/>
          </a:p>
          <a:p>
            <a:pPr lvl="1"/>
            <a:r>
              <a:rPr lang="en-US" altLang="zh-CN" sz="2400" dirty="0" err="1" smtClean="0"/>
              <a:t>acl</a:t>
            </a:r>
            <a:r>
              <a:rPr lang="en-US" altLang="zh-CN" sz="2400" dirty="0" smtClean="0"/>
              <a:t> </a:t>
            </a:r>
            <a:r>
              <a:rPr lang="zh-CN" altLang="zh-CN" sz="2400" dirty="0" smtClean="0"/>
              <a:t>是</a:t>
            </a:r>
            <a:r>
              <a:rPr lang="en-US" altLang="zh-CN" sz="2400" dirty="0" smtClean="0"/>
              <a:t> </a:t>
            </a:r>
            <a:r>
              <a:rPr lang="en-US" altLang="zh-CN" sz="2400" dirty="0" err="1" smtClean="0"/>
              <a:t>named.conf</a:t>
            </a:r>
            <a:r>
              <a:rPr lang="en-US" altLang="zh-CN" sz="2400" dirty="0" smtClean="0"/>
              <a:t> </a:t>
            </a:r>
            <a:r>
              <a:rPr lang="zh-CN" altLang="zh-CN" sz="2400" dirty="0" smtClean="0"/>
              <a:t>中的顶级语句，不能将其嵌入其他的语句</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简介</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en-US" altLang="zh-CN" sz="2800" dirty="0" smtClean="0"/>
              <a:t>DNS</a:t>
            </a:r>
            <a:r>
              <a:rPr lang="zh-CN" altLang="en-US" sz="2800" dirty="0" smtClean="0"/>
              <a:t>（</a:t>
            </a:r>
            <a:r>
              <a:rPr lang="en-US" altLang="zh-CN" sz="2800" dirty="0" smtClean="0"/>
              <a:t>Domain Name Service</a:t>
            </a:r>
            <a:r>
              <a:rPr lang="zh-CN" altLang="en-US" sz="2800" dirty="0" smtClean="0"/>
              <a:t>，域名系统）是一个分布式数据库系统，其作用将域名解析成</a:t>
            </a:r>
            <a:r>
              <a:rPr lang="en-US" altLang="zh-CN" sz="2800" dirty="0" smtClean="0"/>
              <a:t>IP</a:t>
            </a:r>
            <a:r>
              <a:rPr lang="zh-CN" altLang="en-US" sz="2800" dirty="0" smtClean="0"/>
              <a:t>地址。</a:t>
            </a:r>
            <a:endParaRPr lang="en-US" altLang="zh-CN" sz="2800" dirty="0" smtClean="0"/>
          </a:p>
          <a:p>
            <a:r>
              <a:rPr lang="zh-CN" altLang="en-US" sz="2800" dirty="0" smtClean="0"/>
              <a:t>域名系统允许用户使用友好的名字而不是难以记忆的数字</a:t>
            </a:r>
            <a:r>
              <a:rPr lang="en-US" altLang="zh-CN" sz="2800" dirty="0" smtClean="0"/>
              <a:t>——IP</a:t>
            </a:r>
            <a:r>
              <a:rPr lang="zh-CN" altLang="en-US" sz="2800" dirty="0" smtClean="0"/>
              <a:t>地址来访问</a:t>
            </a:r>
            <a:r>
              <a:rPr lang="en-US" altLang="zh-CN" sz="2800" dirty="0" smtClean="0"/>
              <a:t>Internet</a:t>
            </a:r>
            <a:r>
              <a:rPr lang="zh-CN" altLang="en-US" sz="2800" dirty="0" smtClean="0"/>
              <a:t>上的主机。</a:t>
            </a:r>
            <a:endParaRPr lang="en-US" altLang="zh-CN" sz="2800" dirty="0" smtClean="0"/>
          </a:p>
          <a:p>
            <a:r>
              <a:rPr lang="en-US" altLang="zh-CN" sz="2800" dirty="0" smtClean="0"/>
              <a:t>DNS</a:t>
            </a:r>
            <a:r>
              <a:rPr lang="zh-CN" altLang="en-US" sz="2800" dirty="0" smtClean="0"/>
              <a:t>是基于客户／服务器模型设计的。</a:t>
            </a:r>
            <a:endParaRPr lang="en-US" altLang="zh-CN" sz="2800" dirty="0" smtClean="0"/>
          </a:p>
          <a:p>
            <a:r>
              <a:rPr lang="en-US" altLang="zh-CN" sz="2800" dirty="0" smtClean="0"/>
              <a:t>DNS</a:t>
            </a:r>
            <a:r>
              <a:rPr lang="zh-CN" altLang="en-US" sz="2800" dirty="0" smtClean="0"/>
              <a:t>协议</a:t>
            </a:r>
            <a:endParaRPr lang="en-US" altLang="zh-CN" sz="2800" dirty="0" smtClean="0"/>
          </a:p>
          <a:p>
            <a:pPr lvl="1"/>
            <a:r>
              <a:rPr lang="en-US" altLang="zh-CN" dirty="0" smtClean="0"/>
              <a:t>RFC1034 </a:t>
            </a:r>
            <a:r>
              <a:rPr lang="zh-CN" altLang="zh-CN" dirty="0" smtClean="0"/>
              <a:t>—</a:t>
            </a:r>
            <a:r>
              <a:rPr lang="en-US" altLang="zh-CN" dirty="0" smtClean="0"/>
              <a:t> DNS </a:t>
            </a:r>
            <a:r>
              <a:rPr lang="zh-CN" altLang="zh-CN" dirty="0" smtClean="0"/>
              <a:t>概念和工具</a:t>
            </a:r>
            <a:endParaRPr lang="en-US" altLang="zh-CN" dirty="0" smtClean="0"/>
          </a:p>
          <a:p>
            <a:pPr lvl="1"/>
            <a:r>
              <a:rPr lang="en-US" altLang="zh-CN" dirty="0" smtClean="0"/>
              <a:t>RFC1035 </a:t>
            </a:r>
            <a:r>
              <a:rPr lang="zh-CN" altLang="zh-CN" dirty="0" smtClean="0"/>
              <a:t>—</a:t>
            </a:r>
            <a:r>
              <a:rPr lang="en-US" altLang="zh-CN" dirty="0" smtClean="0"/>
              <a:t> DNS </a:t>
            </a:r>
            <a:r>
              <a:rPr lang="zh-CN" altLang="zh-CN" dirty="0" smtClean="0"/>
              <a:t>实现及其</a:t>
            </a:r>
            <a:r>
              <a:rPr lang="en-US" altLang="zh-CN" dirty="0" smtClean="0"/>
              <a:t>DNS </a:t>
            </a:r>
            <a:r>
              <a:rPr lang="zh-CN" altLang="zh-CN" dirty="0" smtClean="0"/>
              <a:t>的基本协议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Acl</a:t>
            </a:r>
            <a:r>
              <a:rPr lang="zh-CN" altLang="en-US" dirty="0" smtClean="0"/>
              <a:t>语句举例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TextBox 6"/>
          <p:cNvSpPr txBox="1"/>
          <p:nvPr/>
        </p:nvSpPr>
        <p:spPr>
          <a:xfrm>
            <a:off x="467544" y="1268760"/>
            <a:ext cx="8136904" cy="48320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err="1" smtClean="0">
                <a:latin typeface="Comic Sans MS" pitchFamily="66" charset="0"/>
              </a:rPr>
              <a:t>acl</a:t>
            </a:r>
            <a:r>
              <a:rPr lang="en-US" altLang="zh-CN" sz="2800" dirty="0" smtClean="0">
                <a:latin typeface="Comic Sans MS" pitchFamily="66" charset="0"/>
              </a:rPr>
              <a:t> "trusted"       { 192.168.1.21; }; </a:t>
            </a:r>
          </a:p>
          <a:p>
            <a:r>
              <a:rPr lang="en-US" altLang="zh-CN" sz="2800" dirty="0" err="1" smtClean="0">
                <a:latin typeface="Comic Sans MS" pitchFamily="66" charset="0"/>
              </a:rPr>
              <a:t>acl</a:t>
            </a:r>
            <a:r>
              <a:rPr lang="en-US" altLang="zh-CN" sz="2800" dirty="0" smtClean="0">
                <a:latin typeface="Comic Sans MS" pitchFamily="66" charset="0"/>
              </a:rPr>
              <a:t> "classroom"    { 192.168.0.0/24; trusted; }; </a:t>
            </a:r>
          </a:p>
          <a:p>
            <a:r>
              <a:rPr lang="en-US" altLang="zh-CN" sz="2800" dirty="0" err="1" smtClean="0">
                <a:latin typeface="Comic Sans MS" pitchFamily="66" charset="0"/>
              </a:rPr>
              <a:t>acl</a:t>
            </a:r>
            <a:r>
              <a:rPr lang="en-US" altLang="zh-CN" sz="2800" dirty="0" smtClean="0">
                <a:latin typeface="Comic Sans MS" pitchFamily="66" charset="0"/>
              </a:rPr>
              <a:t> "cracker"       { 192.168.1.0/24; }; </a:t>
            </a:r>
          </a:p>
          <a:p>
            <a:r>
              <a:rPr lang="en-US" altLang="zh-CN" sz="2800" dirty="0" err="1" smtClean="0">
                <a:latin typeface="Comic Sans MS" pitchFamily="66" charset="0"/>
              </a:rPr>
              <a:t>acl</a:t>
            </a:r>
            <a:r>
              <a:rPr lang="en-US" altLang="zh-CN" sz="2800" dirty="0" smtClean="0">
                <a:latin typeface="Comic Sans MS" pitchFamily="66" charset="0"/>
              </a:rPr>
              <a:t> "</a:t>
            </a:r>
            <a:r>
              <a:rPr lang="en-US" altLang="zh-CN" sz="2800" dirty="0" err="1" smtClean="0">
                <a:latin typeface="Comic Sans MS" pitchFamily="66" charset="0"/>
              </a:rPr>
              <a:t>mymasters</a:t>
            </a:r>
            <a:r>
              <a:rPr lang="en-US" altLang="zh-CN" sz="2800" dirty="0" smtClean="0">
                <a:latin typeface="Comic Sans MS" pitchFamily="66" charset="0"/>
              </a:rPr>
              <a:t>"   { 192.168.0.254; }; </a:t>
            </a:r>
          </a:p>
          <a:p>
            <a:r>
              <a:rPr lang="en-US" altLang="zh-CN" sz="2800" dirty="0" err="1" smtClean="0">
                <a:latin typeface="Comic Sans MS" pitchFamily="66" charset="0"/>
              </a:rPr>
              <a:t>acl</a:t>
            </a:r>
            <a:r>
              <a:rPr lang="en-US" altLang="zh-CN" sz="2800" dirty="0" smtClean="0">
                <a:latin typeface="Comic Sans MS" pitchFamily="66" charset="0"/>
              </a:rPr>
              <a:t> "</a:t>
            </a:r>
            <a:r>
              <a:rPr lang="en-US" altLang="zh-CN" sz="2800" dirty="0" err="1" smtClean="0">
                <a:latin typeface="Comic Sans MS" pitchFamily="66" charset="0"/>
              </a:rPr>
              <a:t>myaddresses</a:t>
            </a:r>
            <a:r>
              <a:rPr lang="en-US" altLang="zh-CN" sz="2800" dirty="0" smtClean="0">
                <a:latin typeface="Comic Sans MS" pitchFamily="66" charset="0"/>
              </a:rPr>
              <a:t>" { 127.0.0.1; 192.168.0.1; };</a:t>
            </a:r>
          </a:p>
          <a:p>
            <a:r>
              <a:rPr lang="en-US" altLang="zh-CN" sz="2800" dirty="0" err="1" smtClean="0">
                <a:latin typeface="Comic Sans MS" pitchFamily="66" charset="0"/>
              </a:rPr>
              <a:t>acl</a:t>
            </a:r>
            <a:r>
              <a:rPr lang="en-US" altLang="zh-CN" sz="2800" dirty="0" smtClean="0">
                <a:latin typeface="Comic Sans MS" pitchFamily="66" charset="0"/>
              </a:rPr>
              <a:t> </a:t>
            </a:r>
            <a:r>
              <a:rPr lang="en-US" altLang="zh-CN" sz="2800" dirty="0" err="1" smtClean="0">
                <a:latin typeface="Comic Sans MS" pitchFamily="66" charset="0"/>
              </a:rPr>
              <a:t>bogusnets</a:t>
            </a:r>
            <a:r>
              <a:rPr lang="en-US" altLang="zh-CN" sz="2800" dirty="0" smtClean="0">
                <a:latin typeface="Comic Sans MS" pitchFamily="66" charset="0"/>
              </a:rPr>
              <a:t> {</a:t>
            </a:r>
          </a:p>
          <a:p>
            <a:r>
              <a:rPr lang="en-US" altLang="zh-CN" sz="2800" dirty="0" smtClean="0">
                <a:latin typeface="Comic Sans MS" pitchFamily="66" charset="0"/>
              </a:rPr>
              <a:t>    0.0.0.0/8;  1.0.0.0/8;  2.0.0.0/8;</a:t>
            </a:r>
          </a:p>
          <a:p>
            <a:r>
              <a:rPr lang="en-US" altLang="zh-CN" sz="2800" dirty="0" smtClean="0">
                <a:latin typeface="Comic Sans MS" pitchFamily="66" charset="0"/>
              </a:rPr>
              <a:t>    169.254.0.0/16;    192.0.2.0/24;</a:t>
            </a:r>
          </a:p>
          <a:p>
            <a:r>
              <a:rPr lang="en-US" altLang="zh-CN" sz="2800" dirty="0" smtClean="0">
                <a:latin typeface="Comic Sans MS" pitchFamily="66" charset="0"/>
              </a:rPr>
              <a:t>    224.0.0.0/3;       10.0.0.0/8;</a:t>
            </a:r>
          </a:p>
          <a:p>
            <a:r>
              <a:rPr lang="en-US" altLang="zh-CN" sz="2800" dirty="0" smtClean="0">
                <a:latin typeface="Comic Sans MS" pitchFamily="66" charset="0"/>
              </a:rPr>
              <a:t>    172.16.0.0/12;     192.168.0.0/16;</a:t>
            </a:r>
          </a:p>
          <a:p>
            <a:r>
              <a:rPr lang="en-US" altLang="zh-CN" sz="2800" dirty="0" smtClean="0">
                <a:latin typeface="Comic Sans MS" pitchFamily="66" charset="0"/>
              </a:rPr>
              <a:t>};</a:t>
            </a:r>
            <a:endParaRPr lang="zh-CN" altLang="en-US" sz="2800" dirty="0">
              <a:latin typeface="Comic Sans MS"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可以使用 </a:t>
            </a:r>
            <a:r>
              <a:rPr lang="en-US" altLang="zh-CN" dirty="0" smtClean="0"/>
              <a:t>ACL</a:t>
            </a:r>
            <a:r>
              <a:rPr lang="zh-CN" altLang="en-US" dirty="0" smtClean="0"/>
              <a:t>的配置语句</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绑定服务接口</a:t>
            </a:r>
            <a:endParaRPr lang="en-US" altLang="zh-CN" dirty="0" smtClean="0"/>
          </a:p>
          <a:p>
            <a:pPr lvl="1"/>
            <a:r>
              <a:rPr lang="en-US" altLang="zh-CN" b="1" dirty="0" smtClean="0"/>
              <a:t>listen-on port 53 { match-list; };</a:t>
            </a:r>
          </a:p>
          <a:p>
            <a:pPr lvl="1"/>
            <a:r>
              <a:rPr lang="en-US" altLang="zh-CN" b="1" dirty="0" smtClean="0"/>
              <a:t>listen-on-v6 port 53 { match-list; };</a:t>
            </a:r>
          </a:p>
          <a:p>
            <a:r>
              <a:rPr lang="zh-CN" altLang="en-US" dirty="0" smtClean="0"/>
              <a:t>允许查询、传输、递归、动态更新</a:t>
            </a:r>
            <a:endParaRPr lang="en-US" altLang="zh-CN" dirty="0" smtClean="0"/>
          </a:p>
          <a:p>
            <a:pPr lvl="1"/>
            <a:r>
              <a:rPr lang="en-US" altLang="zh-CN" b="1" dirty="0" smtClean="0"/>
              <a:t>allow-query { match-list; };</a:t>
            </a:r>
          </a:p>
          <a:p>
            <a:pPr lvl="1"/>
            <a:r>
              <a:rPr lang="en-US" altLang="zh-CN" b="1" dirty="0" smtClean="0"/>
              <a:t>allow-transfer { match-list; };</a:t>
            </a:r>
          </a:p>
          <a:p>
            <a:pPr lvl="1"/>
            <a:r>
              <a:rPr lang="en-US" altLang="zh-CN" b="1" dirty="0" smtClean="0"/>
              <a:t>allow-recursion { match-list; };</a:t>
            </a:r>
          </a:p>
          <a:p>
            <a:pPr lvl="1"/>
            <a:r>
              <a:rPr lang="en-US" altLang="zh-CN" b="1" dirty="0" smtClean="0"/>
              <a:t>allow-update { match-list; };</a:t>
            </a:r>
          </a:p>
          <a:p>
            <a:r>
              <a:rPr lang="zh-CN" altLang="en-US" dirty="0" smtClean="0"/>
              <a:t>阻止查询</a:t>
            </a:r>
            <a:endParaRPr lang="en-US" altLang="zh-CN" dirty="0" smtClean="0"/>
          </a:p>
          <a:p>
            <a:pPr lvl="1"/>
            <a:r>
              <a:rPr lang="en-US" altLang="zh-CN" b="1" dirty="0" err="1" smtClean="0"/>
              <a:t>blackhole</a:t>
            </a:r>
            <a:r>
              <a:rPr lang="en-US" altLang="zh-CN" b="1" dirty="0" smtClean="0"/>
              <a:t> { match-list; };</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 </a:t>
            </a:r>
            <a:r>
              <a:rPr lang="zh-CN" altLang="zh-CN" dirty="0" smtClean="0"/>
              <a:t>使用举例</a:t>
            </a:r>
            <a:endParaRPr lang="zh-CN" altLang="en-US" dirty="0"/>
          </a:p>
        </p:txBody>
      </p:sp>
      <p:sp>
        <p:nvSpPr>
          <p:cNvPr id="3" name="内容占位符 2"/>
          <p:cNvSpPr>
            <a:spLocks noGrp="1"/>
          </p:cNvSpPr>
          <p:nvPr>
            <p:ph idx="1"/>
          </p:nvPr>
        </p:nvSpPr>
        <p:spPr/>
        <p:txBody>
          <a:bodyPr/>
          <a:lstStyle/>
          <a:p>
            <a:r>
              <a:rPr lang="zh-CN" altLang="en-US" dirty="0" smtClean="0"/>
              <a:t>限制查询、传输、递归</a:t>
            </a:r>
          </a:p>
          <a:p>
            <a:r>
              <a:rPr lang="zh-CN" altLang="en-US" dirty="0" smtClean="0"/>
              <a:t>防止欺骗和拒绝服务攻击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分离式（</a:t>
            </a:r>
            <a:r>
              <a:rPr lang="en-US" altLang="zh-CN" dirty="0" smtClean="0"/>
              <a:t>Split</a:t>
            </a:r>
            <a:r>
              <a:rPr lang="zh-CN" altLang="zh-CN" dirty="0" smtClean="0"/>
              <a:t>）</a:t>
            </a:r>
            <a:r>
              <a:rPr lang="en-US" altLang="zh-CN" dirty="0" smtClean="0"/>
              <a:t>DNS </a:t>
            </a:r>
            <a:r>
              <a:rPr lang="zh-CN" altLang="zh-CN" dirty="0" smtClean="0"/>
              <a:t>配置</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2017年6月13日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分离式</a:t>
            </a:r>
            <a:r>
              <a:rPr lang="en-US" altLang="zh-CN" dirty="0" smtClean="0"/>
              <a:t> DNS </a:t>
            </a:r>
            <a:r>
              <a:rPr lang="zh-CN" altLang="zh-CN" dirty="0" smtClean="0"/>
              <a:t>简介</a:t>
            </a:r>
            <a:endParaRPr lang="zh-CN" altLang="en-US" dirty="0"/>
          </a:p>
        </p:txBody>
      </p:sp>
      <p:sp>
        <p:nvSpPr>
          <p:cNvPr id="3" name="内容占位符 2"/>
          <p:cNvSpPr>
            <a:spLocks noGrp="1"/>
          </p:cNvSpPr>
          <p:nvPr>
            <p:ph idx="1"/>
          </p:nvPr>
        </p:nvSpPr>
        <p:spPr/>
        <p:txBody>
          <a:bodyPr/>
          <a:lstStyle/>
          <a:p>
            <a:r>
              <a:rPr lang="zh-CN" altLang="zh-CN" dirty="0" smtClean="0"/>
              <a:t>可以让不同网络访问相同域名时解析到不同的</a:t>
            </a:r>
            <a:r>
              <a:rPr lang="en-US" altLang="zh-CN" dirty="0" smtClean="0"/>
              <a:t> IP </a:t>
            </a:r>
            <a:r>
              <a:rPr lang="zh-CN" altLang="zh-CN" dirty="0" smtClean="0"/>
              <a:t>地址</a:t>
            </a:r>
            <a:endParaRPr lang="en-US" altLang="zh-CN" dirty="0" smtClean="0"/>
          </a:p>
          <a:p>
            <a:r>
              <a:rPr lang="zh-CN" altLang="en-US" dirty="0" smtClean="0"/>
              <a:t>适用于</a:t>
            </a:r>
            <a:endParaRPr lang="en-US" altLang="zh-CN" dirty="0" smtClean="0"/>
          </a:p>
          <a:p>
            <a:pPr lvl="1"/>
            <a:r>
              <a:rPr lang="zh-CN" altLang="en-US" dirty="0" smtClean="0"/>
              <a:t>对内外网用户指定不同的资源记录，或对内网用户提供更多的资源记录</a:t>
            </a:r>
            <a:endParaRPr lang="en-US" altLang="zh-CN" dirty="0" smtClean="0"/>
          </a:p>
          <a:p>
            <a:pPr lvl="1"/>
            <a:r>
              <a:rPr lang="zh-CN" altLang="zh-CN" dirty="0" smtClean="0"/>
              <a:t>可以在内网使用</a:t>
            </a:r>
            <a:r>
              <a:rPr lang="en-US" altLang="zh-CN" dirty="0" smtClean="0"/>
              <a:t> RFC 1918 </a:t>
            </a:r>
            <a:r>
              <a:rPr lang="zh-CN" altLang="zh-CN" dirty="0" smtClean="0"/>
              <a:t>中定义的私有地址，而在外网上使用公网地址</a:t>
            </a:r>
            <a:endParaRPr lang="en-US" altLang="zh-CN" dirty="0" smtClean="0"/>
          </a:p>
          <a:p>
            <a:pPr lvl="1"/>
            <a:r>
              <a:rPr lang="zh-CN" altLang="en-US" dirty="0" smtClean="0"/>
              <a:t>分别</a:t>
            </a:r>
            <a:r>
              <a:rPr lang="zh-CN" altLang="zh-CN" dirty="0" smtClean="0"/>
              <a:t>对</a:t>
            </a:r>
            <a:r>
              <a:rPr lang="zh-CN" altLang="en-US" dirty="0" smtClean="0"/>
              <a:t>电信、网通的</a:t>
            </a:r>
            <a:r>
              <a:rPr lang="zh-CN" altLang="zh-CN" dirty="0" smtClean="0"/>
              <a:t>用户指定不同的资源记录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View </a:t>
            </a:r>
            <a:r>
              <a:rPr lang="zh-CN" altLang="zh-CN" dirty="0" smtClean="0"/>
              <a:t>语句</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en-US" altLang="zh-CN" sz="2400" b="1" dirty="0" smtClean="0">
                <a:solidFill>
                  <a:srgbClr val="002060"/>
                </a:solidFill>
              </a:rPr>
              <a:t>match-clients</a:t>
            </a:r>
            <a:r>
              <a:rPr lang="en-US" altLang="zh-CN" sz="2400" dirty="0" smtClean="0"/>
              <a:t> </a:t>
            </a:r>
            <a:r>
              <a:rPr lang="zh-CN" altLang="en-US" sz="2400" dirty="0" smtClean="0"/>
              <a:t>子句非常重要，它用于指定谁能看到本 </a:t>
            </a:r>
            <a:r>
              <a:rPr lang="en-US" altLang="zh-CN" sz="2400" dirty="0" smtClean="0"/>
              <a:t>view</a:t>
            </a:r>
            <a:r>
              <a:rPr lang="zh-CN" altLang="en-US" sz="2400" dirty="0" smtClean="0"/>
              <a:t>，列表中可以使用由 </a:t>
            </a:r>
            <a:r>
              <a:rPr lang="en-US" altLang="zh-CN" sz="2400" dirty="0" err="1" smtClean="0"/>
              <a:t>acl</a:t>
            </a:r>
            <a:r>
              <a:rPr lang="en-US" altLang="zh-CN" sz="2400" dirty="0" smtClean="0"/>
              <a:t> </a:t>
            </a:r>
            <a:r>
              <a:rPr lang="zh-CN" altLang="en-US" sz="2400" dirty="0" smtClean="0"/>
              <a:t>语句定义的 </a:t>
            </a:r>
            <a:r>
              <a:rPr lang="en-US" altLang="zh-CN" sz="2400" dirty="0" err="1" smtClean="0"/>
              <a:t>aclname</a:t>
            </a:r>
            <a:r>
              <a:rPr lang="zh-CN" altLang="en-US" sz="2400" dirty="0" smtClean="0"/>
              <a:t>。</a:t>
            </a:r>
          </a:p>
          <a:p>
            <a:r>
              <a:rPr lang="zh-CN" altLang="en-US" sz="2400" dirty="0" smtClean="0"/>
              <a:t>可以在 </a:t>
            </a:r>
            <a:r>
              <a:rPr lang="en-US" altLang="zh-CN" sz="2400" dirty="0" smtClean="0"/>
              <a:t>view </a:t>
            </a:r>
            <a:r>
              <a:rPr lang="zh-CN" altLang="en-US" sz="2400" dirty="0" smtClean="0"/>
              <a:t>语句中使用一些选项，详细信息请参考 </a:t>
            </a:r>
            <a:r>
              <a:rPr lang="en-US" altLang="zh-CN" sz="2400" dirty="0" err="1" smtClean="0"/>
              <a:t>named.conf</a:t>
            </a:r>
            <a:r>
              <a:rPr lang="en-US" altLang="zh-CN" sz="2400" dirty="0" smtClean="0"/>
              <a:t> </a:t>
            </a:r>
            <a:r>
              <a:rPr lang="zh-CN" altLang="en-US" sz="2400" dirty="0" smtClean="0"/>
              <a:t>的手册页</a:t>
            </a:r>
          </a:p>
          <a:p>
            <a:r>
              <a:rPr lang="en-US" altLang="zh-CN" sz="2400" dirty="0" err="1" smtClean="0"/>
              <a:t>zone_statement</a:t>
            </a:r>
            <a:r>
              <a:rPr lang="en-US" altLang="zh-CN" sz="2400" dirty="0" smtClean="0"/>
              <a:t> </a:t>
            </a:r>
            <a:r>
              <a:rPr lang="zh-CN" altLang="en-US" sz="2400" dirty="0" smtClean="0"/>
              <a:t>子句指定在当前 </a:t>
            </a:r>
            <a:r>
              <a:rPr lang="en-US" altLang="zh-CN" sz="2400" dirty="0" smtClean="0"/>
              <a:t>view </a:t>
            </a:r>
            <a:r>
              <a:rPr lang="zh-CN" altLang="en-US" sz="2400" dirty="0" smtClean="0"/>
              <a:t>中可见的区声明</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
        <p:nvSpPr>
          <p:cNvPr id="7" name="TextBox 6"/>
          <p:cNvSpPr txBox="1"/>
          <p:nvPr/>
        </p:nvSpPr>
        <p:spPr>
          <a:xfrm>
            <a:off x="467544" y="1254239"/>
            <a:ext cx="8208912"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t>view  </a:t>
            </a:r>
            <a:r>
              <a:rPr lang="en-US" altLang="zh-CN" sz="2800" dirty="0" err="1" smtClean="0"/>
              <a:t>view_name</a:t>
            </a:r>
            <a:r>
              <a:rPr lang="en-US" altLang="zh-CN" sz="2800" dirty="0" smtClean="0"/>
              <a:t> {</a:t>
            </a:r>
            <a:endParaRPr lang="zh-CN" altLang="zh-CN" sz="2800" dirty="0" smtClean="0"/>
          </a:p>
          <a:p>
            <a:r>
              <a:rPr lang="en-US" altLang="zh-CN" sz="2800" dirty="0" smtClean="0"/>
              <a:t>     match-clients { </a:t>
            </a:r>
            <a:r>
              <a:rPr lang="en-US" altLang="zh-CN" sz="2800" dirty="0" err="1" smtClean="0"/>
              <a:t>address_match_list</a:t>
            </a:r>
            <a:r>
              <a:rPr lang="en-US" altLang="zh-CN" sz="2800" dirty="0" smtClean="0"/>
              <a:t> };</a:t>
            </a:r>
            <a:endParaRPr lang="zh-CN" altLang="zh-CN" sz="2800" dirty="0" smtClean="0"/>
          </a:p>
          <a:p>
            <a:r>
              <a:rPr lang="en-US" altLang="zh-CN" sz="2800" dirty="0" smtClean="0"/>
              <a:t>     [ </a:t>
            </a:r>
            <a:r>
              <a:rPr lang="en-US" altLang="zh-CN" sz="2800" dirty="0" err="1" smtClean="0"/>
              <a:t>view_option</a:t>
            </a:r>
            <a:r>
              <a:rPr lang="en-US" altLang="zh-CN" sz="2800" dirty="0" smtClean="0"/>
              <a:t>; ...]</a:t>
            </a:r>
            <a:endParaRPr lang="zh-CN" altLang="zh-CN" sz="2800" dirty="0" smtClean="0"/>
          </a:p>
          <a:p>
            <a:r>
              <a:rPr lang="en-US" altLang="zh-CN" sz="2800" dirty="0" smtClean="0"/>
              <a:t>     </a:t>
            </a:r>
            <a:r>
              <a:rPr lang="en-US" altLang="zh-CN" sz="2800" dirty="0" err="1" smtClean="0"/>
              <a:t>zone_statement</a:t>
            </a:r>
            <a:r>
              <a:rPr lang="en-US" altLang="zh-CN" sz="2800" dirty="0" smtClean="0"/>
              <a:t>; ...</a:t>
            </a:r>
            <a:endParaRPr lang="zh-CN" altLang="zh-CN" sz="2800" dirty="0" smtClean="0"/>
          </a:p>
          <a:p>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View </a:t>
            </a:r>
            <a:r>
              <a:rPr lang="zh-CN" altLang="zh-CN" dirty="0" smtClean="0"/>
              <a:t>语句</a:t>
            </a:r>
            <a:r>
              <a:rPr lang="zh-CN" altLang="en-US" dirty="0" smtClean="0"/>
              <a:t>注意事项</a:t>
            </a:r>
            <a:endParaRPr lang="zh-CN" altLang="en-US" dirty="0"/>
          </a:p>
        </p:txBody>
      </p:sp>
      <p:sp>
        <p:nvSpPr>
          <p:cNvPr id="3" name="内容占位符 2"/>
          <p:cNvSpPr>
            <a:spLocks noGrp="1"/>
          </p:cNvSpPr>
          <p:nvPr>
            <p:ph idx="1"/>
          </p:nvPr>
        </p:nvSpPr>
        <p:spPr/>
        <p:txBody>
          <a:bodyPr/>
          <a:lstStyle/>
          <a:p>
            <a:endParaRPr lang="zh-CN" altLang="en-US" dirty="0" smtClean="0"/>
          </a:p>
          <a:p>
            <a:r>
              <a:rPr lang="zh-CN" altLang="en-US" dirty="0" smtClean="0"/>
              <a:t>如果在配置文件中使用了 </a:t>
            </a:r>
            <a:r>
              <a:rPr lang="en-US" altLang="zh-CN" dirty="0" smtClean="0"/>
              <a:t>view </a:t>
            </a:r>
            <a:r>
              <a:rPr lang="zh-CN" altLang="en-US" dirty="0" smtClean="0"/>
              <a:t>语句，则所有的 </a:t>
            </a:r>
            <a:r>
              <a:rPr lang="en-US" altLang="zh-CN" dirty="0" smtClean="0"/>
              <a:t>zone </a:t>
            </a:r>
            <a:r>
              <a:rPr lang="zh-CN" altLang="en-US" dirty="0" smtClean="0"/>
              <a:t>语句都必须在 </a:t>
            </a:r>
            <a:r>
              <a:rPr lang="en-US" altLang="zh-CN" dirty="0" smtClean="0"/>
              <a:t>view </a:t>
            </a:r>
            <a:r>
              <a:rPr lang="zh-CN" altLang="en-US" dirty="0" smtClean="0"/>
              <a:t>中出现。</a:t>
            </a:r>
            <a:endParaRPr lang="en-US" altLang="zh-CN" dirty="0" smtClean="0"/>
          </a:p>
          <a:p>
            <a:endParaRPr lang="zh-CN" altLang="en-US" dirty="0" smtClean="0"/>
          </a:p>
          <a:p>
            <a:r>
              <a:rPr lang="zh-CN" altLang="en-US" dirty="0" smtClean="0"/>
              <a:t>对同一个 </a:t>
            </a:r>
            <a:r>
              <a:rPr lang="en-US" altLang="zh-CN" dirty="0" smtClean="0"/>
              <a:t>zone </a:t>
            </a:r>
            <a:r>
              <a:rPr lang="zh-CN" altLang="en-US" dirty="0" smtClean="0"/>
              <a:t>而言，配置内网的 </a:t>
            </a:r>
            <a:r>
              <a:rPr lang="en-US" altLang="zh-CN" dirty="0" smtClean="0"/>
              <a:t>view </a:t>
            </a:r>
            <a:r>
              <a:rPr lang="zh-CN" altLang="en-US" dirty="0" smtClean="0"/>
              <a:t>应该置于外网的 </a:t>
            </a:r>
            <a:r>
              <a:rPr lang="en-US" altLang="zh-CN" dirty="0" smtClean="0"/>
              <a:t>view </a:t>
            </a:r>
            <a:r>
              <a:rPr lang="zh-CN" altLang="en-US" dirty="0" smtClean="0"/>
              <a:t>之前。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分离式</a:t>
            </a:r>
            <a:r>
              <a:rPr lang="en-US" altLang="zh-CN" dirty="0" smtClean="0"/>
              <a:t> DNS </a:t>
            </a:r>
            <a:r>
              <a:rPr lang="zh-CN" altLang="zh-CN" dirty="0" smtClean="0"/>
              <a:t>配置举例</a:t>
            </a:r>
            <a:endParaRPr lang="zh-CN" altLang="en-US" dirty="0"/>
          </a:p>
        </p:txBody>
      </p:sp>
      <p:sp>
        <p:nvSpPr>
          <p:cNvPr id="3" name="内容占位符 2"/>
          <p:cNvSpPr>
            <a:spLocks noGrp="1"/>
          </p:cNvSpPr>
          <p:nvPr>
            <p:ph idx="1"/>
          </p:nvPr>
        </p:nvSpPr>
        <p:spPr/>
        <p:txBody>
          <a:bodyPr/>
          <a:lstStyle/>
          <a:p>
            <a:r>
              <a:rPr lang="zh-CN" altLang="zh-CN" dirty="0" smtClean="0"/>
              <a:t>本例给出一个使用分离式</a:t>
            </a:r>
            <a:r>
              <a:rPr lang="en-US" altLang="zh-CN" dirty="0" smtClean="0"/>
              <a:t> DNS </a:t>
            </a:r>
            <a:r>
              <a:rPr lang="zh-CN" altLang="zh-CN" dirty="0" smtClean="0"/>
              <a:t>的小型公司</a:t>
            </a:r>
            <a:r>
              <a:rPr lang="en-US" altLang="zh-CN" dirty="0" smtClean="0"/>
              <a:t> sinoesl.com </a:t>
            </a:r>
            <a:r>
              <a:rPr lang="zh-CN" altLang="zh-CN" dirty="0" smtClean="0"/>
              <a:t>的配置。做如下要求：</a:t>
            </a:r>
            <a:r>
              <a:rPr lang="en-US" altLang="zh-CN" dirty="0" smtClean="0"/>
              <a:t> </a:t>
            </a:r>
            <a:endParaRPr lang="zh-CN" altLang="zh-CN" dirty="0" smtClean="0"/>
          </a:p>
          <a:p>
            <a:pPr lvl="1"/>
            <a:r>
              <a:rPr lang="zh-CN" altLang="zh-CN" dirty="0" smtClean="0"/>
              <a:t>公网上</a:t>
            </a:r>
            <a:r>
              <a:rPr lang="en-US" altLang="zh-CN" dirty="0" smtClean="0"/>
              <a:t> DNS </a:t>
            </a:r>
            <a:r>
              <a:rPr lang="zh-CN" altLang="zh-CN" dirty="0" smtClean="0"/>
              <a:t>的服务器的</a:t>
            </a:r>
            <a:r>
              <a:rPr lang="en-US" altLang="zh-CN" dirty="0" smtClean="0"/>
              <a:t> IP </a:t>
            </a:r>
            <a:r>
              <a:rPr lang="zh-CN" altLang="zh-CN" dirty="0" smtClean="0"/>
              <a:t>分别为</a:t>
            </a:r>
            <a:r>
              <a:rPr lang="en-US" altLang="zh-CN" dirty="0" smtClean="0"/>
              <a:t> 1.2.3.4 </a:t>
            </a:r>
            <a:r>
              <a:rPr lang="zh-CN" altLang="zh-CN" dirty="0" smtClean="0"/>
              <a:t>和</a:t>
            </a:r>
            <a:r>
              <a:rPr lang="en-US" altLang="zh-CN" dirty="0" smtClean="0"/>
              <a:t> 5.6.7.8</a:t>
            </a:r>
            <a:endParaRPr lang="zh-CN" altLang="zh-CN" dirty="0" smtClean="0"/>
          </a:p>
          <a:p>
            <a:pPr lvl="1"/>
            <a:r>
              <a:rPr lang="zh-CN" altLang="zh-CN" dirty="0" smtClean="0"/>
              <a:t>公司的本地私网使用</a:t>
            </a:r>
            <a:r>
              <a:rPr lang="en-US" altLang="zh-CN" dirty="0" smtClean="0"/>
              <a:t> 192.168.0/24 </a:t>
            </a:r>
            <a:r>
              <a:rPr lang="zh-CN" altLang="zh-CN" dirty="0" smtClean="0"/>
              <a:t>私网地址，</a:t>
            </a:r>
            <a:r>
              <a:rPr lang="en-US" altLang="zh-CN" dirty="0" smtClean="0"/>
              <a:t>192.168.0.200 </a:t>
            </a:r>
            <a:r>
              <a:rPr lang="zh-CN" altLang="zh-CN" dirty="0" smtClean="0"/>
              <a:t>作为内部主</a:t>
            </a:r>
            <a:r>
              <a:rPr lang="en-US" altLang="zh-CN" dirty="0" smtClean="0"/>
              <a:t> DNS</a:t>
            </a:r>
            <a:r>
              <a:rPr lang="zh-CN" altLang="zh-CN" dirty="0" smtClean="0"/>
              <a:t>；</a:t>
            </a:r>
          </a:p>
          <a:p>
            <a:pPr lvl="1"/>
            <a:r>
              <a:rPr lang="zh-CN" altLang="zh-CN" dirty="0" smtClean="0"/>
              <a:t>无论内外网，将</a:t>
            </a:r>
            <a:r>
              <a:rPr lang="en-US" altLang="zh-CN" dirty="0" smtClean="0"/>
              <a:t> sinoesl.com </a:t>
            </a:r>
            <a:r>
              <a:rPr lang="zh-CN" altLang="zh-CN" dirty="0" smtClean="0"/>
              <a:t>和</a:t>
            </a:r>
            <a:r>
              <a:rPr lang="en-US" altLang="zh-CN" dirty="0" smtClean="0"/>
              <a:t> www.sinoesl.com </a:t>
            </a:r>
            <a:r>
              <a:rPr lang="zh-CN" altLang="zh-CN" dirty="0" smtClean="0"/>
              <a:t>都解析到公网地址</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
        <p:nvSpPr>
          <p:cNvPr id="7" name="TextBox 6"/>
          <p:cNvSpPr txBox="1"/>
          <p:nvPr/>
        </p:nvSpPr>
        <p:spPr>
          <a:xfrm>
            <a:off x="2411760" y="5373216"/>
            <a:ext cx="34563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参考教材配置步骤</a:t>
            </a:r>
            <a:endParaRPr lang="zh-CN" alt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smtClean="0"/>
              <a:t>简述</a:t>
            </a:r>
            <a:r>
              <a:rPr lang="en-US" altLang="zh-CN" dirty="0" smtClean="0"/>
              <a:t>DNS</a:t>
            </a:r>
            <a:r>
              <a:rPr lang="zh-CN" altLang="en-US" dirty="0" smtClean="0"/>
              <a:t>系统的组成、</a:t>
            </a:r>
            <a:r>
              <a:rPr lang="en-US" altLang="zh-CN" dirty="0" smtClean="0"/>
              <a:t>DNS</a:t>
            </a:r>
            <a:r>
              <a:rPr lang="zh-CN" altLang="en-US" dirty="0" smtClean="0"/>
              <a:t>服务器的类型。</a:t>
            </a:r>
          </a:p>
          <a:p>
            <a:r>
              <a:rPr lang="zh-CN" altLang="en-US" dirty="0" smtClean="0"/>
              <a:t>简述</a:t>
            </a:r>
            <a:r>
              <a:rPr lang="en-US" altLang="zh-CN" dirty="0" smtClean="0"/>
              <a:t>DNS</a:t>
            </a:r>
            <a:r>
              <a:rPr lang="zh-CN" altLang="en-US" dirty="0" smtClean="0"/>
              <a:t>的查询模式、</a:t>
            </a:r>
            <a:r>
              <a:rPr lang="en-US" altLang="zh-CN" dirty="0" smtClean="0"/>
              <a:t>DNS</a:t>
            </a:r>
            <a:r>
              <a:rPr lang="zh-CN" altLang="en-US" dirty="0" smtClean="0"/>
              <a:t>解析过程。</a:t>
            </a:r>
          </a:p>
          <a:p>
            <a:r>
              <a:rPr lang="zh-CN" altLang="en-US" dirty="0" smtClean="0"/>
              <a:t>什么是域名转发？</a:t>
            </a:r>
          </a:p>
          <a:p>
            <a:r>
              <a:rPr lang="zh-CN" altLang="en-US" dirty="0" smtClean="0"/>
              <a:t>简述</a:t>
            </a:r>
            <a:r>
              <a:rPr lang="en-US" altLang="zh-CN" dirty="0" smtClean="0"/>
              <a:t>BIND</a:t>
            </a:r>
            <a:r>
              <a:rPr lang="zh-CN" altLang="en-US" dirty="0" smtClean="0"/>
              <a:t>的配置文件族。</a:t>
            </a:r>
          </a:p>
          <a:p>
            <a:r>
              <a:rPr lang="zh-CN" altLang="en-US" dirty="0" smtClean="0"/>
              <a:t>简述资源记录的类型。</a:t>
            </a:r>
            <a:endParaRPr lang="zh-CN" altLang="en-US"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2017年6月13日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68</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dirty="0" smtClean="0"/>
              <a:t>学会配置主域名服务器。</a:t>
            </a:r>
          </a:p>
          <a:p>
            <a:pPr>
              <a:lnSpc>
                <a:spcPct val="90000"/>
              </a:lnSpc>
            </a:pPr>
            <a:r>
              <a:rPr lang="zh-CN" altLang="en-US" dirty="0" smtClean="0"/>
              <a:t>学会配置辅助域名服务器。</a:t>
            </a:r>
          </a:p>
          <a:p>
            <a:pPr>
              <a:lnSpc>
                <a:spcPct val="90000"/>
              </a:lnSpc>
            </a:pPr>
            <a:r>
              <a:rPr lang="zh-CN" altLang="en-US" dirty="0" smtClean="0"/>
              <a:t>学会配置域名转发。</a:t>
            </a:r>
          </a:p>
          <a:p>
            <a:pPr>
              <a:lnSpc>
                <a:spcPct val="90000"/>
              </a:lnSpc>
            </a:pPr>
            <a:r>
              <a:rPr lang="zh-CN" altLang="en-US" dirty="0" smtClean="0"/>
              <a:t>学会配置</a:t>
            </a:r>
            <a:r>
              <a:rPr lang="en-US" altLang="zh-CN" dirty="0" smtClean="0"/>
              <a:t>Split DNS</a:t>
            </a:r>
            <a:r>
              <a:rPr lang="zh-CN" altLang="en-US" dirty="0" smtClean="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2017年6月13日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69</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系统的组成</a:t>
            </a:r>
            <a:endParaRPr lang="zh-CN" altLang="en-US" dirty="0"/>
          </a:p>
        </p:txBody>
      </p:sp>
      <p:sp>
        <p:nvSpPr>
          <p:cNvPr id="3" name="内容占位符 2"/>
          <p:cNvSpPr>
            <a:spLocks noGrp="1"/>
          </p:cNvSpPr>
          <p:nvPr>
            <p:ph idx="1"/>
          </p:nvPr>
        </p:nvSpPr>
        <p:spPr/>
        <p:txBody>
          <a:bodyPr/>
          <a:lstStyle/>
          <a:p>
            <a:r>
              <a:rPr lang="zh-CN" altLang="en-US" dirty="0" smtClean="0"/>
              <a:t>域名空间 </a:t>
            </a:r>
            <a:endParaRPr lang="en-US" altLang="zh-CN" dirty="0" smtClean="0"/>
          </a:p>
          <a:p>
            <a:pPr lvl="1"/>
            <a:r>
              <a:rPr lang="zh-CN" altLang="zh-CN" dirty="0" smtClean="0"/>
              <a:t>标识一组主机并提供它们的有关信息的树结构的详细说明</a:t>
            </a:r>
            <a:endParaRPr lang="zh-CN" altLang="en-US" dirty="0" smtClean="0"/>
          </a:p>
          <a:p>
            <a:r>
              <a:rPr lang="zh-CN" altLang="en-US" dirty="0" smtClean="0"/>
              <a:t>域名服务器 </a:t>
            </a:r>
            <a:endParaRPr lang="en-US" altLang="zh-CN" dirty="0" smtClean="0"/>
          </a:p>
          <a:p>
            <a:pPr lvl="1"/>
            <a:r>
              <a:rPr lang="zh-CN" altLang="zh-CN" dirty="0" smtClean="0"/>
              <a:t>保持和维护域名空间中数据的程序</a:t>
            </a:r>
            <a:endParaRPr lang="zh-CN" altLang="en-US" dirty="0" smtClean="0"/>
          </a:p>
          <a:p>
            <a:r>
              <a:rPr lang="en-US" altLang="zh-CN" dirty="0" smtClean="0"/>
              <a:t>Stub</a:t>
            </a:r>
            <a:r>
              <a:rPr lang="zh-CN" altLang="en-US" dirty="0" smtClean="0"/>
              <a:t>解析器</a:t>
            </a:r>
          </a:p>
          <a:p>
            <a:pPr lvl="1"/>
            <a:r>
              <a:rPr lang="zh-CN" altLang="zh-CN" dirty="0" smtClean="0"/>
              <a:t>解析器是简单的程序或子程序库，它从服务器中提取信息以响应对域名空间中主机的查询，用于</a:t>
            </a:r>
            <a:r>
              <a:rPr lang="en-US" altLang="zh-CN" dirty="0" smtClean="0"/>
              <a:t>DNS</a:t>
            </a:r>
            <a:r>
              <a:rPr lang="zh-CN" altLang="zh-CN" dirty="0" smtClean="0"/>
              <a:t>客户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dirty="0" smtClean="0"/>
              <a:t>学习配置</a:t>
            </a:r>
            <a:r>
              <a:rPr lang="en-US" altLang="zh-CN" dirty="0" smtClean="0"/>
              <a:t>DNS</a:t>
            </a:r>
            <a:r>
              <a:rPr lang="zh-CN" altLang="en-US" dirty="0" smtClean="0"/>
              <a:t>的区域委派。</a:t>
            </a:r>
          </a:p>
          <a:p>
            <a:pPr>
              <a:lnSpc>
                <a:spcPct val="90000"/>
              </a:lnSpc>
            </a:pPr>
            <a:r>
              <a:rPr lang="zh-CN" altLang="en-US" dirty="0" smtClean="0"/>
              <a:t>学习 </a:t>
            </a:r>
            <a:r>
              <a:rPr lang="en-US" altLang="zh-CN" dirty="0" smtClean="0"/>
              <a:t>BIND </a:t>
            </a:r>
            <a:r>
              <a:rPr lang="zh-CN" altLang="en-US" dirty="0" smtClean="0"/>
              <a:t>的基于公钥技术的签名技术。</a:t>
            </a:r>
          </a:p>
          <a:p>
            <a:pPr>
              <a:lnSpc>
                <a:spcPct val="90000"/>
              </a:lnSpc>
            </a:pPr>
            <a:r>
              <a:rPr lang="zh-CN" altLang="en-US" dirty="0" smtClean="0"/>
              <a:t>学习</a:t>
            </a:r>
            <a:r>
              <a:rPr lang="en-US" altLang="zh-CN" dirty="0" err="1" smtClean="0"/>
              <a:t>dnsmasq</a:t>
            </a:r>
            <a:r>
              <a:rPr lang="zh-CN" altLang="en-US" dirty="0" smtClean="0"/>
              <a:t>的安装和配置。</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2017年6月13日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70</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域名空间的分层结构（正向）</a:t>
            </a:r>
            <a:endParaRPr lang="zh-CN" altLang="en-US" dirty="0"/>
          </a:p>
        </p:txBody>
      </p:sp>
      <p:sp>
        <p:nvSpPr>
          <p:cNvPr id="3" name="内容占位符 2"/>
          <p:cNvSpPr>
            <a:spLocks noGrp="1"/>
          </p:cNvSpPr>
          <p:nvPr>
            <p:ph idx="1"/>
          </p:nvPr>
        </p:nvSpPr>
        <p:spPr>
          <a:xfrm>
            <a:off x="457200" y="1340768"/>
            <a:ext cx="2674640" cy="4790157"/>
          </a:xfrm>
        </p:spPr>
        <p:txBody>
          <a:bodyPr/>
          <a:lstStyle/>
          <a:p>
            <a:r>
              <a:rPr lang="zh-CN" altLang="en-US" b="1" dirty="0" smtClean="0"/>
              <a:t>根域</a:t>
            </a:r>
            <a:endParaRPr lang="en-US" altLang="zh-CN" b="1" dirty="0" smtClean="0"/>
          </a:p>
          <a:p>
            <a:pPr lvl="1"/>
            <a:r>
              <a:rPr lang="en-US" altLang="zh-CN" dirty="0" smtClean="0"/>
              <a:t>Root Domain</a:t>
            </a:r>
            <a:endParaRPr lang="zh-CN" altLang="en-US" dirty="0" smtClean="0"/>
          </a:p>
          <a:p>
            <a:r>
              <a:rPr lang="zh-CN" altLang="en-US" b="1" dirty="0" smtClean="0"/>
              <a:t>顶级域</a:t>
            </a:r>
            <a:endParaRPr lang="en-US" altLang="zh-CN" b="1" dirty="0" smtClean="0"/>
          </a:p>
          <a:p>
            <a:pPr lvl="1"/>
            <a:r>
              <a:rPr lang="en-US" altLang="zh-CN" dirty="0" smtClean="0"/>
              <a:t>top-level domain</a:t>
            </a:r>
            <a:r>
              <a:rPr lang="zh-CN" altLang="en-US" dirty="0" smtClean="0"/>
              <a:t>，</a:t>
            </a:r>
            <a:r>
              <a:rPr lang="en-US" altLang="zh-CN" dirty="0" smtClean="0"/>
              <a:t>TLD</a:t>
            </a:r>
            <a:endParaRPr lang="zh-CN" altLang="en-US" dirty="0" smtClean="0"/>
          </a:p>
          <a:p>
            <a:r>
              <a:rPr lang="zh-CN" altLang="en-US" b="1" dirty="0" smtClean="0"/>
              <a:t>各级子域</a:t>
            </a:r>
            <a:endParaRPr lang="en-US" altLang="zh-CN" b="1" dirty="0" smtClean="0"/>
          </a:p>
          <a:p>
            <a:pPr lvl="1"/>
            <a:r>
              <a:rPr lang="en-US" altLang="zh-CN" dirty="0" err="1" smtClean="0"/>
              <a:t>Subdomain</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Picture 1"/>
          <p:cNvPicPr>
            <a:picLocks noChangeAspect="1" noChangeArrowheads="1"/>
          </p:cNvPicPr>
          <p:nvPr/>
        </p:nvPicPr>
        <p:blipFill>
          <a:blip r:embed="rId2" cstate="print"/>
          <a:srcRect/>
          <a:stretch>
            <a:fillRect/>
          </a:stretch>
        </p:blipFill>
        <p:spPr bwMode="auto">
          <a:xfrm>
            <a:off x="2411760" y="1700808"/>
            <a:ext cx="6235238" cy="3888432"/>
          </a:xfrm>
          <a:prstGeom prst="rect">
            <a:avLst/>
          </a:prstGeom>
          <a:noFill/>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域名空间的分层结构（反向）</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zh-CN" dirty="0" smtClean="0"/>
              <a:t>反向域（</a:t>
            </a:r>
            <a:r>
              <a:rPr lang="en-US" altLang="zh-CN" dirty="0" smtClean="0"/>
              <a:t>in-</a:t>
            </a:r>
            <a:r>
              <a:rPr lang="en-US" altLang="zh-CN" dirty="0" err="1" smtClean="0"/>
              <a:t>addr.arpa</a:t>
            </a:r>
            <a:r>
              <a:rPr lang="zh-CN" altLang="zh-CN"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2017年6月13日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pic>
        <p:nvPicPr>
          <p:cNvPr id="3073" name="Picture 1" descr="in-addr-arpa"/>
          <p:cNvPicPr>
            <a:picLocks noChangeAspect="1" noChangeArrowheads="1"/>
          </p:cNvPicPr>
          <p:nvPr/>
        </p:nvPicPr>
        <p:blipFill>
          <a:blip r:embed="rId2" cstate="print"/>
          <a:srcRect/>
          <a:stretch>
            <a:fillRect/>
          </a:stretch>
        </p:blipFill>
        <p:spPr bwMode="auto">
          <a:xfrm>
            <a:off x="1331640" y="1581220"/>
            <a:ext cx="5832648" cy="4592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878</TotalTime>
  <Words>5002</Words>
  <Application>Microsoft Office PowerPoint</Application>
  <PresentationFormat>全屏显示(4:3)</PresentationFormat>
  <Paragraphs>761</Paragraphs>
  <Slides>70</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70</vt:i4>
      </vt:variant>
    </vt:vector>
  </HeadingPairs>
  <TitlesOfParts>
    <vt:vector size="71" baseType="lpstr">
      <vt:lpstr>CentOS-CH-PPT2</vt:lpstr>
      <vt:lpstr> DNS服务</vt:lpstr>
      <vt:lpstr>本章内容要点</vt:lpstr>
      <vt:lpstr>本章学习目标 </vt:lpstr>
      <vt:lpstr>DNS相关概念</vt:lpstr>
      <vt:lpstr>IP地址和主机名转换的方法</vt:lpstr>
      <vt:lpstr>DNS简介</vt:lpstr>
      <vt:lpstr>DNS系统的组成</vt:lpstr>
      <vt:lpstr>域名空间的分层结构（正向）</vt:lpstr>
      <vt:lpstr>域名空间的分层结构（反向）</vt:lpstr>
      <vt:lpstr>DNS服务器类型 ——权威性服务器</vt:lpstr>
      <vt:lpstr>DNS服务器类型 ——非权威性服务器</vt:lpstr>
      <vt:lpstr>使用多种类型的 DNS域名服务器</vt:lpstr>
      <vt:lpstr>DNS 区域（Zone）</vt:lpstr>
      <vt:lpstr>域的委托管理</vt:lpstr>
      <vt:lpstr>域名注册</vt:lpstr>
      <vt:lpstr>DNS查询模式</vt:lpstr>
      <vt:lpstr>域名解析过程</vt:lpstr>
      <vt:lpstr>Stub 解析器</vt:lpstr>
      <vt:lpstr>客户端解析程序（测试工具）</vt:lpstr>
      <vt:lpstr>/etc/host.conf</vt:lpstr>
      <vt:lpstr>/etc/host.conf 举例</vt:lpstr>
      <vt:lpstr>/etc/resolv.conf</vt:lpstr>
      <vt:lpstr>/etc/resolv.conf 举例</vt:lpstr>
      <vt:lpstr>CentOS 5下的DNS服务</vt:lpstr>
      <vt:lpstr>BIND简介</vt:lpstr>
      <vt:lpstr>DNS 服务概览</vt:lpstr>
      <vt:lpstr>与DNS服务相关的软件包</vt:lpstr>
      <vt:lpstr>BIND的安装和启动</vt:lpstr>
      <vt:lpstr>CentOS 5 中 BIND的默认配置</vt:lpstr>
      <vt:lpstr>CentOS 5 中 BIND的默认配置（续）</vt:lpstr>
      <vt:lpstr>BIND的配置</vt:lpstr>
      <vt:lpstr>chroot 环境的 BIND</vt:lpstr>
      <vt:lpstr>管理 chroot 环境的 BIND</vt:lpstr>
      <vt:lpstr>BIND的配置语法</vt:lpstr>
      <vt:lpstr>/etc/named.conf 中常用的 配置语句</vt:lpstr>
      <vt:lpstr>/etc/named.conf ——全局配置选项（options）</vt:lpstr>
      <vt:lpstr>/etc/named.conf ——定义区声明（zone）</vt:lpstr>
      <vt:lpstr>区数据库文件概述</vt:lpstr>
      <vt:lpstr>区数据库文件 ——资源记录（RR）格式</vt:lpstr>
      <vt:lpstr>区数据库文件 ——资源记录（RR）格式（续）</vt:lpstr>
      <vt:lpstr>区数据库文件 ——资源记录（RR）格式（续2）</vt:lpstr>
      <vt:lpstr>区数据库文件 ——资源记录（RR）格式（续3）</vt:lpstr>
      <vt:lpstr>区数据库文件 —— SOA RR 的格式与说明</vt:lpstr>
      <vt:lpstr>区数据库文件注意事项</vt:lpstr>
      <vt:lpstr>域名服务器的配置举例</vt:lpstr>
      <vt:lpstr>配置主域名服务器</vt:lpstr>
      <vt:lpstr>主域名服务器配置技巧</vt:lpstr>
      <vt:lpstr>配置辅助域名服务器</vt:lpstr>
      <vt:lpstr>域名转发器配置选项</vt:lpstr>
      <vt:lpstr>域名转发器种类</vt:lpstr>
      <vt:lpstr>配置区域委派 </vt:lpstr>
      <vt:lpstr>DNS测试及工具</vt:lpstr>
      <vt:lpstr>DNS测试</vt:lpstr>
      <vt:lpstr>单独运行两个语法检查工具</vt:lpstr>
      <vt:lpstr>域名测试程序—— dig</vt:lpstr>
      <vt:lpstr>域名测试程序—— host</vt:lpstr>
      <vt:lpstr>配置访问控制</vt:lpstr>
      <vt:lpstr>地址匹配列表（ match-list ）</vt:lpstr>
      <vt:lpstr>访问控制列表（ACL）</vt:lpstr>
      <vt:lpstr>Acl语句举例</vt:lpstr>
      <vt:lpstr>可以使用 ACL的配置语句</vt:lpstr>
      <vt:lpstr>ACL 使用举例</vt:lpstr>
      <vt:lpstr>分离式（Split）DNS 配置</vt:lpstr>
      <vt:lpstr>分离式 DNS 简介</vt:lpstr>
      <vt:lpstr>View 语句</vt:lpstr>
      <vt:lpstr>View 语句注意事项</vt:lpstr>
      <vt:lpstr>分离式 DNS 配置举例</vt:lpstr>
      <vt:lpstr>本章思考题</vt:lpstr>
      <vt:lpstr>本章实验</vt:lpstr>
      <vt:lpstr>进一步学习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第17章                    DNS服务</dc:title>
  <dc:creator>osmond</dc:creator>
  <cp:lastModifiedBy>hlwang</cp:lastModifiedBy>
  <cp:revision>101</cp:revision>
  <dcterms:created xsi:type="dcterms:W3CDTF">2011-10-25T11:49:28Z</dcterms:created>
  <dcterms:modified xsi:type="dcterms:W3CDTF">2017-06-13T01:39:39Z</dcterms:modified>
</cp:coreProperties>
</file>