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308" r:id="rId18"/>
    <p:sldId id="264" r:id="rId19"/>
    <p:sldId id="288" r:id="rId20"/>
    <p:sldId id="289" r:id="rId21"/>
    <p:sldId id="290" r:id="rId22"/>
    <p:sldId id="291" r:id="rId23"/>
    <p:sldId id="292" r:id="rId24"/>
    <p:sldId id="293" r:id="rId25"/>
    <p:sldId id="294" r:id="rId26"/>
    <p:sldId id="295" r:id="rId27"/>
    <p:sldId id="296" r:id="rId28"/>
    <p:sldId id="271" r:id="rId29"/>
    <p:sldId id="298" r:id="rId30"/>
    <p:sldId id="300" r:id="rId31"/>
    <p:sldId id="301" r:id="rId32"/>
    <p:sldId id="302" r:id="rId33"/>
    <p:sldId id="303" r:id="rId34"/>
    <p:sldId id="304" r:id="rId35"/>
    <p:sldId id="267" r:id="rId36"/>
    <p:sldId id="309" r:id="rId37"/>
    <p:sldId id="306" r:id="rId38"/>
    <p:sldId id="307" r:id="rId39"/>
    <p:sldId id="31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1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zh-CN" altLang="en-US" smtClean="0"/>
              <a:t>单击此处编辑母版标题样式</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16/2/23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zh-CN" altLang="en-US" smtClean="0"/>
              <a:t>单击此处编辑母版标题样式</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张图片(带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zh-CN" altLang="en-US" smtClean="0"/>
              <a:t>将图片拖动到占位符，或单击添加图标</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zh-CN" altLang="en-US" smtClean="0"/>
              <a:t>将图片拖动到占位符，或单击添加图标</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正在关闭">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16/2/23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00200"/>
            <a:ext cx="7772400" cy="4530725"/>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7D1CC49C-0EA8-AB45-923E-94B0A48B875E}" type="slidenum">
              <a:rPr lang="en-US" altLang="zh-CN"/>
              <a:pPr/>
              <a:t>‹#›</a:t>
            </a:fld>
            <a:endParaRPr lang="en-US" altLang="zh-CN"/>
          </a:p>
        </p:txBody>
      </p:sp>
    </p:spTree>
    <p:extLst>
      <p:ext uri="{BB962C8B-B14F-4D97-AF65-F5344CB8AC3E}">
        <p14:creationId xmlns:p14="http://schemas.microsoft.com/office/powerpoint/2010/main" val="159778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16/2/23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16/2/23</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16/2/23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16/2/23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16/2/23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zh-CN" altLang="en-US" smtClean="0"/>
              <a:t>单击此处编辑母版标题样式</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16/2/23</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5" Type="http://schemas.openxmlformats.org/officeDocument/2006/relationships/oleObject" Target="../embeddings/oleObject2.bin"/><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Java</a:t>
            </a:r>
            <a:r>
              <a:rPr kumimoji="1" lang="zh-CN" altLang="en-US" dirty="0" smtClean="0"/>
              <a:t>语言概述</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672546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028700" y="2679699"/>
            <a:ext cx="7623175" cy="3452813"/>
          </a:xfrm>
        </p:spPr>
        <p:txBody>
          <a:bodyPr/>
          <a:lstStyle/>
          <a:p>
            <a:pPr eaLnBrk="1" hangingPunct="1"/>
            <a:r>
              <a:rPr lang="en-US" altLang="zh-CN" dirty="0">
                <a:latin typeface="Arial" charset="0"/>
                <a:ea typeface="宋体" charset="0"/>
              </a:rPr>
              <a:t>Java</a:t>
            </a:r>
            <a:r>
              <a:rPr lang="zh-CN" altLang="en-US" dirty="0">
                <a:latin typeface="Arial" charset="0"/>
                <a:ea typeface="宋体" charset="0"/>
              </a:rPr>
              <a:t>虚拟机（</a:t>
            </a:r>
            <a:r>
              <a:rPr lang="en-US" altLang="zh-CN" dirty="0">
                <a:latin typeface="Arial" charset="0"/>
                <a:ea typeface="宋体" charset="0"/>
              </a:rPr>
              <a:t>JVM</a:t>
            </a:r>
            <a:r>
              <a:rPr lang="zh-CN" altLang="en-US" dirty="0">
                <a:latin typeface="Arial" charset="0"/>
                <a:ea typeface="宋体" charset="0"/>
              </a:rPr>
              <a:t>）：</a:t>
            </a:r>
          </a:p>
          <a:p>
            <a:pPr lvl="1" eaLnBrk="1" hangingPunct="1"/>
            <a:r>
              <a:rPr lang="zh-CN" altLang="en-US" dirty="0">
                <a:latin typeface="Arial" charset="0"/>
                <a:ea typeface="宋体" charset="0"/>
              </a:rPr>
              <a:t>上述两种传统方法无法兼顾：平台无关和高效</a:t>
            </a:r>
          </a:p>
          <a:p>
            <a:pPr lvl="1" eaLnBrk="1" hangingPunct="1"/>
            <a:r>
              <a:rPr lang="en-US" altLang="zh-CN" dirty="0">
                <a:latin typeface="Arial" charset="0"/>
                <a:ea typeface="宋体" charset="0"/>
              </a:rPr>
              <a:t>JVM</a:t>
            </a:r>
            <a:r>
              <a:rPr lang="zh-CN" altLang="en-US" dirty="0">
                <a:latin typeface="Arial" charset="0"/>
                <a:ea typeface="宋体" charset="0"/>
              </a:rPr>
              <a:t>：抽象机器，附在操作系统之上，本身具有一套虚拟机器指令，并有自己的栈、寄存器组等</a:t>
            </a:r>
          </a:p>
          <a:p>
            <a:pPr lvl="1" eaLnBrk="1" hangingPunct="1"/>
            <a:r>
              <a:rPr lang="en-US" altLang="zh-CN" dirty="0">
                <a:latin typeface="Arial" charset="0"/>
                <a:ea typeface="宋体" charset="0"/>
              </a:rPr>
              <a:t>Java</a:t>
            </a:r>
            <a:r>
              <a:rPr lang="zh-CN" altLang="en-US" dirty="0">
                <a:latin typeface="Arial" charset="0"/>
                <a:ea typeface="宋体" charset="0"/>
              </a:rPr>
              <a:t>程序的编译运行：</a:t>
            </a:r>
          </a:p>
          <a:p>
            <a:pPr lvl="2" eaLnBrk="1" hangingPunct="1"/>
            <a:r>
              <a:rPr lang="zh-CN" altLang="en-US" dirty="0">
                <a:latin typeface="Arial" charset="0"/>
                <a:ea typeface="宋体" charset="0"/>
              </a:rPr>
              <a:t>介于编译、解释之间</a:t>
            </a:r>
          </a:p>
          <a:p>
            <a:pPr lvl="2" eaLnBrk="1" hangingPunct="1"/>
            <a:r>
              <a:rPr lang="en-US" altLang="zh-CN" dirty="0">
                <a:latin typeface="Arial" charset="0"/>
                <a:ea typeface="宋体" charset="0"/>
              </a:rPr>
              <a:t>Java</a:t>
            </a:r>
            <a:r>
              <a:rPr lang="zh-CN" altLang="en-US" dirty="0">
                <a:latin typeface="Arial" charset="0"/>
                <a:ea typeface="宋体" charset="0"/>
              </a:rPr>
              <a:t>程序编译运行图：</a:t>
            </a:r>
          </a:p>
        </p:txBody>
      </p:sp>
      <p:sp>
        <p:nvSpPr>
          <p:cNvPr id="14339"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charset="0"/>
                <a:ea typeface="宋体" charset="0"/>
              </a:rPr>
              <a:t>Java</a:t>
            </a:r>
            <a:r>
              <a:rPr lang="zh-CN" altLang="en-US" sz="3600">
                <a:latin typeface="Times New Roman" charset="0"/>
                <a:ea typeface="宋体" charset="0"/>
              </a:rPr>
              <a:t>是解释型的、体系中立的、可移植的</a:t>
            </a:r>
          </a:p>
        </p:txBody>
      </p:sp>
    </p:spTree>
    <p:extLst>
      <p:ext uri="{BB962C8B-B14F-4D97-AF65-F5344CB8AC3E}">
        <p14:creationId xmlns:p14="http://schemas.microsoft.com/office/powerpoint/2010/main" val="16999312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9" y="2273299"/>
            <a:ext cx="7250112" cy="426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charset="0"/>
                <a:ea typeface="宋体" charset="0"/>
              </a:rPr>
              <a:t>Java</a:t>
            </a:r>
            <a:r>
              <a:rPr lang="zh-CN" altLang="en-US" sz="3600">
                <a:latin typeface="Times New Roman" charset="0"/>
                <a:ea typeface="宋体" charset="0"/>
              </a:rPr>
              <a:t>是解释型的、体系中立的、可移植的</a:t>
            </a:r>
          </a:p>
        </p:txBody>
      </p:sp>
    </p:spTree>
    <p:extLst>
      <p:ext uri="{BB962C8B-B14F-4D97-AF65-F5344CB8AC3E}">
        <p14:creationId xmlns:p14="http://schemas.microsoft.com/office/powerpoint/2010/main" val="10034578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028700" y="2692399"/>
            <a:ext cx="7623175" cy="3708401"/>
          </a:xfrm>
        </p:spPr>
        <p:txBody>
          <a:bodyPr/>
          <a:lstStyle/>
          <a:p>
            <a:pPr eaLnBrk="1" hangingPunct="1"/>
            <a:r>
              <a:rPr lang="en-US" altLang="zh-CN" dirty="0">
                <a:latin typeface="Arial" charset="0"/>
                <a:ea typeface="宋体" charset="0"/>
              </a:rPr>
              <a:t>Java</a:t>
            </a:r>
            <a:r>
              <a:rPr lang="zh-CN" altLang="en-US" dirty="0">
                <a:latin typeface="Arial" charset="0"/>
                <a:ea typeface="宋体" charset="0"/>
              </a:rPr>
              <a:t>虚拟机：</a:t>
            </a:r>
          </a:p>
          <a:p>
            <a:pPr lvl="1" eaLnBrk="1" hangingPunct="1"/>
            <a:r>
              <a:rPr lang="en-US" altLang="zh-CN" dirty="0">
                <a:latin typeface="Arial" charset="0"/>
                <a:ea typeface="宋体" charset="0"/>
              </a:rPr>
              <a:t>Java</a:t>
            </a:r>
            <a:r>
              <a:rPr lang="zh-CN" altLang="en-US" dirty="0">
                <a:latin typeface="Arial" charset="0"/>
                <a:ea typeface="宋体" charset="0"/>
              </a:rPr>
              <a:t>程序的执行分两个阶段：</a:t>
            </a:r>
          </a:p>
          <a:p>
            <a:pPr lvl="2" eaLnBrk="1" hangingPunct="1"/>
            <a:r>
              <a:rPr lang="zh-CN" altLang="en-US" dirty="0">
                <a:latin typeface="Arial" charset="0"/>
                <a:ea typeface="宋体" charset="0"/>
              </a:rPr>
              <a:t>编译阶段：将源码编译成字节码（*</a:t>
            </a:r>
            <a:r>
              <a:rPr lang="en-US" altLang="zh-CN" dirty="0">
                <a:latin typeface="Arial" charset="0"/>
                <a:ea typeface="宋体" charset="0"/>
              </a:rPr>
              <a:t>.class</a:t>
            </a:r>
            <a:r>
              <a:rPr lang="zh-CN" altLang="en-US" dirty="0">
                <a:latin typeface="Arial" charset="0"/>
                <a:ea typeface="宋体" charset="0"/>
              </a:rPr>
              <a:t>）</a:t>
            </a:r>
          </a:p>
          <a:p>
            <a:pPr lvl="3" eaLnBrk="1" hangingPunct="1"/>
            <a:r>
              <a:rPr lang="zh-CN" altLang="en-US" dirty="0">
                <a:latin typeface="Arial" charset="0"/>
                <a:ea typeface="宋体" charset="0"/>
              </a:rPr>
              <a:t>字节码</a:t>
            </a:r>
            <a:r>
              <a:rPr lang="zh-CN" altLang="en-US" dirty="0">
                <a:latin typeface="Arial" charset="0"/>
                <a:ea typeface="宋体" charset="0"/>
                <a:sym typeface="Wingdings" charset="0"/>
              </a:rPr>
              <a:t></a:t>
            </a:r>
            <a:r>
              <a:rPr lang="en-US" altLang="zh-CN" dirty="0">
                <a:latin typeface="Arial" charset="0"/>
                <a:ea typeface="宋体" charset="0"/>
                <a:sym typeface="Wingdings" charset="0"/>
              </a:rPr>
              <a:t>Java</a:t>
            </a:r>
            <a:r>
              <a:rPr lang="zh-CN" altLang="en-US" dirty="0">
                <a:latin typeface="Arial" charset="0"/>
                <a:ea typeface="宋体" charset="0"/>
                <a:sym typeface="Wingdings" charset="0"/>
              </a:rPr>
              <a:t>虚拟机的机器码</a:t>
            </a:r>
          </a:p>
          <a:p>
            <a:pPr lvl="2" eaLnBrk="1" hangingPunct="1"/>
            <a:r>
              <a:rPr lang="zh-CN" altLang="en-US" dirty="0">
                <a:latin typeface="Arial" charset="0"/>
                <a:ea typeface="宋体" charset="0"/>
              </a:rPr>
              <a:t>执行阶段：将平台无关的字节码解释执行</a:t>
            </a:r>
          </a:p>
          <a:p>
            <a:pPr lvl="3" eaLnBrk="1" hangingPunct="1"/>
            <a:r>
              <a:rPr lang="zh-CN" altLang="en-US" dirty="0">
                <a:latin typeface="Arial" charset="0"/>
                <a:ea typeface="宋体" charset="0"/>
              </a:rPr>
              <a:t>解释：在特定平台上，由</a:t>
            </a:r>
            <a:r>
              <a:rPr lang="en-US" altLang="zh-CN" dirty="0">
                <a:latin typeface="Arial" charset="0"/>
                <a:ea typeface="宋体" charset="0"/>
              </a:rPr>
              <a:t>JVM</a:t>
            </a:r>
            <a:r>
              <a:rPr lang="zh-CN" altLang="en-US" dirty="0">
                <a:latin typeface="Arial" charset="0"/>
                <a:ea typeface="宋体" charset="0"/>
              </a:rPr>
              <a:t>中的解释器解释并执行字节码；</a:t>
            </a:r>
          </a:p>
          <a:p>
            <a:pPr lvl="3" eaLnBrk="1" hangingPunct="1"/>
            <a:r>
              <a:rPr lang="en-US" altLang="zh-CN" dirty="0">
                <a:latin typeface="Arial" charset="0"/>
                <a:ea typeface="宋体" charset="0"/>
              </a:rPr>
              <a:t>JIT</a:t>
            </a:r>
            <a:r>
              <a:rPr lang="zh-CN" altLang="en-US" dirty="0">
                <a:latin typeface="Arial" charset="0"/>
                <a:ea typeface="宋体" charset="0"/>
              </a:rPr>
              <a:t>编译：利用即时编译器将字节码即时编译成本地机器码，然后执行</a:t>
            </a:r>
          </a:p>
          <a:p>
            <a:pPr lvl="3" eaLnBrk="1" hangingPunct="1"/>
            <a:r>
              <a:rPr lang="zh-CN" altLang="en-US" dirty="0">
                <a:latin typeface="Arial" charset="0"/>
                <a:ea typeface="宋体" charset="0"/>
              </a:rPr>
              <a:t>直接执行：</a:t>
            </a:r>
            <a:r>
              <a:rPr lang="en-US" altLang="zh-CN" dirty="0">
                <a:latin typeface="Arial" charset="0"/>
                <a:ea typeface="宋体" charset="0"/>
              </a:rPr>
              <a:t>Java</a:t>
            </a:r>
            <a:r>
              <a:rPr lang="zh-CN" altLang="en-US" dirty="0">
                <a:latin typeface="Arial" charset="0"/>
                <a:ea typeface="宋体" charset="0"/>
              </a:rPr>
              <a:t>芯片的特殊平台</a:t>
            </a:r>
          </a:p>
        </p:txBody>
      </p:sp>
      <p:sp>
        <p:nvSpPr>
          <p:cNvPr id="16387"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charset="0"/>
                <a:ea typeface="宋体" charset="0"/>
              </a:rPr>
              <a:t>Java</a:t>
            </a:r>
            <a:r>
              <a:rPr lang="zh-CN" altLang="en-US" sz="3600">
                <a:latin typeface="Times New Roman" charset="0"/>
                <a:ea typeface="宋体" charset="0"/>
              </a:rPr>
              <a:t>是解释型的、体系中立的、可移植的</a:t>
            </a:r>
          </a:p>
        </p:txBody>
      </p:sp>
    </p:spTree>
    <p:extLst>
      <p:ext uri="{BB962C8B-B14F-4D97-AF65-F5344CB8AC3E}">
        <p14:creationId xmlns:p14="http://schemas.microsoft.com/office/powerpoint/2010/main" val="40287621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是安全的</a:t>
            </a:r>
          </a:p>
        </p:txBody>
      </p:sp>
      <p:sp>
        <p:nvSpPr>
          <p:cNvPr id="17411" name="Rectangle 3"/>
          <p:cNvSpPr>
            <a:spLocks noGrp="1" noChangeArrowheads="1"/>
          </p:cNvSpPr>
          <p:nvPr>
            <p:ph type="body" idx="1"/>
          </p:nvPr>
        </p:nvSpPr>
        <p:spPr>
          <a:xfrm>
            <a:off x="457200" y="2292350"/>
            <a:ext cx="8358187" cy="4305300"/>
          </a:xfrm>
        </p:spPr>
        <p:txBody>
          <a:bodyPr/>
          <a:lstStyle/>
          <a:p>
            <a:pPr eaLnBrk="1" hangingPunct="1"/>
            <a:r>
              <a:rPr lang="zh-CN" altLang="en-US" dirty="0">
                <a:latin typeface="Arial" charset="0"/>
                <a:ea typeface="宋体" charset="0"/>
              </a:rPr>
              <a:t>不支持指针，杜绝对内存的非法访问</a:t>
            </a:r>
          </a:p>
          <a:p>
            <a:pPr eaLnBrk="1" hangingPunct="1"/>
            <a:r>
              <a:rPr lang="zh-CN" altLang="en-US" dirty="0">
                <a:latin typeface="Arial" charset="0"/>
                <a:ea typeface="宋体" charset="0"/>
              </a:rPr>
              <a:t>自动单元收集制度，防止内存泄漏</a:t>
            </a:r>
          </a:p>
          <a:p>
            <a:pPr eaLnBrk="1" hangingPunct="1"/>
            <a:r>
              <a:rPr lang="zh-CN" altLang="en-US" dirty="0">
                <a:latin typeface="Arial" charset="0"/>
                <a:ea typeface="宋体" charset="0"/>
              </a:rPr>
              <a:t>采用基于</a:t>
            </a:r>
            <a:r>
              <a:rPr lang="zh-CN" altLang="en-US" dirty="0">
                <a:latin typeface="Verdana" charset="0"/>
                <a:ea typeface="宋体" charset="0"/>
              </a:rPr>
              <a:t>“</a:t>
            </a:r>
            <a:r>
              <a:rPr lang="zh-CN" altLang="en-US" dirty="0">
                <a:latin typeface="Arial" charset="0"/>
                <a:ea typeface="宋体" charset="0"/>
              </a:rPr>
              <a:t>不存在可信任的代码</a:t>
            </a:r>
            <a:r>
              <a:rPr lang="zh-CN" altLang="en-US" dirty="0">
                <a:latin typeface="Verdana" charset="0"/>
                <a:ea typeface="宋体" charset="0"/>
              </a:rPr>
              <a:t>”</a:t>
            </a:r>
            <a:r>
              <a:rPr lang="zh-CN" altLang="en-US" dirty="0">
                <a:latin typeface="Arial" charset="0"/>
                <a:ea typeface="宋体" charset="0"/>
              </a:rPr>
              <a:t>的概念，进行实施检查</a:t>
            </a:r>
            <a:r>
              <a:rPr lang="en-US" altLang="zh-CN" dirty="0">
                <a:latin typeface="Verdana" charset="0"/>
                <a:ea typeface="宋体" charset="0"/>
              </a:rPr>
              <a:t>——</a:t>
            </a:r>
            <a:r>
              <a:rPr lang="zh-CN" altLang="en-US" dirty="0">
                <a:latin typeface="Arial" charset="0"/>
                <a:ea typeface="宋体" charset="0"/>
              </a:rPr>
              <a:t>字节码检验器</a:t>
            </a:r>
          </a:p>
          <a:p>
            <a:pPr eaLnBrk="1" hangingPunct="1"/>
            <a:r>
              <a:rPr lang="zh-CN" altLang="en-US" dirty="0">
                <a:latin typeface="Arial" charset="0"/>
                <a:ea typeface="宋体" charset="0"/>
              </a:rPr>
              <a:t>执行多层安全机制用以保护系统不受恶意程序破坏</a:t>
            </a:r>
            <a:endParaRPr lang="en-US" altLang="zh-CN" dirty="0">
              <a:latin typeface="Arial" charset="0"/>
              <a:ea typeface="宋体" charset="0"/>
            </a:endParaRPr>
          </a:p>
          <a:p>
            <a:pPr lvl="1" eaLnBrk="1" hangingPunct="1"/>
            <a:r>
              <a:rPr lang="zh-CN" altLang="en-US" dirty="0">
                <a:latin typeface="Arial" charset="0"/>
                <a:ea typeface="宋体" charset="0"/>
              </a:rPr>
              <a:t>字节码校验器</a:t>
            </a:r>
          </a:p>
          <a:p>
            <a:pPr lvl="1" eaLnBrk="1" hangingPunct="1"/>
            <a:r>
              <a:rPr lang="zh-CN" altLang="en-US" dirty="0">
                <a:latin typeface="Arial" charset="0"/>
                <a:ea typeface="宋体" charset="0"/>
              </a:rPr>
              <a:t>类装载器：来自网络的类装载到单独的内存区</a:t>
            </a:r>
          </a:p>
          <a:p>
            <a:pPr lvl="1" eaLnBrk="1" hangingPunct="1"/>
            <a:r>
              <a:rPr lang="zh-CN" altLang="en-US" dirty="0">
                <a:latin typeface="Arial" charset="0"/>
                <a:ea typeface="宋体" charset="0"/>
              </a:rPr>
              <a:t>运行时内存布局</a:t>
            </a:r>
          </a:p>
          <a:p>
            <a:pPr lvl="1" eaLnBrk="1" hangingPunct="1"/>
            <a:r>
              <a:rPr lang="zh-CN" altLang="en-US" dirty="0">
                <a:latin typeface="Arial" charset="0"/>
                <a:ea typeface="宋体" charset="0"/>
              </a:rPr>
              <a:t>文件访问机制</a:t>
            </a:r>
          </a:p>
        </p:txBody>
      </p:sp>
    </p:spTree>
    <p:extLst>
      <p:ext uri="{BB962C8B-B14F-4D97-AF65-F5344CB8AC3E}">
        <p14:creationId xmlns:p14="http://schemas.microsoft.com/office/powerpoint/2010/main" val="8223904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是健壮的</a:t>
            </a:r>
          </a:p>
        </p:txBody>
      </p:sp>
      <p:sp>
        <p:nvSpPr>
          <p:cNvPr id="18435" name="内容占位符 2"/>
          <p:cNvSpPr>
            <a:spLocks noGrp="1"/>
          </p:cNvSpPr>
          <p:nvPr>
            <p:ph idx="1"/>
          </p:nvPr>
        </p:nvSpPr>
        <p:spPr/>
        <p:txBody>
          <a:bodyPr/>
          <a:lstStyle/>
          <a:p>
            <a:pPr eaLnBrk="1" hangingPunct="1"/>
            <a:r>
              <a:rPr lang="en-US" altLang="zh-CN">
                <a:latin typeface="Arial" charset="0"/>
                <a:ea typeface="宋体" charset="0"/>
              </a:rPr>
              <a:t>Java</a:t>
            </a:r>
            <a:r>
              <a:rPr lang="zh-CN" altLang="en-US">
                <a:latin typeface="Arial" charset="0"/>
                <a:ea typeface="宋体" charset="0"/>
              </a:rPr>
              <a:t>编译器能查出许多其他语言运行时才能发现的错误；</a:t>
            </a:r>
            <a:endParaRPr lang="en-US" altLang="zh-CN">
              <a:latin typeface="Arial" charset="0"/>
              <a:ea typeface="宋体" charset="0"/>
            </a:endParaRPr>
          </a:p>
          <a:p>
            <a:pPr eaLnBrk="1" hangingPunct="1"/>
            <a:r>
              <a:rPr lang="en-US" altLang="zh-CN">
                <a:latin typeface="Arial" charset="0"/>
                <a:ea typeface="宋体" charset="0"/>
              </a:rPr>
              <a:t>Java</a:t>
            </a:r>
            <a:r>
              <a:rPr lang="zh-CN" altLang="en-US">
                <a:latin typeface="Arial" charset="0"/>
                <a:ea typeface="宋体" charset="0"/>
              </a:rPr>
              <a:t>中丢弃了其他语言中容易引起错误的某些程序概念类型</a:t>
            </a:r>
            <a:endParaRPr lang="en-US" altLang="zh-CN">
              <a:latin typeface="Arial" charset="0"/>
              <a:ea typeface="宋体" charset="0"/>
            </a:endParaRPr>
          </a:p>
          <a:p>
            <a:pPr eaLnBrk="1" hangingPunct="1"/>
            <a:r>
              <a:rPr lang="en-US" altLang="zh-CN">
                <a:latin typeface="Arial" charset="0"/>
                <a:ea typeface="宋体" charset="0"/>
              </a:rPr>
              <a:t>Java</a:t>
            </a:r>
            <a:r>
              <a:rPr lang="zh-CN" altLang="en-US">
                <a:latin typeface="Arial" charset="0"/>
                <a:ea typeface="宋体" charset="0"/>
              </a:rPr>
              <a:t>具有实时异常处理的功能</a:t>
            </a:r>
          </a:p>
        </p:txBody>
      </p:sp>
    </p:spTree>
    <p:extLst>
      <p:ext uri="{BB962C8B-B14F-4D97-AF65-F5344CB8AC3E}">
        <p14:creationId xmlns:p14="http://schemas.microsoft.com/office/powerpoint/2010/main" val="240914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的效率</a:t>
            </a:r>
          </a:p>
        </p:txBody>
      </p:sp>
      <p:sp>
        <p:nvSpPr>
          <p:cNvPr id="19459" name="内容占位符 2"/>
          <p:cNvSpPr>
            <a:spLocks noGrp="1"/>
          </p:cNvSpPr>
          <p:nvPr>
            <p:ph idx="1"/>
          </p:nvPr>
        </p:nvSpPr>
        <p:spPr/>
        <p:txBody>
          <a:bodyPr/>
          <a:lstStyle/>
          <a:p>
            <a:pPr eaLnBrk="1" hangingPunct="1"/>
            <a:r>
              <a:rPr lang="en-US" altLang="zh-CN">
                <a:latin typeface="Arial" charset="0"/>
                <a:ea typeface="宋体" charset="0"/>
              </a:rPr>
              <a:t>Java</a:t>
            </a:r>
            <a:r>
              <a:rPr lang="zh-CN" altLang="en-US">
                <a:latin typeface="Arial" charset="0"/>
                <a:ea typeface="宋体" charset="0"/>
              </a:rPr>
              <a:t>是解释型的，其速度不如</a:t>
            </a:r>
            <a:r>
              <a:rPr lang="en-US" altLang="zh-CN">
                <a:latin typeface="Arial" charset="0"/>
                <a:ea typeface="宋体" charset="0"/>
              </a:rPr>
              <a:t>C++</a:t>
            </a:r>
            <a:r>
              <a:rPr lang="zh-CN" altLang="en-US">
                <a:latin typeface="Arial" charset="0"/>
                <a:ea typeface="宋体" charset="0"/>
              </a:rPr>
              <a:t>之类的编译语言，但其速度足以满足大多数交互应用程序的要求</a:t>
            </a:r>
            <a:endParaRPr lang="en-US" altLang="zh-CN">
              <a:latin typeface="Arial" charset="0"/>
              <a:ea typeface="宋体" charset="0"/>
            </a:endParaRPr>
          </a:p>
          <a:p>
            <a:pPr eaLnBrk="1" hangingPunct="1"/>
            <a:r>
              <a:rPr lang="zh-CN" altLang="en-US">
                <a:latin typeface="Arial" charset="0"/>
                <a:ea typeface="宋体" charset="0"/>
              </a:rPr>
              <a:t>新的</a:t>
            </a:r>
            <a:r>
              <a:rPr lang="en-US" altLang="zh-CN">
                <a:latin typeface="Arial" charset="0"/>
                <a:ea typeface="宋体" charset="0"/>
              </a:rPr>
              <a:t>JDK</a:t>
            </a:r>
            <a:r>
              <a:rPr lang="zh-CN" altLang="en-US">
                <a:latin typeface="Arial" charset="0"/>
                <a:ea typeface="宋体" charset="0"/>
              </a:rPr>
              <a:t>使用了一种“实时编译”的技术</a:t>
            </a:r>
            <a:endParaRPr lang="en-US" altLang="zh-CN">
              <a:latin typeface="Arial" charset="0"/>
              <a:ea typeface="宋体" charset="0"/>
            </a:endParaRPr>
          </a:p>
          <a:p>
            <a:pPr lvl="1" eaLnBrk="1" hangingPunct="1"/>
            <a:r>
              <a:rPr lang="zh-CN" altLang="en-US">
                <a:latin typeface="Arial" charset="0"/>
                <a:ea typeface="宋体" charset="0"/>
              </a:rPr>
              <a:t>将字节码编译存储成本地机器码</a:t>
            </a:r>
            <a:endParaRPr lang="en-US" altLang="zh-CN">
              <a:latin typeface="Arial" charset="0"/>
              <a:ea typeface="宋体" charset="0"/>
            </a:endParaRPr>
          </a:p>
          <a:p>
            <a:pPr lvl="1" eaLnBrk="1" hangingPunct="1"/>
            <a:r>
              <a:rPr lang="zh-CN" altLang="en-US">
                <a:latin typeface="Arial" charset="0"/>
                <a:ea typeface="宋体" charset="0"/>
              </a:rPr>
              <a:t>执行字节码时，重调用本地码</a:t>
            </a:r>
          </a:p>
        </p:txBody>
      </p:sp>
    </p:spTree>
    <p:extLst>
      <p:ext uri="{BB962C8B-B14F-4D97-AF65-F5344CB8AC3E}">
        <p14:creationId xmlns:p14="http://schemas.microsoft.com/office/powerpoint/2010/main" val="40043802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是多线程的、动态的</a:t>
            </a:r>
          </a:p>
        </p:txBody>
      </p:sp>
      <p:sp>
        <p:nvSpPr>
          <p:cNvPr id="20483" name="内容占位符 2"/>
          <p:cNvSpPr>
            <a:spLocks noGrp="1"/>
          </p:cNvSpPr>
          <p:nvPr>
            <p:ph idx="1"/>
          </p:nvPr>
        </p:nvSpPr>
        <p:spPr/>
        <p:txBody>
          <a:bodyPr/>
          <a:lstStyle/>
          <a:p>
            <a:pPr eaLnBrk="1" hangingPunct="1"/>
            <a:r>
              <a:rPr lang="zh-CN" altLang="en-US">
                <a:latin typeface="Arial" charset="0"/>
                <a:ea typeface="宋体" charset="0"/>
              </a:rPr>
              <a:t>多线程的：</a:t>
            </a:r>
            <a:endParaRPr lang="en-US" altLang="zh-CN">
              <a:latin typeface="Arial" charset="0"/>
              <a:ea typeface="宋体" charset="0"/>
            </a:endParaRPr>
          </a:p>
          <a:p>
            <a:pPr lvl="1" eaLnBrk="1" hangingPunct="1"/>
            <a:r>
              <a:rPr lang="zh-CN" altLang="en-US">
                <a:latin typeface="Arial" charset="0"/>
                <a:ea typeface="宋体" charset="0"/>
              </a:rPr>
              <a:t>能同时执行多个任务</a:t>
            </a:r>
            <a:endParaRPr lang="en-US" altLang="zh-CN">
              <a:latin typeface="Arial" charset="0"/>
              <a:ea typeface="宋体" charset="0"/>
            </a:endParaRPr>
          </a:p>
          <a:p>
            <a:pPr lvl="2" eaLnBrk="1" hangingPunct="1"/>
            <a:r>
              <a:rPr lang="zh-CN" altLang="en-US">
                <a:latin typeface="Arial" charset="0"/>
                <a:ea typeface="宋体" charset="0"/>
              </a:rPr>
              <a:t>在</a:t>
            </a:r>
            <a:r>
              <a:rPr lang="en-US" altLang="zh-CN">
                <a:latin typeface="Arial" charset="0"/>
                <a:ea typeface="宋体" charset="0"/>
              </a:rPr>
              <a:t>GUI</a:t>
            </a:r>
            <a:r>
              <a:rPr lang="zh-CN" altLang="en-US">
                <a:latin typeface="Arial" charset="0"/>
                <a:ea typeface="宋体" charset="0"/>
              </a:rPr>
              <a:t>和网络程序设计中非常又用</a:t>
            </a:r>
            <a:endParaRPr lang="en-US" altLang="zh-CN">
              <a:latin typeface="Arial" charset="0"/>
              <a:ea typeface="宋体" charset="0"/>
            </a:endParaRPr>
          </a:p>
          <a:p>
            <a:pPr eaLnBrk="1" hangingPunct="1"/>
            <a:r>
              <a:rPr lang="zh-CN" altLang="en-US">
                <a:latin typeface="Arial" charset="0"/>
                <a:ea typeface="宋体" charset="0"/>
              </a:rPr>
              <a:t>动态的：</a:t>
            </a:r>
            <a:endParaRPr lang="en-US" altLang="zh-CN">
              <a:latin typeface="Arial" charset="0"/>
              <a:ea typeface="宋体" charset="0"/>
            </a:endParaRPr>
          </a:p>
          <a:p>
            <a:pPr lvl="1" eaLnBrk="1" hangingPunct="1"/>
            <a:r>
              <a:rPr lang="zh-CN" altLang="en-US">
                <a:latin typeface="Arial" charset="0"/>
                <a:ea typeface="宋体" charset="0"/>
              </a:rPr>
              <a:t>运行时，</a:t>
            </a:r>
            <a:r>
              <a:rPr lang="en-US" altLang="zh-CN">
                <a:latin typeface="Arial" charset="0"/>
                <a:ea typeface="宋体" charset="0"/>
              </a:rPr>
              <a:t>Java</a:t>
            </a:r>
            <a:r>
              <a:rPr lang="zh-CN" altLang="en-US">
                <a:latin typeface="Arial" charset="0"/>
                <a:ea typeface="宋体" charset="0"/>
              </a:rPr>
              <a:t>可以根据需要来装载类</a:t>
            </a:r>
          </a:p>
        </p:txBody>
      </p:sp>
    </p:spTree>
    <p:extLst>
      <p:ext uri="{BB962C8B-B14F-4D97-AF65-F5344CB8AC3E}">
        <p14:creationId xmlns:p14="http://schemas.microsoft.com/office/powerpoint/2010/main" val="39759792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知识点</a:t>
            </a:r>
            <a:r>
              <a:rPr kumimoji="1" lang="en-US" altLang="zh-CN" dirty="0" smtClean="0"/>
              <a:t>3</a:t>
            </a:r>
            <a:r>
              <a:rPr kumimoji="1" lang="zh-CN" altLang="en-US" dirty="0" smtClean="0"/>
              <a:t>：</a:t>
            </a:r>
            <a:r>
              <a:rPr kumimoji="1" lang="en-US" altLang="zh-CN" dirty="0" smtClean="0"/>
              <a:t>Java</a:t>
            </a:r>
            <a:r>
              <a:rPr kumimoji="1" lang="zh-CN" altLang="en-US" dirty="0" smtClean="0"/>
              <a:t>语言的体系</a:t>
            </a:r>
            <a:endParaRPr kumimoji="1" lang="zh-CN" altLang="en-US" dirty="0"/>
          </a:p>
        </p:txBody>
      </p:sp>
      <p:sp>
        <p:nvSpPr>
          <p:cNvPr id="3" name="内容占位符 2"/>
          <p:cNvSpPr>
            <a:spLocks noGrp="1"/>
          </p:cNvSpPr>
          <p:nvPr>
            <p:ph idx="1"/>
          </p:nvPr>
        </p:nvSpPr>
        <p:spPr/>
        <p:txBody>
          <a:bodyPr/>
          <a:lstStyle/>
          <a:p>
            <a:r>
              <a:rPr kumimoji="1" lang="en-US" altLang="zh-CN" dirty="0" smtClean="0"/>
              <a:t>Java</a:t>
            </a:r>
            <a:r>
              <a:rPr kumimoji="1" lang="zh-CN" altLang="en-US" dirty="0" smtClean="0"/>
              <a:t> </a:t>
            </a:r>
            <a:r>
              <a:rPr kumimoji="1" lang="en-US" altLang="zh-CN" dirty="0" smtClean="0"/>
              <a:t>SE</a:t>
            </a:r>
            <a:r>
              <a:rPr kumimoji="1" lang="zh-CN" altLang="en-US" dirty="0" smtClean="0"/>
              <a:t>（</a:t>
            </a:r>
            <a:r>
              <a:rPr kumimoji="1" lang="en-US" altLang="zh-CN" dirty="0" smtClean="0"/>
              <a:t>J2SE</a:t>
            </a:r>
            <a:r>
              <a:rPr kumimoji="1" lang="zh-CN" altLang="en-US" dirty="0" smtClean="0"/>
              <a:t>，</a:t>
            </a:r>
            <a:r>
              <a:rPr kumimoji="1" lang="en-US" altLang="zh-CN" dirty="0" smtClean="0"/>
              <a:t>Standard</a:t>
            </a:r>
            <a:r>
              <a:rPr kumimoji="1" lang="zh-CN" altLang="en-US" dirty="0" smtClean="0"/>
              <a:t> </a:t>
            </a:r>
            <a:r>
              <a:rPr kumimoji="1" lang="en-US" altLang="zh-CN" dirty="0" smtClean="0"/>
              <a:t>Edition</a:t>
            </a:r>
            <a:r>
              <a:rPr kumimoji="1" lang="zh-CN" altLang="en-US" dirty="0" smtClean="0"/>
              <a:t>，标准版）</a:t>
            </a:r>
            <a:endParaRPr kumimoji="1" lang="en-US" altLang="zh-CN" dirty="0" smtClean="0"/>
          </a:p>
          <a:p>
            <a:pPr lvl="1"/>
            <a:r>
              <a:rPr kumimoji="1" lang="zh-CN" altLang="en-US" dirty="0" smtClean="0"/>
              <a:t>主要用于桌面应用软件的编写</a:t>
            </a:r>
            <a:endParaRPr kumimoji="1" lang="en-US" altLang="zh-CN" dirty="0" smtClean="0"/>
          </a:p>
          <a:p>
            <a:r>
              <a:rPr kumimoji="1" lang="en-US" altLang="zh-CN" dirty="0" smtClean="0"/>
              <a:t>Java</a:t>
            </a:r>
            <a:r>
              <a:rPr kumimoji="1" lang="zh-CN" altLang="en-US" dirty="0" smtClean="0"/>
              <a:t> </a:t>
            </a:r>
            <a:r>
              <a:rPr kumimoji="1" lang="en-US" altLang="zh-CN" dirty="0" smtClean="0"/>
              <a:t>EE</a:t>
            </a:r>
            <a:r>
              <a:rPr kumimoji="1" lang="zh-CN" altLang="en-US" dirty="0" smtClean="0"/>
              <a:t>（</a:t>
            </a:r>
            <a:r>
              <a:rPr kumimoji="1" lang="en-US" altLang="zh-CN" dirty="0" smtClean="0"/>
              <a:t>J2EE</a:t>
            </a:r>
            <a:r>
              <a:rPr kumimoji="1" lang="zh-CN" altLang="en-US" dirty="0" smtClean="0"/>
              <a:t>， </a:t>
            </a:r>
            <a:r>
              <a:rPr kumimoji="1" lang="en-US" altLang="zh-CN" dirty="0" smtClean="0"/>
              <a:t>Enterprise</a:t>
            </a:r>
            <a:r>
              <a:rPr kumimoji="1" lang="zh-CN" altLang="en-US" dirty="0" smtClean="0"/>
              <a:t> </a:t>
            </a:r>
            <a:r>
              <a:rPr kumimoji="1" lang="en-US" altLang="zh-CN" dirty="0" smtClean="0"/>
              <a:t>Edition</a:t>
            </a:r>
            <a:r>
              <a:rPr kumimoji="1" lang="zh-CN" altLang="en-US" dirty="0" smtClean="0"/>
              <a:t>，企业版）</a:t>
            </a:r>
            <a:endParaRPr kumimoji="1" lang="en-US" altLang="zh-CN" dirty="0" smtClean="0"/>
          </a:p>
          <a:p>
            <a:pPr lvl="1"/>
            <a:r>
              <a:rPr kumimoji="1" lang="zh-CN" altLang="en-US" dirty="0" smtClean="0"/>
              <a:t>主要用于分布式的网络开发，如电子商务网站，</a:t>
            </a:r>
            <a:r>
              <a:rPr kumimoji="1" lang="en-US" altLang="zh-CN" dirty="0" smtClean="0"/>
              <a:t>ERP</a:t>
            </a:r>
            <a:r>
              <a:rPr kumimoji="1" lang="zh-CN" altLang="en-US" dirty="0" smtClean="0"/>
              <a:t>系统等</a:t>
            </a:r>
            <a:endParaRPr kumimoji="1" lang="en-US" altLang="zh-CN" dirty="0" smtClean="0"/>
          </a:p>
          <a:p>
            <a:r>
              <a:rPr kumimoji="1" lang="en-US" altLang="zh-CN" dirty="0" smtClean="0"/>
              <a:t>Java</a:t>
            </a:r>
            <a:r>
              <a:rPr kumimoji="1" lang="zh-CN" altLang="en-US" dirty="0" smtClean="0"/>
              <a:t> </a:t>
            </a:r>
            <a:r>
              <a:rPr kumimoji="1" lang="en-US" altLang="zh-CN" dirty="0" smtClean="0"/>
              <a:t>ME</a:t>
            </a:r>
            <a:r>
              <a:rPr kumimoji="1" lang="zh-CN" altLang="en-US" dirty="0" smtClean="0"/>
              <a:t>（</a:t>
            </a:r>
            <a:r>
              <a:rPr kumimoji="1" lang="en-US" altLang="zh-CN" dirty="0" smtClean="0"/>
              <a:t>J2ME</a:t>
            </a:r>
            <a:r>
              <a:rPr kumimoji="1" lang="zh-CN" altLang="en-US" dirty="0" smtClean="0"/>
              <a:t>，</a:t>
            </a:r>
            <a:r>
              <a:rPr kumimoji="1" lang="en-US" altLang="zh-CN" dirty="0" smtClean="0"/>
              <a:t>Micro</a:t>
            </a:r>
            <a:r>
              <a:rPr kumimoji="1" lang="zh-CN" altLang="en-US" dirty="0" smtClean="0"/>
              <a:t> </a:t>
            </a:r>
            <a:r>
              <a:rPr kumimoji="1" lang="en-US" altLang="zh-CN" dirty="0" smtClean="0"/>
              <a:t>Edition</a:t>
            </a:r>
            <a:r>
              <a:rPr kumimoji="1" lang="zh-CN" altLang="en-US" dirty="0" smtClean="0"/>
              <a:t>，微型版）</a:t>
            </a:r>
            <a:endParaRPr kumimoji="1" lang="en-US" altLang="zh-CN" dirty="0" smtClean="0"/>
          </a:p>
          <a:p>
            <a:pPr lvl="1"/>
            <a:r>
              <a:rPr kumimoji="1" lang="zh-CN" altLang="en-US" dirty="0" smtClean="0"/>
              <a:t>主要应用于嵌入式系统开发，如手机、</a:t>
            </a:r>
            <a:r>
              <a:rPr kumimoji="1" lang="en-US" altLang="zh-CN" dirty="0" smtClean="0"/>
              <a:t>PAD</a:t>
            </a:r>
            <a:r>
              <a:rPr kumimoji="1" lang="zh-CN" altLang="en-US" dirty="0" smtClean="0"/>
              <a:t>的编程</a:t>
            </a:r>
            <a:endParaRPr kumimoji="1" lang="zh-CN" altLang="en-US" dirty="0"/>
          </a:p>
        </p:txBody>
      </p:sp>
    </p:spTree>
    <p:extLst>
      <p:ext uri="{BB962C8B-B14F-4D97-AF65-F5344CB8AC3E}">
        <p14:creationId xmlns:p14="http://schemas.microsoft.com/office/powerpoint/2010/main" val="340010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知识点</a:t>
            </a:r>
            <a:r>
              <a:rPr kumimoji="1" lang="en-US" altLang="zh-CN" sz="3600" dirty="0"/>
              <a:t>4</a:t>
            </a:r>
            <a:r>
              <a:rPr kumimoji="1" lang="zh-CN" altLang="en-US" sz="3600" dirty="0" smtClean="0"/>
              <a:t>：结构化与面向对象软件开发</a:t>
            </a:r>
            <a:endParaRPr kumimoji="1" lang="zh-CN" altLang="en-US" sz="3600" dirty="0"/>
          </a:p>
        </p:txBody>
      </p:sp>
      <p:sp>
        <p:nvSpPr>
          <p:cNvPr id="4" name="Rectangle 3"/>
          <p:cNvSpPr txBox="1">
            <a:spLocks noChangeArrowheads="1"/>
          </p:cNvSpPr>
          <p:nvPr/>
        </p:nvSpPr>
        <p:spPr>
          <a:xfrm>
            <a:off x="684213" y="2311400"/>
            <a:ext cx="8064500" cy="197326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zh-CN" altLang="en-US" smtClean="0">
                <a:latin typeface="Arial" charset="0"/>
                <a:ea typeface="宋体" charset="0"/>
              </a:rPr>
              <a:t>结构化软件开发方法：</a:t>
            </a:r>
          </a:p>
          <a:p>
            <a:pPr lvl="1"/>
            <a:r>
              <a:rPr lang="zh-CN" altLang="en-US" smtClean="0">
                <a:latin typeface="Arial" charset="0"/>
                <a:ea typeface="宋体" charset="0"/>
              </a:rPr>
              <a:t>按功能划分软件结构</a:t>
            </a:r>
          </a:p>
          <a:p>
            <a:pPr lvl="2"/>
            <a:r>
              <a:rPr lang="zh-CN" altLang="en-US" sz="2500" smtClean="0">
                <a:latin typeface="Arial" charset="0"/>
                <a:ea typeface="宋体" charset="0"/>
              </a:rPr>
              <a:t>首先考虑整个软件系统的功能</a:t>
            </a:r>
          </a:p>
          <a:p>
            <a:pPr lvl="2"/>
            <a:r>
              <a:rPr lang="zh-CN" altLang="en-US" sz="2500" smtClean="0">
                <a:latin typeface="Arial" charset="0"/>
                <a:ea typeface="宋体" charset="0"/>
              </a:rPr>
              <a:t>然后按照模块划分的基本原则对功能分解</a:t>
            </a:r>
            <a:endParaRPr lang="zh-CN" altLang="en-US" sz="2500" dirty="0">
              <a:latin typeface="Arial" charset="0"/>
              <a:ea typeface="宋体" charset="0"/>
            </a:endParaRPr>
          </a:p>
        </p:txBody>
      </p:sp>
      <p:graphicFrame>
        <p:nvGraphicFramePr>
          <p:cNvPr id="5" name="Object 6"/>
          <p:cNvGraphicFramePr>
            <a:graphicFrameLocks noGrp="1" noChangeAspect="1"/>
          </p:cNvGraphicFramePr>
          <p:nvPr>
            <p:ph sz="quarter" idx="4294967295"/>
            <p:extLst>
              <p:ext uri="{D42A27DB-BD31-4B8C-83A1-F6EECF244321}">
                <p14:modId xmlns:p14="http://schemas.microsoft.com/office/powerpoint/2010/main" val="1696360524"/>
              </p:ext>
            </p:extLst>
          </p:nvPr>
        </p:nvGraphicFramePr>
        <p:xfrm>
          <a:off x="611188" y="4543425"/>
          <a:ext cx="3673475" cy="1263650"/>
        </p:xfrm>
        <a:graphic>
          <a:graphicData uri="http://schemas.openxmlformats.org/presentationml/2006/ole">
            <mc:AlternateContent xmlns:mc="http://schemas.openxmlformats.org/markup-compatibility/2006">
              <mc:Choice xmlns:v="urn:schemas-microsoft-com:vml" Requires="v">
                <p:oleObj spid="_x0000_s28702" name="Visio" r:id="rId3" imgW="3485998" imgH="972007" progId="Visio.Drawing.11">
                  <p:embed/>
                </p:oleObj>
              </mc:Choice>
              <mc:Fallback>
                <p:oleObj name="Visio" r:id="rId3" imgW="3485998" imgH="97200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543425"/>
                        <a:ext cx="3673475" cy="1263650"/>
                      </a:xfrm>
                      <a:prstGeom prst="rect">
                        <a:avLst/>
                      </a:prstGeom>
                      <a:extLst>
                        <a:ext uri="{FAA26D3D-D897-4be2-8F04-BA451C77F1D7}">
                          <ma14:placeholderFlag xmlns:ma14="http://schemas.microsoft.com/office/mac/drawingml/2011/main" val="1"/>
                        </a:ext>
                      </a:extLst>
                    </p:spPr>
                  </p:pic>
                </p:oleObj>
              </mc:Fallback>
            </mc:AlternateContent>
          </a:graphicData>
        </a:graphic>
      </p:graphicFrame>
      <p:graphicFrame>
        <p:nvGraphicFramePr>
          <p:cNvPr id="6" name="Object 7"/>
          <p:cNvGraphicFramePr>
            <a:graphicFrameLocks noGrp="1" noChangeAspect="1"/>
          </p:cNvGraphicFramePr>
          <p:nvPr>
            <p:ph sz="quarter" idx="4294967295"/>
            <p:extLst>
              <p:ext uri="{D42A27DB-BD31-4B8C-83A1-F6EECF244321}">
                <p14:modId xmlns:p14="http://schemas.microsoft.com/office/powerpoint/2010/main" val="521048532"/>
              </p:ext>
            </p:extLst>
          </p:nvPr>
        </p:nvGraphicFramePr>
        <p:xfrm>
          <a:off x="4500563" y="4254500"/>
          <a:ext cx="4392612" cy="2087563"/>
        </p:xfrm>
        <a:graphic>
          <a:graphicData uri="http://schemas.openxmlformats.org/presentationml/2006/ole">
            <mc:AlternateContent xmlns:mc="http://schemas.openxmlformats.org/markup-compatibility/2006">
              <mc:Choice xmlns:v="urn:schemas-microsoft-com:vml" Requires="v">
                <p:oleObj spid="_x0000_s28703" name="Visio" r:id="rId5" imgW="5090465" imgH="1584046" progId="Visio.Drawing.11">
                  <p:embed/>
                </p:oleObj>
              </mc:Choice>
              <mc:Fallback>
                <p:oleObj name="Visio" r:id="rId5" imgW="5090465" imgH="158404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4254500"/>
                        <a:ext cx="4392612"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204436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p:txBody>
          <a:bodyPr/>
          <a:lstStyle/>
          <a:p>
            <a:r>
              <a:rPr lang="zh-CN" altLang="en-US" dirty="0" smtClean="0">
                <a:latin typeface="Arial" charset="0"/>
                <a:ea typeface="宋体" charset="0"/>
              </a:rPr>
              <a:t>存在的问题</a:t>
            </a:r>
            <a:r>
              <a:rPr lang="zh-CN" altLang="en-US" dirty="0">
                <a:latin typeface="Arial" charset="0"/>
                <a:ea typeface="宋体" charset="0"/>
              </a:rPr>
              <a:t>：</a:t>
            </a:r>
          </a:p>
          <a:p>
            <a:pPr lvl="1"/>
            <a:r>
              <a:rPr lang="zh-CN" altLang="en-US" dirty="0">
                <a:latin typeface="Arial" charset="0"/>
                <a:ea typeface="宋体" charset="0"/>
              </a:rPr>
              <a:t>自顶向下的设计，在设计阶段不得不考虑如何实现系统的功能</a:t>
            </a:r>
          </a:p>
          <a:p>
            <a:pPr lvl="1"/>
            <a:r>
              <a:rPr lang="zh-CN" altLang="en-US" dirty="0">
                <a:latin typeface="Arial" charset="0"/>
                <a:ea typeface="宋体" charset="0"/>
              </a:rPr>
              <a:t>不能灵活地适应用户不断变化的需求（新增或修改部分功能，需要自顶向下的修改，甚至推翻原有的整个软件设计）</a:t>
            </a:r>
          </a:p>
        </p:txBody>
      </p:sp>
      <p:sp>
        <p:nvSpPr>
          <p:cNvPr id="5" name="标题 1"/>
          <p:cNvSpPr txBox="1">
            <a:spLocks/>
          </p:cNvSpPr>
          <p:nvPr/>
        </p:nvSpPr>
        <p:spPr>
          <a:xfrm>
            <a:off x="609600" y="497541"/>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kumimoji="1" lang="zh-CN" altLang="en-US" sz="3600" dirty="0" smtClean="0"/>
              <a:t>结构化软件开发方法</a:t>
            </a:r>
            <a:endParaRPr kumimoji="1" lang="zh-CN" altLang="en-US" sz="3600" dirty="0"/>
          </a:p>
        </p:txBody>
      </p:sp>
    </p:spTree>
    <p:extLst>
      <p:ext uri="{BB962C8B-B14F-4D97-AF65-F5344CB8AC3E}">
        <p14:creationId xmlns:p14="http://schemas.microsoft.com/office/powerpoint/2010/main" val="22281833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知识点</a:t>
            </a:r>
            <a:r>
              <a:rPr kumimoji="1" lang="en-US" altLang="zh-CN" dirty="0" smtClean="0"/>
              <a:t>1</a:t>
            </a:r>
            <a:r>
              <a:rPr kumimoji="1" lang="zh-CN" altLang="en-US" dirty="0" smtClean="0"/>
              <a:t>：</a:t>
            </a:r>
            <a:r>
              <a:rPr kumimoji="1" lang="en-US" altLang="zh-CN" dirty="0" smtClean="0"/>
              <a:t>Java</a:t>
            </a:r>
            <a:r>
              <a:rPr kumimoji="1" lang="zh-CN" altLang="en-US" dirty="0" smtClean="0"/>
              <a:t>语言的发展史</a:t>
            </a:r>
            <a:endParaRPr kumimoji="1" lang="zh-CN" altLang="en-US" dirty="0"/>
          </a:p>
        </p:txBody>
      </p:sp>
      <p:graphicFrame>
        <p:nvGraphicFramePr>
          <p:cNvPr id="4" name="Group 72"/>
          <p:cNvGraphicFramePr>
            <a:graphicFrameLocks noGrp="1"/>
          </p:cNvGraphicFramePr>
          <p:nvPr>
            <p:ph sz="half" idx="4294967295"/>
            <p:extLst>
              <p:ext uri="{D42A27DB-BD31-4B8C-83A1-F6EECF244321}">
                <p14:modId xmlns:p14="http://schemas.microsoft.com/office/powerpoint/2010/main" val="3270622010"/>
              </p:ext>
            </p:extLst>
          </p:nvPr>
        </p:nvGraphicFramePr>
        <p:xfrm>
          <a:off x="606425" y="2470150"/>
          <a:ext cx="8066088" cy="4000800"/>
        </p:xfrm>
        <a:graphic>
          <a:graphicData uri="http://schemas.openxmlformats.org/drawingml/2006/table">
            <a:tbl>
              <a:tblPr/>
              <a:tblGrid>
                <a:gridCol w="793750"/>
                <a:gridCol w="7272338"/>
              </a:tblGrid>
              <a:tr h="280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2000" b="0" i="0" u="none" strike="noStrike" cap="none" normalizeH="0" baseline="0">
                          <a:ln>
                            <a:noFill/>
                          </a:ln>
                          <a:solidFill>
                            <a:schemeClr val="tx1"/>
                          </a:solidFill>
                          <a:effectLst/>
                          <a:latin typeface="Arial" charset="0"/>
                          <a:ea typeface="宋体" charset="0"/>
                          <a:cs typeface="宋体" charset="0"/>
                        </a:rPr>
                        <a:t>年份</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Java</a:t>
                      </a:r>
                      <a:r>
                        <a:rPr kumimoji="0" lang="zh-CN" altLang="en-US" sz="2000" b="0" i="0" u="none" strike="noStrike" cap="none" normalizeH="0" baseline="0">
                          <a:ln>
                            <a:noFill/>
                          </a:ln>
                          <a:solidFill>
                            <a:schemeClr val="tx1"/>
                          </a:solidFill>
                          <a:effectLst/>
                          <a:latin typeface="Arial" charset="0"/>
                          <a:ea typeface="宋体" charset="0"/>
                          <a:cs typeface="宋体" charset="0"/>
                        </a:rPr>
                        <a:t>的发展历史</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825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1995</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dirty="0">
                          <a:ln>
                            <a:noFill/>
                          </a:ln>
                          <a:solidFill>
                            <a:schemeClr val="tx1"/>
                          </a:solidFill>
                          <a:effectLst/>
                          <a:latin typeface="Arial" charset="0"/>
                          <a:ea typeface="宋体" charset="0"/>
                          <a:cs typeface="宋体" charset="0"/>
                        </a:rPr>
                        <a:t>Java</a:t>
                      </a:r>
                      <a:r>
                        <a:rPr kumimoji="0" lang="zh-CN" altLang="en-US" sz="2000" b="0" i="0" u="none" strike="noStrike" cap="none" normalizeH="0" baseline="0" dirty="0" smtClean="0">
                          <a:ln>
                            <a:noFill/>
                          </a:ln>
                          <a:solidFill>
                            <a:schemeClr val="tx1"/>
                          </a:solidFill>
                          <a:effectLst/>
                          <a:latin typeface="Arial" charset="0"/>
                          <a:ea typeface="宋体" charset="0"/>
                          <a:cs typeface="宋体" charset="0"/>
                        </a:rPr>
                        <a:t>语言诞生，前生</a:t>
                      </a:r>
                      <a:r>
                        <a:rPr kumimoji="0" lang="en-US" altLang="zh-CN" sz="2000" b="0" i="0" u="none" strike="noStrike" cap="none" normalizeH="0" baseline="0" dirty="0" smtClean="0">
                          <a:ln>
                            <a:noFill/>
                          </a:ln>
                          <a:solidFill>
                            <a:schemeClr val="tx1"/>
                          </a:solidFill>
                          <a:effectLst/>
                          <a:latin typeface="Arial" charset="0"/>
                          <a:ea typeface="宋体" charset="0"/>
                          <a:cs typeface="宋体" charset="0"/>
                        </a:rPr>
                        <a:t>Oak</a:t>
                      </a:r>
                      <a:endParaRPr kumimoji="0" lang="zh-CN" altLang="en-US" sz="2000" b="0" i="0" u="none" strike="noStrike" cap="none" normalizeH="0" baseline="0" dirty="0">
                        <a:ln>
                          <a:noFill/>
                        </a:ln>
                        <a:solidFill>
                          <a:schemeClr val="tx1"/>
                        </a:solidFill>
                        <a:effectLst/>
                        <a:latin typeface="Arial" charset="0"/>
                        <a:ea typeface="宋体" charset="0"/>
                        <a:cs typeface="宋体"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1996</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dirty="0">
                          <a:ln>
                            <a:noFill/>
                          </a:ln>
                          <a:solidFill>
                            <a:schemeClr val="tx1"/>
                          </a:solidFill>
                          <a:effectLst/>
                          <a:latin typeface="Arial" charset="0"/>
                          <a:ea typeface="宋体" charset="0"/>
                          <a:cs typeface="宋体" charset="0"/>
                        </a:rPr>
                        <a:t>JDK1.0</a:t>
                      </a:r>
                      <a:r>
                        <a:rPr kumimoji="0" lang="zh-CN" altLang="en-US" sz="2000" b="0" i="0" u="none" strike="noStrike" cap="none" normalizeH="0" baseline="0" dirty="0">
                          <a:ln>
                            <a:noFill/>
                          </a:ln>
                          <a:solidFill>
                            <a:schemeClr val="tx1"/>
                          </a:solidFill>
                          <a:effectLst/>
                          <a:latin typeface="Arial" charset="0"/>
                          <a:ea typeface="宋体" charset="0"/>
                          <a:cs typeface="宋体" charset="0"/>
                        </a:rPr>
                        <a:t>发布，</a:t>
                      </a:r>
                      <a:r>
                        <a:rPr kumimoji="0" lang="en-US" altLang="zh-CN" sz="2000" b="0" i="0" u="none" strike="noStrike" cap="none" normalizeH="0" baseline="0" dirty="0">
                          <a:ln>
                            <a:noFill/>
                          </a:ln>
                          <a:solidFill>
                            <a:schemeClr val="tx1"/>
                          </a:solidFill>
                          <a:effectLst/>
                          <a:latin typeface="Arial" charset="0"/>
                          <a:ea typeface="宋体" charset="0"/>
                          <a:cs typeface="宋体" charset="0"/>
                        </a:rPr>
                        <a:t>10</a:t>
                      </a:r>
                      <a:r>
                        <a:rPr kumimoji="0" lang="zh-CN" altLang="en-US" sz="2000" b="0" i="0" u="none" strike="noStrike" cap="none" normalizeH="0" baseline="0" dirty="0">
                          <a:ln>
                            <a:noFill/>
                          </a:ln>
                          <a:solidFill>
                            <a:schemeClr val="tx1"/>
                          </a:solidFill>
                          <a:effectLst/>
                          <a:latin typeface="Arial" charset="0"/>
                          <a:ea typeface="宋体" charset="0"/>
                          <a:cs typeface="宋体" charset="0"/>
                        </a:rPr>
                        <a:t>个最主要的</a:t>
                      </a:r>
                      <a:r>
                        <a:rPr kumimoji="0" lang="en-US" altLang="zh-CN" sz="2000" b="0" i="0" u="none" strike="noStrike" cap="none" normalizeH="0" baseline="0" dirty="0">
                          <a:ln>
                            <a:noFill/>
                          </a:ln>
                          <a:solidFill>
                            <a:schemeClr val="tx1"/>
                          </a:solidFill>
                          <a:effectLst/>
                          <a:latin typeface="Arial" charset="0"/>
                          <a:ea typeface="宋体" charset="0"/>
                          <a:cs typeface="宋体" charset="0"/>
                        </a:rPr>
                        <a:t>OS</a:t>
                      </a:r>
                      <a:r>
                        <a:rPr kumimoji="0" lang="zh-CN" altLang="en-US" sz="2000" b="0" i="0" u="none" strike="noStrike" cap="none" normalizeH="0" baseline="0" dirty="0">
                          <a:ln>
                            <a:noFill/>
                          </a:ln>
                          <a:solidFill>
                            <a:schemeClr val="tx1"/>
                          </a:solidFill>
                          <a:effectLst/>
                          <a:latin typeface="Arial" charset="0"/>
                          <a:ea typeface="宋体" charset="0"/>
                          <a:cs typeface="宋体" charset="0"/>
                        </a:rPr>
                        <a:t>供应商在其产品中支持</a:t>
                      </a:r>
                      <a:r>
                        <a:rPr kumimoji="0" lang="en-US" altLang="zh-CN" sz="2000" b="0" i="0" u="none" strike="noStrike" cap="none" normalizeH="0" baseline="0" dirty="0">
                          <a:ln>
                            <a:noFill/>
                          </a:ln>
                          <a:solidFill>
                            <a:schemeClr val="tx1"/>
                          </a:solidFill>
                          <a:effectLst/>
                          <a:latin typeface="Arial" charset="0"/>
                          <a:ea typeface="宋体" charset="0"/>
                          <a:cs typeface="宋体" charset="0"/>
                        </a:rPr>
                        <a:t>Java</a:t>
                      </a:r>
                      <a:r>
                        <a:rPr kumimoji="0" lang="zh-CN" altLang="en-US" sz="2000" b="0" i="0" u="none" strike="noStrike" cap="none" normalizeH="0" baseline="0" dirty="0">
                          <a:ln>
                            <a:noFill/>
                          </a:ln>
                          <a:solidFill>
                            <a:schemeClr val="tx1"/>
                          </a:solidFill>
                          <a:effectLst/>
                          <a:latin typeface="Arial" charset="0"/>
                          <a:ea typeface="宋体" charset="0"/>
                          <a:cs typeface="宋体" charset="0"/>
                        </a:rPr>
                        <a:t>技术</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1997</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JDK1.1</a:t>
                      </a:r>
                      <a:r>
                        <a:rPr kumimoji="0" lang="zh-CN" altLang="en-US" sz="2000" b="0" i="0" u="none" strike="noStrike" cap="none" normalizeH="0" baseline="0">
                          <a:ln>
                            <a:noFill/>
                          </a:ln>
                          <a:solidFill>
                            <a:schemeClr val="tx1"/>
                          </a:solidFill>
                          <a:effectLst/>
                          <a:latin typeface="Arial" charset="0"/>
                          <a:ea typeface="宋体" charset="0"/>
                          <a:cs typeface="宋体" charset="0"/>
                        </a:rPr>
                        <a:t>发布</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1998</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JDK1.1</a:t>
                      </a:r>
                      <a:r>
                        <a:rPr kumimoji="0" lang="zh-CN" altLang="en-US" sz="2000" b="0" i="0" u="none" strike="noStrike" cap="none" normalizeH="0" baseline="0">
                          <a:ln>
                            <a:noFill/>
                          </a:ln>
                          <a:solidFill>
                            <a:schemeClr val="tx1"/>
                          </a:solidFill>
                          <a:effectLst/>
                          <a:latin typeface="Arial" charset="0"/>
                          <a:ea typeface="宋体" charset="0"/>
                          <a:cs typeface="宋体" charset="0"/>
                        </a:rPr>
                        <a:t>下载量超过</a:t>
                      </a:r>
                      <a:r>
                        <a:rPr kumimoji="0" lang="en-US" altLang="zh-CN" sz="2000" b="0" i="0" u="none" strike="noStrike" cap="none" normalizeH="0" baseline="0">
                          <a:ln>
                            <a:noFill/>
                          </a:ln>
                          <a:solidFill>
                            <a:schemeClr val="tx1"/>
                          </a:solidFill>
                          <a:effectLst/>
                          <a:latin typeface="Arial" charset="0"/>
                          <a:ea typeface="宋体" charset="0"/>
                          <a:cs typeface="宋体" charset="0"/>
                        </a:rPr>
                        <a:t>200</a:t>
                      </a:r>
                      <a:r>
                        <a:rPr kumimoji="0" lang="zh-CN" altLang="en-US" sz="2000" b="0" i="0" u="none" strike="noStrike" cap="none" normalizeH="0" baseline="0">
                          <a:ln>
                            <a:noFill/>
                          </a:ln>
                          <a:solidFill>
                            <a:schemeClr val="tx1"/>
                          </a:solidFill>
                          <a:effectLst/>
                          <a:latin typeface="Arial" charset="0"/>
                          <a:ea typeface="宋体" charset="0"/>
                          <a:cs typeface="宋体" charset="0"/>
                        </a:rPr>
                        <a:t>万次，</a:t>
                      </a:r>
                      <a:r>
                        <a:rPr kumimoji="0" lang="en-US" altLang="zh-CN" sz="2000" b="0" i="0" u="none" strike="noStrike" cap="none" normalizeH="0" baseline="0">
                          <a:ln>
                            <a:noFill/>
                          </a:ln>
                          <a:solidFill>
                            <a:schemeClr val="tx1"/>
                          </a:solidFill>
                          <a:effectLst/>
                          <a:latin typeface="Arial" charset="0"/>
                          <a:ea typeface="宋体" charset="0"/>
                          <a:cs typeface="宋体" charset="0"/>
                        </a:rPr>
                        <a:t>JDK1.2(</a:t>
                      </a:r>
                      <a:r>
                        <a:rPr kumimoji="0" lang="zh-CN" altLang="en-US" sz="2000" b="0" i="0" u="none" strike="noStrike" cap="none" normalizeH="0" baseline="0">
                          <a:ln>
                            <a:noFill/>
                          </a:ln>
                          <a:solidFill>
                            <a:schemeClr val="tx1"/>
                          </a:solidFill>
                          <a:effectLst/>
                          <a:latin typeface="Arial" charset="0"/>
                          <a:ea typeface="宋体" charset="0"/>
                          <a:cs typeface="宋体" charset="0"/>
                        </a:rPr>
                        <a:t>称</a:t>
                      </a:r>
                      <a:r>
                        <a:rPr kumimoji="0" lang="en-US" altLang="zh-CN" sz="2000" b="0" i="0" u="none" strike="noStrike" cap="none" normalizeH="0" baseline="0">
                          <a:ln>
                            <a:noFill/>
                          </a:ln>
                          <a:solidFill>
                            <a:schemeClr val="tx1"/>
                          </a:solidFill>
                          <a:effectLst/>
                          <a:latin typeface="Arial" charset="0"/>
                          <a:ea typeface="宋体" charset="0"/>
                          <a:cs typeface="宋体" charset="0"/>
                        </a:rPr>
                        <a:t>Java 2)</a:t>
                      </a:r>
                      <a:r>
                        <a:rPr kumimoji="0" lang="zh-CN" altLang="en-US" sz="2000" b="0" i="0" u="none" strike="noStrike" cap="none" normalizeH="0" baseline="0">
                          <a:ln>
                            <a:noFill/>
                          </a:ln>
                          <a:solidFill>
                            <a:schemeClr val="tx1"/>
                          </a:solidFill>
                          <a:effectLst/>
                          <a:latin typeface="Arial" charset="0"/>
                          <a:ea typeface="宋体" charset="0"/>
                          <a:cs typeface="宋体" charset="0"/>
                        </a:rPr>
                        <a:t>发布，</a:t>
                      </a:r>
                      <a:r>
                        <a:rPr kumimoji="0" lang="en-US" altLang="zh-CN" sz="2000" b="0" i="0" u="none" strike="noStrike" cap="none" normalizeH="0" baseline="0">
                          <a:ln>
                            <a:noFill/>
                          </a:ln>
                          <a:solidFill>
                            <a:schemeClr val="tx1"/>
                          </a:solidFill>
                          <a:effectLst/>
                          <a:latin typeface="Arial" charset="0"/>
                          <a:ea typeface="宋体" charset="0"/>
                          <a:cs typeface="宋体" charset="0"/>
                        </a:rPr>
                        <a:t>JFC/Swing</a:t>
                      </a:r>
                      <a:r>
                        <a:rPr kumimoji="0" lang="zh-CN" altLang="en-US" sz="2000" b="0" i="0" u="none" strike="noStrike" cap="none" normalizeH="0" baseline="0">
                          <a:ln>
                            <a:noFill/>
                          </a:ln>
                          <a:solidFill>
                            <a:schemeClr val="tx1"/>
                          </a:solidFill>
                          <a:effectLst/>
                          <a:latin typeface="Arial" charset="0"/>
                          <a:ea typeface="宋体" charset="0"/>
                          <a:cs typeface="宋体" charset="0"/>
                        </a:rPr>
                        <a:t>技术发布</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1999</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Java</a:t>
                      </a:r>
                      <a:r>
                        <a:rPr kumimoji="0" lang="zh-CN" altLang="en-US" sz="2000" b="0" i="0" u="none" strike="noStrike" cap="none" normalizeH="0" baseline="0">
                          <a:ln>
                            <a:noFill/>
                          </a:ln>
                          <a:solidFill>
                            <a:schemeClr val="tx1"/>
                          </a:solidFill>
                          <a:effectLst/>
                          <a:latin typeface="Arial" charset="0"/>
                          <a:ea typeface="宋体" charset="0"/>
                          <a:cs typeface="宋体" charset="0"/>
                        </a:rPr>
                        <a:t>分成</a:t>
                      </a:r>
                      <a:r>
                        <a:rPr kumimoji="0" lang="en-US" altLang="zh-CN" sz="2000" b="0" i="0" u="none" strike="noStrike" cap="none" normalizeH="0" baseline="0">
                          <a:ln>
                            <a:noFill/>
                          </a:ln>
                          <a:solidFill>
                            <a:schemeClr val="tx1"/>
                          </a:solidFill>
                          <a:effectLst/>
                          <a:latin typeface="Arial" charset="0"/>
                          <a:ea typeface="宋体" charset="0"/>
                          <a:cs typeface="宋体" charset="0"/>
                        </a:rPr>
                        <a:t>J2EE</a:t>
                      </a:r>
                      <a:r>
                        <a:rPr kumimoji="0" lang="zh-CN" altLang="en-US" sz="2000" b="0" i="0" u="none" strike="noStrike" cap="none" normalizeH="0" baseline="0">
                          <a:ln>
                            <a:noFill/>
                          </a:ln>
                          <a:solidFill>
                            <a:schemeClr val="tx1"/>
                          </a:solidFill>
                          <a:effectLst/>
                          <a:latin typeface="Arial" charset="0"/>
                          <a:ea typeface="宋体" charset="0"/>
                          <a:cs typeface="宋体" charset="0"/>
                        </a:rPr>
                        <a:t>、</a:t>
                      </a:r>
                      <a:r>
                        <a:rPr kumimoji="0" lang="en-US" altLang="zh-CN" sz="2000" b="0" i="0" u="none" strike="noStrike" cap="none" normalizeH="0" baseline="0">
                          <a:ln>
                            <a:noFill/>
                          </a:ln>
                          <a:solidFill>
                            <a:schemeClr val="tx1"/>
                          </a:solidFill>
                          <a:effectLst/>
                          <a:latin typeface="Arial" charset="0"/>
                          <a:ea typeface="宋体" charset="0"/>
                          <a:cs typeface="宋体" charset="0"/>
                        </a:rPr>
                        <a:t>J2SE</a:t>
                      </a:r>
                      <a:r>
                        <a:rPr kumimoji="0" lang="zh-CN" altLang="en-US" sz="2000" b="0" i="0" u="none" strike="noStrike" cap="none" normalizeH="0" baseline="0">
                          <a:ln>
                            <a:noFill/>
                          </a:ln>
                          <a:solidFill>
                            <a:schemeClr val="tx1"/>
                          </a:solidFill>
                          <a:effectLst/>
                          <a:latin typeface="Arial" charset="0"/>
                          <a:ea typeface="宋体" charset="0"/>
                          <a:cs typeface="宋体" charset="0"/>
                        </a:rPr>
                        <a:t>、</a:t>
                      </a:r>
                      <a:r>
                        <a:rPr kumimoji="0" lang="en-US" altLang="zh-CN" sz="2000" b="0" i="0" u="none" strike="noStrike" cap="none" normalizeH="0" baseline="0">
                          <a:ln>
                            <a:noFill/>
                          </a:ln>
                          <a:solidFill>
                            <a:schemeClr val="tx1"/>
                          </a:solidFill>
                          <a:effectLst/>
                          <a:latin typeface="Arial" charset="0"/>
                          <a:ea typeface="宋体" charset="0"/>
                          <a:cs typeface="宋体" charset="0"/>
                        </a:rPr>
                        <a:t>J2ME</a:t>
                      </a:r>
                      <a:r>
                        <a:rPr kumimoji="0" lang="zh-CN" altLang="en-US" sz="2000" b="0" i="0" u="none" strike="noStrike" cap="none" normalizeH="0" baseline="0">
                          <a:ln>
                            <a:noFill/>
                          </a:ln>
                          <a:solidFill>
                            <a:schemeClr val="tx1"/>
                          </a:solidFill>
                          <a:effectLst/>
                          <a:latin typeface="Arial" charset="0"/>
                          <a:ea typeface="宋体" charset="0"/>
                          <a:cs typeface="宋体" charset="0"/>
                        </a:rPr>
                        <a:t>，</a:t>
                      </a:r>
                      <a:r>
                        <a:rPr kumimoji="0" lang="en-US" altLang="zh-CN" sz="2000" b="0" i="0" u="none" strike="noStrike" cap="none" normalizeH="0" baseline="0">
                          <a:ln>
                            <a:noFill/>
                          </a:ln>
                          <a:solidFill>
                            <a:schemeClr val="tx1"/>
                          </a:solidFill>
                          <a:effectLst/>
                          <a:latin typeface="Arial" charset="0"/>
                          <a:ea typeface="宋体" charset="0"/>
                          <a:cs typeface="宋体" charset="0"/>
                        </a:rPr>
                        <a:t>JSP/Servlet</a:t>
                      </a:r>
                      <a:r>
                        <a:rPr kumimoji="0" lang="zh-CN" altLang="en-US" sz="2000" b="0" i="0" u="none" strike="noStrike" cap="none" normalizeH="0" baseline="0">
                          <a:ln>
                            <a:noFill/>
                          </a:ln>
                          <a:solidFill>
                            <a:schemeClr val="tx1"/>
                          </a:solidFill>
                          <a:effectLst/>
                          <a:latin typeface="Arial" charset="0"/>
                          <a:ea typeface="宋体" charset="0"/>
                          <a:cs typeface="宋体" charset="0"/>
                        </a:rPr>
                        <a:t>技术诞生</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2004</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J2SE1.5</a:t>
                      </a:r>
                      <a:r>
                        <a:rPr kumimoji="0" lang="zh-CN" altLang="en-US" sz="2000" b="0" i="0" u="none" strike="noStrike" cap="none" normalizeH="0" baseline="0">
                          <a:ln>
                            <a:noFill/>
                          </a:ln>
                          <a:solidFill>
                            <a:schemeClr val="tx1"/>
                          </a:solidFill>
                          <a:effectLst/>
                          <a:latin typeface="Arial" charset="0"/>
                          <a:ea typeface="宋体" charset="0"/>
                          <a:cs typeface="宋体" charset="0"/>
                        </a:rPr>
                        <a:t>发布，更名称</a:t>
                      </a:r>
                      <a:r>
                        <a:rPr kumimoji="0" lang="en-US" altLang="zh-CN" sz="2000" b="0" i="0" u="none" strike="noStrike" cap="none" normalizeH="0" baseline="0">
                          <a:ln>
                            <a:noFill/>
                          </a:ln>
                          <a:solidFill>
                            <a:schemeClr val="tx1"/>
                          </a:solidFill>
                          <a:effectLst/>
                          <a:latin typeface="Arial" charset="0"/>
                          <a:ea typeface="宋体" charset="0"/>
                          <a:cs typeface="宋体" charset="0"/>
                        </a:rPr>
                        <a:t>J2SE 5.0</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2005</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dirty="0" err="1">
                          <a:ln>
                            <a:noFill/>
                          </a:ln>
                          <a:solidFill>
                            <a:schemeClr val="tx1"/>
                          </a:solidFill>
                          <a:effectLst/>
                          <a:latin typeface="Arial" charset="0"/>
                          <a:ea typeface="宋体" charset="0"/>
                          <a:cs typeface="宋体" charset="0"/>
                        </a:rPr>
                        <a:t>JavaOne</a:t>
                      </a:r>
                      <a:r>
                        <a:rPr kumimoji="0" lang="zh-CN" altLang="en-US" sz="2000" b="0" i="0" u="none" strike="noStrike" cap="none" normalizeH="0" baseline="0" dirty="0">
                          <a:ln>
                            <a:noFill/>
                          </a:ln>
                          <a:solidFill>
                            <a:schemeClr val="tx1"/>
                          </a:solidFill>
                          <a:effectLst/>
                          <a:latin typeface="Arial" charset="0"/>
                          <a:ea typeface="宋体" charset="0"/>
                          <a:cs typeface="宋体" charset="0"/>
                        </a:rPr>
                        <a:t>大会召开，</a:t>
                      </a:r>
                      <a:r>
                        <a:rPr kumimoji="0" lang="en-US" altLang="zh-CN" sz="2000" b="0" i="0" u="none" strike="noStrike" cap="none" normalizeH="0" baseline="0" dirty="0">
                          <a:ln>
                            <a:noFill/>
                          </a:ln>
                          <a:solidFill>
                            <a:schemeClr val="tx1"/>
                          </a:solidFill>
                          <a:effectLst/>
                          <a:latin typeface="Arial" charset="0"/>
                          <a:ea typeface="宋体" charset="0"/>
                          <a:cs typeface="宋体" charset="0"/>
                        </a:rPr>
                        <a:t>Sun</a:t>
                      </a:r>
                      <a:r>
                        <a:rPr kumimoji="0" lang="zh-CN" altLang="en-US" sz="2000" b="0" i="0" u="none" strike="noStrike" cap="none" normalizeH="0" baseline="0" dirty="0">
                          <a:ln>
                            <a:noFill/>
                          </a:ln>
                          <a:solidFill>
                            <a:schemeClr val="tx1"/>
                          </a:solidFill>
                          <a:effectLst/>
                          <a:latin typeface="Arial" charset="0"/>
                          <a:ea typeface="宋体" charset="0"/>
                          <a:cs typeface="宋体" charset="0"/>
                        </a:rPr>
                        <a:t>公开</a:t>
                      </a:r>
                      <a:r>
                        <a:rPr kumimoji="0" lang="en-US" altLang="zh-CN" sz="2000" b="0" i="0" u="none" strike="noStrike" cap="none" normalizeH="0" baseline="0" dirty="0">
                          <a:ln>
                            <a:noFill/>
                          </a:ln>
                          <a:solidFill>
                            <a:schemeClr val="tx1"/>
                          </a:solidFill>
                          <a:effectLst/>
                          <a:latin typeface="Arial" charset="0"/>
                          <a:ea typeface="宋体" charset="0"/>
                          <a:cs typeface="宋体" charset="0"/>
                        </a:rPr>
                        <a:t>Java SE6</a:t>
                      </a:r>
                      <a:r>
                        <a:rPr kumimoji="0" lang="zh-CN" altLang="en-US" sz="2000" b="0" i="0" u="none" strike="noStrike" cap="none" normalizeH="0" baseline="0" dirty="0">
                          <a:ln>
                            <a:noFill/>
                          </a:ln>
                          <a:solidFill>
                            <a:schemeClr val="tx1"/>
                          </a:solidFill>
                          <a:effectLst/>
                          <a:latin typeface="Arial" charset="0"/>
                          <a:ea typeface="宋体" charset="0"/>
                          <a:cs typeface="宋体" charset="0"/>
                        </a:rPr>
                        <a:t>。</a:t>
                      </a:r>
                      <a:r>
                        <a:rPr kumimoji="0" lang="en-US" altLang="zh-CN" sz="2000" b="0" i="0" u="none" strike="noStrike" cap="none" normalizeH="0" baseline="0" dirty="0">
                          <a:ln>
                            <a:noFill/>
                          </a:ln>
                          <a:solidFill>
                            <a:schemeClr val="tx1"/>
                          </a:solidFill>
                          <a:effectLst/>
                          <a:latin typeface="Arial" charset="0"/>
                          <a:ea typeface="宋体" charset="0"/>
                          <a:cs typeface="宋体" charset="0"/>
                        </a:rPr>
                        <a:t>J2EE</a:t>
                      </a:r>
                      <a:r>
                        <a:rPr kumimoji="0" lang="zh-CN" altLang="en-US" sz="2000" b="0" i="0" u="none" strike="noStrike" cap="none" normalizeH="0" baseline="0" dirty="0">
                          <a:ln>
                            <a:noFill/>
                          </a:ln>
                          <a:solidFill>
                            <a:schemeClr val="tx1"/>
                          </a:solidFill>
                          <a:effectLst/>
                          <a:latin typeface="Arial" charset="0"/>
                          <a:ea typeface="宋体" charset="0"/>
                          <a:cs typeface="宋体" charset="0"/>
                        </a:rPr>
                        <a:t>更名成</a:t>
                      </a:r>
                      <a:r>
                        <a:rPr kumimoji="0" lang="en-US" altLang="zh-CN" sz="2000" b="0" i="0" u="none" strike="noStrike" cap="none" normalizeH="0" baseline="0" dirty="0">
                          <a:ln>
                            <a:noFill/>
                          </a:ln>
                          <a:solidFill>
                            <a:schemeClr val="tx1"/>
                          </a:solidFill>
                          <a:effectLst/>
                          <a:latin typeface="Arial" charset="0"/>
                          <a:ea typeface="宋体" charset="0"/>
                          <a:cs typeface="宋体" charset="0"/>
                        </a:rPr>
                        <a:t>Java EE</a:t>
                      </a:r>
                      <a:r>
                        <a:rPr kumimoji="0" lang="zh-CN" altLang="en-US" sz="2000" b="0" i="0" u="none" strike="noStrike" cap="none" normalizeH="0" baseline="0" dirty="0">
                          <a:ln>
                            <a:noFill/>
                          </a:ln>
                          <a:solidFill>
                            <a:schemeClr val="tx1"/>
                          </a:solidFill>
                          <a:effectLst/>
                          <a:latin typeface="Arial" charset="0"/>
                          <a:ea typeface="宋体" charset="0"/>
                          <a:cs typeface="宋体" charset="0"/>
                        </a:rPr>
                        <a:t>，</a:t>
                      </a:r>
                      <a:r>
                        <a:rPr kumimoji="0" lang="en-US" altLang="zh-CN" sz="2000" b="0" i="0" u="none" strike="noStrike" cap="none" normalizeH="0" baseline="0" dirty="0">
                          <a:ln>
                            <a:noFill/>
                          </a:ln>
                          <a:solidFill>
                            <a:schemeClr val="tx1"/>
                          </a:solidFill>
                          <a:effectLst/>
                          <a:latin typeface="Arial" charset="0"/>
                          <a:ea typeface="宋体" charset="0"/>
                          <a:cs typeface="宋体" charset="0"/>
                        </a:rPr>
                        <a:t>J2SE</a:t>
                      </a:r>
                      <a:r>
                        <a:rPr kumimoji="0" lang="zh-CN" altLang="en-US" sz="2000" b="0" i="0" u="none" strike="noStrike" cap="none" normalizeH="0" baseline="0" dirty="0">
                          <a:ln>
                            <a:noFill/>
                          </a:ln>
                          <a:solidFill>
                            <a:schemeClr val="tx1"/>
                          </a:solidFill>
                          <a:effectLst/>
                          <a:latin typeface="Arial" charset="0"/>
                          <a:ea typeface="宋体" charset="0"/>
                          <a:cs typeface="宋体" charset="0"/>
                        </a:rPr>
                        <a:t>更名成</a:t>
                      </a:r>
                      <a:r>
                        <a:rPr kumimoji="0" lang="en-US" altLang="zh-CN" sz="2000" b="0" i="0" u="none" strike="noStrike" cap="none" normalizeH="0" baseline="0" dirty="0">
                          <a:ln>
                            <a:noFill/>
                          </a:ln>
                          <a:solidFill>
                            <a:schemeClr val="tx1"/>
                          </a:solidFill>
                          <a:effectLst/>
                          <a:latin typeface="Arial" charset="0"/>
                          <a:ea typeface="宋体" charset="0"/>
                          <a:cs typeface="宋体" charset="0"/>
                        </a:rPr>
                        <a:t>Java SE</a:t>
                      </a:r>
                      <a:r>
                        <a:rPr kumimoji="0" lang="zh-CN" altLang="en-US" sz="2000" b="0" i="0" u="none" strike="noStrike" cap="none" normalizeH="0" baseline="0" dirty="0">
                          <a:ln>
                            <a:noFill/>
                          </a:ln>
                          <a:solidFill>
                            <a:schemeClr val="tx1"/>
                          </a:solidFill>
                          <a:effectLst/>
                          <a:latin typeface="Arial" charset="0"/>
                          <a:ea typeface="宋体" charset="0"/>
                          <a:cs typeface="宋体" charset="0"/>
                        </a:rPr>
                        <a:t>，</a:t>
                      </a:r>
                      <a:r>
                        <a:rPr kumimoji="0" lang="en-US" altLang="zh-CN" sz="2000" b="0" i="0" u="none" strike="noStrike" cap="none" normalizeH="0" baseline="0" dirty="0">
                          <a:ln>
                            <a:noFill/>
                          </a:ln>
                          <a:solidFill>
                            <a:schemeClr val="tx1"/>
                          </a:solidFill>
                          <a:effectLst/>
                          <a:latin typeface="Arial" charset="0"/>
                          <a:ea typeface="宋体" charset="0"/>
                          <a:cs typeface="宋体" charset="0"/>
                        </a:rPr>
                        <a:t>J2ME</a:t>
                      </a:r>
                      <a:r>
                        <a:rPr kumimoji="0" lang="zh-CN" altLang="en-US" sz="2000" b="0" i="0" u="none" strike="noStrike" cap="none" normalizeH="0" baseline="0" dirty="0">
                          <a:ln>
                            <a:noFill/>
                          </a:ln>
                          <a:solidFill>
                            <a:schemeClr val="tx1"/>
                          </a:solidFill>
                          <a:effectLst/>
                          <a:latin typeface="Arial" charset="0"/>
                          <a:ea typeface="宋体" charset="0"/>
                          <a:cs typeface="宋体" charset="0"/>
                        </a:rPr>
                        <a:t>更名成</a:t>
                      </a:r>
                      <a:r>
                        <a:rPr kumimoji="0" lang="en-US" altLang="zh-CN" sz="2000" b="0" i="0" u="none" strike="noStrike" cap="none" normalizeH="0" baseline="0" dirty="0">
                          <a:ln>
                            <a:noFill/>
                          </a:ln>
                          <a:solidFill>
                            <a:schemeClr val="tx1"/>
                          </a:solidFill>
                          <a:effectLst/>
                          <a:latin typeface="Arial" charset="0"/>
                          <a:ea typeface="宋体" charset="0"/>
                          <a:cs typeface="宋体" charset="0"/>
                        </a:rPr>
                        <a:t>Java ME</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dirty="0" smtClean="0">
                          <a:ln>
                            <a:noFill/>
                          </a:ln>
                          <a:solidFill>
                            <a:schemeClr val="tx1"/>
                          </a:solidFill>
                          <a:effectLst/>
                          <a:latin typeface="Arial" charset="0"/>
                          <a:ea typeface="宋体" charset="0"/>
                          <a:cs typeface="宋体" charset="0"/>
                        </a:rPr>
                        <a:t>……</a:t>
                      </a:r>
                      <a:endParaRPr kumimoji="0" lang="en-US" altLang="zh-CN" sz="2000" b="0" i="0" u="none" strike="noStrike" cap="none" normalizeH="0" baseline="0" dirty="0">
                        <a:ln>
                          <a:noFill/>
                        </a:ln>
                        <a:solidFill>
                          <a:schemeClr val="tx1"/>
                        </a:solidFill>
                        <a:effectLst/>
                        <a:latin typeface="Arial" charset="0"/>
                        <a:ea typeface="宋体" charset="0"/>
                        <a:cs typeface="宋体"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dirty="0" smtClean="0">
                          <a:ln>
                            <a:noFill/>
                          </a:ln>
                          <a:solidFill>
                            <a:schemeClr val="tx1"/>
                          </a:solidFill>
                          <a:effectLst/>
                          <a:latin typeface="Arial" charset="0"/>
                          <a:ea typeface="宋体" charset="0"/>
                          <a:cs typeface="宋体" charset="0"/>
                        </a:rPr>
                        <a:t>……</a:t>
                      </a:r>
                      <a:endParaRPr kumimoji="0" lang="en-US" altLang="zh-CN" sz="2000" b="0" i="0" u="none" strike="noStrike" cap="none" normalizeH="0" baseline="0" dirty="0">
                        <a:ln>
                          <a:noFill/>
                        </a:ln>
                        <a:solidFill>
                          <a:schemeClr val="tx1"/>
                        </a:solidFill>
                        <a:effectLst/>
                        <a:latin typeface="Arial" charset="0"/>
                        <a:ea typeface="宋体" charset="0"/>
                        <a:cs typeface="宋体"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94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19100" y="2336800"/>
            <a:ext cx="8432800" cy="4111625"/>
          </a:xfrm>
        </p:spPr>
        <p:txBody>
          <a:bodyPr/>
          <a:lstStyle/>
          <a:p>
            <a:pPr eaLnBrk="1" hangingPunct="1">
              <a:lnSpc>
                <a:spcPct val="90000"/>
              </a:lnSpc>
            </a:pPr>
            <a:r>
              <a:rPr lang="zh-CN" altLang="en-US" dirty="0" smtClean="0">
                <a:latin typeface="Arial" charset="0"/>
                <a:ea typeface="宋体" charset="0"/>
              </a:rPr>
              <a:t>简</a:t>
            </a:r>
            <a:r>
              <a:rPr lang="zh-CN" altLang="en-US" dirty="0">
                <a:latin typeface="Arial" charset="0"/>
                <a:ea typeface="宋体" charset="0"/>
              </a:rPr>
              <a:t>介：</a:t>
            </a:r>
          </a:p>
          <a:p>
            <a:pPr lvl="1" eaLnBrk="1" hangingPunct="1">
              <a:lnSpc>
                <a:spcPct val="90000"/>
              </a:lnSpc>
            </a:pPr>
            <a:r>
              <a:rPr lang="zh-CN" altLang="en-US" dirty="0">
                <a:latin typeface="Arial" charset="0"/>
                <a:ea typeface="宋体" charset="0"/>
              </a:rPr>
              <a:t>基本思想：</a:t>
            </a:r>
          </a:p>
          <a:p>
            <a:pPr lvl="2" eaLnBrk="1" hangingPunct="1">
              <a:lnSpc>
                <a:spcPct val="90000"/>
              </a:lnSpc>
            </a:pPr>
            <a:r>
              <a:rPr lang="zh-CN" altLang="en-US" dirty="0">
                <a:latin typeface="Arial" charset="0"/>
                <a:ea typeface="宋体" charset="0"/>
              </a:rPr>
              <a:t>把软件系统看成各种对象的集合，对象就是最小的子系统，一组相关的对象能组合成更复杂的子系统</a:t>
            </a:r>
          </a:p>
          <a:p>
            <a:pPr lvl="1" eaLnBrk="1" hangingPunct="1">
              <a:lnSpc>
                <a:spcPct val="90000"/>
              </a:lnSpc>
            </a:pPr>
            <a:r>
              <a:rPr lang="zh-CN" altLang="en-US" dirty="0">
                <a:latin typeface="Arial" charset="0"/>
                <a:ea typeface="宋体" charset="0"/>
              </a:rPr>
              <a:t>对象模型：</a:t>
            </a:r>
          </a:p>
          <a:p>
            <a:pPr lvl="2" eaLnBrk="1" hangingPunct="1">
              <a:lnSpc>
                <a:spcPct val="90000"/>
              </a:lnSpc>
            </a:pPr>
            <a:r>
              <a:rPr lang="zh-CN" altLang="en-US" dirty="0">
                <a:latin typeface="Arial" charset="0"/>
                <a:ea typeface="宋体" charset="0"/>
              </a:rPr>
              <a:t>自低向上的抽象：</a:t>
            </a:r>
          </a:p>
          <a:p>
            <a:pPr lvl="3" eaLnBrk="1" hangingPunct="1">
              <a:lnSpc>
                <a:spcPct val="90000"/>
              </a:lnSpc>
            </a:pPr>
            <a:r>
              <a:rPr lang="zh-CN" altLang="en-US" dirty="0">
                <a:latin typeface="Arial" charset="0"/>
                <a:ea typeface="宋体" charset="0"/>
              </a:rPr>
              <a:t>把问题领域中的事物抽象为有特定属性和行为的对象</a:t>
            </a:r>
          </a:p>
          <a:p>
            <a:pPr lvl="3" eaLnBrk="1" hangingPunct="1">
              <a:lnSpc>
                <a:spcPct val="90000"/>
              </a:lnSpc>
            </a:pPr>
            <a:r>
              <a:rPr lang="zh-CN" altLang="en-US" dirty="0">
                <a:latin typeface="Arial" charset="0"/>
                <a:ea typeface="宋体" charset="0"/>
              </a:rPr>
              <a:t>把具有相同属性和行为的对象抽象为类</a:t>
            </a:r>
          </a:p>
          <a:p>
            <a:pPr lvl="3" eaLnBrk="1" hangingPunct="1">
              <a:lnSpc>
                <a:spcPct val="90000"/>
              </a:lnSpc>
            </a:pPr>
            <a:r>
              <a:rPr lang="zh-CN" altLang="en-US" dirty="0">
                <a:latin typeface="Arial" charset="0"/>
                <a:ea typeface="宋体" charset="0"/>
              </a:rPr>
              <a:t>若多个类间存在一些共性，把这些共性抽象到父类中</a:t>
            </a:r>
          </a:p>
          <a:p>
            <a:pPr lvl="2" eaLnBrk="1" hangingPunct="1">
              <a:lnSpc>
                <a:spcPct val="90000"/>
              </a:lnSpc>
            </a:pPr>
            <a:r>
              <a:rPr lang="zh-CN" altLang="en-US" dirty="0">
                <a:latin typeface="Arial" charset="0"/>
                <a:ea typeface="宋体" charset="0"/>
              </a:rPr>
              <a:t>自顶向下的分解：逐步细化</a:t>
            </a:r>
          </a:p>
          <a:p>
            <a:pPr lvl="3" eaLnBrk="1" hangingPunct="1">
              <a:lnSpc>
                <a:spcPct val="90000"/>
              </a:lnSpc>
            </a:pPr>
            <a:r>
              <a:rPr lang="zh-CN" altLang="en-US" dirty="0">
                <a:latin typeface="Arial" charset="0"/>
                <a:ea typeface="宋体" charset="0"/>
              </a:rPr>
              <a:t>例如：计算机系统</a:t>
            </a:r>
            <a:r>
              <a:rPr lang="zh-CN" altLang="en-US" dirty="0">
                <a:latin typeface="Arial" charset="0"/>
                <a:ea typeface="宋体" charset="0"/>
                <a:sym typeface="Wingdings" charset="0"/>
              </a:rPr>
              <a:t>主机、键盘、打印机等对象</a:t>
            </a:r>
          </a:p>
          <a:p>
            <a:pPr lvl="3" eaLnBrk="1" hangingPunct="1">
              <a:lnSpc>
                <a:spcPct val="90000"/>
              </a:lnSpc>
              <a:buFont typeface="Wingdings" charset="0"/>
              <a:buNone/>
            </a:pPr>
            <a:r>
              <a:rPr lang="zh-CN" altLang="en-US" dirty="0">
                <a:latin typeface="Arial" charset="0"/>
                <a:ea typeface="宋体" charset="0"/>
              </a:rPr>
              <a:t>		        主机</a:t>
            </a:r>
            <a:r>
              <a:rPr lang="zh-CN" altLang="en-US" dirty="0">
                <a:latin typeface="Arial" charset="0"/>
                <a:ea typeface="宋体" charset="0"/>
                <a:sym typeface="Wingdings" charset="0"/>
              </a:rPr>
              <a:t>处理器、内存、硬盘、主板等对象</a:t>
            </a:r>
            <a:r>
              <a:rPr lang="en-US" altLang="zh-CN" dirty="0">
                <a:latin typeface="Arial" charset="0"/>
                <a:ea typeface="宋体" charset="0"/>
                <a:sym typeface="Wingdings" charset="0"/>
              </a:rPr>
              <a:t>……</a:t>
            </a:r>
            <a:endParaRPr lang="en-US" altLang="zh-CN" dirty="0">
              <a:latin typeface="Arial" charset="0"/>
              <a:ea typeface="宋体" charset="0"/>
            </a:endParaRPr>
          </a:p>
        </p:txBody>
      </p:sp>
      <p:sp>
        <p:nvSpPr>
          <p:cNvPr id="5" name="标题 1"/>
          <p:cNvSpPr>
            <a:spLocks noGrp="1"/>
          </p:cNvSpPr>
          <p:nvPr>
            <p:ph type="title"/>
          </p:nvPr>
        </p:nvSpPr>
        <p:spPr>
          <a:xfrm>
            <a:off x="457200" y="345141"/>
            <a:ext cx="8229600" cy="1143000"/>
          </a:xfrm>
        </p:spPr>
        <p:txBody>
          <a:bodyPr/>
          <a:lstStyle/>
          <a:p>
            <a:r>
              <a:rPr kumimoji="1" lang="zh-CN" altLang="en-US" sz="3600" dirty="0" smtClean="0"/>
              <a:t>面向对象软件开发方法</a:t>
            </a:r>
            <a:endParaRPr kumimoji="1" lang="zh-CN" altLang="en-US" sz="3600" dirty="0"/>
          </a:p>
        </p:txBody>
      </p:sp>
    </p:spTree>
    <p:extLst>
      <p:ext uri="{BB962C8B-B14F-4D97-AF65-F5344CB8AC3E}">
        <p14:creationId xmlns:p14="http://schemas.microsoft.com/office/powerpoint/2010/main" val="23841755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914400" y="2666999"/>
            <a:ext cx="7772400" cy="3463925"/>
          </a:xfrm>
        </p:spPr>
        <p:txBody>
          <a:bodyPr/>
          <a:lstStyle/>
          <a:p>
            <a:pPr eaLnBrk="1" hangingPunct="1"/>
            <a:r>
              <a:rPr lang="zh-CN" altLang="en-US" dirty="0">
                <a:latin typeface="Arial" charset="0"/>
                <a:ea typeface="宋体" charset="0"/>
              </a:rPr>
              <a:t>在面向对象的软件开发中，开发者主要任务是：</a:t>
            </a:r>
          </a:p>
          <a:p>
            <a:pPr lvl="1" eaLnBrk="1" hangingPunct="1"/>
            <a:r>
              <a:rPr lang="zh-CN" altLang="en-US" dirty="0">
                <a:latin typeface="Arial" charset="0"/>
                <a:ea typeface="宋体" charset="0"/>
              </a:rPr>
              <a:t>先建立模拟问题领域的对象模型</a:t>
            </a:r>
          </a:p>
          <a:p>
            <a:pPr lvl="1" eaLnBrk="1" hangingPunct="1"/>
            <a:r>
              <a:rPr lang="zh-CN" altLang="en-US" dirty="0">
                <a:latin typeface="Arial" charset="0"/>
                <a:ea typeface="宋体" charset="0"/>
              </a:rPr>
              <a:t>然后通过程序代码来实现对象模型</a:t>
            </a:r>
          </a:p>
          <a:p>
            <a:pPr eaLnBrk="1" hangingPunct="1"/>
            <a:r>
              <a:rPr lang="zh-CN" altLang="en-US" dirty="0">
                <a:latin typeface="Arial" charset="0"/>
                <a:ea typeface="宋体" charset="0"/>
              </a:rPr>
              <a:t>对象模型的主要内容：</a:t>
            </a:r>
          </a:p>
          <a:p>
            <a:pPr lvl="1" eaLnBrk="1" hangingPunct="1"/>
            <a:r>
              <a:rPr lang="zh-CN" altLang="en-US" dirty="0">
                <a:latin typeface="Arial" charset="0"/>
                <a:ea typeface="宋体" charset="0"/>
              </a:rPr>
              <a:t>类以及类的关系</a:t>
            </a:r>
          </a:p>
        </p:txBody>
      </p:sp>
      <p:sp>
        <p:nvSpPr>
          <p:cNvPr id="5" name="标题 1"/>
          <p:cNvSpPr>
            <a:spLocks noGrp="1"/>
          </p:cNvSpPr>
          <p:nvPr>
            <p:ph type="title"/>
          </p:nvPr>
        </p:nvSpPr>
        <p:spPr/>
        <p:txBody>
          <a:bodyPr/>
          <a:lstStyle/>
          <a:p>
            <a:r>
              <a:rPr kumimoji="1" lang="zh-CN" altLang="en-US" sz="3600" dirty="0" smtClean="0"/>
              <a:t>面向对象软件开发方法</a:t>
            </a:r>
            <a:endParaRPr kumimoji="1" lang="zh-CN" altLang="en-US" sz="3600" dirty="0"/>
          </a:p>
        </p:txBody>
      </p:sp>
    </p:spTree>
    <p:extLst>
      <p:ext uri="{BB962C8B-B14F-4D97-AF65-F5344CB8AC3E}">
        <p14:creationId xmlns:p14="http://schemas.microsoft.com/office/powerpoint/2010/main" val="8413594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lstStyle/>
          <a:p>
            <a:pPr eaLnBrk="1" hangingPunct="1"/>
            <a:r>
              <a:rPr lang="zh-CN" altLang="en-US">
                <a:latin typeface="Arial" charset="0"/>
                <a:ea typeface="宋体" charset="0"/>
              </a:rPr>
              <a:t>核心思想及基本概念：</a:t>
            </a:r>
          </a:p>
          <a:p>
            <a:pPr lvl="1" eaLnBrk="1" hangingPunct="1"/>
            <a:r>
              <a:rPr lang="zh-CN" altLang="en-US">
                <a:latin typeface="Arial" charset="0"/>
                <a:ea typeface="宋体" charset="0"/>
              </a:rPr>
              <a:t>问题领域：软件系统所模拟的真实世界的系统</a:t>
            </a:r>
          </a:p>
          <a:p>
            <a:pPr lvl="1" eaLnBrk="1" hangingPunct="1"/>
            <a:r>
              <a:rPr lang="zh-CN" altLang="en-US">
                <a:latin typeface="Arial" charset="0"/>
                <a:ea typeface="宋体" charset="0"/>
              </a:rPr>
              <a:t>对象：对问题领域中事物的抽象</a:t>
            </a:r>
          </a:p>
          <a:p>
            <a:pPr lvl="2" eaLnBrk="1" hangingPunct="1"/>
            <a:r>
              <a:rPr lang="zh-CN" altLang="en-US">
                <a:latin typeface="Arial" charset="0"/>
                <a:ea typeface="宋体" charset="0"/>
              </a:rPr>
              <a:t>万物都是对象</a:t>
            </a:r>
          </a:p>
          <a:p>
            <a:pPr lvl="2" eaLnBrk="1" hangingPunct="1"/>
            <a:r>
              <a:rPr lang="zh-CN" altLang="en-US">
                <a:latin typeface="Arial" charset="0"/>
                <a:ea typeface="宋体" charset="0"/>
              </a:rPr>
              <a:t>每个对象都是唯一的，可区分的</a:t>
            </a:r>
          </a:p>
          <a:p>
            <a:pPr lvl="2" eaLnBrk="1" hangingPunct="1"/>
            <a:r>
              <a:rPr lang="zh-CN" altLang="en-US">
                <a:latin typeface="Arial" charset="0"/>
                <a:ea typeface="宋体" charset="0"/>
              </a:rPr>
              <a:t>对象具有属性和行为</a:t>
            </a:r>
          </a:p>
          <a:p>
            <a:pPr lvl="2" eaLnBrk="1" hangingPunct="1"/>
            <a:r>
              <a:rPr lang="zh-CN" altLang="en-US">
                <a:latin typeface="Arial" charset="0"/>
                <a:ea typeface="宋体" charset="0"/>
              </a:rPr>
              <a:t>对象具有状态（状态：某个瞬间对象各个属性的取值）</a:t>
            </a:r>
          </a:p>
          <a:p>
            <a:pPr lvl="2" eaLnBrk="1" hangingPunct="1"/>
            <a:r>
              <a:rPr lang="zh-CN" altLang="en-US">
                <a:latin typeface="Arial" charset="0"/>
                <a:ea typeface="宋体" charset="0"/>
              </a:rPr>
              <a:t>对象都属于某个类</a:t>
            </a:r>
          </a:p>
        </p:txBody>
      </p:sp>
      <p:sp>
        <p:nvSpPr>
          <p:cNvPr id="5" name="标题 1"/>
          <p:cNvSpPr txBox="1">
            <a:spLocks/>
          </p:cNvSpPr>
          <p:nvPr/>
        </p:nvSpPr>
        <p:spPr>
          <a:xfrm>
            <a:off x="609600" y="497541"/>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kumimoji="1" lang="zh-CN" altLang="en-US" sz="3600" smtClean="0"/>
              <a:t>面向对象软件开发方法</a:t>
            </a:r>
            <a:endParaRPr kumimoji="1" lang="zh-CN" altLang="en-US" sz="3600" dirty="0"/>
          </a:p>
        </p:txBody>
      </p:sp>
    </p:spTree>
    <p:extLst>
      <p:ext uri="{BB962C8B-B14F-4D97-AF65-F5344CB8AC3E}">
        <p14:creationId xmlns:p14="http://schemas.microsoft.com/office/powerpoint/2010/main" val="41626946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normAutofit fontScale="92500" lnSpcReduction="20000"/>
          </a:bodyPr>
          <a:lstStyle/>
          <a:p>
            <a:pPr eaLnBrk="1" hangingPunct="1"/>
            <a:r>
              <a:rPr lang="zh-CN" altLang="en-US" sz="2400">
                <a:latin typeface="Arial" charset="0"/>
                <a:ea typeface="宋体" charset="0"/>
              </a:rPr>
              <a:t>核心思想及基本概念：</a:t>
            </a:r>
          </a:p>
          <a:p>
            <a:pPr lvl="1" eaLnBrk="1" hangingPunct="1"/>
            <a:r>
              <a:rPr lang="zh-CN" altLang="en-US" sz="2200">
                <a:latin typeface="Arial" charset="0"/>
                <a:ea typeface="宋体" charset="0"/>
              </a:rPr>
              <a:t>类：具有相同属性和行为的对象的集合</a:t>
            </a:r>
          </a:p>
          <a:p>
            <a:pPr lvl="2" eaLnBrk="1" hangingPunct="1"/>
            <a:r>
              <a:rPr lang="zh-CN" altLang="en-US" sz="2100">
                <a:latin typeface="Arial" charset="0"/>
                <a:ea typeface="宋体" charset="0"/>
              </a:rPr>
              <a:t>同一个类的所有实例具有相同的属性，但它们的状态不一定相同，即属性的取值不一定相同</a:t>
            </a:r>
          </a:p>
          <a:p>
            <a:pPr lvl="2" eaLnBrk="1" hangingPunct="1"/>
            <a:r>
              <a:rPr lang="zh-CN" altLang="en-US" sz="2100">
                <a:latin typeface="Arial" charset="0"/>
                <a:ea typeface="宋体" charset="0"/>
              </a:rPr>
              <a:t>同一个类的所有实例包括类本身的所有实例，以及其子类的所有实例</a:t>
            </a:r>
          </a:p>
          <a:p>
            <a:pPr lvl="1" eaLnBrk="1" hangingPunct="1"/>
            <a:r>
              <a:rPr lang="zh-CN" altLang="en-US" sz="2200">
                <a:latin typeface="Arial" charset="0"/>
                <a:ea typeface="宋体" charset="0"/>
              </a:rPr>
              <a:t>消息、服务：</a:t>
            </a:r>
          </a:p>
          <a:p>
            <a:pPr lvl="2" eaLnBrk="1" hangingPunct="1"/>
            <a:r>
              <a:rPr lang="zh-CN" altLang="en-US" sz="2100">
                <a:latin typeface="Arial" charset="0"/>
                <a:ea typeface="宋体" charset="0"/>
              </a:rPr>
              <a:t>软件系统的复杂功能是多个对象协同工作完成的</a:t>
            </a:r>
          </a:p>
          <a:p>
            <a:pPr lvl="2" eaLnBrk="1" hangingPunct="1"/>
            <a:r>
              <a:rPr lang="zh-CN" altLang="en-US" sz="2100">
                <a:latin typeface="Arial" charset="0"/>
                <a:ea typeface="宋体" charset="0"/>
              </a:rPr>
              <a:t>服务：每个对象都有特定的功能，相对于其他对象而言，这些功能就是为其他对象提供的服务（对象方法）</a:t>
            </a:r>
          </a:p>
          <a:p>
            <a:pPr lvl="2" eaLnBrk="1" hangingPunct="1"/>
            <a:r>
              <a:rPr lang="zh-CN" altLang="en-US" sz="2100">
                <a:latin typeface="Arial" charset="0"/>
                <a:ea typeface="宋体" charset="0"/>
              </a:rPr>
              <a:t>消息：为了获得服务，而提出的获得服务的请求（方法调用）</a:t>
            </a:r>
          </a:p>
        </p:txBody>
      </p:sp>
      <p:sp>
        <p:nvSpPr>
          <p:cNvPr id="5" name="标题 1"/>
          <p:cNvSpPr>
            <a:spLocks noGrp="1"/>
          </p:cNvSpPr>
          <p:nvPr>
            <p:ph type="title"/>
          </p:nvPr>
        </p:nvSpPr>
        <p:spPr/>
        <p:txBody>
          <a:bodyPr/>
          <a:lstStyle/>
          <a:p>
            <a:r>
              <a:rPr kumimoji="1" lang="zh-CN" altLang="en-US" sz="3600" dirty="0" smtClean="0"/>
              <a:t>面向对象软件开发方法</a:t>
            </a:r>
            <a:endParaRPr kumimoji="1" lang="zh-CN" altLang="en-US" sz="3600" dirty="0"/>
          </a:p>
        </p:txBody>
      </p:sp>
    </p:spTree>
    <p:extLst>
      <p:ext uri="{BB962C8B-B14F-4D97-AF65-F5344CB8AC3E}">
        <p14:creationId xmlns:p14="http://schemas.microsoft.com/office/powerpoint/2010/main" val="40862912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914400" y="2551113"/>
            <a:ext cx="7772400" cy="4214812"/>
          </a:xfrm>
        </p:spPr>
        <p:txBody>
          <a:bodyPr/>
          <a:lstStyle/>
          <a:p>
            <a:pPr eaLnBrk="1" hangingPunct="1"/>
            <a:r>
              <a:rPr lang="zh-CN" altLang="en-US" dirty="0">
                <a:latin typeface="Arial" charset="0"/>
                <a:ea typeface="宋体" charset="0"/>
              </a:rPr>
              <a:t>核心思想及基本概念：</a:t>
            </a:r>
          </a:p>
          <a:p>
            <a:pPr lvl="1" eaLnBrk="1" hangingPunct="1"/>
            <a:r>
              <a:rPr lang="zh-CN" altLang="en-US" dirty="0">
                <a:latin typeface="Arial" charset="0"/>
                <a:ea typeface="宋体" charset="0"/>
              </a:rPr>
              <a:t>接口：</a:t>
            </a:r>
          </a:p>
          <a:p>
            <a:pPr lvl="2" eaLnBrk="1" hangingPunct="1"/>
            <a:r>
              <a:rPr lang="zh-CN" altLang="en-US" dirty="0">
                <a:latin typeface="Arial" charset="0"/>
                <a:ea typeface="宋体" charset="0"/>
              </a:rPr>
              <a:t>每个对象都有接口</a:t>
            </a:r>
          </a:p>
          <a:p>
            <a:pPr lvl="2" eaLnBrk="1" hangingPunct="1"/>
            <a:r>
              <a:rPr lang="zh-CN" altLang="en-US" dirty="0">
                <a:latin typeface="Arial" charset="0"/>
                <a:ea typeface="宋体" charset="0"/>
              </a:rPr>
              <a:t>接口是一个抽象概念，指系统对外提供的所有服务</a:t>
            </a:r>
          </a:p>
          <a:p>
            <a:pPr lvl="3" eaLnBrk="1" hangingPunct="1"/>
            <a:r>
              <a:rPr lang="zh-CN" altLang="en-US" dirty="0">
                <a:latin typeface="Arial" charset="0"/>
                <a:ea typeface="宋体" charset="0"/>
              </a:rPr>
              <a:t>接口描述能够提供哪些服务，但不含服务的实现细节</a:t>
            </a:r>
          </a:p>
          <a:p>
            <a:pPr lvl="2" eaLnBrk="1" hangingPunct="1"/>
            <a:r>
              <a:rPr lang="zh-CN" altLang="en-US" dirty="0">
                <a:latin typeface="Arial" charset="0"/>
                <a:ea typeface="宋体" charset="0"/>
              </a:rPr>
              <a:t>站在使用者的角度：对象中所有向使用者公开的方法的声明构成对象的接口</a:t>
            </a:r>
          </a:p>
        </p:txBody>
      </p:sp>
      <p:sp>
        <p:nvSpPr>
          <p:cNvPr id="5" name="标题 1"/>
          <p:cNvSpPr>
            <a:spLocks noGrp="1"/>
          </p:cNvSpPr>
          <p:nvPr>
            <p:ph type="title"/>
          </p:nvPr>
        </p:nvSpPr>
        <p:spPr/>
        <p:txBody>
          <a:bodyPr/>
          <a:lstStyle/>
          <a:p>
            <a:r>
              <a:rPr kumimoji="1" lang="zh-CN" altLang="en-US" sz="3600" dirty="0" smtClean="0"/>
              <a:t>面向对象软件开发方法</a:t>
            </a:r>
            <a:endParaRPr kumimoji="1" lang="zh-CN" altLang="en-US" sz="3600" dirty="0"/>
          </a:p>
        </p:txBody>
      </p:sp>
    </p:spTree>
    <p:extLst>
      <p:ext uri="{BB962C8B-B14F-4D97-AF65-F5344CB8AC3E}">
        <p14:creationId xmlns:p14="http://schemas.microsoft.com/office/powerpoint/2010/main" val="25810596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46088" y="2111375"/>
            <a:ext cx="7772400" cy="3816350"/>
          </a:xfrm>
        </p:spPr>
        <p:txBody>
          <a:bodyPr/>
          <a:lstStyle/>
          <a:p>
            <a:pPr eaLnBrk="1" hangingPunct="1"/>
            <a:r>
              <a:rPr lang="zh-CN" altLang="en-US" dirty="0">
                <a:latin typeface="Arial" charset="0"/>
                <a:ea typeface="宋体" charset="0"/>
              </a:rPr>
              <a:t>核心思想及基本概念：</a:t>
            </a:r>
          </a:p>
          <a:p>
            <a:pPr lvl="1" eaLnBrk="1" hangingPunct="1"/>
            <a:r>
              <a:rPr lang="zh-CN" altLang="en-US" dirty="0">
                <a:latin typeface="Arial" charset="0"/>
                <a:ea typeface="宋体" charset="0"/>
              </a:rPr>
              <a:t>封装（透明）：</a:t>
            </a:r>
          </a:p>
          <a:p>
            <a:pPr lvl="2" eaLnBrk="1" hangingPunct="1"/>
            <a:r>
              <a:rPr lang="zh-CN" altLang="en-US" dirty="0">
                <a:latin typeface="Arial" charset="0"/>
                <a:ea typeface="宋体" charset="0"/>
              </a:rPr>
              <a:t>隐藏对象的属性和实现细节，仅对外公开接口</a:t>
            </a:r>
          </a:p>
          <a:p>
            <a:pPr lvl="2" eaLnBrk="1" hangingPunct="1"/>
            <a:r>
              <a:rPr lang="zh-CN" altLang="en-US" dirty="0">
                <a:latin typeface="Arial" charset="0"/>
                <a:ea typeface="宋体" charset="0"/>
              </a:rPr>
              <a:t>封装的两大原则：</a:t>
            </a:r>
          </a:p>
          <a:p>
            <a:pPr lvl="3" eaLnBrk="1" hangingPunct="1"/>
            <a:r>
              <a:rPr lang="zh-CN" altLang="en-US" dirty="0">
                <a:latin typeface="Arial" charset="0"/>
                <a:ea typeface="宋体" charset="0"/>
              </a:rPr>
              <a:t>把尽可能多的东西藏起来，对外提供简捷的接口</a:t>
            </a:r>
          </a:p>
          <a:p>
            <a:pPr lvl="3" eaLnBrk="1" hangingPunct="1"/>
            <a:r>
              <a:rPr lang="zh-CN" altLang="en-US" dirty="0">
                <a:latin typeface="Arial" charset="0"/>
                <a:ea typeface="宋体" charset="0"/>
              </a:rPr>
              <a:t>把所有的属性藏起来</a:t>
            </a:r>
          </a:p>
          <a:p>
            <a:pPr lvl="2" eaLnBrk="1" hangingPunct="1"/>
            <a:r>
              <a:rPr lang="zh-CN" altLang="en-US" dirty="0">
                <a:latin typeface="Arial" charset="0"/>
                <a:ea typeface="宋体" charset="0"/>
              </a:rPr>
              <a:t>示例：</a:t>
            </a:r>
          </a:p>
        </p:txBody>
      </p:sp>
      <p:pic>
        <p:nvPicPr>
          <p:cNvPr id="2970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4318001"/>
            <a:ext cx="2879725" cy="251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925" y="4360863"/>
            <a:ext cx="2735263"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p:nvPr>
        </p:nvSpPr>
        <p:spPr/>
        <p:txBody>
          <a:bodyPr/>
          <a:lstStyle/>
          <a:p>
            <a:r>
              <a:rPr kumimoji="1" lang="zh-CN" altLang="en-US" sz="3600" dirty="0" smtClean="0"/>
              <a:t>面向对象软件开发方法</a:t>
            </a:r>
            <a:endParaRPr kumimoji="1" lang="zh-CN" altLang="en-US" sz="3600" dirty="0"/>
          </a:p>
        </p:txBody>
      </p:sp>
    </p:spTree>
    <p:extLst>
      <p:ext uri="{BB962C8B-B14F-4D97-AF65-F5344CB8AC3E}">
        <p14:creationId xmlns:p14="http://schemas.microsoft.com/office/powerpoint/2010/main" val="28164124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284163" y="2082800"/>
            <a:ext cx="4770437" cy="4775200"/>
          </a:xfrm>
          <a:ln>
            <a:solidFill>
              <a:schemeClr val="tx1"/>
            </a:solidFill>
            <a:miter lim="800000"/>
            <a:headEnd/>
            <a:tailEnd/>
          </a:ln>
        </p:spPr>
        <p:txBody>
          <a:bodyPr>
            <a:noAutofit/>
          </a:bodyPr>
          <a:lstStyle/>
          <a:p>
            <a:pPr marL="234000" eaLnBrk="1" hangingPunct="1">
              <a:spcBef>
                <a:spcPts val="0"/>
              </a:spcBef>
              <a:buFont typeface="Wingdings" charset="0"/>
              <a:buNone/>
            </a:pPr>
            <a:r>
              <a:rPr lang="en-US" altLang="zh-CN" sz="1800" dirty="0">
                <a:latin typeface="Arial" charset="0"/>
                <a:ea typeface="宋体" charset="0"/>
              </a:rPr>
              <a:t>//</a:t>
            </a:r>
            <a:r>
              <a:rPr lang="zh-CN" altLang="en-US" sz="1800" dirty="0">
                <a:latin typeface="Arial" charset="0"/>
                <a:ea typeface="宋体" charset="0"/>
              </a:rPr>
              <a:t>半自动</a:t>
            </a:r>
          </a:p>
          <a:p>
            <a:pPr marL="234000" eaLnBrk="1" hangingPunct="1">
              <a:spcBef>
                <a:spcPts val="0"/>
              </a:spcBef>
              <a:buFont typeface="Wingdings" charset="0"/>
              <a:buNone/>
            </a:pPr>
            <a:r>
              <a:rPr lang="en-US" altLang="zh-CN" sz="1800" dirty="0" err="1">
                <a:latin typeface="Arial" charset="0"/>
                <a:ea typeface="宋体" charset="0"/>
              </a:rPr>
              <a:t>HalfWasher</a:t>
            </a:r>
            <a:r>
              <a:rPr lang="en-US" altLang="zh-CN" sz="1800" dirty="0">
                <a:latin typeface="Arial" charset="0"/>
                <a:ea typeface="宋体" charset="0"/>
              </a:rPr>
              <a:t> washer=new </a:t>
            </a:r>
            <a:r>
              <a:rPr lang="en-US" altLang="zh-CN" sz="1800" dirty="0" err="1">
                <a:latin typeface="Arial" charset="0"/>
                <a:ea typeface="宋体" charset="0"/>
              </a:rPr>
              <a:t>HalfWasher</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err="1">
                <a:latin typeface="Arial" charset="0"/>
                <a:ea typeface="宋体" charset="0"/>
              </a:rPr>
              <a:t>washer.on</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a:latin typeface="Arial" charset="0"/>
                <a:ea typeface="宋体" charset="0"/>
              </a:rPr>
              <a:t>//</a:t>
            </a:r>
            <a:r>
              <a:rPr lang="zh-CN" altLang="en-US" sz="1800" dirty="0">
                <a:latin typeface="Arial" charset="0"/>
                <a:ea typeface="宋体" charset="0"/>
              </a:rPr>
              <a:t>洗涤</a:t>
            </a:r>
          </a:p>
          <a:p>
            <a:pPr marL="234000" eaLnBrk="1" hangingPunct="1">
              <a:spcBef>
                <a:spcPts val="0"/>
              </a:spcBef>
              <a:buFont typeface="Wingdings" charset="0"/>
              <a:buNone/>
            </a:pPr>
            <a:r>
              <a:rPr lang="en-US" altLang="zh-CN" sz="1800" dirty="0" err="1">
                <a:latin typeface="Arial" charset="0"/>
                <a:ea typeface="宋体" charset="0"/>
              </a:rPr>
              <a:t>washer.inputWater</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err="1">
                <a:latin typeface="Arial" charset="0"/>
                <a:ea typeface="宋体" charset="0"/>
              </a:rPr>
              <a:t>washer.setTimer</a:t>
            </a:r>
            <a:r>
              <a:rPr lang="en-US" altLang="zh-CN" sz="1800" dirty="0">
                <a:latin typeface="Arial" charset="0"/>
                <a:ea typeface="宋体" charset="0"/>
              </a:rPr>
              <a:t>(5);</a:t>
            </a:r>
          </a:p>
          <a:p>
            <a:pPr marL="234000" eaLnBrk="1" hangingPunct="1">
              <a:spcBef>
                <a:spcPts val="0"/>
              </a:spcBef>
              <a:buFont typeface="Wingdings" charset="0"/>
              <a:buNone/>
            </a:pPr>
            <a:r>
              <a:rPr lang="en-US" altLang="zh-CN" sz="1800" dirty="0" err="1">
                <a:latin typeface="Arial" charset="0"/>
                <a:ea typeface="宋体" charset="0"/>
              </a:rPr>
              <a:t>washer.wash</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err="1">
                <a:latin typeface="Arial" charset="0"/>
                <a:ea typeface="宋体" charset="0"/>
              </a:rPr>
              <a:t>washer.dischargeWater</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a:latin typeface="Arial" charset="0"/>
                <a:ea typeface="宋体" charset="0"/>
              </a:rPr>
              <a:t>//</a:t>
            </a:r>
            <a:r>
              <a:rPr lang="zh-CN" altLang="en-US" sz="1800" dirty="0">
                <a:latin typeface="Arial" charset="0"/>
                <a:ea typeface="宋体" charset="0"/>
              </a:rPr>
              <a:t>清洗</a:t>
            </a:r>
          </a:p>
          <a:p>
            <a:pPr marL="234000" eaLnBrk="1" hangingPunct="1">
              <a:spcBef>
                <a:spcPts val="0"/>
              </a:spcBef>
              <a:buFont typeface="Wingdings" charset="0"/>
              <a:buNone/>
            </a:pPr>
            <a:r>
              <a:rPr lang="en-US" altLang="zh-CN" sz="1800" dirty="0" err="1">
                <a:latin typeface="Arial" charset="0"/>
                <a:ea typeface="宋体" charset="0"/>
              </a:rPr>
              <a:t>washer.inputWater</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err="1">
                <a:latin typeface="Arial" charset="0"/>
                <a:ea typeface="宋体" charset="0"/>
              </a:rPr>
              <a:t>washer.setTimer</a:t>
            </a:r>
            <a:r>
              <a:rPr lang="en-US" altLang="zh-CN" sz="1800" dirty="0">
                <a:latin typeface="Arial" charset="0"/>
                <a:ea typeface="宋体" charset="0"/>
              </a:rPr>
              <a:t>(5);</a:t>
            </a:r>
          </a:p>
          <a:p>
            <a:pPr marL="234000" eaLnBrk="1" hangingPunct="1">
              <a:spcBef>
                <a:spcPts val="0"/>
              </a:spcBef>
              <a:buFont typeface="Wingdings" charset="0"/>
              <a:buNone/>
            </a:pPr>
            <a:r>
              <a:rPr lang="en-US" altLang="zh-CN" sz="1800" dirty="0" err="1">
                <a:latin typeface="Arial" charset="0"/>
                <a:ea typeface="宋体" charset="0"/>
              </a:rPr>
              <a:t>washer.wash</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err="1">
                <a:latin typeface="Arial" charset="0"/>
                <a:ea typeface="宋体" charset="0"/>
              </a:rPr>
              <a:t>washer.dischargeWater</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a:latin typeface="Arial" charset="0"/>
                <a:ea typeface="宋体" charset="0"/>
              </a:rPr>
              <a:t>//</a:t>
            </a:r>
            <a:r>
              <a:rPr lang="zh-CN" altLang="en-US" sz="1800" dirty="0">
                <a:latin typeface="Arial" charset="0"/>
                <a:ea typeface="宋体" charset="0"/>
              </a:rPr>
              <a:t>脱水</a:t>
            </a:r>
          </a:p>
          <a:p>
            <a:pPr marL="234000" eaLnBrk="1" hangingPunct="1">
              <a:spcBef>
                <a:spcPts val="0"/>
              </a:spcBef>
              <a:buFont typeface="Wingdings" charset="0"/>
              <a:buNone/>
            </a:pPr>
            <a:r>
              <a:rPr lang="en-US" altLang="zh-CN" sz="1800" dirty="0" err="1">
                <a:latin typeface="Arial" charset="0"/>
                <a:ea typeface="宋体" charset="0"/>
              </a:rPr>
              <a:t>Washer.setTimer</a:t>
            </a:r>
            <a:r>
              <a:rPr lang="en-US" altLang="zh-CN" sz="1800" dirty="0">
                <a:latin typeface="Arial" charset="0"/>
                <a:ea typeface="宋体" charset="0"/>
              </a:rPr>
              <a:t>(3);</a:t>
            </a:r>
          </a:p>
          <a:p>
            <a:pPr marL="234000" eaLnBrk="1" hangingPunct="1">
              <a:spcBef>
                <a:spcPts val="0"/>
              </a:spcBef>
              <a:buFont typeface="Wingdings" charset="0"/>
              <a:buNone/>
            </a:pPr>
            <a:r>
              <a:rPr lang="en-US" altLang="zh-CN" sz="1800" dirty="0" err="1">
                <a:latin typeface="Arial" charset="0"/>
                <a:ea typeface="宋体" charset="0"/>
              </a:rPr>
              <a:t>Washer.dehydrate</a:t>
            </a:r>
            <a:r>
              <a:rPr lang="en-US" altLang="zh-CN" sz="1800" dirty="0">
                <a:latin typeface="Arial" charset="0"/>
                <a:ea typeface="宋体" charset="0"/>
              </a:rPr>
              <a:t>();</a:t>
            </a:r>
          </a:p>
          <a:p>
            <a:pPr marL="234000" eaLnBrk="1" hangingPunct="1">
              <a:spcBef>
                <a:spcPts val="0"/>
              </a:spcBef>
              <a:buFont typeface="Wingdings" charset="0"/>
              <a:buNone/>
            </a:pPr>
            <a:r>
              <a:rPr lang="en-US" altLang="zh-CN" sz="1800" dirty="0" err="1">
                <a:latin typeface="Arial" charset="0"/>
                <a:ea typeface="宋体" charset="0"/>
              </a:rPr>
              <a:t>Washer.off</a:t>
            </a:r>
            <a:r>
              <a:rPr lang="en-US" altLang="zh-CN" sz="1800" dirty="0">
                <a:latin typeface="Arial" charset="0"/>
                <a:ea typeface="宋体" charset="0"/>
              </a:rPr>
              <a:t>();</a:t>
            </a:r>
          </a:p>
        </p:txBody>
      </p:sp>
      <p:sp>
        <p:nvSpPr>
          <p:cNvPr id="30723" name="Rectangle 7"/>
          <p:cNvSpPr>
            <a:spLocks noChangeArrowheads="1"/>
          </p:cNvSpPr>
          <p:nvPr/>
        </p:nvSpPr>
        <p:spPr bwMode="auto">
          <a:xfrm>
            <a:off x="5181600" y="2687638"/>
            <a:ext cx="3835400" cy="2747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chemeClr val="folHlink"/>
              </a:buClr>
              <a:buSzPct val="90000"/>
              <a:buFont typeface="Wingdings" charset="0"/>
              <a:buNone/>
            </a:pPr>
            <a:r>
              <a:rPr lang="en-US" altLang="zh-CN" dirty="0"/>
              <a:t>//</a:t>
            </a:r>
            <a:r>
              <a:rPr lang="zh-CN" altLang="en-US" dirty="0"/>
              <a:t>全自动</a:t>
            </a:r>
          </a:p>
          <a:p>
            <a:pPr marL="342900" indent="-342900">
              <a:spcBef>
                <a:spcPct val="20000"/>
              </a:spcBef>
              <a:buClr>
                <a:schemeClr val="folHlink"/>
              </a:buClr>
              <a:buSzPct val="90000"/>
              <a:buFont typeface="Wingdings" charset="0"/>
              <a:buNone/>
            </a:pPr>
            <a:r>
              <a:rPr lang="en-US" altLang="zh-CN" dirty="0" err="1"/>
              <a:t>AutoWasher</a:t>
            </a:r>
            <a:r>
              <a:rPr lang="en-US" altLang="zh-CN" dirty="0"/>
              <a:t> washer</a:t>
            </a:r>
            <a:r>
              <a:rPr lang="en-US" altLang="zh-CN" dirty="0" smtClean="0"/>
              <a:t>=</a:t>
            </a:r>
          </a:p>
          <a:p>
            <a:pPr marL="342900" indent="-342900">
              <a:spcBef>
                <a:spcPct val="20000"/>
              </a:spcBef>
              <a:buClr>
                <a:schemeClr val="folHlink"/>
              </a:buClr>
              <a:buSzPct val="90000"/>
              <a:buFont typeface="Wingdings" charset="0"/>
              <a:buNone/>
            </a:pPr>
            <a:r>
              <a:rPr lang="en-US" altLang="zh-CN" dirty="0"/>
              <a:t>	</a:t>
            </a:r>
            <a:r>
              <a:rPr lang="en-US" altLang="zh-CN" dirty="0" smtClean="0"/>
              <a:t>	new </a:t>
            </a:r>
            <a:r>
              <a:rPr lang="en-US" altLang="zh-CN" dirty="0" err="1"/>
              <a:t>AutoWasher</a:t>
            </a:r>
            <a:r>
              <a:rPr lang="en-US" altLang="zh-CN" dirty="0"/>
              <a:t>();</a:t>
            </a:r>
          </a:p>
          <a:p>
            <a:pPr marL="342900" indent="-342900">
              <a:spcBef>
                <a:spcPct val="20000"/>
              </a:spcBef>
              <a:buClr>
                <a:schemeClr val="folHlink"/>
              </a:buClr>
              <a:buSzPct val="90000"/>
              <a:buFont typeface="Wingdings" charset="0"/>
              <a:buNone/>
            </a:pPr>
            <a:r>
              <a:rPr lang="en-US" altLang="zh-CN" dirty="0" err="1"/>
              <a:t>washer.on</a:t>
            </a:r>
            <a:r>
              <a:rPr lang="en-US" altLang="zh-CN" dirty="0"/>
              <a:t>()</a:t>
            </a:r>
            <a:r>
              <a:rPr lang="en-US" altLang="zh-CN" dirty="0" smtClean="0"/>
              <a:t>;</a:t>
            </a:r>
          </a:p>
          <a:p>
            <a:pPr marL="342900" indent="-342900">
              <a:spcBef>
                <a:spcPct val="20000"/>
              </a:spcBef>
              <a:buClr>
                <a:schemeClr val="folHlink"/>
              </a:buClr>
              <a:buSzPct val="90000"/>
              <a:buFont typeface="Wingdings" charset="0"/>
              <a:buNone/>
            </a:pPr>
            <a:r>
              <a:rPr lang="en-US" altLang="zh-CN" dirty="0"/>
              <a:t>//</a:t>
            </a:r>
            <a:r>
              <a:rPr lang="zh-CN" altLang="en-US" dirty="0"/>
              <a:t>标准模式</a:t>
            </a:r>
            <a:endParaRPr lang="en-US" altLang="zh-CN" dirty="0"/>
          </a:p>
          <a:p>
            <a:pPr marL="342900" indent="-342900">
              <a:spcBef>
                <a:spcPct val="20000"/>
              </a:spcBef>
              <a:buClr>
                <a:schemeClr val="folHlink"/>
              </a:buClr>
              <a:buSzPct val="90000"/>
              <a:buFont typeface="Wingdings" charset="0"/>
              <a:buNone/>
            </a:pPr>
            <a:r>
              <a:rPr lang="en-US" altLang="zh-CN" dirty="0" err="1"/>
              <a:t>washer.setMode</a:t>
            </a:r>
            <a:r>
              <a:rPr lang="en-US" altLang="zh-CN" dirty="0"/>
              <a:t>(1);	</a:t>
            </a:r>
            <a:endParaRPr lang="zh-CN" altLang="en-US" dirty="0"/>
          </a:p>
          <a:p>
            <a:pPr marL="342900" indent="-342900">
              <a:spcBef>
                <a:spcPct val="20000"/>
              </a:spcBef>
              <a:buClr>
                <a:schemeClr val="folHlink"/>
              </a:buClr>
              <a:buSzPct val="90000"/>
              <a:buFont typeface="Wingdings" charset="0"/>
              <a:buNone/>
            </a:pPr>
            <a:r>
              <a:rPr lang="en-US" altLang="zh-CN" dirty="0" err="1"/>
              <a:t>washer.start</a:t>
            </a:r>
            <a:r>
              <a:rPr lang="en-US" altLang="zh-CN" dirty="0"/>
              <a:t>();</a:t>
            </a:r>
          </a:p>
        </p:txBody>
      </p:sp>
    </p:spTree>
    <p:extLst>
      <p:ext uri="{BB962C8B-B14F-4D97-AF65-F5344CB8AC3E}">
        <p14:creationId xmlns:p14="http://schemas.microsoft.com/office/powerpoint/2010/main" val="377866496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p:txBody>
          <a:bodyPr/>
          <a:lstStyle/>
          <a:p>
            <a:pPr eaLnBrk="1" hangingPunct="1"/>
            <a:r>
              <a:rPr lang="zh-CN" altLang="en-US">
                <a:latin typeface="Arial" charset="0"/>
                <a:ea typeface="宋体" charset="0"/>
              </a:rPr>
              <a:t>核心思想及基本概念：</a:t>
            </a:r>
          </a:p>
          <a:p>
            <a:pPr lvl="1" eaLnBrk="1" hangingPunct="1"/>
            <a:r>
              <a:rPr lang="zh-CN" altLang="en-US">
                <a:latin typeface="Arial" charset="0"/>
                <a:ea typeface="宋体" charset="0"/>
              </a:rPr>
              <a:t>继承、扩展、覆盖：</a:t>
            </a:r>
          </a:p>
          <a:p>
            <a:pPr lvl="2" eaLnBrk="1" hangingPunct="1"/>
            <a:r>
              <a:rPr lang="zh-CN" altLang="en-US">
                <a:latin typeface="Arial" charset="0"/>
                <a:ea typeface="宋体" charset="0"/>
              </a:rPr>
              <a:t>子类继承了父类的属性和方法</a:t>
            </a:r>
          </a:p>
          <a:p>
            <a:pPr lvl="2" eaLnBrk="1" hangingPunct="1"/>
            <a:r>
              <a:rPr lang="zh-CN" altLang="en-US">
                <a:latin typeface="Arial" charset="0"/>
                <a:ea typeface="宋体" charset="0"/>
              </a:rPr>
              <a:t>子类扩展出新属性和方法</a:t>
            </a:r>
          </a:p>
          <a:p>
            <a:pPr lvl="2" eaLnBrk="1" hangingPunct="1"/>
            <a:r>
              <a:rPr lang="zh-CN" altLang="en-US">
                <a:latin typeface="Arial" charset="0"/>
                <a:ea typeface="宋体" charset="0"/>
              </a:rPr>
              <a:t>子类可以覆盖父类中方法的实现方式</a:t>
            </a:r>
          </a:p>
        </p:txBody>
      </p:sp>
      <p:sp>
        <p:nvSpPr>
          <p:cNvPr id="5" name="标题 1"/>
          <p:cNvSpPr>
            <a:spLocks noGrp="1"/>
          </p:cNvSpPr>
          <p:nvPr>
            <p:ph type="title"/>
          </p:nvPr>
        </p:nvSpPr>
        <p:spPr/>
        <p:txBody>
          <a:bodyPr/>
          <a:lstStyle/>
          <a:p>
            <a:r>
              <a:rPr kumimoji="1" lang="zh-CN" altLang="en-US" sz="3600" dirty="0" smtClean="0"/>
              <a:t>面向对象软件开发方法</a:t>
            </a:r>
            <a:endParaRPr kumimoji="1" lang="zh-CN" altLang="en-US" sz="3600" dirty="0"/>
          </a:p>
        </p:txBody>
      </p:sp>
    </p:spTree>
    <p:extLst>
      <p:ext uri="{BB962C8B-B14F-4D97-AF65-F5344CB8AC3E}">
        <p14:creationId xmlns:p14="http://schemas.microsoft.com/office/powerpoint/2010/main" val="353300284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知识点</a:t>
            </a:r>
            <a:r>
              <a:rPr kumimoji="1" lang="en-US" altLang="zh-CN" dirty="0"/>
              <a:t>5</a:t>
            </a:r>
            <a:r>
              <a:rPr kumimoji="1" lang="zh-CN" altLang="en-US" dirty="0" smtClean="0"/>
              <a:t>：</a:t>
            </a:r>
            <a:r>
              <a:rPr kumimoji="1" lang="en-US" altLang="zh-CN" dirty="0" smtClean="0"/>
              <a:t>Java</a:t>
            </a:r>
            <a:r>
              <a:rPr kumimoji="1" lang="zh-CN" altLang="en-US" dirty="0" smtClean="0"/>
              <a:t>语言的运行环境</a:t>
            </a:r>
            <a:endParaRPr kumimoji="1" lang="zh-CN" altLang="en-US" dirty="0"/>
          </a:p>
        </p:txBody>
      </p:sp>
      <p:sp>
        <p:nvSpPr>
          <p:cNvPr id="3" name="内容占位符 2"/>
          <p:cNvSpPr>
            <a:spLocks noGrp="1"/>
          </p:cNvSpPr>
          <p:nvPr>
            <p:ph idx="1"/>
          </p:nvPr>
        </p:nvSpPr>
        <p:spPr/>
        <p:txBody>
          <a:bodyPr/>
          <a:lstStyle/>
          <a:p>
            <a:r>
              <a:rPr lang="en-US" altLang="zh-CN" dirty="0">
                <a:latin typeface="Arial" charset="0"/>
                <a:ea typeface="宋体" charset="0"/>
              </a:rPr>
              <a:t>Java</a:t>
            </a:r>
            <a:r>
              <a:rPr lang="zh-CN" altLang="en-US" dirty="0">
                <a:latin typeface="Arial" charset="0"/>
                <a:ea typeface="宋体" charset="0"/>
              </a:rPr>
              <a:t>语言的语法和构成是稳定的</a:t>
            </a:r>
            <a:endParaRPr lang="en-US" altLang="zh-CN" dirty="0">
              <a:latin typeface="Arial" charset="0"/>
              <a:ea typeface="宋体" charset="0"/>
            </a:endParaRPr>
          </a:p>
          <a:p>
            <a:r>
              <a:rPr lang="en-US" altLang="zh-CN" dirty="0">
                <a:latin typeface="Arial" charset="0"/>
                <a:ea typeface="宋体" charset="0"/>
              </a:rPr>
              <a:t>Java API</a:t>
            </a:r>
            <a:r>
              <a:rPr lang="zh-CN" altLang="en-US" dirty="0">
                <a:latin typeface="Arial" charset="0"/>
                <a:ea typeface="宋体" charset="0"/>
              </a:rPr>
              <a:t>一直在扩展</a:t>
            </a:r>
            <a:endParaRPr lang="en-US" altLang="zh-CN" dirty="0">
              <a:latin typeface="Arial" charset="0"/>
              <a:ea typeface="宋体" charset="0"/>
            </a:endParaRPr>
          </a:p>
          <a:p>
            <a:r>
              <a:rPr lang="en-US" altLang="zh-CN" dirty="0">
                <a:latin typeface="Arial" charset="0"/>
                <a:ea typeface="宋体" charset="0"/>
              </a:rPr>
              <a:t>Sun</a:t>
            </a:r>
            <a:r>
              <a:rPr lang="zh-CN" altLang="en-US" dirty="0">
                <a:latin typeface="Arial" charset="0"/>
                <a:ea typeface="宋体" charset="0"/>
              </a:rPr>
              <a:t>公司使用</a:t>
            </a:r>
            <a:r>
              <a:rPr lang="en-US" altLang="zh-CN" dirty="0">
                <a:latin typeface="Arial" charset="0"/>
                <a:ea typeface="宋体" charset="0"/>
              </a:rPr>
              <a:t>JDK</a:t>
            </a:r>
            <a:r>
              <a:rPr lang="zh-CN" altLang="en-US" dirty="0">
                <a:latin typeface="Arial" charset="0"/>
                <a:ea typeface="宋体" charset="0"/>
              </a:rPr>
              <a:t>这一</a:t>
            </a:r>
            <a:r>
              <a:rPr lang="en-US" altLang="zh-CN" dirty="0">
                <a:latin typeface="Arial" charset="0"/>
                <a:ea typeface="宋体" charset="0"/>
              </a:rPr>
              <a:t>Java</a:t>
            </a:r>
            <a:r>
              <a:rPr lang="zh-CN" altLang="en-US" dirty="0">
                <a:latin typeface="Arial" charset="0"/>
                <a:ea typeface="宋体" charset="0"/>
              </a:rPr>
              <a:t>开发工具箱</a:t>
            </a:r>
            <a:endParaRPr lang="en-US" altLang="zh-CN" dirty="0">
              <a:latin typeface="Arial" charset="0"/>
              <a:ea typeface="宋体" charset="0"/>
            </a:endParaRPr>
          </a:p>
          <a:p>
            <a:pPr lvl="1"/>
            <a:r>
              <a:rPr lang="en-US" altLang="zh-CN" dirty="0">
                <a:latin typeface="Arial" charset="0"/>
                <a:ea typeface="宋体" charset="0"/>
              </a:rPr>
              <a:t>JDK</a:t>
            </a:r>
            <a:r>
              <a:rPr lang="zh-CN" altLang="en-US" dirty="0">
                <a:latin typeface="Arial" charset="0"/>
                <a:ea typeface="宋体" charset="0"/>
              </a:rPr>
              <a:t>是一个简单的命令行工具集</a:t>
            </a:r>
            <a:endParaRPr lang="en-US" altLang="zh-CN" dirty="0">
              <a:latin typeface="Arial" charset="0"/>
              <a:ea typeface="宋体" charset="0"/>
            </a:endParaRPr>
          </a:p>
          <a:p>
            <a:pPr lvl="2"/>
            <a:r>
              <a:rPr lang="zh-CN" altLang="en-US" dirty="0">
                <a:latin typeface="Arial" charset="0"/>
                <a:ea typeface="宋体" charset="0"/>
              </a:rPr>
              <a:t>包括软件库、编译</a:t>
            </a:r>
            <a:r>
              <a:rPr lang="en-US" altLang="zh-CN" dirty="0">
                <a:latin typeface="Arial" charset="0"/>
                <a:ea typeface="宋体" charset="0"/>
              </a:rPr>
              <a:t>Java</a:t>
            </a:r>
            <a:r>
              <a:rPr lang="zh-CN" altLang="en-US" dirty="0">
                <a:latin typeface="Arial" charset="0"/>
                <a:ea typeface="宋体" charset="0"/>
              </a:rPr>
              <a:t>源代码的编译器、执行</a:t>
            </a:r>
            <a:r>
              <a:rPr lang="en-US" altLang="zh-CN" dirty="0">
                <a:latin typeface="Arial" charset="0"/>
                <a:ea typeface="宋体" charset="0"/>
              </a:rPr>
              <a:t>Java</a:t>
            </a:r>
            <a:r>
              <a:rPr lang="zh-CN" altLang="en-US" dirty="0">
                <a:latin typeface="Arial" charset="0"/>
                <a:ea typeface="宋体" charset="0"/>
              </a:rPr>
              <a:t>字节码的解释器、测试</a:t>
            </a:r>
            <a:r>
              <a:rPr lang="en-US" altLang="zh-CN" dirty="0">
                <a:latin typeface="Arial" charset="0"/>
                <a:ea typeface="宋体" charset="0"/>
              </a:rPr>
              <a:t>Java Applet</a:t>
            </a:r>
            <a:r>
              <a:rPr lang="zh-CN" altLang="en-US" dirty="0">
                <a:latin typeface="Arial" charset="0"/>
                <a:ea typeface="宋体" charset="0"/>
              </a:rPr>
              <a:t>的浏览器，以及其他实用</a:t>
            </a:r>
            <a:r>
              <a:rPr lang="zh-CN" altLang="en-US" dirty="0" smtClean="0">
                <a:latin typeface="Arial" charset="0"/>
                <a:ea typeface="宋体" charset="0"/>
              </a:rPr>
              <a:t>工具</a:t>
            </a:r>
            <a:endParaRPr lang="zh-CN" altLang="en-US" dirty="0">
              <a:latin typeface="Arial" charset="0"/>
              <a:ea typeface="宋体" charset="0"/>
            </a:endParaRPr>
          </a:p>
        </p:txBody>
      </p:sp>
    </p:spTree>
    <p:extLst>
      <p:ext uri="{BB962C8B-B14F-4D97-AF65-F5344CB8AC3E}">
        <p14:creationId xmlns:p14="http://schemas.microsoft.com/office/powerpoint/2010/main" val="3915661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a:latin typeface="Times New Roman" charset="0"/>
                <a:ea typeface="宋体" charset="0"/>
              </a:rPr>
              <a:t>Java</a:t>
            </a:r>
            <a:r>
              <a:rPr lang="zh-CN" altLang="en-US" dirty="0" smtClean="0">
                <a:latin typeface="Times New Roman" charset="0"/>
                <a:ea typeface="宋体" charset="0"/>
              </a:rPr>
              <a:t>的运行环境的基本模式</a:t>
            </a:r>
            <a:endParaRPr lang="zh-CN" altLang="en-US" dirty="0">
              <a:latin typeface="Times New Roman" charset="0"/>
              <a:ea typeface="宋体" charset="0"/>
            </a:endParaRPr>
          </a:p>
        </p:txBody>
      </p:sp>
      <p:sp>
        <p:nvSpPr>
          <p:cNvPr id="6147" name="Rectangle 3"/>
          <p:cNvSpPr>
            <a:spLocks noGrp="1" noChangeArrowheads="1"/>
          </p:cNvSpPr>
          <p:nvPr>
            <p:ph type="body" idx="1"/>
          </p:nvPr>
        </p:nvSpPr>
        <p:spPr/>
        <p:txBody>
          <a:bodyPr>
            <a:normAutofit lnSpcReduction="10000"/>
          </a:bodyPr>
          <a:lstStyle/>
          <a:p>
            <a:pPr>
              <a:lnSpc>
                <a:spcPct val="90000"/>
              </a:lnSpc>
            </a:pPr>
            <a:r>
              <a:rPr lang="en-US" altLang="zh-CN" dirty="0" smtClean="0">
                <a:latin typeface="Arial" charset="0"/>
                <a:ea typeface="宋体" charset="0"/>
              </a:rPr>
              <a:t>JDK</a:t>
            </a:r>
            <a:r>
              <a:rPr lang="en-US" altLang="zh-CN" dirty="0">
                <a:latin typeface="Arial" charset="0"/>
                <a:ea typeface="宋体" charset="0"/>
              </a:rPr>
              <a:t>(JSDK)</a:t>
            </a:r>
            <a:r>
              <a:rPr lang="zh-CN" altLang="en-US" dirty="0">
                <a:latin typeface="Arial" charset="0"/>
                <a:ea typeface="宋体" charset="0"/>
              </a:rPr>
              <a:t>包＋文本编辑器</a:t>
            </a:r>
          </a:p>
          <a:p>
            <a:pPr>
              <a:lnSpc>
                <a:spcPct val="90000"/>
              </a:lnSpc>
            </a:pPr>
            <a:r>
              <a:rPr lang="zh-CN" altLang="en-US" dirty="0">
                <a:latin typeface="Arial" charset="0"/>
                <a:ea typeface="宋体" charset="0"/>
              </a:rPr>
              <a:t>软件安装：</a:t>
            </a:r>
          </a:p>
          <a:p>
            <a:pPr lvl="1">
              <a:lnSpc>
                <a:spcPct val="90000"/>
              </a:lnSpc>
            </a:pPr>
            <a:r>
              <a:rPr lang="en-US" altLang="zh-CN" dirty="0">
                <a:latin typeface="Arial" charset="0"/>
                <a:ea typeface="宋体" charset="0"/>
              </a:rPr>
              <a:t>JDK</a:t>
            </a:r>
            <a:r>
              <a:rPr lang="en-US" altLang="zh-CN" dirty="0">
                <a:latin typeface="Verdana" charset="0"/>
                <a:ea typeface="宋体" charset="0"/>
              </a:rPr>
              <a:t>——</a:t>
            </a:r>
            <a:r>
              <a:rPr lang="zh-CN" altLang="en-US" dirty="0">
                <a:latin typeface="Arial" charset="0"/>
                <a:ea typeface="宋体" charset="0"/>
              </a:rPr>
              <a:t>选择恰当的操作系统（不同操作系统上有不同的</a:t>
            </a:r>
            <a:r>
              <a:rPr lang="en-US" altLang="zh-CN" dirty="0">
                <a:latin typeface="Arial" charset="0"/>
                <a:ea typeface="宋体" charset="0"/>
              </a:rPr>
              <a:t>JDK</a:t>
            </a:r>
            <a:r>
              <a:rPr lang="zh-CN" altLang="en-US" dirty="0">
                <a:latin typeface="Arial" charset="0"/>
                <a:ea typeface="宋体" charset="0"/>
              </a:rPr>
              <a:t>，但安装完毕后，不论什么平台上编译得到的</a:t>
            </a:r>
            <a:r>
              <a:rPr lang="en-US" altLang="zh-CN" dirty="0">
                <a:latin typeface="Arial" charset="0"/>
                <a:ea typeface="宋体" charset="0"/>
              </a:rPr>
              <a:t>Java</a:t>
            </a:r>
            <a:r>
              <a:rPr lang="zh-CN" altLang="en-US" dirty="0">
                <a:latin typeface="Arial" charset="0"/>
                <a:ea typeface="宋体" charset="0"/>
              </a:rPr>
              <a:t>字节码，不需重新编译即可运行）</a:t>
            </a:r>
          </a:p>
          <a:p>
            <a:pPr lvl="1">
              <a:lnSpc>
                <a:spcPct val="90000"/>
              </a:lnSpc>
            </a:pPr>
            <a:r>
              <a:rPr lang="zh-CN" altLang="en-US" dirty="0">
                <a:latin typeface="Arial" charset="0"/>
                <a:ea typeface="宋体" charset="0"/>
              </a:rPr>
              <a:t>配置执行路径：</a:t>
            </a:r>
            <a:r>
              <a:rPr lang="en-US" altLang="zh-CN" dirty="0">
                <a:latin typeface="Arial" charset="0"/>
                <a:ea typeface="宋体" charset="0"/>
              </a:rPr>
              <a:t>Win2k</a:t>
            </a:r>
            <a:r>
              <a:rPr lang="zh-CN" altLang="en-US" dirty="0">
                <a:latin typeface="Arial" charset="0"/>
                <a:ea typeface="宋体" charset="0"/>
              </a:rPr>
              <a:t>及以上版本的系统中，在（控制面板</a:t>
            </a:r>
            <a:r>
              <a:rPr lang="zh-CN" altLang="en-US" dirty="0">
                <a:latin typeface="Arial" charset="0"/>
                <a:ea typeface="宋体" charset="0"/>
                <a:sym typeface="Wingdings" charset="0"/>
              </a:rPr>
              <a:t>系统环境变量用户变量中的</a:t>
            </a:r>
            <a:r>
              <a:rPr lang="en-US" altLang="zh-CN" dirty="0">
                <a:latin typeface="Arial" charset="0"/>
                <a:ea typeface="宋体" charset="0"/>
                <a:sym typeface="Wingdings" charset="0"/>
              </a:rPr>
              <a:t>PATH</a:t>
            </a:r>
            <a:r>
              <a:rPr lang="zh-CN" altLang="en-US" dirty="0">
                <a:latin typeface="Arial" charset="0"/>
                <a:ea typeface="宋体" charset="0"/>
                <a:sym typeface="Wingdings" charset="0"/>
              </a:rPr>
              <a:t>）里添加</a:t>
            </a:r>
            <a:r>
              <a:rPr lang="en-US" altLang="zh-CN" dirty="0">
                <a:latin typeface="Arial" charset="0"/>
                <a:ea typeface="宋体" charset="0"/>
                <a:sym typeface="Wingdings" charset="0"/>
              </a:rPr>
              <a:t>JDK</a:t>
            </a:r>
            <a:r>
              <a:rPr lang="zh-CN" altLang="en-US" dirty="0">
                <a:latin typeface="Arial" charset="0"/>
                <a:ea typeface="宋体" charset="0"/>
                <a:sym typeface="Wingdings" charset="0"/>
              </a:rPr>
              <a:t>安装目录中的</a:t>
            </a:r>
            <a:r>
              <a:rPr lang="en-US" altLang="zh-CN" dirty="0">
                <a:latin typeface="Arial" charset="0"/>
                <a:ea typeface="宋体" charset="0"/>
                <a:sym typeface="Wingdings" charset="0"/>
              </a:rPr>
              <a:t>bin</a:t>
            </a:r>
            <a:r>
              <a:rPr lang="zh-CN" altLang="en-US" dirty="0">
                <a:latin typeface="Arial" charset="0"/>
                <a:ea typeface="宋体" charset="0"/>
                <a:sym typeface="Wingdings" charset="0"/>
              </a:rPr>
              <a:t>子目录</a:t>
            </a:r>
            <a:r>
              <a:rPr lang="zh-CN" altLang="en-US" dirty="0" smtClean="0">
                <a:latin typeface="Arial" charset="0"/>
                <a:ea typeface="宋体" charset="0"/>
                <a:sym typeface="Wingdings" charset="0"/>
              </a:rPr>
              <a:t>的路径</a:t>
            </a:r>
            <a:endParaRPr lang="en-US" altLang="zh-CN" dirty="0" smtClean="0">
              <a:latin typeface="Arial" charset="0"/>
              <a:ea typeface="宋体" charset="0"/>
              <a:sym typeface="Wingdings" charset="0"/>
            </a:endParaRPr>
          </a:p>
          <a:p>
            <a:pPr>
              <a:lnSpc>
                <a:spcPct val="90000"/>
              </a:lnSpc>
            </a:pPr>
            <a:r>
              <a:rPr lang="en-US" altLang="zh-CN" dirty="0" err="1" smtClean="0">
                <a:latin typeface="Arial" charset="0"/>
                <a:ea typeface="宋体" charset="0"/>
                <a:sym typeface="Wingdings" charset="0"/>
              </a:rPr>
              <a:t>JDK</a:t>
            </a:r>
            <a:r>
              <a:rPr lang="en-US" altLang="en-US" dirty="0" err="1" smtClean="0">
                <a:latin typeface="Arial" charset="0"/>
                <a:ea typeface="宋体" charset="0"/>
                <a:sym typeface="Wingdings" charset="0"/>
              </a:rPr>
              <a:t>安装完毕后的目录</a:t>
            </a:r>
            <a:r>
              <a:rPr lang="en-US" altLang="en-US" dirty="0" smtClean="0">
                <a:latin typeface="Arial" charset="0"/>
                <a:ea typeface="宋体" charset="0"/>
                <a:sym typeface="Wingdings" charset="0"/>
              </a:rPr>
              <a:t>：</a:t>
            </a:r>
            <a:endParaRPr lang="zh-CN" altLang="en-US" dirty="0">
              <a:latin typeface="Arial" charset="0"/>
              <a:ea typeface="宋体" charset="0"/>
              <a:sym typeface="Wingdings" charset="0"/>
            </a:endParaRPr>
          </a:p>
        </p:txBody>
      </p:sp>
    </p:spTree>
    <p:extLst>
      <p:ext uri="{BB962C8B-B14F-4D97-AF65-F5344CB8AC3E}">
        <p14:creationId xmlns:p14="http://schemas.microsoft.com/office/powerpoint/2010/main" val="34768186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知识点</a:t>
            </a:r>
            <a:r>
              <a:rPr kumimoji="1" lang="en-US" altLang="zh-CN" sz="3600" dirty="0"/>
              <a:t>2</a:t>
            </a:r>
            <a:r>
              <a:rPr kumimoji="1" lang="zh-CN" altLang="en-US" sz="3600" dirty="0" smtClean="0"/>
              <a:t>：</a:t>
            </a:r>
            <a:r>
              <a:rPr kumimoji="1" lang="en-US" altLang="zh-CN" sz="3600" dirty="0" smtClean="0"/>
              <a:t>Java</a:t>
            </a:r>
            <a:r>
              <a:rPr kumimoji="1" lang="zh-CN" altLang="en-US" sz="3600" dirty="0" smtClean="0"/>
              <a:t>语言的特点</a:t>
            </a:r>
            <a:endParaRPr kumimoji="1" lang="zh-CN" altLang="en-US" sz="3600" dirty="0"/>
          </a:p>
        </p:txBody>
      </p:sp>
      <p:sp>
        <p:nvSpPr>
          <p:cNvPr id="3" name="内容占位符 2"/>
          <p:cNvSpPr>
            <a:spLocks noGrp="1"/>
          </p:cNvSpPr>
          <p:nvPr>
            <p:ph idx="1"/>
          </p:nvPr>
        </p:nvSpPr>
        <p:spPr>
          <a:xfrm>
            <a:off x="739775" y="2387600"/>
            <a:ext cx="7662864" cy="3649663"/>
          </a:xfrm>
        </p:spPr>
        <p:txBody>
          <a:bodyPr>
            <a:normAutofit fontScale="92500" lnSpcReduction="20000"/>
          </a:bodyPr>
          <a:lstStyle/>
          <a:p>
            <a:pPr lvl="1"/>
            <a:r>
              <a:rPr lang="zh-CN" altLang="en-US" sz="2400" dirty="0">
                <a:latin typeface="Arial" charset="0"/>
                <a:ea typeface="宋体" charset="0"/>
              </a:rPr>
              <a:t>简单的</a:t>
            </a:r>
            <a:endParaRPr lang="en-US" altLang="zh-CN" sz="2400" dirty="0">
              <a:latin typeface="Arial" charset="0"/>
              <a:ea typeface="宋体" charset="0"/>
            </a:endParaRPr>
          </a:p>
          <a:p>
            <a:pPr lvl="1"/>
            <a:r>
              <a:rPr lang="zh-CN" altLang="en-US" sz="2400" dirty="0">
                <a:latin typeface="Arial" charset="0"/>
                <a:ea typeface="宋体" charset="0"/>
              </a:rPr>
              <a:t>面向对象的</a:t>
            </a:r>
            <a:endParaRPr lang="en-US" altLang="zh-CN" sz="2400" dirty="0">
              <a:latin typeface="Arial" charset="0"/>
              <a:ea typeface="宋体" charset="0"/>
            </a:endParaRPr>
          </a:p>
          <a:p>
            <a:pPr lvl="1"/>
            <a:r>
              <a:rPr lang="zh-CN" altLang="en-US" sz="2400" dirty="0">
                <a:latin typeface="Arial" charset="0"/>
                <a:ea typeface="宋体" charset="0"/>
              </a:rPr>
              <a:t>分布式的</a:t>
            </a:r>
            <a:endParaRPr lang="en-US" altLang="zh-CN" sz="2400" dirty="0">
              <a:latin typeface="Arial" charset="0"/>
              <a:ea typeface="宋体" charset="0"/>
            </a:endParaRPr>
          </a:p>
          <a:p>
            <a:pPr lvl="1"/>
            <a:r>
              <a:rPr lang="zh-CN" altLang="en-US" sz="2400" dirty="0">
                <a:latin typeface="Arial" charset="0"/>
                <a:ea typeface="宋体" charset="0"/>
              </a:rPr>
              <a:t>解释型的</a:t>
            </a:r>
            <a:endParaRPr lang="en-US" altLang="zh-CN" sz="2400" dirty="0">
              <a:latin typeface="Arial" charset="0"/>
              <a:ea typeface="宋体" charset="0"/>
            </a:endParaRPr>
          </a:p>
          <a:p>
            <a:pPr lvl="1"/>
            <a:r>
              <a:rPr lang="zh-CN" altLang="en-US" sz="2400" dirty="0">
                <a:latin typeface="Arial" charset="0"/>
                <a:ea typeface="宋体" charset="0"/>
              </a:rPr>
              <a:t>安全和健壮的</a:t>
            </a:r>
            <a:endParaRPr lang="en-US" altLang="zh-CN" sz="2400" dirty="0">
              <a:latin typeface="Arial" charset="0"/>
              <a:ea typeface="宋体" charset="0"/>
            </a:endParaRPr>
          </a:p>
          <a:p>
            <a:pPr lvl="1"/>
            <a:r>
              <a:rPr lang="zh-CN" altLang="en-US" sz="2400" dirty="0">
                <a:latin typeface="Arial" charset="0"/>
                <a:ea typeface="宋体" charset="0"/>
              </a:rPr>
              <a:t>体系结构是中立的</a:t>
            </a:r>
            <a:endParaRPr lang="en-US" altLang="zh-CN" sz="2400" dirty="0">
              <a:latin typeface="Arial" charset="0"/>
              <a:ea typeface="宋体" charset="0"/>
            </a:endParaRPr>
          </a:p>
          <a:p>
            <a:pPr lvl="1"/>
            <a:r>
              <a:rPr lang="zh-CN" altLang="en-US" sz="2400" dirty="0">
                <a:latin typeface="Arial" charset="0"/>
                <a:ea typeface="宋体" charset="0"/>
              </a:rPr>
              <a:t>可移植的</a:t>
            </a:r>
            <a:endParaRPr lang="en-US" altLang="zh-CN" sz="2400" dirty="0">
              <a:latin typeface="Arial" charset="0"/>
              <a:ea typeface="宋体" charset="0"/>
            </a:endParaRPr>
          </a:p>
          <a:p>
            <a:pPr lvl="1"/>
            <a:r>
              <a:rPr lang="zh-CN" altLang="en-US" sz="2400" dirty="0">
                <a:latin typeface="Arial" charset="0"/>
                <a:ea typeface="宋体" charset="0"/>
              </a:rPr>
              <a:t>高效的</a:t>
            </a:r>
            <a:endParaRPr lang="en-US" altLang="zh-CN" sz="2400" dirty="0">
              <a:latin typeface="Arial" charset="0"/>
              <a:ea typeface="宋体" charset="0"/>
            </a:endParaRPr>
          </a:p>
          <a:p>
            <a:pPr lvl="1"/>
            <a:r>
              <a:rPr lang="zh-CN" altLang="en-US" sz="2400" dirty="0">
                <a:latin typeface="Arial" charset="0"/>
                <a:ea typeface="宋体" charset="0"/>
              </a:rPr>
              <a:t>多线程的</a:t>
            </a:r>
            <a:endParaRPr lang="en-US" altLang="zh-CN" sz="2400" dirty="0">
              <a:latin typeface="Arial" charset="0"/>
              <a:ea typeface="宋体" charset="0"/>
            </a:endParaRPr>
          </a:p>
          <a:p>
            <a:pPr lvl="1"/>
            <a:r>
              <a:rPr lang="zh-CN" altLang="en-US" sz="2400" dirty="0">
                <a:latin typeface="Arial" charset="0"/>
                <a:ea typeface="宋体" charset="0"/>
              </a:rPr>
              <a:t>动态的</a:t>
            </a:r>
          </a:p>
        </p:txBody>
      </p:sp>
    </p:spTree>
    <p:extLst>
      <p:ext uri="{BB962C8B-B14F-4D97-AF65-F5344CB8AC3E}">
        <p14:creationId xmlns:p14="http://schemas.microsoft.com/office/powerpoint/2010/main" val="1295267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latin typeface="Times New Roman" charset="0"/>
                <a:ea typeface="宋体" charset="0"/>
              </a:rPr>
              <a:t>JDK</a:t>
            </a:r>
            <a:r>
              <a:rPr lang="zh-CN" altLang="en-US">
                <a:latin typeface="Times New Roman" charset="0"/>
                <a:ea typeface="宋体" charset="0"/>
              </a:rPr>
              <a:t>目录树</a:t>
            </a:r>
          </a:p>
        </p:txBody>
      </p:sp>
      <p:graphicFrame>
        <p:nvGraphicFramePr>
          <p:cNvPr id="9219" name="Group 3"/>
          <p:cNvGraphicFramePr>
            <a:graphicFrameLocks noGrp="1"/>
          </p:cNvGraphicFramePr>
          <p:nvPr>
            <p:ph idx="1"/>
            <p:extLst>
              <p:ext uri="{D42A27DB-BD31-4B8C-83A1-F6EECF244321}">
                <p14:modId xmlns:p14="http://schemas.microsoft.com/office/powerpoint/2010/main" val="2208417462"/>
              </p:ext>
            </p:extLst>
          </p:nvPr>
        </p:nvGraphicFramePr>
        <p:xfrm>
          <a:off x="764703" y="2594363"/>
          <a:ext cx="7672860" cy="3521050"/>
        </p:xfrm>
        <a:graphic>
          <a:graphicData uri="http://schemas.openxmlformats.org/drawingml/2006/table">
            <a:tbl>
              <a:tblPr/>
              <a:tblGrid>
                <a:gridCol w="1882685"/>
                <a:gridCol w="5790175"/>
              </a:tblGrid>
              <a:tr h="5032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Bin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2000" b="0" i="0" u="none" strike="noStrike" cap="none" normalizeH="0" baseline="0">
                          <a:ln>
                            <a:noFill/>
                          </a:ln>
                          <a:solidFill>
                            <a:schemeClr val="tx1"/>
                          </a:solidFill>
                          <a:effectLst/>
                          <a:latin typeface="Arial" charset="0"/>
                          <a:ea typeface="宋体" charset="0"/>
                          <a:cs typeface="宋体" charset="0"/>
                        </a:rPr>
                        <a:t>编译器、解释器以及一些工具</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7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Docs</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2000" b="0" i="0" u="none" strike="noStrike" cap="none" normalizeH="0" baseline="0">
                          <a:ln>
                            <a:noFill/>
                          </a:ln>
                          <a:solidFill>
                            <a:schemeClr val="tx1"/>
                          </a:solidFill>
                          <a:effectLst/>
                          <a:latin typeface="Arial" charset="0"/>
                          <a:ea typeface="宋体" charset="0"/>
                          <a:cs typeface="宋体" charset="0"/>
                        </a:rPr>
                        <a:t>库文档，</a:t>
                      </a:r>
                      <a:r>
                        <a:rPr kumimoji="0" lang="en-US" altLang="zh-CN" sz="2000" b="0" i="0" u="none" strike="noStrike" cap="none" normalizeH="0" baseline="0">
                          <a:ln>
                            <a:noFill/>
                          </a:ln>
                          <a:solidFill>
                            <a:schemeClr val="tx1"/>
                          </a:solidFill>
                          <a:effectLst/>
                          <a:latin typeface="Arial" charset="0"/>
                          <a:ea typeface="宋体" charset="0"/>
                          <a:cs typeface="宋体" charset="0"/>
                        </a:rPr>
                        <a:t>HTML</a:t>
                      </a:r>
                      <a:r>
                        <a:rPr kumimoji="0" lang="zh-CN" altLang="en-US" sz="2000" b="0" i="0" u="none" strike="noStrike" cap="none" normalizeH="0" baseline="0">
                          <a:ln>
                            <a:noFill/>
                          </a:ln>
                          <a:solidFill>
                            <a:schemeClr val="tx1"/>
                          </a:solidFill>
                          <a:effectLst/>
                          <a:latin typeface="Arial" charset="0"/>
                          <a:ea typeface="宋体" charset="0"/>
                          <a:cs typeface="宋体" charset="0"/>
                        </a:rPr>
                        <a:t>格式</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6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Demo</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2000" b="0" i="0" u="none" strike="noStrike" cap="none" normalizeH="0" baseline="0">
                          <a:ln>
                            <a:noFill/>
                          </a:ln>
                          <a:solidFill>
                            <a:schemeClr val="tx1"/>
                          </a:solidFill>
                          <a:effectLst/>
                          <a:latin typeface="Arial" charset="0"/>
                          <a:ea typeface="宋体" charset="0"/>
                          <a:cs typeface="宋体" charset="0"/>
                        </a:rPr>
                        <a:t>演示程序</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7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Include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2000" b="0" i="0" u="none" strike="noStrike" cap="none" normalizeH="0" baseline="0">
                          <a:ln>
                            <a:noFill/>
                          </a:ln>
                          <a:solidFill>
                            <a:schemeClr val="tx1"/>
                          </a:solidFill>
                          <a:effectLst/>
                          <a:latin typeface="Arial" charset="0"/>
                          <a:ea typeface="宋体" charset="0"/>
                          <a:cs typeface="宋体" charset="0"/>
                        </a:rPr>
                        <a:t>用于本地方法的文件</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6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dirty="0">
                          <a:ln>
                            <a:noFill/>
                          </a:ln>
                          <a:solidFill>
                            <a:schemeClr val="tx1"/>
                          </a:solidFill>
                          <a:effectLst/>
                          <a:latin typeface="Arial" charset="0"/>
                          <a:ea typeface="宋体" charset="0"/>
                          <a:cs typeface="宋体" charset="0"/>
                        </a:rPr>
                        <a:t>Lib</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2000" b="0" i="0" u="none" strike="noStrike" cap="none" normalizeH="0" baseline="0">
                          <a:ln>
                            <a:noFill/>
                          </a:ln>
                          <a:solidFill>
                            <a:schemeClr val="tx1"/>
                          </a:solidFill>
                          <a:effectLst/>
                          <a:latin typeface="Arial" charset="0"/>
                          <a:ea typeface="宋体" charset="0"/>
                          <a:cs typeface="宋体" charset="0"/>
                        </a:rPr>
                        <a:t>库文件</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7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Jre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Java</a:t>
                      </a:r>
                      <a:r>
                        <a:rPr kumimoji="0" lang="zh-CN" altLang="en-US" sz="2000" b="0" i="0" u="none" strike="noStrike" cap="none" normalizeH="0" baseline="0">
                          <a:ln>
                            <a:noFill/>
                          </a:ln>
                          <a:solidFill>
                            <a:schemeClr val="tx1"/>
                          </a:solidFill>
                          <a:effectLst/>
                          <a:latin typeface="Arial" charset="0"/>
                          <a:ea typeface="宋体" charset="0"/>
                          <a:cs typeface="宋体" charset="0"/>
                        </a:rPr>
                        <a:t>运行环境文件（</a:t>
                      </a:r>
                      <a:r>
                        <a:rPr kumimoji="0" lang="en-US" altLang="zh-CN" sz="2000" b="0" i="0" u="none" strike="noStrike" cap="none" normalizeH="0" baseline="0">
                          <a:ln>
                            <a:noFill/>
                          </a:ln>
                          <a:solidFill>
                            <a:schemeClr val="tx1"/>
                          </a:solidFill>
                          <a:effectLst/>
                          <a:latin typeface="Arial" charset="0"/>
                          <a:ea typeface="宋体" charset="0"/>
                          <a:cs typeface="宋体" charset="0"/>
                        </a:rPr>
                        <a:t>JVM</a:t>
                      </a:r>
                      <a:r>
                        <a:rPr kumimoji="0" lang="zh-CN" altLang="en-US" sz="2000" b="0" i="0" u="none" strike="noStrike" cap="none" normalizeH="0" baseline="0">
                          <a:ln>
                            <a:noFill/>
                          </a:ln>
                          <a:solidFill>
                            <a:schemeClr val="tx1"/>
                          </a:solidFill>
                          <a:effectLst/>
                          <a:latin typeface="Arial" charset="0"/>
                          <a:ea typeface="宋体" charset="0"/>
                          <a:cs typeface="宋体" charset="0"/>
                        </a:rPr>
                        <a:t>和运行类库等）</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2000" b="0" i="0" u="none" strike="noStrike" cap="none" normalizeH="0" baseline="0">
                          <a:ln>
                            <a:noFill/>
                          </a:ln>
                          <a:solidFill>
                            <a:schemeClr val="tx1"/>
                          </a:solidFill>
                          <a:effectLst/>
                          <a:latin typeface="Arial" charset="0"/>
                          <a:ea typeface="宋体" charset="0"/>
                          <a:cs typeface="宋体" charset="0"/>
                        </a:rPr>
                        <a:t>src</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2000" b="0" i="0" u="none" strike="noStrike" cap="none" normalizeH="0" baseline="0" dirty="0">
                          <a:ln>
                            <a:noFill/>
                          </a:ln>
                          <a:solidFill>
                            <a:schemeClr val="tx1"/>
                          </a:solidFill>
                          <a:effectLst/>
                          <a:latin typeface="Arial" charset="0"/>
                          <a:ea typeface="宋体" charset="0"/>
                          <a:cs typeface="宋体" charset="0"/>
                        </a:rPr>
                        <a:t>库源文件的各个子目录，</a:t>
                      </a:r>
                      <a:r>
                        <a:rPr kumimoji="0" lang="en-US" altLang="zh-CN" sz="2000" b="0" i="0" u="none" strike="noStrike" cap="none" normalizeH="0" baseline="0" dirty="0" err="1">
                          <a:ln>
                            <a:noFill/>
                          </a:ln>
                          <a:solidFill>
                            <a:schemeClr val="tx1"/>
                          </a:solidFill>
                          <a:effectLst/>
                          <a:latin typeface="Arial" charset="0"/>
                          <a:ea typeface="宋体" charset="0"/>
                          <a:cs typeface="宋体" charset="0"/>
                        </a:rPr>
                        <a:t>src.zip</a:t>
                      </a:r>
                      <a:r>
                        <a:rPr kumimoji="0" lang="zh-CN" altLang="en-US" sz="2000" b="0" i="0" u="none" strike="noStrike" cap="none" normalizeH="0" baseline="0" dirty="0">
                          <a:ln>
                            <a:noFill/>
                          </a:ln>
                          <a:solidFill>
                            <a:schemeClr val="tx1"/>
                          </a:solidFill>
                          <a:effectLst/>
                          <a:latin typeface="Arial" charset="0"/>
                          <a:ea typeface="宋体" charset="0"/>
                          <a:cs typeface="宋体" charset="0"/>
                        </a:rPr>
                        <a:t>文件</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039291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a:latin typeface="Times New Roman" charset="0"/>
                <a:ea typeface="宋体" charset="0"/>
              </a:rPr>
              <a:t>JDK</a:t>
            </a:r>
            <a:r>
              <a:rPr lang="zh-CN" altLang="en-US">
                <a:latin typeface="Times New Roman" charset="0"/>
                <a:ea typeface="宋体" charset="0"/>
              </a:rPr>
              <a:t>中包含的基本开发工具</a:t>
            </a:r>
          </a:p>
        </p:txBody>
      </p:sp>
      <p:graphicFrame>
        <p:nvGraphicFramePr>
          <p:cNvPr id="10243" name="Group 3"/>
          <p:cNvGraphicFramePr>
            <a:graphicFrameLocks noGrp="1"/>
          </p:cNvGraphicFramePr>
          <p:nvPr>
            <p:ph idx="1"/>
            <p:extLst>
              <p:ext uri="{D42A27DB-BD31-4B8C-83A1-F6EECF244321}">
                <p14:modId xmlns:p14="http://schemas.microsoft.com/office/powerpoint/2010/main" val="1490681827"/>
              </p:ext>
            </p:extLst>
          </p:nvPr>
        </p:nvGraphicFramePr>
        <p:xfrm>
          <a:off x="617538" y="2417763"/>
          <a:ext cx="8050212" cy="3335339"/>
        </p:xfrm>
        <a:graphic>
          <a:graphicData uri="http://schemas.openxmlformats.org/drawingml/2006/table">
            <a:tbl>
              <a:tblPr/>
              <a:tblGrid>
                <a:gridCol w="3017837"/>
                <a:gridCol w="5032375"/>
              </a:tblGrid>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1800" b="0" i="0" u="none" strike="noStrike" cap="none" normalizeH="0" baseline="0">
                          <a:ln>
                            <a:noFill/>
                          </a:ln>
                          <a:solidFill>
                            <a:schemeClr val="tx1"/>
                          </a:solidFill>
                          <a:effectLst/>
                          <a:latin typeface="Arial" charset="0"/>
                          <a:ea typeface="宋体" charset="0"/>
                          <a:cs typeface="宋体" charset="0"/>
                        </a:rPr>
                        <a:t>javac.exe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1800" b="0" i="0" u="none" strike="noStrike" cap="none" normalizeH="0" baseline="0">
                          <a:ln>
                            <a:noFill/>
                          </a:ln>
                          <a:solidFill>
                            <a:schemeClr val="tx1"/>
                          </a:solidFill>
                          <a:effectLst/>
                          <a:latin typeface="Arial" charset="0"/>
                          <a:ea typeface="宋体" charset="0"/>
                          <a:cs typeface="宋体" charset="0"/>
                        </a:rPr>
                        <a:t>Java</a:t>
                      </a:r>
                      <a:r>
                        <a:rPr kumimoji="0" lang="zh-CN" altLang="en-US" sz="1800" b="0" i="0" u="none" strike="noStrike" cap="none" normalizeH="0" baseline="0">
                          <a:ln>
                            <a:noFill/>
                          </a:ln>
                          <a:solidFill>
                            <a:schemeClr val="tx1"/>
                          </a:solidFill>
                          <a:effectLst/>
                          <a:latin typeface="Arial" charset="0"/>
                          <a:ea typeface="宋体" charset="0"/>
                          <a:cs typeface="宋体" charset="0"/>
                        </a:rPr>
                        <a:t>编译器，将源代码编译成字节码</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1800" b="0" i="0" u="none" strike="noStrike" cap="none" normalizeH="0" baseline="0">
                          <a:ln>
                            <a:noFill/>
                          </a:ln>
                          <a:solidFill>
                            <a:schemeClr val="tx1"/>
                          </a:solidFill>
                          <a:effectLst/>
                          <a:latin typeface="Arial" charset="0"/>
                          <a:ea typeface="宋体" charset="0"/>
                          <a:cs typeface="宋体" charset="0"/>
                        </a:rPr>
                        <a:t>java.exe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解析器，执行字节码</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j</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avap.exe</a:t>
                      </a:r>
                      <a:endParaRPr kumimoji="0" lang="en-US" altLang="zh-CN" sz="1800" b="0" i="0" u="none" strike="noStrike" cap="none" normalizeH="0" baseline="0" dirty="0">
                        <a:ln>
                          <a:noFill/>
                        </a:ln>
                        <a:solidFill>
                          <a:schemeClr val="tx1"/>
                        </a:solidFill>
                        <a:effectLst/>
                        <a:latin typeface="Arial" charset="0"/>
                        <a:ea typeface="宋体" charset="0"/>
                        <a:cs typeface="宋体"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反编译，将</a:t>
                      </a:r>
                      <a:r>
                        <a:rPr kumimoji="0" lang="en-US" altLang="zh-CN" sz="1800" b="0" i="0" u="none" strike="noStrike" cap="none" normalizeH="0" baseline="0">
                          <a:ln>
                            <a:noFill/>
                          </a:ln>
                          <a:solidFill>
                            <a:schemeClr val="tx1"/>
                          </a:solidFill>
                          <a:effectLst/>
                          <a:latin typeface="Arial" charset="0"/>
                          <a:ea typeface="宋体" charset="0"/>
                          <a:cs typeface="宋体" charset="0"/>
                        </a:rPr>
                        <a:t>Java</a:t>
                      </a:r>
                      <a:r>
                        <a:rPr kumimoji="0" lang="zh-CN" altLang="en-US" sz="1800" b="0" i="0" u="none" strike="noStrike" cap="none" normalizeH="0" baseline="0">
                          <a:ln>
                            <a:noFill/>
                          </a:ln>
                          <a:solidFill>
                            <a:schemeClr val="tx1"/>
                          </a:solidFill>
                          <a:effectLst/>
                          <a:latin typeface="Arial" charset="0"/>
                          <a:ea typeface="宋体" charset="0"/>
                          <a:cs typeface="宋体" charset="0"/>
                        </a:rPr>
                        <a:t>类文件还原成方法和变量</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1800" b="0" i="0" u="none" strike="noStrike" cap="none" normalizeH="0" baseline="0">
                          <a:ln>
                            <a:noFill/>
                          </a:ln>
                          <a:solidFill>
                            <a:schemeClr val="tx1"/>
                          </a:solidFill>
                          <a:effectLst/>
                          <a:latin typeface="Arial" charset="0"/>
                          <a:ea typeface="宋体" charset="0"/>
                          <a:cs typeface="宋体" charset="0"/>
                        </a:rPr>
                        <a:t>appletviewer.exe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测试运行</a:t>
                      </a:r>
                      <a:r>
                        <a:rPr kumimoji="0" lang="en-US" altLang="zh-CN" sz="1800" b="0" i="0" u="none" strike="noStrike" cap="none" normalizeH="0" baseline="0">
                          <a:ln>
                            <a:noFill/>
                          </a:ln>
                          <a:solidFill>
                            <a:schemeClr val="tx1"/>
                          </a:solidFill>
                          <a:effectLst/>
                          <a:latin typeface="Arial" charset="0"/>
                          <a:ea typeface="宋体" charset="0"/>
                          <a:cs typeface="宋体" charset="0"/>
                        </a:rPr>
                        <a:t>Applet</a:t>
                      </a:r>
                      <a:r>
                        <a:rPr kumimoji="0" lang="zh-CN" altLang="en-US" sz="1800" b="0" i="0" u="none" strike="noStrike" cap="none" normalizeH="0" baseline="0">
                          <a:ln>
                            <a:noFill/>
                          </a:ln>
                          <a:solidFill>
                            <a:schemeClr val="tx1"/>
                          </a:solidFill>
                          <a:effectLst/>
                          <a:latin typeface="Arial" charset="0"/>
                          <a:ea typeface="宋体" charset="0"/>
                          <a:cs typeface="宋体" charset="0"/>
                        </a:rPr>
                        <a:t>小应用程序</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1800" b="0" i="0" u="none" strike="noStrike" cap="none" normalizeH="0" baseline="0">
                          <a:ln>
                            <a:noFill/>
                          </a:ln>
                          <a:solidFill>
                            <a:schemeClr val="tx1"/>
                          </a:solidFill>
                          <a:effectLst/>
                          <a:latin typeface="Arial" charset="0"/>
                          <a:ea typeface="宋体" charset="0"/>
                          <a:cs typeface="宋体" charset="0"/>
                        </a:rPr>
                        <a:t>jar.exe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压缩打包，负责将类文件和其他资源绑定成</a:t>
                      </a:r>
                      <a:r>
                        <a:rPr kumimoji="0" lang="en-US" altLang="zh-CN" sz="1800" b="0" i="0" u="none" strike="noStrike" cap="none" normalizeH="0" baseline="0">
                          <a:ln>
                            <a:noFill/>
                          </a:ln>
                          <a:solidFill>
                            <a:schemeClr val="tx1"/>
                          </a:solidFill>
                          <a:effectLst/>
                          <a:latin typeface="Arial" charset="0"/>
                          <a:ea typeface="宋体" charset="0"/>
                          <a:cs typeface="宋体" charset="0"/>
                        </a:rPr>
                        <a:t>jar</a:t>
                      </a:r>
                      <a:r>
                        <a:rPr kumimoji="0" lang="zh-CN" altLang="en-US" sz="1800" b="0" i="0" u="none" strike="noStrike" cap="none" normalizeH="0" baseline="0">
                          <a:ln>
                            <a:noFill/>
                          </a:ln>
                          <a:solidFill>
                            <a:schemeClr val="tx1"/>
                          </a:solidFill>
                          <a:effectLst/>
                          <a:latin typeface="Arial" charset="0"/>
                          <a:ea typeface="宋体" charset="0"/>
                          <a:cs typeface="宋体" charset="0"/>
                        </a:rPr>
                        <a:t>文件</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altLang="zh-CN" sz="1800" b="0" i="0" u="none" strike="noStrike" cap="none" normalizeH="0" baseline="0">
                          <a:ln>
                            <a:noFill/>
                          </a:ln>
                          <a:solidFill>
                            <a:schemeClr val="tx1"/>
                          </a:solidFill>
                          <a:effectLst/>
                          <a:latin typeface="Arial" charset="0"/>
                          <a:ea typeface="宋体" charset="0"/>
                          <a:cs typeface="宋体" charset="0"/>
                        </a:rPr>
                        <a:t>javadoc.exe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zh-CN" altLang="en-US" sz="1800" b="0" i="0" u="none" strike="noStrike" cap="none" normalizeH="0" baseline="0" dirty="0">
                          <a:ln>
                            <a:noFill/>
                          </a:ln>
                          <a:solidFill>
                            <a:schemeClr val="tx1"/>
                          </a:solidFill>
                          <a:effectLst/>
                          <a:latin typeface="Arial" charset="0"/>
                          <a:ea typeface="宋体" charset="0"/>
                          <a:cs typeface="宋体" charset="0"/>
                        </a:rPr>
                        <a:t>文档生成器，由</a:t>
                      </a:r>
                      <a:r>
                        <a:rPr kumimoji="0" lang="en-US" altLang="zh-CN" sz="1800" b="0" i="0" u="none" strike="noStrike" cap="none" normalizeH="0" baseline="0" dirty="0">
                          <a:ln>
                            <a:noFill/>
                          </a:ln>
                          <a:solidFill>
                            <a:schemeClr val="tx1"/>
                          </a:solidFill>
                          <a:effectLst/>
                          <a:latin typeface="Arial" charset="0"/>
                          <a:ea typeface="宋体" charset="0"/>
                          <a:cs typeface="宋体" charset="0"/>
                        </a:rPr>
                        <a:t>Java</a:t>
                      </a:r>
                      <a:r>
                        <a:rPr kumimoji="0" lang="zh-CN" altLang="en-US" sz="1800" b="0" i="0" u="none" strike="noStrike" cap="none" normalizeH="0" baseline="0" dirty="0">
                          <a:ln>
                            <a:noFill/>
                          </a:ln>
                          <a:solidFill>
                            <a:schemeClr val="tx1"/>
                          </a:solidFill>
                          <a:effectLst/>
                          <a:latin typeface="Arial" charset="0"/>
                          <a:ea typeface="宋体" charset="0"/>
                          <a:cs typeface="宋体" charset="0"/>
                        </a:rPr>
                        <a:t>源文件生成相应的</a:t>
                      </a:r>
                      <a:r>
                        <a:rPr kumimoji="0" lang="en-US" altLang="zh-CN" sz="1800" b="0" i="0" u="none" strike="noStrike" cap="none" normalizeH="0" baseline="0" dirty="0">
                          <a:ln>
                            <a:noFill/>
                          </a:ln>
                          <a:solidFill>
                            <a:schemeClr val="tx1"/>
                          </a:solidFill>
                          <a:effectLst/>
                          <a:latin typeface="Arial" charset="0"/>
                          <a:ea typeface="宋体" charset="0"/>
                          <a:cs typeface="宋体" charset="0"/>
                        </a:rPr>
                        <a:t>HTML</a:t>
                      </a:r>
                      <a:r>
                        <a:rPr kumimoji="0" lang="zh-CN" altLang="en-US" sz="1800" b="0" i="0" u="none" strike="noStrike" cap="none" normalizeH="0" baseline="0" dirty="0">
                          <a:ln>
                            <a:noFill/>
                          </a:ln>
                          <a:solidFill>
                            <a:schemeClr val="tx1"/>
                          </a:solidFill>
                          <a:effectLst/>
                          <a:latin typeface="Arial" charset="0"/>
                          <a:ea typeface="宋体" charset="0"/>
                          <a:cs typeface="宋体" charset="0"/>
                        </a:rPr>
                        <a:t>页面，对源文件中类进行内部索引</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4376290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latin typeface="Times New Roman" charset="0"/>
                <a:ea typeface="宋体" charset="0"/>
              </a:rPr>
              <a:t>JDK</a:t>
            </a:r>
            <a:r>
              <a:rPr lang="zh-CN" altLang="en-US">
                <a:latin typeface="Times New Roman" charset="0"/>
                <a:ea typeface="宋体" charset="0"/>
              </a:rPr>
              <a:t>工具的具体使用</a:t>
            </a:r>
          </a:p>
        </p:txBody>
      </p:sp>
      <p:sp>
        <p:nvSpPr>
          <p:cNvPr id="10243" name="Rectangle 3"/>
          <p:cNvSpPr>
            <a:spLocks noGrp="1" noChangeArrowheads="1"/>
          </p:cNvSpPr>
          <p:nvPr>
            <p:ph type="body" idx="1"/>
          </p:nvPr>
        </p:nvSpPr>
        <p:spPr>
          <a:xfrm>
            <a:off x="791505" y="2416854"/>
            <a:ext cx="7772400" cy="4066805"/>
          </a:xfrm>
        </p:spPr>
        <p:txBody>
          <a:bodyPr/>
          <a:lstStyle/>
          <a:p>
            <a:pPr eaLnBrk="1" hangingPunct="1">
              <a:lnSpc>
                <a:spcPct val="90000"/>
              </a:lnSpc>
            </a:pPr>
            <a:r>
              <a:rPr lang="zh-CN" altLang="en-US" dirty="0">
                <a:latin typeface="Arial" charset="0"/>
                <a:ea typeface="宋体" charset="0"/>
              </a:rPr>
              <a:t>编译</a:t>
            </a:r>
            <a:r>
              <a:rPr lang="en-US" altLang="zh-CN" dirty="0">
                <a:latin typeface="Arial" charset="0"/>
                <a:ea typeface="宋体" charset="0"/>
              </a:rPr>
              <a:t>Java</a:t>
            </a:r>
            <a:r>
              <a:rPr lang="zh-CN" altLang="en-US" dirty="0">
                <a:latin typeface="Arial" charset="0"/>
                <a:ea typeface="宋体" charset="0"/>
              </a:rPr>
              <a:t>源文件：</a:t>
            </a:r>
          </a:p>
          <a:p>
            <a:pPr lvl="1" eaLnBrk="1" hangingPunct="1">
              <a:lnSpc>
                <a:spcPct val="90000"/>
              </a:lnSpc>
            </a:pPr>
            <a:r>
              <a:rPr lang="zh-CN" altLang="en-US" dirty="0">
                <a:latin typeface="Arial" charset="0"/>
                <a:ea typeface="宋体" charset="0"/>
              </a:rPr>
              <a:t>指令格式：</a:t>
            </a:r>
            <a:r>
              <a:rPr lang="en-US" altLang="zh-CN" dirty="0" err="1">
                <a:latin typeface="Arial" charset="0"/>
                <a:ea typeface="宋体" charset="0"/>
              </a:rPr>
              <a:t>javac</a:t>
            </a:r>
            <a:r>
              <a:rPr lang="en-US" altLang="zh-CN" dirty="0">
                <a:latin typeface="Arial" charset="0"/>
                <a:ea typeface="宋体" charset="0"/>
              </a:rPr>
              <a:t> [options] [</a:t>
            </a:r>
            <a:r>
              <a:rPr lang="en-US" altLang="zh-CN" dirty="0" err="1">
                <a:latin typeface="Arial" charset="0"/>
                <a:ea typeface="宋体" charset="0"/>
              </a:rPr>
              <a:t>sourcefiles</a:t>
            </a:r>
            <a:r>
              <a:rPr lang="en-US" altLang="zh-CN" dirty="0">
                <a:latin typeface="Arial" charset="0"/>
                <a:ea typeface="宋体" charset="0"/>
              </a:rPr>
              <a:t>]</a:t>
            </a:r>
          </a:p>
          <a:p>
            <a:pPr lvl="1" eaLnBrk="1" hangingPunct="1">
              <a:lnSpc>
                <a:spcPct val="90000"/>
              </a:lnSpc>
            </a:pPr>
            <a:r>
              <a:rPr lang="zh-CN" altLang="en-US" dirty="0">
                <a:latin typeface="Arial" charset="0"/>
                <a:ea typeface="宋体" charset="0"/>
              </a:rPr>
              <a:t>主要选项：</a:t>
            </a:r>
          </a:p>
          <a:p>
            <a:pPr lvl="2" eaLnBrk="1" hangingPunct="1">
              <a:lnSpc>
                <a:spcPct val="90000"/>
              </a:lnSpc>
            </a:pPr>
            <a:r>
              <a:rPr lang="en-US" altLang="zh-CN" dirty="0">
                <a:latin typeface="Arial" charset="0"/>
                <a:ea typeface="宋体" charset="0"/>
              </a:rPr>
              <a:t>-</a:t>
            </a:r>
            <a:r>
              <a:rPr lang="en-US" altLang="zh-CN" dirty="0" err="1">
                <a:latin typeface="Arial" charset="0"/>
                <a:ea typeface="宋体" charset="0"/>
              </a:rPr>
              <a:t>nowarn</a:t>
            </a:r>
            <a:r>
              <a:rPr lang="zh-CN" altLang="en-US" dirty="0">
                <a:latin typeface="Arial" charset="0"/>
                <a:ea typeface="宋体" charset="0"/>
              </a:rPr>
              <a:t>：不输出警告</a:t>
            </a:r>
          </a:p>
          <a:p>
            <a:pPr lvl="2" eaLnBrk="1" hangingPunct="1">
              <a:lnSpc>
                <a:spcPct val="90000"/>
              </a:lnSpc>
            </a:pPr>
            <a:r>
              <a:rPr lang="en-US" altLang="zh-CN" dirty="0">
                <a:latin typeface="Arial" charset="0"/>
                <a:ea typeface="宋体" charset="0"/>
              </a:rPr>
              <a:t>-</a:t>
            </a:r>
            <a:r>
              <a:rPr lang="en-US" altLang="zh-CN" dirty="0" err="1">
                <a:latin typeface="Arial" charset="0"/>
                <a:ea typeface="宋体" charset="0"/>
              </a:rPr>
              <a:t>classpath</a:t>
            </a:r>
            <a:r>
              <a:rPr lang="en-US" altLang="zh-CN" dirty="0">
                <a:latin typeface="Arial" charset="0"/>
                <a:ea typeface="宋体" charset="0"/>
              </a:rPr>
              <a:t> &lt;</a:t>
            </a:r>
            <a:r>
              <a:rPr lang="zh-CN" altLang="en-US" dirty="0">
                <a:latin typeface="Arial" charset="0"/>
                <a:ea typeface="宋体" charset="0"/>
              </a:rPr>
              <a:t>路径</a:t>
            </a:r>
            <a:r>
              <a:rPr lang="en-US" altLang="zh-CN" dirty="0">
                <a:latin typeface="Arial" charset="0"/>
                <a:ea typeface="宋体" charset="0"/>
              </a:rPr>
              <a:t>&gt;</a:t>
            </a:r>
            <a:r>
              <a:rPr lang="zh-CN" altLang="en-US" dirty="0">
                <a:latin typeface="Arial" charset="0"/>
                <a:ea typeface="宋体" charset="0"/>
              </a:rPr>
              <a:t>：指定用户设定的</a:t>
            </a:r>
            <a:r>
              <a:rPr lang="en-US" altLang="zh-CN" dirty="0" err="1">
                <a:latin typeface="Arial" charset="0"/>
                <a:ea typeface="宋体" charset="0"/>
              </a:rPr>
              <a:t>classpath</a:t>
            </a:r>
            <a:endParaRPr lang="en-US" altLang="zh-CN" dirty="0">
              <a:latin typeface="Arial" charset="0"/>
              <a:ea typeface="宋体" charset="0"/>
            </a:endParaRPr>
          </a:p>
          <a:p>
            <a:pPr lvl="2" eaLnBrk="1" hangingPunct="1">
              <a:lnSpc>
                <a:spcPct val="90000"/>
              </a:lnSpc>
            </a:pPr>
            <a:r>
              <a:rPr lang="en-US" altLang="zh-CN" dirty="0">
                <a:latin typeface="Arial" charset="0"/>
                <a:ea typeface="宋体" charset="0"/>
              </a:rPr>
              <a:t>-</a:t>
            </a:r>
            <a:r>
              <a:rPr lang="en-US" altLang="zh-CN" dirty="0" err="1">
                <a:latin typeface="Arial" charset="0"/>
                <a:ea typeface="宋体" charset="0"/>
              </a:rPr>
              <a:t>sourcepath</a:t>
            </a:r>
            <a:r>
              <a:rPr lang="en-US" altLang="zh-CN" dirty="0">
                <a:latin typeface="Arial" charset="0"/>
                <a:ea typeface="宋体" charset="0"/>
              </a:rPr>
              <a:t> &lt;</a:t>
            </a:r>
            <a:r>
              <a:rPr lang="zh-CN" altLang="en-US" dirty="0">
                <a:latin typeface="Arial" charset="0"/>
                <a:ea typeface="宋体" charset="0"/>
              </a:rPr>
              <a:t>路径</a:t>
            </a:r>
            <a:r>
              <a:rPr lang="en-US" altLang="zh-CN" dirty="0">
                <a:latin typeface="Arial" charset="0"/>
                <a:ea typeface="宋体" charset="0"/>
              </a:rPr>
              <a:t>&gt;</a:t>
            </a:r>
            <a:r>
              <a:rPr lang="zh-CN" altLang="en-US" dirty="0">
                <a:latin typeface="Arial" charset="0"/>
                <a:ea typeface="宋体" charset="0"/>
              </a:rPr>
              <a:t>：指定源文件的路径</a:t>
            </a:r>
          </a:p>
          <a:p>
            <a:pPr lvl="2" eaLnBrk="1" hangingPunct="1">
              <a:lnSpc>
                <a:spcPct val="90000"/>
              </a:lnSpc>
            </a:pPr>
            <a:r>
              <a:rPr lang="en-US" altLang="zh-CN" dirty="0">
                <a:latin typeface="Arial" charset="0"/>
                <a:ea typeface="宋体" charset="0"/>
              </a:rPr>
              <a:t>-d &lt;</a:t>
            </a:r>
            <a:r>
              <a:rPr lang="zh-CN" altLang="en-US" dirty="0">
                <a:latin typeface="Arial" charset="0"/>
                <a:ea typeface="宋体" charset="0"/>
              </a:rPr>
              <a:t>目录</a:t>
            </a:r>
            <a:r>
              <a:rPr lang="en-US" altLang="zh-CN" dirty="0">
                <a:latin typeface="Arial" charset="0"/>
                <a:ea typeface="宋体" charset="0"/>
              </a:rPr>
              <a:t>&gt;</a:t>
            </a:r>
            <a:r>
              <a:rPr lang="zh-CN" altLang="en-US" dirty="0">
                <a:latin typeface="Arial" charset="0"/>
                <a:ea typeface="宋体" charset="0"/>
              </a:rPr>
              <a:t>：指定编译生成的</a:t>
            </a:r>
            <a:r>
              <a:rPr lang="en-US" altLang="zh-CN" dirty="0">
                <a:latin typeface="Arial" charset="0"/>
                <a:ea typeface="宋体" charset="0"/>
              </a:rPr>
              <a:t>class</a:t>
            </a:r>
            <a:r>
              <a:rPr lang="zh-CN" altLang="en-US" dirty="0">
                <a:latin typeface="Arial" charset="0"/>
                <a:ea typeface="宋体" charset="0"/>
              </a:rPr>
              <a:t>文件存放的目录</a:t>
            </a:r>
          </a:p>
          <a:p>
            <a:pPr lvl="1" eaLnBrk="1" hangingPunct="1">
              <a:lnSpc>
                <a:spcPct val="90000"/>
              </a:lnSpc>
            </a:pPr>
            <a:r>
              <a:rPr lang="zh-CN" altLang="en-US" dirty="0">
                <a:latin typeface="Arial" charset="0"/>
                <a:ea typeface="宋体" charset="0"/>
              </a:rPr>
              <a:t>例如：</a:t>
            </a:r>
          </a:p>
          <a:p>
            <a:pPr lvl="2" eaLnBrk="1" hangingPunct="1">
              <a:lnSpc>
                <a:spcPct val="90000"/>
              </a:lnSpc>
              <a:buFont typeface="Wingdings" charset="0"/>
              <a:buNone/>
            </a:pPr>
            <a:r>
              <a:rPr lang="en-US" altLang="zh-CN" dirty="0" err="1">
                <a:latin typeface="Arial" charset="0"/>
                <a:ea typeface="宋体" charset="0"/>
              </a:rPr>
              <a:t>javac</a:t>
            </a:r>
            <a:r>
              <a:rPr lang="en-US" altLang="zh-CN" dirty="0">
                <a:latin typeface="Arial" charset="0"/>
                <a:ea typeface="宋体" charset="0"/>
              </a:rPr>
              <a:t> –</a:t>
            </a:r>
            <a:r>
              <a:rPr lang="en-US" altLang="zh-CN" dirty="0" err="1">
                <a:latin typeface="Arial" charset="0"/>
                <a:ea typeface="宋体" charset="0"/>
              </a:rPr>
              <a:t>sourcepath</a:t>
            </a:r>
            <a:r>
              <a:rPr lang="en-US" altLang="zh-CN" dirty="0">
                <a:latin typeface="Arial" charset="0"/>
                <a:ea typeface="宋体" charset="0"/>
              </a:rPr>
              <a:t> c:\test\</a:t>
            </a:r>
            <a:r>
              <a:rPr lang="en-US" altLang="zh-CN" dirty="0" err="1">
                <a:latin typeface="Arial" charset="0"/>
                <a:ea typeface="宋体" charset="0"/>
              </a:rPr>
              <a:t>src</a:t>
            </a:r>
            <a:r>
              <a:rPr lang="en-US" altLang="zh-CN" dirty="0">
                <a:latin typeface="Arial" charset="0"/>
                <a:ea typeface="宋体" charset="0"/>
              </a:rPr>
              <a:t> –</a:t>
            </a:r>
            <a:r>
              <a:rPr lang="en-US" altLang="zh-CN" dirty="0" err="1">
                <a:latin typeface="Arial" charset="0"/>
                <a:ea typeface="宋体" charset="0"/>
              </a:rPr>
              <a:t>classpath</a:t>
            </a:r>
            <a:r>
              <a:rPr lang="en-US" altLang="zh-CN" dirty="0">
                <a:latin typeface="Arial" charset="0"/>
                <a:ea typeface="宋体" charset="0"/>
              </a:rPr>
              <a:t> c:\test\classes –d c:\test\classes   c:\test\</a:t>
            </a:r>
            <a:r>
              <a:rPr lang="en-US" altLang="zh-CN" dirty="0" err="1">
                <a:latin typeface="Arial" charset="0"/>
                <a:ea typeface="宋体" charset="0"/>
              </a:rPr>
              <a:t>src</a:t>
            </a:r>
            <a:r>
              <a:rPr lang="en-US" altLang="zh-CN" dirty="0">
                <a:latin typeface="Arial" charset="0"/>
                <a:ea typeface="宋体" charset="0"/>
              </a:rPr>
              <a:t>\com\*.java   c:\test\</a:t>
            </a:r>
            <a:r>
              <a:rPr lang="en-US" altLang="zh-CN" dirty="0" err="1">
                <a:latin typeface="Arial" charset="0"/>
                <a:ea typeface="宋体" charset="0"/>
              </a:rPr>
              <a:t>src</a:t>
            </a:r>
            <a:r>
              <a:rPr lang="en-US" altLang="zh-CN" dirty="0">
                <a:latin typeface="Arial" charset="0"/>
                <a:ea typeface="宋体" charset="0"/>
              </a:rPr>
              <a:t>\</a:t>
            </a:r>
            <a:r>
              <a:rPr lang="en-US" altLang="zh-CN" dirty="0" err="1">
                <a:latin typeface="Arial" charset="0"/>
                <a:ea typeface="宋体" charset="0"/>
              </a:rPr>
              <a:t>coll</a:t>
            </a:r>
            <a:r>
              <a:rPr lang="en-US" altLang="zh-CN" dirty="0">
                <a:latin typeface="Arial" charset="0"/>
                <a:ea typeface="宋体" charset="0"/>
              </a:rPr>
              <a:t>\</a:t>
            </a:r>
            <a:r>
              <a:rPr lang="en-US" altLang="zh-CN" dirty="0" err="1">
                <a:latin typeface="Arial" charset="0"/>
                <a:ea typeface="宋体" charset="0"/>
              </a:rPr>
              <a:t>Doll.java</a:t>
            </a:r>
            <a:endParaRPr lang="en-US" altLang="zh-CN" dirty="0">
              <a:latin typeface="Arial" charset="0"/>
              <a:ea typeface="宋体" charset="0"/>
            </a:endParaRPr>
          </a:p>
          <a:p>
            <a:pPr eaLnBrk="1" hangingPunct="1">
              <a:lnSpc>
                <a:spcPct val="90000"/>
              </a:lnSpc>
              <a:buFont typeface="Wingdings" charset="0"/>
              <a:buNone/>
            </a:pPr>
            <a:r>
              <a:rPr lang="en-US" altLang="zh-CN" sz="2000" dirty="0">
                <a:latin typeface="Arial" charset="0"/>
                <a:ea typeface="宋体" charset="0"/>
              </a:rPr>
              <a:t>//</a:t>
            </a:r>
            <a:r>
              <a:rPr lang="zh-CN" altLang="en-US" sz="2000" dirty="0">
                <a:latin typeface="Arial" charset="0"/>
                <a:ea typeface="宋体" charset="0"/>
              </a:rPr>
              <a:t>编译</a:t>
            </a:r>
            <a:r>
              <a:rPr lang="en-US" altLang="zh-CN" sz="2000" dirty="0">
                <a:latin typeface="Arial" charset="0"/>
                <a:ea typeface="宋体" charset="0"/>
              </a:rPr>
              <a:t>c:\test\</a:t>
            </a:r>
            <a:r>
              <a:rPr lang="en-US" altLang="zh-CN" sz="2000" dirty="0" err="1">
                <a:latin typeface="Arial" charset="0"/>
                <a:ea typeface="宋体" charset="0"/>
              </a:rPr>
              <a:t>src</a:t>
            </a:r>
            <a:r>
              <a:rPr lang="en-US" altLang="zh-CN" sz="2000" dirty="0">
                <a:latin typeface="Arial" charset="0"/>
                <a:ea typeface="宋体" charset="0"/>
              </a:rPr>
              <a:t>\com</a:t>
            </a:r>
            <a:r>
              <a:rPr lang="zh-CN" altLang="en-US" sz="2000" dirty="0">
                <a:latin typeface="Arial" charset="0"/>
                <a:ea typeface="宋体" charset="0"/>
              </a:rPr>
              <a:t>下的所有</a:t>
            </a:r>
            <a:r>
              <a:rPr lang="en-US" altLang="zh-CN" sz="2000" dirty="0">
                <a:latin typeface="Arial" charset="0"/>
                <a:ea typeface="宋体" charset="0"/>
              </a:rPr>
              <a:t>java</a:t>
            </a:r>
            <a:r>
              <a:rPr lang="zh-CN" altLang="en-US" sz="2000" dirty="0">
                <a:latin typeface="Arial" charset="0"/>
                <a:ea typeface="宋体" charset="0"/>
              </a:rPr>
              <a:t>文件，和</a:t>
            </a:r>
            <a:r>
              <a:rPr lang="en-US" altLang="zh-CN" sz="2000" dirty="0" err="1">
                <a:latin typeface="Arial" charset="0"/>
                <a:ea typeface="宋体" charset="0"/>
              </a:rPr>
              <a:t>coll</a:t>
            </a:r>
            <a:r>
              <a:rPr lang="zh-CN" altLang="en-US" sz="2000" dirty="0">
                <a:latin typeface="Arial" charset="0"/>
                <a:ea typeface="宋体" charset="0"/>
              </a:rPr>
              <a:t>下的</a:t>
            </a:r>
            <a:r>
              <a:rPr lang="en-US" altLang="zh-CN" sz="2000" dirty="0" err="1">
                <a:latin typeface="Arial" charset="0"/>
                <a:ea typeface="宋体" charset="0"/>
              </a:rPr>
              <a:t>Doll.java</a:t>
            </a:r>
            <a:r>
              <a:rPr lang="zh-CN" altLang="en-US" sz="2000" dirty="0">
                <a:latin typeface="Arial" charset="0"/>
                <a:ea typeface="宋体" charset="0"/>
              </a:rPr>
              <a:t>文件</a:t>
            </a:r>
          </a:p>
        </p:txBody>
      </p:sp>
    </p:spTree>
    <p:extLst>
      <p:ext uri="{BB962C8B-B14F-4D97-AF65-F5344CB8AC3E}">
        <p14:creationId xmlns:p14="http://schemas.microsoft.com/office/powerpoint/2010/main" val="330334512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latin typeface="Times New Roman" charset="0"/>
                <a:ea typeface="宋体" charset="0"/>
              </a:rPr>
              <a:t>JDK</a:t>
            </a:r>
            <a:r>
              <a:rPr lang="zh-CN" altLang="en-US">
                <a:latin typeface="Times New Roman" charset="0"/>
                <a:ea typeface="宋体" charset="0"/>
              </a:rPr>
              <a:t>工具的具体使用</a:t>
            </a:r>
          </a:p>
        </p:txBody>
      </p:sp>
      <p:sp>
        <p:nvSpPr>
          <p:cNvPr id="11267" name="Rectangle 3"/>
          <p:cNvSpPr>
            <a:spLocks noGrp="1" noChangeArrowheads="1"/>
          </p:cNvSpPr>
          <p:nvPr>
            <p:ph type="body" idx="1"/>
          </p:nvPr>
        </p:nvSpPr>
        <p:spPr/>
        <p:txBody>
          <a:bodyPr>
            <a:normAutofit fontScale="85000" lnSpcReduction="20000"/>
          </a:bodyPr>
          <a:lstStyle/>
          <a:p>
            <a:pPr eaLnBrk="1" hangingPunct="1">
              <a:lnSpc>
                <a:spcPct val="90000"/>
              </a:lnSpc>
            </a:pPr>
            <a:r>
              <a:rPr lang="zh-CN" altLang="en-US" sz="2400">
                <a:latin typeface="Arial" charset="0"/>
                <a:ea typeface="宋体" charset="0"/>
              </a:rPr>
              <a:t>运行</a:t>
            </a:r>
            <a:r>
              <a:rPr lang="en-US" altLang="zh-CN" sz="2400">
                <a:latin typeface="Arial" charset="0"/>
                <a:ea typeface="宋体" charset="0"/>
              </a:rPr>
              <a:t>Java</a:t>
            </a:r>
            <a:r>
              <a:rPr lang="zh-CN" altLang="en-US" sz="2400">
                <a:latin typeface="Arial" charset="0"/>
                <a:ea typeface="宋体" charset="0"/>
              </a:rPr>
              <a:t>程序：</a:t>
            </a:r>
          </a:p>
          <a:p>
            <a:pPr lvl="1" eaLnBrk="1" hangingPunct="1">
              <a:lnSpc>
                <a:spcPct val="90000"/>
              </a:lnSpc>
            </a:pPr>
            <a:r>
              <a:rPr lang="zh-CN" altLang="en-US" sz="2200">
                <a:latin typeface="Arial" charset="0"/>
                <a:ea typeface="宋体" charset="0"/>
              </a:rPr>
              <a:t>格式：</a:t>
            </a:r>
            <a:r>
              <a:rPr lang="en-US" altLang="zh-CN" sz="2200">
                <a:latin typeface="Arial" charset="0"/>
                <a:ea typeface="宋体" charset="0"/>
              </a:rPr>
              <a:t>java &lt;options&gt; &lt;</a:t>
            </a:r>
            <a:r>
              <a:rPr lang="zh-CN" altLang="en-US" sz="2200">
                <a:latin typeface="Arial" charset="0"/>
                <a:ea typeface="宋体" charset="0"/>
              </a:rPr>
              <a:t>类文件主名</a:t>
            </a:r>
            <a:r>
              <a:rPr lang="en-US" altLang="zh-CN" sz="2200">
                <a:latin typeface="Arial" charset="0"/>
                <a:ea typeface="宋体" charset="0"/>
              </a:rPr>
              <a:t>&gt;</a:t>
            </a:r>
          </a:p>
          <a:p>
            <a:pPr lvl="1" eaLnBrk="1" hangingPunct="1">
              <a:lnSpc>
                <a:spcPct val="90000"/>
              </a:lnSpc>
            </a:pPr>
            <a:r>
              <a:rPr lang="zh-CN" altLang="en-US" sz="2200">
                <a:latin typeface="Arial" charset="0"/>
                <a:ea typeface="宋体" charset="0"/>
              </a:rPr>
              <a:t>主要选项：</a:t>
            </a:r>
          </a:p>
          <a:p>
            <a:pPr lvl="2" eaLnBrk="1" hangingPunct="1">
              <a:lnSpc>
                <a:spcPct val="90000"/>
              </a:lnSpc>
            </a:pPr>
            <a:r>
              <a:rPr lang="en-US" altLang="zh-CN" sz="2100">
                <a:latin typeface="Arial" charset="0"/>
                <a:ea typeface="宋体" charset="0"/>
              </a:rPr>
              <a:t>-classpath &lt;</a:t>
            </a:r>
            <a:r>
              <a:rPr lang="zh-CN" altLang="en-US" sz="2100">
                <a:latin typeface="Arial" charset="0"/>
                <a:ea typeface="宋体" charset="0"/>
              </a:rPr>
              <a:t>路径</a:t>
            </a:r>
            <a:r>
              <a:rPr lang="en-US" altLang="zh-CN" sz="2100">
                <a:latin typeface="Arial" charset="0"/>
                <a:ea typeface="宋体" charset="0"/>
              </a:rPr>
              <a:t>&gt;</a:t>
            </a:r>
            <a:r>
              <a:rPr lang="zh-CN" altLang="en-US" sz="2100">
                <a:latin typeface="Arial" charset="0"/>
                <a:ea typeface="宋体" charset="0"/>
              </a:rPr>
              <a:t>：覆盖</a:t>
            </a:r>
            <a:r>
              <a:rPr lang="en-US" altLang="zh-CN" sz="2100">
                <a:latin typeface="Arial" charset="0"/>
                <a:ea typeface="宋体" charset="0"/>
              </a:rPr>
              <a:t>classpath</a:t>
            </a:r>
            <a:r>
              <a:rPr lang="zh-CN" altLang="en-US" sz="2100">
                <a:latin typeface="Arial" charset="0"/>
                <a:ea typeface="宋体" charset="0"/>
              </a:rPr>
              <a:t>变量</a:t>
            </a:r>
          </a:p>
          <a:p>
            <a:pPr lvl="2" eaLnBrk="1" hangingPunct="1">
              <a:lnSpc>
                <a:spcPct val="90000"/>
              </a:lnSpc>
            </a:pPr>
            <a:r>
              <a:rPr lang="en-US" altLang="zh-CN" sz="2100">
                <a:latin typeface="Arial" charset="0"/>
                <a:ea typeface="宋体" charset="0"/>
              </a:rPr>
              <a:t>-jar</a:t>
            </a:r>
            <a:r>
              <a:rPr lang="zh-CN" altLang="en-US" sz="2100">
                <a:latin typeface="Arial" charset="0"/>
                <a:ea typeface="宋体" charset="0"/>
              </a:rPr>
              <a:t>：指定运行某个</a:t>
            </a:r>
            <a:r>
              <a:rPr lang="en-US" altLang="zh-CN" sz="2100">
                <a:latin typeface="Arial" charset="0"/>
                <a:ea typeface="宋体" charset="0"/>
              </a:rPr>
              <a:t>jar</a:t>
            </a:r>
            <a:r>
              <a:rPr lang="zh-CN" altLang="en-US" sz="2100">
                <a:latin typeface="Arial" charset="0"/>
                <a:ea typeface="宋体" charset="0"/>
              </a:rPr>
              <a:t>文件中的特定</a:t>
            </a:r>
            <a:r>
              <a:rPr lang="en-US" altLang="zh-CN" sz="2100">
                <a:latin typeface="Arial" charset="0"/>
                <a:ea typeface="宋体" charset="0"/>
              </a:rPr>
              <a:t>java</a:t>
            </a:r>
            <a:r>
              <a:rPr lang="zh-CN" altLang="en-US" sz="2100">
                <a:latin typeface="Arial" charset="0"/>
                <a:ea typeface="宋体" charset="0"/>
              </a:rPr>
              <a:t>类</a:t>
            </a:r>
          </a:p>
          <a:p>
            <a:pPr eaLnBrk="1" hangingPunct="1">
              <a:lnSpc>
                <a:spcPct val="90000"/>
              </a:lnSpc>
            </a:pPr>
            <a:r>
              <a:rPr lang="zh-CN" altLang="en-US" sz="2400">
                <a:latin typeface="Arial" charset="0"/>
                <a:ea typeface="宋体" charset="0"/>
              </a:rPr>
              <a:t>给</a:t>
            </a:r>
            <a:r>
              <a:rPr lang="en-US" altLang="zh-CN" sz="2400">
                <a:latin typeface="Arial" charset="0"/>
                <a:ea typeface="宋体" charset="0"/>
              </a:rPr>
              <a:t>Java</a:t>
            </a:r>
            <a:r>
              <a:rPr lang="zh-CN" altLang="en-US" sz="2400">
                <a:latin typeface="Arial" charset="0"/>
                <a:ea typeface="宋体" charset="0"/>
              </a:rPr>
              <a:t>应用程序打包：</a:t>
            </a:r>
          </a:p>
          <a:p>
            <a:pPr lvl="1" eaLnBrk="1" hangingPunct="1">
              <a:lnSpc>
                <a:spcPct val="90000"/>
              </a:lnSpc>
            </a:pPr>
            <a:r>
              <a:rPr lang="zh-CN" altLang="en-US" sz="2200">
                <a:latin typeface="Arial" charset="0"/>
                <a:ea typeface="宋体" charset="0"/>
              </a:rPr>
              <a:t>例如：</a:t>
            </a:r>
            <a:r>
              <a:rPr lang="en-US" altLang="zh-CN" sz="2200">
                <a:latin typeface="Arial" charset="0"/>
                <a:ea typeface="宋体" charset="0"/>
              </a:rPr>
              <a:t>jar –cvf c:\test.jar  c:\test\classes\*.*</a:t>
            </a:r>
          </a:p>
          <a:p>
            <a:pPr lvl="2" eaLnBrk="1" hangingPunct="1">
              <a:lnSpc>
                <a:spcPct val="90000"/>
              </a:lnSpc>
            </a:pPr>
            <a:r>
              <a:rPr lang="zh-CN" altLang="en-US" sz="2100">
                <a:latin typeface="Arial" charset="0"/>
                <a:ea typeface="宋体" charset="0"/>
              </a:rPr>
              <a:t>把</a:t>
            </a:r>
            <a:r>
              <a:rPr lang="en-US" altLang="zh-CN" sz="2100">
                <a:latin typeface="Arial" charset="0"/>
                <a:ea typeface="宋体" charset="0"/>
              </a:rPr>
              <a:t>c:\test\classes</a:t>
            </a:r>
            <a:r>
              <a:rPr lang="zh-CN" altLang="en-US" sz="2100">
                <a:latin typeface="Arial" charset="0"/>
                <a:ea typeface="宋体" charset="0"/>
              </a:rPr>
              <a:t>目录及其子目录下的所有类打包成</a:t>
            </a:r>
            <a:r>
              <a:rPr lang="en-US" altLang="zh-CN" sz="2100">
                <a:latin typeface="Arial" charset="0"/>
                <a:ea typeface="宋体" charset="0"/>
              </a:rPr>
              <a:t>test.jar</a:t>
            </a:r>
            <a:r>
              <a:rPr lang="zh-CN" altLang="en-US" sz="2100">
                <a:latin typeface="Arial" charset="0"/>
                <a:ea typeface="宋体" charset="0"/>
              </a:rPr>
              <a:t>文件</a:t>
            </a:r>
          </a:p>
          <a:p>
            <a:pPr lvl="1" eaLnBrk="1" hangingPunct="1">
              <a:lnSpc>
                <a:spcPct val="90000"/>
              </a:lnSpc>
            </a:pPr>
            <a:r>
              <a:rPr lang="zh-CN" altLang="en-US" sz="2200">
                <a:latin typeface="Arial" charset="0"/>
                <a:ea typeface="宋体" charset="0"/>
              </a:rPr>
              <a:t>例如：</a:t>
            </a:r>
            <a:r>
              <a:rPr lang="en-US" altLang="zh-CN" sz="2200">
                <a:latin typeface="Arial" charset="0"/>
                <a:ea typeface="宋体" charset="0"/>
              </a:rPr>
              <a:t>java –xvf c:\test.jar</a:t>
            </a:r>
          </a:p>
          <a:p>
            <a:pPr lvl="2" eaLnBrk="1" hangingPunct="1">
              <a:lnSpc>
                <a:spcPct val="90000"/>
              </a:lnSpc>
            </a:pPr>
            <a:r>
              <a:rPr lang="zh-CN" altLang="en-US" sz="2100">
                <a:latin typeface="Arial" charset="0"/>
                <a:ea typeface="宋体" charset="0"/>
              </a:rPr>
              <a:t>展开</a:t>
            </a:r>
            <a:r>
              <a:rPr lang="en-US" altLang="zh-CN" sz="2100">
                <a:latin typeface="Arial" charset="0"/>
                <a:ea typeface="宋体" charset="0"/>
              </a:rPr>
              <a:t>test.jar</a:t>
            </a:r>
            <a:r>
              <a:rPr lang="zh-CN" altLang="en-US" sz="2100">
                <a:latin typeface="Arial" charset="0"/>
                <a:ea typeface="宋体" charset="0"/>
              </a:rPr>
              <a:t>文件</a:t>
            </a:r>
          </a:p>
          <a:p>
            <a:pPr lvl="1" eaLnBrk="1" hangingPunct="1">
              <a:lnSpc>
                <a:spcPct val="90000"/>
              </a:lnSpc>
            </a:pPr>
            <a:r>
              <a:rPr lang="en-US" altLang="zh-CN" sz="2200">
                <a:latin typeface="Arial" charset="0"/>
                <a:ea typeface="宋体" charset="0"/>
              </a:rPr>
              <a:t>java –jar c:\test.jar		//</a:t>
            </a:r>
            <a:r>
              <a:rPr lang="zh-CN" altLang="en-US" sz="2200">
                <a:latin typeface="Arial" charset="0"/>
                <a:ea typeface="宋体" charset="0"/>
              </a:rPr>
              <a:t>运行</a:t>
            </a:r>
          </a:p>
        </p:txBody>
      </p:sp>
    </p:spTree>
    <p:extLst>
      <p:ext uri="{BB962C8B-B14F-4D97-AF65-F5344CB8AC3E}">
        <p14:creationId xmlns:p14="http://schemas.microsoft.com/office/powerpoint/2010/main" val="212782082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的运行环境（</a:t>
            </a:r>
            <a:r>
              <a:rPr lang="en-US" altLang="zh-CN">
                <a:latin typeface="Times New Roman" charset="0"/>
                <a:ea typeface="宋体" charset="0"/>
              </a:rPr>
              <a:t>eclipse</a:t>
            </a:r>
            <a:r>
              <a:rPr lang="zh-CN" altLang="en-US">
                <a:latin typeface="Times New Roman" charset="0"/>
                <a:ea typeface="宋体" charset="0"/>
              </a:rPr>
              <a:t>）</a:t>
            </a:r>
          </a:p>
        </p:txBody>
      </p:sp>
      <p:sp>
        <p:nvSpPr>
          <p:cNvPr id="12291" name="Rectangle 3"/>
          <p:cNvSpPr>
            <a:spLocks noGrp="1" noChangeArrowheads="1"/>
          </p:cNvSpPr>
          <p:nvPr>
            <p:ph type="body" idx="1"/>
          </p:nvPr>
        </p:nvSpPr>
        <p:spPr>
          <a:xfrm>
            <a:off x="1238250" y="2539747"/>
            <a:ext cx="7448550" cy="3591178"/>
          </a:xfrm>
        </p:spPr>
        <p:txBody>
          <a:bodyPr/>
          <a:lstStyle/>
          <a:p>
            <a:pPr eaLnBrk="1" hangingPunct="1"/>
            <a:r>
              <a:rPr lang="zh-CN" altLang="en-US" dirty="0">
                <a:latin typeface="Arial" charset="0"/>
                <a:ea typeface="宋体" charset="0"/>
              </a:rPr>
              <a:t>集成开发环境 </a:t>
            </a:r>
          </a:p>
          <a:p>
            <a:pPr lvl="1" eaLnBrk="1" hangingPunct="1"/>
            <a:r>
              <a:rPr lang="zh-CN" altLang="en-US" dirty="0">
                <a:latin typeface="Arial" charset="0"/>
                <a:ea typeface="宋体" charset="0"/>
              </a:rPr>
              <a:t>新建工程</a:t>
            </a:r>
          </a:p>
          <a:p>
            <a:pPr lvl="1" eaLnBrk="1" hangingPunct="1"/>
            <a:r>
              <a:rPr lang="zh-CN" altLang="en-US" dirty="0">
                <a:latin typeface="Arial" charset="0"/>
                <a:ea typeface="宋体" charset="0"/>
              </a:rPr>
              <a:t>添加类</a:t>
            </a:r>
          </a:p>
          <a:p>
            <a:pPr lvl="1" eaLnBrk="1" hangingPunct="1"/>
            <a:r>
              <a:rPr lang="zh-CN" altLang="en-US" dirty="0">
                <a:latin typeface="Arial" charset="0"/>
                <a:ea typeface="宋体" charset="0"/>
              </a:rPr>
              <a:t>编辑类</a:t>
            </a:r>
          </a:p>
          <a:p>
            <a:pPr lvl="1" eaLnBrk="1" hangingPunct="1"/>
            <a:r>
              <a:rPr lang="zh-CN" altLang="en-US" dirty="0">
                <a:latin typeface="Arial" charset="0"/>
                <a:ea typeface="宋体" charset="0"/>
              </a:rPr>
              <a:t>设定主函数（</a:t>
            </a:r>
            <a:r>
              <a:rPr lang="en-US" altLang="zh-CN" dirty="0">
                <a:latin typeface="Arial" charset="0"/>
                <a:ea typeface="宋体" charset="0"/>
              </a:rPr>
              <a:t>Applet</a:t>
            </a:r>
            <a:r>
              <a:rPr lang="zh-CN" altLang="en-US" dirty="0">
                <a:latin typeface="Arial" charset="0"/>
                <a:ea typeface="宋体" charset="0"/>
              </a:rPr>
              <a:t>除外）</a:t>
            </a:r>
          </a:p>
          <a:p>
            <a:pPr lvl="1" eaLnBrk="1" hangingPunct="1"/>
            <a:r>
              <a:rPr lang="zh-CN" altLang="en-US" dirty="0">
                <a:latin typeface="Arial" charset="0"/>
                <a:ea typeface="宋体" charset="0"/>
              </a:rPr>
              <a:t>编译运</a:t>
            </a:r>
            <a:r>
              <a:rPr lang="zh-CN" altLang="en-US" dirty="0" smtClean="0">
                <a:latin typeface="Arial" charset="0"/>
                <a:ea typeface="宋体" charset="0"/>
              </a:rPr>
              <a:t>行</a:t>
            </a:r>
            <a:endParaRPr lang="en-US" altLang="zh-CN" dirty="0" smtClean="0">
              <a:latin typeface="Arial" charset="0"/>
              <a:ea typeface="宋体" charset="0"/>
            </a:endParaRPr>
          </a:p>
          <a:p>
            <a:r>
              <a:rPr lang="zh-CN" altLang="en-US" dirty="0" smtClean="0">
                <a:latin typeface="Arial" charset="0"/>
                <a:ea typeface="宋体" charset="0"/>
              </a:rPr>
              <a:t>如何使用</a:t>
            </a:r>
            <a:r>
              <a:rPr lang="en-US" altLang="zh-CN" dirty="0" smtClean="0">
                <a:latin typeface="Arial" charset="0"/>
                <a:ea typeface="宋体" charset="0"/>
              </a:rPr>
              <a:t>eclipse</a:t>
            </a:r>
            <a:r>
              <a:rPr lang="zh-CN" altLang="en-US" dirty="0" smtClean="0">
                <a:latin typeface="Arial" charset="0"/>
                <a:ea typeface="宋体" charset="0"/>
              </a:rPr>
              <a:t>继承开发环境，参见</a:t>
            </a:r>
            <a:r>
              <a:rPr lang="zh-CN" altLang="zh-CN" dirty="0" smtClean="0">
                <a:latin typeface="Arial" charset="0"/>
                <a:ea typeface="宋体" charset="0"/>
              </a:rPr>
              <a:t>“</a:t>
            </a:r>
            <a:r>
              <a:rPr lang="en-US" altLang="zh-CN" dirty="0" smtClean="0">
                <a:latin typeface="Arial" charset="0"/>
                <a:ea typeface="宋体" charset="0"/>
              </a:rPr>
              <a:t>eclipse</a:t>
            </a:r>
            <a:r>
              <a:rPr lang="zh-CN" altLang="en-US" dirty="0" smtClean="0">
                <a:latin typeface="Arial" charset="0"/>
                <a:ea typeface="宋体" charset="0"/>
              </a:rPr>
              <a:t>的安装与使用</a:t>
            </a:r>
            <a:r>
              <a:rPr lang="en-US" altLang="zh-CN" dirty="0" smtClean="0">
                <a:latin typeface="Arial" charset="0"/>
                <a:ea typeface="宋体" charset="0"/>
              </a:rPr>
              <a:t>.doc”</a:t>
            </a:r>
            <a:r>
              <a:rPr lang="zh-CN" altLang="en-US" dirty="0" smtClean="0">
                <a:latin typeface="Arial" charset="0"/>
                <a:ea typeface="宋体" charset="0"/>
              </a:rPr>
              <a:t>。</a:t>
            </a:r>
            <a:endParaRPr lang="zh-CN" altLang="en-US" dirty="0">
              <a:latin typeface="Arial" charset="0"/>
              <a:ea typeface="宋体" charset="0"/>
            </a:endParaRPr>
          </a:p>
        </p:txBody>
      </p:sp>
    </p:spTree>
    <p:extLst>
      <p:ext uri="{BB962C8B-B14F-4D97-AF65-F5344CB8AC3E}">
        <p14:creationId xmlns:p14="http://schemas.microsoft.com/office/powerpoint/2010/main" val="225577045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t>知识点</a:t>
            </a:r>
            <a:r>
              <a:rPr kumimoji="1" lang="zh-CN" altLang="zh-CN" sz="4000" dirty="0"/>
              <a:t>6</a:t>
            </a:r>
            <a:r>
              <a:rPr kumimoji="1" lang="zh-CN" altLang="en-US" sz="4000" dirty="0" smtClean="0"/>
              <a:t>：</a:t>
            </a:r>
            <a:r>
              <a:rPr lang="en-US" altLang="zh-CN" sz="4000" dirty="0">
                <a:latin typeface="Times New Roman" charset="0"/>
                <a:ea typeface="宋体" charset="0"/>
              </a:rPr>
              <a:t>Java</a:t>
            </a:r>
            <a:r>
              <a:rPr lang="zh-CN" altLang="en-US" sz="4000" dirty="0">
                <a:latin typeface="Times New Roman" charset="0"/>
                <a:ea typeface="宋体" charset="0"/>
              </a:rPr>
              <a:t>程序的类型</a:t>
            </a:r>
            <a:endParaRPr kumimoji="1" lang="zh-CN" altLang="en-US" sz="4000" dirty="0"/>
          </a:p>
        </p:txBody>
      </p:sp>
      <p:sp>
        <p:nvSpPr>
          <p:cNvPr id="3" name="内容占位符 2"/>
          <p:cNvSpPr>
            <a:spLocks noGrp="1"/>
          </p:cNvSpPr>
          <p:nvPr>
            <p:ph idx="1"/>
          </p:nvPr>
        </p:nvSpPr>
        <p:spPr>
          <a:xfrm>
            <a:off x="739774" y="2401794"/>
            <a:ext cx="8174761" cy="3635470"/>
          </a:xfrm>
        </p:spPr>
        <p:txBody>
          <a:bodyPr>
            <a:normAutofit/>
          </a:bodyPr>
          <a:lstStyle/>
          <a:p>
            <a:r>
              <a:rPr lang="zh-CN" altLang="en-US" sz="2800" dirty="0">
                <a:latin typeface="Arial" charset="0"/>
                <a:ea typeface="宋体" charset="0"/>
              </a:rPr>
              <a:t>两类</a:t>
            </a:r>
            <a:r>
              <a:rPr lang="zh-CN" altLang="en-US" sz="2800" dirty="0" smtClean="0">
                <a:latin typeface="Arial" charset="0"/>
                <a:ea typeface="宋体" charset="0"/>
              </a:rPr>
              <a:t>基本</a:t>
            </a:r>
            <a:r>
              <a:rPr lang="en-US" altLang="zh-CN" sz="2800" dirty="0" smtClean="0">
                <a:latin typeface="Arial" charset="0"/>
                <a:ea typeface="宋体" charset="0"/>
              </a:rPr>
              <a:t>Java</a:t>
            </a:r>
            <a:r>
              <a:rPr lang="zh-CN" altLang="en-US" sz="2800" dirty="0">
                <a:latin typeface="Arial" charset="0"/>
                <a:ea typeface="宋体" charset="0"/>
              </a:rPr>
              <a:t>程序：</a:t>
            </a:r>
          </a:p>
          <a:p>
            <a:pPr lvl="1"/>
            <a:r>
              <a:rPr lang="en-US" altLang="zh-CN" sz="2800" dirty="0">
                <a:latin typeface="Arial" charset="0"/>
                <a:ea typeface="宋体" charset="0"/>
              </a:rPr>
              <a:t>Java</a:t>
            </a:r>
            <a:r>
              <a:rPr lang="zh-CN" altLang="en-US" sz="2800" dirty="0">
                <a:latin typeface="Arial" charset="0"/>
                <a:ea typeface="宋体" charset="0"/>
              </a:rPr>
              <a:t>应用程序</a:t>
            </a:r>
          </a:p>
          <a:p>
            <a:pPr lvl="2"/>
            <a:r>
              <a:rPr lang="zh-CN" altLang="en-US" sz="2400" dirty="0">
                <a:latin typeface="Arial" charset="0"/>
                <a:ea typeface="宋体" charset="0"/>
              </a:rPr>
              <a:t>可独立运行，公共类</a:t>
            </a:r>
            <a:r>
              <a:rPr lang="en-US" altLang="zh-CN" sz="2400" dirty="0">
                <a:latin typeface="Arial" charset="0"/>
                <a:ea typeface="宋体" charset="0"/>
              </a:rPr>
              <a:t>public</a:t>
            </a:r>
            <a:r>
              <a:rPr lang="zh-CN" altLang="en-US" sz="2400" dirty="0">
                <a:latin typeface="Arial" charset="0"/>
                <a:ea typeface="宋体" charset="0"/>
              </a:rPr>
              <a:t>中包含</a:t>
            </a:r>
            <a:r>
              <a:rPr lang="en-US" altLang="zh-CN" sz="2400" dirty="0">
                <a:latin typeface="Arial" charset="0"/>
                <a:ea typeface="宋体" charset="0"/>
              </a:rPr>
              <a:t>main</a:t>
            </a:r>
            <a:r>
              <a:rPr lang="zh-CN" altLang="en-US" sz="2400" dirty="0">
                <a:latin typeface="Arial" charset="0"/>
                <a:ea typeface="宋体" charset="0"/>
              </a:rPr>
              <a:t>主函数的一类</a:t>
            </a:r>
            <a:r>
              <a:rPr lang="en-US" altLang="zh-CN" sz="2400" dirty="0">
                <a:latin typeface="Arial" charset="0"/>
                <a:ea typeface="宋体" charset="0"/>
              </a:rPr>
              <a:t>Java</a:t>
            </a:r>
            <a:r>
              <a:rPr lang="zh-CN" altLang="en-US" sz="2400" dirty="0">
                <a:latin typeface="Arial" charset="0"/>
                <a:ea typeface="宋体" charset="0"/>
              </a:rPr>
              <a:t>程序</a:t>
            </a:r>
          </a:p>
          <a:p>
            <a:pPr lvl="1"/>
            <a:r>
              <a:rPr lang="en-US" altLang="zh-CN" sz="2800" dirty="0">
                <a:latin typeface="Arial" charset="0"/>
                <a:ea typeface="宋体" charset="0"/>
              </a:rPr>
              <a:t>Java Applet</a:t>
            </a:r>
            <a:r>
              <a:rPr lang="zh-CN" altLang="en-US" sz="2800" dirty="0">
                <a:latin typeface="Arial" charset="0"/>
                <a:ea typeface="宋体" charset="0"/>
              </a:rPr>
              <a:t>小应用程序</a:t>
            </a:r>
          </a:p>
          <a:p>
            <a:pPr lvl="2"/>
            <a:r>
              <a:rPr lang="zh-CN" altLang="en-US" sz="2400" dirty="0">
                <a:latin typeface="Arial" charset="0"/>
                <a:ea typeface="宋体" charset="0"/>
              </a:rPr>
              <a:t>无</a:t>
            </a:r>
            <a:r>
              <a:rPr lang="en-US" altLang="zh-CN" sz="2400" dirty="0">
                <a:latin typeface="Arial" charset="0"/>
                <a:ea typeface="宋体" charset="0"/>
              </a:rPr>
              <a:t>main</a:t>
            </a:r>
            <a:r>
              <a:rPr lang="zh-CN" altLang="en-US" sz="2400" dirty="0">
                <a:latin typeface="Arial" charset="0"/>
                <a:ea typeface="宋体" charset="0"/>
              </a:rPr>
              <a:t>主函数，必须嵌在某个</a:t>
            </a:r>
            <a:r>
              <a:rPr lang="en-US" altLang="zh-CN" sz="2400" dirty="0">
                <a:latin typeface="Arial" charset="0"/>
                <a:ea typeface="宋体" charset="0"/>
              </a:rPr>
              <a:t>HTML</a:t>
            </a:r>
            <a:r>
              <a:rPr lang="zh-CN" altLang="en-US" sz="2400" dirty="0">
                <a:latin typeface="Arial" charset="0"/>
                <a:ea typeface="宋体" charset="0"/>
              </a:rPr>
              <a:t>文件中，通过浏览器运行的一类</a:t>
            </a:r>
            <a:r>
              <a:rPr lang="en-US" altLang="zh-CN" sz="2400" dirty="0">
                <a:latin typeface="Arial" charset="0"/>
                <a:ea typeface="宋体" charset="0"/>
              </a:rPr>
              <a:t>Java</a:t>
            </a:r>
            <a:r>
              <a:rPr lang="zh-CN" altLang="en-US" sz="2400" dirty="0" smtClean="0">
                <a:latin typeface="Arial" charset="0"/>
                <a:ea typeface="宋体" charset="0"/>
              </a:rPr>
              <a:t>程序</a:t>
            </a:r>
            <a:endParaRPr lang="zh-CN" altLang="en-US" sz="2400" dirty="0">
              <a:latin typeface="Arial" charset="0"/>
              <a:ea typeface="宋体" charset="0"/>
            </a:endParaRPr>
          </a:p>
        </p:txBody>
      </p:sp>
    </p:spTree>
    <p:extLst>
      <p:ext uri="{BB962C8B-B14F-4D97-AF65-F5344CB8AC3E}">
        <p14:creationId xmlns:p14="http://schemas.microsoft.com/office/powerpoint/2010/main" val="30087335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程序初步</a:t>
            </a:r>
          </a:p>
        </p:txBody>
      </p:sp>
      <p:sp>
        <p:nvSpPr>
          <p:cNvPr id="14339" name="Rectangle 3"/>
          <p:cNvSpPr>
            <a:spLocks noGrp="1" noChangeArrowheads="1"/>
          </p:cNvSpPr>
          <p:nvPr>
            <p:ph type="body" idx="1"/>
          </p:nvPr>
        </p:nvSpPr>
        <p:spPr>
          <a:xfrm>
            <a:off x="739775" y="2320274"/>
            <a:ext cx="7662864" cy="3267169"/>
          </a:xfrm>
        </p:spPr>
        <p:txBody>
          <a:bodyPr>
            <a:normAutofit/>
          </a:bodyPr>
          <a:lstStyle/>
          <a:p>
            <a:pPr eaLnBrk="1" hangingPunct="1">
              <a:lnSpc>
                <a:spcPct val="90000"/>
              </a:lnSpc>
            </a:pPr>
            <a:r>
              <a:rPr lang="en-US" altLang="zh-CN" sz="2400" dirty="0">
                <a:latin typeface="Arial" charset="0"/>
                <a:ea typeface="宋体" charset="0"/>
              </a:rPr>
              <a:t>Java</a:t>
            </a:r>
            <a:r>
              <a:rPr lang="zh-CN" altLang="en-US" sz="2400" dirty="0" smtClean="0">
                <a:latin typeface="Arial" charset="0"/>
                <a:ea typeface="宋体" charset="0"/>
              </a:rPr>
              <a:t>应用程序示例：</a:t>
            </a:r>
            <a:endParaRPr lang="en-US" altLang="zh-CN" sz="2400" dirty="0" smtClean="0">
              <a:latin typeface="Arial" charset="0"/>
              <a:ea typeface="宋体" charset="0"/>
            </a:endParaRPr>
          </a:p>
          <a:p>
            <a:pPr marL="0" indent="0" eaLnBrk="1" hangingPunct="1">
              <a:lnSpc>
                <a:spcPct val="90000"/>
              </a:lnSpc>
              <a:buNone/>
            </a:pPr>
            <a:endParaRPr lang="zh-CN" altLang="en-US" sz="2400" dirty="0">
              <a:latin typeface="Arial" charset="0"/>
              <a:ea typeface="宋体" charset="0"/>
            </a:endParaRPr>
          </a:p>
        </p:txBody>
      </p:sp>
      <p:pic>
        <p:nvPicPr>
          <p:cNvPr id="2" name="图片 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2" y="3063832"/>
            <a:ext cx="7989838" cy="2523612"/>
          </a:xfrm>
          <a:prstGeom prst="rect">
            <a:avLst/>
          </a:prstGeom>
        </p:spPr>
      </p:pic>
    </p:spTree>
    <p:extLst>
      <p:ext uri="{BB962C8B-B14F-4D97-AF65-F5344CB8AC3E}">
        <p14:creationId xmlns:p14="http://schemas.microsoft.com/office/powerpoint/2010/main" val="230881704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程序初步</a:t>
            </a:r>
          </a:p>
        </p:txBody>
      </p:sp>
      <p:sp>
        <p:nvSpPr>
          <p:cNvPr id="14339"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altLang="zh-CN" sz="2400">
                <a:latin typeface="Arial" charset="0"/>
                <a:ea typeface="宋体" charset="0"/>
              </a:rPr>
              <a:t>Java</a:t>
            </a:r>
            <a:r>
              <a:rPr lang="zh-CN" altLang="en-US" sz="2400">
                <a:latin typeface="Arial" charset="0"/>
                <a:ea typeface="宋体" charset="0"/>
              </a:rPr>
              <a:t>应用程序：</a:t>
            </a:r>
          </a:p>
          <a:p>
            <a:pPr lvl="1" eaLnBrk="1" hangingPunct="1">
              <a:lnSpc>
                <a:spcPct val="90000"/>
              </a:lnSpc>
            </a:pPr>
            <a:r>
              <a:rPr lang="zh-CN" altLang="en-US" sz="2200">
                <a:latin typeface="Arial" charset="0"/>
                <a:ea typeface="宋体" charset="0"/>
              </a:rPr>
              <a:t>示例说明：</a:t>
            </a:r>
          </a:p>
          <a:p>
            <a:pPr lvl="2" eaLnBrk="1" hangingPunct="1">
              <a:lnSpc>
                <a:spcPct val="90000"/>
              </a:lnSpc>
            </a:pPr>
            <a:r>
              <a:rPr lang="en-US" altLang="zh-CN">
                <a:latin typeface="Arial" charset="0"/>
                <a:ea typeface="宋体" charset="0"/>
              </a:rPr>
              <a:t>Java</a:t>
            </a:r>
            <a:r>
              <a:rPr lang="zh-CN" altLang="en-US">
                <a:latin typeface="Arial" charset="0"/>
                <a:ea typeface="宋体" charset="0"/>
              </a:rPr>
              <a:t>源程序文件名：</a:t>
            </a:r>
          </a:p>
          <a:p>
            <a:pPr lvl="3" eaLnBrk="1" hangingPunct="1">
              <a:lnSpc>
                <a:spcPct val="90000"/>
              </a:lnSpc>
            </a:pPr>
            <a:r>
              <a:rPr lang="zh-CN" altLang="en-US" sz="1800">
                <a:latin typeface="Arial" charset="0"/>
                <a:ea typeface="宋体" charset="0"/>
              </a:rPr>
              <a:t>必须与</a:t>
            </a:r>
            <a:r>
              <a:rPr lang="en-US" altLang="zh-CN" sz="1800">
                <a:latin typeface="Arial" charset="0"/>
                <a:ea typeface="宋体" charset="0"/>
              </a:rPr>
              <a:t>public</a:t>
            </a:r>
            <a:r>
              <a:rPr lang="zh-CN" altLang="en-US" sz="1800">
                <a:latin typeface="Arial" charset="0"/>
                <a:ea typeface="宋体" charset="0"/>
              </a:rPr>
              <a:t>类同名，并且大小写必须相同</a:t>
            </a:r>
          </a:p>
          <a:p>
            <a:pPr lvl="3" eaLnBrk="1" hangingPunct="1">
              <a:lnSpc>
                <a:spcPct val="90000"/>
              </a:lnSpc>
            </a:pPr>
            <a:r>
              <a:rPr lang="zh-CN" altLang="en-US" sz="1800">
                <a:latin typeface="Arial" charset="0"/>
                <a:ea typeface="宋体" charset="0"/>
              </a:rPr>
              <a:t>源程序后缀为</a:t>
            </a:r>
            <a:r>
              <a:rPr lang="en-US" altLang="zh-CN" sz="1800">
                <a:latin typeface="Arial" charset="0"/>
                <a:ea typeface="宋体" charset="0"/>
              </a:rPr>
              <a:t>java</a:t>
            </a:r>
            <a:r>
              <a:rPr lang="zh-CN" altLang="en-US" sz="1800">
                <a:latin typeface="Arial" charset="0"/>
                <a:ea typeface="宋体" charset="0"/>
              </a:rPr>
              <a:t>，即前例源程序名必须为：</a:t>
            </a:r>
            <a:r>
              <a:rPr lang="en-US" altLang="zh-CN" sz="1800">
                <a:latin typeface="Arial" charset="0"/>
                <a:ea typeface="宋体" charset="0"/>
              </a:rPr>
              <a:t>Welcome.java</a:t>
            </a:r>
          </a:p>
          <a:p>
            <a:pPr lvl="2" eaLnBrk="1" hangingPunct="1">
              <a:lnSpc>
                <a:spcPct val="90000"/>
              </a:lnSpc>
            </a:pPr>
            <a:r>
              <a:rPr lang="zh-CN" altLang="en-US">
                <a:latin typeface="Arial" charset="0"/>
                <a:ea typeface="宋体" charset="0"/>
              </a:rPr>
              <a:t>编译</a:t>
            </a:r>
            <a:r>
              <a:rPr lang="en-US" altLang="zh-CN">
                <a:latin typeface="Arial" charset="0"/>
                <a:ea typeface="宋体" charset="0"/>
              </a:rPr>
              <a:t>Java</a:t>
            </a:r>
            <a:r>
              <a:rPr lang="zh-CN" altLang="en-US">
                <a:latin typeface="Arial" charset="0"/>
                <a:ea typeface="宋体" charset="0"/>
              </a:rPr>
              <a:t>源程序：</a:t>
            </a:r>
          </a:p>
          <a:p>
            <a:pPr lvl="3" eaLnBrk="1" hangingPunct="1">
              <a:lnSpc>
                <a:spcPct val="90000"/>
              </a:lnSpc>
            </a:pPr>
            <a:r>
              <a:rPr lang="zh-CN" altLang="en-US" sz="1800">
                <a:latin typeface="Arial" charset="0"/>
                <a:ea typeface="宋体" charset="0"/>
              </a:rPr>
              <a:t>命令：</a:t>
            </a:r>
            <a:r>
              <a:rPr lang="en-US" altLang="zh-CN" sz="1800">
                <a:latin typeface="Arial" charset="0"/>
                <a:ea typeface="宋体" charset="0"/>
              </a:rPr>
              <a:t>javac &lt;</a:t>
            </a:r>
            <a:r>
              <a:rPr lang="zh-CN" altLang="en-US" sz="1800">
                <a:latin typeface="Arial" charset="0"/>
                <a:ea typeface="宋体" charset="0"/>
              </a:rPr>
              <a:t>源程序名</a:t>
            </a:r>
            <a:r>
              <a:rPr lang="en-US" altLang="zh-CN" sz="1800">
                <a:latin typeface="Arial" charset="0"/>
                <a:ea typeface="宋体" charset="0"/>
              </a:rPr>
              <a:t>&gt;</a:t>
            </a:r>
          </a:p>
          <a:p>
            <a:pPr lvl="3" eaLnBrk="1" hangingPunct="1">
              <a:lnSpc>
                <a:spcPct val="90000"/>
              </a:lnSpc>
            </a:pPr>
            <a:r>
              <a:rPr lang="zh-CN" altLang="en-US" sz="1800">
                <a:latin typeface="Arial" charset="0"/>
                <a:ea typeface="宋体" charset="0"/>
              </a:rPr>
              <a:t>注意：必须给出后缀，即前例的编译指令为：</a:t>
            </a:r>
          </a:p>
          <a:p>
            <a:pPr lvl="4" eaLnBrk="1" hangingPunct="1">
              <a:lnSpc>
                <a:spcPct val="90000"/>
              </a:lnSpc>
              <a:buFont typeface="Wingdings" charset="0"/>
              <a:buNone/>
            </a:pPr>
            <a:r>
              <a:rPr lang="en-US" altLang="zh-CN" sz="1800">
                <a:latin typeface="Arial" charset="0"/>
                <a:ea typeface="宋体" charset="0"/>
              </a:rPr>
              <a:t>javac Welcome.java</a:t>
            </a:r>
          </a:p>
          <a:p>
            <a:pPr lvl="2" eaLnBrk="1" hangingPunct="1">
              <a:lnSpc>
                <a:spcPct val="90000"/>
              </a:lnSpc>
            </a:pPr>
            <a:r>
              <a:rPr lang="zh-CN" altLang="en-US" sz="2100">
                <a:latin typeface="Arial" charset="0"/>
                <a:ea typeface="宋体" charset="0"/>
              </a:rPr>
              <a:t>执行编译得到的字节码文件</a:t>
            </a:r>
          </a:p>
          <a:p>
            <a:pPr lvl="3" eaLnBrk="1" hangingPunct="1">
              <a:lnSpc>
                <a:spcPct val="90000"/>
              </a:lnSpc>
            </a:pPr>
            <a:r>
              <a:rPr lang="zh-CN" altLang="en-US" sz="1800">
                <a:latin typeface="Arial" charset="0"/>
                <a:ea typeface="宋体" charset="0"/>
              </a:rPr>
              <a:t>命令：</a:t>
            </a:r>
            <a:r>
              <a:rPr lang="en-US" altLang="zh-CN" sz="1800">
                <a:latin typeface="Arial" charset="0"/>
                <a:ea typeface="宋体" charset="0"/>
              </a:rPr>
              <a:t>java &lt;</a:t>
            </a:r>
            <a:r>
              <a:rPr lang="zh-CN" altLang="en-US" sz="1800">
                <a:latin typeface="Arial" charset="0"/>
                <a:ea typeface="宋体" charset="0"/>
              </a:rPr>
              <a:t>字节码文件</a:t>
            </a:r>
            <a:r>
              <a:rPr lang="zh-CN" altLang="en-US" sz="1800">
                <a:solidFill>
                  <a:schemeClr val="hlink"/>
                </a:solidFill>
                <a:latin typeface="Arial" charset="0"/>
                <a:ea typeface="宋体" charset="0"/>
              </a:rPr>
              <a:t>主名</a:t>
            </a:r>
            <a:r>
              <a:rPr lang="en-US" altLang="zh-CN" sz="1800">
                <a:latin typeface="Arial" charset="0"/>
                <a:ea typeface="宋体" charset="0"/>
              </a:rPr>
              <a:t>&gt;</a:t>
            </a:r>
          </a:p>
          <a:p>
            <a:pPr lvl="3" eaLnBrk="1" hangingPunct="1">
              <a:lnSpc>
                <a:spcPct val="90000"/>
              </a:lnSpc>
            </a:pPr>
            <a:r>
              <a:rPr lang="zh-CN" altLang="en-US" sz="1800">
                <a:latin typeface="Arial" charset="0"/>
                <a:ea typeface="宋体" charset="0"/>
              </a:rPr>
              <a:t>例如前例编译后的执行指令为：</a:t>
            </a:r>
          </a:p>
          <a:p>
            <a:pPr lvl="4" eaLnBrk="1" hangingPunct="1">
              <a:lnSpc>
                <a:spcPct val="90000"/>
              </a:lnSpc>
              <a:buFont typeface="Wingdings" charset="0"/>
              <a:buNone/>
            </a:pPr>
            <a:r>
              <a:rPr lang="en-US" altLang="zh-CN" sz="1800">
                <a:latin typeface="Arial" charset="0"/>
                <a:ea typeface="宋体" charset="0"/>
              </a:rPr>
              <a:t>java Welcome</a:t>
            </a:r>
          </a:p>
        </p:txBody>
      </p:sp>
    </p:spTree>
    <p:extLst>
      <p:ext uri="{BB962C8B-B14F-4D97-AF65-F5344CB8AC3E}">
        <p14:creationId xmlns:p14="http://schemas.microsoft.com/office/powerpoint/2010/main" val="22779549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程序初步</a:t>
            </a:r>
          </a:p>
        </p:txBody>
      </p:sp>
      <p:sp>
        <p:nvSpPr>
          <p:cNvPr id="15363" name="Rectangle 3"/>
          <p:cNvSpPr>
            <a:spLocks noGrp="1" noChangeArrowheads="1"/>
          </p:cNvSpPr>
          <p:nvPr>
            <p:ph type="body" idx="1"/>
          </p:nvPr>
        </p:nvSpPr>
        <p:spPr>
          <a:xfrm>
            <a:off x="611188" y="2454713"/>
            <a:ext cx="8135937" cy="3706956"/>
          </a:xfrm>
        </p:spPr>
        <p:txBody>
          <a:bodyPr/>
          <a:lstStyle/>
          <a:p>
            <a:pPr eaLnBrk="1" hangingPunct="1"/>
            <a:r>
              <a:rPr lang="en-US" altLang="zh-CN" dirty="0">
                <a:latin typeface="Arial" charset="0"/>
                <a:ea typeface="宋体" charset="0"/>
              </a:rPr>
              <a:t>Java</a:t>
            </a:r>
            <a:r>
              <a:rPr lang="zh-CN" altLang="en-US" dirty="0">
                <a:latin typeface="Arial" charset="0"/>
                <a:ea typeface="宋体" charset="0"/>
              </a:rPr>
              <a:t>小应用程序</a:t>
            </a:r>
            <a:r>
              <a:rPr lang="en-US" altLang="zh-CN" dirty="0">
                <a:latin typeface="Verdana" charset="0"/>
                <a:ea typeface="宋体" charset="0"/>
              </a:rPr>
              <a:t>——</a:t>
            </a:r>
            <a:r>
              <a:rPr lang="en-US" altLang="zh-CN" dirty="0">
                <a:latin typeface="Arial" charset="0"/>
                <a:ea typeface="宋体" charset="0"/>
              </a:rPr>
              <a:t>Java Applet</a:t>
            </a:r>
          </a:p>
          <a:p>
            <a:pPr lvl="1" eaLnBrk="1" hangingPunct="1"/>
            <a:r>
              <a:rPr lang="zh-CN" altLang="en-US" dirty="0">
                <a:latin typeface="Arial" charset="0"/>
                <a:ea typeface="宋体" charset="0"/>
              </a:rPr>
              <a:t>几点说明：</a:t>
            </a:r>
          </a:p>
          <a:p>
            <a:pPr lvl="2" eaLnBrk="1" hangingPunct="1"/>
            <a:r>
              <a:rPr lang="zh-CN" altLang="en-US" dirty="0">
                <a:latin typeface="Arial" charset="0"/>
                <a:ea typeface="宋体" charset="0"/>
              </a:rPr>
              <a:t>小应用程序不能独立运行，必须嵌入到</a:t>
            </a:r>
            <a:r>
              <a:rPr lang="en-US" altLang="zh-CN" dirty="0">
                <a:latin typeface="Arial" charset="0"/>
                <a:ea typeface="宋体" charset="0"/>
              </a:rPr>
              <a:t>HTML</a:t>
            </a:r>
            <a:r>
              <a:rPr lang="zh-CN" altLang="en-US" dirty="0">
                <a:latin typeface="Arial" charset="0"/>
                <a:ea typeface="宋体" charset="0"/>
              </a:rPr>
              <a:t>页面</a:t>
            </a:r>
          </a:p>
          <a:p>
            <a:pPr lvl="2" eaLnBrk="1" hangingPunct="1"/>
            <a:r>
              <a:rPr lang="zh-CN" altLang="en-US" dirty="0">
                <a:latin typeface="Arial" charset="0"/>
                <a:ea typeface="宋体" charset="0"/>
              </a:rPr>
              <a:t>运行过程：</a:t>
            </a:r>
          </a:p>
          <a:p>
            <a:pPr lvl="3" eaLnBrk="1" hangingPunct="1"/>
            <a:r>
              <a:rPr lang="zh-CN" altLang="en-US" dirty="0">
                <a:latin typeface="Arial" charset="0"/>
                <a:ea typeface="宋体" charset="0"/>
              </a:rPr>
              <a:t>先利用</a:t>
            </a:r>
            <a:r>
              <a:rPr lang="en-US" altLang="zh-CN" dirty="0" err="1">
                <a:latin typeface="Arial" charset="0"/>
                <a:ea typeface="宋体" charset="0"/>
              </a:rPr>
              <a:t>javac</a:t>
            </a:r>
            <a:r>
              <a:rPr lang="zh-CN" altLang="en-US" dirty="0">
                <a:latin typeface="Arial" charset="0"/>
                <a:ea typeface="宋体" charset="0"/>
              </a:rPr>
              <a:t>编译程序将源程序编译成*</a:t>
            </a:r>
            <a:r>
              <a:rPr lang="en-US" altLang="zh-CN" dirty="0">
                <a:latin typeface="Arial" charset="0"/>
                <a:ea typeface="宋体" charset="0"/>
              </a:rPr>
              <a:t>.class</a:t>
            </a:r>
            <a:r>
              <a:rPr lang="zh-CN" altLang="en-US" dirty="0">
                <a:latin typeface="Arial" charset="0"/>
                <a:ea typeface="宋体" charset="0"/>
              </a:rPr>
              <a:t>文件（源程序命名规则与普通</a:t>
            </a:r>
            <a:r>
              <a:rPr lang="en-US" altLang="zh-CN" dirty="0">
                <a:latin typeface="Arial" charset="0"/>
                <a:ea typeface="宋体" charset="0"/>
              </a:rPr>
              <a:t>Java</a:t>
            </a:r>
            <a:r>
              <a:rPr lang="zh-CN" altLang="en-US" dirty="0">
                <a:latin typeface="Arial" charset="0"/>
                <a:ea typeface="宋体" charset="0"/>
              </a:rPr>
              <a:t>应用程序一样，与</a:t>
            </a:r>
            <a:r>
              <a:rPr lang="en-US" altLang="zh-CN" dirty="0">
                <a:latin typeface="Arial" charset="0"/>
                <a:ea typeface="宋体" charset="0"/>
              </a:rPr>
              <a:t>public</a:t>
            </a:r>
            <a:r>
              <a:rPr lang="zh-CN" altLang="en-US" dirty="0">
                <a:latin typeface="Arial" charset="0"/>
                <a:ea typeface="宋体" charset="0"/>
              </a:rPr>
              <a:t>类同名）</a:t>
            </a:r>
          </a:p>
          <a:p>
            <a:pPr lvl="3" eaLnBrk="1" hangingPunct="1"/>
            <a:r>
              <a:rPr lang="zh-CN" altLang="en-US" dirty="0">
                <a:latin typeface="Arial" charset="0"/>
                <a:ea typeface="宋体" charset="0"/>
              </a:rPr>
              <a:t>再编写对应的</a:t>
            </a:r>
            <a:r>
              <a:rPr lang="en-US" altLang="zh-CN" dirty="0">
                <a:latin typeface="Arial" charset="0"/>
                <a:ea typeface="宋体" charset="0"/>
              </a:rPr>
              <a:t>HTML</a:t>
            </a:r>
            <a:r>
              <a:rPr lang="zh-CN" altLang="en-US" dirty="0">
                <a:latin typeface="Arial" charset="0"/>
                <a:ea typeface="宋体" charset="0"/>
              </a:rPr>
              <a:t>页面</a:t>
            </a:r>
          </a:p>
          <a:p>
            <a:pPr lvl="3" eaLnBrk="1" hangingPunct="1"/>
            <a:r>
              <a:rPr lang="zh-CN" altLang="en-US" dirty="0">
                <a:latin typeface="Arial" charset="0"/>
                <a:ea typeface="宋体" charset="0"/>
              </a:rPr>
              <a:t>然后用</a:t>
            </a:r>
            <a:r>
              <a:rPr lang="en-US" altLang="zh-CN" dirty="0" err="1">
                <a:latin typeface="Arial" charset="0"/>
                <a:ea typeface="宋体" charset="0"/>
              </a:rPr>
              <a:t>appletviewer</a:t>
            </a:r>
            <a:r>
              <a:rPr lang="zh-CN" altLang="en-US" dirty="0">
                <a:latin typeface="Arial" charset="0"/>
                <a:ea typeface="宋体" charset="0"/>
              </a:rPr>
              <a:t>浏览</a:t>
            </a:r>
            <a:r>
              <a:rPr lang="en-US" altLang="zh-CN" dirty="0">
                <a:latin typeface="Arial" charset="0"/>
                <a:ea typeface="宋体" charset="0"/>
              </a:rPr>
              <a:t>applet</a:t>
            </a:r>
            <a:r>
              <a:rPr lang="zh-CN" altLang="en-US" dirty="0">
                <a:latin typeface="Arial" charset="0"/>
                <a:ea typeface="宋体" charset="0"/>
              </a:rPr>
              <a:t>的运行，运行指令为：</a:t>
            </a:r>
            <a:r>
              <a:rPr lang="en-US" altLang="zh-CN" dirty="0" err="1">
                <a:latin typeface="Arial" charset="0"/>
                <a:ea typeface="宋体" charset="0"/>
              </a:rPr>
              <a:t>appletviewer</a:t>
            </a:r>
            <a:r>
              <a:rPr lang="en-US" altLang="zh-CN" dirty="0">
                <a:latin typeface="Arial" charset="0"/>
                <a:ea typeface="宋体" charset="0"/>
              </a:rPr>
              <a:t> &lt;HTML</a:t>
            </a:r>
            <a:r>
              <a:rPr lang="zh-CN" altLang="en-US" dirty="0">
                <a:latin typeface="Arial" charset="0"/>
                <a:ea typeface="宋体" charset="0"/>
              </a:rPr>
              <a:t>文件名</a:t>
            </a:r>
            <a:r>
              <a:rPr lang="en-US" altLang="zh-CN" dirty="0">
                <a:latin typeface="Arial" charset="0"/>
                <a:ea typeface="宋体" charset="0"/>
              </a:rPr>
              <a:t>&gt;</a:t>
            </a:r>
          </a:p>
        </p:txBody>
      </p:sp>
    </p:spTree>
    <p:extLst>
      <p:ext uri="{BB962C8B-B14F-4D97-AF65-F5344CB8AC3E}">
        <p14:creationId xmlns:p14="http://schemas.microsoft.com/office/powerpoint/2010/main" val="144090554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习题</a:t>
            </a:r>
            <a:endParaRPr kumimoji="1" lang="zh-CN" altLang="en-US" dirty="0"/>
          </a:p>
        </p:txBody>
      </p:sp>
      <p:sp>
        <p:nvSpPr>
          <p:cNvPr id="3" name="内容占位符 2"/>
          <p:cNvSpPr>
            <a:spLocks noGrp="1"/>
          </p:cNvSpPr>
          <p:nvPr>
            <p:ph idx="1"/>
          </p:nvPr>
        </p:nvSpPr>
        <p:spPr/>
        <p:txBody>
          <a:bodyPr>
            <a:normAutofit lnSpcReduction="10000"/>
          </a:bodyPr>
          <a:lstStyle/>
          <a:p>
            <a:pPr lvl="0"/>
            <a:r>
              <a:rPr lang="en-US" altLang="zh-CN" dirty="0"/>
              <a:t>Java</a:t>
            </a:r>
            <a:r>
              <a:rPr lang="zh-CN" altLang="zh-CN" dirty="0"/>
              <a:t>的前身是：</a:t>
            </a:r>
            <a:r>
              <a:rPr lang="zh-CN" altLang="zh-CN" u="sng" dirty="0"/>
              <a:t>　　　　</a:t>
            </a:r>
            <a:endParaRPr lang="zh-CN" altLang="zh-CN" dirty="0"/>
          </a:p>
          <a:p>
            <a:pPr marL="0" indent="0">
              <a:buNone/>
            </a:pPr>
            <a:r>
              <a:rPr lang="en-US" altLang="zh-CN" dirty="0" smtClean="0"/>
              <a:t>	A</a:t>
            </a:r>
            <a:r>
              <a:rPr lang="zh-CN" altLang="zh-CN" dirty="0" smtClean="0"/>
              <a:t>．</a:t>
            </a:r>
            <a:r>
              <a:rPr lang="en-US" altLang="zh-CN" dirty="0" smtClean="0"/>
              <a:t>C	</a:t>
            </a:r>
            <a:r>
              <a:rPr lang="zh-CN" altLang="en-US" dirty="0" smtClean="0"/>
              <a:t>   </a:t>
            </a:r>
            <a:r>
              <a:rPr lang="en-US" altLang="zh-CN" dirty="0" smtClean="0"/>
              <a:t>B</a:t>
            </a:r>
            <a:r>
              <a:rPr lang="zh-CN" altLang="zh-CN" dirty="0" smtClean="0"/>
              <a:t>．</a:t>
            </a:r>
            <a:r>
              <a:rPr lang="en-US" altLang="zh-CN" dirty="0" smtClean="0"/>
              <a:t>C</a:t>
            </a:r>
            <a:r>
              <a:rPr lang="en-US" altLang="zh-CN" dirty="0"/>
              <a:t>+</a:t>
            </a:r>
            <a:r>
              <a:rPr lang="en-US" altLang="zh-CN" dirty="0" smtClean="0"/>
              <a:t>+</a:t>
            </a:r>
            <a:r>
              <a:rPr lang="en-US" altLang="zh-CN" dirty="0"/>
              <a:t>	</a:t>
            </a:r>
            <a:r>
              <a:rPr lang="en-US" altLang="zh-CN" dirty="0" smtClean="0"/>
              <a:t>C</a:t>
            </a:r>
            <a:r>
              <a:rPr lang="zh-CN" altLang="zh-CN" dirty="0" smtClean="0"/>
              <a:t>．</a:t>
            </a:r>
            <a:r>
              <a:rPr lang="en-US" altLang="zh-CN" dirty="0" smtClean="0"/>
              <a:t>Oak</a:t>
            </a:r>
            <a:r>
              <a:rPr lang="en-US" altLang="zh-CN" dirty="0"/>
              <a:t>	</a:t>
            </a:r>
            <a:r>
              <a:rPr lang="en-US" altLang="zh-CN" dirty="0" smtClean="0"/>
              <a:t>D</a:t>
            </a:r>
            <a:r>
              <a:rPr lang="zh-CN" altLang="zh-CN" dirty="0" smtClean="0"/>
              <a:t>．</a:t>
            </a:r>
            <a:r>
              <a:rPr lang="en-US" altLang="zh-CN" dirty="0" smtClean="0"/>
              <a:t>Basic</a:t>
            </a:r>
            <a:endParaRPr lang="zh-CN" altLang="zh-CN" dirty="0"/>
          </a:p>
          <a:p>
            <a:pPr lvl="0"/>
            <a:r>
              <a:rPr lang="zh-CN" altLang="zh-CN" dirty="0"/>
              <a:t>在控制台运行</a:t>
            </a:r>
            <a:r>
              <a:rPr lang="en-US" altLang="zh-CN" dirty="0"/>
              <a:t>Java</a:t>
            </a:r>
            <a:r>
              <a:rPr lang="zh-CN" altLang="zh-CN" dirty="0"/>
              <a:t>字节代码的命令是：</a:t>
            </a:r>
            <a:r>
              <a:rPr lang="zh-CN" altLang="zh-CN" u="sng" dirty="0"/>
              <a:t>　　　　</a:t>
            </a:r>
            <a:endParaRPr lang="zh-CN" altLang="zh-CN" dirty="0"/>
          </a:p>
          <a:p>
            <a:pPr marL="0" indent="0">
              <a:buNone/>
            </a:pPr>
            <a:r>
              <a:rPr lang="zh-CN" altLang="zh-CN" dirty="0"/>
              <a:t> </a:t>
            </a:r>
            <a:r>
              <a:rPr lang="zh-CN" altLang="en-US" dirty="0" smtClean="0"/>
              <a:t>      </a:t>
            </a:r>
            <a:r>
              <a:rPr lang="en-US" altLang="zh-CN" dirty="0" smtClean="0"/>
              <a:t>A</a:t>
            </a:r>
            <a:r>
              <a:rPr lang="zh-CN" altLang="zh-CN" dirty="0" smtClean="0"/>
              <a:t>．</a:t>
            </a:r>
            <a:r>
              <a:rPr lang="en-US" altLang="zh-CN" dirty="0" smtClean="0"/>
              <a:t>Link</a:t>
            </a:r>
            <a:r>
              <a:rPr lang="zh-CN" altLang="en-US" dirty="0" smtClean="0"/>
              <a:t>  </a:t>
            </a:r>
            <a:r>
              <a:rPr lang="en-US" altLang="zh-CN" dirty="0"/>
              <a:t>	</a:t>
            </a:r>
            <a:r>
              <a:rPr lang="en-US" altLang="zh-CN" dirty="0" smtClean="0"/>
              <a:t>B</a:t>
            </a:r>
            <a:r>
              <a:rPr lang="zh-CN" altLang="zh-CN" dirty="0" smtClean="0"/>
              <a:t>．</a:t>
            </a:r>
            <a:r>
              <a:rPr lang="en-US" altLang="zh-CN" dirty="0" smtClean="0"/>
              <a:t>Run</a:t>
            </a:r>
            <a:r>
              <a:rPr lang="zh-CN" altLang="zh-CN" dirty="0"/>
              <a:t> </a:t>
            </a:r>
            <a:r>
              <a:rPr lang="zh-CN" altLang="en-US" dirty="0" smtClean="0"/>
              <a:t>   </a:t>
            </a:r>
            <a:r>
              <a:rPr lang="en-US" altLang="zh-CN" dirty="0" smtClean="0"/>
              <a:t>C</a:t>
            </a:r>
            <a:r>
              <a:rPr lang="zh-CN" altLang="zh-CN" dirty="0" smtClean="0"/>
              <a:t>．</a:t>
            </a:r>
            <a:r>
              <a:rPr lang="en-US" altLang="zh-CN" dirty="0" smtClean="0"/>
              <a:t>Java</a:t>
            </a:r>
            <a:r>
              <a:rPr lang="en-US" altLang="zh-CN" dirty="0"/>
              <a:t>	</a:t>
            </a:r>
            <a:r>
              <a:rPr lang="en-US" altLang="zh-CN" dirty="0" smtClean="0"/>
              <a:t>D</a:t>
            </a:r>
            <a:r>
              <a:rPr lang="zh-CN" altLang="zh-CN" dirty="0" smtClean="0"/>
              <a:t>．</a:t>
            </a:r>
            <a:r>
              <a:rPr lang="en-US" altLang="zh-CN" dirty="0" err="1" smtClean="0"/>
              <a:t>javac</a:t>
            </a:r>
            <a:endParaRPr lang="zh-CN" altLang="zh-CN" dirty="0"/>
          </a:p>
          <a:p>
            <a:pPr lvl="0"/>
            <a:r>
              <a:rPr lang="en-US" altLang="zh-CN" dirty="0"/>
              <a:t>1995</a:t>
            </a:r>
            <a:r>
              <a:rPr lang="zh-CN" altLang="zh-CN" dirty="0"/>
              <a:t>年</a:t>
            </a:r>
            <a:r>
              <a:rPr lang="en-US" altLang="zh-CN" dirty="0"/>
              <a:t>5</a:t>
            </a:r>
            <a:r>
              <a:rPr lang="zh-CN" altLang="zh-CN" dirty="0"/>
              <a:t>月</a:t>
            </a:r>
            <a:r>
              <a:rPr lang="en-US" altLang="zh-CN" dirty="0"/>
              <a:t>23</a:t>
            </a:r>
            <a:r>
              <a:rPr lang="zh-CN" altLang="zh-CN" dirty="0"/>
              <a:t>日，正式发布</a:t>
            </a:r>
            <a:r>
              <a:rPr lang="en-US" altLang="zh-CN" dirty="0"/>
              <a:t>Java</a:t>
            </a:r>
            <a:r>
              <a:rPr lang="zh-CN" altLang="zh-CN" dirty="0"/>
              <a:t>语言的公司是：</a:t>
            </a:r>
            <a:r>
              <a:rPr lang="zh-CN" altLang="zh-CN" u="sng" dirty="0"/>
              <a:t>　　　　</a:t>
            </a:r>
            <a:endParaRPr lang="zh-CN" altLang="zh-CN" dirty="0"/>
          </a:p>
          <a:p>
            <a:pPr marL="0" indent="0">
              <a:buNone/>
            </a:pPr>
            <a:r>
              <a:rPr lang="zh-CN" altLang="en-US" dirty="0" smtClean="0"/>
              <a:t>      </a:t>
            </a:r>
            <a:r>
              <a:rPr lang="en-US" altLang="zh-CN" dirty="0" smtClean="0"/>
              <a:t>A</a:t>
            </a:r>
            <a:r>
              <a:rPr lang="zh-CN" altLang="zh-CN" dirty="0" smtClean="0"/>
              <a:t>．</a:t>
            </a:r>
            <a:r>
              <a:rPr lang="en-US" altLang="zh-CN" dirty="0" smtClean="0"/>
              <a:t>Microsoft</a:t>
            </a:r>
            <a:r>
              <a:rPr lang="zh-CN" altLang="zh-CN" dirty="0"/>
              <a:t> </a:t>
            </a:r>
            <a:r>
              <a:rPr lang="zh-CN" altLang="en-US" dirty="0" smtClean="0"/>
              <a:t>   </a:t>
            </a:r>
            <a:r>
              <a:rPr lang="en-US" altLang="zh-CN" dirty="0" smtClean="0"/>
              <a:t>B</a:t>
            </a:r>
            <a:r>
              <a:rPr lang="zh-CN" altLang="zh-CN" dirty="0" smtClean="0"/>
              <a:t>．</a:t>
            </a:r>
            <a:r>
              <a:rPr lang="en-US" altLang="zh-CN" dirty="0" smtClean="0"/>
              <a:t>Sun</a:t>
            </a:r>
            <a:r>
              <a:rPr lang="zh-CN" altLang="zh-CN" dirty="0"/>
              <a:t> </a:t>
            </a:r>
            <a:r>
              <a:rPr lang="zh-CN" altLang="en-US" dirty="0" smtClean="0"/>
              <a:t>   </a:t>
            </a:r>
            <a:r>
              <a:rPr lang="en-US" altLang="zh-CN" dirty="0" smtClean="0"/>
              <a:t>C</a:t>
            </a:r>
            <a:r>
              <a:rPr lang="zh-CN" altLang="zh-CN" dirty="0" smtClean="0"/>
              <a:t>．</a:t>
            </a:r>
            <a:r>
              <a:rPr lang="en-US" altLang="zh-CN" dirty="0" smtClean="0"/>
              <a:t>IBM</a:t>
            </a:r>
            <a:r>
              <a:rPr lang="zh-CN" altLang="zh-CN" dirty="0"/>
              <a:t> </a:t>
            </a:r>
            <a:r>
              <a:rPr lang="zh-CN" altLang="en-US" dirty="0" smtClean="0"/>
              <a:t>   </a:t>
            </a:r>
            <a:r>
              <a:rPr lang="en-US" altLang="zh-CN" dirty="0" smtClean="0"/>
              <a:t>D</a:t>
            </a:r>
            <a:r>
              <a:rPr lang="zh-CN" altLang="zh-CN" dirty="0" smtClean="0"/>
              <a:t>．</a:t>
            </a:r>
            <a:r>
              <a:rPr lang="en-US" altLang="zh-CN" dirty="0" smtClean="0"/>
              <a:t>Intel</a:t>
            </a:r>
            <a:endParaRPr lang="zh-CN" altLang="zh-CN" dirty="0"/>
          </a:p>
          <a:p>
            <a:endParaRPr kumimoji="1" lang="zh-CN" altLang="en-US" dirty="0"/>
          </a:p>
        </p:txBody>
      </p:sp>
    </p:spTree>
    <p:extLst>
      <p:ext uri="{BB962C8B-B14F-4D97-AF65-F5344CB8AC3E}">
        <p14:creationId xmlns:p14="http://schemas.microsoft.com/office/powerpoint/2010/main" val="230283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是简单的</a:t>
            </a:r>
          </a:p>
        </p:txBody>
      </p:sp>
      <p:sp>
        <p:nvSpPr>
          <p:cNvPr id="8195" name="内容占位符 2"/>
          <p:cNvSpPr>
            <a:spLocks noGrp="1"/>
          </p:cNvSpPr>
          <p:nvPr>
            <p:ph idx="1"/>
          </p:nvPr>
        </p:nvSpPr>
        <p:spPr>
          <a:xfrm>
            <a:off x="914400" y="2584450"/>
            <a:ext cx="7772400" cy="2971800"/>
          </a:xfrm>
        </p:spPr>
        <p:txBody>
          <a:bodyPr/>
          <a:lstStyle/>
          <a:p>
            <a:pPr eaLnBrk="1" hangingPunct="1"/>
            <a:r>
              <a:rPr lang="zh-CN" altLang="en-US" dirty="0">
                <a:latin typeface="Arial" charset="0"/>
                <a:ea typeface="宋体" charset="0"/>
              </a:rPr>
              <a:t>与流行的面向对象的</a:t>
            </a:r>
            <a:r>
              <a:rPr lang="en-US" altLang="zh-CN" dirty="0">
                <a:latin typeface="Arial" charset="0"/>
                <a:ea typeface="宋体" charset="0"/>
              </a:rPr>
              <a:t>C</a:t>
            </a:r>
            <a:r>
              <a:rPr lang="zh-CN" altLang="en-US" dirty="0">
                <a:latin typeface="Arial" charset="0"/>
                <a:ea typeface="宋体" charset="0"/>
              </a:rPr>
              <a:t>＋＋相比，要简单</a:t>
            </a:r>
            <a:endParaRPr lang="en-US" altLang="zh-CN" dirty="0">
              <a:latin typeface="Arial" charset="0"/>
              <a:ea typeface="宋体" charset="0"/>
            </a:endParaRPr>
          </a:p>
          <a:p>
            <a:pPr lvl="1" eaLnBrk="1" hangingPunct="1"/>
            <a:r>
              <a:rPr lang="zh-CN" altLang="en-US" dirty="0">
                <a:latin typeface="Arial" charset="0"/>
                <a:ea typeface="宋体" charset="0"/>
              </a:rPr>
              <a:t>去除指针</a:t>
            </a:r>
            <a:endParaRPr lang="en-US" altLang="zh-CN" dirty="0">
              <a:latin typeface="Arial" charset="0"/>
              <a:ea typeface="宋体" charset="0"/>
            </a:endParaRPr>
          </a:p>
          <a:p>
            <a:pPr lvl="1" eaLnBrk="1" hangingPunct="1"/>
            <a:r>
              <a:rPr lang="zh-CN" altLang="en-US" dirty="0">
                <a:latin typeface="Arial" charset="0"/>
                <a:ea typeface="宋体" charset="0"/>
              </a:rPr>
              <a:t>利用接口取代多重继承</a:t>
            </a:r>
            <a:endParaRPr lang="en-US" altLang="zh-CN" dirty="0">
              <a:latin typeface="Arial" charset="0"/>
              <a:ea typeface="宋体" charset="0"/>
            </a:endParaRPr>
          </a:p>
          <a:p>
            <a:pPr eaLnBrk="1" hangingPunct="1"/>
            <a:r>
              <a:rPr lang="zh-CN" altLang="en-US" dirty="0">
                <a:latin typeface="Arial" charset="0"/>
                <a:ea typeface="宋体" charset="0"/>
              </a:rPr>
              <a:t>采用自动内存分配和回收</a:t>
            </a:r>
          </a:p>
        </p:txBody>
      </p:sp>
    </p:spTree>
    <p:extLst>
      <p:ext uri="{BB962C8B-B14F-4D97-AF65-F5344CB8AC3E}">
        <p14:creationId xmlns:p14="http://schemas.microsoft.com/office/powerpoint/2010/main" val="40503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a:latin typeface="Times New Roman" charset="0"/>
                <a:ea typeface="宋体" charset="0"/>
              </a:rPr>
              <a:t>Java</a:t>
            </a:r>
            <a:r>
              <a:rPr lang="zh-CN" altLang="en-US">
                <a:latin typeface="Times New Roman" charset="0"/>
                <a:ea typeface="宋体" charset="0"/>
              </a:rPr>
              <a:t>是面向对象的</a:t>
            </a:r>
          </a:p>
        </p:txBody>
      </p:sp>
      <p:sp>
        <p:nvSpPr>
          <p:cNvPr id="9219" name="Rectangle 3"/>
          <p:cNvSpPr>
            <a:spLocks noGrp="1" noChangeArrowheads="1"/>
          </p:cNvSpPr>
          <p:nvPr>
            <p:ph type="body" idx="1"/>
          </p:nvPr>
        </p:nvSpPr>
        <p:spPr>
          <a:xfrm>
            <a:off x="457200" y="2425700"/>
            <a:ext cx="8509000" cy="4003675"/>
          </a:xfrm>
        </p:spPr>
        <p:txBody>
          <a:bodyPr>
            <a:normAutofit fontScale="92500"/>
          </a:bodyPr>
          <a:lstStyle/>
          <a:p>
            <a:pPr eaLnBrk="1" hangingPunct="1"/>
            <a:r>
              <a:rPr lang="zh-CN" altLang="en-US" dirty="0">
                <a:latin typeface="Arial" charset="0"/>
                <a:ea typeface="宋体" charset="0"/>
              </a:rPr>
              <a:t>面向对象的基本特点：封装、继承、多态</a:t>
            </a:r>
          </a:p>
          <a:p>
            <a:pPr eaLnBrk="1" hangingPunct="1"/>
            <a:r>
              <a:rPr lang="en-US" altLang="zh-CN" dirty="0">
                <a:latin typeface="Arial" charset="0"/>
                <a:ea typeface="宋体" charset="0"/>
              </a:rPr>
              <a:t>Java</a:t>
            </a:r>
            <a:r>
              <a:rPr lang="zh-CN" altLang="en-US" dirty="0">
                <a:latin typeface="Arial" charset="0"/>
                <a:ea typeface="宋体" charset="0"/>
              </a:rPr>
              <a:t>是：</a:t>
            </a:r>
          </a:p>
          <a:p>
            <a:pPr lvl="1" eaLnBrk="1" hangingPunct="1"/>
            <a:r>
              <a:rPr lang="zh-CN" altLang="en-US" dirty="0">
                <a:latin typeface="Arial" charset="0"/>
                <a:ea typeface="宋体" charset="0"/>
              </a:rPr>
              <a:t>完全面向对象</a:t>
            </a:r>
          </a:p>
          <a:p>
            <a:pPr lvl="1" eaLnBrk="1" hangingPunct="1"/>
            <a:r>
              <a:rPr lang="zh-CN" altLang="en-US" dirty="0">
                <a:latin typeface="Arial" charset="0"/>
                <a:ea typeface="宋体" charset="0"/>
              </a:rPr>
              <a:t>一切都是对象</a:t>
            </a:r>
            <a:endParaRPr lang="en-US" altLang="zh-CN" dirty="0">
              <a:latin typeface="Arial" charset="0"/>
              <a:ea typeface="宋体" charset="0"/>
            </a:endParaRPr>
          </a:p>
          <a:p>
            <a:pPr eaLnBrk="1" hangingPunct="1"/>
            <a:r>
              <a:rPr lang="zh-CN" altLang="en-US" dirty="0">
                <a:latin typeface="Arial" charset="0"/>
                <a:ea typeface="宋体" charset="0"/>
              </a:rPr>
              <a:t>使用面向过程的程序设计语言开发的软件系统是以过程实例为基础的；</a:t>
            </a:r>
            <a:endParaRPr lang="en-US" altLang="zh-CN" dirty="0">
              <a:latin typeface="Arial" charset="0"/>
              <a:ea typeface="宋体" charset="0"/>
            </a:endParaRPr>
          </a:p>
          <a:p>
            <a:pPr eaLnBrk="1" hangingPunct="1"/>
            <a:r>
              <a:rPr lang="zh-CN" altLang="en-US" dirty="0">
                <a:latin typeface="Arial" charset="0"/>
                <a:ea typeface="宋体" charset="0"/>
              </a:rPr>
              <a:t>面向对象的程序设计是以对象为模型描述现实世界的，世界上的任何事物都能抽象为对象</a:t>
            </a:r>
            <a:endParaRPr lang="en-US" altLang="zh-CN" dirty="0">
              <a:latin typeface="Arial" charset="0"/>
              <a:ea typeface="宋体" charset="0"/>
            </a:endParaRPr>
          </a:p>
          <a:p>
            <a:pPr eaLnBrk="1" hangingPunct="1"/>
            <a:r>
              <a:rPr lang="zh-CN" altLang="en-US" dirty="0">
                <a:latin typeface="Arial" charset="0"/>
                <a:ea typeface="宋体" charset="0"/>
              </a:rPr>
              <a:t>用</a:t>
            </a:r>
            <a:r>
              <a:rPr lang="en-US" altLang="zh-CN" dirty="0">
                <a:latin typeface="Arial" charset="0"/>
                <a:ea typeface="宋体" charset="0"/>
              </a:rPr>
              <a:t>Java</a:t>
            </a:r>
            <a:r>
              <a:rPr lang="zh-CN" altLang="en-US" dirty="0">
                <a:latin typeface="Arial" charset="0"/>
                <a:ea typeface="宋体" charset="0"/>
              </a:rPr>
              <a:t>写程序主要进行对象的创建、对象的处理，并使对象协调工作</a:t>
            </a:r>
          </a:p>
        </p:txBody>
      </p:sp>
    </p:spTree>
    <p:extLst>
      <p:ext uri="{BB962C8B-B14F-4D97-AF65-F5344CB8AC3E}">
        <p14:creationId xmlns:p14="http://schemas.microsoft.com/office/powerpoint/2010/main" val="35312556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400">
                <a:latin typeface="Times New Roman" charset="0"/>
                <a:ea typeface="宋体" charset="0"/>
              </a:rPr>
              <a:t>Java</a:t>
            </a:r>
            <a:r>
              <a:rPr lang="zh-CN" altLang="en-US" sz="3400">
                <a:latin typeface="Times New Roman" charset="0"/>
                <a:ea typeface="宋体" charset="0"/>
              </a:rPr>
              <a:t>是分布式的</a:t>
            </a:r>
          </a:p>
        </p:txBody>
      </p:sp>
      <p:sp>
        <p:nvSpPr>
          <p:cNvPr id="10243" name="Rectangle 3"/>
          <p:cNvSpPr>
            <a:spLocks noGrp="1" noChangeArrowheads="1"/>
          </p:cNvSpPr>
          <p:nvPr>
            <p:ph type="body" idx="1"/>
          </p:nvPr>
        </p:nvSpPr>
        <p:spPr>
          <a:xfrm>
            <a:off x="749300" y="2503488"/>
            <a:ext cx="7772400" cy="3916362"/>
          </a:xfrm>
        </p:spPr>
        <p:txBody>
          <a:bodyPr/>
          <a:lstStyle/>
          <a:p>
            <a:pPr eaLnBrk="1" hangingPunct="1"/>
            <a:r>
              <a:rPr lang="zh-CN" altLang="en-US" dirty="0">
                <a:latin typeface="Arial" charset="0"/>
                <a:ea typeface="宋体" charset="0"/>
              </a:rPr>
              <a:t>核心类库中包含对网络的支持</a:t>
            </a:r>
          </a:p>
          <a:p>
            <a:pPr lvl="1" eaLnBrk="1" hangingPunct="1"/>
            <a:r>
              <a:rPr lang="zh-CN" altLang="en-US" dirty="0">
                <a:latin typeface="Arial" charset="0"/>
                <a:ea typeface="宋体" charset="0"/>
              </a:rPr>
              <a:t>带有功能强大的用于处理</a:t>
            </a:r>
            <a:r>
              <a:rPr lang="en-US" altLang="zh-CN" dirty="0">
                <a:latin typeface="Arial" charset="0"/>
                <a:ea typeface="宋体" charset="0"/>
              </a:rPr>
              <a:t>TCP/IP</a:t>
            </a:r>
            <a:r>
              <a:rPr lang="zh-CN" altLang="en-US" dirty="0">
                <a:latin typeface="Arial" charset="0"/>
                <a:ea typeface="宋体" charset="0"/>
              </a:rPr>
              <a:t>协议的例程库（</a:t>
            </a:r>
            <a:r>
              <a:rPr lang="en-US" altLang="zh-CN" dirty="0">
                <a:latin typeface="Arial" charset="0"/>
                <a:ea typeface="宋体" charset="0"/>
              </a:rPr>
              <a:t>HTTP</a:t>
            </a:r>
            <a:r>
              <a:rPr lang="zh-CN" altLang="en-US" dirty="0">
                <a:latin typeface="Arial" charset="0"/>
                <a:ea typeface="宋体" charset="0"/>
              </a:rPr>
              <a:t>、</a:t>
            </a:r>
            <a:r>
              <a:rPr lang="en-US" altLang="zh-CN" dirty="0">
                <a:latin typeface="Arial" charset="0"/>
                <a:ea typeface="宋体" charset="0"/>
              </a:rPr>
              <a:t>SMTP</a:t>
            </a:r>
            <a:r>
              <a:rPr lang="zh-CN" altLang="en-US" dirty="0">
                <a:latin typeface="Arial" charset="0"/>
                <a:ea typeface="宋体" charset="0"/>
              </a:rPr>
              <a:t>、</a:t>
            </a:r>
            <a:r>
              <a:rPr lang="en-US" altLang="zh-CN" dirty="0">
                <a:latin typeface="Arial" charset="0"/>
                <a:ea typeface="宋体" charset="0"/>
              </a:rPr>
              <a:t>FTP</a:t>
            </a:r>
            <a:r>
              <a:rPr lang="zh-CN" altLang="en-US" dirty="0">
                <a:latin typeface="Arial" charset="0"/>
                <a:ea typeface="宋体" charset="0"/>
              </a:rPr>
              <a:t>等协议的类库）</a:t>
            </a:r>
          </a:p>
          <a:p>
            <a:pPr lvl="1" eaLnBrk="1" hangingPunct="1"/>
            <a:r>
              <a:rPr lang="zh-CN" altLang="en-US" dirty="0">
                <a:latin typeface="Arial" charset="0"/>
                <a:ea typeface="宋体" charset="0"/>
              </a:rPr>
              <a:t>提供的</a:t>
            </a:r>
            <a:r>
              <a:rPr lang="en-US" altLang="zh-CN" dirty="0">
                <a:latin typeface="Arial" charset="0"/>
                <a:ea typeface="宋体" charset="0"/>
              </a:rPr>
              <a:t>Socket</a:t>
            </a:r>
            <a:r>
              <a:rPr lang="zh-CN" altLang="en-US" dirty="0">
                <a:latin typeface="Arial" charset="0"/>
                <a:ea typeface="宋体" charset="0"/>
              </a:rPr>
              <a:t>类、远程调用机制能很方便进行分布式对象间的通信</a:t>
            </a:r>
          </a:p>
        </p:txBody>
      </p:sp>
    </p:spTree>
    <p:extLst>
      <p:ext uri="{BB962C8B-B14F-4D97-AF65-F5344CB8AC3E}">
        <p14:creationId xmlns:p14="http://schemas.microsoft.com/office/powerpoint/2010/main" val="3835271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charset="0"/>
                <a:ea typeface="宋体" charset="0"/>
              </a:rPr>
              <a:t>Java</a:t>
            </a:r>
            <a:r>
              <a:rPr lang="zh-CN" altLang="en-US" sz="3600">
                <a:latin typeface="Times New Roman" charset="0"/>
                <a:ea typeface="宋体" charset="0"/>
              </a:rPr>
              <a:t>是解释型的、体系中立的、可移植的</a:t>
            </a:r>
          </a:p>
        </p:txBody>
      </p:sp>
      <p:sp>
        <p:nvSpPr>
          <p:cNvPr id="11267" name="Rectangle 3"/>
          <p:cNvSpPr>
            <a:spLocks noGrp="1" noChangeArrowheads="1"/>
          </p:cNvSpPr>
          <p:nvPr>
            <p:ph type="body" idx="1"/>
          </p:nvPr>
        </p:nvSpPr>
        <p:spPr>
          <a:xfrm>
            <a:off x="774700" y="2209800"/>
            <a:ext cx="7772400" cy="1168400"/>
          </a:xfrm>
        </p:spPr>
        <p:txBody>
          <a:bodyPr/>
          <a:lstStyle/>
          <a:p>
            <a:pPr eaLnBrk="1" hangingPunct="1"/>
            <a:r>
              <a:rPr lang="zh-CN" altLang="en-US" dirty="0">
                <a:latin typeface="Arial" charset="0"/>
                <a:ea typeface="宋体" charset="0"/>
              </a:rPr>
              <a:t>一般程序执行模型：</a:t>
            </a:r>
          </a:p>
          <a:p>
            <a:pPr lvl="1" eaLnBrk="1" hangingPunct="1"/>
            <a:r>
              <a:rPr lang="zh-CN" altLang="en-US" dirty="0">
                <a:latin typeface="Arial" charset="0"/>
                <a:ea typeface="宋体" charset="0"/>
              </a:rPr>
              <a:t>编译：</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819400"/>
            <a:ext cx="590391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3808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723900" y="2489201"/>
            <a:ext cx="7772400" cy="3581400"/>
          </a:xfrm>
        </p:spPr>
        <p:txBody>
          <a:bodyPr/>
          <a:lstStyle/>
          <a:p>
            <a:pPr eaLnBrk="1" hangingPunct="1"/>
            <a:r>
              <a:rPr lang="zh-CN" altLang="en-US" dirty="0">
                <a:latin typeface="Arial" charset="0"/>
                <a:ea typeface="宋体" charset="0"/>
              </a:rPr>
              <a:t>一般程序执行模型：</a:t>
            </a:r>
          </a:p>
          <a:p>
            <a:pPr lvl="1" eaLnBrk="1" hangingPunct="1"/>
            <a:r>
              <a:rPr lang="zh-CN" altLang="en-US" dirty="0">
                <a:latin typeface="Arial" charset="0"/>
                <a:ea typeface="宋体" charset="0"/>
              </a:rPr>
              <a:t>编译：</a:t>
            </a:r>
          </a:p>
          <a:p>
            <a:pPr lvl="2" eaLnBrk="1" hangingPunct="1"/>
            <a:r>
              <a:rPr lang="zh-CN" altLang="en-US" dirty="0">
                <a:latin typeface="Arial" charset="0"/>
                <a:ea typeface="宋体" charset="0"/>
              </a:rPr>
              <a:t>主要优点：</a:t>
            </a:r>
          </a:p>
          <a:p>
            <a:pPr lvl="3" eaLnBrk="1" hangingPunct="1"/>
            <a:r>
              <a:rPr lang="zh-CN" altLang="en-US" dirty="0">
                <a:latin typeface="Arial" charset="0"/>
                <a:ea typeface="宋体" charset="0"/>
              </a:rPr>
              <a:t>可执行全方位的静态分析</a:t>
            </a:r>
          </a:p>
          <a:p>
            <a:pPr lvl="3" eaLnBrk="1" hangingPunct="1"/>
            <a:r>
              <a:rPr lang="zh-CN" altLang="en-US" dirty="0">
                <a:latin typeface="Arial" charset="0"/>
                <a:ea typeface="宋体" charset="0"/>
              </a:rPr>
              <a:t>进行优化处理</a:t>
            </a:r>
          </a:p>
          <a:p>
            <a:pPr lvl="3" eaLnBrk="1" hangingPunct="1"/>
            <a:r>
              <a:rPr lang="zh-CN" altLang="en-US" dirty="0">
                <a:latin typeface="Arial" charset="0"/>
                <a:ea typeface="宋体" charset="0"/>
              </a:rPr>
              <a:t>效率较高</a:t>
            </a:r>
          </a:p>
          <a:p>
            <a:pPr lvl="3" eaLnBrk="1" hangingPunct="1"/>
            <a:r>
              <a:rPr lang="zh-CN" altLang="en-US" dirty="0">
                <a:latin typeface="Arial" charset="0"/>
                <a:ea typeface="宋体" charset="0"/>
              </a:rPr>
              <a:t>商业上的保密性</a:t>
            </a:r>
          </a:p>
          <a:p>
            <a:pPr lvl="2" eaLnBrk="1" hangingPunct="1"/>
            <a:r>
              <a:rPr lang="zh-CN" altLang="en-US" dirty="0">
                <a:latin typeface="Arial" charset="0"/>
                <a:ea typeface="宋体" charset="0"/>
              </a:rPr>
              <a:t>主要缺点：</a:t>
            </a:r>
          </a:p>
          <a:p>
            <a:pPr lvl="3" eaLnBrk="1" hangingPunct="1"/>
            <a:r>
              <a:rPr lang="zh-CN" altLang="en-US" dirty="0">
                <a:latin typeface="Arial" charset="0"/>
                <a:ea typeface="宋体" charset="0"/>
              </a:rPr>
              <a:t>平台相关性</a:t>
            </a:r>
          </a:p>
        </p:txBody>
      </p:sp>
      <p:sp>
        <p:nvSpPr>
          <p:cNvPr id="7" name="Rectangle 2"/>
          <p:cNvSpPr txBox="1">
            <a:spLocks noChangeArrowheads="1"/>
          </p:cNvSpPr>
          <p:nvPr/>
        </p:nvSpPr>
        <p:spPr bwMode="auto">
          <a:xfrm>
            <a:off x="500063" y="285750"/>
            <a:ext cx="8429625" cy="1143000"/>
          </a:xfrm>
          <a:prstGeom prst="rect">
            <a:avLst/>
          </a:prstGeom>
          <a:noFill/>
          <a:ln w="9525">
            <a:noFill/>
            <a:miter lim="800000"/>
            <a:headEnd/>
            <a:tailEnd/>
          </a:ln>
          <a:effectLst/>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3600" dirty="0">
                <a:solidFill>
                  <a:schemeClr val="bg1"/>
                </a:solidFill>
                <a:latin typeface="Times New Roman" charset="0"/>
              </a:rPr>
              <a:t>Java</a:t>
            </a:r>
            <a:r>
              <a:rPr lang="zh-CN" altLang="en-US" sz="3600" dirty="0">
                <a:solidFill>
                  <a:schemeClr val="bg1"/>
                </a:solidFill>
                <a:latin typeface="Times New Roman" charset="0"/>
              </a:rPr>
              <a:t>是解释型的、体系中立的、可移植的</a:t>
            </a:r>
          </a:p>
        </p:txBody>
      </p:sp>
    </p:spTree>
    <p:extLst>
      <p:ext uri="{BB962C8B-B14F-4D97-AF65-F5344CB8AC3E}">
        <p14:creationId xmlns:p14="http://schemas.microsoft.com/office/powerpoint/2010/main" val="15004328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914400" y="2501899"/>
            <a:ext cx="7772400" cy="3325813"/>
          </a:xfrm>
        </p:spPr>
        <p:txBody>
          <a:bodyPr/>
          <a:lstStyle/>
          <a:p>
            <a:pPr eaLnBrk="1" hangingPunct="1"/>
            <a:r>
              <a:rPr lang="zh-CN" altLang="en-US" dirty="0">
                <a:latin typeface="Arial" charset="0"/>
                <a:ea typeface="宋体" charset="0"/>
              </a:rPr>
              <a:t>一般程序执行模型：</a:t>
            </a:r>
          </a:p>
          <a:p>
            <a:pPr lvl="1" eaLnBrk="1" hangingPunct="1"/>
            <a:r>
              <a:rPr lang="zh-CN" altLang="en-US" dirty="0">
                <a:latin typeface="Arial" charset="0"/>
                <a:ea typeface="宋体" charset="0"/>
              </a:rPr>
              <a:t>解释：直接解析并执行源代码，不产生机器码</a:t>
            </a:r>
          </a:p>
          <a:p>
            <a:pPr lvl="2" eaLnBrk="1" hangingPunct="1"/>
            <a:r>
              <a:rPr lang="zh-CN" altLang="en-US" dirty="0">
                <a:latin typeface="Arial" charset="0"/>
                <a:ea typeface="宋体" charset="0"/>
              </a:rPr>
              <a:t>错误只在运行期间发现</a:t>
            </a:r>
          </a:p>
          <a:p>
            <a:pPr lvl="2" eaLnBrk="1" hangingPunct="1"/>
            <a:r>
              <a:rPr lang="zh-CN" altLang="en-US" dirty="0">
                <a:latin typeface="Arial" charset="0"/>
                <a:ea typeface="宋体" charset="0"/>
              </a:rPr>
              <a:t>平台无关</a:t>
            </a:r>
          </a:p>
          <a:p>
            <a:pPr lvl="2" eaLnBrk="1" hangingPunct="1"/>
            <a:r>
              <a:rPr lang="zh-CN" altLang="en-US" dirty="0">
                <a:latin typeface="Arial" charset="0"/>
                <a:ea typeface="宋体" charset="0"/>
              </a:rPr>
              <a:t>需要交付源码</a:t>
            </a:r>
          </a:p>
          <a:p>
            <a:pPr lvl="2" eaLnBrk="1" hangingPunct="1"/>
            <a:r>
              <a:rPr lang="zh-CN" altLang="en-US" dirty="0">
                <a:latin typeface="Arial" charset="0"/>
                <a:ea typeface="宋体" charset="0"/>
              </a:rPr>
              <a:t>执行速度较编译方式慢</a:t>
            </a:r>
          </a:p>
        </p:txBody>
      </p:sp>
      <p:sp>
        <p:nvSpPr>
          <p:cNvPr id="13315"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charset="0"/>
                <a:ea typeface="宋体" charset="0"/>
              </a:rPr>
              <a:t>Java</a:t>
            </a:r>
            <a:r>
              <a:rPr lang="zh-CN" altLang="en-US" sz="3600">
                <a:latin typeface="Times New Roman" charset="0"/>
                <a:ea typeface="宋体" charset="0"/>
              </a:rPr>
              <a:t>是解释型的、体系中立的、可移植的</a:t>
            </a:r>
          </a:p>
        </p:txBody>
      </p:sp>
    </p:spTree>
    <p:extLst>
      <p:ext uri="{BB962C8B-B14F-4D97-AF65-F5344CB8AC3E}">
        <p14:creationId xmlns:p14="http://schemas.microsoft.com/office/powerpoint/2010/main" val="413308792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起源">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起源.thmx</Template>
  <TotalTime>1122</TotalTime>
  <Words>1674</Words>
  <Application>Microsoft Macintosh PowerPoint</Application>
  <PresentationFormat>全屏显示(4:3)</PresentationFormat>
  <Paragraphs>314</Paragraphs>
  <Slides>39</Slides>
  <Notes>0</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39</vt:i4>
      </vt:variant>
    </vt:vector>
  </HeadingPairs>
  <TitlesOfParts>
    <vt:vector size="41" baseType="lpstr">
      <vt:lpstr>起源</vt:lpstr>
      <vt:lpstr>Visio</vt:lpstr>
      <vt:lpstr>Java语言概述</vt:lpstr>
      <vt:lpstr>知识点1：Java语言的发展史</vt:lpstr>
      <vt:lpstr>知识点2：Java语言的特点</vt:lpstr>
      <vt:lpstr>Java是简单的</vt:lpstr>
      <vt:lpstr>Java是面向对象的</vt:lpstr>
      <vt:lpstr>Java是分布式的</vt:lpstr>
      <vt:lpstr>Java是解释型的、体系中立的、可移植的</vt:lpstr>
      <vt:lpstr>PowerPoint 演示文稿</vt:lpstr>
      <vt:lpstr>Java是解释型的、体系中立的、可移植的</vt:lpstr>
      <vt:lpstr>Java是解释型的、体系中立的、可移植的</vt:lpstr>
      <vt:lpstr>Java是解释型的、体系中立的、可移植的</vt:lpstr>
      <vt:lpstr>Java是解释型的、体系中立的、可移植的</vt:lpstr>
      <vt:lpstr>Java是安全的</vt:lpstr>
      <vt:lpstr>Java是健壮的</vt:lpstr>
      <vt:lpstr>Java的效率</vt:lpstr>
      <vt:lpstr>Java是多线程的、动态的</vt:lpstr>
      <vt:lpstr>知识点3：Java语言的体系</vt:lpstr>
      <vt:lpstr>知识点4：结构化与面向对象软件开发</vt:lpstr>
      <vt:lpstr>PowerPoint 演示文稿</vt:lpstr>
      <vt:lpstr>面向对象软件开发方法</vt:lpstr>
      <vt:lpstr>面向对象软件开发方法</vt:lpstr>
      <vt:lpstr>PowerPoint 演示文稿</vt:lpstr>
      <vt:lpstr>面向对象软件开发方法</vt:lpstr>
      <vt:lpstr>面向对象软件开发方法</vt:lpstr>
      <vt:lpstr>面向对象软件开发方法</vt:lpstr>
      <vt:lpstr>PowerPoint 演示文稿</vt:lpstr>
      <vt:lpstr>面向对象软件开发方法</vt:lpstr>
      <vt:lpstr>知识点5：Java语言的运行环境</vt:lpstr>
      <vt:lpstr>Java的运行环境的基本模式</vt:lpstr>
      <vt:lpstr>JDK目录树</vt:lpstr>
      <vt:lpstr>JDK中包含的基本开发工具</vt:lpstr>
      <vt:lpstr>JDK工具的具体使用</vt:lpstr>
      <vt:lpstr>JDK工具的具体使用</vt:lpstr>
      <vt:lpstr>Java的运行环境（eclipse）</vt:lpstr>
      <vt:lpstr>知识点6：Java程序的类型</vt:lpstr>
      <vt:lpstr>Java程序初步</vt:lpstr>
      <vt:lpstr>Java程序初步</vt:lpstr>
      <vt:lpstr>Java程序初步</vt:lpstr>
      <vt:lpstr>习题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dc:title>
  <dc:creator>Fang Kong</dc:creator>
  <cp:lastModifiedBy>Fang Kong</cp:lastModifiedBy>
  <cp:revision>18</cp:revision>
  <dcterms:created xsi:type="dcterms:W3CDTF">2015-09-06T05:34:13Z</dcterms:created>
  <dcterms:modified xsi:type="dcterms:W3CDTF">2016-02-23T00:34:57Z</dcterms:modified>
</cp:coreProperties>
</file>