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6" r:id="rId21"/>
    <p:sldId id="287" r:id="rId22"/>
    <p:sldId id="284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2" r:id="rId34"/>
    <p:sldId id="303" r:id="rId35"/>
    <p:sldId id="300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2016/7/6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F21E-9017-D84C-B803-7E452E8E6B8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1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程序员书写源程序时，在程序的前面和一些重要的方法、变量前添加的解释说明文字</a:t>
            </a:r>
          </a:p>
          <a:p>
            <a:r>
              <a:rPr lang="zh-CN" altLang="en-US" dirty="0"/>
              <a:t>源代码编译时，编译器将会忽略其中的注释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中的注释：</a:t>
            </a:r>
          </a:p>
          <a:p>
            <a:pPr lvl="1"/>
            <a:r>
              <a:rPr lang="zh-CN" altLang="en-US" dirty="0"/>
              <a:t>单行注释：	</a:t>
            </a:r>
            <a:r>
              <a:rPr lang="en-US" altLang="zh-CN" dirty="0"/>
              <a:t>//</a:t>
            </a:r>
            <a:r>
              <a:rPr lang="zh-CN" altLang="en-US" dirty="0"/>
              <a:t>注释内容</a:t>
            </a:r>
          </a:p>
          <a:p>
            <a:pPr lvl="1"/>
            <a:r>
              <a:rPr lang="zh-CN" altLang="en-US" dirty="0"/>
              <a:t>多行注释：	</a:t>
            </a:r>
            <a:r>
              <a:rPr lang="en-US" altLang="zh-CN" dirty="0"/>
              <a:t>/*</a:t>
            </a:r>
            <a:r>
              <a:rPr lang="zh-CN" altLang="en-US" dirty="0"/>
              <a:t>注释内容*</a:t>
            </a:r>
            <a:r>
              <a:rPr lang="en-US" altLang="zh-CN" dirty="0"/>
              <a:t>/</a:t>
            </a:r>
          </a:p>
          <a:p>
            <a:pPr lvl="1"/>
            <a:r>
              <a:rPr lang="zh-CN" altLang="en-US" dirty="0"/>
              <a:t>文档注释：	</a:t>
            </a:r>
            <a:r>
              <a:rPr lang="en-US" altLang="zh-CN" dirty="0"/>
              <a:t>/**</a:t>
            </a:r>
            <a:r>
              <a:rPr lang="zh-CN" altLang="en-US" dirty="0"/>
              <a:t>注释内容*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3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：运算符和表达式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算术运算符：</a:t>
            </a:r>
          </a:p>
          <a:p>
            <a:pPr lvl="1" eaLnBrk="1" hangingPunct="1"/>
            <a:r>
              <a:rPr lang="en-US"/>
              <a:t>+	-	*	/	%</a:t>
            </a:r>
          </a:p>
          <a:p>
            <a:pPr lvl="1" eaLnBrk="1" hangingPunct="1"/>
            <a:r>
              <a:rPr lang="en-US"/>
              <a:t>+</a:t>
            </a:r>
            <a:r>
              <a:rPr lang="zh-CN" altLang="en-US"/>
              <a:t>：</a:t>
            </a:r>
            <a:r>
              <a:rPr lang="en-US"/>
              <a:t>Java</a:t>
            </a:r>
            <a:r>
              <a:rPr lang="zh-CN" altLang="en-US"/>
              <a:t>中对该运算符进行了重载</a:t>
            </a:r>
          </a:p>
          <a:p>
            <a:pPr lvl="2" eaLnBrk="1" hangingPunct="1"/>
            <a:r>
              <a:rPr lang="zh-CN" altLang="en-US"/>
              <a:t>例如：</a:t>
            </a:r>
          </a:p>
          <a:p>
            <a:pPr lvl="3" eaLnBrk="1" hangingPunct="1"/>
            <a:r>
              <a:rPr lang="en-US"/>
              <a:t>3+2</a:t>
            </a:r>
          </a:p>
          <a:p>
            <a:pPr lvl="3" eaLnBrk="1" hangingPunct="1"/>
            <a:r>
              <a:rPr lang="en-US">
                <a:latin typeface="Verdana" charset="0"/>
              </a:rPr>
              <a:t>“</a:t>
            </a:r>
            <a:r>
              <a:rPr lang="en-US"/>
              <a:t>Hello </a:t>
            </a:r>
            <a:r>
              <a:rPr lang="en-US">
                <a:latin typeface="Verdana" charset="0"/>
              </a:rPr>
              <a:t>”</a:t>
            </a:r>
            <a:r>
              <a:rPr lang="en-US"/>
              <a:t>+</a:t>
            </a:r>
            <a:r>
              <a:rPr lang="en-US">
                <a:latin typeface="Verdana" charset="0"/>
              </a:rPr>
              <a:t>”</a:t>
            </a:r>
            <a:r>
              <a:rPr lang="en-US"/>
              <a:t>world!</a:t>
            </a:r>
            <a:r>
              <a:rPr lang="en-US">
                <a:latin typeface="Verdana" charset="0"/>
              </a:rPr>
              <a:t>”</a:t>
            </a:r>
            <a:endParaRPr lang="en-US"/>
          </a:p>
          <a:p>
            <a:pPr lvl="3" eaLnBrk="1" hangingPunct="1"/>
            <a:r>
              <a:rPr lang="en-US">
                <a:latin typeface="Verdana" charset="0"/>
              </a:rPr>
              <a:t>“</a:t>
            </a:r>
            <a:r>
              <a:rPr lang="zh-CN" altLang="en-US"/>
              <a:t>日期</a:t>
            </a:r>
            <a:r>
              <a:rPr lang="en-US"/>
              <a:t>:</a:t>
            </a:r>
            <a:r>
              <a:rPr lang="en-US">
                <a:latin typeface="Verdana" charset="0"/>
              </a:rPr>
              <a:t>”</a:t>
            </a:r>
            <a:r>
              <a:rPr lang="en-US"/>
              <a:t>+2004+</a:t>
            </a:r>
            <a:r>
              <a:rPr lang="en-US">
                <a:latin typeface="Verdana" charset="0"/>
              </a:rPr>
              <a:t>”</a:t>
            </a:r>
            <a:r>
              <a:rPr lang="zh-CN" altLang="en-US"/>
              <a:t>年</a:t>
            </a:r>
            <a:r>
              <a:rPr lang="zh-CN" altLang="en-US">
                <a:latin typeface="Verdana" charset="0"/>
              </a:rPr>
              <a:t>”</a:t>
            </a:r>
            <a:r>
              <a:rPr lang="en-US"/>
              <a:t>+9+</a:t>
            </a:r>
            <a:r>
              <a:rPr lang="en-US">
                <a:latin typeface="Verdana" charset="0"/>
              </a:rPr>
              <a:t>”</a:t>
            </a:r>
            <a:r>
              <a:rPr lang="zh-CN" altLang="en-US"/>
              <a:t>月</a:t>
            </a:r>
            <a:r>
              <a:rPr lang="zh-CN" altLang="en-US">
                <a:latin typeface="Verdana" charset="0"/>
              </a:rPr>
              <a:t>”</a:t>
            </a:r>
            <a:r>
              <a:rPr lang="en-US"/>
              <a:t>+10+</a:t>
            </a:r>
            <a:r>
              <a:rPr lang="en-US">
                <a:latin typeface="Verdana" charset="0"/>
              </a:rPr>
              <a:t>”</a:t>
            </a:r>
            <a:r>
              <a:rPr lang="zh-CN" altLang="en-US"/>
              <a:t>日</a:t>
            </a:r>
            <a:r>
              <a:rPr lang="zh-CN" altLang="en-US">
                <a:latin typeface="Verdana" charset="0"/>
              </a:rPr>
              <a:t>”</a:t>
            </a:r>
            <a:endParaRPr lang="zh-CN" altLang="en-US"/>
          </a:p>
          <a:p>
            <a:pPr lvl="1" eaLnBrk="1" hangingPunct="1"/>
            <a:r>
              <a:rPr lang="en-US"/>
              <a:t>%</a:t>
            </a:r>
            <a:r>
              <a:rPr lang="zh-CN" altLang="en-US"/>
              <a:t>：扩展到了实数</a:t>
            </a:r>
          </a:p>
          <a:p>
            <a:pPr lvl="2" eaLnBrk="1" hangingPunct="1"/>
            <a:r>
              <a:rPr lang="zh-CN" altLang="en-US"/>
              <a:t>例如：</a:t>
            </a:r>
            <a:r>
              <a:rPr lang="en-US"/>
              <a:t>325.24%10</a:t>
            </a:r>
            <a:r>
              <a:rPr lang="zh-CN" altLang="en-US"/>
              <a:t>的结果为：</a:t>
            </a:r>
            <a:r>
              <a:rPr lang="en-US"/>
              <a:t>5.24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自增自减运算符：</a:t>
            </a:r>
          </a:p>
          <a:p>
            <a:pPr lvl="1" eaLnBrk="1" hangingPunct="1"/>
            <a:r>
              <a:rPr lang="en-US"/>
              <a:t>++	--</a:t>
            </a:r>
          </a:p>
          <a:p>
            <a:pPr lvl="1" eaLnBrk="1" hangingPunct="1"/>
            <a:r>
              <a:rPr lang="zh-CN" altLang="en-US"/>
              <a:t>分成前缀和后缀两种方式（</a:t>
            </a:r>
            <a:r>
              <a:rPr lang="en-US"/>
              <a:t>++x</a:t>
            </a:r>
            <a:r>
              <a:rPr lang="zh-CN" altLang="en-US"/>
              <a:t>和</a:t>
            </a:r>
            <a:r>
              <a:rPr lang="en-US"/>
              <a:t>x++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只有用于表达式中时，这两种方式才有区别：</a:t>
            </a:r>
          </a:p>
          <a:p>
            <a:pPr lvl="1" eaLnBrk="1" hangingPunct="1"/>
            <a:r>
              <a:rPr lang="zh-CN" altLang="en-US"/>
              <a:t>例如：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int m=7;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int n=7;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int a=2*++m;	//a</a:t>
            </a:r>
            <a:r>
              <a:rPr lang="zh-CN" altLang="en-US"/>
              <a:t>为</a:t>
            </a:r>
            <a:r>
              <a:rPr lang="en-US"/>
              <a:t>16</a:t>
            </a:r>
            <a:r>
              <a:rPr lang="zh-CN" altLang="en-US"/>
              <a:t>，</a:t>
            </a:r>
            <a:r>
              <a:rPr lang="en-US"/>
              <a:t>m</a:t>
            </a:r>
            <a:r>
              <a:rPr lang="zh-CN" altLang="en-US"/>
              <a:t>为</a:t>
            </a:r>
            <a:r>
              <a:rPr lang="en-US"/>
              <a:t>8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int b=2*n++;	//b</a:t>
            </a:r>
            <a:r>
              <a:rPr lang="zh-CN" altLang="en-US"/>
              <a:t>为</a:t>
            </a:r>
            <a:r>
              <a:rPr lang="en-US"/>
              <a:t>14</a:t>
            </a:r>
            <a:r>
              <a:rPr lang="zh-CN" altLang="en-US"/>
              <a:t>，</a:t>
            </a:r>
            <a:r>
              <a:rPr lang="en-US"/>
              <a:t>n</a:t>
            </a:r>
            <a:r>
              <a:rPr lang="zh-CN" altLang="en-US"/>
              <a:t>为</a:t>
            </a:r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84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赋值及复合赋值运算</a:t>
            </a:r>
          </a:p>
          <a:p>
            <a:pPr lvl="1" eaLnBrk="1" hangingPunct="1"/>
            <a:r>
              <a:rPr lang="zh-CN" altLang="en-US"/>
              <a:t>形式：	</a:t>
            </a:r>
          </a:p>
          <a:p>
            <a:pPr lvl="2" eaLnBrk="1" hangingPunct="1"/>
            <a:r>
              <a:rPr lang="en-US"/>
              <a:t>&lt;</a:t>
            </a:r>
            <a:r>
              <a:rPr lang="zh-CN" altLang="en-US"/>
              <a:t>变量</a:t>
            </a:r>
            <a:r>
              <a:rPr lang="en-US"/>
              <a:t>&gt;=&lt;</a:t>
            </a:r>
            <a:r>
              <a:rPr lang="zh-CN" altLang="en-US"/>
              <a:t>表达式</a:t>
            </a:r>
            <a:r>
              <a:rPr lang="en-US"/>
              <a:t>&gt;</a:t>
            </a:r>
          </a:p>
          <a:p>
            <a:pPr lvl="2" eaLnBrk="1" hangingPunct="1"/>
            <a:r>
              <a:rPr lang="en-US"/>
              <a:t>+=</a:t>
            </a:r>
            <a:r>
              <a:rPr lang="zh-CN" altLang="en-US"/>
              <a:t>；</a:t>
            </a:r>
            <a:r>
              <a:rPr lang="en-US"/>
              <a:t>-=</a:t>
            </a:r>
            <a:r>
              <a:rPr lang="zh-CN" altLang="en-US"/>
              <a:t>；*</a:t>
            </a:r>
            <a:r>
              <a:rPr lang="en-US"/>
              <a:t>=</a:t>
            </a:r>
            <a:r>
              <a:rPr lang="zh-CN" altLang="en-US"/>
              <a:t>；</a:t>
            </a:r>
            <a:r>
              <a:rPr lang="en-US"/>
              <a:t>/=</a:t>
            </a:r>
            <a:r>
              <a:rPr lang="zh-CN" altLang="en-US"/>
              <a:t>；％</a:t>
            </a:r>
            <a:r>
              <a:rPr lang="en-US"/>
              <a:t>=</a:t>
            </a:r>
            <a:r>
              <a:rPr lang="en-US">
                <a:latin typeface="Verdana" charset="0"/>
              </a:rPr>
              <a:t>……</a:t>
            </a:r>
            <a:endParaRPr lang="en-US"/>
          </a:p>
          <a:p>
            <a:pPr lvl="2" eaLnBrk="1" hangingPunct="1"/>
            <a:r>
              <a:rPr lang="en-US"/>
              <a:t>x+=3;</a:t>
            </a:r>
            <a:r>
              <a:rPr lang="en-US">
                <a:sym typeface="Wingdings" charset="0"/>
              </a:rPr>
              <a:t> x=x+3</a:t>
            </a:r>
            <a:endParaRPr lang="en-US"/>
          </a:p>
          <a:p>
            <a:pPr lvl="1" eaLnBrk="1" hangingPunct="1"/>
            <a:r>
              <a:rPr lang="zh-CN" altLang="en-US"/>
              <a:t>结构方向：从右至左</a:t>
            </a:r>
          </a:p>
          <a:p>
            <a:pPr lvl="1" eaLnBrk="1" hangingPunct="1">
              <a:buFont typeface="Wingdings" charset="0"/>
              <a:buNone/>
            </a:pPr>
            <a:r>
              <a:rPr lang="en-US"/>
              <a:t>x-=x*=2+3;</a:t>
            </a:r>
            <a:r>
              <a:rPr lang="en-US">
                <a:sym typeface="Wingdings" charset="0"/>
              </a:rPr>
              <a:t>x*=2+3;x=x*(2+3);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sym typeface="Wingdings" charset="0"/>
              </a:rPr>
              <a:t>x-=x;x=x-x;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关系运算：</a:t>
            </a:r>
          </a:p>
          <a:p>
            <a:pPr lvl="1" eaLnBrk="1" hangingPunct="1"/>
            <a:r>
              <a:rPr lang="en-US"/>
              <a:t>&gt;	&lt;	&gt;=	&lt;=	==	!=</a:t>
            </a:r>
          </a:p>
          <a:p>
            <a:pPr lvl="1" eaLnBrk="1" hangingPunct="1"/>
            <a:r>
              <a:rPr lang="en-US"/>
              <a:t>Java</a:t>
            </a:r>
            <a:r>
              <a:rPr lang="zh-CN" altLang="en-US"/>
              <a:t>中所有数据类型都可以直接用关系运算符进行比较（已经进行了运算符重载）</a:t>
            </a:r>
          </a:p>
          <a:p>
            <a:pPr lvl="2" eaLnBrk="1" hangingPunct="1"/>
            <a:r>
              <a:rPr lang="zh-CN" altLang="en-US"/>
              <a:t>例如：</a:t>
            </a:r>
            <a:r>
              <a:rPr lang="zh-CN" altLang="en-US">
                <a:latin typeface="Verdana" charset="0"/>
              </a:rPr>
              <a:t>”</a:t>
            </a:r>
            <a:r>
              <a:rPr lang="en-US"/>
              <a:t>Hello</a:t>
            </a:r>
            <a:r>
              <a:rPr lang="en-US">
                <a:latin typeface="Verdana" charset="0"/>
              </a:rPr>
              <a:t>”</a:t>
            </a:r>
            <a:r>
              <a:rPr lang="en-US"/>
              <a:t>!=</a:t>
            </a:r>
            <a:r>
              <a:rPr lang="en-US">
                <a:latin typeface="Verdana" charset="0"/>
              </a:rPr>
              <a:t>“</a:t>
            </a:r>
            <a:r>
              <a:rPr lang="en-US"/>
              <a:t>hello</a:t>
            </a:r>
            <a:r>
              <a:rPr lang="en-US">
                <a:latin typeface="Verdana" charset="0"/>
              </a:rPr>
              <a:t>”</a:t>
            </a:r>
            <a:endParaRPr lang="en-US"/>
          </a:p>
          <a:p>
            <a:pPr lvl="1" eaLnBrk="1" hangingPunct="1"/>
            <a:r>
              <a:rPr lang="zh-CN" altLang="en-US"/>
              <a:t>关系运算的结果为：</a:t>
            </a:r>
            <a:r>
              <a:rPr lang="en-US"/>
              <a:t>true</a:t>
            </a:r>
            <a:r>
              <a:rPr lang="zh-CN" altLang="en-US"/>
              <a:t>或</a:t>
            </a:r>
            <a:r>
              <a:rPr lang="en-US"/>
              <a:t>false</a:t>
            </a:r>
          </a:p>
          <a:p>
            <a:pPr lvl="2" eaLnBrk="1" hangingPunct="1"/>
            <a:r>
              <a:rPr lang="zh-CN" altLang="en-US"/>
              <a:t>与</a:t>
            </a:r>
            <a:r>
              <a:rPr lang="en-US"/>
              <a:t>C/C++</a:t>
            </a:r>
            <a:r>
              <a:rPr lang="zh-CN" altLang="en-US"/>
              <a:t>不同，不用</a:t>
            </a:r>
            <a:r>
              <a:rPr lang="en-US"/>
              <a:t>0/1</a:t>
            </a:r>
            <a:r>
              <a:rPr lang="zh-CN" altLang="en-US"/>
              <a:t>表示，而且也不能与它进行类型的自动转换</a:t>
            </a:r>
          </a:p>
          <a:p>
            <a:pPr lvl="2" eaLnBrk="1" hangingPunct="1"/>
            <a:r>
              <a:rPr lang="en-US"/>
              <a:t>int x,y; x&lt;3&lt;y(</a:t>
            </a:r>
            <a:r>
              <a:rPr lang="zh-CN" altLang="en-US"/>
              <a:t>错误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逻辑运算：</a:t>
            </a:r>
          </a:p>
          <a:p>
            <a:pPr lvl="1" eaLnBrk="1" hangingPunct="1"/>
            <a:r>
              <a:rPr lang="en-US"/>
              <a:t>!		&amp;&amp;		||</a:t>
            </a:r>
          </a:p>
          <a:p>
            <a:pPr lvl="1" eaLnBrk="1" hangingPunct="1"/>
            <a:r>
              <a:rPr lang="zh-CN" altLang="en-US"/>
              <a:t>与</a:t>
            </a:r>
            <a:r>
              <a:rPr lang="en-US"/>
              <a:t>C++</a:t>
            </a:r>
            <a:r>
              <a:rPr lang="zh-CN" altLang="en-US"/>
              <a:t>不同，逻辑运算的参与量必须为</a:t>
            </a:r>
            <a:r>
              <a:rPr lang="en-US"/>
              <a:t>true</a:t>
            </a:r>
            <a:r>
              <a:rPr lang="zh-CN" altLang="en-US"/>
              <a:t>或</a:t>
            </a:r>
            <a:r>
              <a:rPr lang="en-US"/>
              <a:t>false</a:t>
            </a:r>
            <a:r>
              <a:rPr lang="zh-CN" altLang="en-US"/>
              <a:t>；不能连接其它值</a:t>
            </a:r>
          </a:p>
          <a:p>
            <a:pPr lvl="1" eaLnBrk="1" hangingPunct="1"/>
            <a:r>
              <a:rPr lang="en-US"/>
              <a:t>&amp;&amp;</a:t>
            </a:r>
            <a:r>
              <a:rPr lang="zh-CN" altLang="en-US"/>
              <a:t>和</a:t>
            </a:r>
            <a:r>
              <a:rPr lang="en-US"/>
              <a:t>||</a:t>
            </a:r>
            <a:r>
              <a:rPr lang="zh-CN" altLang="en-US"/>
              <a:t>在运算过程中进行了优化</a:t>
            </a:r>
          </a:p>
          <a:p>
            <a:pPr lvl="2" eaLnBrk="1" hangingPunct="1"/>
            <a:r>
              <a:rPr lang="en-US"/>
              <a:t>A&amp;&amp;B</a:t>
            </a:r>
            <a:r>
              <a:rPr lang="zh-CN" altLang="en-US"/>
              <a:t>：</a:t>
            </a:r>
            <a:r>
              <a:rPr lang="en-US"/>
              <a:t>A</a:t>
            </a:r>
            <a:r>
              <a:rPr lang="zh-CN" altLang="en-US"/>
              <a:t>为</a:t>
            </a:r>
            <a:r>
              <a:rPr lang="en-US"/>
              <a:t>false</a:t>
            </a:r>
            <a:r>
              <a:rPr lang="zh-CN" altLang="en-US"/>
              <a:t>时，</a:t>
            </a:r>
            <a:r>
              <a:rPr lang="en-US"/>
              <a:t>B</a:t>
            </a:r>
            <a:r>
              <a:rPr lang="zh-CN" altLang="en-US"/>
              <a:t>不再运算；</a:t>
            </a:r>
          </a:p>
          <a:p>
            <a:pPr lvl="2" eaLnBrk="1" hangingPunct="1"/>
            <a:r>
              <a:rPr lang="en-US"/>
              <a:t>A||B</a:t>
            </a:r>
            <a:r>
              <a:rPr lang="zh-CN" altLang="en-US"/>
              <a:t>：</a:t>
            </a:r>
            <a:r>
              <a:rPr lang="en-US"/>
              <a:t>A</a:t>
            </a:r>
            <a:r>
              <a:rPr lang="zh-CN" altLang="en-US"/>
              <a:t>为</a:t>
            </a:r>
            <a:r>
              <a:rPr lang="en-US"/>
              <a:t>true</a:t>
            </a:r>
            <a:r>
              <a:rPr lang="zh-CN" altLang="en-US"/>
              <a:t>时，</a:t>
            </a:r>
            <a:r>
              <a:rPr lang="en-US"/>
              <a:t>B</a:t>
            </a:r>
            <a:r>
              <a:rPr lang="zh-CN" altLang="en-US"/>
              <a:t>不再运算</a:t>
            </a:r>
          </a:p>
          <a:p>
            <a:pPr lvl="2" eaLnBrk="1" hangingPunct="1"/>
            <a:r>
              <a:rPr lang="zh-CN" altLang="en-US"/>
              <a:t>优化情况示例：</a:t>
            </a:r>
          </a:p>
        </p:txBody>
      </p:sp>
    </p:spTree>
    <p:extLst>
      <p:ext uri="{BB962C8B-B14F-4D97-AF65-F5344CB8AC3E}">
        <p14:creationId xmlns:p14="http://schemas.microsoft.com/office/powerpoint/2010/main" val="18274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对象运算：</a:t>
            </a:r>
          </a:p>
          <a:p>
            <a:pPr lvl="1" eaLnBrk="1" hangingPunct="1"/>
            <a:r>
              <a:rPr lang="zh-CN" altLang="en-US"/>
              <a:t>测试一个对象是否属于某个指定类或其子类的实例，返回布尔类型的结果</a:t>
            </a:r>
          </a:p>
          <a:p>
            <a:pPr lvl="1" eaLnBrk="1" hangingPunct="1"/>
            <a:r>
              <a:rPr lang="zh-CN" altLang="en-US"/>
              <a:t>格式： </a:t>
            </a:r>
            <a:r>
              <a:rPr lang="en-US"/>
              <a:t>&lt;</a:t>
            </a:r>
            <a:r>
              <a:rPr lang="zh-CN" altLang="en-US"/>
              <a:t>实例</a:t>
            </a:r>
            <a:r>
              <a:rPr lang="en-US"/>
              <a:t>&gt; instanceof &lt;</a:t>
            </a:r>
            <a:r>
              <a:rPr lang="zh-CN" altLang="en-US"/>
              <a:t>类名</a:t>
            </a:r>
            <a:r>
              <a:rPr lang="en-US"/>
              <a:t>&gt;</a:t>
            </a:r>
          </a:p>
          <a:p>
            <a:pPr lvl="1" eaLnBrk="1" hangingPunct="1"/>
            <a:r>
              <a:rPr lang="zh-CN" altLang="en-US"/>
              <a:t>例如：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boolean b=dt instanceof java.util.Date;</a:t>
            </a:r>
          </a:p>
        </p:txBody>
      </p:sp>
    </p:spTree>
    <p:extLst>
      <p:ext uri="{BB962C8B-B14F-4D97-AF65-F5344CB8AC3E}">
        <p14:creationId xmlns:p14="http://schemas.microsoft.com/office/powerpoint/2010/main" val="24245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运算符和表达式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条件运算：</a:t>
            </a:r>
          </a:p>
          <a:p>
            <a:pPr lvl="1" eaLnBrk="1" hangingPunct="1"/>
            <a:r>
              <a:rPr lang="zh-CN" altLang="en-US"/>
              <a:t>基本格式：</a:t>
            </a:r>
          </a:p>
          <a:p>
            <a:pPr lvl="2" eaLnBrk="1" hangingPunct="1"/>
            <a:r>
              <a:rPr lang="en-US"/>
              <a:t>&lt;</a:t>
            </a:r>
            <a:r>
              <a:rPr lang="zh-CN" altLang="en-US"/>
              <a:t>条件</a:t>
            </a:r>
            <a:r>
              <a:rPr lang="en-US"/>
              <a:t>&gt;?&lt;</a:t>
            </a:r>
            <a:r>
              <a:rPr lang="zh-CN" altLang="en-US"/>
              <a:t>表达式</a:t>
            </a:r>
            <a:r>
              <a:rPr lang="en-US"/>
              <a:t>1&gt;:&lt;</a:t>
            </a:r>
            <a:r>
              <a:rPr lang="zh-CN" altLang="en-US"/>
              <a:t>表达式</a:t>
            </a:r>
            <a:r>
              <a:rPr lang="en-US"/>
              <a:t>2&gt;</a:t>
            </a:r>
          </a:p>
          <a:p>
            <a:pPr lvl="2" eaLnBrk="1" hangingPunct="1"/>
            <a:r>
              <a:rPr lang="zh-CN" altLang="en-US"/>
              <a:t>条件判断为</a:t>
            </a:r>
            <a:r>
              <a:rPr lang="en-US"/>
              <a:t>true</a:t>
            </a:r>
            <a:r>
              <a:rPr lang="zh-CN" altLang="en-US"/>
              <a:t>时，执行表达式</a:t>
            </a:r>
            <a:r>
              <a:rPr lang="en-US"/>
              <a:t>1</a:t>
            </a:r>
            <a:r>
              <a:rPr lang="zh-CN" altLang="en-US"/>
              <a:t>，否则执行表达式</a:t>
            </a:r>
            <a:r>
              <a:rPr lang="en-US"/>
              <a:t>2</a:t>
            </a:r>
          </a:p>
          <a:p>
            <a:pPr eaLnBrk="1" hangingPunct="1"/>
            <a:r>
              <a:rPr lang="zh-CN" altLang="en-US"/>
              <a:t>运算符号的优先级：</a:t>
            </a:r>
          </a:p>
          <a:p>
            <a:pPr lvl="1" eaLnBrk="1" hangingPunct="1"/>
            <a:r>
              <a:rPr lang="zh-CN" altLang="en-US"/>
              <a:t>同</a:t>
            </a:r>
            <a:r>
              <a:rPr lang="en-US"/>
              <a:t>C</a:t>
            </a:r>
            <a:r>
              <a:rPr lang="zh-CN" altLang="en-US"/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3984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运算符与表达式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运算符优先级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数据类型间的转换：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隐式类型转换：</a:t>
            </a:r>
            <a:r>
              <a:rPr lang="en-US"/>
              <a:t>(</a:t>
            </a:r>
            <a:r>
              <a:rPr lang="zh-CN" altLang="en-US"/>
              <a:t>系统自动完成</a:t>
            </a:r>
            <a:r>
              <a:rPr lang="en-US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基本规则：无信息损失（由占用内存小的转换成较大内存）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显式类型转换（强制转换）：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基本格式：</a:t>
            </a:r>
            <a:r>
              <a:rPr lang="en-US"/>
              <a:t>(</a:t>
            </a:r>
            <a:r>
              <a:rPr lang="zh-CN" altLang="en-US"/>
              <a:t>新类型</a:t>
            </a:r>
            <a:r>
              <a:rPr lang="en-US"/>
              <a:t>)(&lt;</a:t>
            </a:r>
            <a:r>
              <a:rPr lang="zh-CN" altLang="en-US"/>
              <a:t>表达式</a:t>
            </a:r>
            <a:r>
              <a:rPr lang="en-US"/>
              <a:t>&gt;);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例如：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/>
              <a:t>double y=5.6;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/>
              <a:t>int x=(int)(y+7.8d-20)</a:t>
            </a:r>
            <a:r>
              <a:rPr lang="zh-CN" altLang="en-US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551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5232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知识点12：Java中基本</a:t>
            </a:r>
            <a:r>
              <a:rPr lang="zh-CN" altLang="en-US" dirty="0" smtClean="0"/>
              <a:t>输入</a:t>
            </a:r>
            <a:r>
              <a:rPr lang="en-US" dirty="0"/>
              <a:t>/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244846"/>
            <a:ext cx="7662864" cy="37924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Console</a:t>
            </a:r>
            <a:r>
              <a:rPr lang="zh-CN" altLang="en-US" dirty="0" smtClean="0"/>
              <a:t>端的输入输出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java.lang.System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输出对象：</a:t>
            </a:r>
            <a:r>
              <a:rPr lang="en-US" altLang="zh-CN" dirty="0" smtClean="0"/>
              <a:t>in/out</a:t>
            </a:r>
          </a:p>
          <a:p>
            <a:pPr lvl="2"/>
            <a:r>
              <a:rPr lang="zh-CN" altLang="en-US" dirty="0" smtClean="0"/>
              <a:t>输出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print</a:t>
            </a:r>
          </a:p>
          <a:p>
            <a:pPr lvl="3"/>
            <a:r>
              <a:rPr lang="en-US" altLang="zh-CN" dirty="0" err="1"/>
              <a:t>p</a:t>
            </a:r>
            <a:r>
              <a:rPr lang="en-US" altLang="zh-CN" dirty="0" err="1" smtClean="0"/>
              <a:t>rintln</a:t>
            </a:r>
            <a:endParaRPr lang="en-US" altLang="zh-CN" dirty="0" smtClean="0"/>
          </a:p>
          <a:p>
            <a:pPr lvl="3"/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java.util.Scanner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nextXXX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：基本数据类型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基本数据类型：预先定义的，长度固定，不能再分的类型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中共有四大类基本数据类型</a:t>
            </a:r>
          </a:p>
          <a:p>
            <a:pPr lvl="1"/>
            <a:r>
              <a:rPr lang="zh-CN" altLang="en-US" dirty="0"/>
              <a:t>整型（ </a:t>
            </a:r>
            <a:r>
              <a:rPr lang="en-US" altLang="zh-CN" dirty="0"/>
              <a:t>byte  </a:t>
            </a:r>
            <a:r>
              <a:rPr lang="en-US" altLang="zh-CN" dirty="0" err="1"/>
              <a:t>int</a:t>
            </a:r>
            <a:r>
              <a:rPr lang="en-US" altLang="zh-CN" dirty="0"/>
              <a:t>  short  long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  double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布尔型</a:t>
            </a:r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符型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6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基本输入输出示例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0"/>
            <a:ext cx="69183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中基本输入输出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下的输入输出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javax.swing.JOptionPane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输入：静态方法</a:t>
            </a:r>
            <a:r>
              <a:rPr lang="en-US" altLang="zh-CN" dirty="0" err="1" smtClean="0"/>
              <a:t>showInputDialog</a:t>
            </a:r>
            <a:endParaRPr lang="en-US" altLang="zh-CN" dirty="0" smtClean="0"/>
          </a:p>
          <a:p>
            <a:pPr lvl="3"/>
            <a:r>
              <a:rPr lang="zh-CN" altLang="en-US" dirty="0"/>
              <a:t>返回用户输入的数据</a:t>
            </a:r>
            <a:r>
              <a:rPr lang="en-US" altLang="zh-CN" dirty="0">
                <a:latin typeface="Verdana" charset="0"/>
              </a:rPr>
              <a:t>——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输出：静态方法</a:t>
            </a:r>
            <a:r>
              <a:rPr kumimoji="1" lang="en-US" altLang="zh-CN" dirty="0" err="1" smtClean="0"/>
              <a:t>showConfirmDialog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9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输入</a:t>
            </a:r>
            <a:r>
              <a:rPr lang="en-US" dirty="0"/>
              <a:t>/</a:t>
            </a:r>
            <a:r>
              <a:rPr lang="zh-CN" altLang="en-US" dirty="0" smtClean="0"/>
              <a:t>输出示例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6" y="0"/>
            <a:ext cx="8536021" cy="68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13</a:t>
            </a:r>
            <a:r>
              <a:rPr kumimoji="1" lang="zh-CN" altLang="en-US" dirty="0" smtClean="0"/>
              <a:t>：流</a:t>
            </a:r>
            <a:r>
              <a:rPr kumimoji="1" lang="zh-CN" altLang="en-US" dirty="0"/>
              <a:t>程</a:t>
            </a:r>
            <a:r>
              <a:rPr kumimoji="1" lang="zh-CN" altLang="en-US" dirty="0" smtClean="0"/>
              <a:t>控制</a:t>
            </a:r>
            <a:r>
              <a:rPr kumimoji="1" lang="en-US" altLang="zh-CN" dirty="0" smtClean="0"/>
              <a:t> — </a:t>
            </a:r>
            <a:r>
              <a:rPr kumimoji="1" lang="zh-CN" altLang="en-US" dirty="0" smtClean="0"/>
              <a:t>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232018"/>
            <a:ext cx="7662864" cy="38052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块作用域：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一个块或复合语句是用一对花括号括起的任意数量的简单</a:t>
            </a:r>
            <a:r>
              <a:rPr lang="en-US" dirty="0"/>
              <a:t>Java</a:t>
            </a:r>
            <a:r>
              <a:rPr lang="zh-CN" altLang="en-US" dirty="0"/>
              <a:t>语句。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块定义了一个变量的作用范围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例：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	</a:t>
            </a:r>
            <a:r>
              <a:rPr lang="en-US" dirty="0">
                <a:latin typeface="Verdana" charset="0"/>
              </a:rPr>
              <a:t>……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	{	</a:t>
            </a:r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		</a:t>
            </a:r>
            <a:r>
              <a:rPr lang="en-US" dirty="0">
                <a:latin typeface="Verdana" charset="0"/>
              </a:rPr>
              <a:t>……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	}//k</a:t>
            </a:r>
            <a:r>
              <a:rPr lang="zh-CN" altLang="en-US" dirty="0"/>
              <a:t>的作用域到此为止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/>
              <a:t>	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2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程序的流程控制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514226"/>
            <a:ext cx="7791632" cy="352303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块作用域：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块可以嵌套定义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在同一个函数中，</a:t>
            </a:r>
            <a:r>
              <a:rPr lang="en-US" sz="2200" dirty="0"/>
              <a:t>Java</a:t>
            </a:r>
            <a:r>
              <a:rPr lang="zh-CN" altLang="en-US" sz="2200" dirty="0"/>
              <a:t>中不允许在嵌套的块中声明相同名称的变量</a:t>
            </a:r>
            <a:r>
              <a:rPr lang="en-US" sz="2200" dirty="0"/>
              <a:t>(</a:t>
            </a:r>
            <a:r>
              <a:rPr lang="zh-CN" altLang="en-US" sz="2200" dirty="0"/>
              <a:t>与</a:t>
            </a:r>
            <a:r>
              <a:rPr lang="en-US" sz="2200" dirty="0"/>
              <a:t>C/C</a:t>
            </a:r>
            <a:r>
              <a:rPr lang="zh-CN" altLang="en-US" sz="2200" dirty="0"/>
              <a:t>＋＋不同</a:t>
            </a:r>
            <a:r>
              <a:rPr lang="en-US" sz="22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例如：</a:t>
            </a:r>
            <a:r>
              <a:rPr lang="zh-CN" altLang="en-US" sz="2200" dirty="0">
                <a:solidFill>
                  <a:schemeClr val="hlink"/>
                </a:solidFill>
              </a:rPr>
              <a:t>下列代码错误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public static void main(String[] </a:t>
            </a:r>
            <a:r>
              <a:rPr lang="en-US" sz="2100" dirty="0" err="1"/>
              <a:t>args</a:t>
            </a:r>
            <a:r>
              <a:rPr lang="en-US" sz="2100" dirty="0"/>
              <a:t>){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n;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</a:t>
            </a:r>
            <a:r>
              <a:rPr lang="en-US" sz="2100" dirty="0">
                <a:latin typeface="Verdana" charset="0"/>
              </a:rPr>
              <a:t>…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{	</a:t>
            </a:r>
            <a:r>
              <a:rPr lang="en-US" sz="2100" dirty="0" err="1"/>
              <a:t>int</a:t>
            </a:r>
            <a:r>
              <a:rPr lang="en-US" sz="2100" dirty="0"/>
              <a:t> k;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	</a:t>
            </a:r>
            <a:r>
              <a:rPr lang="en-US" sz="2100" dirty="0" err="1"/>
              <a:t>int</a:t>
            </a:r>
            <a:r>
              <a:rPr lang="en-US" sz="2100" dirty="0"/>
              <a:t> n;	//</a:t>
            </a:r>
            <a:r>
              <a:rPr lang="zh-CN" altLang="en-US" sz="2100" dirty="0"/>
              <a:t>错误，</a:t>
            </a:r>
            <a:r>
              <a:rPr lang="en-US" sz="2100" dirty="0"/>
              <a:t>n</a:t>
            </a:r>
            <a:r>
              <a:rPr lang="zh-CN" altLang="en-US" sz="2100" dirty="0"/>
              <a:t>重复定义了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100" dirty="0"/>
              <a:t>		</a:t>
            </a:r>
            <a:r>
              <a:rPr lang="en-US" sz="2100" dirty="0">
                <a:latin typeface="Verdana" charset="0"/>
              </a:rPr>
              <a:t>……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}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7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：程序</a:t>
            </a:r>
            <a:r>
              <a:rPr lang="zh-CN" altLang="en-US" dirty="0"/>
              <a:t>的流程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706958" y="2770094"/>
            <a:ext cx="5695681" cy="326716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400" dirty="0"/>
              <a:t>选择结构：</a:t>
            </a:r>
          </a:p>
          <a:p>
            <a:pPr lvl="1" eaLnBrk="1" hangingPunct="1"/>
            <a:r>
              <a:rPr lang="zh-CN" altLang="en-US" sz="2200" dirty="0"/>
              <a:t>两种基本格式：</a:t>
            </a:r>
          </a:p>
          <a:p>
            <a:pPr lvl="2" eaLnBrk="1" hangingPunct="1"/>
            <a:r>
              <a:rPr lang="zh-CN" altLang="en-US" sz="2100" dirty="0"/>
              <a:t>单边选择结构：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100" dirty="0"/>
              <a:t>	</a:t>
            </a:r>
            <a:r>
              <a:rPr lang="en-US" sz="2100" dirty="0"/>
              <a:t>if (&lt;</a:t>
            </a:r>
            <a:r>
              <a:rPr lang="zh-CN" altLang="en-US" sz="2100" dirty="0"/>
              <a:t>关系或逻辑表达式</a:t>
            </a:r>
            <a:r>
              <a:rPr lang="en-US" sz="2100" dirty="0"/>
              <a:t>&gt;)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 dirty="0"/>
              <a:t>		</a:t>
            </a:r>
            <a:r>
              <a:rPr lang="zh-CN" altLang="en-US" sz="2100" dirty="0"/>
              <a:t>语句</a:t>
            </a:r>
            <a:r>
              <a:rPr lang="en-US" sz="2100" dirty="0"/>
              <a:t>;</a:t>
            </a:r>
          </a:p>
          <a:p>
            <a:pPr lvl="2" eaLnBrk="1" hangingPunct="1"/>
            <a:r>
              <a:rPr lang="zh-CN" altLang="en-US" sz="2100" dirty="0"/>
              <a:t>双边选择结构：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100" dirty="0"/>
              <a:t>	</a:t>
            </a:r>
            <a:r>
              <a:rPr lang="en-US" sz="2100" dirty="0"/>
              <a:t>if </a:t>
            </a:r>
            <a:r>
              <a:rPr lang="zh-CN" altLang="en-US" sz="2100" dirty="0"/>
              <a:t>（</a:t>
            </a:r>
            <a:r>
              <a:rPr lang="en-US" sz="2100" dirty="0"/>
              <a:t>&lt;</a:t>
            </a:r>
            <a:r>
              <a:rPr lang="zh-CN" altLang="en-US" sz="2100" dirty="0"/>
              <a:t>关系或逻辑表达式</a:t>
            </a:r>
            <a:r>
              <a:rPr lang="en-US" sz="2100" dirty="0"/>
              <a:t>&gt;</a:t>
            </a:r>
            <a:r>
              <a:rPr lang="zh-CN" altLang="en-US" sz="2100" dirty="0"/>
              <a:t>）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100" dirty="0"/>
              <a:t>		语句</a:t>
            </a:r>
            <a:r>
              <a:rPr lang="en-US" sz="2100" dirty="0"/>
              <a:t>1</a:t>
            </a:r>
            <a:r>
              <a:rPr lang="zh-CN" altLang="en-US" sz="2100" dirty="0"/>
              <a:t>；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100" dirty="0"/>
              <a:t>	</a:t>
            </a:r>
            <a:r>
              <a:rPr lang="en-US" sz="2100" dirty="0"/>
              <a:t>else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 dirty="0"/>
              <a:t>		</a:t>
            </a:r>
            <a:r>
              <a:rPr lang="zh-CN" altLang="en-US" sz="2100" dirty="0"/>
              <a:t>语句</a:t>
            </a:r>
            <a:r>
              <a:rPr lang="en-US" sz="2100" dirty="0"/>
              <a:t>2</a:t>
            </a:r>
            <a:r>
              <a:rPr lang="zh-CN" altLang="en-US" sz="2100" dirty="0"/>
              <a:t>；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165850" y="2315165"/>
            <a:ext cx="2520950" cy="3816350"/>
            <a:chOff x="0" y="0"/>
            <a:chExt cx="1588" cy="2404"/>
          </a:xfrm>
        </p:grpSpPr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0" y="318"/>
              <a:ext cx="1407" cy="317"/>
            </a:xfrm>
            <a:prstGeom prst="flowChartDecision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chemeClr val="hlink"/>
                  </a:solidFill>
                  <a:latin typeface="Verdana" charset="0"/>
                </a:rPr>
                <a:t>条件</a:t>
              </a:r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726" y="635"/>
              <a:ext cx="0" cy="59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1388" y="475"/>
              <a:ext cx="2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363" y="1225"/>
              <a:ext cx="771" cy="40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hlink"/>
                  </a:solidFill>
                  <a:latin typeface="Verdana" charset="0"/>
                </a:rPr>
                <a:t>语句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588" y="454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726" y="1633"/>
              <a:ext cx="0" cy="77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771" y="2087"/>
              <a:ext cx="81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681" y="0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0" y="2492375"/>
            <a:ext cx="3095625" cy="3816350"/>
            <a:chOff x="0" y="0"/>
            <a:chExt cx="1950" cy="2404"/>
          </a:xfrm>
        </p:grpSpPr>
        <p:sp>
          <p:nvSpPr>
            <p:cNvPr id="33806" name="AutoShape 14"/>
            <p:cNvSpPr>
              <a:spLocks noChangeArrowheads="1"/>
            </p:cNvSpPr>
            <p:nvPr/>
          </p:nvSpPr>
          <p:spPr bwMode="auto">
            <a:xfrm>
              <a:off x="0" y="318"/>
              <a:ext cx="1407" cy="317"/>
            </a:xfrm>
            <a:prstGeom prst="flowChartDecision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chemeClr val="hlink"/>
                  </a:solidFill>
                  <a:latin typeface="Verdana" charset="0"/>
                </a:rPr>
                <a:t>条件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726" y="635"/>
              <a:ext cx="0" cy="59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1388" y="475"/>
              <a:ext cx="2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63" y="1225"/>
              <a:ext cx="771" cy="40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hlink"/>
                  </a:solidFill>
                  <a:latin typeface="Verdana" charset="0"/>
                </a:rPr>
                <a:t>语句</a:t>
              </a:r>
              <a:r>
                <a:rPr lang="en-US" sz="2400" b="1">
                  <a:solidFill>
                    <a:schemeClr val="hlink"/>
                  </a:solidFill>
                  <a:latin typeface="Verdana" charset="0"/>
                </a:rPr>
                <a:t>1</a:t>
              </a:r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588" y="499"/>
              <a:ext cx="0" cy="49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726" y="1633"/>
              <a:ext cx="0" cy="77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771" y="2087"/>
              <a:ext cx="81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681" y="0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1588" y="1406"/>
              <a:ext cx="0" cy="6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1179" y="998"/>
              <a:ext cx="771" cy="40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hlink"/>
                  </a:solidFill>
                  <a:latin typeface="Verdana" charset="0"/>
                </a:rPr>
                <a:t>语句</a:t>
              </a:r>
              <a:r>
                <a:rPr lang="en-US" sz="2400" b="1">
                  <a:solidFill>
                    <a:schemeClr val="hlink"/>
                  </a:solidFill>
                  <a:latin typeface="Verdana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9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多分支结构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770094"/>
            <a:ext cx="4917895" cy="3267169"/>
          </a:xfrm>
        </p:spPr>
        <p:txBody>
          <a:bodyPr/>
          <a:lstStyle/>
          <a:p>
            <a:pPr eaLnBrk="1" hangingPunct="1"/>
            <a:r>
              <a:rPr lang="en-US" dirty="0"/>
              <a:t>switch</a:t>
            </a:r>
            <a:r>
              <a:rPr lang="zh-CN" altLang="en-US" dirty="0"/>
              <a:t>多分支流程控制语句</a:t>
            </a:r>
          </a:p>
          <a:p>
            <a:pPr lvl="1" eaLnBrk="1" hangingPunct="1"/>
            <a:r>
              <a:rPr lang="zh-CN" altLang="en-US" dirty="0"/>
              <a:t>基本格式：</a:t>
            </a:r>
          </a:p>
          <a:p>
            <a:pPr lvl="1" eaLnBrk="1" hangingPunct="1"/>
            <a:r>
              <a:rPr lang="zh-CN" altLang="en-US" dirty="0"/>
              <a:t>注意点：</a:t>
            </a:r>
          </a:p>
          <a:p>
            <a:pPr lvl="2" eaLnBrk="1" hangingPunct="1"/>
            <a:r>
              <a:rPr lang="en-US" dirty="0"/>
              <a:t>case</a:t>
            </a:r>
            <a:r>
              <a:rPr lang="zh-CN" altLang="en-US" dirty="0"/>
              <a:t>后的表达式必须是常量，而且必须为整型、字符型常量</a:t>
            </a:r>
          </a:p>
          <a:p>
            <a:pPr lvl="2" eaLnBrk="1" hangingPunct="1"/>
            <a:r>
              <a:rPr lang="zh-CN" altLang="en-US" dirty="0"/>
              <a:t>注意</a:t>
            </a:r>
            <a:r>
              <a:rPr lang="en-US" dirty="0"/>
              <a:t>break</a:t>
            </a:r>
            <a:r>
              <a:rPr lang="zh-CN" altLang="en-US" dirty="0"/>
              <a:t>的使用</a:t>
            </a:r>
          </a:p>
        </p:txBody>
      </p:sp>
      <p:sp>
        <p:nvSpPr>
          <p:cNvPr id="34820" name="Text Box 31"/>
          <p:cNvSpPr txBox="1">
            <a:spLocks noChangeArrowheads="1"/>
          </p:cNvSpPr>
          <p:nvPr/>
        </p:nvSpPr>
        <p:spPr bwMode="auto">
          <a:xfrm>
            <a:off x="5559425" y="2165375"/>
            <a:ext cx="326072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switch(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表达式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)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{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    case 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常量表达式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1: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语句组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1;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[break;]</a:t>
            </a:r>
          </a:p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Verdana" charset="0"/>
              </a:rPr>
              <a:t>  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case 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常量表达式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2: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语句组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2;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[break;]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……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    default: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Verdana" charset="0"/>
              </a:rPr>
              <a:t>语句组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;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0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：程序</a:t>
            </a:r>
            <a:r>
              <a:rPr lang="zh-CN" altLang="en-US" dirty="0"/>
              <a:t>的流程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/>
              <a:t>循环的三种基本结构：</a:t>
            </a:r>
          </a:p>
          <a:p>
            <a:pPr lvl="1" eaLnBrk="1" hangingPunct="1"/>
            <a:r>
              <a:rPr lang="en-US" sz="2200"/>
              <a:t>while</a:t>
            </a:r>
            <a:r>
              <a:rPr lang="zh-CN" altLang="en-US" sz="2200"/>
              <a:t>循环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while (&lt;</a:t>
            </a:r>
            <a:r>
              <a:rPr lang="zh-CN" altLang="en-US" sz="2100"/>
              <a:t>关系或逻辑表达式</a:t>
            </a:r>
            <a:r>
              <a:rPr lang="en-US" sz="2100"/>
              <a:t>&gt;)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{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	</a:t>
            </a:r>
            <a:r>
              <a:rPr lang="zh-CN" altLang="en-US" sz="2100"/>
              <a:t>循环体语句</a:t>
            </a:r>
            <a:r>
              <a:rPr lang="en-US" sz="2100"/>
              <a:t>1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	continue;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	</a:t>
            </a:r>
            <a:r>
              <a:rPr lang="zh-CN" altLang="en-US" sz="2100"/>
              <a:t>循环体语句</a:t>
            </a:r>
            <a:r>
              <a:rPr lang="en-US" sz="2100"/>
              <a:t>2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	</a:t>
            </a:r>
            <a:r>
              <a:rPr lang="zh-CN" altLang="en-US" sz="2100"/>
              <a:t>修改循环控制变量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/>
              <a:t>}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508625" y="2070049"/>
            <a:ext cx="3240088" cy="3960812"/>
            <a:chOff x="0" y="0"/>
            <a:chExt cx="2041" cy="2495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0" y="0"/>
              <a:ext cx="2041" cy="2495"/>
              <a:chOff x="0" y="0"/>
              <a:chExt cx="2041" cy="2495"/>
            </a:xfrm>
          </p:grpSpPr>
          <p:grpSp>
            <p:nvGrpSpPr>
              <p:cNvPr id="3584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041" cy="2495"/>
                <a:chOff x="0" y="0"/>
                <a:chExt cx="2041" cy="2495"/>
              </a:xfrm>
            </p:grpSpPr>
            <p:sp>
              <p:nvSpPr>
                <p:cNvPr id="35847" name="AutoShape 7"/>
                <p:cNvSpPr>
                  <a:spLocks noChangeArrowheads="1"/>
                </p:cNvSpPr>
                <p:nvPr/>
              </p:nvSpPr>
              <p:spPr bwMode="auto">
                <a:xfrm>
                  <a:off x="136" y="318"/>
                  <a:ext cx="1724" cy="499"/>
                </a:xfrm>
                <a:prstGeom prst="flowChartDecision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charset="0"/>
                    </a:rPr>
                    <a:t>关系、逻辑表达式</a:t>
                  </a:r>
                </a:p>
              </p:txBody>
            </p:sp>
            <p:sp>
              <p:nvSpPr>
                <p:cNvPr id="35848" name="Line 8"/>
                <p:cNvSpPr>
                  <a:spLocks noChangeShapeType="1"/>
                </p:cNvSpPr>
                <p:nvPr/>
              </p:nvSpPr>
              <p:spPr bwMode="auto">
                <a:xfrm>
                  <a:off x="998" y="817"/>
                  <a:ext cx="0" cy="40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9" name="Line 9"/>
                <p:cNvSpPr>
                  <a:spLocks noChangeShapeType="1"/>
                </p:cNvSpPr>
                <p:nvPr/>
              </p:nvSpPr>
              <p:spPr bwMode="auto">
                <a:xfrm>
                  <a:off x="1841" y="566"/>
                  <a:ext cx="20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08" y="1225"/>
                  <a:ext cx="1179" cy="27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charset="0"/>
                    </a:rPr>
                    <a:t>循环体语句</a:t>
                  </a:r>
                </a:p>
              </p:txBody>
            </p:sp>
            <p:sp>
              <p:nvSpPr>
                <p:cNvPr id="35851" name="Line 11"/>
                <p:cNvSpPr>
                  <a:spLocks noChangeShapeType="1"/>
                </p:cNvSpPr>
                <p:nvPr/>
              </p:nvSpPr>
              <p:spPr bwMode="auto">
                <a:xfrm>
                  <a:off x="2041" y="545"/>
                  <a:ext cx="0" cy="1633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2" name="Line 12"/>
                <p:cNvSpPr>
                  <a:spLocks noChangeShapeType="1"/>
                </p:cNvSpPr>
                <p:nvPr/>
              </p:nvSpPr>
              <p:spPr bwMode="auto">
                <a:xfrm>
                  <a:off x="1044" y="1497"/>
                  <a:ext cx="0" cy="36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0" y="2495"/>
                  <a:ext cx="1044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4" name="Line 14"/>
                <p:cNvSpPr>
                  <a:spLocks noChangeShapeType="1"/>
                </p:cNvSpPr>
                <p:nvPr/>
              </p:nvSpPr>
              <p:spPr bwMode="auto">
                <a:xfrm>
                  <a:off x="998" y="0"/>
                  <a:ext cx="0" cy="31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18" y="1860"/>
                <a:ext cx="1315" cy="27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chemeClr val="tx2"/>
                    </a:solidFill>
                    <a:latin typeface="Verdana" charset="0"/>
                  </a:rPr>
                  <a:t>修改循环控制变量</a:t>
                </a:r>
              </a:p>
            </p:txBody>
          </p:sp>
        </p:grp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044" y="2133"/>
              <a:ext cx="0" cy="36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0" y="227"/>
              <a:ext cx="0" cy="22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0" y="226"/>
              <a:ext cx="953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循环的三种基本结构：</a:t>
            </a:r>
          </a:p>
          <a:p>
            <a:pPr lvl="1" eaLnBrk="1" hangingPunct="1"/>
            <a:r>
              <a:rPr lang="en-US" sz="2200" dirty="0"/>
              <a:t>do</a:t>
            </a:r>
            <a:r>
              <a:rPr lang="zh-CN" altLang="en-US" sz="2200" dirty="0"/>
              <a:t>－</a:t>
            </a:r>
            <a:r>
              <a:rPr lang="en-US" sz="2200" dirty="0"/>
              <a:t>while</a:t>
            </a:r>
            <a:r>
              <a:rPr lang="zh-CN" altLang="en-US" sz="2200" dirty="0"/>
              <a:t>循环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 dirty="0"/>
              <a:t>do{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100" dirty="0"/>
              <a:t>	修改循环控制变量</a:t>
            </a:r>
          </a:p>
          <a:p>
            <a:pPr lvl="2" eaLnBrk="1" hangingPunct="1">
              <a:buFont typeface="Wingdings" charset="0"/>
              <a:buNone/>
            </a:pPr>
            <a:r>
              <a:rPr lang="en-US" sz="2100" dirty="0"/>
              <a:t>}while(&lt;</a:t>
            </a:r>
            <a:r>
              <a:rPr lang="zh-CN" altLang="en-US" sz="2100" dirty="0"/>
              <a:t>关系</a:t>
            </a:r>
            <a:r>
              <a:rPr lang="en-US" sz="2100" dirty="0"/>
              <a:t>/</a:t>
            </a:r>
            <a:r>
              <a:rPr lang="zh-CN" altLang="en-US" sz="2100" dirty="0"/>
              <a:t>逻辑表达式</a:t>
            </a:r>
            <a:r>
              <a:rPr lang="en-US" sz="2100" dirty="0"/>
              <a:t>&gt;);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219700" y="2275297"/>
            <a:ext cx="3313113" cy="3960812"/>
            <a:chOff x="0" y="0"/>
            <a:chExt cx="2087" cy="2495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 flipV="1">
              <a:off x="0" y="227"/>
              <a:ext cx="0" cy="22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0" y="0"/>
              <a:ext cx="2087" cy="2495"/>
              <a:chOff x="0" y="0"/>
              <a:chExt cx="2087" cy="2495"/>
            </a:xfrm>
          </p:grpSpPr>
          <p:grpSp>
            <p:nvGrpSpPr>
              <p:cNvPr id="3687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087" cy="2495"/>
                <a:chOff x="0" y="0"/>
                <a:chExt cx="2087" cy="2495"/>
              </a:xfrm>
            </p:grpSpPr>
            <p:grpSp>
              <p:nvGrpSpPr>
                <p:cNvPr id="3687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87" cy="2495"/>
                  <a:chOff x="0" y="0"/>
                  <a:chExt cx="2087" cy="2495"/>
                </a:xfrm>
              </p:grpSpPr>
              <p:sp>
                <p:nvSpPr>
                  <p:cNvPr id="3687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0"/>
                    <a:ext cx="0" cy="408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1927"/>
                    <a:ext cx="200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8" y="408"/>
                    <a:ext cx="1179" cy="272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000" b="1">
                        <a:solidFill>
                          <a:schemeClr val="tx2"/>
                        </a:solidFill>
                        <a:latin typeface="Verdana" charset="0"/>
                      </a:rPr>
                      <a:t>循环体语句</a:t>
                    </a:r>
                  </a:p>
                </p:txBody>
              </p:sp>
              <p:sp>
                <p:nvSpPr>
                  <p:cNvPr id="368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87" y="1906"/>
                    <a:ext cx="0" cy="317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44" y="680"/>
                    <a:ext cx="0" cy="362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8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2495"/>
                    <a:ext cx="1044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18" y="1043"/>
                  <a:ext cx="1315" cy="27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charset="0"/>
                    </a:rPr>
                    <a:t>修改循环控制变量</a:t>
                  </a:r>
                </a:p>
              </p:txBody>
            </p:sp>
          </p:grp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>
                <a:off x="1044" y="1316"/>
                <a:ext cx="0" cy="36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>
                <a:off x="0" y="227"/>
                <a:ext cx="99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AutoShape 18"/>
              <p:cNvSpPr>
                <a:spLocks noChangeArrowheads="1"/>
              </p:cNvSpPr>
              <p:nvPr/>
            </p:nvSpPr>
            <p:spPr bwMode="auto">
              <a:xfrm>
                <a:off x="181" y="1678"/>
                <a:ext cx="1724" cy="499"/>
              </a:xfrm>
              <a:prstGeom prst="flowChartDecision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chemeClr val="tx2"/>
                    </a:solidFill>
                    <a:latin typeface="Verdana" charset="0"/>
                  </a:rPr>
                  <a:t>关系、逻辑表达式</a:t>
                </a:r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1043" y="2177"/>
                <a:ext cx="0" cy="31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9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009" y="2770094"/>
            <a:ext cx="7662864" cy="3267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循环的三种基本结构：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for</a:t>
            </a:r>
            <a:r>
              <a:rPr lang="zh-CN" altLang="en-US" sz="2200" dirty="0"/>
              <a:t>循环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for (</a:t>
            </a:r>
            <a:r>
              <a:rPr lang="zh-CN" altLang="en-US" sz="2100" dirty="0"/>
              <a:t>循环初始化</a:t>
            </a:r>
            <a:r>
              <a:rPr lang="en-US" sz="2100" dirty="0"/>
              <a:t>;</a:t>
            </a:r>
            <a:r>
              <a:rPr lang="zh-CN" altLang="en-US" sz="2100" dirty="0"/>
              <a:t>循环条件</a:t>
            </a:r>
            <a:r>
              <a:rPr lang="en-US" sz="2100" dirty="0"/>
              <a:t>;</a:t>
            </a:r>
            <a:r>
              <a:rPr lang="zh-CN" altLang="en-US" sz="2100" dirty="0"/>
              <a:t>修改循环变量</a:t>
            </a:r>
            <a:r>
              <a:rPr lang="en-US" sz="21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{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  <a:r>
              <a:rPr lang="en-US" sz="2100" dirty="0"/>
              <a:t>1</a:t>
            </a:r>
            <a:r>
              <a:rPr lang="zh-CN" altLang="en-US" sz="2100" dirty="0"/>
              <a:t>；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100" dirty="0"/>
              <a:t>	</a:t>
            </a:r>
            <a:r>
              <a:rPr lang="en-US" sz="2100" dirty="0"/>
              <a:t>continue;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</a:t>
            </a:r>
            <a:r>
              <a:rPr lang="en-US" sz="2100" dirty="0"/>
              <a:t>2</a:t>
            </a:r>
            <a:r>
              <a:rPr lang="zh-CN" altLang="en-US" sz="2100" dirty="0"/>
              <a:t>；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}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5653088" y="2205038"/>
            <a:ext cx="3240087" cy="4248150"/>
            <a:chOff x="0" y="0"/>
            <a:chExt cx="2041" cy="2676"/>
          </a:xfrm>
        </p:grpSpPr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1044" y="2269"/>
              <a:ext cx="0" cy="36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0" y="0"/>
              <a:ext cx="2041" cy="2676"/>
              <a:chOff x="0" y="0"/>
              <a:chExt cx="2041" cy="2676"/>
            </a:xfrm>
          </p:grpSpPr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 flipV="1">
                <a:off x="0" y="680"/>
                <a:ext cx="0" cy="195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89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2041" cy="2676"/>
                <a:chOff x="0" y="0"/>
                <a:chExt cx="2041" cy="2676"/>
              </a:xfrm>
            </p:grpSpPr>
            <p:sp>
              <p:nvSpPr>
                <p:cNvPr id="37897" name="Line 9"/>
                <p:cNvSpPr>
                  <a:spLocks noChangeShapeType="1"/>
                </p:cNvSpPr>
                <p:nvPr/>
              </p:nvSpPr>
              <p:spPr bwMode="auto">
                <a:xfrm>
                  <a:off x="0" y="680"/>
                  <a:ext cx="99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898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41" cy="2676"/>
                  <a:chOff x="0" y="0"/>
                  <a:chExt cx="2041" cy="2676"/>
                </a:xfrm>
              </p:grpSpPr>
              <p:grpSp>
                <p:nvGrpSpPr>
                  <p:cNvPr id="3789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0" y="498"/>
                    <a:ext cx="2041" cy="2178"/>
                    <a:chOff x="0" y="0"/>
                    <a:chExt cx="2041" cy="2178"/>
                  </a:xfrm>
                </p:grpSpPr>
                <p:grpSp>
                  <p:nvGrpSpPr>
                    <p:cNvPr id="37900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41" cy="2178"/>
                      <a:chOff x="0" y="0"/>
                      <a:chExt cx="2041" cy="2178"/>
                    </a:xfrm>
                  </p:grpSpPr>
                  <p:sp>
                    <p:nvSpPr>
                      <p:cNvPr id="37901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6" y="318"/>
                        <a:ext cx="1724" cy="499"/>
                      </a:xfrm>
                      <a:prstGeom prst="flowChartDecision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 sz="2000" b="1">
                            <a:solidFill>
                              <a:schemeClr val="tx2"/>
                            </a:solidFill>
                            <a:latin typeface="Verdana" charset="0"/>
                          </a:rPr>
                          <a:t>关系、逻辑表达式</a:t>
                        </a:r>
                      </a:p>
                    </p:txBody>
                  </p:sp>
                  <p:sp>
                    <p:nvSpPr>
                      <p:cNvPr id="3790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817"/>
                        <a:ext cx="0" cy="227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03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41" y="566"/>
                        <a:ext cx="200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0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8" y="1044"/>
                        <a:ext cx="1179" cy="272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 sz="2000" b="1">
                            <a:solidFill>
                              <a:schemeClr val="tx2"/>
                            </a:solidFill>
                            <a:latin typeface="Verdana" charset="0"/>
                          </a:rPr>
                          <a:t>循环体语句</a:t>
                        </a:r>
                      </a:p>
                    </p:txBody>
                  </p:sp>
                  <p:sp>
                    <p:nvSpPr>
                      <p:cNvPr id="37905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41" y="545"/>
                        <a:ext cx="0" cy="1633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06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44" y="1316"/>
                        <a:ext cx="0" cy="181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07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2133"/>
                        <a:ext cx="1044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0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0"/>
                        <a:ext cx="0" cy="318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790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8" y="1498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2"/>
                          </a:solidFill>
                          <a:latin typeface="Verdana" charset="0"/>
                        </a:rPr>
                        <a:t>修改循环控制变量</a:t>
                      </a:r>
                    </a:p>
                  </p:txBody>
                </p:sp>
              </p:grpSp>
              <p:sp>
                <p:nvSpPr>
                  <p:cNvPr id="379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99" y="0"/>
                    <a:ext cx="0" cy="227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227"/>
                    <a:ext cx="1179" cy="272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000" b="1">
                        <a:solidFill>
                          <a:schemeClr val="tx2"/>
                        </a:solidFill>
                        <a:latin typeface="Verdana" charset="0"/>
                      </a:rPr>
                      <a:t>循环初始化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535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37260"/>
            <a:ext cx="7662864" cy="36000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整型：</a:t>
            </a:r>
          </a:p>
          <a:p>
            <a:pPr lvl="1"/>
            <a:r>
              <a:rPr lang="zh-CN" altLang="en-US" sz="2800" dirty="0"/>
              <a:t>进制：</a:t>
            </a:r>
          </a:p>
          <a:p>
            <a:pPr lvl="2"/>
            <a:r>
              <a:rPr lang="zh-CN" altLang="en-US" sz="2800" dirty="0"/>
              <a:t>八进制：</a:t>
            </a:r>
            <a:r>
              <a:rPr lang="en-US" altLang="zh-CN" sz="2800" dirty="0"/>
              <a:t>0</a:t>
            </a:r>
            <a:r>
              <a:rPr lang="zh-CN" altLang="en-US" sz="2800" dirty="0"/>
              <a:t>开头</a:t>
            </a:r>
          </a:p>
          <a:p>
            <a:pPr lvl="2"/>
            <a:r>
              <a:rPr lang="zh-CN" altLang="en-US" sz="2800" dirty="0"/>
              <a:t>十进制</a:t>
            </a:r>
          </a:p>
          <a:p>
            <a:pPr lvl="2"/>
            <a:r>
              <a:rPr lang="zh-CN" altLang="en-US" sz="2800" dirty="0"/>
              <a:t>十六进制：</a:t>
            </a:r>
            <a:r>
              <a:rPr lang="en-US" altLang="zh-CN" sz="2800" dirty="0"/>
              <a:t>0x</a:t>
            </a:r>
            <a:r>
              <a:rPr lang="zh-CN" altLang="en-US" sz="2800" dirty="0"/>
              <a:t>或</a:t>
            </a:r>
            <a:r>
              <a:rPr lang="en-US" altLang="zh-CN" sz="2800" dirty="0"/>
              <a:t>0X</a:t>
            </a:r>
            <a:r>
              <a:rPr lang="zh-CN" altLang="en-US" sz="2800" dirty="0"/>
              <a:t>开头</a:t>
            </a:r>
          </a:p>
          <a:p>
            <a:pPr lvl="1"/>
            <a:r>
              <a:rPr lang="zh-CN" altLang="en-US" sz="2800" dirty="0"/>
              <a:t>子类型：</a:t>
            </a:r>
          </a:p>
          <a:p>
            <a:pPr lvl="2"/>
            <a:r>
              <a:rPr lang="zh-CN" altLang="en-US" sz="2800" dirty="0"/>
              <a:t>注意：</a:t>
            </a:r>
            <a:r>
              <a:rPr lang="en-US" altLang="zh-CN" sz="2800" dirty="0"/>
              <a:t>Java</a:t>
            </a:r>
            <a:r>
              <a:rPr lang="zh-CN" altLang="en-US" sz="2800" dirty="0"/>
              <a:t>中没有无符号类型</a:t>
            </a:r>
          </a:p>
        </p:txBody>
      </p:sp>
    </p:spTree>
    <p:extLst>
      <p:ext uri="{BB962C8B-B14F-4D97-AF65-F5344CB8AC3E}">
        <p14:creationId xmlns:p14="http://schemas.microsoft.com/office/powerpoint/2010/main" val="18768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程序的流程控制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/>
            <a:r>
              <a:rPr lang="zh-CN" altLang="en-US"/>
              <a:t>循环中变量作用域：</a:t>
            </a:r>
          </a:p>
          <a:p>
            <a:pPr lvl="2" eaLnBrk="1" hangingPunct="1"/>
            <a:r>
              <a:rPr lang="zh-CN" altLang="en-US"/>
              <a:t>例如：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for (int i=1;i&lt;=10;i++)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{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	</a:t>
            </a:r>
            <a:r>
              <a:rPr lang="en-US">
                <a:latin typeface="Verdana" charset="0"/>
              </a:rPr>
              <a:t>……</a:t>
            </a:r>
            <a:endParaRPr lang="en-US"/>
          </a:p>
          <a:p>
            <a:pPr lvl="3" eaLnBrk="1" hangingPunct="1">
              <a:buFont typeface="Wingdings" charset="0"/>
              <a:buNone/>
            </a:pPr>
            <a:r>
              <a:rPr lang="en-US"/>
              <a:t>}	//i</a:t>
            </a:r>
            <a:r>
              <a:rPr lang="zh-CN" altLang="en-US"/>
              <a:t>不再有效</a:t>
            </a:r>
          </a:p>
          <a:p>
            <a:pPr lvl="2" eaLnBrk="1" hangingPunct="1"/>
            <a:r>
              <a:rPr lang="zh-CN" altLang="en-US" sz="2100"/>
              <a:t>例如：</a:t>
            </a:r>
          </a:p>
          <a:p>
            <a:pPr lvl="3" eaLnBrk="1" hangingPunct="1">
              <a:buFont typeface="Wingdings" charset="0"/>
              <a:buNone/>
            </a:pPr>
            <a:r>
              <a:rPr lang="en-US" sz="1800"/>
              <a:t>int i;</a:t>
            </a:r>
          </a:p>
          <a:p>
            <a:pPr lvl="3" eaLnBrk="1" hangingPunct="1">
              <a:buFont typeface="Wingdings" charset="0"/>
              <a:buNone/>
            </a:pPr>
            <a:r>
              <a:rPr lang="en-US" sz="1800"/>
              <a:t>for (i=1;i&lt;=10;i++)</a:t>
            </a:r>
          </a:p>
          <a:p>
            <a:pPr lvl="3" eaLnBrk="1" hangingPunct="1">
              <a:buFont typeface="Wingdings" charset="0"/>
              <a:buNone/>
            </a:pPr>
            <a:r>
              <a:rPr lang="en-US" sz="1800"/>
              <a:t>{</a:t>
            </a:r>
          </a:p>
          <a:p>
            <a:pPr lvl="3" eaLnBrk="1" hangingPunct="1">
              <a:buFont typeface="Wingdings" charset="0"/>
              <a:buNone/>
            </a:pPr>
            <a:r>
              <a:rPr lang="en-US" sz="1800"/>
              <a:t>	</a:t>
            </a:r>
            <a:r>
              <a:rPr lang="en-US" sz="1800">
                <a:latin typeface="Verdana" charset="0"/>
              </a:rPr>
              <a:t>……</a:t>
            </a:r>
            <a:endParaRPr lang="en-US" sz="1800"/>
          </a:p>
          <a:p>
            <a:pPr lvl="3" eaLnBrk="1" hangingPunct="1">
              <a:buFont typeface="Wingdings" charset="0"/>
              <a:buNone/>
            </a:pPr>
            <a:r>
              <a:rPr lang="en-US" sz="1800"/>
              <a:t>}//</a:t>
            </a:r>
            <a:r>
              <a:rPr lang="zh-CN" altLang="en-US" sz="1800"/>
              <a:t>结束后，</a:t>
            </a:r>
            <a:r>
              <a:rPr lang="en-US" sz="1800"/>
              <a:t>i</a:t>
            </a:r>
            <a:r>
              <a:rPr lang="zh-CN" altLang="en-US" sz="1800"/>
              <a:t>仍然有效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程序的流程控制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/>
            <a:r>
              <a:rPr lang="zh-CN" altLang="en-US"/>
              <a:t>循环中变量作用域：</a:t>
            </a:r>
          </a:p>
          <a:p>
            <a:pPr lvl="2" eaLnBrk="1" hangingPunct="1"/>
            <a:r>
              <a:rPr lang="zh-CN" altLang="en-US"/>
              <a:t>在不同循环中，可定义名字相同的变量：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for (int i=1;i&lt;=10;i++)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{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	</a:t>
            </a:r>
            <a:r>
              <a:rPr lang="en-US">
                <a:latin typeface="Verdana" charset="0"/>
              </a:rPr>
              <a:t>……</a:t>
            </a:r>
            <a:endParaRPr lang="en-US"/>
          </a:p>
          <a:p>
            <a:pPr lvl="3" eaLnBrk="1" hangingPunct="1">
              <a:buFont typeface="Wingdings" charset="0"/>
              <a:buNone/>
            </a:pPr>
            <a:r>
              <a:rPr lang="en-US"/>
              <a:t>}</a:t>
            </a:r>
          </a:p>
          <a:p>
            <a:pPr lvl="3" eaLnBrk="1" hangingPunct="1">
              <a:buFont typeface="Wingdings" charset="0"/>
              <a:buNone/>
            </a:pPr>
            <a:r>
              <a:rPr lang="en-US">
                <a:latin typeface="Verdana" charset="0"/>
              </a:rPr>
              <a:t>……</a:t>
            </a:r>
            <a:endParaRPr lang="en-US"/>
          </a:p>
          <a:p>
            <a:pPr lvl="3" eaLnBrk="1" hangingPunct="1">
              <a:buFont typeface="Wingdings" charset="0"/>
              <a:buNone/>
            </a:pPr>
            <a:r>
              <a:rPr lang="en-US"/>
              <a:t>for (int i=11;i&lt;=20;i++)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{</a:t>
            </a:r>
          </a:p>
          <a:p>
            <a:pPr lvl="3" eaLnBrk="1" hangingPunct="1">
              <a:buFont typeface="Wingdings" charset="0"/>
              <a:buNone/>
            </a:pPr>
            <a:r>
              <a:rPr lang="en-US"/>
              <a:t>	</a:t>
            </a:r>
            <a:r>
              <a:rPr lang="en-US">
                <a:latin typeface="Verdana" charset="0"/>
              </a:rPr>
              <a:t>……</a:t>
            </a:r>
            <a:endParaRPr lang="en-US"/>
          </a:p>
          <a:p>
            <a:pPr lvl="3" eaLnBrk="1" hangingPunct="1">
              <a:buFont typeface="Wingdings" charset="0"/>
              <a:buNone/>
            </a:pPr>
            <a:r>
              <a:rPr lang="en-US"/>
              <a:t>}		//</a:t>
            </a:r>
            <a:r>
              <a:rPr lang="zh-CN" altLang="en-US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16275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程序的流程控制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跳转：</a:t>
            </a:r>
          </a:p>
          <a:p>
            <a:pPr lvl="1" eaLnBrk="1" hangingPunct="1"/>
            <a:r>
              <a:rPr lang="en-US"/>
              <a:t>break</a:t>
            </a:r>
          </a:p>
          <a:p>
            <a:pPr lvl="2" eaLnBrk="1" hangingPunct="1"/>
            <a:r>
              <a:rPr lang="zh-CN" altLang="en-US"/>
              <a:t>带标号：标号指示包含该标号的任一封闭语句。程序执行</a:t>
            </a:r>
            <a:r>
              <a:rPr lang="en-US"/>
              <a:t>break</a:t>
            </a:r>
            <a:r>
              <a:rPr lang="zh-CN" altLang="en-US"/>
              <a:t>语句时，流程转到标号指示语句的下一语句执行</a:t>
            </a:r>
          </a:p>
          <a:p>
            <a:pPr lvl="2" eaLnBrk="1" hangingPunct="1"/>
            <a:r>
              <a:rPr lang="zh-CN" altLang="en-US"/>
              <a:t>不带标号</a:t>
            </a:r>
          </a:p>
          <a:p>
            <a:pPr lvl="1" eaLnBrk="1" hangingPunct="1"/>
            <a:r>
              <a:rPr lang="en-US"/>
              <a:t>continue</a:t>
            </a:r>
          </a:p>
          <a:p>
            <a:pPr lvl="1" eaLnBrk="1" hangingPunct="1"/>
            <a:r>
              <a:rPr lang="en-US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048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739775" y="2394596"/>
            <a:ext cx="7662864" cy="3642668"/>
          </a:xfrm>
        </p:spPr>
        <p:txBody>
          <a:bodyPr>
            <a:normAutofit/>
          </a:bodyPr>
          <a:lstStyle/>
          <a:p>
            <a:r>
              <a:rPr lang="zh-CN" altLang="en-US" dirty="0"/>
              <a:t>计算销售额</a:t>
            </a:r>
            <a:endParaRPr lang="en-US" dirty="0"/>
          </a:p>
          <a:p>
            <a:pPr lvl="1"/>
            <a:r>
              <a:rPr lang="zh-CN" altLang="en-US" dirty="0"/>
              <a:t>刚开始在一家商店做销售工作。你的收入包括基本工资和提成，年基本工资</a:t>
            </a:r>
            <a:r>
              <a:rPr lang="en-US" dirty="0"/>
              <a:t>5000</a:t>
            </a:r>
            <a:r>
              <a:rPr lang="zh-CN" altLang="en-US" dirty="0"/>
              <a:t>美元。下表用于确定提成：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你的目标是一年挣</a:t>
            </a:r>
            <a:r>
              <a:rPr lang="en-US" dirty="0"/>
              <a:t>30000</a:t>
            </a:r>
            <a:r>
              <a:rPr lang="zh-CN" altLang="en-US" dirty="0"/>
              <a:t>美元。编写程序求出能够挣得</a:t>
            </a:r>
            <a:r>
              <a:rPr lang="en-US" dirty="0"/>
              <a:t>30000</a:t>
            </a:r>
            <a:r>
              <a:rPr lang="zh-CN" altLang="en-US" dirty="0"/>
              <a:t>需要的最小销售量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1714500" y="3500438"/>
          <a:ext cx="6096000" cy="148272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销售额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提成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1~5000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5001~10000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10001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美元以上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00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239815"/>
            <a:ext cx="8215201" cy="39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流程控制示例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猜数字游戏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根据提示调整，直至猜中随机生成的数字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6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7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739775" y="2770188"/>
          <a:ext cx="7991475" cy="2288540"/>
        </p:xfrm>
        <a:graphic>
          <a:graphicData uri="http://schemas.openxmlformats.org/drawingml/2006/table">
            <a:tbl>
              <a:tblPr/>
              <a:tblGrid>
                <a:gridCol w="98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-2147483648~ 2147483647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（大于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亿）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-32768~32767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-92233720368477808L~ 92233720368477807L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0~255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37260"/>
            <a:ext cx="7662864" cy="3600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浮点型数据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表示形式：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标准浮点形式：例如，</a:t>
            </a:r>
            <a:r>
              <a:rPr lang="en-US" altLang="zh-CN" dirty="0"/>
              <a:t>3.17582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科学计数形式：例如，</a:t>
            </a:r>
            <a:r>
              <a:rPr lang="en-US" altLang="zh-CN" dirty="0"/>
              <a:t>3.5E+8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子类型：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float </a:t>
            </a:r>
            <a:r>
              <a:rPr lang="zh-CN" altLang="en-US" dirty="0"/>
              <a:t>单精度浮点数，占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double </a:t>
            </a:r>
            <a:r>
              <a:rPr lang="zh-CN" altLang="en-US" dirty="0"/>
              <a:t>双精度浮点数，占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子类型常量的区分：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数字后＋</a:t>
            </a:r>
            <a:r>
              <a:rPr lang="en-US" altLang="zh-CN" dirty="0"/>
              <a:t>D/F</a:t>
            </a:r>
            <a:r>
              <a:rPr lang="zh-CN" altLang="en-US" dirty="0"/>
              <a:t>来分别表示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6045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37260"/>
            <a:ext cx="7662864" cy="3600003"/>
          </a:xfrm>
        </p:spPr>
        <p:txBody>
          <a:bodyPr>
            <a:normAutofit/>
          </a:bodyPr>
          <a:lstStyle/>
          <a:p>
            <a:r>
              <a:rPr lang="zh-CN" altLang="en-US" dirty="0"/>
              <a:t>布尔型（</a:t>
            </a:r>
            <a:r>
              <a:rPr lang="en-US" altLang="zh-CN" dirty="0" err="1"/>
              <a:t>boolean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取值：</a:t>
            </a:r>
            <a:r>
              <a:rPr lang="en-US" altLang="zh-CN" dirty="0"/>
              <a:t>false</a:t>
            </a:r>
            <a:r>
              <a:rPr lang="zh-CN" altLang="en-US" dirty="0"/>
              <a:t>（假）和</a:t>
            </a:r>
            <a:r>
              <a:rPr lang="en-US" altLang="zh-CN" dirty="0"/>
              <a:t>true</a:t>
            </a:r>
            <a:r>
              <a:rPr lang="zh-CN" altLang="en-US" dirty="0"/>
              <a:t>（真）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中整型和</a:t>
            </a:r>
            <a:r>
              <a:rPr lang="en-US" altLang="zh-CN" dirty="0" err="1"/>
              <a:t>boolean</a:t>
            </a:r>
            <a:r>
              <a:rPr lang="zh-CN" altLang="en-US" dirty="0"/>
              <a:t>型不能相互转换</a:t>
            </a:r>
          </a:p>
          <a:p>
            <a:pPr lvl="2"/>
            <a:r>
              <a:rPr lang="zh-CN" altLang="en-US" dirty="0"/>
              <a:t>因此，下列式子是</a:t>
            </a:r>
            <a:r>
              <a:rPr lang="zh-CN" altLang="en-US" dirty="0">
                <a:solidFill>
                  <a:schemeClr val="hlink"/>
                </a:solidFill>
              </a:rPr>
              <a:t>错误</a:t>
            </a:r>
            <a:r>
              <a:rPr lang="zh-CN" altLang="en-US" dirty="0"/>
              <a:t>的！</a:t>
            </a:r>
          </a:p>
          <a:p>
            <a:pPr lvl="2"/>
            <a:r>
              <a:rPr lang="en-US" altLang="zh-CN" dirty="0"/>
              <a:t>if (x=0)	//</a:t>
            </a:r>
            <a:r>
              <a:rPr lang="zh-CN" altLang="en-US" dirty="0"/>
              <a:t>编译错误</a:t>
            </a:r>
          </a:p>
        </p:txBody>
      </p:sp>
    </p:spTree>
    <p:extLst>
      <p:ext uri="{BB962C8B-B14F-4D97-AF65-F5344CB8AC3E}">
        <p14:creationId xmlns:p14="http://schemas.microsoft.com/office/powerpoint/2010/main" val="27897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37260"/>
            <a:ext cx="7662864" cy="36000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字符型</a:t>
            </a:r>
            <a:r>
              <a:rPr lang="en-US" altLang="zh-CN" dirty="0"/>
              <a:t>char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单引号括起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char</a:t>
            </a:r>
            <a:r>
              <a:rPr lang="zh-CN" altLang="en-US" dirty="0"/>
              <a:t>用于表示</a:t>
            </a:r>
            <a:r>
              <a:rPr lang="en-US" altLang="zh-CN" dirty="0"/>
              <a:t>Unicode</a:t>
            </a:r>
            <a:r>
              <a:rPr lang="zh-CN" altLang="en-US" dirty="0"/>
              <a:t>编码表中的字符，占</a:t>
            </a:r>
            <a:r>
              <a:rPr lang="en-US" altLang="zh-CN" dirty="0"/>
              <a:t>2</a:t>
            </a:r>
            <a:r>
              <a:rPr lang="zh-CN" altLang="en-US" dirty="0"/>
              <a:t>个字节（</a:t>
            </a:r>
            <a:r>
              <a:rPr lang="en-US" altLang="zh-CN" dirty="0"/>
              <a:t>16</a:t>
            </a:r>
            <a:r>
              <a:rPr lang="zh-CN" altLang="en-US" dirty="0"/>
              <a:t>位），最多可表示</a:t>
            </a:r>
            <a:r>
              <a:rPr lang="en-US" altLang="zh-CN" dirty="0"/>
              <a:t>65536</a:t>
            </a:r>
            <a:r>
              <a:rPr lang="zh-CN" altLang="en-US" dirty="0"/>
              <a:t>个字符，目前使用的约有</a:t>
            </a:r>
            <a:r>
              <a:rPr lang="en-US" altLang="zh-CN" dirty="0"/>
              <a:t>35000</a:t>
            </a:r>
            <a:r>
              <a:rPr lang="zh-CN" altLang="en-US" dirty="0"/>
              <a:t>个字符</a:t>
            </a:r>
            <a:r>
              <a:rPr lang="en-US" altLang="zh-CN" dirty="0">
                <a:latin typeface="Verdana" charset="0"/>
              </a:rPr>
              <a:t>——</a:t>
            </a:r>
            <a:r>
              <a:rPr lang="zh-CN" altLang="en-US" dirty="0"/>
              <a:t>使得</a:t>
            </a:r>
            <a:r>
              <a:rPr lang="en-US" altLang="zh-CN" dirty="0"/>
              <a:t>Java</a:t>
            </a:r>
            <a:r>
              <a:rPr lang="zh-CN" altLang="en-US" dirty="0"/>
              <a:t>语言的多语种处理能力大大加强，为其在不同语</a:t>
            </a:r>
            <a:r>
              <a:rPr lang="zh-CN" altLang="en-US" dirty="0" smtClean="0"/>
              <a:t>言的平台间实现平滑移植奠定了基础</a:t>
            </a:r>
            <a:endParaRPr lang="en-US" altLang="zh-CN" dirty="0" smtClean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中默认使用</a:t>
            </a:r>
            <a:r>
              <a:rPr lang="en-US" altLang="zh-CN" dirty="0"/>
              <a:t>ASCII</a:t>
            </a:r>
            <a:r>
              <a:rPr lang="zh-CN" altLang="en-US" dirty="0"/>
              <a:t>编码，只占</a:t>
            </a:r>
            <a:r>
              <a:rPr lang="en-US" altLang="zh-CN" dirty="0"/>
              <a:t>1</a:t>
            </a:r>
            <a:r>
              <a:rPr lang="zh-CN" altLang="en-US" dirty="0"/>
              <a:t>字节，可允许</a:t>
            </a:r>
            <a:r>
              <a:rPr lang="en-US" altLang="zh-CN" dirty="0"/>
              <a:t>128</a:t>
            </a:r>
            <a:r>
              <a:rPr lang="zh-CN" altLang="en-US" dirty="0"/>
              <a:t>个字符，扩展后允许</a:t>
            </a:r>
            <a:r>
              <a:rPr lang="en-US" altLang="zh-CN" dirty="0"/>
              <a:t>256</a:t>
            </a:r>
            <a:r>
              <a:rPr lang="zh-CN" altLang="en-US" dirty="0"/>
              <a:t>个字符。</a:t>
            </a:r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编码表示范围：</a:t>
            </a:r>
            <a:r>
              <a:rPr lang="en-US" altLang="zh-CN" dirty="0"/>
              <a:t>\u0000</a:t>
            </a:r>
            <a:r>
              <a:rPr lang="zh-CN" altLang="en-US" dirty="0"/>
              <a:t>～</a:t>
            </a:r>
            <a:r>
              <a:rPr lang="en-US" altLang="zh-CN" dirty="0"/>
              <a:t>\</a:t>
            </a:r>
            <a:r>
              <a:rPr lang="en-US" altLang="zh-CN" dirty="0" err="1"/>
              <a:t>uFFFF</a:t>
            </a:r>
            <a:r>
              <a:rPr lang="zh-CN" altLang="en-US" dirty="0"/>
              <a:t>，用于表示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65535</a:t>
            </a:r>
            <a:r>
              <a:rPr lang="zh-CN" altLang="en-US" dirty="0"/>
              <a:t>之间的编码</a:t>
            </a:r>
          </a:p>
          <a:p>
            <a:pPr lvl="1"/>
            <a:r>
              <a:rPr lang="zh-CN" altLang="en-US" dirty="0"/>
              <a:t>常用的转义字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2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：标识符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标识符：类、常</a:t>
            </a:r>
            <a:r>
              <a:rPr lang="en-US" altLang="zh-CN" dirty="0"/>
              <a:t>/</a:t>
            </a:r>
            <a:r>
              <a:rPr lang="zh-CN" altLang="en-US" dirty="0"/>
              <a:t>变量、方法名的符号表示</a:t>
            </a:r>
          </a:p>
          <a:p>
            <a:pPr lvl="1"/>
            <a:r>
              <a:rPr lang="zh-CN" altLang="en-US" dirty="0"/>
              <a:t>关键字：</a:t>
            </a:r>
          </a:p>
          <a:p>
            <a:pPr lvl="1"/>
            <a:r>
              <a:rPr lang="zh-CN" altLang="en-US" dirty="0"/>
              <a:t>系统类库名：</a:t>
            </a:r>
          </a:p>
          <a:p>
            <a:pPr lvl="1"/>
            <a:r>
              <a:rPr lang="zh-CN" altLang="en-US" dirty="0"/>
              <a:t>自定义标示符：</a:t>
            </a:r>
          </a:p>
          <a:p>
            <a:pPr lvl="2"/>
            <a:r>
              <a:rPr lang="zh-CN" altLang="en-US" dirty="0"/>
              <a:t>组成：</a:t>
            </a:r>
          </a:p>
          <a:p>
            <a:pPr lvl="3"/>
            <a:r>
              <a:rPr lang="zh-CN" altLang="en-US" dirty="0"/>
              <a:t>数字、字母、下划线、</a:t>
            </a:r>
            <a:r>
              <a:rPr lang="en-US" altLang="zh-CN" dirty="0"/>
              <a:t>$</a:t>
            </a:r>
          </a:p>
          <a:p>
            <a:pPr lvl="3"/>
            <a:r>
              <a:rPr lang="zh-CN" altLang="en-US" dirty="0"/>
              <a:t>数字不能作为首字符</a:t>
            </a:r>
          </a:p>
          <a:p>
            <a:pPr lvl="2"/>
            <a:r>
              <a:rPr lang="zh-CN" altLang="en-US" dirty="0"/>
              <a:t>大小写敏感</a:t>
            </a:r>
          </a:p>
          <a:p>
            <a:pPr lvl="2"/>
            <a:r>
              <a:rPr lang="zh-CN" altLang="en-US" dirty="0"/>
              <a:t>有相应含义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：常、变量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62920"/>
            <a:ext cx="7662864" cy="37282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C/C++</a:t>
            </a:r>
            <a:r>
              <a:rPr lang="zh-CN" altLang="en-US" sz="2400" dirty="0"/>
              <a:t>类似，在</a:t>
            </a:r>
            <a:r>
              <a:rPr lang="en-US" altLang="zh-CN" sz="2400" dirty="0"/>
              <a:t>Java</a:t>
            </a:r>
            <a:r>
              <a:rPr lang="zh-CN" altLang="en-US" sz="2400" dirty="0"/>
              <a:t>中常、变量必须先定义，然后才能使用。标识符：本质上可以无限长</a:t>
            </a:r>
          </a:p>
          <a:p>
            <a:r>
              <a:rPr lang="zh-CN" altLang="en-US" sz="2400" dirty="0"/>
              <a:t>常量定义：</a:t>
            </a:r>
          </a:p>
          <a:p>
            <a:pPr lvl="1"/>
            <a:r>
              <a:rPr lang="zh-CN" altLang="en-US" sz="2200" dirty="0"/>
              <a:t>定义格式：</a:t>
            </a:r>
            <a:r>
              <a:rPr lang="en-US" altLang="zh-CN" sz="2200" dirty="0">
                <a:solidFill>
                  <a:schemeClr val="hlink"/>
                </a:solidFill>
              </a:rPr>
              <a:t>final </a:t>
            </a:r>
            <a:r>
              <a:rPr lang="zh-CN" altLang="en-US" sz="2200" dirty="0"/>
              <a:t>类型 常量名</a:t>
            </a:r>
            <a:r>
              <a:rPr lang="en-US" altLang="zh-CN" sz="2200" dirty="0"/>
              <a:t>=</a:t>
            </a:r>
            <a:r>
              <a:rPr lang="zh-CN" altLang="en-US" sz="2200" dirty="0"/>
              <a:t>初值</a:t>
            </a:r>
            <a:r>
              <a:rPr lang="en-US" altLang="zh-CN" sz="2200" dirty="0"/>
              <a:t>;</a:t>
            </a:r>
          </a:p>
          <a:p>
            <a:pPr lvl="2"/>
            <a:r>
              <a:rPr lang="zh-CN" altLang="en-US" sz="2100" dirty="0"/>
              <a:t>例如：</a:t>
            </a:r>
            <a:r>
              <a:rPr lang="en-US" altLang="zh-CN" sz="2100" dirty="0"/>
              <a:t>final double CM_PER_INCH=2.54;</a:t>
            </a:r>
          </a:p>
          <a:p>
            <a:pPr lvl="1"/>
            <a:r>
              <a:rPr lang="en-US" altLang="zh-CN" sz="2200" dirty="0"/>
              <a:t>final</a:t>
            </a:r>
            <a:r>
              <a:rPr lang="zh-CN" altLang="en-US" sz="2200" dirty="0"/>
              <a:t>用于表示常量，是系统关键字</a:t>
            </a:r>
          </a:p>
          <a:p>
            <a:r>
              <a:rPr lang="zh-CN" altLang="en-US" sz="2400" dirty="0"/>
              <a:t>变量定义：</a:t>
            </a:r>
          </a:p>
          <a:p>
            <a:pPr lvl="1"/>
            <a:r>
              <a:rPr lang="zh-CN" altLang="en-US" sz="2200" dirty="0"/>
              <a:t>定义格式：</a:t>
            </a:r>
            <a:r>
              <a:rPr lang="en-US" altLang="zh-CN" sz="2200" dirty="0"/>
              <a:t>&lt;</a:t>
            </a:r>
            <a:r>
              <a:rPr lang="zh-CN" altLang="en-US" sz="2200" dirty="0"/>
              <a:t>类型</a:t>
            </a:r>
            <a:r>
              <a:rPr lang="en-US" altLang="zh-CN" sz="2200" dirty="0"/>
              <a:t>&gt; </a:t>
            </a:r>
            <a:r>
              <a:rPr lang="zh-CN" altLang="en-US" sz="2200" dirty="0"/>
              <a:t>变量名</a:t>
            </a:r>
            <a:r>
              <a:rPr lang="en-US" altLang="zh-CN" sz="2200" dirty="0"/>
              <a:t>;</a:t>
            </a:r>
          </a:p>
          <a:p>
            <a:pPr lvl="2"/>
            <a:r>
              <a:rPr lang="zh-CN" altLang="en-US" sz="2100" dirty="0"/>
              <a:t>例如：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 a</a:t>
            </a:r>
            <a:r>
              <a:rPr lang="zh-CN" altLang="en-US" sz="2100" dirty="0" smtClean="0"/>
              <a:t>；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3699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CCE8C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5507</TotalTime>
  <Words>1194</Words>
  <Application>Microsoft Office PowerPoint</Application>
  <PresentationFormat>全屏显示(4:3)</PresentationFormat>
  <Paragraphs>319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Calisto MT</vt:lpstr>
      <vt:lpstr>宋体</vt:lpstr>
      <vt:lpstr>Arial</vt:lpstr>
      <vt:lpstr>Calibri</vt:lpstr>
      <vt:lpstr>Verdana</vt:lpstr>
      <vt:lpstr>Wingdings</vt:lpstr>
      <vt:lpstr>起源</vt:lpstr>
      <vt:lpstr>基础知识</vt:lpstr>
      <vt:lpstr>知识点7：基本数据类型</vt:lpstr>
      <vt:lpstr>基本数据类型</vt:lpstr>
      <vt:lpstr>基本数据类型</vt:lpstr>
      <vt:lpstr>基本数据类型</vt:lpstr>
      <vt:lpstr>基本数据类型</vt:lpstr>
      <vt:lpstr>基本数据类型</vt:lpstr>
      <vt:lpstr>知识点8：标识符</vt:lpstr>
      <vt:lpstr>知识点9：常、变量</vt:lpstr>
      <vt:lpstr>知识点10：Java中的注释</vt:lpstr>
      <vt:lpstr>知识点11：运算符和表达式</vt:lpstr>
      <vt:lpstr>运算符和表达式</vt:lpstr>
      <vt:lpstr>运算符和表达式</vt:lpstr>
      <vt:lpstr>运算符和表达式</vt:lpstr>
      <vt:lpstr>运算符和表达式</vt:lpstr>
      <vt:lpstr>运算符和表达式</vt:lpstr>
      <vt:lpstr>运算符和表达式</vt:lpstr>
      <vt:lpstr>运算符与表达式</vt:lpstr>
      <vt:lpstr>知识点12：Java中基本输入/输出</vt:lpstr>
      <vt:lpstr>基本输入输出示例</vt:lpstr>
      <vt:lpstr>Java中基本输入输出</vt:lpstr>
      <vt:lpstr>Java输入/输出示例</vt:lpstr>
      <vt:lpstr>知识点13：流程控制 — 块</vt:lpstr>
      <vt:lpstr>程序的流程控制</vt:lpstr>
      <vt:lpstr>知识点14：程序的流程控制 ——分支结构</vt:lpstr>
      <vt:lpstr>多分支结构</vt:lpstr>
      <vt:lpstr>知识点15：程序的流程控制 ——循环结构</vt:lpstr>
      <vt:lpstr>循环结构</vt:lpstr>
      <vt:lpstr>循环结构</vt:lpstr>
      <vt:lpstr>程序的流程控制</vt:lpstr>
      <vt:lpstr>程序的流程控制</vt:lpstr>
      <vt:lpstr>程序的流程控制</vt:lpstr>
      <vt:lpstr>流程控制示例1</vt:lpstr>
      <vt:lpstr>PowerPoint 演示文稿</vt:lpstr>
      <vt:lpstr>流程控制示例2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沈家赟</cp:lastModifiedBy>
  <cp:revision>20</cp:revision>
  <dcterms:created xsi:type="dcterms:W3CDTF">2015-09-10T07:26:18Z</dcterms:created>
  <dcterms:modified xsi:type="dcterms:W3CDTF">2016-07-06T10:18:30Z</dcterms:modified>
</cp:coreProperties>
</file>