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7" r:id="rId37"/>
    <p:sldId id="298" r:id="rId38"/>
    <p:sldId id="293" r:id="rId39"/>
    <p:sldId id="299" r:id="rId40"/>
    <p:sldId id="300" r:id="rId41"/>
    <p:sldId id="301" r:id="rId42"/>
    <p:sldId id="302" r:id="rId43"/>
    <p:sldId id="294" r:id="rId44"/>
    <p:sldId id="303" r:id="rId45"/>
    <p:sldId id="304" r:id="rId46"/>
    <p:sldId id="306" r:id="rId47"/>
    <p:sldId id="307" r:id="rId48"/>
    <p:sldId id="308" r:id="rId49"/>
    <p:sldId id="309" r:id="rId50"/>
    <p:sldId id="310" r:id="rId51"/>
    <p:sldId id="312" r:id="rId52"/>
    <p:sldId id="313" r:id="rId53"/>
    <p:sldId id="314" r:id="rId54"/>
    <p:sldId id="315" r:id="rId55"/>
    <p:sldId id="316" r:id="rId56"/>
    <p:sldId id="318" r:id="rId57"/>
    <p:sldId id="319" r:id="rId58"/>
    <p:sldId id="295" r:id="rId59"/>
    <p:sldId id="321" r:id="rId60"/>
    <p:sldId id="323" r:id="rId61"/>
    <p:sldId id="324" r:id="rId62"/>
    <p:sldId id="325" r:id="rId63"/>
    <p:sldId id="326" r:id="rId64"/>
    <p:sldId id="327" r:id="rId65"/>
    <p:sldId id="328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1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C07F8-A77B-0142-B435-FE9578E042CB}" type="datetimeFigureOut">
              <a:rPr kumimoji="1" lang="zh-CN" altLang="en-US" smtClean="0"/>
              <a:t>2016/7/6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7F21E-9017-D84C-B803-7E452E8E6B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005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28EF6C-53F4-E843-85B6-E9B2F729A1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95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../../java/util/Date.html" TargetMode="Externa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0"/>
              </a:rPr>
              <a:t>知识点</a:t>
            </a:r>
            <a:r>
              <a:rPr lang="en-US" altLang="zh-CN" dirty="0" smtClean="0">
                <a:latin typeface="Arial" charset="0"/>
                <a:ea typeface="宋体" charset="0"/>
              </a:rPr>
              <a:t>16</a:t>
            </a:r>
            <a:r>
              <a:rPr lang="zh-CN" altLang="en-US" dirty="0" smtClean="0">
                <a:latin typeface="Arial" charset="0"/>
                <a:ea typeface="宋体" charset="0"/>
              </a:rPr>
              <a:t>：面向对象基础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面向对象编程的基本概念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OOP</a:t>
            </a:r>
            <a:r>
              <a:rPr lang="zh-CN" altLang="en-US">
                <a:latin typeface="Arial" charset="0"/>
                <a:ea typeface="宋体" charset="0"/>
              </a:rPr>
              <a:t>（</a:t>
            </a:r>
            <a:r>
              <a:rPr lang="en-US" altLang="zh-CN">
                <a:latin typeface="Arial" charset="0"/>
                <a:ea typeface="宋体" charset="0"/>
              </a:rPr>
              <a:t>Object-Oriented Programming</a:t>
            </a:r>
            <a:r>
              <a:rPr lang="zh-CN" altLang="en-US">
                <a:latin typeface="Arial" charset="0"/>
                <a:ea typeface="宋体" charset="0"/>
              </a:rPr>
              <a:t>）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起源于</a:t>
            </a:r>
            <a:r>
              <a:rPr lang="en-US" altLang="zh-CN">
                <a:latin typeface="Arial" charset="0"/>
                <a:ea typeface="宋体" charset="0"/>
              </a:rPr>
              <a:t>Simula</a:t>
            </a:r>
            <a:r>
              <a:rPr lang="zh-CN" altLang="en-US">
                <a:latin typeface="Arial" charset="0"/>
                <a:ea typeface="宋体" charset="0"/>
              </a:rPr>
              <a:t>以及后来的</a:t>
            </a:r>
            <a:r>
              <a:rPr lang="en-US" altLang="zh-CN">
                <a:latin typeface="Arial" charset="0"/>
                <a:ea typeface="宋体" charset="0"/>
              </a:rPr>
              <a:t>Smalltalk</a:t>
            </a:r>
            <a:r>
              <a:rPr lang="zh-CN" altLang="en-US">
                <a:latin typeface="Arial" charset="0"/>
                <a:ea typeface="宋体" charset="0"/>
              </a:rPr>
              <a:t>语言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面向过程：算法＋数据结构</a:t>
            </a:r>
          </a:p>
          <a:p>
            <a:pPr lvl="3" eaLnBrk="1" hangingPunct="1"/>
            <a:r>
              <a:rPr lang="zh-CN" altLang="en-US">
                <a:latin typeface="Arial" charset="0"/>
                <a:ea typeface="宋体" charset="0"/>
              </a:rPr>
              <a:t>算法</a:t>
            </a:r>
            <a:r>
              <a:rPr lang="zh-CN" altLang="en-US">
                <a:latin typeface="Arial" charset="0"/>
                <a:ea typeface="宋体" charset="0"/>
                <a:sym typeface="Wingdings" charset="0"/>
              </a:rPr>
              <a:t>函数</a:t>
            </a:r>
          </a:p>
          <a:p>
            <a:pPr lvl="3" eaLnBrk="1" hangingPunct="1"/>
            <a:r>
              <a:rPr lang="zh-CN" altLang="en-US">
                <a:latin typeface="Arial" charset="0"/>
                <a:ea typeface="宋体" charset="0"/>
                <a:sym typeface="Wingdings" charset="0"/>
              </a:rPr>
              <a:t>数据结构组织和表示数据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面向对象：事物＋事物间的关系</a:t>
            </a:r>
          </a:p>
          <a:p>
            <a:pPr lvl="3" eaLnBrk="1" hangingPunct="1"/>
            <a:r>
              <a:rPr lang="zh-CN" altLang="en-US">
                <a:latin typeface="Arial" charset="0"/>
                <a:ea typeface="宋体" charset="0"/>
              </a:rPr>
              <a:t>事物</a:t>
            </a:r>
            <a:r>
              <a:rPr lang="zh-CN" altLang="en-US">
                <a:latin typeface="Arial" charset="0"/>
                <a:ea typeface="宋体" charset="0"/>
                <a:sym typeface="Wingdings" charset="0"/>
              </a:rPr>
              <a:t>类、对象</a:t>
            </a:r>
          </a:p>
          <a:p>
            <a:pPr lvl="3" eaLnBrk="1" hangingPunct="1"/>
            <a:r>
              <a:rPr lang="zh-CN" altLang="en-US">
                <a:latin typeface="Arial" charset="0"/>
                <a:ea typeface="宋体" charset="0"/>
                <a:sym typeface="Wingdings" charset="0"/>
              </a:rPr>
              <a:t>关系类之间的关系</a:t>
            </a:r>
            <a:endParaRPr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4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0"/>
              </a:rPr>
              <a:t>知识点</a:t>
            </a:r>
            <a:r>
              <a:rPr lang="en-US" altLang="zh-CN" dirty="0" smtClean="0">
                <a:latin typeface="Arial" charset="0"/>
                <a:ea typeface="宋体" charset="0"/>
              </a:rPr>
              <a:t>17</a:t>
            </a:r>
            <a:r>
              <a:rPr lang="zh-CN" altLang="en-US" dirty="0" smtClean="0">
                <a:latin typeface="Arial" charset="0"/>
                <a:ea typeface="宋体" charset="0"/>
              </a:rPr>
              <a:t>：类的基本构成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宋体" charset="0"/>
              </a:rPr>
              <a:t>类</a:t>
            </a:r>
            <a:r>
              <a:rPr lang="zh-CN" altLang="en-US" dirty="0">
                <a:latin typeface="Arial" charset="0"/>
                <a:ea typeface="宋体" charset="0"/>
              </a:rPr>
              <a:t>的声明：</a:t>
            </a:r>
          </a:p>
          <a:p>
            <a:pPr lvl="1"/>
            <a:r>
              <a:rPr lang="zh-CN" altLang="en-US" dirty="0">
                <a:latin typeface="Arial" charset="0"/>
                <a:ea typeface="宋体" charset="0"/>
              </a:rPr>
              <a:t>给出类的基本格式、访问控制、继承关系等方面的信息。</a:t>
            </a:r>
          </a:p>
          <a:p>
            <a:r>
              <a:rPr lang="zh-CN" altLang="en-US" dirty="0">
                <a:latin typeface="Arial" charset="0"/>
                <a:ea typeface="宋体" charset="0"/>
              </a:rPr>
              <a:t>类的实体：</a:t>
            </a:r>
          </a:p>
          <a:p>
            <a:pPr lvl="1"/>
            <a:r>
              <a:rPr lang="zh-CN" altLang="en-US" dirty="0">
                <a:latin typeface="Arial" charset="0"/>
                <a:ea typeface="宋体" charset="0"/>
              </a:rPr>
              <a:t>给出类实现的具体细节。</a:t>
            </a:r>
          </a:p>
        </p:txBody>
      </p:sp>
    </p:spTree>
    <p:extLst>
      <p:ext uri="{BB962C8B-B14F-4D97-AF65-F5344CB8AC3E}">
        <p14:creationId xmlns:p14="http://schemas.microsoft.com/office/powerpoint/2010/main" val="38684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9750" y="404813"/>
          <a:ext cx="7993063" cy="611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r:id="rId3" imgW="4385219" imgH="2980989" progId="Visio.Drawing.4">
                  <p:embed/>
                </p:oleObj>
              </mc:Choice>
              <mc:Fallback>
                <p:oleObj r:id="rId3" imgW="4385219" imgH="2980989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4813"/>
                        <a:ext cx="7993063" cy="6119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0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ea typeface="宋体" charset="0"/>
              </a:rPr>
              <a:t>知识点18：</a:t>
            </a:r>
            <a:r>
              <a:rPr lang="zh-CN" altLang="en-US" dirty="0" smtClean="0">
                <a:latin typeface="Arial" charset="0"/>
                <a:ea typeface="宋体" charset="0"/>
              </a:rPr>
              <a:t>类的声明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984375"/>
            <a:ext cx="7662864" cy="4052889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endParaRPr lang="zh-CN" altLang="en-US" sz="2600" dirty="0">
              <a:latin typeface="Arial" charset="0"/>
              <a:ea typeface="宋体" charset="0"/>
            </a:endParaRPr>
          </a:p>
          <a:p>
            <a:r>
              <a:rPr lang="zh-CN" altLang="en-US" sz="2400" dirty="0">
                <a:latin typeface="Arial" charset="0"/>
                <a:ea typeface="宋体" charset="0"/>
              </a:rPr>
              <a:t>格式：</a:t>
            </a:r>
          </a:p>
          <a:p>
            <a:pPr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</a:rPr>
              <a:t>[</a:t>
            </a:r>
            <a:r>
              <a:rPr lang="zh-CN" altLang="en-US" sz="2200" dirty="0">
                <a:latin typeface="Arial" charset="0"/>
                <a:ea typeface="宋体" charset="0"/>
              </a:rPr>
              <a:t>类修饰符</a:t>
            </a:r>
            <a:r>
              <a:rPr lang="en-US" altLang="zh-CN" sz="2200" dirty="0">
                <a:latin typeface="Arial" charset="0"/>
                <a:ea typeface="宋体" charset="0"/>
              </a:rPr>
              <a:t>] class </a:t>
            </a:r>
            <a:r>
              <a:rPr lang="zh-CN" altLang="en-US" sz="2200" dirty="0">
                <a:latin typeface="Arial" charset="0"/>
                <a:ea typeface="宋体" charset="0"/>
              </a:rPr>
              <a:t>类名 </a:t>
            </a:r>
            <a:r>
              <a:rPr lang="en-US" altLang="zh-CN" sz="2200" dirty="0">
                <a:latin typeface="Arial" charset="0"/>
                <a:ea typeface="宋体" charset="0"/>
              </a:rPr>
              <a:t>[extends </a:t>
            </a:r>
            <a:r>
              <a:rPr lang="zh-CN" altLang="en-US" sz="2200" dirty="0">
                <a:latin typeface="Arial" charset="0"/>
                <a:ea typeface="宋体" charset="0"/>
              </a:rPr>
              <a:t>父类名</a:t>
            </a:r>
            <a:r>
              <a:rPr lang="en-US" altLang="zh-CN" sz="2200" dirty="0">
                <a:latin typeface="Arial" charset="0"/>
                <a:ea typeface="宋体" charset="0"/>
              </a:rPr>
              <a:t>] [implements </a:t>
            </a:r>
            <a:r>
              <a:rPr lang="zh-CN" altLang="en-US" sz="2200" dirty="0">
                <a:latin typeface="Arial" charset="0"/>
                <a:ea typeface="宋体" charset="0"/>
              </a:rPr>
              <a:t>接口名</a:t>
            </a:r>
            <a:r>
              <a:rPr lang="en-US" altLang="zh-CN" sz="2200" dirty="0">
                <a:latin typeface="Arial" charset="0"/>
                <a:ea typeface="宋体" charset="0"/>
              </a:rPr>
              <a:t>]</a:t>
            </a:r>
          </a:p>
          <a:p>
            <a:pPr lvl="1"/>
            <a:r>
              <a:rPr lang="zh-CN" altLang="en-US" dirty="0">
                <a:latin typeface="Arial" charset="0"/>
                <a:ea typeface="宋体" charset="0"/>
              </a:rPr>
              <a:t>类修饰符：决定了类在程序中被处理的方式</a:t>
            </a:r>
          </a:p>
          <a:p>
            <a:pPr lvl="2"/>
            <a:r>
              <a:rPr lang="zh-CN" altLang="en-US" dirty="0">
                <a:latin typeface="Arial" charset="0"/>
                <a:ea typeface="宋体" charset="0"/>
              </a:rPr>
              <a:t>一个访问修饰符：</a:t>
            </a:r>
          </a:p>
          <a:p>
            <a:pPr lvl="3"/>
            <a:r>
              <a:rPr lang="en-US" altLang="zh-CN" dirty="0">
                <a:latin typeface="Arial" charset="0"/>
                <a:ea typeface="宋体" charset="0"/>
              </a:rPr>
              <a:t>public</a:t>
            </a:r>
            <a:r>
              <a:rPr lang="zh-CN" altLang="en-US" dirty="0">
                <a:latin typeface="Arial" charset="0"/>
                <a:ea typeface="宋体" charset="0"/>
              </a:rPr>
              <a:t>：类的成员可以被任何对象存取</a:t>
            </a:r>
          </a:p>
          <a:p>
            <a:pPr lvl="3"/>
            <a:r>
              <a:rPr lang="en-US" altLang="zh-CN" dirty="0">
                <a:latin typeface="Arial" charset="0"/>
                <a:ea typeface="宋体" charset="0"/>
              </a:rPr>
              <a:t>protected</a:t>
            </a:r>
            <a:r>
              <a:rPr lang="zh-CN" altLang="en-US" dirty="0">
                <a:latin typeface="Arial" charset="0"/>
                <a:ea typeface="宋体" charset="0"/>
              </a:rPr>
              <a:t>：类的成员仅可以被类及其派生类访问</a:t>
            </a:r>
          </a:p>
          <a:p>
            <a:pPr lvl="3"/>
            <a:r>
              <a:rPr lang="en-US" altLang="zh-CN" dirty="0">
                <a:latin typeface="Arial" charset="0"/>
                <a:ea typeface="宋体" charset="0"/>
              </a:rPr>
              <a:t>private</a:t>
            </a:r>
            <a:r>
              <a:rPr lang="zh-CN" altLang="en-US" dirty="0">
                <a:latin typeface="Arial" charset="0"/>
                <a:ea typeface="宋体" charset="0"/>
              </a:rPr>
              <a:t>：限定类的成员仅能被该类的成员访问</a:t>
            </a:r>
          </a:p>
          <a:p>
            <a:pPr lvl="3"/>
            <a:r>
              <a:rPr lang="zh-CN" altLang="en-US" dirty="0">
                <a:latin typeface="Arial" charset="0"/>
                <a:ea typeface="宋体" charset="0"/>
              </a:rPr>
              <a:t>缺省：可以被位于同一包中的所有类访问</a:t>
            </a:r>
          </a:p>
          <a:p>
            <a:pPr lvl="2"/>
            <a:r>
              <a:rPr lang="zh-CN" altLang="en-US" dirty="0">
                <a:latin typeface="Arial" charset="0"/>
                <a:ea typeface="宋体" charset="0"/>
              </a:rPr>
              <a:t>一个或多个类型修饰符：</a:t>
            </a:r>
          </a:p>
          <a:p>
            <a:pPr lvl="3"/>
            <a:r>
              <a:rPr lang="en-US" altLang="zh-CN" dirty="0">
                <a:latin typeface="Arial" charset="0"/>
                <a:ea typeface="宋体" charset="0"/>
              </a:rPr>
              <a:t>abstract</a:t>
            </a:r>
            <a:r>
              <a:rPr lang="zh-CN" altLang="en-US" dirty="0">
                <a:latin typeface="Arial" charset="0"/>
                <a:ea typeface="宋体" charset="0"/>
              </a:rPr>
              <a:t>：未完成的或不完全的类</a:t>
            </a:r>
          </a:p>
          <a:p>
            <a:pPr lvl="3"/>
            <a:r>
              <a:rPr lang="en-US" altLang="zh-CN" dirty="0">
                <a:latin typeface="Arial" charset="0"/>
                <a:ea typeface="宋体" charset="0"/>
              </a:rPr>
              <a:t>final</a:t>
            </a:r>
            <a:r>
              <a:rPr lang="zh-CN" altLang="en-US" dirty="0">
                <a:latin typeface="Arial" charset="0"/>
                <a:ea typeface="宋体" charset="0"/>
              </a:rPr>
              <a:t>：该类是完整的，且不允许有子类</a:t>
            </a:r>
          </a:p>
        </p:txBody>
      </p:sp>
    </p:spTree>
    <p:extLst>
      <p:ext uri="{BB962C8B-B14F-4D97-AF65-F5344CB8AC3E}">
        <p14:creationId xmlns:p14="http://schemas.microsoft.com/office/powerpoint/2010/main" val="282136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类</a:t>
            </a:r>
            <a:r>
              <a:rPr lang="zh-CN" altLang="en-US" dirty="0" smtClean="0">
                <a:latin typeface="Arial" charset="0"/>
                <a:ea typeface="宋体" charset="0"/>
              </a:rPr>
              <a:t>的声明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33626"/>
            <a:ext cx="8229600" cy="3703638"/>
          </a:xfrm>
        </p:spPr>
        <p:txBody>
          <a:bodyPr/>
          <a:lstStyle/>
          <a:p>
            <a:r>
              <a:rPr lang="zh-CN" altLang="en-US" dirty="0" smtClean="0">
                <a:latin typeface="Arial" charset="0"/>
                <a:ea typeface="宋体" charset="0"/>
              </a:rPr>
              <a:t>格式</a:t>
            </a:r>
            <a:r>
              <a:rPr lang="zh-CN" altLang="en-US" dirty="0">
                <a:latin typeface="Arial" charset="0"/>
                <a:ea typeface="宋体" charset="0"/>
              </a:rPr>
              <a:t>：（续）</a:t>
            </a:r>
          </a:p>
          <a:p>
            <a:pPr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[</a:t>
            </a:r>
            <a:r>
              <a:rPr lang="zh-CN" altLang="en-US" sz="2400" dirty="0">
                <a:latin typeface="Arial" charset="0"/>
                <a:ea typeface="宋体" charset="0"/>
              </a:rPr>
              <a:t>类修饰符</a:t>
            </a:r>
            <a:r>
              <a:rPr lang="en-US" altLang="zh-CN" sz="2400" dirty="0">
                <a:latin typeface="Arial" charset="0"/>
                <a:ea typeface="宋体" charset="0"/>
              </a:rPr>
              <a:t>] class </a:t>
            </a:r>
            <a:r>
              <a:rPr lang="zh-CN" altLang="en-US" sz="2400" dirty="0">
                <a:latin typeface="Arial" charset="0"/>
                <a:ea typeface="宋体" charset="0"/>
              </a:rPr>
              <a:t>类名 </a:t>
            </a:r>
            <a:r>
              <a:rPr lang="en-US" altLang="zh-CN" sz="2400" dirty="0">
                <a:latin typeface="Arial" charset="0"/>
                <a:ea typeface="宋体" charset="0"/>
              </a:rPr>
              <a:t>[extends </a:t>
            </a:r>
            <a:r>
              <a:rPr lang="zh-CN" altLang="en-US" sz="2400" dirty="0">
                <a:latin typeface="Arial" charset="0"/>
                <a:ea typeface="宋体" charset="0"/>
              </a:rPr>
              <a:t>父类名</a:t>
            </a:r>
            <a:r>
              <a:rPr lang="en-US" altLang="zh-CN" sz="2400" dirty="0">
                <a:latin typeface="Arial" charset="0"/>
                <a:ea typeface="宋体" charset="0"/>
              </a:rPr>
              <a:t>] [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implements </a:t>
            </a:r>
            <a:r>
              <a:rPr lang="zh-CN" altLang="en-US" sz="2400" dirty="0">
                <a:latin typeface="Arial" charset="0"/>
                <a:ea typeface="宋体" charset="0"/>
              </a:rPr>
              <a:t>接口名</a:t>
            </a:r>
            <a:r>
              <a:rPr lang="en-US" altLang="zh-CN" sz="2400" dirty="0">
                <a:latin typeface="Arial" charset="0"/>
                <a:ea typeface="宋体" charset="0"/>
              </a:rPr>
              <a:t>]</a:t>
            </a:r>
          </a:p>
          <a:p>
            <a:pPr lvl="1"/>
            <a:r>
              <a:rPr lang="zh-CN" altLang="en-US" dirty="0">
                <a:latin typeface="Arial" charset="0"/>
                <a:ea typeface="宋体" charset="0"/>
              </a:rPr>
              <a:t>继承</a:t>
            </a:r>
            <a:r>
              <a:rPr lang="en-US" altLang="zh-CN" dirty="0">
                <a:latin typeface="Arial" charset="0"/>
                <a:ea typeface="宋体" charset="0"/>
              </a:rPr>
              <a:t>extends</a:t>
            </a:r>
            <a:r>
              <a:rPr lang="zh-CN" altLang="en-US" dirty="0">
                <a:latin typeface="Arial" charset="0"/>
                <a:ea typeface="宋体" charset="0"/>
              </a:rPr>
              <a:t>：</a:t>
            </a:r>
          </a:p>
          <a:p>
            <a:pPr lvl="2"/>
            <a:r>
              <a:rPr lang="en-US" altLang="zh-CN" dirty="0">
                <a:latin typeface="Arial" charset="0"/>
                <a:ea typeface="宋体" charset="0"/>
              </a:rPr>
              <a:t>Java</a:t>
            </a:r>
            <a:r>
              <a:rPr lang="zh-CN" altLang="en-US" dirty="0">
                <a:latin typeface="Arial" charset="0"/>
                <a:ea typeface="宋体" charset="0"/>
              </a:rPr>
              <a:t>中任何类的直接父类最多一个</a:t>
            </a:r>
          </a:p>
          <a:p>
            <a:pPr lvl="2"/>
            <a:r>
              <a:rPr lang="en-US" altLang="zh-CN" dirty="0">
                <a:latin typeface="Arial" charset="0"/>
                <a:ea typeface="宋体" charset="0"/>
              </a:rPr>
              <a:t>Java</a:t>
            </a:r>
            <a:r>
              <a:rPr lang="zh-CN" altLang="en-US" dirty="0">
                <a:latin typeface="Arial" charset="0"/>
                <a:ea typeface="宋体" charset="0"/>
              </a:rPr>
              <a:t>中所有类都是通过直接或间接继承</a:t>
            </a:r>
            <a:r>
              <a:rPr lang="en-US" altLang="zh-CN" dirty="0" err="1">
                <a:latin typeface="Arial" charset="0"/>
                <a:ea typeface="宋体" charset="0"/>
              </a:rPr>
              <a:t>java.lang.Object</a:t>
            </a:r>
            <a:r>
              <a:rPr lang="zh-CN" altLang="en-US" dirty="0">
                <a:latin typeface="Arial" charset="0"/>
                <a:ea typeface="宋体" charset="0"/>
              </a:rPr>
              <a:t>类进行的</a:t>
            </a:r>
          </a:p>
          <a:p>
            <a:pPr lvl="2"/>
            <a:r>
              <a:rPr lang="zh-CN" altLang="en-US" dirty="0">
                <a:latin typeface="Arial" charset="0"/>
                <a:ea typeface="宋体" charset="0"/>
              </a:rPr>
              <a:t>子类中允许对父类中继承的内容进行重写（覆盖）</a:t>
            </a:r>
          </a:p>
        </p:txBody>
      </p:sp>
    </p:spTree>
    <p:extLst>
      <p:ext uri="{BB962C8B-B14F-4D97-AF65-F5344CB8AC3E}">
        <p14:creationId xmlns:p14="http://schemas.microsoft.com/office/powerpoint/2010/main" val="26667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类</a:t>
            </a:r>
            <a:r>
              <a:rPr lang="zh-CN" altLang="en-US" dirty="0" smtClean="0">
                <a:latin typeface="Arial" charset="0"/>
                <a:ea typeface="宋体" charset="0"/>
              </a:rPr>
              <a:t>的声明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33626"/>
            <a:ext cx="8229600" cy="3703638"/>
          </a:xfrm>
        </p:spPr>
        <p:txBody>
          <a:bodyPr/>
          <a:lstStyle/>
          <a:p>
            <a:r>
              <a:rPr lang="zh-CN" altLang="en-US" dirty="0" smtClean="0">
                <a:latin typeface="Arial" charset="0"/>
                <a:ea typeface="宋体" charset="0"/>
              </a:rPr>
              <a:t>格式</a:t>
            </a:r>
            <a:r>
              <a:rPr lang="zh-CN" altLang="en-US" dirty="0">
                <a:latin typeface="Arial" charset="0"/>
                <a:ea typeface="宋体" charset="0"/>
              </a:rPr>
              <a:t>：（续）</a:t>
            </a:r>
          </a:p>
          <a:p>
            <a:pPr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[</a:t>
            </a:r>
            <a:r>
              <a:rPr lang="zh-CN" altLang="en-US" sz="2400" dirty="0">
                <a:latin typeface="Arial" charset="0"/>
                <a:ea typeface="宋体" charset="0"/>
              </a:rPr>
              <a:t>类修饰符</a:t>
            </a:r>
            <a:r>
              <a:rPr lang="en-US" altLang="zh-CN" sz="2400" dirty="0">
                <a:latin typeface="Arial" charset="0"/>
                <a:ea typeface="宋体" charset="0"/>
              </a:rPr>
              <a:t>] class </a:t>
            </a:r>
            <a:r>
              <a:rPr lang="zh-CN" altLang="en-US" sz="2400" dirty="0">
                <a:latin typeface="Arial" charset="0"/>
                <a:ea typeface="宋体" charset="0"/>
              </a:rPr>
              <a:t>类名 </a:t>
            </a:r>
            <a:r>
              <a:rPr lang="en-US" altLang="zh-CN" sz="2400" dirty="0">
                <a:latin typeface="Arial" charset="0"/>
                <a:ea typeface="宋体" charset="0"/>
              </a:rPr>
              <a:t>[extends </a:t>
            </a:r>
            <a:r>
              <a:rPr lang="zh-CN" altLang="en-US" sz="2400" dirty="0">
                <a:latin typeface="Arial" charset="0"/>
                <a:ea typeface="宋体" charset="0"/>
              </a:rPr>
              <a:t>父类名</a:t>
            </a:r>
            <a:r>
              <a:rPr lang="en-US" altLang="zh-CN" sz="2400" dirty="0">
                <a:latin typeface="Arial" charset="0"/>
                <a:ea typeface="宋体" charset="0"/>
              </a:rPr>
              <a:t>] [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implements </a:t>
            </a:r>
            <a:r>
              <a:rPr lang="zh-CN" altLang="en-US" sz="2400" dirty="0">
                <a:latin typeface="Arial" charset="0"/>
                <a:ea typeface="宋体" charset="0"/>
              </a:rPr>
              <a:t>接口名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]</a:t>
            </a:r>
          </a:p>
          <a:p>
            <a:pPr lvl="1"/>
            <a:r>
              <a:rPr lang="zh-CN" altLang="en-US" dirty="0" smtClean="0">
                <a:latin typeface="Arial" charset="0"/>
                <a:ea typeface="宋体" charset="0"/>
              </a:rPr>
              <a:t>接口的实现</a:t>
            </a:r>
            <a:r>
              <a:rPr lang="en-US" altLang="zh-CN" dirty="0" smtClean="0">
                <a:latin typeface="Arial" charset="0"/>
                <a:ea typeface="宋体" charset="0"/>
              </a:rPr>
              <a:t>Implement</a:t>
            </a:r>
            <a:r>
              <a:rPr lang="zh-CN" altLang="en-US" dirty="0" smtClean="0">
                <a:latin typeface="Arial" charset="0"/>
                <a:ea typeface="宋体" charset="0"/>
              </a:rPr>
              <a:t>：</a:t>
            </a:r>
          </a:p>
          <a:p>
            <a:pPr lvl="2"/>
            <a:r>
              <a:rPr lang="zh-CN" altLang="en-US" dirty="0" smtClean="0">
                <a:latin typeface="Arial" charset="0"/>
                <a:ea typeface="宋体" charset="0"/>
              </a:rPr>
              <a:t>实现接口必须实现接口中规定的所有方法</a:t>
            </a:r>
          </a:p>
          <a:p>
            <a:pPr lvl="2"/>
            <a:r>
              <a:rPr lang="en-US" altLang="en-US" dirty="0" err="1" smtClean="0">
                <a:latin typeface="Arial" charset="0"/>
                <a:ea typeface="宋体" charset="0"/>
              </a:rPr>
              <a:t>可同时实现多个接口</a:t>
            </a:r>
            <a:endParaRPr lang="zh-CN" altLang="en-US" dirty="0" smtClean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0"/>
              </a:rPr>
              <a:t>知识点</a:t>
            </a:r>
            <a:r>
              <a:rPr lang="en-US" altLang="zh-CN" dirty="0" smtClean="0">
                <a:latin typeface="Arial" charset="0"/>
                <a:ea typeface="宋体" charset="0"/>
              </a:rPr>
              <a:t>19</a:t>
            </a:r>
            <a:r>
              <a:rPr lang="zh-CN" altLang="en-US" dirty="0" smtClean="0">
                <a:latin typeface="Arial" charset="0"/>
                <a:ea typeface="宋体" charset="0"/>
              </a:rPr>
              <a:t>：类的实体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类的实体：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类的实体由成员变量的声明和成员函数（方法）的定义构成。除此外，类还拥有父类继承来的成员变量和成员函数。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类的成员变量：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完整格式：</a:t>
            </a:r>
            <a:r>
              <a:rPr lang="en-US" altLang="zh-CN">
                <a:latin typeface="Arial" charset="0"/>
                <a:ea typeface="宋体" charset="0"/>
              </a:rPr>
              <a:t>[</a:t>
            </a:r>
            <a:r>
              <a:rPr lang="zh-CN" altLang="en-US">
                <a:latin typeface="Arial" charset="0"/>
                <a:ea typeface="宋体" charset="0"/>
              </a:rPr>
              <a:t>修饰符</a:t>
            </a:r>
            <a:r>
              <a:rPr lang="en-US" altLang="zh-CN">
                <a:latin typeface="Arial" charset="0"/>
                <a:ea typeface="宋体" charset="0"/>
              </a:rPr>
              <a:t>] </a:t>
            </a:r>
            <a:r>
              <a:rPr lang="zh-CN" altLang="en-US">
                <a:latin typeface="Arial" charset="0"/>
                <a:ea typeface="宋体" charset="0"/>
              </a:rPr>
              <a:t>类型 变量名</a:t>
            </a:r>
            <a:r>
              <a:rPr lang="en-US" altLang="zh-CN">
                <a:latin typeface="Arial" charset="0"/>
                <a:ea typeface="宋体" charset="0"/>
              </a:rPr>
              <a:t>[=</a:t>
            </a:r>
            <a:r>
              <a:rPr lang="zh-CN" altLang="en-US">
                <a:latin typeface="Arial" charset="0"/>
                <a:ea typeface="宋体" charset="0"/>
              </a:rPr>
              <a:t>初始值</a:t>
            </a:r>
            <a:r>
              <a:rPr lang="en-US" altLang="zh-CN">
                <a:latin typeface="Arial" charset="0"/>
                <a:ea typeface="宋体" charset="0"/>
              </a:rPr>
              <a:t>]</a:t>
            </a:r>
            <a:r>
              <a:rPr lang="zh-CN" altLang="en-US">
                <a:latin typeface="Arial" charset="0"/>
                <a:ea typeface="宋体" charset="0"/>
              </a:rPr>
              <a:t>；</a:t>
            </a:r>
          </a:p>
          <a:p>
            <a:pPr lvl="3" eaLnBrk="1" hangingPunct="1"/>
            <a:r>
              <a:rPr lang="en-US" altLang="zh-CN">
                <a:latin typeface="Arial" charset="0"/>
                <a:ea typeface="宋体" charset="0"/>
              </a:rPr>
              <a:t>Java</a:t>
            </a:r>
            <a:r>
              <a:rPr lang="zh-CN" altLang="en-US">
                <a:latin typeface="Arial" charset="0"/>
                <a:ea typeface="宋体" charset="0"/>
              </a:rPr>
              <a:t>类中成员变量可以是任意类型的数据，包括某个其他类，但一个类内部，成员变量应该唯一；但成员变量与成员方法的名称可以相同。</a:t>
            </a:r>
          </a:p>
        </p:txBody>
      </p:sp>
    </p:spTree>
    <p:extLst>
      <p:ext uri="{BB962C8B-B14F-4D97-AF65-F5344CB8AC3E}">
        <p14:creationId xmlns:p14="http://schemas.microsoft.com/office/powerpoint/2010/main" val="7215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类</a:t>
            </a:r>
            <a:r>
              <a:rPr lang="zh-CN" altLang="en-US" dirty="0" smtClean="0">
                <a:latin typeface="Arial" charset="0"/>
                <a:ea typeface="宋体" charset="0"/>
              </a:rPr>
              <a:t>的实体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类的实体中成员变量：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完整格式： （续）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[</a:t>
            </a:r>
            <a:r>
              <a:rPr lang="zh-CN" altLang="en-US">
                <a:latin typeface="Arial" charset="0"/>
                <a:ea typeface="宋体" charset="0"/>
              </a:rPr>
              <a:t>修饰符</a:t>
            </a:r>
            <a:r>
              <a:rPr lang="en-US" altLang="zh-CN">
                <a:latin typeface="Arial" charset="0"/>
                <a:ea typeface="宋体" charset="0"/>
              </a:rPr>
              <a:t>] </a:t>
            </a:r>
            <a:r>
              <a:rPr lang="zh-CN" altLang="en-US">
                <a:latin typeface="Arial" charset="0"/>
                <a:ea typeface="宋体" charset="0"/>
              </a:rPr>
              <a:t>类型 变量名</a:t>
            </a:r>
            <a:r>
              <a:rPr lang="en-US" altLang="zh-CN">
                <a:latin typeface="Arial" charset="0"/>
                <a:ea typeface="宋体" charset="0"/>
              </a:rPr>
              <a:t>[=</a:t>
            </a:r>
            <a:r>
              <a:rPr lang="zh-CN" altLang="en-US">
                <a:latin typeface="Arial" charset="0"/>
                <a:ea typeface="宋体" charset="0"/>
              </a:rPr>
              <a:t>初始值</a:t>
            </a:r>
            <a:r>
              <a:rPr lang="en-US" altLang="zh-CN">
                <a:latin typeface="Arial" charset="0"/>
                <a:ea typeface="宋体" charset="0"/>
              </a:rPr>
              <a:t>]</a:t>
            </a:r>
            <a:r>
              <a:rPr lang="zh-CN" altLang="en-US">
                <a:latin typeface="Arial" charset="0"/>
                <a:ea typeface="宋体" charset="0"/>
              </a:rPr>
              <a:t>；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修饰符：</a:t>
            </a:r>
          </a:p>
          <a:p>
            <a:pPr lvl="3" eaLnBrk="1" hangingPunct="1"/>
            <a:r>
              <a:rPr lang="zh-CN" altLang="en-US">
                <a:latin typeface="Arial" charset="0"/>
                <a:ea typeface="宋体" charset="0"/>
              </a:rPr>
              <a:t>访问修饰符（</a:t>
            </a:r>
            <a:r>
              <a:rPr lang="en-US" altLang="zh-CN">
                <a:latin typeface="Arial" charset="0"/>
                <a:ea typeface="宋体" charset="0"/>
              </a:rPr>
              <a:t>public</a:t>
            </a:r>
            <a:r>
              <a:rPr lang="zh-CN" altLang="en-US">
                <a:latin typeface="Arial" charset="0"/>
                <a:ea typeface="宋体" charset="0"/>
              </a:rPr>
              <a:t>、</a:t>
            </a:r>
            <a:r>
              <a:rPr lang="en-US" altLang="zh-CN">
                <a:latin typeface="Arial" charset="0"/>
                <a:ea typeface="宋体" charset="0"/>
              </a:rPr>
              <a:t>protected</a:t>
            </a:r>
            <a:r>
              <a:rPr lang="zh-CN" altLang="en-US">
                <a:latin typeface="Arial" charset="0"/>
                <a:ea typeface="宋体" charset="0"/>
              </a:rPr>
              <a:t>、</a:t>
            </a:r>
            <a:r>
              <a:rPr lang="en-US" altLang="zh-CN">
                <a:latin typeface="Arial" charset="0"/>
                <a:ea typeface="宋体" charset="0"/>
              </a:rPr>
              <a:t>private</a:t>
            </a:r>
            <a:r>
              <a:rPr lang="zh-CN" altLang="en-US">
                <a:latin typeface="Arial" charset="0"/>
                <a:ea typeface="宋体" charset="0"/>
              </a:rPr>
              <a:t>）</a:t>
            </a:r>
          </a:p>
          <a:p>
            <a:pPr lvl="3" eaLnBrk="1" hangingPunct="1"/>
            <a:r>
              <a:rPr lang="en-US" altLang="zh-CN">
                <a:latin typeface="Arial" charset="0"/>
                <a:ea typeface="宋体" charset="0"/>
              </a:rPr>
              <a:t>final</a:t>
            </a:r>
            <a:r>
              <a:rPr lang="zh-CN" altLang="en-US">
                <a:latin typeface="Arial" charset="0"/>
                <a:ea typeface="宋体" charset="0"/>
              </a:rPr>
              <a:t>：声明一个常量</a:t>
            </a:r>
          </a:p>
          <a:p>
            <a:pPr lvl="3" eaLnBrk="1" hangingPunct="1"/>
            <a:r>
              <a:rPr lang="en-US" altLang="zh-CN">
                <a:latin typeface="Arial" charset="0"/>
                <a:ea typeface="宋体" charset="0"/>
              </a:rPr>
              <a:t>static</a:t>
            </a:r>
            <a:r>
              <a:rPr lang="zh-CN" altLang="en-US">
                <a:latin typeface="Arial" charset="0"/>
                <a:ea typeface="宋体" charset="0"/>
              </a:rPr>
              <a:t>：变量声明成</a:t>
            </a:r>
            <a:r>
              <a:rPr lang="en-US" altLang="zh-CN">
                <a:latin typeface="Arial" charset="0"/>
                <a:ea typeface="宋体" charset="0"/>
              </a:rPr>
              <a:t>static</a:t>
            </a:r>
            <a:r>
              <a:rPr lang="zh-CN" altLang="en-US">
                <a:latin typeface="Arial" charset="0"/>
                <a:ea typeface="宋体" charset="0"/>
              </a:rPr>
              <a:t>，称为类变量；没有</a:t>
            </a:r>
            <a:r>
              <a:rPr lang="en-US" altLang="zh-CN">
                <a:latin typeface="Arial" charset="0"/>
                <a:ea typeface="宋体" charset="0"/>
              </a:rPr>
              <a:t>static</a:t>
            </a:r>
            <a:r>
              <a:rPr lang="zh-CN" altLang="en-US">
                <a:latin typeface="Arial" charset="0"/>
                <a:ea typeface="宋体" charset="0"/>
              </a:rPr>
              <a:t>修饰，称为实例变量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（静态成员变量为该类的所有实例对象所共享，内存中只有一个副本，无需实例化）</a:t>
            </a:r>
          </a:p>
        </p:txBody>
      </p:sp>
    </p:spTree>
    <p:extLst>
      <p:ext uri="{BB962C8B-B14F-4D97-AF65-F5344CB8AC3E}">
        <p14:creationId xmlns:p14="http://schemas.microsoft.com/office/powerpoint/2010/main" val="30174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类</a:t>
            </a:r>
            <a:r>
              <a:rPr lang="zh-CN" altLang="en-US" dirty="0" smtClean="0">
                <a:latin typeface="Arial" charset="0"/>
                <a:ea typeface="宋体" charset="0"/>
              </a:rPr>
              <a:t>的实体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类的实体中的方法：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基本格式：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&lt;modifiers&gt; &lt;</a:t>
            </a:r>
            <a:r>
              <a:rPr lang="en-US" altLang="zh-CN" dirty="0" err="1">
                <a:latin typeface="Arial" charset="0"/>
                <a:ea typeface="宋体" charset="0"/>
              </a:rPr>
              <a:t>returnType</a:t>
            </a:r>
            <a:r>
              <a:rPr lang="en-US" altLang="zh-CN" dirty="0">
                <a:latin typeface="Arial" charset="0"/>
                <a:ea typeface="宋体" charset="0"/>
              </a:rPr>
              <a:t>&gt;&lt;name&gt;([</a:t>
            </a:r>
            <a:r>
              <a:rPr lang="en-US" altLang="zh-CN" dirty="0" err="1">
                <a:latin typeface="Arial" charset="0"/>
                <a:ea typeface="宋体" charset="0"/>
              </a:rPr>
              <a:t>argList</a:t>
            </a:r>
            <a:r>
              <a:rPr lang="en-US" altLang="zh-CN" dirty="0">
                <a:latin typeface="Arial" charset="0"/>
                <a:ea typeface="宋体" charset="0"/>
              </a:rPr>
              <a:t>])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	[throws&lt;exception&gt;]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{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	//block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}</a:t>
            </a:r>
          </a:p>
          <a:p>
            <a:pPr lvl="2" eaLnBrk="1" hangingPunct="1"/>
            <a:r>
              <a:rPr lang="en-US" altLang="zh-CN" dirty="0" err="1">
                <a:latin typeface="Arial" charset="0"/>
                <a:ea typeface="宋体" charset="0"/>
              </a:rPr>
              <a:t>returnType</a:t>
            </a:r>
            <a:r>
              <a:rPr lang="zh-CN" altLang="en-US" dirty="0">
                <a:latin typeface="Arial" charset="0"/>
                <a:ea typeface="宋体" charset="0"/>
              </a:rPr>
              <a:t>：函数返回类型，</a:t>
            </a:r>
            <a:r>
              <a:rPr lang="en-US" altLang="zh-CN" dirty="0">
                <a:latin typeface="Arial" charset="0"/>
                <a:ea typeface="宋体" charset="0"/>
              </a:rPr>
              <a:t>Java</a:t>
            </a:r>
            <a:r>
              <a:rPr lang="zh-CN" altLang="en-US" dirty="0">
                <a:latin typeface="Arial" charset="0"/>
                <a:ea typeface="宋体" charset="0"/>
              </a:rPr>
              <a:t>中对返回值很严格</a:t>
            </a:r>
          </a:p>
          <a:p>
            <a:pPr lvl="2" eaLnBrk="1" hangingPunct="1"/>
            <a:r>
              <a:rPr lang="en-US" altLang="zh-CN" dirty="0">
                <a:latin typeface="Arial" charset="0"/>
                <a:ea typeface="宋体" charset="0"/>
              </a:rPr>
              <a:t>throws</a:t>
            </a:r>
            <a:r>
              <a:rPr lang="zh-CN" altLang="en-US" dirty="0">
                <a:latin typeface="Arial" charset="0"/>
                <a:ea typeface="宋体" charset="0"/>
              </a:rPr>
              <a:t>子句：异常抛出</a:t>
            </a:r>
          </a:p>
          <a:p>
            <a:pPr lvl="2" eaLnBrk="1" hangingPunct="1"/>
            <a:r>
              <a:rPr lang="en-US" altLang="zh-CN" dirty="0" err="1">
                <a:latin typeface="Arial" charset="0"/>
                <a:ea typeface="宋体" charset="0"/>
              </a:rPr>
              <a:t>argList</a:t>
            </a:r>
            <a:r>
              <a:rPr lang="zh-CN" altLang="en-US" dirty="0">
                <a:latin typeface="Arial" charset="0"/>
                <a:ea typeface="宋体" charset="0"/>
              </a:rPr>
              <a:t>：</a:t>
            </a:r>
            <a:r>
              <a:rPr lang="en-US" altLang="zh-CN" dirty="0">
                <a:latin typeface="Arial" charset="0"/>
                <a:ea typeface="宋体" charset="0"/>
              </a:rPr>
              <a:t>Java</a:t>
            </a:r>
            <a:r>
              <a:rPr lang="zh-CN" altLang="en-US" dirty="0">
                <a:latin typeface="Arial" charset="0"/>
                <a:ea typeface="宋体" charset="0"/>
              </a:rPr>
              <a:t>中只有一种值传递方式</a:t>
            </a:r>
          </a:p>
        </p:txBody>
      </p:sp>
    </p:spTree>
    <p:extLst>
      <p:ext uri="{BB962C8B-B14F-4D97-AF65-F5344CB8AC3E}">
        <p14:creationId xmlns:p14="http://schemas.microsoft.com/office/powerpoint/2010/main" val="27425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类</a:t>
            </a:r>
            <a:r>
              <a:rPr lang="zh-CN" altLang="en-US" dirty="0" smtClean="0">
                <a:latin typeface="Arial" charset="0"/>
                <a:ea typeface="宋体" charset="0"/>
              </a:rPr>
              <a:t>的实体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类的实体中的方法：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0"/>
              </a:rPr>
              <a:t>&lt;modifier&gt;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>
                <a:latin typeface="Arial" charset="0"/>
                <a:ea typeface="宋体" charset="0"/>
              </a:rPr>
              <a:t>访问控制符</a:t>
            </a:r>
            <a:r>
              <a:rPr lang="zh-CN" altLang="en-US" sz="2100">
                <a:latin typeface="Arial" charset="0"/>
                <a:ea typeface="宋体" charset="0"/>
                <a:sym typeface="Wingdings" charset="0"/>
              </a:rPr>
              <a:t>：</a:t>
            </a:r>
            <a:r>
              <a:rPr lang="en-US" altLang="zh-CN" sz="2100">
                <a:latin typeface="Arial" charset="0"/>
                <a:ea typeface="宋体" charset="0"/>
                <a:sym typeface="Wingdings" charset="0"/>
              </a:rPr>
              <a:t>(public</a:t>
            </a:r>
            <a:r>
              <a:rPr lang="zh-CN" altLang="en-US" sz="2100">
                <a:latin typeface="Arial" charset="0"/>
                <a:ea typeface="宋体" charset="0"/>
                <a:sym typeface="Wingdings" charset="0"/>
              </a:rPr>
              <a:t>、</a:t>
            </a:r>
            <a:r>
              <a:rPr lang="en-US" altLang="zh-CN" sz="2100">
                <a:latin typeface="Arial" charset="0"/>
                <a:ea typeface="宋体" charset="0"/>
                <a:sym typeface="Wingdings" charset="0"/>
              </a:rPr>
              <a:t>protected</a:t>
            </a:r>
            <a:r>
              <a:rPr lang="zh-CN" altLang="en-US" sz="2100">
                <a:latin typeface="Arial" charset="0"/>
                <a:ea typeface="宋体" charset="0"/>
                <a:sym typeface="Wingdings" charset="0"/>
              </a:rPr>
              <a:t>、</a:t>
            </a:r>
            <a:r>
              <a:rPr lang="en-US" altLang="zh-CN" sz="2100">
                <a:latin typeface="Arial" charset="0"/>
                <a:ea typeface="宋体" charset="0"/>
                <a:sym typeface="Wingdings" charset="0"/>
              </a:rPr>
              <a:t>private</a:t>
            </a:r>
            <a:r>
              <a:rPr lang="zh-CN" altLang="en-US" sz="2100">
                <a:latin typeface="Arial" charset="0"/>
                <a:ea typeface="宋体" charset="0"/>
                <a:sym typeface="Wingdings" charset="0"/>
              </a:rPr>
              <a:t>、默认</a:t>
            </a:r>
            <a:r>
              <a:rPr lang="en-US" altLang="zh-CN" sz="2100">
                <a:latin typeface="Arial" charset="0"/>
                <a:ea typeface="宋体" charset="0"/>
                <a:sym typeface="Wingdings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>
                <a:latin typeface="Arial" charset="0"/>
                <a:ea typeface="宋体" charset="0"/>
                <a:sym typeface="Wingdings" charset="0"/>
              </a:rPr>
              <a:t>abstract</a:t>
            </a:r>
            <a:r>
              <a:rPr lang="zh-CN" altLang="en-US" sz="2100">
                <a:latin typeface="Arial" charset="0"/>
                <a:ea typeface="宋体" charset="0"/>
                <a:sym typeface="Wingdings" charset="0"/>
              </a:rPr>
              <a:t>：只提供了函数声明，未给出函数的实现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>
                <a:latin typeface="Arial" charset="0"/>
                <a:ea typeface="宋体" charset="0"/>
                <a:sym typeface="Wingdings" charset="0"/>
              </a:rPr>
              <a:t>final</a:t>
            </a:r>
            <a:r>
              <a:rPr lang="zh-CN" altLang="en-US" sz="2100">
                <a:latin typeface="Arial" charset="0"/>
                <a:ea typeface="宋体" charset="0"/>
                <a:sym typeface="Wingdings" charset="0"/>
              </a:rPr>
              <a:t>：防止子类重载或隐藏该方法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>
                <a:latin typeface="Arial" charset="0"/>
                <a:ea typeface="宋体" charset="0"/>
                <a:sym typeface="Wingdings" charset="0"/>
              </a:rPr>
              <a:t>synchronized</a:t>
            </a:r>
            <a:r>
              <a:rPr lang="zh-CN" altLang="en-US" sz="2100">
                <a:latin typeface="Arial" charset="0"/>
                <a:ea typeface="宋体" charset="0"/>
                <a:sym typeface="Wingdings" charset="0"/>
              </a:rPr>
              <a:t>：同步方法</a:t>
            </a:r>
            <a:r>
              <a:rPr lang="en-US" altLang="zh-CN" sz="2100">
                <a:latin typeface="Verdana" charset="0"/>
                <a:ea typeface="宋体" charset="0"/>
                <a:sym typeface="Wingdings" charset="0"/>
              </a:rPr>
              <a:t>——</a:t>
            </a:r>
            <a:r>
              <a:rPr lang="zh-CN" altLang="en-US" sz="2100">
                <a:latin typeface="Arial" charset="0"/>
                <a:ea typeface="宋体" charset="0"/>
                <a:sym typeface="Wingdings" charset="0"/>
              </a:rPr>
              <a:t>用于多线程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>
                <a:latin typeface="Arial" charset="0"/>
                <a:ea typeface="宋体" charset="0"/>
                <a:sym typeface="Wingdings" charset="0"/>
              </a:rPr>
              <a:t>native</a:t>
            </a:r>
            <a:r>
              <a:rPr lang="zh-CN" altLang="en-US" sz="2100">
                <a:latin typeface="Arial" charset="0"/>
                <a:ea typeface="宋体" charset="0"/>
                <a:sym typeface="Wingdings" charset="0"/>
              </a:rPr>
              <a:t>：该方法使用了</a:t>
            </a:r>
            <a:r>
              <a:rPr lang="en-US" altLang="zh-CN" sz="2100">
                <a:latin typeface="Arial" charset="0"/>
                <a:ea typeface="宋体" charset="0"/>
                <a:sym typeface="Wingdings" charset="0"/>
              </a:rPr>
              <a:t>C/C++</a:t>
            </a:r>
            <a:r>
              <a:rPr lang="zh-CN" altLang="en-US" sz="2100">
                <a:latin typeface="Arial" charset="0"/>
                <a:ea typeface="宋体" charset="0"/>
                <a:sym typeface="Wingdings" charset="0"/>
              </a:rPr>
              <a:t>实现的方法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>
                <a:latin typeface="Arial" charset="0"/>
                <a:ea typeface="宋体" charset="0"/>
                <a:sym typeface="Wingdings" charset="0"/>
              </a:rPr>
              <a:t>static</a:t>
            </a:r>
            <a:r>
              <a:rPr lang="zh-CN" altLang="en-US" sz="2100">
                <a:latin typeface="Arial" charset="0"/>
                <a:ea typeface="宋体" charset="0"/>
                <a:sym typeface="Wingdings" charset="0"/>
              </a:rPr>
              <a:t>：有</a:t>
            </a:r>
            <a:r>
              <a:rPr lang="en-US" altLang="zh-CN" sz="2100">
                <a:latin typeface="Arial" charset="0"/>
                <a:ea typeface="宋体" charset="0"/>
                <a:sym typeface="Wingdings" charset="0"/>
              </a:rPr>
              <a:t>static</a:t>
            </a:r>
            <a:r>
              <a:rPr lang="zh-CN" altLang="en-US" sz="2100">
                <a:latin typeface="Arial" charset="0"/>
                <a:ea typeface="宋体" charset="0"/>
                <a:sym typeface="Wingdings" charset="0"/>
              </a:rPr>
              <a:t>修饰的类称为类方法，为所有类所共享，只有一个副本。无</a:t>
            </a:r>
            <a:r>
              <a:rPr lang="en-US" altLang="zh-CN" sz="2100">
                <a:latin typeface="Arial" charset="0"/>
                <a:ea typeface="宋体" charset="0"/>
                <a:sym typeface="Wingdings" charset="0"/>
              </a:rPr>
              <a:t>static</a:t>
            </a:r>
            <a:r>
              <a:rPr lang="zh-CN" altLang="en-US" sz="2100">
                <a:latin typeface="Arial" charset="0"/>
                <a:ea typeface="宋体" charset="0"/>
                <a:sym typeface="Wingdings" charset="0"/>
              </a:rPr>
              <a:t>修饰的类为实例方法，必须先实例化，然后才能调用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1900">
                <a:latin typeface="Arial" charset="0"/>
                <a:ea typeface="宋体" charset="0"/>
              </a:rPr>
              <a:t>		（类方法中不能使用</a:t>
            </a:r>
            <a:r>
              <a:rPr lang="en-US" altLang="zh-CN" sz="1900">
                <a:latin typeface="Arial" charset="0"/>
                <a:ea typeface="宋体" charset="0"/>
              </a:rPr>
              <a:t>this</a:t>
            </a:r>
            <a:r>
              <a:rPr lang="zh-CN" altLang="en-US" sz="1900">
                <a:latin typeface="Arial" charset="0"/>
                <a:ea typeface="宋体" charset="0"/>
              </a:rPr>
              <a:t>或</a:t>
            </a:r>
            <a:r>
              <a:rPr lang="en-US" altLang="zh-CN" sz="1900">
                <a:latin typeface="Arial" charset="0"/>
                <a:ea typeface="宋体" charset="0"/>
              </a:rPr>
              <a:t>super</a:t>
            </a:r>
            <a:r>
              <a:rPr lang="zh-CN" altLang="en-US" sz="1900">
                <a:latin typeface="Arial" charset="0"/>
                <a:ea typeface="宋体" charset="0"/>
              </a:rPr>
              <a:t>，也不能用非</a:t>
            </a:r>
            <a:r>
              <a:rPr lang="en-US" altLang="zh-CN" sz="1900">
                <a:latin typeface="Arial" charset="0"/>
                <a:ea typeface="宋体" charset="0"/>
              </a:rPr>
              <a:t>static</a:t>
            </a:r>
            <a:r>
              <a:rPr lang="zh-CN" altLang="en-US" sz="1900">
                <a:latin typeface="Arial" charset="0"/>
                <a:ea typeface="宋体" charset="0"/>
              </a:rPr>
              <a:t>成员变量）</a:t>
            </a:r>
          </a:p>
        </p:txBody>
      </p:sp>
    </p:spTree>
    <p:extLst>
      <p:ext uri="{BB962C8B-B14F-4D97-AF65-F5344CB8AC3E}">
        <p14:creationId xmlns:p14="http://schemas.microsoft.com/office/powerpoint/2010/main" val="7879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0"/>
              </a:rPr>
              <a:t>知识点</a:t>
            </a:r>
            <a:r>
              <a:rPr lang="en-US" altLang="zh-CN" dirty="0" smtClean="0">
                <a:latin typeface="Arial" charset="0"/>
                <a:ea typeface="宋体" charset="0"/>
              </a:rPr>
              <a:t>21</a:t>
            </a:r>
            <a:r>
              <a:rPr lang="zh-CN" altLang="en-US" dirty="0" smtClean="0">
                <a:latin typeface="Arial" charset="0"/>
                <a:ea typeface="宋体" charset="0"/>
              </a:rPr>
              <a:t>：类的实体中的方法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宋体" charset="0"/>
              </a:rPr>
              <a:t>方法</a:t>
            </a:r>
            <a:r>
              <a:rPr lang="zh-CN" altLang="en-US" dirty="0">
                <a:latin typeface="Arial" charset="0"/>
                <a:ea typeface="宋体" charset="0"/>
              </a:rPr>
              <a:t>的参数传值问题：</a:t>
            </a:r>
          </a:p>
          <a:p>
            <a:pPr lvl="1"/>
            <a:r>
              <a:rPr lang="en-US" altLang="zh-CN" dirty="0">
                <a:latin typeface="Arial" charset="0"/>
                <a:ea typeface="宋体" charset="0"/>
              </a:rPr>
              <a:t>Java</a:t>
            </a:r>
            <a:r>
              <a:rPr lang="zh-CN" altLang="en-US" dirty="0">
                <a:latin typeface="Arial" charset="0"/>
                <a:ea typeface="宋体" charset="0"/>
              </a:rPr>
              <a:t>中只有一种值传递，但随着传递内容的不同而有所不同：</a:t>
            </a:r>
          </a:p>
          <a:p>
            <a:pPr lvl="2"/>
            <a:r>
              <a:rPr lang="zh-CN" altLang="en-US" dirty="0">
                <a:latin typeface="Arial" charset="0"/>
                <a:ea typeface="宋体" charset="0"/>
              </a:rPr>
              <a:t>基本类型（整型、实型、字符、布尔）：传值方式</a:t>
            </a:r>
          </a:p>
          <a:p>
            <a:pPr lvl="2"/>
            <a:r>
              <a:rPr lang="zh-CN" altLang="en-US" dirty="0">
                <a:latin typeface="Arial" charset="0"/>
                <a:ea typeface="宋体" charset="0"/>
              </a:rPr>
              <a:t>对象引用：传引用方式</a:t>
            </a:r>
          </a:p>
        </p:txBody>
      </p:sp>
    </p:spTree>
    <p:extLst>
      <p:ext uri="{BB962C8B-B14F-4D97-AF65-F5344CB8AC3E}">
        <p14:creationId xmlns:p14="http://schemas.microsoft.com/office/powerpoint/2010/main" val="6226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面向对象基础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对象与类：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对象：代表现实世界中可以明确标识的任何事物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成员变量：表明对象的状态、属性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方法：表明对象所具有的行为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例如：一台</a:t>
            </a:r>
            <a:r>
              <a:rPr lang="en-US" altLang="zh-CN">
                <a:latin typeface="Arial" charset="0"/>
                <a:ea typeface="宋体" charset="0"/>
              </a:rPr>
              <a:t>PC</a:t>
            </a:r>
            <a:r>
              <a:rPr lang="zh-CN" altLang="en-US">
                <a:latin typeface="Arial" charset="0"/>
                <a:ea typeface="宋体" charset="0"/>
              </a:rPr>
              <a:t>机对象</a:t>
            </a:r>
          </a:p>
          <a:p>
            <a:pPr lvl="3" eaLnBrk="1" hangingPunct="1"/>
            <a:r>
              <a:rPr lang="zh-CN" altLang="en-US">
                <a:latin typeface="Arial" charset="0"/>
                <a:ea typeface="宋体" charset="0"/>
              </a:rPr>
              <a:t>成员变量：</a:t>
            </a:r>
            <a:r>
              <a:rPr lang="en-US" altLang="zh-CN">
                <a:latin typeface="Arial" charset="0"/>
                <a:ea typeface="宋体" charset="0"/>
              </a:rPr>
              <a:t>CPU</a:t>
            </a:r>
            <a:r>
              <a:rPr lang="zh-CN" altLang="en-US">
                <a:latin typeface="Arial" charset="0"/>
                <a:ea typeface="宋体" charset="0"/>
              </a:rPr>
              <a:t>、内存、硬盘、</a:t>
            </a:r>
            <a:r>
              <a:rPr lang="en-US" altLang="zh-CN">
                <a:latin typeface="Verdana" charset="0"/>
                <a:ea typeface="宋体" charset="0"/>
              </a:rPr>
              <a:t>……</a:t>
            </a:r>
            <a:endParaRPr lang="en-US" altLang="zh-CN">
              <a:latin typeface="Arial" charset="0"/>
              <a:ea typeface="宋体" charset="0"/>
            </a:endParaRPr>
          </a:p>
          <a:p>
            <a:pPr lvl="3" eaLnBrk="1" hangingPunct="1"/>
            <a:r>
              <a:rPr lang="zh-CN" altLang="en-US">
                <a:latin typeface="Arial" charset="0"/>
                <a:ea typeface="宋体" charset="0"/>
              </a:rPr>
              <a:t>方法：运算、输入、输出、</a:t>
            </a:r>
            <a:r>
              <a:rPr lang="en-US" altLang="zh-CN">
                <a:latin typeface="Verdana" charset="0"/>
                <a:ea typeface="宋体" charset="0"/>
              </a:rPr>
              <a:t>……</a:t>
            </a:r>
            <a:endParaRPr lang="en-US" altLang="zh-CN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类：构造对象的模板或蓝图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对象是类的实例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由类构造对象的过程称为创建类的实例</a:t>
            </a:r>
          </a:p>
        </p:txBody>
      </p:sp>
    </p:spTree>
    <p:extLst>
      <p:ext uri="{BB962C8B-B14F-4D97-AF65-F5344CB8AC3E}">
        <p14:creationId xmlns:p14="http://schemas.microsoft.com/office/powerpoint/2010/main" val="36538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类的方法参数举例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buFont typeface="Wingdings" charset="0"/>
              <a:buNone/>
            </a:pPr>
            <a:r>
              <a:rPr lang="en-US" altLang="zh-CN" sz="2100">
                <a:latin typeface="Arial" charset="0"/>
                <a:ea typeface="宋体" charset="0"/>
              </a:rPr>
              <a:t>//</a:t>
            </a:r>
            <a:r>
              <a:rPr lang="zh-CN" altLang="en-US" sz="2100">
                <a:latin typeface="Arial" charset="0"/>
                <a:ea typeface="宋体" charset="0"/>
              </a:rPr>
              <a:t>传基本类型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100">
                <a:latin typeface="Arial" charset="0"/>
                <a:ea typeface="宋体" charset="0"/>
              </a:rPr>
              <a:t>public static void tripleValue(double x)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10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100">
                <a:latin typeface="Arial" charset="0"/>
                <a:ea typeface="宋体" charset="0"/>
              </a:rPr>
              <a:t>	x=3*x;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10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100">
                <a:latin typeface="Arial" charset="0"/>
                <a:ea typeface="宋体" charset="0"/>
              </a:rPr>
              <a:t>//</a:t>
            </a:r>
            <a:r>
              <a:rPr lang="zh-CN" altLang="en-US" sz="2100">
                <a:latin typeface="Arial" charset="0"/>
                <a:ea typeface="宋体" charset="0"/>
              </a:rPr>
              <a:t>调用此方法，对传入的</a:t>
            </a:r>
            <a:r>
              <a:rPr lang="en-US" altLang="zh-CN" sz="2100">
                <a:latin typeface="Arial" charset="0"/>
                <a:ea typeface="宋体" charset="0"/>
              </a:rPr>
              <a:t>x</a:t>
            </a:r>
            <a:r>
              <a:rPr lang="zh-CN" altLang="en-US" sz="2100">
                <a:latin typeface="Arial" charset="0"/>
                <a:ea typeface="宋体" charset="0"/>
              </a:rPr>
              <a:t>不起任何作用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100">
                <a:latin typeface="Arial" charset="0"/>
                <a:ea typeface="宋体" charset="0"/>
              </a:rPr>
              <a:t>double percent=10;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100">
                <a:latin typeface="Arial" charset="0"/>
                <a:ea typeface="宋体" charset="0"/>
              </a:rPr>
              <a:t>tripleValue(percent);	//percent</a:t>
            </a:r>
            <a:r>
              <a:rPr lang="zh-CN" altLang="en-US" sz="2100">
                <a:latin typeface="Arial" charset="0"/>
                <a:ea typeface="宋体" charset="0"/>
              </a:rPr>
              <a:t>的值仍然为</a:t>
            </a:r>
            <a:r>
              <a:rPr lang="en-US" altLang="zh-CN" sz="2100">
                <a:latin typeface="Arial" charset="0"/>
                <a:ea typeface="宋体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549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类的方法参数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基本类型传递：值拷贝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816100" y="3854450"/>
            <a:ext cx="2232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Verdana" charset="0"/>
              </a:rPr>
              <a:t>percent</a:t>
            </a:r>
            <a:r>
              <a:rPr lang="zh-CN" altLang="en-US" sz="2800" b="1">
                <a:latin typeface="Verdana" charset="0"/>
              </a:rPr>
              <a:t>＝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905250" y="3854450"/>
            <a:ext cx="22320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Verdana" charset="0"/>
              </a:rPr>
              <a:t>10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968625" y="4791075"/>
            <a:ext cx="1008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Verdana" charset="0"/>
              </a:rPr>
              <a:t>x</a:t>
            </a:r>
            <a:r>
              <a:rPr lang="zh-CN" altLang="en-US" sz="2800" b="1">
                <a:latin typeface="Verdana" charset="0"/>
              </a:rPr>
              <a:t>＝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905250" y="4791075"/>
            <a:ext cx="237648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Verdana" charset="0"/>
              </a:rPr>
              <a:t>10   </a:t>
            </a: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4624388" y="4359275"/>
            <a:ext cx="360362" cy="431800"/>
          </a:xfrm>
          <a:prstGeom prst="downArrow">
            <a:avLst>
              <a:gd name="adj1" fmla="val 50000"/>
              <a:gd name="adj2" fmla="val 2995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34153" name="Line 9"/>
          <p:cNvSpPr>
            <a:spLocks noChangeShapeType="1"/>
          </p:cNvSpPr>
          <p:nvPr/>
        </p:nvSpPr>
        <p:spPr bwMode="auto">
          <a:xfrm>
            <a:off x="4408488" y="5006975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5489575" y="4806950"/>
            <a:ext cx="720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Verdana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9485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3" grpId="0" animBg="1"/>
      <p:bldP spid="1341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类的方法参数举例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2508251"/>
            <a:ext cx="7947025" cy="3683000"/>
          </a:xfrm>
        </p:spPr>
        <p:txBody>
          <a:bodyPr>
            <a:noAutofit/>
          </a:bodyPr>
          <a:lstStyle/>
          <a:p>
            <a:pPr marL="18000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class Employ{</a:t>
            </a:r>
          </a:p>
          <a:p>
            <a:pPr marL="18000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double salary;</a:t>
            </a:r>
          </a:p>
          <a:p>
            <a:pPr marL="18000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dirty="0">
                <a:latin typeface="Verdana" charset="0"/>
                <a:ea typeface="宋体" charset="0"/>
              </a:rPr>
              <a:t>……</a:t>
            </a:r>
            <a:endParaRPr lang="en-US" altLang="zh-CN" sz="2000" dirty="0">
              <a:latin typeface="Arial" charset="0"/>
              <a:ea typeface="宋体" charset="0"/>
            </a:endParaRPr>
          </a:p>
          <a:p>
            <a:pPr marL="18000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 smtClean="0">
                <a:latin typeface="Arial" charset="0"/>
                <a:ea typeface="宋体" charset="0"/>
              </a:rPr>
              <a:t>}</a:t>
            </a:r>
          </a:p>
          <a:p>
            <a:pPr marL="18000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//</a:t>
            </a:r>
            <a:r>
              <a:rPr lang="zh-CN" altLang="en-US" sz="2000" dirty="0">
                <a:latin typeface="Arial" charset="0"/>
                <a:ea typeface="宋体" charset="0"/>
              </a:rPr>
              <a:t>传对象的某个方法</a:t>
            </a:r>
          </a:p>
          <a:p>
            <a:pPr marL="18000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public static void </a:t>
            </a:r>
            <a:r>
              <a:rPr lang="en-US" altLang="zh-CN" sz="2000" dirty="0" err="1">
                <a:latin typeface="Arial" charset="0"/>
                <a:ea typeface="宋体" charset="0"/>
              </a:rPr>
              <a:t>tripleSalary</a:t>
            </a:r>
            <a:r>
              <a:rPr lang="en-US" altLang="zh-CN" sz="2000" dirty="0">
                <a:latin typeface="Arial" charset="0"/>
                <a:ea typeface="宋体" charset="0"/>
              </a:rPr>
              <a:t>(Employ e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){</a:t>
            </a:r>
            <a:endParaRPr lang="en-US" altLang="zh-CN" sz="2000" dirty="0">
              <a:latin typeface="Arial" charset="0"/>
              <a:ea typeface="宋体" charset="0"/>
            </a:endParaRPr>
          </a:p>
          <a:p>
            <a:pPr marL="18000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dirty="0" err="1">
                <a:latin typeface="Arial" charset="0"/>
                <a:ea typeface="宋体" charset="0"/>
              </a:rPr>
              <a:t>e.salary</a:t>
            </a:r>
            <a:r>
              <a:rPr lang="en-US" altLang="zh-CN" sz="2000" dirty="0">
                <a:latin typeface="Arial" charset="0"/>
                <a:ea typeface="宋体" charset="0"/>
              </a:rPr>
              <a:t>=200;</a:t>
            </a:r>
          </a:p>
          <a:p>
            <a:pPr marL="18000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</a:p>
          <a:p>
            <a:pPr marL="18000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//</a:t>
            </a:r>
            <a:r>
              <a:rPr lang="zh-CN" altLang="en-US" sz="2000" dirty="0">
                <a:latin typeface="Arial" charset="0"/>
                <a:ea typeface="宋体" charset="0"/>
              </a:rPr>
              <a:t>调用该方法，会修改对象的值</a:t>
            </a:r>
            <a:r>
              <a:rPr lang="en-US" altLang="zh-CN" sz="2000" dirty="0">
                <a:latin typeface="Verdana" charset="0"/>
                <a:ea typeface="宋体" charset="0"/>
              </a:rPr>
              <a:t>——</a:t>
            </a:r>
            <a:r>
              <a:rPr lang="zh-CN" altLang="en-US" sz="2000" dirty="0">
                <a:latin typeface="Arial" charset="0"/>
                <a:ea typeface="宋体" charset="0"/>
              </a:rPr>
              <a:t>引用传递</a:t>
            </a:r>
          </a:p>
          <a:p>
            <a:pPr marL="18000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Employ x=new Employ();</a:t>
            </a:r>
          </a:p>
          <a:p>
            <a:pPr marL="180000" indent="0">
              <a:spcBef>
                <a:spcPts val="0"/>
              </a:spcBef>
              <a:buNone/>
            </a:pPr>
            <a:r>
              <a:rPr lang="en-US" altLang="zh-CN" sz="2000" dirty="0" err="1">
                <a:latin typeface="Arial" charset="0"/>
                <a:ea typeface="宋体" charset="0"/>
              </a:rPr>
              <a:t>tripleSalary</a:t>
            </a:r>
            <a:r>
              <a:rPr lang="en-US" altLang="zh-CN" sz="2000" dirty="0">
                <a:latin typeface="Arial" charset="0"/>
                <a:ea typeface="宋体" charset="0"/>
              </a:rPr>
              <a:t>(x);	//</a:t>
            </a:r>
            <a:r>
              <a:rPr lang="en-US" altLang="zh-CN" sz="2000" dirty="0" err="1">
                <a:latin typeface="Arial" charset="0"/>
                <a:ea typeface="宋体" charset="0"/>
              </a:rPr>
              <a:t>x.salary</a:t>
            </a:r>
            <a:r>
              <a:rPr lang="zh-CN" altLang="en-US" sz="2000" dirty="0">
                <a:latin typeface="Arial" charset="0"/>
                <a:ea typeface="宋体" charset="0"/>
              </a:rPr>
              <a:t>变成了</a:t>
            </a:r>
            <a:r>
              <a:rPr lang="en-US" altLang="zh-CN" sz="2000" dirty="0">
                <a:latin typeface="Arial" charset="0"/>
                <a:ea typeface="宋体" charset="0"/>
              </a:rPr>
              <a:t>200</a:t>
            </a:r>
          </a:p>
          <a:p>
            <a:pPr marL="180000" indent="0" eaLnBrk="1" hangingPunct="1">
              <a:spcBef>
                <a:spcPts val="0"/>
              </a:spcBef>
              <a:buFont typeface="Wingdings" charset="0"/>
              <a:buNone/>
            </a:pPr>
            <a:endParaRPr lang="en-US" altLang="zh-CN" sz="2000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类的方法参数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类对象传递：引用拷贝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84438" y="3440113"/>
            <a:ext cx="9350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Verdana" charset="0"/>
              </a:rPr>
              <a:t>x</a:t>
            </a:r>
            <a:r>
              <a:rPr lang="zh-CN" altLang="en-US" sz="2800" b="1">
                <a:latin typeface="Verdana" charset="0"/>
              </a:rPr>
              <a:t>＝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348038" y="3440113"/>
            <a:ext cx="1439862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sz="2800" b="1">
              <a:latin typeface="Verdana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411413" y="4329113"/>
            <a:ext cx="1008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Verdana" charset="0"/>
              </a:rPr>
              <a:t>e</a:t>
            </a:r>
            <a:r>
              <a:rPr lang="zh-CN" altLang="en-US" sz="2800" b="1" dirty="0">
                <a:latin typeface="Verdana" charset="0"/>
              </a:rPr>
              <a:t>＝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348038" y="4376738"/>
            <a:ext cx="1439862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sz="2800" b="1">
              <a:latin typeface="Verdana" charset="0"/>
            </a:endParaRPr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>
            <a:off x="3851275" y="3944938"/>
            <a:ext cx="360363" cy="431800"/>
          </a:xfrm>
          <a:prstGeom prst="downArrow">
            <a:avLst>
              <a:gd name="adj1" fmla="val 50000"/>
              <a:gd name="adj2" fmla="val 2995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6011863" y="4592638"/>
            <a:ext cx="2016125" cy="1800225"/>
            <a:chOff x="3198" y="2704"/>
            <a:chExt cx="1270" cy="1134"/>
          </a:xfrm>
        </p:grpSpPr>
        <p:sp>
          <p:nvSpPr>
            <p:cNvPr id="27663" name="Rectangle 10"/>
            <p:cNvSpPr>
              <a:spLocks noChangeArrowheads="1"/>
            </p:cNvSpPr>
            <p:nvPr/>
          </p:nvSpPr>
          <p:spPr bwMode="auto">
            <a:xfrm>
              <a:off x="3198" y="2704"/>
              <a:ext cx="1270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Verdana" charset="0"/>
                </a:rPr>
                <a:t>Employ</a:t>
              </a:r>
            </a:p>
          </p:txBody>
        </p:sp>
        <p:sp>
          <p:nvSpPr>
            <p:cNvPr id="27664" name="Rectangle 11"/>
            <p:cNvSpPr>
              <a:spLocks noChangeArrowheads="1"/>
            </p:cNvSpPr>
            <p:nvPr/>
          </p:nvSpPr>
          <p:spPr bwMode="auto">
            <a:xfrm>
              <a:off x="3198" y="2976"/>
              <a:ext cx="127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Verdana" charset="0"/>
                </a:rPr>
                <a:t>salary</a:t>
              </a:r>
            </a:p>
            <a:p>
              <a:pPr algn="ctr"/>
              <a:r>
                <a:rPr lang="en-US" altLang="zh-CN" sz="2400" b="1">
                  <a:latin typeface="Verdana" charset="0"/>
                </a:rPr>
                <a:t>……</a:t>
              </a:r>
            </a:p>
          </p:txBody>
        </p:sp>
      </p:grpSp>
      <p:grpSp>
        <p:nvGrpSpPr>
          <p:cNvPr id="27658" name="Group 12"/>
          <p:cNvGrpSpPr>
            <a:grpSpLocks/>
          </p:cNvGrpSpPr>
          <p:nvPr/>
        </p:nvGrpSpPr>
        <p:grpSpPr bwMode="auto">
          <a:xfrm>
            <a:off x="4140200" y="3729038"/>
            <a:ext cx="2160588" cy="863600"/>
            <a:chOff x="2608" y="1616"/>
            <a:chExt cx="1361" cy="544"/>
          </a:xfrm>
        </p:grpSpPr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2608" y="1616"/>
              <a:ext cx="13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3969" y="1616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9" name="Line 15"/>
          <p:cNvSpPr>
            <a:spLocks noChangeShapeType="1"/>
          </p:cNvSpPr>
          <p:nvPr/>
        </p:nvSpPr>
        <p:spPr bwMode="auto">
          <a:xfrm>
            <a:off x="4284663" y="4664075"/>
            <a:ext cx="172720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4" name="Rectangle 16"/>
          <p:cNvSpPr>
            <a:spLocks noChangeArrowheads="1"/>
          </p:cNvSpPr>
          <p:nvPr/>
        </p:nvSpPr>
        <p:spPr bwMode="auto">
          <a:xfrm>
            <a:off x="6372225" y="5313363"/>
            <a:ext cx="1295400" cy="5032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6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类的方法参数传递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sz="2700">
                <a:latin typeface="Arial" charset="0"/>
                <a:ea typeface="宋体" charset="0"/>
              </a:rPr>
              <a:t>例：交换两个</a:t>
            </a:r>
            <a:r>
              <a:rPr lang="en-US" altLang="zh-CN" sz="2700">
                <a:latin typeface="Arial" charset="0"/>
                <a:ea typeface="宋体" charset="0"/>
              </a:rPr>
              <a:t>Employ</a:t>
            </a:r>
            <a:r>
              <a:rPr lang="zh-CN" altLang="en-US" sz="2700">
                <a:latin typeface="Arial" charset="0"/>
                <a:ea typeface="宋体" charset="0"/>
              </a:rPr>
              <a:t>类的对象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200">
                <a:latin typeface="Arial" charset="0"/>
                <a:ea typeface="宋体" charset="0"/>
              </a:rPr>
              <a:t>public static void swap(Employ x,Employ y){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200">
                <a:latin typeface="Arial" charset="0"/>
                <a:ea typeface="宋体" charset="0"/>
              </a:rPr>
              <a:t>	Employ tmp=x;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200">
                <a:latin typeface="Arial" charset="0"/>
                <a:ea typeface="宋体" charset="0"/>
              </a:rPr>
              <a:t>	x=y;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200">
                <a:latin typeface="Arial" charset="0"/>
                <a:ea typeface="宋体" charset="0"/>
              </a:rPr>
              <a:t>	y=tmp;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200">
                <a:latin typeface="Arial" charset="0"/>
                <a:ea typeface="宋体" charset="0"/>
              </a:rPr>
              <a:t>}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200">
                <a:latin typeface="Arial" charset="0"/>
                <a:ea typeface="宋体" charset="0"/>
              </a:rPr>
              <a:t>//</a:t>
            </a:r>
            <a:r>
              <a:rPr lang="zh-CN" altLang="en-US" sz="2200">
                <a:latin typeface="Arial" charset="0"/>
                <a:ea typeface="宋体" charset="0"/>
              </a:rPr>
              <a:t>调用上述交换函数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200">
                <a:latin typeface="Arial" charset="0"/>
                <a:ea typeface="宋体" charset="0"/>
              </a:rPr>
              <a:t>Employ a=new Employ();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200">
                <a:latin typeface="Arial" charset="0"/>
                <a:ea typeface="宋体" charset="0"/>
              </a:rPr>
              <a:t>Employ b=new Employ();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200">
                <a:latin typeface="Arial" charset="0"/>
                <a:ea typeface="宋体" charset="0"/>
              </a:rPr>
              <a:t>swap(a,b);	//a</a:t>
            </a:r>
            <a:r>
              <a:rPr lang="zh-CN" altLang="en-US" sz="2200">
                <a:latin typeface="Arial" charset="0"/>
                <a:ea typeface="宋体" charset="0"/>
              </a:rPr>
              <a:t>、</a:t>
            </a:r>
            <a:r>
              <a:rPr lang="en-US" altLang="zh-CN" sz="2200">
                <a:latin typeface="Arial" charset="0"/>
                <a:ea typeface="宋体" charset="0"/>
              </a:rPr>
              <a:t>b</a:t>
            </a:r>
            <a:r>
              <a:rPr lang="zh-CN" altLang="en-US" sz="2200">
                <a:latin typeface="Arial" charset="0"/>
                <a:ea typeface="宋体" charset="0"/>
              </a:rPr>
              <a:t>并没有发生交换</a:t>
            </a:r>
          </a:p>
        </p:txBody>
      </p:sp>
    </p:spTree>
    <p:extLst>
      <p:ext uri="{BB962C8B-B14F-4D97-AF65-F5344CB8AC3E}">
        <p14:creationId xmlns:p14="http://schemas.microsoft.com/office/powerpoint/2010/main" val="8138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2037144" y="2421054"/>
            <a:ext cx="6271128" cy="4105158"/>
            <a:chOff x="468313" y="1386181"/>
            <a:chExt cx="5472112" cy="4706644"/>
          </a:xfrm>
        </p:grpSpPr>
        <p:sp>
          <p:nvSpPr>
            <p:cNvPr id="29698" name="Rectangle 4"/>
            <p:cNvSpPr>
              <a:spLocks noChangeArrowheads="1"/>
            </p:cNvSpPr>
            <p:nvPr/>
          </p:nvSpPr>
          <p:spPr bwMode="auto">
            <a:xfrm>
              <a:off x="2411413" y="1989138"/>
              <a:ext cx="720725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Verdana" charset="0"/>
                </a:rPr>
                <a:t>a</a:t>
              </a:r>
            </a:p>
          </p:txBody>
        </p:sp>
        <p:sp>
          <p:nvSpPr>
            <p:cNvPr id="29699" name="Rectangle 5"/>
            <p:cNvSpPr>
              <a:spLocks noChangeArrowheads="1"/>
            </p:cNvSpPr>
            <p:nvPr/>
          </p:nvSpPr>
          <p:spPr bwMode="auto">
            <a:xfrm>
              <a:off x="4211638" y="1989138"/>
              <a:ext cx="1728787" cy="20875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0" name="Rectangle 7"/>
            <p:cNvSpPr>
              <a:spLocks noChangeArrowheads="1"/>
            </p:cNvSpPr>
            <p:nvPr/>
          </p:nvSpPr>
          <p:spPr bwMode="auto">
            <a:xfrm>
              <a:off x="611188" y="4005263"/>
              <a:ext cx="720725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Verdana" charset="0"/>
                </a:rPr>
                <a:t>b</a:t>
              </a:r>
            </a:p>
          </p:txBody>
        </p:sp>
        <p:sp>
          <p:nvSpPr>
            <p:cNvPr id="29701" name="Rectangle 8"/>
            <p:cNvSpPr>
              <a:spLocks noChangeArrowheads="1"/>
            </p:cNvSpPr>
            <p:nvPr/>
          </p:nvSpPr>
          <p:spPr bwMode="auto">
            <a:xfrm>
              <a:off x="2411413" y="4005263"/>
              <a:ext cx="1728787" cy="20875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2" name="Rectangle 10"/>
            <p:cNvSpPr>
              <a:spLocks noChangeArrowheads="1"/>
            </p:cNvSpPr>
            <p:nvPr/>
          </p:nvSpPr>
          <p:spPr bwMode="auto">
            <a:xfrm>
              <a:off x="468313" y="2060575"/>
              <a:ext cx="719137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Verdana" charset="0"/>
                </a:rPr>
                <a:t>x</a:t>
              </a:r>
            </a:p>
          </p:txBody>
        </p:sp>
        <p:sp>
          <p:nvSpPr>
            <p:cNvPr id="29703" name="Rectangle 11"/>
            <p:cNvSpPr>
              <a:spLocks noChangeArrowheads="1"/>
            </p:cNvSpPr>
            <p:nvPr/>
          </p:nvSpPr>
          <p:spPr bwMode="auto">
            <a:xfrm>
              <a:off x="468313" y="2924175"/>
              <a:ext cx="719137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Verdana" charset="0"/>
                </a:rPr>
                <a:t>y</a:t>
              </a:r>
            </a:p>
          </p:txBody>
        </p:sp>
        <p:sp>
          <p:nvSpPr>
            <p:cNvPr id="29704" name="Rectangle 21"/>
            <p:cNvSpPr>
              <a:spLocks noChangeArrowheads="1"/>
            </p:cNvSpPr>
            <p:nvPr/>
          </p:nvSpPr>
          <p:spPr bwMode="auto">
            <a:xfrm>
              <a:off x="1357313" y="1386181"/>
              <a:ext cx="863600" cy="4333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Verdana" charset="0"/>
                </a:rPr>
                <a:t>tmp</a:t>
              </a:r>
            </a:p>
          </p:txBody>
        </p:sp>
        <p:sp>
          <p:nvSpPr>
            <p:cNvPr id="29705" name="Line 28"/>
            <p:cNvSpPr>
              <a:spLocks noChangeShapeType="1"/>
            </p:cNvSpPr>
            <p:nvPr/>
          </p:nvSpPr>
          <p:spPr bwMode="auto">
            <a:xfrm>
              <a:off x="2857500" y="2143125"/>
              <a:ext cx="1357313" cy="46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Line 28"/>
            <p:cNvSpPr>
              <a:spLocks noChangeShapeType="1"/>
            </p:cNvSpPr>
            <p:nvPr/>
          </p:nvSpPr>
          <p:spPr bwMode="auto">
            <a:xfrm flipV="1">
              <a:off x="1000125" y="4143375"/>
              <a:ext cx="142875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Line 28"/>
            <p:cNvSpPr>
              <a:spLocks noChangeShapeType="1"/>
            </p:cNvSpPr>
            <p:nvPr/>
          </p:nvSpPr>
          <p:spPr bwMode="auto">
            <a:xfrm>
              <a:off x="928688" y="2357438"/>
              <a:ext cx="2214562" cy="1643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Line 28"/>
            <p:cNvSpPr>
              <a:spLocks noChangeShapeType="1"/>
            </p:cNvSpPr>
            <p:nvPr/>
          </p:nvSpPr>
          <p:spPr bwMode="auto">
            <a:xfrm flipV="1">
              <a:off x="928688" y="2571750"/>
              <a:ext cx="3286125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Line 28"/>
            <p:cNvSpPr>
              <a:spLocks noChangeShapeType="1"/>
            </p:cNvSpPr>
            <p:nvPr/>
          </p:nvSpPr>
          <p:spPr bwMode="auto">
            <a:xfrm>
              <a:off x="2000250" y="1613704"/>
              <a:ext cx="2214563" cy="4579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59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类的方法参数传递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三种情况归纳：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方法不能修改基本类型的参数值</a:t>
            </a:r>
            <a:r>
              <a:rPr lang="en-US" altLang="zh-CN">
                <a:latin typeface="Verdana" charset="0"/>
                <a:ea typeface="宋体" charset="0"/>
              </a:rPr>
              <a:t>——</a:t>
            </a:r>
            <a:r>
              <a:rPr lang="zh-CN" altLang="en-US">
                <a:latin typeface="Arial" charset="0"/>
                <a:ea typeface="宋体" charset="0"/>
              </a:rPr>
              <a:t>传值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方法可以改变对象参数的状态</a:t>
            </a:r>
            <a:r>
              <a:rPr lang="en-US" altLang="zh-CN">
                <a:latin typeface="Verdana" charset="0"/>
                <a:ea typeface="宋体" charset="0"/>
              </a:rPr>
              <a:t>——</a:t>
            </a:r>
            <a:r>
              <a:rPr lang="zh-CN" altLang="en-US">
                <a:latin typeface="Arial" charset="0"/>
                <a:ea typeface="宋体" charset="0"/>
              </a:rPr>
              <a:t>传引用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方法不能使一个对象参数指向另一个新的对象</a:t>
            </a:r>
            <a:r>
              <a:rPr lang="en-US" altLang="zh-CN">
                <a:latin typeface="Verdana" charset="0"/>
                <a:ea typeface="宋体" charset="0"/>
              </a:rPr>
              <a:t>——</a:t>
            </a:r>
            <a:r>
              <a:rPr lang="zh-CN" altLang="en-US">
                <a:latin typeface="Arial" charset="0"/>
                <a:ea typeface="宋体" charset="0"/>
              </a:rPr>
              <a:t>即引用值不能变化</a:t>
            </a:r>
          </a:p>
        </p:txBody>
      </p:sp>
    </p:spTree>
    <p:extLst>
      <p:ext uri="{BB962C8B-B14F-4D97-AF65-F5344CB8AC3E}">
        <p14:creationId xmlns:p14="http://schemas.microsoft.com/office/powerpoint/2010/main" val="8253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0"/>
              </a:rPr>
              <a:t>知识点</a:t>
            </a:r>
            <a:r>
              <a:rPr lang="en-US" altLang="zh-CN" dirty="0" smtClean="0">
                <a:latin typeface="Arial" charset="0"/>
                <a:ea typeface="宋体" charset="0"/>
              </a:rPr>
              <a:t>22</a:t>
            </a:r>
            <a:r>
              <a:rPr lang="zh-CN" altLang="en-US" dirty="0" smtClean="0">
                <a:latin typeface="Arial" charset="0"/>
                <a:ea typeface="宋体" charset="0"/>
              </a:rPr>
              <a:t>：方法的重载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Arial" charset="0"/>
                <a:ea typeface="宋体" charset="0"/>
              </a:rPr>
              <a:t>方法</a:t>
            </a:r>
            <a:r>
              <a:rPr lang="zh-CN" altLang="en-US" dirty="0">
                <a:latin typeface="Arial" charset="0"/>
                <a:ea typeface="宋体" charset="0"/>
              </a:rPr>
              <a:t>的重载：同函数名，但参数有差异的方法</a:t>
            </a:r>
          </a:p>
          <a:p>
            <a:r>
              <a:rPr lang="zh-CN" altLang="en-US" dirty="0">
                <a:latin typeface="Arial" charset="0"/>
                <a:ea typeface="宋体" charset="0"/>
              </a:rPr>
              <a:t>方法的签名：函数名＋参数列表</a:t>
            </a:r>
            <a:r>
              <a:rPr lang="en-US" altLang="zh-CN" dirty="0">
                <a:latin typeface="Verdana" charset="0"/>
                <a:ea typeface="宋体" charset="0"/>
              </a:rPr>
              <a:t>——</a:t>
            </a:r>
            <a:r>
              <a:rPr lang="zh-CN" altLang="en-US" dirty="0">
                <a:latin typeface="Arial" charset="0"/>
                <a:ea typeface="宋体" charset="0"/>
              </a:rPr>
              <a:t>有差异</a:t>
            </a:r>
          </a:p>
          <a:p>
            <a:pPr lvl="1"/>
            <a:r>
              <a:rPr lang="zh-CN" altLang="en-US" dirty="0">
                <a:latin typeface="Arial" charset="0"/>
                <a:ea typeface="宋体" charset="0"/>
              </a:rPr>
              <a:t>例如：</a:t>
            </a:r>
            <a:r>
              <a:rPr lang="en-US" altLang="zh-CN" dirty="0" err="1">
                <a:latin typeface="Arial" charset="0"/>
                <a:ea typeface="宋体" charset="0"/>
              </a:rPr>
              <a:t>System.out.println</a:t>
            </a:r>
            <a:r>
              <a:rPr lang="zh-CN" altLang="en-US" dirty="0">
                <a:latin typeface="Arial" charset="0"/>
                <a:ea typeface="宋体" charset="0"/>
              </a:rPr>
              <a:t>方法</a:t>
            </a:r>
          </a:p>
          <a:p>
            <a:pPr lvl="2">
              <a:buFont typeface="Wingdings" charset="0"/>
              <a:buNone/>
            </a:pPr>
            <a:r>
              <a:rPr lang="en-US" altLang="zh-CN" sz="1900" dirty="0">
                <a:latin typeface="Arial" charset="0"/>
                <a:ea typeface="宋体" charset="0"/>
              </a:rPr>
              <a:t>public void </a:t>
            </a:r>
            <a:r>
              <a:rPr lang="en-US" altLang="zh-CN" sz="1900" dirty="0" err="1">
                <a:latin typeface="Arial" charset="0"/>
                <a:ea typeface="宋体" charset="0"/>
              </a:rPr>
              <a:t>println</a:t>
            </a:r>
            <a:r>
              <a:rPr lang="en-US" altLang="zh-CN" sz="1900" dirty="0">
                <a:latin typeface="Arial" charset="0"/>
                <a:ea typeface="宋体" charset="0"/>
              </a:rPr>
              <a:t>();</a:t>
            </a:r>
          </a:p>
          <a:p>
            <a:pPr lvl="2">
              <a:buFont typeface="Wingdings" charset="0"/>
              <a:buNone/>
            </a:pPr>
            <a:r>
              <a:rPr lang="en-US" altLang="zh-CN" sz="1900" dirty="0">
                <a:latin typeface="Arial" charset="0"/>
                <a:ea typeface="宋体" charset="0"/>
              </a:rPr>
              <a:t>public void </a:t>
            </a:r>
            <a:r>
              <a:rPr lang="en-US" altLang="zh-CN" sz="1900" dirty="0" err="1">
                <a:latin typeface="Arial" charset="0"/>
                <a:ea typeface="宋体" charset="0"/>
              </a:rPr>
              <a:t>println</a:t>
            </a:r>
            <a:r>
              <a:rPr lang="en-US" altLang="zh-CN" sz="1900" dirty="0">
                <a:latin typeface="Arial" charset="0"/>
                <a:ea typeface="宋体" charset="0"/>
              </a:rPr>
              <a:t>(</a:t>
            </a:r>
            <a:r>
              <a:rPr lang="en-US" altLang="zh-CN" sz="1900" dirty="0" err="1">
                <a:latin typeface="Arial" charset="0"/>
                <a:ea typeface="宋体" charset="0"/>
              </a:rPr>
              <a:t>boolean</a:t>
            </a:r>
            <a:r>
              <a:rPr lang="en-US" altLang="zh-CN" sz="1900" dirty="0">
                <a:latin typeface="Arial" charset="0"/>
                <a:ea typeface="宋体" charset="0"/>
              </a:rPr>
              <a:t> x);</a:t>
            </a:r>
          </a:p>
          <a:p>
            <a:pPr lvl="2">
              <a:buFont typeface="Wingdings" charset="0"/>
              <a:buNone/>
            </a:pPr>
            <a:r>
              <a:rPr lang="en-US" altLang="zh-CN" sz="1900" dirty="0">
                <a:latin typeface="Arial" charset="0"/>
                <a:ea typeface="宋体" charset="0"/>
              </a:rPr>
              <a:t>public void </a:t>
            </a:r>
            <a:r>
              <a:rPr lang="en-US" altLang="zh-CN" sz="1900" dirty="0" err="1">
                <a:latin typeface="Arial" charset="0"/>
                <a:ea typeface="宋体" charset="0"/>
              </a:rPr>
              <a:t>println</a:t>
            </a:r>
            <a:r>
              <a:rPr lang="en-US" altLang="zh-CN" sz="1900" dirty="0">
                <a:latin typeface="Arial" charset="0"/>
                <a:ea typeface="宋体" charset="0"/>
              </a:rPr>
              <a:t>(char x);</a:t>
            </a:r>
          </a:p>
          <a:p>
            <a:pPr lvl="2">
              <a:buFont typeface="Wingdings" charset="0"/>
              <a:buNone/>
            </a:pPr>
            <a:r>
              <a:rPr lang="en-US" altLang="zh-CN" sz="1900" dirty="0">
                <a:latin typeface="Arial" charset="0"/>
                <a:ea typeface="宋体" charset="0"/>
              </a:rPr>
              <a:t>public void </a:t>
            </a:r>
            <a:r>
              <a:rPr lang="en-US" altLang="zh-CN" sz="1900" dirty="0" err="1">
                <a:latin typeface="Arial" charset="0"/>
                <a:ea typeface="宋体" charset="0"/>
              </a:rPr>
              <a:t>println</a:t>
            </a:r>
            <a:r>
              <a:rPr lang="en-US" altLang="zh-CN" sz="1900" dirty="0">
                <a:latin typeface="Arial" charset="0"/>
                <a:ea typeface="宋体" charset="0"/>
              </a:rPr>
              <a:t>(</a:t>
            </a:r>
            <a:r>
              <a:rPr lang="en-US" altLang="zh-CN" sz="1900" dirty="0" err="1">
                <a:latin typeface="Arial" charset="0"/>
                <a:ea typeface="宋体" charset="0"/>
              </a:rPr>
              <a:t>int</a:t>
            </a:r>
            <a:r>
              <a:rPr lang="en-US" altLang="zh-CN" sz="1900" dirty="0">
                <a:latin typeface="Arial" charset="0"/>
                <a:ea typeface="宋体" charset="0"/>
              </a:rPr>
              <a:t> x);</a:t>
            </a:r>
          </a:p>
          <a:p>
            <a:pPr lvl="2">
              <a:buFont typeface="Wingdings" charset="0"/>
              <a:buNone/>
            </a:pPr>
            <a:r>
              <a:rPr lang="en-US" altLang="zh-CN" sz="1900" dirty="0">
                <a:latin typeface="Arial" charset="0"/>
                <a:ea typeface="宋体" charset="0"/>
              </a:rPr>
              <a:t>public void </a:t>
            </a:r>
            <a:r>
              <a:rPr lang="en-US" altLang="zh-CN" sz="1900" dirty="0" err="1">
                <a:latin typeface="Arial" charset="0"/>
                <a:ea typeface="宋体" charset="0"/>
              </a:rPr>
              <a:t>println</a:t>
            </a:r>
            <a:r>
              <a:rPr lang="en-US" altLang="zh-CN" sz="1900" dirty="0">
                <a:latin typeface="Arial" charset="0"/>
                <a:ea typeface="宋体" charset="0"/>
              </a:rPr>
              <a:t>(double x);</a:t>
            </a:r>
          </a:p>
          <a:p>
            <a:pPr lvl="2">
              <a:buFont typeface="Wingdings" charset="0"/>
              <a:buNone/>
            </a:pPr>
            <a:r>
              <a:rPr lang="en-US" altLang="zh-CN" sz="1900" dirty="0">
                <a:latin typeface="Arial" charset="0"/>
                <a:ea typeface="宋体" charset="0"/>
              </a:rPr>
              <a:t>public void </a:t>
            </a:r>
            <a:r>
              <a:rPr lang="en-US" altLang="zh-CN" sz="1900" dirty="0" err="1">
                <a:latin typeface="Arial" charset="0"/>
                <a:ea typeface="宋体" charset="0"/>
              </a:rPr>
              <a:t>println</a:t>
            </a:r>
            <a:r>
              <a:rPr lang="en-US" altLang="zh-CN" sz="1900" dirty="0">
                <a:latin typeface="Arial" charset="0"/>
                <a:ea typeface="宋体" charset="0"/>
              </a:rPr>
              <a:t>(String s);</a:t>
            </a:r>
          </a:p>
          <a:p>
            <a:pPr lvl="2">
              <a:buFont typeface="Wingdings" charset="0"/>
              <a:buNone/>
            </a:pPr>
            <a:r>
              <a:rPr lang="en-US" altLang="zh-CN" sz="1900" dirty="0">
                <a:latin typeface="Verdana" charset="0"/>
                <a:ea typeface="宋体" charset="0"/>
              </a:rPr>
              <a:t>……</a:t>
            </a:r>
            <a:endParaRPr lang="en-US" altLang="zh-CN" sz="1900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0"/>
              </a:rPr>
              <a:t>知识点</a:t>
            </a:r>
            <a:r>
              <a:rPr lang="en-US" altLang="zh-CN" dirty="0" smtClean="0">
                <a:latin typeface="Arial" charset="0"/>
                <a:ea typeface="宋体" charset="0"/>
              </a:rPr>
              <a:t>23</a:t>
            </a:r>
            <a:r>
              <a:rPr lang="zh-CN" altLang="en-US" dirty="0" smtClean="0">
                <a:latin typeface="Arial" charset="0"/>
                <a:ea typeface="宋体" charset="0"/>
              </a:rPr>
              <a:t>：对</a:t>
            </a:r>
            <a:r>
              <a:rPr lang="zh-CN" altLang="en-US" dirty="0">
                <a:latin typeface="Arial" charset="0"/>
                <a:ea typeface="宋体" charset="0"/>
              </a:rPr>
              <a:t>象的定义与使用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700">
                <a:latin typeface="Arial" charset="0"/>
                <a:ea typeface="宋体" charset="0"/>
              </a:rPr>
              <a:t>对象的声明：</a:t>
            </a:r>
            <a:r>
              <a:rPr lang="en-US" altLang="zh-CN" sz="2700">
                <a:latin typeface="Verdana" charset="0"/>
                <a:ea typeface="宋体" charset="0"/>
              </a:rPr>
              <a:t>——</a:t>
            </a:r>
            <a:r>
              <a:rPr lang="zh-CN" altLang="en-US" sz="2700">
                <a:latin typeface="Arial" charset="0"/>
                <a:ea typeface="宋体" charset="0"/>
              </a:rPr>
              <a:t>与基本数据类型类似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>
                <a:latin typeface="Arial" charset="0"/>
                <a:ea typeface="宋体" charset="0"/>
              </a:rPr>
              <a:t>格式：</a:t>
            </a:r>
            <a:r>
              <a:rPr lang="en-US" altLang="zh-CN" sz="2100">
                <a:latin typeface="Arial" charset="0"/>
                <a:ea typeface="宋体" charset="0"/>
              </a:rPr>
              <a:t>&lt;className&gt; &lt;objName&gt;;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>
                <a:latin typeface="Arial" charset="0"/>
                <a:ea typeface="宋体" charset="0"/>
              </a:rPr>
              <a:t>说明：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>
                <a:latin typeface="Arial" charset="0"/>
                <a:ea typeface="宋体" charset="0"/>
              </a:rPr>
              <a:t>声明对象后，仅仅生成一个变量，它将被用于引用某个实例化的对象；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>
                <a:latin typeface="Arial" charset="0"/>
                <a:ea typeface="宋体" charset="0"/>
              </a:rPr>
              <a:t>声明对象后，未真正实例化一个对象，即没有在内存中分配相应的地址空间；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700">
                <a:latin typeface="Arial" charset="0"/>
                <a:ea typeface="宋体" charset="0"/>
              </a:rPr>
              <a:t>实例化对象：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>
                <a:latin typeface="Arial" charset="0"/>
                <a:ea typeface="宋体" charset="0"/>
              </a:rPr>
              <a:t>格式：</a:t>
            </a:r>
            <a:r>
              <a:rPr lang="en-US" altLang="zh-CN" sz="2200">
                <a:latin typeface="Arial" charset="0"/>
                <a:ea typeface="宋体" charset="0"/>
              </a:rPr>
              <a:t>objName=new className([parmValue]);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>
                <a:latin typeface="Arial" charset="0"/>
                <a:ea typeface="宋体" charset="0"/>
              </a:rPr>
              <a:t>说明：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实例化时进行内存分配，同时自动调用构造方法进行初始化</a:t>
            </a:r>
          </a:p>
        </p:txBody>
      </p:sp>
    </p:spTree>
    <p:extLst>
      <p:ext uri="{BB962C8B-B14F-4D97-AF65-F5344CB8AC3E}">
        <p14:creationId xmlns:p14="http://schemas.microsoft.com/office/powerpoint/2010/main" val="22963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对象的定义与使用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sz="2600">
                <a:latin typeface="Arial" charset="0"/>
                <a:ea typeface="宋体" charset="0"/>
              </a:rPr>
              <a:t>类的构造方法：</a:t>
            </a:r>
          </a:p>
          <a:p>
            <a:pPr lvl="1" eaLnBrk="1" hangingPunct="1"/>
            <a:r>
              <a:rPr lang="zh-CN" altLang="en-US" sz="2200">
                <a:latin typeface="Arial" charset="0"/>
                <a:ea typeface="宋体" charset="0"/>
              </a:rPr>
              <a:t>作用：创建对象实例时进行初始化</a:t>
            </a:r>
          </a:p>
          <a:p>
            <a:pPr lvl="1" eaLnBrk="1" hangingPunct="1"/>
            <a:r>
              <a:rPr lang="zh-CN" altLang="en-US" sz="2200">
                <a:latin typeface="Arial" charset="0"/>
                <a:ea typeface="宋体" charset="0"/>
              </a:rPr>
              <a:t>特点：</a:t>
            </a:r>
          </a:p>
          <a:p>
            <a:pPr lvl="2" eaLnBrk="1" hangingPunct="1"/>
            <a:r>
              <a:rPr lang="zh-CN" altLang="en-US" sz="2100">
                <a:latin typeface="Arial" charset="0"/>
                <a:ea typeface="宋体" charset="0"/>
              </a:rPr>
              <a:t>方法名与类同名</a:t>
            </a:r>
          </a:p>
          <a:p>
            <a:pPr lvl="2" eaLnBrk="1" hangingPunct="1"/>
            <a:r>
              <a:rPr lang="zh-CN" altLang="en-US" sz="2100">
                <a:latin typeface="Arial" charset="0"/>
                <a:ea typeface="宋体" charset="0"/>
              </a:rPr>
              <a:t>没有返回值，不需要定义返回类型修饰符（包括</a:t>
            </a:r>
            <a:r>
              <a:rPr lang="en-US" altLang="zh-CN" sz="2100">
                <a:latin typeface="Arial" charset="0"/>
                <a:ea typeface="宋体" charset="0"/>
              </a:rPr>
              <a:t>void</a:t>
            </a:r>
            <a:r>
              <a:rPr lang="zh-CN" altLang="en-US" sz="2100">
                <a:latin typeface="Arial" charset="0"/>
                <a:ea typeface="宋体" charset="0"/>
              </a:rPr>
              <a:t>）</a:t>
            </a:r>
          </a:p>
          <a:p>
            <a:pPr lvl="2" eaLnBrk="1" hangingPunct="1"/>
            <a:r>
              <a:rPr lang="zh-CN" altLang="en-US" sz="2100">
                <a:latin typeface="Arial" charset="0"/>
                <a:ea typeface="宋体" charset="0"/>
              </a:rPr>
              <a:t>用户不能直接调用构造方法</a:t>
            </a:r>
          </a:p>
          <a:p>
            <a:pPr lvl="2" eaLnBrk="1" hangingPunct="1"/>
            <a:r>
              <a:rPr lang="zh-CN" altLang="en-US" sz="2100">
                <a:latin typeface="Arial" charset="0"/>
                <a:ea typeface="宋体" charset="0"/>
              </a:rPr>
              <a:t>系统自动调用</a:t>
            </a:r>
            <a:r>
              <a:rPr lang="en-US" altLang="zh-CN" sz="2100">
                <a:latin typeface="Verdana" charset="0"/>
                <a:ea typeface="宋体" charset="0"/>
              </a:rPr>
              <a:t>——</a:t>
            </a:r>
            <a:r>
              <a:rPr lang="en-US" altLang="zh-CN" sz="2100">
                <a:latin typeface="Arial" charset="0"/>
                <a:ea typeface="宋体" charset="0"/>
              </a:rPr>
              <a:t>new</a:t>
            </a:r>
            <a:r>
              <a:rPr lang="zh-CN" altLang="en-US" sz="2100">
                <a:latin typeface="Arial" charset="0"/>
                <a:ea typeface="宋体" charset="0"/>
              </a:rPr>
              <a:t>操作完成前自动调用，是对象中第一个被调用的方法</a:t>
            </a:r>
          </a:p>
          <a:p>
            <a:pPr lvl="2" eaLnBrk="1" hangingPunct="1"/>
            <a:r>
              <a:rPr lang="zh-CN" altLang="en-US" sz="2100">
                <a:latin typeface="Arial" charset="0"/>
                <a:ea typeface="宋体" charset="0"/>
              </a:rPr>
              <a:t>可以重载</a:t>
            </a:r>
            <a:r>
              <a:rPr lang="en-US" altLang="zh-CN" sz="2100">
                <a:latin typeface="Verdana" charset="0"/>
                <a:ea typeface="宋体" charset="0"/>
              </a:rPr>
              <a:t>——</a:t>
            </a:r>
            <a:r>
              <a:rPr lang="zh-CN" altLang="en-US" sz="2100">
                <a:latin typeface="Arial" charset="0"/>
                <a:ea typeface="宋体" charset="0"/>
              </a:rPr>
              <a:t>即一个类可以有多个构造方法</a:t>
            </a:r>
          </a:p>
          <a:p>
            <a:pPr lvl="1" eaLnBrk="1" hangingPunct="1"/>
            <a:r>
              <a:rPr lang="zh-CN" altLang="en-US" sz="2200">
                <a:latin typeface="Arial" charset="0"/>
                <a:ea typeface="宋体" charset="0"/>
              </a:rPr>
              <a:t>类中未指明构造方法，系统给出默认构造方法，即</a:t>
            </a:r>
            <a:r>
              <a:rPr lang="zh-CN" altLang="en-US" sz="1900">
                <a:latin typeface="Arial" charset="0"/>
                <a:ea typeface="宋体" charset="0"/>
              </a:rPr>
              <a:t>参数为空，所有成员均初始化称该类型的默认值</a:t>
            </a:r>
          </a:p>
        </p:txBody>
      </p:sp>
    </p:spTree>
    <p:extLst>
      <p:ext uri="{BB962C8B-B14F-4D97-AF65-F5344CB8AC3E}">
        <p14:creationId xmlns:p14="http://schemas.microsoft.com/office/powerpoint/2010/main" val="10405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面向对象基础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类与对象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用面向对象（</a:t>
            </a:r>
            <a:r>
              <a:rPr lang="en-US" altLang="zh-CN">
                <a:latin typeface="Arial" charset="0"/>
                <a:ea typeface="宋体" charset="0"/>
              </a:rPr>
              <a:t>OO</a:t>
            </a:r>
            <a:r>
              <a:rPr lang="zh-CN" altLang="en-US">
                <a:latin typeface="Arial" charset="0"/>
                <a:ea typeface="宋体" charset="0"/>
              </a:rPr>
              <a:t>）技术写程序的基本步骤：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根据需要首先定义类</a:t>
            </a:r>
          </a:p>
          <a:p>
            <a:pPr lvl="3" eaLnBrk="1" hangingPunct="1"/>
            <a:r>
              <a:rPr lang="zh-CN" altLang="en-US">
                <a:latin typeface="Arial" charset="0"/>
                <a:ea typeface="宋体" charset="0"/>
              </a:rPr>
              <a:t>指出类的名称、变量和方法，确定类成员被访问的权限等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利用类创建相应的对象</a:t>
            </a:r>
          </a:p>
          <a:p>
            <a:pPr lvl="3" eaLnBrk="1" hangingPunct="1"/>
            <a:r>
              <a:rPr lang="zh-CN" altLang="en-US">
                <a:latin typeface="Arial" charset="0"/>
                <a:ea typeface="宋体" charset="0"/>
              </a:rPr>
              <a:t>系统为该对象分配对应的内存空间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程序运行时，由系统根据需要与对象交换信息</a:t>
            </a:r>
          </a:p>
        </p:txBody>
      </p:sp>
    </p:spTree>
    <p:extLst>
      <p:ext uri="{BB962C8B-B14F-4D97-AF65-F5344CB8AC3E}">
        <p14:creationId xmlns:p14="http://schemas.microsoft.com/office/powerpoint/2010/main" val="25070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2037389"/>
            <a:ext cx="7662864" cy="456428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public class Employee{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public Employee(String </a:t>
            </a:r>
            <a:r>
              <a:rPr lang="en-US" altLang="zh-CN" sz="2000" dirty="0" err="1">
                <a:latin typeface="Arial" charset="0"/>
                <a:ea typeface="宋体" charset="0"/>
              </a:rPr>
              <a:t>n,double</a:t>
            </a:r>
            <a:r>
              <a:rPr lang="en-US" altLang="zh-CN" sz="2000" dirty="0">
                <a:latin typeface="Arial" charset="0"/>
                <a:ea typeface="宋体" charset="0"/>
              </a:rPr>
              <a:t> s)	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name=n;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salary=s;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public Employee(){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name=</a:t>
            </a:r>
            <a:r>
              <a:rPr lang="en-US" altLang="zh-CN" sz="2000" dirty="0">
                <a:latin typeface="Verdana" charset="0"/>
                <a:ea typeface="宋体" charset="0"/>
              </a:rPr>
              <a:t>“</a:t>
            </a:r>
            <a:r>
              <a:rPr lang="en-US" altLang="zh-CN" sz="2000" dirty="0" err="1">
                <a:latin typeface="Arial" charset="0"/>
                <a:ea typeface="宋体" charset="0"/>
              </a:rPr>
              <a:t>Anmous</a:t>
            </a:r>
            <a:r>
              <a:rPr lang="en-US" altLang="zh-CN" sz="2000" dirty="0">
                <a:latin typeface="Verdana" charset="0"/>
                <a:ea typeface="宋体" charset="0"/>
              </a:rPr>
              <a:t>”</a:t>
            </a:r>
            <a:r>
              <a:rPr lang="en-US" altLang="zh-CN" sz="2000" dirty="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salary=250;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dirty="0">
                <a:latin typeface="Verdana" charset="0"/>
                <a:ea typeface="宋体" charset="0"/>
              </a:rPr>
              <a:t>……</a:t>
            </a:r>
            <a:endParaRPr lang="en-US" altLang="zh-CN" sz="20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private String name;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private double salary;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//</a:t>
            </a:r>
            <a:r>
              <a:rPr lang="zh-CN" altLang="en-US" sz="2000" dirty="0">
                <a:latin typeface="Arial" charset="0"/>
                <a:ea typeface="宋体" charset="0"/>
              </a:rPr>
              <a:t>调用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Employee a=new Employee();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Employee b=new Employee(</a:t>
            </a:r>
            <a:r>
              <a:rPr lang="en-US" altLang="zh-CN" sz="2000" dirty="0">
                <a:latin typeface="Verdana" charset="0"/>
                <a:ea typeface="宋体" charset="0"/>
              </a:rPr>
              <a:t>“</a:t>
            </a:r>
            <a:r>
              <a:rPr lang="en-US" altLang="zh-CN" sz="2000" dirty="0">
                <a:latin typeface="Arial" charset="0"/>
                <a:ea typeface="宋体" charset="0"/>
              </a:rPr>
              <a:t>zhang</a:t>
            </a:r>
            <a:r>
              <a:rPr lang="en-US" altLang="zh-CN" sz="2000" dirty="0">
                <a:latin typeface="Verdana" charset="0"/>
                <a:ea typeface="宋体" charset="0"/>
              </a:rPr>
              <a:t>”</a:t>
            </a:r>
            <a:r>
              <a:rPr lang="en-US" altLang="zh-CN" sz="2000" dirty="0">
                <a:latin typeface="Arial" charset="0"/>
                <a:ea typeface="宋体" charset="0"/>
              </a:rPr>
              <a:t>,2000);</a:t>
            </a:r>
          </a:p>
        </p:txBody>
      </p:sp>
    </p:spTree>
    <p:extLst>
      <p:ext uri="{BB962C8B-B14F-4D97-AF65-F5344CB8AC3E}">
        <p14:creationId xmlns:p14="http://schemas.microsoft.com/office/powerpoint/2010/main" val="2937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对象的构造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有多个构造方法时，可调用另一个构造方法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例如：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	</a:t>
            </a:r>
            <a:r>
              <a:rPr lang="en-US" altLang="zh-CN">
                <a:latin typeface="Arial" charset="0"/>
                <a:ea typeface="宋体" charset="0"/>
              </a:rPr>
              <a:t>public Employee(double s)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	{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			this();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			this.salary+=s;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98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对象的清除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与</a:t>
            </a:r>
            <a:r>
              <a:rPr lang="en-US" altLang="zh-CN">
                <a:latin typeface="Arial" charset="0"/>
                <a:ea typeface="宋体" charset="0"/>
              </a:rPr>
              <a:t>C/C++</a:t>
            </a:r>
            <a:r>
              <a:rPr lang="zh-CN" altLang="en-US">
                <a:latin typeface="Arial" charset="0"/>
                <a:ea typeface="宋体" charset="0"/>
              </a:rPr>
              <a:t>不同，</a:t>
            </a:r>
            <a:r>
              <a:rPr lang="en-US" altLang="zh-CN">
                <a:latin typeface="Arial" charset="0"/>
                <a:ea typeface="宋体" charset="0"/>
              </a:rPr>
              <a:t>Java</a:t>
            </a:r>
            <a:r>
              <a:rPr lang="zh-CN" altLang="en-US">
                <a:latin typeface="Arial" charset="0"/>
                <a:ea typeface="宋体" charset="0"/>
              </a:rPr>
              <a:t>中系统通过垃圾回收机制周期性地释放无用对象所使用的内存。不需要人工回收内存。</a:t>
            </a:r>
          </a:p>
        </p:txBody>
      </p:sp>
    </p:spTree>
    <p:extLst>
      <p:ext uri="{BB962C8B-B14F-4D97-AF65-F5344CB8AC3E}">
        <p14:creationId xmlns:p14="http://schemas.microsoft.com/office/powerpoint/2010/main" val="3867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类中成员的访问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非静态成员的访问：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定义对象：	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类名  对象名＝</a:t>
            </a:r>
            <a:r>
              <a:rPr lang="en-US" altLang="zh-CN">
                <a:latin typeface="Arial" charset="0"/>
                <a:ea typeface="宋体" charset="0"/>
              </a:rPr>
              <a:t>new </a:t>
            </a:r>
            <a:r>
              <a:rPr lang="zh-CN" altLang="en-US">
                <a:latin typeface="Arial" charset="0"/>
                <a:ea typeface="宋体" charset="0"/>
              </a:rPr>
              <a:t>构造函数</a:t>
            </a:r>
            <a:r>
              <a:rPr lang="en-US" altLang="zh-CN">
                <a:latin typeface="Arial" charset="0"/>
                <a:ea typeface="宋体" charset="0"/>
              </a:rPr>
              <a:t>(</a:t>
            </a:r>
            <a:r>
              <a:rPr lang="zh-CN" altLang="en-US">
                <a:latin typeface="Arial" charset="0"/>
                <a:ea typeface="宋体" charset="0"/>
              </a:rPr>
              <a:t>参数列表</a:t>
            </a:r>
            <a:r>
              <a:rPr lang="en-US" altLang="zh-CN">
                <a:latin typeface="Arial" charset="0"/>
                <a:ea typeface="宋体" charset="0"/>
              </a:rPr>
              <a:t>)</a:t>
            </a:r>
            <a:r>
              <a:rPr lang="zh-CN" altLang="en-US">
                <a:latin typeface="Arial" charset="0"/>
                <a:ea typeface="宋体" charset="0"/>
              </a:rPr>
              <a:t>；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利用对象访问：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对象名</a:t>
            </a:r>
            <a:r>
              <a:rPr lang="en-US" altLang="zh-CN">
                <a:latin typeface="Arial" charset="0"/>
                <a:ea typeface="宋体" charset="0"/>
              </a:rPr>
              <a:t>.</a:t>
            </a:r>
            <a:r>
              <a:rPr lang="zh-CN" altLang="en-US">
                <a:latin typeface="Arial" charset="0"/>
                <a:ea typeface="宋体" charset="0"/>
              </a:rPr>
              <a:t>成员变量名；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对象名</a:t>
            </a:r>
            <a:r>
              <a:rPr lang="en-US" altLang="zh-CN">
                <a:latin typeface="Arial" charset="0"/>
                <a:ea typeface="宋体" charset="0"/>
              </a:rPr>
              <a:t>.</a:t>
            </a:r>
            <a:r>
              <a:rPr lang="zh-CN" altLang="en-US">
                <a:latin typeface="Arial" charset="0"/>
                <a:ea typeface="宋体" charset="0"/>
              </a:rPr>
              <a:t>方法名</a:t>
            </a:r>
            <a:r>
              <a:rPr lang="en-US" altLang="zh-CN">
                <a:latin typeface="Arial" charset="0"/>
                <a:ea typeface="宋体" charset="0"/>
              </a:rPr>
              <a:t>(</a:t>
            </a:r>
            <a:r>
              <a:rPr lang="zh-CN" altLang="en-US">
                <a:latin typeface="Arial" charset="0"/>
                <a:ea typeface="宋体" charset="0"/>
              </a:rPr>
              <a:t>实参列表</a:t>
            </a:r>
            <a:r>
              <a:rPr lang="en-US" altLang="zh-CN">
                <a:latin typeface="Arial" charset="0"/>
                <a:ea typeface="宋体" charset="0"/>
              </a:rPr>
              <a:t>)</a:t>
            </a:r>
            <a:r>
              <a:rPr lang="zh-CN" altLang="en-US">
                <a:latin typeface="Arial" charset="0"/>
                <a:ea typeface="宋体" charset="0"/>
              </a:rPr>
              <a:t>；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非静态成员的初始化：由构造函数完成</a:t>
            </a:r>
          </a:p>
        </p:txBody>
      </p:sp>
    </p:spTree>
    <p:extLst>
      <p:ext uri="{BB962C8B-B14F-4D97-AF65-F5344CB8AC3E}">
        <p14:creationId xmlns:p14="http://schemas.microsoft.com/office/powerpoint/2010/main" val="38239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类中成员的访问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静态成员的访问：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访问方法：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方法一：同非静态成员的访问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方法二：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	类名</a:t>
            </a:r>
            <a:r>
              <a:rPr lang="en-US" altLang="zh-CN">
                <a:latin typeface="Arial" charset="0"/>
                <a:ea typeface="宋体" charset="0"/>
              </a:rPr>
              <a:t>.</a:t>
            </a:r>
            <a:r>
              <a:rPr lang="zh-CN" altLang="en-US">
                <a:latin typeface="Arial" charset="0"/>
                <a:ea typeface="宋体" charset="0"/>
              </a:rPr>
              <a:t>成员变量名；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	类名</a:t>
            </a:r>
            <a:r>
              <a:rPr lang="en-US" altLang="zh-CN">
                <a:latin typeface="Arial" charset="0"/>
                <a:ea typeface="宋体" charset="0"/>
              </a:rPr>
              <a:t>.</a:t>
            </a:r>
            <a:r>
              <a:rPr lang="zh-CN" altLang="en-US">
                <a:latin typeface="Arial" charset="0"/>
                <a:ea typeface="宋体" charset="0"/>
              </a:rPr>
              <a:t>方法名</a:t>
            </a:r>
            <a:r>
              <a:rPr lang="en-US" altLang="zh-CN">
                <a:latin typeface="Arial" charset="0"/>
                <a:ea typeface="宋体" charset="0"/>
              </a:rPr>
              <a:t>(</a:t>
            </a:r>
            <a:r>
              <a:rPr lang="zh-CN" altLang="en-US">
                <a:latin typeface="Arial" charset="0"/>
                <a:ea typeface="宋体" charset="0"/>
              </a:rPr>
              <a:t>实参列表</a:t>
            </a:r>
            <a:r>
              <a:rPr lang="en-US" altLang="zh-CN">
                <a:latin typeface="Arial" charset="0"/>
                <a:ea typeface="宋体" charset="0"/>
              </a:rPr>
              <a:t>)</a:t>
            </a:r>
            <a:r>
              <a:rPr lang="zh-CN" altLang="en-US">
                <a:latin typeface="Arial" charset="0"/>
                <a:ea typeface="宋体" charset="0"/>
              </a:rPr>
              <a:t>；</a:t>
            </a:r>
          </a:p>
          <a:p>
            <a:pPr lvl="1" eaLnBrk="1" hangingPunct="1"/>
            <a:r>
              <a:rPr lang="zh-CN" altLang="en-US" sz="2000">
                <a:latin typeface="Arial" charset="0"/>
                <a:ea typeface="宋体" charset="0"/>
              </a:rPr>
              <a:t>静态成员变量初始化：</a:t>
            </a:r>
          </a:p>
          <a:p>
            <a:pPr lvl="2" eaLnBrk="1" hangingPunct="1"/>
            <a:r>
              <a:rPr lang="zh-CN" altLang="en-US" sz="2000">
                <a:latin typeface="Arial" charset="0"/>
                <a:ea typeface="宋体" charset="0"/>
              </a:rPr>
              <a:t>利用所属类型的默认值</a:t>
            </a:r>
          </a:p>
          <a:p>
            <a:pPr lvl="2" eaLnBrk="1" hangingPunct="1"/>
            <a:r>
              <a:rPr lang="zh-CN" altLang="en-US" sz="2000">
                <a:latin typeface="Arial" charset="0"/>
                <a:ea typeface="宋体" charset="0"/>
              </a:rPr>
              <a:t>声明时指定</a:t>
            </a:r>
          </a:p>
          <a:p>
            <a:pPr lvl="2" eaLnBrk="1" hangingPunct="1"/>
            <a:r>
              <a:rPr lang="zh-CN" altLang="en-US" sz="2000">
                <a:latin typeface="Arial" charset="0"/>
                <a:ea typeface="宋体" charset="0"/>
              </a:rPr>
              <a:t>利用静态初始化块完成</a:t>
            </a:r>
            <a:endParaRPr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63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1005345" y="357204"/>
            <a:ext cx="7632676" cy="615186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public class Test{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private </a:t>
            </a:r>
            <a:r>
              <a:rPr lang="en-US" altLang="zh-CN" sz="2000" dirty="0" err="1">
                <a:latin typeface="Arial" charset="0"/>
                <a:ea typeface="宋体" charset="0"/>
              </a:rPr>
              <a:t>int</a:t>
            </a:r>
            <a:r>
              <a:rPr lang="en-US" altLang="zh-CN" sz="2000" dirty="0">
                <a:latin typeface="Arial" charset="0"/>
                <a:ea typeface="宋体" charset="0"/>
              </a:rPr>
              <a:t> x;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static private </a:t>
            </a:r>
            <a:r>
              <a:rPr lang="en-US" altLang="zh-CN" sz="2000" dirty="0" err="1">
                <a:latin typeface="Arial" charset="0"/>
                <a:ea typeface="宋体" charset="0"/>
              </a:rPr>
              <a:t>int</a:t>
            </a:r>
            <a:r>
              <a:rPr lang="en-US" altLang="zh-CN" sz="2000" dirty="0">
                <a:latin typeface="Arial" charset="0"/>
                <a:ea typeface="宋体" charset="0"/>
              </a:rPr>
              <a:t> y;	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/</a:t>
            </a:r>
            <a:r>
              <a:rPr lang="en-US" altLang="zh-CN" sz="2000" dirty="0">
                <a:latin typeface="Arial" charset="0"/>
                <a:ea typeface="宋体" charset="0"/>
              </a:rPr>
              <a:t>/ static private </a:t>
            </a:r>
            <a:r>
              <a:rPr lang="en-US" altLang="zh-CN" sz="2000" dirty="0" err="1">
                <a:latin typeface="Arial" charset="0"/>
                <a:ea typeface="宋体" charset="0"/>
              </a:rPr>
              <a:t>int</a:t>
            </a:r>
            <a:r>
              <a:rPr lang="en-US" altLang="zh-CN" sz="2000" dirty="0">
                <a:latin typeface="Arial" charset="0"/>
                <a:ea typeface="宋体" charset="0"/>
              </a:rPr>
              <a:t> y=10;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static 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y=20;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Test(</a:t>
            </a:r>
            <a:r>
              <a:rPr lang="en-US" altLang="zh-CN" sz="2000" dirty="0" err="1">
                <a:latin typeface="Arial" charset="0"/>
                <a:ea typeface="宋体" charset="0"/>
              </a:rPr>
              <a:t>int</a:t>
            </a:r>
            <a:r>
              <a:rPr lang="en-US" altLang="zh-CN" sz="2000" dirty="0">
                <a:latin typeface="Arial" charset="0"/>
                <a:ea typeface="宋体" charset="0"/>
              </a:rPr>
              <a:t> t){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x=t;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public static void main(String </a:t>
            </a:r>
            <a:r>
              <a:rPr lang="en-US" altLang="zh-CN" sz="2000" dirty="0" err="1">
                <a:latin typeface="Arial" charset="0"/>
                <a:ea typeface="宋体" charset="0"/>
              </a:rPr>
              <a:t>args</a:t>
            </a:r>
            <a:r>
              <a:rPr lang="en-US" altLang="zh-CN" sz="2000" dirty="0">
                <a:latin typeface="Arial" charset="0"/>
                <a:ea typeface="宋体" charset="0"/>
              </a:rPr>
              <a:t>[]){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</a:t>
            </a:r>
            <a:r>
              <a:rPr lang="en-US" altLang="zh-CN" sz="2000" dirty="0" err="1">
                <a:latin typeface="Arial" charset="0"/>
                <a:ea typeface="宋体" charset="0"/>
              </a:rPr>
              <a:t>System.out.println</a:t>
            </a:r>
            <a:r>
              <a:rPr lang="en-US" altLang="zh-CN" sz="2000" dirty="0">
                <a:latin typeface="Arial" charset="0"/>
                <a:ea typeface="宋体" charset="0"/>
              </a:rPr>
              <a:t>(</a:t>
            </a:r>
            <a:r>
              <a:rPr lang="en-US" altLang="zh-CN" sz="2000" dirty="0" err="1">
                <a:latin typeface="Arial" charset="0"/>
                <a:ea typeface="宋体" charset="0"/>
              </a:rPr>
              <a:t>Test.y</a:t>
            </a:r>
            <a:r>
              <a:rPr lang="en-US" altLang="zh-CN" sz="2000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Test t1=new Test(32);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Test t2=new Test(52);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</a:t>
            </a:r>
            <a:r>
              <a:rPr lang="en-US" altLang="zh-CN" sz="2000" dirty="0" err="1">
                <a:latin typeface="Arial" charset="0"/>
                <a:ea typeface="宋体" charset="0"/>
              </a:rPr>
              <a:t>System.out.println</a:t>
            </a:r>
            <a:r>
              <a:rPr lang="en-US" altLang="zh-CN" sz="2000" dirty="0">
                <a:latin typeface="Arial" charset="0"/>
                <a:ea typeface="宋体" charset="0"/>
              </a:rPr>
              <a:t>(t1.y);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</a:t>
            </a:r>
            <a:r>
              <a:rPr lang="en-US" altLang="zh-CN" sz="2000" dirty="0" err="1">
                <a:latin typeface="Arial" charset="0"/>
                <a:ea typeface="宋体" charset="0"/>
              </a:rPr>
              <a:t>System.out.println</a:t>
            </a:r>
            <a:r>
              <a:rPr lang="en-US" altLang="zh-CN" sz="2000" dirty="0">
                <a:latin typeface="Arial" charset="0"/>
                <a:ea typeface="宋体" charset="0"/>
              </a:rPr>
              <a:t>(t2.y);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t1.y=100;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</a:t>
            </a:r>
            <a:r>
              <a:rPr lang="en-US" altLang="zh-CN" sz="2000" dirty="0" err="1">
                <a:latin typeface="Arial" charset="0"/>
                <a:ea typeface="宋体" charset="0"/>
              </a:rPr>
              <a:t>System.out.println</a:t>
            </a:r>
            <a:r>
              <a:rPr lang="en-US" altLang="zh-CN" sz="2000" dirty="0">
                <a:latin typeface="Arial" charset="0"/>
                <a:ea typeface="宋体" charset="0"/>
              </a:rPr>
              <a:t>(t1.x);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</a:t>
            </a:r>
            <a:r>
              <a:rPr lang="en-US" altLang="zh-CN" sz="2000" dirty="0" err="1">
                <a:latin typeface="Arial" charset="0"/>
                <a:ea typeface="宋体" charset="0"/>
              </a:rPr>
              <a:t>System.out.println</a:t>
            </a:r>
            <a:r>
              <a:rPr lang="en-US" altLang="zh-CN" sz="2000" dirty="0">
                <a:latin typeface="Arial" charset="0"/>
                <a:ea typeface="宋体" charset="0"/>
              </a:rPr>
              <a:t>(t2.x);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t1.x=300;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</a:t>
            </a:r>
            <a:r>
              <a:rPr lang="en-US" altLang="zh-CN" sz="2000" dirty="0" err="1">
                <a:latin typeface="Arial" charset="0"/>
                <a:ea typeface="宋体" charset="0"/>
              </a:rPr>
              <a:t>System.out.println</a:t>
            </a:r>
            <a:r>
              <a:rPr lang="en-US" altLang="zh-CN" sz="2000" dirty="0">
                <a:latin typeface="Arial" charset="0"/>
                <a:ea typeface="宋体" charset="0"/>
              </a:rPr>
              <a:t>(t1.x);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</a:t>
            </a:r>
            <a:r>
              <a:rPr lang="en-US" altLang="zh-CN" sz="2000" dirty="0" err="1">
                <a:latin typeface="Arial" charset="0"/>
                <a:ea typeface="宋体" charset="0"/>
              </a:rPr>
              <a:t>System.out.println</a:t>
            </a:r>
            <a:r>
              <a:rPr lang="en-US" altLang="zh-CN" sz="2000" dirty="0">
                <a:latin typeface="Arial" charset="0"/>
                <a:ea typeface="宋体" charset="0"/>
              </a:rPr>
              <a:t>(t2.x);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</a:t>
            </a:r>
            <a:r>
              <a:rPr lang="en-US" altLang="zh-CN" sz="2000" dirty="0" err="1">
                <a:latin typeface="Arial" charset="0"/>
                <a:ea typeface="宋体" charset="0"/>
              </a:rPr>
              <a:t>System.out.println</a:t>
            </a:r>
            <a:r>
              <a:rPr lang="en-US" altLang="zh-CN" sz="2000" dirty="0">
                <a:latin typeface="Arial" charset="0"/>
                <a:ea typeface="宋体" charset="0"/>
              </a:rPr>
              <a:t>(t1.y);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</a:t>
            </a:r>
            <a:r>
              <a:rPr lang="en-US" altLang="zh-CN" sz="2000" dirty="0" err="1">
                <a:latin typeface="Arial" charset="0"/>
                <a:ea typeface="宋体" charset="0"/>
              </a:rPr>
              <a:t>System.out.println</a:t>
            </a:r>
            <a:r>
              <a:rPr lang="en-US" altLang="zh-CN" sz="2000" dirty="0">
                <a:latin typeface="Arial" charset="0"/>
                <a:ea typeface="宋体" charset="0"/>
              </a:rPr>
              <a:t>(t2.y);	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86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</a:t>
            </a:r>
            <a:r>
              <a:rPr kumimoji="1" lang="en-US" altLang="zh-CN" dirty="0"/>
              <a:t>24</a:t>
            </a:r>
            <a:r>
              <a:rPr kumimoji="1"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基础类库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300" smtClean="0"/>
              <a:t>java.lang</a:t>
            </a:r>
            <a:r>
              <a:rPr lang="zh-CN" altLang="en-US" sz="2300" smtClean="0"/>
              <a:t>：包含一些形成语言核心的类，如</a:t>
            </a:r>
            <a:r>
              <a:rPr lang="en-US" altLang="zh-CN" sz="2300" smtClean="0"/>
              <a:t>String</a:t>
            </a:r>
            <a:r>
              <a:rPr lang="zh-CN" altLang="en-US" sz="2300" smtClean="0"/>
              <a:t>、</a:t>
            </a:r>
            <a:r>
              <a:rPr lang="en-US" altLang="zh-CN" sz="2300" smtClean="0"/>
              <a:t>Math</a:t>
            </a:r>
            <a:r>
              <a:rPr lang="zh-CN" altLang="en-US" sz="2300" smtClean="0"/>
              <a:t>、</a:t>
            </a:r>
            <a:r>
              <a:rPr lang="en-US" altLang="zh-CN" sz="2300" smtClean="0"/>
              <a:t>Integer</a:t>
            </a:r>
            <a:r>
              <a:rPr lang="zh-CN" altLang="en-US" sz="2300" smtClean="0"/>
              <a:t>和</a:t>
            </a:r>
            <a:r>
              <a:rPr lang="en-US" altLang="zh-CN" sz="2300" smtClean="0"/>
              <a:t>Thread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300" smtClean="0"/>
              <a:t>java.awt</a:t>
            </a:r>
            <a:r>
              <a:rPr lang="zh-CN" altLang="en-US" sz="2300" smtClean="0"/>
              <a:t>：包含了构成抽象窗口工具包（</a:t>
            </a:r>
            <a:r>
              <a:rPr lang="en-US" altLang="zh-CN" sz="2300" smtClean="0"/>
              <a:t>AWT</a:t>
            </a:r>
            <a:r>
              <a:rPr lang="zh-CN" altLang="en-US" sz="2300" smtClean="0"/>
              <a:t>）的类，它被用来构建和管理应用程序的图形用户界面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300" smtClean="0"/>
              <a:t>java.applet</a:t>
            </a:r>
            <a:r>
              <a:rPr lang="zh-CN" altLang="en-US" sz="2300" smtClean="0"/>
              <a:t>：包含了可执行</a:t>
            </a:r>
            <a:r>
              <a:rPr lang="en-US" altLang="zh-CN" sz="2300" smtClean="0"/>
              <a:t>applet</a:t>
            </a:r>
            <a:r>
              <a:rPr lang="zh-CN" altLang="en-US" sz="2300" smtClean="0"/>
              <a:t>特殊行为的类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300" smtClean="0"/>
              <a:t>java.net</a:t>
            </a:r>
            <a:r>
              <a:rPr lang="zh-CN" altLang="en-US" sz="2300" smtClean="0"/>
              <a:t>：包含执行与网络相关的操作的类和处理接口及统一资源定位器</a:t>
            </a:r>
            <a:r>
              <a:rPr lang="en-US" altLang="zh-CN" sz="2300" smtClean="0"/>
              <a:t>(URLs)</a:t>
            </a:r>
            <a:r>
              <a:rPr lang="zh-CN" altLang="en-US" sz="2300" smtClean="0"/>
              <a:t>的类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300" smtClean="0"/>
              <a:t>java.io</a:t>
            </a:r>
            <a:r>
              <a:rPr lang="zh-CN" altLang="en-US" sz="2300" smtClean="0"/>
              <a:t>：包含处理</a:t>
            </a:r>
            <a:r>
              <a:rPr lang="en-US" altLang="zh-CN" sz="2300" smtClean="0"/>
              <a:t>I/O</a:t>
            </a:r>
            <a:r>
              <a:rPr lang="zh-CN" altLang="en-US" sz="2300" smtClean="0"/>
              <a:t>文件的类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300" smtClean="0"/>
              <a:t>java.util</a:t>
            </a:r>
            <a:r>
              <a:rPr lang="zh-CN" altLang="en-US" sz="2300" smtClean="0"/>
              <a:t>：包含为任务设置的实用程序类，如随机数发生、定义系统特性和使用与日期日历相关的函数</a:t>
            </a:r>
          </a:p>
        </p:txBody>
      </p:sp>
    </p:spTree>
    <p:extLst>
      <p:ext uri="{BB962C8B-B14F-4D97-AF65-F5344CB8AC3E}">
        <p14:creationId xmlns:p14="http://schemas.microsoft.com/office/powerpoint/2010/main" val="36620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类库的使用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继承类库中的类，形成自己的子类：</a:t>
            </a:r>
            <a:r>
              <a:rPr lang="en-US" altLang="zh-CN" dirty="0" err="1" smtClean="0"/>
              <a:t>JApplet</a:t>
            </a:r>
            <a:endParaRPr lang="en-US" altLang="zh-CN" dirty="0" smtClean="0"/>
          </a:p>
          <a:p>
            <a:r>
              <a:rPr lang="zh-CN" altLang="en-US" dirty="0" smtClean="0"/>
              <a:t>使用基础类中的成员（静态）：</a:t>
            </a:r>
            <a:r>
              <a:rPr lang="en-US" altLang="zh-CN" dirty="0" err="1" smtClean="0"/>
              <a:t>Math.PI</a:t>
            </a:r>
            <a:endParaRPr lang="en-US" altLang="zh-CN" dirty="0" smtClean="0"/>
          </a:p>
          <a:p>
            <a:r>
              <a:rPr lang="zh-CN" altLang="en-US" dirty="0" smtClean="0"/>
              <a:t>在自定义的类中，实例化生成基础类的对象，然后调用其成员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	（</a:t>
            </a:r>
            <a:r>
              <a:rPr lang="en-US" altLang="zh-CN" dirty="0" smtClean="0"/>
              <a:t>Button a=new Button(“</a:t>
            </a:r>
            <a:r>
              <a:rPr lang="zh-CN" altLang="en-US" dirty="0" smtClean="0"/>
              <a:t>确定”</a:t>
            </a:r>
            <a:r>
              <a:rPr lang="en-US" altLang="zh-CN" dirty="0" smtClean="0"/>
              <a:t>);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实现类库中的接口</a:t>
            </a:r>
          </a:p>
        </p:txBody>
      </p:sp>
    </p:spTree>
    <p:extLst>
      <p:ext uri="{BB962C8B-B14F-4D97-AF65-F5344CB8AC3E}">
        <p14:creationId xmlns:p14="http://schemas.microsoft.com/office/powerpoint/2010/main" val="38452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类库中类的使用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325190"/>
            <a:ext cx="7662864" cy="371207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Step 1</a:t>
            </a:r>
            <a:r>
              <a:rPr kumimoji="1" lang="zh-CN" altLang="en-US" dirty="0" smtClean="0"/>
              <a:t>： 加载类对应的包</a:t>
            </a:r>
            <a:r>
              <a:rPr kumimoji="1" lang="en-US" altLang="zh-CN" dirty="0" smtClean="0"/>
              <a:t>(package)</a:t>
            </a:r>
            <a:r>
              <a:rPr kumimoji="1" lang="zh-CN" altLang="en-US" dirty="0" smtClean="0"/>
              <a:t>或类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Eg</a:t>
            </a:r>
            <a:r>
              <a:rPr kumimoji="1" lang="en-US" altLang="zh-CN" dirty="0" smtClean="0"/>
              <a:t>:   import </a:t>
            </a:r>
            <a:r>
              <a:rPr kumimoji="1" lang="en-US" altLang="zh-CN" dirty="0" err="1" smtClean="0"/>
              <a:t>java.util.scanner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Step 2</a:t>
            </a:r>
            <a:r>
              <a:rPr kumimoji="1" lang="zh-CN" altLang="en-US" dirty="0" smtClean="0"/>
              <a:t>：借助类定义变量（引用），借助构造函数实例化生成对象，利用赋值动作进行引用关系的设定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Eg</a:t>
            </a:r>
            <a:r>
              <a:rPr kumimoji="1" lang="zh-CN" altLang="en-US" dirty="0" smtClean="0"/>
              <a:t>：  </a:t>
            </a:r>
            <a:r>
              <a:rPr kumimoji="1" lang="en-US" altLang="zh-CN" dirty="0" smtClean="0"/>
              <a:t>Scanner </a:t>
            </a:r>
            <a:r>
              <a:rPr kumimoji="1" lang="en-US" altLang="zh-CN" dirty="0" err="1" smtClean="0"/>
              <a:t>scn</a:t>
            </a:r>
            <a:r>
              <a:rPr kumimoji="1" lang="en-US" altLang="zh-CN" dirty="0" smtClean="0"/>
              <a:t>=new Scanner(System.in);</a:t>
            </a:r>
          </a:p>
          <a:p>
            <a:r>
              <a:rPr kumimoji="1" lang="en-US" altLang="zh-CN" dirty="0" smtClean="0"/>
              <a:t>Step 3</a:t>
            </a:r>
            <a:r>
              <a:rPr kumimoji="1" lang="zh-CN" altLang="en-US" dirty="0" smtClean="0"/>
              <a:t>：借助引用调用封装在类中的实例变量和实例方法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Eg</a:t>
            </a:r>
            <a:r>
              <a:rPr kumimoji="1" lang="en-US" altLang="zh-CN" dirty="0" smtClean="0"/>
              <a:t>:   String 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scn.nextLine</a:t>
            </a:r>
            <a:r>
              <a:rPr kumimoji="1" lang="en-US" altLang="zh-CN" dirty="0" smtClean="0"/>
              <a:t>();</a:t>
            </a:r>
          </a:p>
          <a:p>
            <a:r>
              <a:rPr kumimoji="1" lang="zh-CN" altLang="en-US" dirty="0"/>
              <a:t>类</a:t>
            </a:r>
            <a:r>
              <a:rPr kumimoji="1" lang="zh-CN" altLang="en-US" dirty="0" smtClean="0"/>
              <a:t>方法和类变量（</a:t>
            </a:r>
            <a:r>
              <a:rPr kumimoji="1" lang="en-US" altLang="zh-CN" dirty="0" smtClean="0"/>
              <a:t>static</a:t>
            </a:r>
            <a:r>
              <a:rPr kumimoji="1" lang="zh-CN" altLang="en-US" dirty="0" smtClean="0"/>
              <a:t>修饰的）可直接借助类名访问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Eg</a:t>
            </a:r>
            <a:r>
              <a:rPr kumimoji="1" lang="zh-CN" altLang="en-US" dirty="0" smtClean="0"/>
              <a:t>： </a:t>
            </a:r>
            <a:r>
              <a:rPr kumimoji="1" lang="en-US" altLang="zh-CN" dirty="0" smtClean="0"/>
              <a:t>double y=</a:t>
            </a:r>
            <a:r>
              <a:rPr kumimoji="1" lang="en-US" altLang="zh-CN" dirty="0" err="1" smtClean="0"/>
              <a:t>Math.sqrt</a:t>
            </a:r>
            <a:r>
              <a:rPr kumimoji="1" lang="en-US" altLang="zh-CN" dirty="0" smtClean="0"/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361066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338" y="2575562"/>
            <a:ext cx="7588250" cy="36510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Object</a:t>
            </a:r>
            <a:r>
              <a:rPr lang="zh-CN" altLang="en-US" dirty="0" smtClean="0"/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所有类的直接或间接超类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定义类时，不需要写</a:t>
            </a:r>
            <a:r>
              <a:rPr lang="en-US" altLang="zh-CN" dirty="0" smtClean="0"/>
              <a:t>extends Object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主要方法：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protected Object Clone();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生成调用对象的副本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equals(Object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比较两个对象是否相同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protected void finalize();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定义回收当前对象时需要完成的清理工作</a:t>
            </a:r>
          </a:p>
        </p:txBody>
      </p:sp>
    </p:spTree>
    <p:extLst>
      <p:ext uri="{BB962C8B-B14F-4D97-AF65-F5344CB8AC3E}">
        <p14:creationId xmlns:p14="http://schemas.microsoft.com/office/powerpoint/2010/main" val="19393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面向对象基础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面向对象的三要素：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类的封装：将类的基本成分封装在类体之中，使之与外界分隔开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例如：计算机由多个零件构成，每种零件由不同制造商生产，封装在机箱内，只提供用户使用计算机的接口；封装过程中注意安全层次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实现封装的关键：绝不能让类中的方法直接访问其他类的实例变量，但可以访问它自己类的实例变量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给予对象</a:t>
            </a:r>
            <a:r>
              <a:rPr lang="zh-CN" altLang="en-US">
                <a:latin typeface="Verdana" charset="0"/>
                <a:ea typeface="宋体" charset="0"/>
              </a:rPr>
              <a:t>“</a:t>
            </a:r>
            <a:r>
              <a:rPr lang="zh-CN" altLang="en-US">
                <a:latin typeface="Arial" charset="0"/>
                <a:ea typeface="宋体" charset="0"/>
              </a:rPr>
              <a:t>黑盒</a:t>
            </a:r>
            <a:r>
              <a:rPr lang="zh-CN" altLang="en-US">
                <a:latin typeface="Verdana" charset="0"/>
                <a:ea typeface="宋体" charset="0"/>
              </a:rPr>
              <a:t>”</a:t>
            </a:r>
            <a:r>
              <a:rPr lang="zh-CN" altLang="en-US">
                <a:latin typeface="Arial" charset="0"/>
                <a:ea typeface="宋体" charset="0"/>
              </a:rPr>
              <a:t>特征</a:t>
            </a:r>
            <a:r>
              <a:rPr lang="en-US" altLang="zh-CN">
                <a:latin typeface="Verdana" charset="0"/>
                <a:ea typeface="宋体" charset="0"/>
              </a:rPr>
              <a:t>——</a:t>
            </a:r>
            <a:r>
              <a:rPr lang="zh-CN" altLang="en-US">
                <a:latin typeface="Arial" charset="0"/>
                <a:ea typeface="宋体" charset="0"/>
              </a:rPr>
              <a:t>提高重用性和可靠性的关键</a:t>
            </a:r>
          </a:p>
        </p:txBody>
      </p:sp>
    </p:spTree>
    <p:extLst>
      <p:ext uri="{BB962C8B-B14F-4D97-AF65-F5344CB8AC3E}">
        <p14:creationId xmlns:p14="http://schemas.microsoft.com/office/powerpoint/2010/main" val="31279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Object</a:t>
            </a:r>
            <a:r>
              <a:rPr lang="zh-CN" altLang="en-US" smtClean="0"/>
              <a:t>类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2" y="2466703"/>
            <a:ext cx="8135938" cy="365542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Object</a:t>
            </a:r>
            <a:r>
              <a:rPr lang="zh-CN" altLang="en-US" dirty="0" smtClean="0"/>
              <a:t>：</a:t>
            </a:r>
          </a:p>
          <a:p>
            <a:pPr lvl="1" eaLnBrk="1" hangingPunct="1"/>
            <a:r>
              <a:rPr lang="zh-CN" altLang="en-US" dirty="0" smtClean="0"/>
              <a:t>主要方法：（续）</a:t>
            </a:r>
          </a:p>
          <a:p>
            <a:pPr lvl="2" eaLnBrk="1" hangingPunct="1"/>
            <a:r>
              <a:rPr lang="en-US" altLang="zh-CN" dirty="0" smtClean="0"/>
              <a:t>public final Class </a:t>
            </a:r>
            <a:r>
              <a:rPr lang="en-US" altLang="zh-CN" dirty="0" err="1" smtClean="0"/>
              <a:t>getClass</a:t>
            </a:r>
            <a:r>
              <a:rPr lang="en-US" altLang="zh-CN" dirty="0" smtClean="0"/>
              <a:t>();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返回当前对象所属的类信息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java.lang.Class</a:t>
            </a:r>
            <a:r>
              <a:rPr lang="zh-CN" altLang="en-US" dirty="0" smtClean="0"/>
              <a:t>类型</a:t>
            </a:r>
          </a:p>
          <a:p>
            <a:pPr lvl="2" eaLnBrk="1" hangingPunct="1"/>
            <a:r>
              <a:rPr lang="en-US" altLang="zh-CN" dirty="0" smtClean="0"/>
              <a:t>public String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获取一个对象本身的相关信息</a:t>
            </a:r>
          </a:p>
        </p:txBody>
      </p:sp>
    </p:spTree>
    <p:extLst>
      <p:ext uri="{BB962C8B-B14F-4D97-AF65-F5344CB8AC3E}">
        <p14:creationId xmlns:p14="http://schemas.microsoft.com/office/powerpoint/2010/main" val="2578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知识点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类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354" y="2296881"/>
            <a:ext cx="7850507" cy="420841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000" dirty="0" smtClean="0"/>
              <a:t>功能：</a:t>
            </a:r>
          </a:p>
          <a:p>
            <a:pPr lvl="1" eaLnBrk="1" hangingPunct="1"/>
            <a:r>
              <a:rPr lang="zh-CN" altLang="en-US" dirty="0" smtClean="0"/>
              <a:t>获得系统的标准输入输出</a:t>
            </a:r>
          </a:p>
          <a:p>
            <a:pPr lvl="1" eaLnBrk="1" hangingPunct="1"/>
            <a:r>
              <a:rPr lang="zh-CN" altLang="en-US" dirty="0" smtClean="0"/>
              <a:t>获取系统的资源</a:t>
            </a:r>
          </a:p>
          <a:p>
            <a:pPr eaLnBrk="1" hangingPunct="1"/>
            <a:r>
              <a:rPr lang="zh-CN" altLang="en-US" sz="2000" dirty="0" smtClean="0"/>
              <a:t>说明：</a:t>
            </a:r>
          </a:p>
          <a:p>
            <a:pPr lvl="1" eaLnBrk="1" hangingPunct="1"/>
            <a:r>
              <a:rPr lang="zh-CN" altLang="en-US" dirty="0" smtClean="0"/>
              <a:t>是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类，不能派生子类</a:t>
            </a:r>
          </a:p>
          <a:p>
            <a:pPr lvl="1" eaLnBrk="1" hangingPunct="1"/>
            <a:r>
              <a:rPr lang="zh-CN" altLang="en-US" dirty="0" smtClean="0"/>
              <a:t>内部的所有成员都是静态的</a:t>
            </a:r>
          </a:p>
          <a:p>
            <a:pPr eaLnBrk="1" hangingPunct="1"/>
            <a:r>
              <a:rPr lang="zh-CN" altLang="en-US" sz="2000" dirty="0" smtClean="0"/>
              <a:t>成员变量：</a:t>
            </a:r>
          </a:p>
          <a:p>
            <a:pPr lvl="1" eaLnBrk="1" hangingPunct="1"/>
            <a:r>
              <a:rPr lang="en-US" altLang="zh-CN" dirty="0" smtClean="0"/>
              <a:t>in——</a:t>
            </a:r>
            <a:r>
              <a:rPr lang="en-US" altLang="zh-CN" dirty="0" err="1" smtClean="0"/>
              <a:t>InputStream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out——</a:t>
            </a:r>
            <a:r>
              <a:rPr lang="en-US" altLang="zh-CN" dirty="0" err="1" smtClean="0"/>
              <a:t>OutputStream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err——</a:t>
            </a:r>
            <a:r>
              <a:rPr lang="en-US" altLang="zh-CN" dirty="0" err="1" smtClean="0"/>
              <a:t>PrintStream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19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System</a:t>
            </a:r>
            <a:r>
              <a:rPr lang="zh-CN" altLang="en-US" smtClean="0"/>
              <a:t>类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4742" y="2601687"/>
            <a:ext cx="7343775" cy="3276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常用方法：</a:t>
            </a:r>
          </a:p>
          <a:p>
            <a:pPr lvl="1" eaLnBrk="1" hangingPunct="1"/>
            <a:r>
              <a:rPr lang="en-US" altLang="zh-CN" dirty="0" smtClean="0"/>
              <a:t>public long </a:t>
            </a:r>
            <a:r>
              <a:rPr lang="en-US" altLang="zh-CN" dirty="0" err="1" smtClean="0"/>
              <a:t>currentTimeMillis</a:t>
            </a:r>
            <a:r>
              <a:rPr lang="en-US" altLang="zh-CN" dirty="0" smtClean="0"/>
              <a:t>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/*</a:t>
            </a:r>
            <a:r>
              <a:rPr lang="zh-CN" altLang="en-US" dirty="0" smtClean="0"/>
              <a:t>返回从</a:t>
            </a:r>
            <a:r>
              <a:rPr lang="en-US" altLang="zh-CN" dirty="0" smtClean="0"/>
              <a:t>1970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时到当前系统时间的微秒数*</a:t>
            </a:r>
            <a:r>
              <a:rPr lang="en-US" altLang="zh-CN" dirty="0" smtClean="0"/>
              <a:t>/</a:t>
            </a:r>
          </a:p>
          <a:p>
            <a:pPr lvl="1" eaLnBrk="1" hangingPunct="1"/>
            <a:r>
              <a:rPr lang="en-US" altLang="zh-CN" dirty="0" smtClean="0"/>
              <a:t>public void </a:t>
            </a:r>
            <a:r>
              <a:rPr lang="en-US" altLang="zh-CN" dirty="0" err="1" smtClean="0"/>
              <a:t>arraycopy</a:t>
            </a:r>
            <a:r>
              <a:rPr lang="en-US" altLang="zh-CN" dirty="0" smtClean="0"/>
              <a:t>(Object </a:t>
            </a:r>
            <a:r>
              <a:rPr lang="en-US" altLang="zh-CN" dirty="0" err="1" smtClean="0"/>
              <a:t>src,int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srcPos,Object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dest,int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descPos,int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);</a:t>
            </a:r>
          </a:p>
          <a:p>
            <a:pPr lvl="1" eaLnBrk="1" hangingPunct="1"/>
            <a:r>
              <a:rPr lang="en-US" altLang="zh-CN" dirty="0" smtClean="0"/>
              <a:t>public void 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强制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回收内存</a:t>
            </a:r>
          </a:p>
          <a:p>
            <a:pPr lvl="1" eaLnBrk="1" hangingPunct="1"/>
            <a:r>
              <a:rPr lang="en-US" altLang="zh-CN" dirty="0" smtClean="0"/>
              <a:t>public void exit(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status);</a:t>
            </a:r>
          </a:p>
        </p:txBody>
      </p:sp>
    </p:spTree>
    <p:extLst>
      <p:ext uri="{BB962C8B-B14F-4D97-AF65-F5344CB8AC3E}">
        <p14:creationId xmlns:p14="http://schemas.microsoft.com/office/powerpoint/2010/main" val="8641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2918960"/>
            <a:ext cx="7772400" cy="267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Java</a:t>
            </a:r>
            <a:r>
              <a:rPr lang="zh-CN" altLang="en-US" smtClean="0"/>
              <a:t>中的两类字符串：</a:t>
            </a:r>
          </a:p>
          <a:p>
            <a:pPr lvl="1"/>
            <a:r>
              <a:rPr lang="en-US" altLang="zh-CN" smtClean="0"/>
              <a:t>String</a:t>
            </a:r>
            <a:r>
              <a:rPr lang="zh-CN" altLang="en-US" smtClean="0"/>
              <a:t>类</a:t>
            </a:r>
          </a:p>
          <a:p>
            <a:pPr lvl="2"/>
            <a:r>
              <a:rPr lang="zh-CN" altLang="en-US" smtClean="0"/>
              <a:t>实例不能修改，即常量字符串</a:t>
            </a:r>
          </a:p>
          <a:p>
            <a:pPr lvl="1"/>
            <a:r>
              <a:rPr lang="en-US" altLang="zh-CN" smtClean="0"/>
              <a:t>StringBuffer</a:t>
            </a:r>
            <a:r>
              <a:rPr lang="zh-CN" altLang="en-US" smtClean="0"/>
              <a:t>类</a:t>
            </a:r>
          </a:p>
          <a:p>
            <a:pPr lvl="2"/>
            <a:r>
              <a:rPr lang="zh-CN" altLang="en-US" smtClean="0"/>
              <a:t>又称缓冲字符串，实例可修改串内容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10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b="1" dirty="0" smtClean="0">
                <a:solidFill>
                  <a:schemeClr val="bg1"/>
                </a:solidFill>
              </a:rPr>
              <a:t>String</a:t>
            </a:r>
            <a:r>
              <a:rPr lang="zh-CN" altLang="en-US" sz="3800" b="1" dirty="0" smtClean="0">
                <a:solidFill>
                  <a:schemeClr val="bg1"/>
                </a:solidFill>
              </a:rPr>
              <a:t>类</a:t>
            </a:r>
          </a:p>
        </p:txBody>
      </p:sp>
      <p:sp>
        <p:nvSpPr>
          <p:cNvPr id="5123" name="Text Box 23"/>
          <p:cNvSpPr txBox="1">
            <a:spLocks noChangeArrowheads="1"/>
          </p:cNvSpPr>
          <p:nvPr/>
        </p:nvSpPr>
        <p:spPr bwMode="auto">
          <a:xfrm>
            <a:off x="323850" y="2388189"/>
            <a:ext cx="85693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．字符串常量：即是用双引号</a:t>
            </a:r>
            <a:r>
              <a:rPr lang="en-US" altLang="zh-CN" dirty="0">
                <a:latin typeface="Times New Roman" panose="02020603050405020304" pitchFamily="18" charset="0"/>
              </a:rPr>
              <a:t>(" ")</a:t>
            </a:r>
            <a:r>
              <a:rPr lang="zh-CN" altLang="en-US" dirty="0">
                <a:latin typeface="Times New Roman" panose="02020603050405020304" pitchFamily="18" charset="0"/>
              </a:rPr>
              <a:t>括住的字符序列。这种表示法简单、实用，例如：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String str1="Java</a:t>
            </a:r>
            <a:r>
              <a:rPr lang="zh-CN" altLang="en-US" dirty="0">
                <a:latin typeface="Times New Roman" panose="02020603050405020304" pitchFamily="18" charset="0"/>
              </a:rPr>
              <a:t>程序设计</a:t>
            </a:r>
            <a:r>
              <a:rPr lang="en-US" altLang="zh-CN" dirty="0">
                <a:latin typeface="Times New Roman" panose="02020603050405020304" pitchFamily="18" charset="0"/>
              </a:rPr>
              <a:t>"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</a:rPr>
              <a:t>//str1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String</a:t>
            </a:r>
            <a:r>
              <a:rPr lang="zh-CN" altLang="en-US" dirty="0">
                <a:latin typeface="Times New Roman" panose="02020603050405020304" pitchFamily="18" charset="0"/>
              </a:rPr>
              <a:t>类的实例</a:t>
            </a:r>
          </a:p>
        </p:txBody>
      </p:sp>
      <p:pic>
        <p:nvPicPr>
          <p:cNvPr id="5125" name="Picture 11" descr="图 4-2 构造方法生成字符串对象示图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6" y="5111975"/>
            <a:ext cx="4391025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12" descr="图 4-1 字符串常量指向的对象示图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51" y="3742647"/>
            <a:ext cx="43894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2212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800" b="1" dirty="0" err="1" smtClean="0">
                <a:solidFill>
                  <a:schemeClr val="bg1"/>
                </a:solidFill>
              </a:rPr>
              <a:t>String类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  <p:sp>
        <p:nvSpPr>
          <p:cNvPr id="6147" name="Text Box 23"/>
          <p:cNvSpPr txBox="1">
            <a:spLocks noChangeArrowheads="1"/>
          </p:cNvSpPr>
          <p:nvPr/>
        </p:nvSpPr>
        <p:spPr bwMode="auto">
          <a:xfrm>
            <a:off x="323850" y="2389781"/>
            <a:ext cx="856932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．字符串的内容不可改变。这就是说，字符串一旦生成，它的值及所分配的内存空间就不能再被改变。如果硬性改变其值，将会产生一个新的字符串，原对象引用所指的内容会随之变化。</a:t>
            </a:r>
          </a:p>
        </p:txBody>
      </p:sp>
      <p:pic>
        <p:nvPicPr>
          <p:cNvPr id="6149" name="Picture 11" descr="图 4-4 s指向新生成的字符串对象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5288053"/>
            <a:ext cx="5114925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2" descr="图 4-3 s指向所生成的字符串对象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05" y="3706631"/>
            <a:ext cx="5113337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72314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800" b="1" dirty="0"/>
              <a:t>创建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  <p:sp>
        <p:nvSpPr>
          <p:cNvPr id="8195" name="Text Box 23"/>
          <p:cNvSpPr txBox="1">
            <a:spLocks noChangeArrowheads="1"/>
          </p:cNvSpPr>
          <p:nvPr/>
        </p:nvSpPr>
        <p:spPr bwMode="auto">
          <a:xfrm>
            <a:off x="203200" y="2590210"/>
            <a:ext cx="8713788" cy="405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</a:rPr>
              <a:t>．</a:t>
            </a:r>
            <a:r>
              <a:rPr lang="en-US" altLang="zh-CN" sz="1800" dirty="0">
                <a:latin typeface="Times New Roman" panose="02020603050405020304" pitchFamily="18" charset="0"/>
              </a:rPr>
              <a:t>String()</a:t>
            </a:r>
            <a:r>
              <a:rPr lang="zh-CN" altLang="en-US" sz="1800" dirty="0">
                <a:latin typeface="Times New Roman" panose="02020603050405020304" pitchFamily="18" charset="0"/>
              </a:rPr>
              <a:t>：默认构造方法，生成一个空串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</a:rPr>
              <a:t>．</a:t>
            </a:r>
            <a:r>
              <a:rPr lang="en-US" altLang="zh-CN" sz="1800" dirty="0">
                <a:latin typeface="Times New Roman" panose="02020603050405020304" pitchFamily="18" charset="0"/>
              </a:rPr>
              <a:t>String(String original)</a:t>
            </a:r>
            <a:r>
              <a:rPr lang="zh-CN" altLang="en-US" sz="1800" dirty="0">
                <a:latin typeface="Times New Roman" panose="02020603050405020304" pitchFamily="18" charset="0"/>
              </a:rPr>
              <a:t>：以一个字符串为参数构造另一个字符串，即进行字符串拷贝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</a:rPr>
              <a:t>．以字符数组为参数构造字符串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(1) String(char[] value)	</a:t>
            </a:r>
            <a:r>
              <a:rPr lang="zh-CN" altLang="en-US" sz="1800" dirty="0">
                <a:latin typeface="Times New Roman" panose="02020603050405020304" pitchFamily="18" charset="0"/>
              </a:rPr>
              <a:t>其中：</a:t>
            </a:r>
            <a:r>
              <a:rPr lang="en-US" altLang="zh-CN" sz="1800" dirty="0">
                <a:latin typeface="Times New Roman" panose="02020603050405020304" pitchFamily="18" charset="0"/>
              </a:rPr>
              <a:t>value</a:t>
            </a:r>
            <a:r>
              <a:rPr lang="zh-CN" altLang="en-US" sz="1800" dirty="0">
                <a:latin typeface="Times New Roman" panose="02020603050405020304" pitchFamily="18" charset="0"/>
              </a:rPr>
              <a:t>为源字符数组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(2) String(char[] </a:t>
            </a:r>
            <a:r>
              <a:rPr lang="en-US" altLang="zh-CN" sz="1800" dirty="0" err="1">
                <a:latin typeface="Times New Roman" panose="02020603050405020304" pitchFamily="18" charset="0"/>
              </a:rPr>
              <a:t>value,int</a:t>
            </a: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</a:rPr>
              <a:t>offset,int</a:t>
            </a:r>
            <a:r>
              <a:rPr lang="en-US" altLang="zh-CN" sz="1800" dirty="0">
                <a:latin typeface="Times New Roman" panose="02020603050405020304" pitchFamily="18" charset="0"/>
              </a:rPr>
              <a:t> count) </a:t>
            </a:r>
            <a:r>
              <a:rPr lang="zh-CN" altLang="en-US" sz="1800" dirty="0">
                <a:latin typeface="Times New Roman" panose="02020603050405020304" pitchFamily="18" charset="0"/>
              </a:rPr>
              <a:t>其中：</a:t>
            </a:r>
            <a:r>
              <a:rPr lang="en-US" altLang="zh-CN" sz="1800" dirty="0">
                <a:latin typeface="Times New Roman" panose="02020603050405020304" pitchFamily="18" charset="0"/>
              </a:rPr>
              <a:t>value</a:t>
            </a:r>
            <a:r>
              <a:rPr lang="zh-CN" altLang="en-US" sz="1800" dirty="0">
                <a:latin typeface="Times New Roman" panose="02020603050405020304" pitchFamily="18" charset="0"/>
              </a:rPr>
              <a:t>含义同</a:t>
            </a:r>
            <a:r>
              <a:rPr lang="en-US" altLang="zh-CN" sz="1800" dirty="0">
                <a:latin typeface="Times New Roman" panose="02020603050405020304" pitchFamily="18" charset="0"/>
              </a:rPr>
              <a:t>(1)</a:t>
            </a:r>
            <a:r>
              <a:rPr lang="zh-CN" altLang="en-US" sz="1800" dirty="0"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</a:rPr>
              <a:t>offset</a:t>
            </a:r>
            <a:r>
              <a:rPr lang="zh-CN" altLang="en-US" sz="1800" dirty="0">
                <a:latin typeface="Times New Roman" panose="02020603050405020304" pitchFamily="18" charset="0"/>
              </a:rPr>
              <a:t>是</a:t>
            </a:r>
            <a:r>
              <a:rPr lang="en-US" altLang="zh-CN" sz="1800" dirty="0">
                <a:latin typeface="Times New Roman" panose="02020603050405020304" pitchFamily="18" charset="0"/>
              </a:rPr>
              <a:t>value</a:t>
            </a:r>
            <a:r>
              <a:rPr lang="zh-CN" altLang="en-US" sz="1800" dirty="0">
                <a:latin typeface="Times New Roman" panose="02020603050405020304" pitchFamily="18" charset="0"/>
              </a:rPr>
              <a:t>的开始下标，</a:t>
            </a:r>
            <a:r>
              <a:rPr lang="en-US" altLang="zh-CN" sz="1800" dirty="0">
                <a:latin typeface="Times New Roman" panose="02020603050405020304" pitchFamily="18" charset="0"/>
              </a:rPr>
              <a:t>count</a:t>
            </a:r>
            <a:r>
              <a:rPr lang="zh-CN" altLang="en-US" sz="1800" dirty="0">
                <a:latin typeface="Times New Roman" panose="02020603050405020304" pitchFamily="18" charset="0"/>
              </a:rPr>
              <a:t>是字符个数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4</a:t>
            </a:r>
            <a:r>
              <a:rPr lang="zh-CN" altLang="en-US" sz="1800" dirty="0">
                <a:latin typeface="Times New Roman" panose="02020603050405020304" pitchFamily="18" charset="0"/>
              </a:rPr>
              <a:t>．以字节数组为参数构造字符串：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(1) String(byte[] bytes)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(2) String(byte[] bytes, String </a:t>
            </a:r>
            <a:r>
              <a:rPr lang="en-US" altLang="zh-CN" sz="1800" dirty="0" err="1">
                <a:latin typeface="Times New Roman" panose="02020603050405020304" pitchFamily="18" charset="0"/>
              </a:rPr>
              <a:t>charsetName</a:t>
            </a:r>
            <a:r>
              <a:rPr lang="en-US" altLang="zh-CN" sz="1800" dirty="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(3) String(byte[] bytes, </a:t>
            </a:r>
            <a:r>
              <a:rPr lang="en-US" altLang="zh-CN" sz="1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</a:rPr>
              <a:t> offset, </a:t>
            </a:r>
            <a:r>
              <a:rPr lang="en-US" altLang="zh-CN" sz="1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</a:rPr>
              <a:t> length)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(4) String(byte[] bytes, </a:t>
            </a:r>
            <a:r>
              <a:rPr lang="en-US" altLang="zh-CN" sz="1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</a:rPr>
              <a:t> offset, </a:t>
            </a:r>
            <a:r>
              <a:rPr lang="en-US" altLang="zh-CN" sz="1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</a:rPr>
              <a:t> length, String </a:t>
            </a:r>
            <a:r>
              <a:rPr lang="en-US" altLang="zh-CN" sz="1800" dirty="0" err="1">
                <a:latin typeface="Times New Roman" panose="02020603050405020304" pitchFamily="18" charset="0"/>
              </a:rPr>
              <a:t>charsetName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5</a:t>
            </a:r>
            <a:r>
              <a:rPr lang="zh-CN" altLang="en-US" sz="1800" dirty="0">
                <a:latin typeface="Times New Roman" panose="02020603050405020304" pitchFamily="18" charset="0"/>
              </a:rPr>
              <a:t>．</a:t>
            </a:r>
            <a:r>
              <a:rPr lang="en-US" altLang="zh-CN" sz="1800" dirty="0">
                <a:latin typeface="Times New Roman" panose="02020603050405020304" pitchFamily="18" charset="0"/>
              </a:rPr>
              <a:t>String(</a:t>
            </a:r>
            <a:r>
              <a:rPr lang="en-US" altLang="zh-CN" sz="1800" dirty="0" err="1">
                <a:latin typeface="Times New Roman" panose="02020603050405020304" pitchFamily="18" charset="0"/>
              </a:rPr>
              <a:t>StringBuffer</a:t>
            </a:r>
            <a:r>
              <a:rPr lang="en-US" altLang="zh-CN" sz="1800" dirty="0">
                <a:latin typeface="Times New Roman" panose="02020603050405020304" pitchFamily="18" charset="0"/>
              </a:rPr>
              <a:t> buffer)</a:t>
            </a:r>
            <a:r>
              <a:rPr lang="zh-CN" altLang="en-US" sz="1800" dirty="0">
                <a:latin typeface="Times New Roman" panose="02020603050405020304" pitchFamily="18" charset="0"/>
              </a:rPr>
              <a:t>：用缓冲字符串为参数构造字符串</a:t>
            </a:r>
          </a:p>
        </p:txBody>
      </p:sp>
    </p:spTree>
    <p:extLst>
      <p:ext uri="{BB962C8B-B14F-4D97-AF65-F5344CB8AC3E}">
        <p14:creationId xmlns:p14="http://schemas.microsoft.com/office/powerpoint/2010/main" val="38695348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800" b="1" dirty="0" smtClean="0">
                <a:solidFill>
                  <a:schemeClr val="bg1"/>
                </a:solidFill>
              </a:rPr>
              <a:t>常用方法</a:t>
            </a:r>
          </a:p>
        </p:txBody>
      </p:sp>
      <p:grpSp>
        <p:nvGrpSpPr>
          <p:cNvPr id="9220" name="Group 33"/>
          <p:cNvGrpSpPr>
            <a:grpSpLocks/>
          </p:cNvGrpSpPr>
          <p:nvPr/>
        </p:nvGrpSpPr>
        <p:grpSpPr bwMode="auto">
          <a:xfrm>
            <a:off x="360363" y="2349500"/>
            <a:ext cx="3816350" cy="574675"/>
            <a:chOff x="204" y="1480"/>
            <a:chExt cx="2404" cy="362"/>
          </a:xfrm>
        </p:grpSpPr>
        <p:sp>
          <p:nvSpPr>
            <p:cNvPr id="66569" name="AutoShape 9"/>
            <p:cNvSpPr>
              <a:spLocks noChangeArrowheads="1"/>
            </p:cNvSpPr>
            <p:nvPr/>
          </p:nvSpPr>
          <p:spPr bwMode="ltGray">
            <a:xfrm>
              <a:off x="204" y="1480"/>
              <a:ext cx="2404" cy="362"/>
            </a:xfrm>
            <a:prstGeom prst="roundRect">
              <a:avLst>
                <a:gd name="adj" fmla="val 11921"/>
              </a:avLst>
            </a:prstGeom>
            <a:solidFill>
              <a:srgbClr val="00FF00"/>
            </a:solidFill>
            <a:ln w="25400">
              <a:solidFill>
                <a:srgbClr val="FE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pic>
          <p:nvPicPr>
            <p:cNvPr id="9242" name="Picture 10" descr="Picture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" y="1510"/>
              <a:ext cx="49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71" name="Rectangle 11"/>
            <p:cNvSpPr>
              <a:spLocks noChangeArrowheads="1"/>
            </p:cNvSpPr>
            <p:nvPr/>
          </p:nvSpPr>
          <p:spPr bwMode="black">
            <a:xfrm>
              <a:off x="251" y="1504"/>
              <a:ext cx="2291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  <a:cs typeface="Arial" charset="0"/>
                </a:rPr>
                <a:t>1.</a:t>
              </a:r>
              <a:r>
                <a:rPr lang="zh-CN" altLang="en-US" sz="2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  <a:cs typeface="Arial" charset="0"/>
                </a:rPr>
                <a:t>获取字符串的长度</a:t>
              </a:r>
              <a:endParaRPr lang="en-US" altLang="zh-CN" sz="2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9221" name="Group 35"/>
          <p:cNvGrpSpPr>
            <a:grpSpLocks/>
          </p:cNvGrpSpPr>
          <p:nvPr/>
        </p:nvGrpSpPr>
        <p:grpSpPr bwMode="auto">
          <a:xfrm>
            <a:off x="360363" y="3681413"/>
            <a:ext cx="3816350" cy="574675"/>
            <a:chOff x="249" y="2160"/>
            <a:chExt cx="2404" cy="362"/>
          </a:xfrm>
        </p:grpSpPr>
        <p:sp>
          <p:nvSpPr>
            <p:cNvPr id="66574" name="AutoShape 14"/>
            <p:cNvSpPr>
              <a:spLocks noChangeArrowheads="1"/>
            </p:cNvSpPr>
            <p:nvPr/>
          </p:nvSpPr>
          <p:spPr bwMode="ltGray">
            <a:xfrm>
              <a:off x="249" y="2160"/>
              <a:ext cx="2404" cy="362"/>
            </a:xfrm>
            <a:prstGeom prst="roundRect">
              <a:avLst>
                <a:gd name="adj" fmla="val 11921"/>
              </a:avLst>
            </a:prstGeom>
            <a:solidFill>
              <a:srgbClr val="00FF00"/>
            </a:solidFill>
            <a:ln w="25400">
              <a:solidFill>
                <a:srgbClr val="FE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pic>
          <p:nvPicPr>
            <p:cNvPr id="9239" name="Picture 15" descr="Picture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" y="2190"/>
              <a:ext cx="49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76" name="Rectangle 16"/>
            <p:cNvSpPr>
              <a:spLocks noChangeArrowheads="1"/>
            </p:cNvSpPr>
            <p:nvPr/>
          </p:nvSpPr>
          <p:spPr bwMode="black">
            <a:xfrm>
              <a:off x="296" y="2184"/>
              <a:ext cx="2291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  <a:cs typeface="Arial" charset="0"/>
                </a:rPr>
                <a:t>2.</a:t>
              </a:r>
              <a:r>
                <a:rPr lang="zh-CN" altLang="en-US" sz="2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  <a:cs typeface="Arial" charset="0"/>
                </a:rPr>
                <a:t>字符串的比较</a:t>
              </a:r>
              <a:endParaRPr lang="en-US" altLang="zh-CN" sz="2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9222" name="Group 36"/>
          <p:cNvGrpSpPr>
            <a:grpSpLocks/>
          </p:cNvGrpSpPr>
          <p:nvPr/>
        </p:nvGrpSpPr>
        <p:grpSpPr bwMode="auto">
          <a:xfrm>
            <a:off x="360363" y="5014913"/>
            <a:ext cx="3816350" cy="574675"/>
            <a:chOff x="249" y="2795"/>
            <a:chExt cx="2404" cy="362"/>
          </a:xfrm>
        </p:grpSpPr>
        <p:sp>
          <p:nvSpPr>
            <p:cNvPr id="66578" name="AutoShape 18"/>
            <p:cNvSpPr>
              <a:spLocks noChangeArrowheads="1"/>
            </p:cNvSpPr>
            <p:nvPr/>
          </p:nvSpPr>
          <p:spPr bwMode="ltGray">
            <a:xfrm>
              <a:off x="249" y="2795"/>
              <a:ext cx="2404" cy="362"/>
            </a:xfrm>
            <a:prstGeom prst="roundRect">
              <a:avLst>
                <a:gd name="adj" fmla="val 11921"/>
              </a:avLst>
            </a:prstGeom>
            <a:solidFill>
              <a:srgbClr val="00FF00"/>
            </a:solidFill>
            <a:ln w="25400">
              <a:solidFill>
                <a:srgbClr val="FE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pic>
          <p:nvPicPr>
            <p:cNvPr id="9236" name="Picture 19" descr="Picture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" y="2825"/>
              <a:ext cx="49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80" name="Rectangle 20"/>
            <p:cNvSpPr>
              <a:spLocks noChangeArrowheads="1"/>
            </p:cNvSpPr>
            <p:nvPr/>
          </p:nvSpPr>
          <p:spPr bwMode="black">
            <a:xfrm>
              <a:off x="296" y="2819"/>
              <a:ext cx="2291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  <a:cs typeface="Arial" charset="0"/>
                </a:rPr>
                <a:t>3.</a:t>
              </a:r>
              <a:r>
                <a:rPr lang="zh-CN" altLang="en-US" sz="2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  <a:cs typeface="Arial" charset="0"/>
                </a:rPr>
                <a:t>字符串的提取</a:t>
              </a:r>
              <a:endParaRPr lang="en-US" altLang="zh-CN" sz="2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9223" name="Group 34"/>
          <p:cNvGrpSpPr>
            <a:grpSpLocks/>
          </p:cNvGrpSpPr>
          <p:nvPr/>
        </p:nvGrpSpPr>
        <p:grpSpPr bwMode="auto">
          <a:xfrm>
            <a:off x="4967288" y="2349500"/>
            <a:ext cx="3816350" cy="574675"/>
            <a:chOff x="3107" y="1480"/>
            <a:chExt cx="2404" cy="362"/>
          </a:xfrm>
        </p:grpSpPr>
        <p:sp>
          <p:nvSpPr>
            <p:cNvPr id="66582" name="AutoShape 22"/>
            <p:cNvSpPr>
              <a:spLocks noChangeArrowheads="1"/>
            </p:cNvSpPr>
            <p:nvPr/>
          </p:nvSpPr>
          <p:spPr bwMode="ltGray">
            <a:xfrm>
              <a:off x="3107" y="1480"/>
              <a:ext cx="2404" cy="362"/>
            </a:xfrm>
            <a:prstGeom prst="roundRect">
              <a:avLst>
                <a:gd name="adj" fmla="val 11921"/>
              </a:avLst>
            </a:prstGeom>
            <a:solidFill>
              <a:srgbClr val="00FF00"/>
            </a:solidFill>
            <a:ln w="25400">
              <a:solidFill>
                <a:srgbClr val="FE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pic>
          <p:nvPicPr>
            <p:cNvPr id="9233" name="Picture 23" descr="Picture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2" y="1510"/>
              <a:ext cx="49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84" name="Rectangle 24"/>
            <p:cNvSpPr>
              <a:spLocks noChangeArrowheads="1"/>
            </p:cNvSpPr>
            <p:nvPr/>
          </p:nvSpPr>
          <p:spPr bwMode="black">
            <a:xfrm>
              <a:off x="3154" y="1504"/>
              <a:ext cx="2291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  <a:cs typeface="Arial" charset="0"/>
                </a:rPr>
                <a:t>4.</a:t>
              </a:r>
              <a:r>
                <a:rPr lang="zh-CN" altLang="en-US" sz="2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  <a:cs typeface="Arial" charset="0"/>
                </a:rPr>
                <a:t>字符串的查找</a:t>
              </a:r>
              <a:endParaRPr lang="en-US" altLang="zh-CN" sz="2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9224" name="Group 37"/>
          <p:cNvGrpSpPr>
            <a:grpSpLocks/>
          </p:cNvGrpSpPr>
          <p:nvPr/>
        </p:nvGrpSpPr>
        <p:grpSpPr bwMode="auto">
          <a:xfrm>
            <a:off x="4967288" y="3681413"/>
            <a:ext cx="3816350" cy="574675"/>
            <a:chOff x="3152" y="2160"/>
            <a:chExt cx="2404" cy="362"/>
          </a:xfrm>
        </p:grpSpPr>
        <p:sp>
          <p:nvSpPr>
            <p:cNvPr id="66586" name="AutoShape 26"/>
            <p:cNvSpPr>
              <a:spLocks noChangeArrowheads="1"/>
            </p:cNvSpPr>
            <p:nvPr/>
          </p:nvSpPr>
          <p:spPr bwMode="ltGray">
            <a:xfrm>
              <a:off x="3152" y="2160"/>
              <a:ext cx="2404" cy="362"/>
            </a:xfrm>
            <a:prstGeom prst="roundRect">
              <a:avLst>
                <a:gd name="adj" fmla="val 11921"/>
              </a:avLst>
            </a:prstGeom>
            <a:solidFill>
              <a:srgbClr val="00FF00"/>
            </a:solidFill>
            <a:ln w="25400">
              <a:solidFill>
                <a:srgbClr val="FE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pic>
          <p:nvPicPr>
            <p:cNvPr id="9230" name="Picture 27" descr="Picture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" y="2190"/>
              <a:ext cx="49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88" name="Rectangle 28"/>
            <p:cNvSpPr>
              <a:spLocks noChangeArrowheads="1"/>
            </p:cNvSpPr>
            <p:nvPr/>
          </p:nvSpPr>
          <p:spPr bwMode="black">
            <a:xfrm>
              <a:off x="3199" y="2184"/>
              <a:ext cx="2291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  <a:cs typeface="Arial" charset="0"/>
                </a:rPr>
                <a:t>5.</a:t>
              </a:r>
              <a:r>
                <a:rPr lang="zh-CN" altLang="en-US" sz="2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  <a:cs typeface="Arial" charset="0"/>
                </a:rPr>
                <a:t>字符串的修改</a:t>
              </a:r>
              <a:endParaRPr lang="en-US" altLang="zh-CN" sz="2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9225" name="Group 38"/>
          <p:cNvGrpSpPr>
            <a:grpSpLocks/>
          </p:cNvGrpSpPr>
          <p:nvPr/>
        </p:nvGrpSpPr>
        <p:grpSpPr bwMode="auto">
          <a:xfrm>
            <a:off x="4967288" y="5014913"/>
            <a:ext cx="3816350" cy="574675"/>
            <a:chOff x="3152" y="2795"/>
            <a:chExt cx="2404" cy="362"/>
          </a:xfrm>
        </p:grpSpPr>
        <p:sp>
          <p:nvSpPr>
            <p:cNvPr id="66590" name="AutoShape 30"/>
            <p:cNvSpPr>
              <a:spLocks noChangeArrowheads="1"/>
            </p:cNvSpPr>
            <p:nvPr/>
          </p:nvSpPr>
          <p:spPr bwMode="ltGray">
            <a:xfrm>
              <a:off x="3152" y="2795"/>
              <a:ext cx="2404" cy="362"/>
            </a:xfrm>
            <a:prstGeom prst="roundRect">
              <a:avLst>
                <a:gd name="adj" fmla="val 11921"/>
              </a:avLst>
            </a:prstGeom>
            <a:solidFill>
              <a:srgbClr val="00FF00"/>
            </a:solidFill>
            <a:ln w="25400">
              <a:solidFill>
                <a:srgbClr val="FE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pic>
          <p:nvPicPr>
            <p:cNvPr id="9227" name="Picture 31" descr="Picture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" y="2825"/>
              <a:ext cx="49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92" name="Rectangle 32"/>
            <p:cNvSpPr>
              <a:spLocks noChangeArrowheads="1"/>
            </p:cNvSpPr>
            <p:nvPr/>
          </p:nvSpPr>
          <p:spPr bwMode="black">
            <a:xfrm>
              <a:off x="3199" y="2819"/>
              <a:ext cx="2291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  <a:cs typeface="Arial" charset="0"/>
                </a:rPr>
                <a:t>6.</a:t>
              </a:r>
              <a:r>
                <a:rPr lang="zh-CN" altLang="en-US" sz="2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  <a:cs typeface="Arial" charset="0"/>
                </a:rPr>
                <a:t>字符串与基本类型的互换</a:t>
              </a:r>
              <a:endParaRPr lang="en-US" altLang="zh-CN" sz="2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5482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字符串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412" y="2676436"/>
            <a:ext cx="7624763" cy="31337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获取字符串的相关信息：</a:t>
            </a:r>
          </a:p>
          <a:p>
            <a:pPr lvl="1" eaLnBrk="1" hangingPunct="1"/>
            <a:r>
              <a:rPr lang="zh-CN" altLang="en-US" dirty="0" smtClean="0"/>
              <a:t>获取字符串的当前长度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Verdana" panose="020B0604030504040204" pitchFamily="34" charset="0"/>
              </a:rPr>
              <a:t>“</a:t>
            </a:r>
            <a:r>
              <a:rPr lang="en-US" altLang="zh-CN" dirty="0" smtClean="0"/>
              <a:t>This is a String</a:t>
            </a:r>
            <a:r>
              <a:rPr lang="en-US" altLang="zh-CN" dirty="0" smtClean="0">
                <a:latin typeface="Verdana" panose="020B0604030504040204" pitchFamily="34" charset="0"/>
              </a:rPr>
              <a:t>”</a:t>
            </a:r>
            <a:r>
              <a:rPr lang="en-US" altLang="zh-CN" dirty="0" smtClean="0"/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str.length</a:t>
            </a:r>
            <a:r>
              <a:rPr lang="en-US" altLang="zh-CN" dirty="0" smtClean="0"/>
              <a:t>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err="1" smtClean="0"/>
              <a:t>StringBuffer</a:t>
            </a:r>
            <a:r>
              <a:rPr lang="zh-CN" altLang="en-US" sz="2200" dirty="0" smtClean="0"/>
              <a:t>的空间可变，其中</a:t>
            </a:r>
            <a:r>
              <a:rPr lang="en-US" altLang="zh-CN" sz="2200" dirty="0" smtClean="0"/>
              <a:t>capacity()</a:t>
            </a:r>
            <a:r>
              <a:rPr lang="zh-CN" altLang="en-US" sz="2200" dirty="0" smtClean="0"/>
              <a:t>方法与</a:t>
            </a:r>
            <a:r>
              <a:rPr lang="en-US" altLang="zh-CN" sz="2200" dirty="0" smtClean="0"/>
              <a:t>length()</a:t>
            </a:r>
            <a:r>
              <a:rPr lang="zh-CN" altLang="en-US" sz="2200" dirty="0" smtClean="0"/>
              <a:t>类似，测试</a:t>
            </a:r>
            <a:r>
              <a:rPr lang="en-US" altLang="zh-CN" sz="2200" dirty="0" err="1" smtClean="0"/>
              <a:t>StringBuffer</a:t>
            </a:r>
            <a:r>
              <a:rPr lang="zh-CN" altLang="en-US" sz="2200" dirty="0" smtClean="0"/>
              <a:t>的内存空间的大小）</a:t>
            </a:r>
          </a:p>
        </p:txBody>
      </p:sp>
    </p:spTree>
    <p:extLst>
      <p:ext uri="{BB962C8B-B14F-4D97-AF65-F5344CB8AC3E}">
        <p14:creationId xmlns:p14="http://schemas.microsoft.com/office/powerpoint/2010/main" val="12393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字符串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2571661"/>
            <a:ext cx="7680325" cy="345467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获取字符串的相关信息：</a:t>
            </a:r>
          </a:p>
          <a:p>
            <a:pPr lvl="1" eaLnBrk="1" hangingPunct="1"/>
            <a:r>
              <a:rPr lang="zh-CN" altLang="en-US" dirty="0" smtClean="0"/>
              <a:t>在字符串中进行搜索：</a:t>
            </a:r>
          </a:p>
          <a:p>
            <a:pPr lvl="2" eaLnBrk="1" hangingPunct="1"/>
            <a:r>
              <a:rPr lang="en-US" altLang="zh-CN" dirty="0" err="1" smtClean="0"/>
              <a:t>indexOf</a:t>
            </a:r>
            <a:endParaRPr lang="en-US" altLang="zh-CN" dirty="0" smtClean="0"/>
          </a:p>
          <a:p>
            <a:pPr lvl="2" eaLnBrk="1" hangingPunct="1"/>
            <a:r>
              <a:rPr lang="en-US" altLang="zh-CN" dirty="0" err="1" smtClean="0"/>
              <a:t>lastIndexOf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例如：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Verdana" panose="020B0604030504040204" pitchFamily="34" charset="0"/>
              </a:rPr>
              <a:t>“</a:t>
            </a:r>
            <a:r>
              <a:rPr lang="en-US" altLang="zh-CN" dirty="0" smtClean="0"/>
              <a:t>This is a String</a:t>
            </a:r>
            <a:r>
              <a:rPr lang="en-US" altLang="zh-CN" dirty="0" smtClean="0">
                <a:latin typeface="Verdana" panose="020B0604030504040204" pitchFamily="34" charset="0"/>
              </a:rPr>
              <a:t>”</a:t>
            </a:r>
            <a:r>
              <a:rPr lang="en-US" altLang="zh-CN" dirty="0" smtClean="0"/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index1=</a:t>
            </a:r>
            <a:r>
              <a:rPr lang="en-US" altLang="zh-CN" dirty="0" err="1" smtClean="0"/>
              <a:t>str.indexOf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Verdana" panose="020B0604030504040204" pitchFamily="34" charset="0"/>
              </a:rPr>
              <a:t>“</a:t>
            </a:r>
            <a:r>
              <a:rPr lang="en-US" altLang="zh-CN" dirty="0" err="1" smtClean="0"/>
              <a:t>i</a:t>
            </a:r>
            <a:r>
              <a:rPr lang="en-US" altLang="zh-CN" dirty="0" smtClean="0">
                <a:latin typeface="Verdana" panose="020B0604030504040204" pitchFamily="34" charset="0"/>
              </a:rPr>
              <a:t>”</a:t>
            </a:r>
            <a:r>
              <a:rPr lang="en-US" altLang="zh-CN" dirty="0" smtClean="0"/>
              <a:t>);	//index1==2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index2=</a:t>
            </a:r>
            <a:r>
              <a:rPr lang="en-US" altLang="zh-CN" dirty="0" err="1" smtClean="0"/>
              <a:t>str.indexOf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Verdana" panose="020B0604030504040204" pitchFamily="34" charset="0"/>
              </a:rPr>
              <a:t>“</a:t>
            </a:r>
            <a:r>
              <a:rPr lang="en-US" altLang="zh-CN" dirty="0" smtClean="0"/>
              <a:t>i</a:t>
            </a:r>
            <a:r>
              <a:rPr lang="en-US" altLang="zh-CN" dirty="0" smtClean="0">
                <a:latin typeface="Verdana" panose="020B0604030504040204" pitchFamily="34" charset="0"/>
              </a:rPr>
              <a:t>”</a:t>
            </a:r>
            <a:r>
              <a:rPr lang="en-US" altLang="zh-CN" dirty="0" smtClean="0"/>
              <a:t>,index1+1);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index3=</a:t>
            </a:r>
            <a:r>
              <a:rPr lang="en-US" altLang="zh-CN" dirty="0" err="1" smtClean="0"/>
              <a:t>str.lastIndexOf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Verdana" panose="020B0604030504040204" pitchFamily="34" charset="0"/>
              </a:rPr>
              <a:t>“</a:t>
            </a:r>
            <a:r>
              <a:rPr lang="en-US" altLang="zh-CN" dirty="0" smtClean="0"/>
              <a:t>is</a:t>
            </a:r>
            <a:r>
              <a:rPr lang="en-US" altLang="zh-CN" dirty="0" smtClean="0">
                <a:latin typeface="Verdana" panose="020B0604030504040204" pitchFamily="34" charset="0"/>
              </a:rPr>
              <a:t>”</a:t>
            </a:r>
            <a:r>
              <a:rPr lang="en-US" altLang="zh-CN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924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面向对象基础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面向对象的三要素：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类的继承：新的类继承原有类的基本特性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提高程序的可复用性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例如：汽车与（公共汽车、出租车、货车）之间就是父类与子类的关系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在</a:t>
            </a:r>
            <a:r>
              <a:rPr lang="en-US" altLang="zh-CN">
                <a:latin typeface="Arial" charset="0"/>
                <a:ea typeface="宋体" charset="0"/>
              </a:rPr>
              <a:t>Java</a:t>
            </a:r>
            <a:r>
              <a:rPr lang="zh-CN" altLang="en-US">
                <a:latin typeface="Arial" charset="0"/>
                <a:ea typeface="宋体" charset="0"/>
              </a:rPr>
              <a:t>中，所有类都源自同一个类：</a:t>
            </a:r>
            <a:r>
              <a:rPr lang="en-US" altLang="zh-CN">
                <a:latin typeface="Arial" charset="0"/>
                <a:ea typeface="宋体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6630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字符串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925" y="2629535"/>
            <a:ext cx="7696200" cy="324004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String</a:t>
            </a:r>
            <a:r>
              <a:rPr lang="zh-CN" altLang="en-US" dirty="0" smtClean="0"/>
              <a:t>对象的比较</a:t>
            </a:r>
          </a:p>
          <a:p>
            <a:pPr lvl="1" eaLnBrk="1" hangingPunct="1"/>
            <a:r>
              <a:rPr lang="en-US" altLang="zh-CN" dirty="0" smtClean="0"/>
              <a:t>equals();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700" dirty="0" smtClean="0"/>
              <a:t>例：</a:t>
            </a:r>
            <a:r>
              <a:rPr lang="en-US" altLang="zh-CN" sz="2100" dirty="0" smtClean="0"/>
              <a:t>String </a:t>
            </a:r>
            <a:r>
              <a:rPr lang="en-US" altLang="zh-CN" sz="2100" dirty="0" err="1" smtClean="0"/>
              <a:t>str</a:t>
            </a:r>
            <a:r>
              <a:rPr lang="en-US" altLang="zh-CN" sz="2100" dirty="0" smtClean="0"/>
              <a:t>=</a:t>
            </a:r>
            <a:r>
              <a:rPr lang="en-US" altLang="zh-CN" sz="2100" dirty="0" smtClean="0">
                <a:latin typeface="Verdana" panose="020B0604030504040204" pitchFamily="34" charset="0"/>
              </a:rPr>
              <a:t>“</a:t>
            </a:r>
            <a:r>
              <a:rPr lang="en-US" altLang="zh-CN" sz="2100" dirty="0" smtClean="0"/>
              <a:t>This is a String</a:t>
            </a:r>
            <a:r>
              <a:rPr lang="en-US" altLang="zh-CN" sz="2100" dirty="0" smtClean="0">
                <a:latin typeface="Verdana" panose="020B0604030504040204" pitchFamily="34" charset="0"/>
              </a:rPr>
              <a:t>”</a:t>
            </a:r>
            <a:r>
              <a:rPr lang="en-US" altLang="zh-CN" sz="2100" dirty="0" smtClean="0"/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100" dirty="0" smtClean="0"/>
              <a:t>   </a:t>
            </a:r>
            <a:r>
              <a:rPr lang="en-US" altLang="zh-CN" sz="2100" dirty="0" err="1" smtClean="0"/>
              <a:t>boolean</a:t>
            </a:r>
            <a:r>
              <a:rPr lang="en-US" altLang="zh-CN" sz="2100" dirty="0" smtClean="0"/>
              <a:t> </a:t>
            </a:r>
            <a:r>
              <a:rPr lang="en-US" altLang="zh-CN" sz="2100" dirty="0" err="1" smtClean="0"/>
              <a:t>rs</a:t>
            </a:r>
            <a:r>
              <a:rPr lang="en-US" altLang="zh-CN" sz="2100" dirty="0" smtClean="0"/>
              <a:t>=</a:t>
            </a:r>
            <a:r>
              <a:rPr lang="en-US" altLang="zh-CN" sz="2100" dirty="0" err="1" smtClean="0"/>
              <a:t>str.equals</a:t>
            </a:r>
            <a:r>
              <a:rPr lang="en-US" altLang="zh-CN" sz="2100" dirty="0" smtClean="0"/>
              <a:t>(</a:t>
            </a:r>
            <a:r>
              <a:rPr lang="en-US" altLang="zh-CN" sz="2100" dirty="0" smtClean="0">
                <a:latin typeface="Verdana" panose="020B0604030504040204" pitchFamily="34" charset="0"/>
              </a:rPr>
              <a:t>“</a:t>
            </a:r>
            <a:r>
              <a:rPr lang="en-US" altLang="zh-CN" sz="2100" dirty="0" smtClean="0"/>
              <a:t>This is another string</a:t>
            </a:r>
            <a:r>
              <a:rPr lang="en-US" altLang="zh-CN" sz="2100" dirty="0" smtClean="0">
                <a:latin typeface="Verdana" panose="020B0604030504040204" pitchFamily="34" charset="0"/>
              </a:rPr>
              <a:t>”</a:t>
            </a:r>
            <a:r>
              <a:rPr lang="en-US" altLang="zh-CN" sz="2100" dirty="0" smtClean="0"/>
              <a:t>);</a:t>
            </a:r>
          </a:p>
          <a:p>
            <a:pPr lvl="2" eaLnBrk="1" hangingPunct="1"/>
            <a:r>
              <a:rPr lang="zh-CN" altLang="en-US" sz="2500" dirty="0" smtClean="0"/>
              <a:t>注意：对象中的</a:t>
            </a:r>
            <a:r>
              <a:rPr lang="en-US" altLang="zh-CN" sz="2500" dirty="0" smtClean="0"/>
              <a:t>==</a:t>
            </a:r>
            <a:r>
              <a:rPr lang="zh-CN" altLang="en-US" sz="2500" dirty="0" smtClean="0"/>
              <a:t>与</a:t>
            </a:r>
            <a:r>
              <a:rPr lang="en-US" altLang="zh-CN" sz="2500" dirty="0" smtClean="0"/>
              <a:t>equals</a:t>
            </a:r>
            <a:r>
              <a:rPr lang="zh-CN" altLang="en-US" sz="2500" dirty="0" smtClean="0"/>
              <a:t>方法的区别：</a:t>
            </a:r>
          </a:p>
          <a:p>
            <a:pPr lvl="3" eaLnBrk="1" hangingPunct="1"/>
            <a:r>
              <a:rPr lang="en-US" altLang="zh-CN" dirty="0" smtClean="0"/>
              <a:t>==</a:t>
            </a:r>
            <a:r>
              <a:rPr lang="zh-CN" altLang="en-US" dirty="0" smtClean="0"/>
              <a:t>表示两个对象是否是同一对象体的引用；</a:t>
            </a:r>
          </a:p>
          <a:p>
            <a:pPr lvl="3" eaLnBrk="1" hangingPunct="1"/>
            <a:r>
              <a:rPr lang="zh-CN" altLang="en-US" dirty="0" smtClean="0"/>
              <a:t>重载后的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方法：引用的对象内容一致，即相等</a:t>
            </a:r>
          </a:p>
        </p:txBody>
      </p:sp>
    </p:spTree>
    <p:extLst>
      <p:ext uri="{BB962C8B-B14F-4D97-AF65-F5344CB8AC3E}">
        <p14:creationId xmlns:p14="http://schemas.microsoft.com/office/powerpoint/2010/main" val="20608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字符串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499360"/>
            <a:ext cx="7921625" cy="352202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 smtClean="0"/>
              <a:t>获取字符串中部分内容</a:t>
            </a:r>
          </a:p>
          <a:p>
            <a:pPr lvl="1" eaLnBrk="1" hangingPunct="1"/>
            <a:r>
              <a:rPr lang="en-US" altLang="zh-CN" sz="2200" dirty="0" err="1" smtClean="0"/>
              <a:t>getChars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srcBegin,int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srcEnd,char</a:t>
            </a:r>
            <a:r>
              <a:rPr lang="en-US" altLang="zh-CN" sz="2200" dirty="0" smtClean="0"/>
              <a:t>[] </a:t>
            </a:r>
            <a:r>
              <a:rPr lang="en-US" altLang="zh-CN" sz="2200" dirty="0" err="1" smtClean="0"/>
              <a:t>dst,int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dtsBegin</a:t>
            </a:r>
            <a:r>
              <a:rPr lang="en-US" altLang="zh-CN" sz="2200" dirty="0" smtClean="0"/>
              <a:t>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Verdana" panose="020B0604030504040204" pitchFamily="34" charset="0"/>
              </a:rPr>
              <a:t>“</a:t>
            </a:r>
            <a:r>
              <a:rPr lang="en-US" altLang="zh-CN" dirty="0" smtClean="0"/>
              <a:t>This is a string</a:t>
            </a:r>
            <a:r>
              <a:rPr lang="en-US" altLang="zh-CN" dirty="0" smtClean="0">
                <a:latin typeface="Verdana" panose="020B0604030504040204" pitchFamily="34" charset="0"/>
              </a:rPr>
              <a:t>”</a:t>
            </a:r>
            <a:r>
              <a:rPr lang="en-US" altLang="zh-CN" dirty="0" smtClean="0"/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      char </a:t>
            </a:r>
            <a:r>
              <a:rPr lang="en-US" altLang="zh-CN" dirty="0" err="1" smtClean="0"/>
              <a:t>chr</a:t>
            </a:r>
            <a:r>
              <a:rPr lang="en-US" altLang="zh-CN" dirty="0" smtClean="0"/>
              <a:t>[]=new char[10];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      </a:t>
            </a:r>
            <a:r>
              <a:rPr lang="en-US" altLang="zh-CN" dirty="0" err="1" smtClean="0"/>
              <a:t>str.getChars</a:t>
            </a:r>
            <a:r>
              <a:rPr lang="en-US" altLang="zh-CN" dirty="0" smtClean="0"/>
              <a:t>(5,12,chr,0);</a:t>
            </a:r>
          </a:p>
          <a:p>
            <a:pPr lvl="1" eaLnBrk="1" hangingPunct="1"/>
            <a:r>
              <a:rPr lang="en-US" altLang="zh-CN" sz="2200" dirty="0" err="1" smtClean="0"/>
              <a:t>subString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beg,int</a:t>
            </a:r>
            <a:r>
              <a:rPr lang="en-US" altLang="zh-CN" sz="2200" dirty="0" smtClean="0"/>
              <a:t> end);</a:t>
            </a:r>
          </a:p>
          <a:p>
            <a:pPr lvl="1" eaLnBrk="1" hangingPunct="1"/>
            <a:r>
              <a:rPr lang="en-US" altLang="zh-CN" sz="2200" dirty="0" err="1" smtClean="0"/>
              <a:t>charAt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Verdana" panose="020B0604030504040204" pitchFamily="34" charset="0"/>
              </a:rPr>
              <a:t>“</a:t>
            </a:r>
            <a:r>
              <a:rPr lang="en-US" altLang="zh-CN" dirty="0" smtClean="0"/>
              <a:t>This is a String</a:t>
            </a:r>
            <a:r>
              <a:rPr lang="en-US" altLang="zh-CN" dirty="0" smtClean="0">
                <a:latin typeface="Verdana" panose="020B0604030504040204" pitchFamily="34" charset="0"/>
              </a:rPr>
              <a:t>”</a:t>
            </a:r>
            <a:r>
              <a:rPr lang="en-US" altLang="zh-CN" dirty="0" smtClean="0"/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      char </a:t>
            </a:r>
            <a:r>
              <a:rPr lang="en-US" altLang="zh-CN" dirty="0" err="1" smtClean="0"/>
              <a:t>chr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str.charAt</a:t>
            </a:r>
            <a:r>
              <a:rPr lang="en-US" altLang="zh-CN" dirty="0" smtClean="0"/>
              <a:t>(3);</a:t>
            </a:r>
            <a:endParaRPr lang="en-US" altLang="zh-CN" sz="2100" dirty="0" smtClean="0"/>
          </a:p>
        </p:txBody>
      </p:sp>
    </p:spTree>
    <p:extLst>
      <p:ext uri="{BB962C8B-B14F-4D97-AF65-F5344CB8AC3E}">
        <p14:creationId xmlns:p14="http://schemas.microsoft.com/office/powerpoint/2010/main" val="41993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字符串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34441"/>
            <a:ext cx="8064500" cy="381635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sz="2400" dirty="0" smtClean="0"/>
              <a:t>字符串操作：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     -split:</a:t>
            </a:r>
            <a:r>
              <a:rPr lang="zh-CN" altLang="en-US" sz="2400" dirty="0" smtClean="0"/>
              <a:t>字符串进行分割多个子串，返回的是字符串数组</a:t>
            </a:r>
          </a:p>
          <a:p>
            <a:pPr lvl="1" eaLnBrk="1" hangingPunct="1"/>
            <a:r>
              <a:rPr lang="en-US" altLang="zh-CN" sz="2200" dirty="0" smtClean="0"/>
              <a:t>replace</a:t>
            </a:r>
            <a:r>
              <a:rPr lang="zh-CN" altLang="en-US" sz="2200" dirty="0" smtClean="0"/>
              <a:t>：将字符串中的某个字符串替换成另一个字符串</a:t>
            </a:r>
          </a:p>
          <a:p>
            <a:pPr lvl="2" eaLnBrk="1" hangingPunct="1"/>
            <a:r>
              <a:rPr lang="zh-CN" altLang="en-US" sz="2100" dirty="0" smtClean="0"/>
              <a:t>例如：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100" dirty="0" smtClean="0"/>
              <a:t>	</a:t>
            </a:r>
            <a:r>
              <a:rPr lang="en-US" altLang="zh-CN" sz="2100" dirty="0" smtClean="0"/>
              <a:t>String str1=</a:t>
            </a:r>
            <a:r>
              <a:rPr lang="en-US" altLang="zh-CN" sz="2100" dirty="0" smtClean="0">
                <a:latin typeface="Verdana" panose="020B0604030504040204" pitchFamily="34" charset="0"/>
              </a:rPr>
              <a:t>“</a:t>
            </a:r>
            <a:r>
              <a:rPr lang="en-US" altLang="zh-CN" sz="2100" dirty="0" smtClean="0"/>
              <a:t>This is a String</a:t>
            </a:r>
            <a:r>
              <a:rPr lang="en-US" altLang="zh-CN" sz="2100" dirty="0" smtClean="0">
                <a:latin typeface="Verdana" panose="020B0604030504040204" pitchFamily="34" charset="0"/>
              </a:rPr>
              <a:t>”</a:t>
            </a:r>
            <a:r>
              <a:rPr lang="en-US" altLang="zh-CN" sz="2100" dirty="0" smtClean="0"/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100" dirty="0" smtClean="0"/>
              <a:t>	String str2=str1.replace(</a:t>
            </a:r>
            <a:r>
              <a:rPr lang="en-US" altLang="zh-CN" sz="2100" dirty="0" smtClean="0">
                <a:latin typeface="Verdana" panose="020B0604030504040204" pitchFamily="34" charset="0"/>
              </a:rPr>
              <a:t>‘</a:t>
            </a:r>
            <a:r>
              <a:rPr lang="en-US" altLang="zh-CN" sz="2100" dirty="0" err="1" smtClean="0"/>
              <a:t>T</a:t>
            </a:r>
            <a:r>
              <a:rPr lang="en-US" altLang="zh-CN" sz="2100" dirty="0" err="1" smtClean="0">
                <a:latin typeface="Verdana" panose="020B0604030504040204" pitchFamily="34" charset="0"/>
              </a:rPr>
              <a:t>’</a:t>
            </a:r>
            <a:r>
              <a:rPr lang="en-US" altLang="zh-CN" sz="2100" dirty="0" err="1" smtClean="0"/>
              <a:t>,</a:t>
            </a:r>
            <a:r>
              <a:rPr lang="en-US" altLang="zh-CN" sz="2100" dirty="0" err="1" smtClean="0">
                <a:latin typeface="Verdana" panose="020B0604030504040204" pitchFamily="34" charset="0"/>
              </a:rPr>
              <a:t>’</a:t>
            </a:r>
            <a:r>
              <a:rPr lang="en-US" altLang="zh-CN" sz="2100" dirty="0" err="1" smtClean="0"/>
              <a:t>t</a:t>
            </a:r>
            <a:r>
              <a:rPr lang="en-US" altLang="zh-CN" sz="2100" dirty="0" smtClean="0">
                <a:latin typeface="Verdana" panose="020B0604030504040204" pitchFamily="34" charset="0"/>
              </a:rPr>
              <a:t>’</a:t>
            </a:r>
            <a:r>
              <a:rPr lang="en-US" altLang="zh-CN" sz="2100" dirty="0" smtClean="0"/>
              <a:t>);</a:t>
            </a:r>
          </a:p>
          <a:p>
            <a:pPr lvl="1" eaLnBrk="1" hangingPunct="1"/>
            <a:r>
              <a:rPr lang="en-US" altLang="zh-CN" sz="2200" dirty="0" err="1" smtClean="0"/>
              <a:t>concat</a:t>
            </a:r>
            <a:r>
              <a:rPr lang="zh-CN" altLang="en-US" sz="2200" dirty="0" smtClean="0"/>
              <a:t>：将两个字符串合并成一个字符串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100" dirty="0" smtClean="0"/>
              <a:t>/*</a:t>
            </a:r>
            <a:r>
              <a:rPr lang="zh-CN" altLang="en-US" sz="2100" dirty="0" smtClean="0"/>
              <a:t>也可以直接用＋运算符进行*</a:t>
            </a:r>
            <a:r>
              <a:rPr lang="en-US" altLang="zh-CN" sz="2100" dirty="0" smtClean="0"/>
              <a:t>/</a:t>
            </a:r>
          </a:p>
          <a:p>
            <a:pPr lvl="1" eaLnBrk="1" hangingPunct="1"/>
            <a:r>
              <a:rPr lang="en-US" altLang="zh-CN" sz="2200" dirty="0" err="1" smtClean="0"/>
              <a:t>toUpperCase</a:t>
            </a:r>
            <a:r>
              <a:rPr lang="en-US" altLang="zh-CN" sz="2200" dirty="0" smtClean="0"/>
              <a:t>()</a:t>
            </a:r>
            <a:r>
              <a:rPr lang="zh-CN" altLang="en-US" sz="2200" dirty="0" smtClean="0"/>
              <a:t>和</a:t>
            </a:r>
            <a:r>
              <a:rPr lang="en-US" altLang="zh-CN" sz="2200" dirty="0" err="1" smtClean="0"/>
              <a:t>toLowerCase</a:t>
            </a:r>
            <a:r>
              <a:rPr lang="en-US" altLang="zh-CN" sz="2200" dirty="0" smtClean="0"/>
              <a:t>()</a:t>
            </a:r>
            <a:r>
              <a:rPr lang="zh-CN" altLang="en-US" sz="2200" dirty="0" smtClean="0"/>
              <a:t>：大小写字母的切换</a:t>
            </a:r>
          </a:p>
          <a:p>
            <a:pPr lvl="1" eaLnBrk="1" hangingPunct="1"/>
            <a:r>
              <a:rPr lang="en-US" altLang="zh-CN" sz="2200" dirty="0" smtClean="0"/>
              <a:t>trim() :</a:t>
            </a:r>
            <a:r>
              <a:rPr lang="zh-CN" altLang="en-US" sz="2200" dirty="0" smtClean="0"/>
              <a:t>去除的是头尾空格</a:t>
            </a:r>
            <a:endParaRPr lang="en-US" altLang="zh-CN" sz="2200" dirty="0" smtClean="0"/>
          </a:p>
          <a:p>
            <a:pPr lvl="1" eaLnBrk="1" hangingPunct="1"/>
            <a:r>
              <a:rPr lang="zh-CN" altLang="en-US" sz="2200" dirty="0" smtClean="0"/>
              <a:t>若要去除字符串内部空格呢？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185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2410098"/>
            <a:ext cx="5186363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zh-CN" sz="1800" dirty="0" smtClean="0"/>
              <a:t>//</a:t>
            </a:r>
            <a:r>
              <a:rPr lang="zh-CN" altLang="en-US" sz="1800" dirty="0" smtClean="0"/>
              <a:t>字符串内部空格去除  </a:t>
            </a:r>
            <a:r>
              <a:rPr lang="en-US" altLang="zh-CN" sz="1800" dirty="0" smtClean="0"/>
              <a:t>method1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en-US" altLang="zh-CN" sz="1800" b="1" dirty="0" smtClean="0"/>
              <a:t>char[] </a:t>
            </a:r>
            <a:r>
              <a:rPr lang="en-US" altLang="zh-CN" sz="1800" b="1" dirty="0" err="1" smtClean="0"/>
              <a:t>chs</a:t>
            </a:r>
            <a:r>
              <a:rPr lang="en-US" altLang="zh-CN" sz="1800" b="1" dirty="0" smtClean="0"/>
              <a:t>=</a:t>
            </a:r>
            <a:r>
              <a:rPr lang="en-US" altLang="zh-CN" sz="1800" b="1" dirty="0" err="1" smtClean="0"/>
              <a:t>newstr.toCharArray</a:t>
            </a:r>
            <a:r>
              <a:rPr lang="en-US" altLang="zh-CN" sz="1800" b="1" dirty="0" smtClean="0"/>
              <a:t>();</a:t>
            </a:r>
          </a:p>
          <a:p>
            <a:pPr>
              <a:buFontTx/>
              <a:buNone/>
            </a:pPr>
            <a:r>
              <a:rPr lang="en-US" altLang="zh-CN" sz="1800" dirty="0" smtClean="0"/>
              <a:t>String newstr2="";</a:t>
            </a:r>
          </a:p>
          <a:p>
            <a:pPr>
              <a:buFontTx/>
              <a:buNone/>
            </a:pPr>
            <a:r>
              <a:rPr lang="en-US" altLang="zh-CN" sz="1800" b="1" dirty="0" smtClean="0"/>
              <a:t>for(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=0;i&lt;</a:t>
            </a:r>
            <a:r>
              <a:rPr lang="en-US" altLang="zh-CN" sz="1800" b="1" dirty="0" err="1" smtClean="0"/>
              <a:t>chs.length;i</a:t>
            </a:r>
            <a:r>
              <a:rPr lang="en-US" altLang="zh-CN" sz="1800" b="1" dirty="0" smtClean="0"/>
              <a:t>++){</a:t>
            </a:r>
          </a:p>
          <a:p>
            <a:pPr>
              <a:buFontTx/>
              <a:buNone/>
            </a:pPr>
            <a:r>
              <a:rPr lang="en-US" altLang="zh-CN" sz="1800" b="1" dirty="0" smtClean="0"/>
              <a:t>if (</a:t>
            </a:r>
            <a:r>
              <a:rPr lang="en-US" altLang="zh-CN" sz="1800" b="1" dirty="0" err="1" smtClean="0"/>
              <a:t>chs</a:t>
            </a:r>
            <a:r>
              <a:rPr lang="en-US" altLang="zh-CN" sz="1800" b="1" dirty="0" smtClean="0"/>
              <a:t>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]!=' ')</a:t>
            </a:r>
          </a:p>
          <a:p>
            <a:pPr>
              <a:buFontTx/>
              <a:buNone/>
            </a:pPr>
            <a:r>
              <a:rPr lang="en-US" altLang="zh-CN" sz="1800" dirty="0" smtClean="0"/>
              <a:t>	newstr2=newstr2+chs[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];</a:t>
            </a:r>
          </a:p>
          <a:p>
            <a:pPr>
              <a:buFontTx/>
              <a:buNone/>
            </a:pPr>
            <a:r>
              <a:rPr lang="en-US" altLang="zh-CN" sz="1800" dirty="0" smtClean="0"/>
              <a:t>}</a:t>
            </a:r>
          </a:p>
          <a:p>
            <a:pPr>
              <a:buFontTx/>
              <a:buNone/>
            </a:pP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(newstr2);</a:t>
            </a:r>
            <a:endParaRPr lang="zh-CN" altLang="en-US" sz="1800" dirty="0" smtClean="0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4455252" y="3714750"/>
            <a:ext cx="45624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//method2</a:t>
            </a:r>
          </a:p>
          <a:p>
            <a:pPr eaLnBrk="1" hangingPunct="1"/>
            <a:r>
              <a:rPr lang="en-US" altLang="zh-CN" sz="2400" dirty="0"/>
              <a:t>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="This is a </a:t>
            </a:r>
            <a:r>
              <a:rPr lang="en-US" altLang="zh-CN" sz="2400" dirty="0" err="1"/>
              <a:t>sTring</a:t>
            </a:r>
            <a:r>
              <a:rPr lang="en-US" altLang="zh-CN" sz="2400" dirty="0"/>
              <a:t>";</a:t>
            </a:r>
          </a:p>
          <a:p>
            <a:pPr eaLnBrk="1" hangingPunct="1"/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</a:t>
            </a:r>
            <a:r>
              <a:rPr lang="en-US" altLang="zh-CN" sz="2400" i="1" dirty="0" err="1"/>
              <a:t>str</a:t>
            </a:r>
            <a:r>
              <a:rPr lang="en-US" altLang="zh-CN" sz="2400" i="1" dirty="0"/>
              <a:t>);</a:t>
            </a:r>
          </a:p>
          <a:p>
            <a:pPr eaLnBrk="1" hangingPunct="1"/>
            <a:r>
              <a:rPr lang="en-US" altLang="zh-CN" sz="2400" dirty="0"/>
              <a:t>String </a:t>
            </a:r>
            <a:r>
              <a:rPr lang="en-US" altLang="zh-CN" sz="2400" dirty="0" err="1"/>
              <a:t>newstr</a:t>
            </a:r>
            <a:r>
              <a:rPr lang="en-US" altLang="zh-CN" sz="2400" dirty="0"/>
              <a:t>=</a:t>
            </a:r>
            <a:r>
              <a:rPr lang="en-US" altLang="zh-CN" sz="2400" dirty="0" err="1"/>
              <a:t>str.replace</a:t>
            </a:r>
            <a:r>
              <a:rPr lang="en-US" altLang="zh-CN" sz="2400" dirty="0"/>
              <a:t>(" ", "");</a:t>
            </a:r>
          </a:p>
          <a:p>
            <a:pPr eaLnBrk="1" hangingPunct="1"/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</a:t>
            </a:r>
            <a:r>
              <a:rPr lang="en-US" altLang="zh-CN" sz="2400" i="1" dirty="0" err="1"/>
              <a:t>newstr</a:t>
            </a:r>
            <a:r>
              <a:rPr lang="en-US" altLang="zh-CN" sz="2400" i="1" dirty="0"/>
              <a:t>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81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字符串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752636"/>
            <a:ext cx="8280400" cy="302114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字符串操作：</a:t>
            </a:r>
          </a:p>
          <a:p>
            <a:pPr lvl="1" eaLnBrk="1" hangingPunct="1"/>
            <a:r>
              <a:rPr lang="en-US" altLang="zh-CN" sz="3000" dirty="0" smtClean="0"/>
              <a:t>String</a:t>
            </a:r>
            <a:r>
              <a:rPr lang="zh-CN" altLang="en-US" sz="3000" dirty="0" smtClean="0"/>
              <a:t>提供了静态方法：</a:t>
            </a:r>
            <a:r>
              <a:rPr lang="en-US" altLang="zh-CN" sz="3000" dirty="0" err="1" smtClean="0"/>
              <a:t>valueOf</a:t>
            </a:r>
            <a:r>
              <a:rPr lang="zh-CN" altLang="en-US" sz="3000" dirty="0" smtClean="0"/>
              <a:t>可以将任意类型的对象转换成一个字符串</a:t>
            </a:r>
          </a:p>
          <a:p>
            <a:pPr lvl="2" eaLnBrk="1" hangingPunct="1"/>
            <a:r>
              <a:rPr lang="zh-CN" altLang="en-US" sz="2800" dirty="0" smtClean="0"/>
              <a:t>例如：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String.valueOf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Math.PI</a:t>
            </a:r>
            <a:r>
              <a:rPr lang="en-US" altLang="zh-CN" dirty="0" smtClean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269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5" y="313509"/>
            <a:ext cx="8821782" cy="6400799"/>
          </a:xfrm>
        </p:spPr>
      </p:pic>
    </p:spTree>
    <p:extLst>
      <p:ext uri="{BB962C8B-B14F-4D97-AF65-F5344CB8AC3E}">
        <p14:creationId xmlns:p14="http://schemas.microsoft.com/office/powerpoint/2010/main" val="2720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2" y="0"/>
            <a:ext cx="7577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4" y="1001490"/>
            <a:ext cx="8628571" cy="458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28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StringBuffer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368736"/>
            <a:ext cx="7662864" cy="37556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引入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类的原因：</a:t>
            </a:r>
            <a:endParaRPr lang="en-US" altLang="zh-CN" dirty="0" smtClean="0"/>
          </a:p>
          <a:p>
            <a:pPr lvl="1"/>
            <a:r>
              <a:rPr lang="en-US" altLang="zh-CN" dirty="0" err="1">
                <a:latin typeface="Times New Roman" pitchFamily="18" charset="0"/>
              </a:rPr>
              <a:t>StringBuffer</a:t>
            </a:r>
            <a:r>
              <a:rPr lang="zh-CN" altLang="en-US" dirty="0">
                <a:latin typeface="Times New Roman" pitchFamily="18" charset="0"/>
              </a:rPr>
              <a:t>也是一个字符序列，类似于</a:t>
            </a:r>
            <a:r>
              <a:rPr lang="en-US" altLang="zh-CN" dirty="0">
                <a:latin typeface="Times New Roman" pitchFamily="18" charset="0"/>
              </a:rPr>
              <a:t>String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</a:rPr>
              <a:t>但不同</a:t>
            </a:r>
            <a:r>
              <a:rPr lang="zh-CN" altLang="en-US" dirty="0">
                <a:latin typeface="Times New Roman" pitchFamily="18" charset="0"/>
              </a:rPr>
              <a:t>的是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endParaRPr lang="en-US" altLang="zh-CN" dirty="0" smtClean="0">
              <a:latin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</a:rPr>
              <a:t>可以</a:t>
            </a:r>
            <a:r>
              <a:rPr lang="zh-CN" altLang="en-US" dirty="0">
                <a:latin typeface="Times New Roman" pitchFamily="18" charset="0"/>
              </a:rPr>
              <a:t>改变其长度和内容，用户可以根据需要，在</a:t>
            </a:r>
            <a:r>
              <a:rPr lang="en-US" altLang="zh-CN" dirty="0" err="1">
                <a:latin typeface="Times New Roman" pitchFamily="18" charset="0"/>
              </a:rPr>
              <a:t>StringBuffer</a:t>
            </a:r>
            <a:r>
              <a:rPr lang="zh-CN" altLang="en-US" dirty="0">
                <a:latin typeface="Times New Roman" pitchFamily="18" charset="0"/>
              </a:rPr>
              <a:t>中进行附加、插入、替换、删除、查询等操作，操作结果作用于</a:t>
            </a:r>
            <a:r>
              <a:rPr lang="en-US" altLang="zh-CN" dirty="0" err="1">
                <a:latin typeface="Times New Roman" pitchFamily="18" charset="0"/>
              </a:rPr>
              <a:t>StringBuffer</a:t>
            </a:r>
            <a:r>
              <a:rPr lang="zh-CN" altLang="en-US" dirty="0">
                <a:latin typeface="Times New Roman" pitchFamily="18" charset="0"/>
              </a:rPr>
              <a:t>串本身，并无新对象产生，非常适合大型文本的处理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</a:rPr>
              <a:t>具有</a:t>
            </a:r>
            <a:r>
              <a:rPr lang="zh-CN" altLang="en-US" dirty="0">
                <a:latin typeface="Times New Roman" pitchFamily="18" charset="0"/>
              </a:rPr>
              <a:t>线程安全性，由于采用了同步机制，不允许多个线程同时对</a:t>
            </a:r>
            <a:r>
              <a:rPr lang="en-US" altLang="zh-CN" dirty="0" err="1">
                <a:latin typeface="Times New Roman" pitchFamily="18" charset="0"/>
              </a:rPr>
              <a:t>StringBuffer</a:t>
            </a:r>
            <a:r>
              <a:rPr lang="zh-CN" altLang="en-US" dirty="0">
                <a:latin typeface="Times New Roman" pitchFamily="18" charset="0"/>
              </a:rPr>
              <a:t>进行增加或修改操作。不过这多少会影响程序运行效率，于是从</a:t>
            </a:r>
            <a:r>
              <a:rPr lang="en-US" altLang="zh-CN" dirty="0">
                <a:latin typeface="Times New Roman" pitchFamily="18" charset="0"/>
              </a:rPr>
              <a:t>JDK 5.0</a:t>
            </a:r>
            <a:r>
              <a:rPr lang="zh-CN" altLang="en-US" dirty="0">
                <a:latin typeface="Times New Roman" pitchFamily="18" charset="0"/>
              </a:rPr>
              <a:t>起新增了一个</a:t>
            </a:r>
            <a:r>
              <a:rPr lang="en-US" altLang="zh-CN" dirty="0" err="1">
                <a:latin typeface="Times New Roman" pitchFamily="18" charset="0"/>
              </a:rPr>
              <a:t>StringBuilder</a:t>
            </a:r>
            <a:r>
              <a:rPr lang="zh-CN" altLang="en-US" dirty="0">
                <a:latin typeface="Times New Roman" pitchFamily="18" charset="0"/>
              </a:rPr>
              <a:t>类，该类有着与</a:t>
            </a:r>
            <a:r>
              <a:rPr lang="en-US" altLang="zh-CN" dirty="0" err="1">
                <a:latin typeface="Times New Roman" pitchFamily="18" charset="0"/>
              </a:rPr>
              <a:t>StringBuffer</a:t>
            </a:r>
            <a:r>
              <a:rPr lang="zh-CN" altLang="en-US" dirty="0">
                <a:latin typeface="Times New Roman" pitchFamily="18" charset="0"/>
              </a:rPr>
              <a:t>完全相同的</a:t>
            </a:r>
            <a:r>
              <a:rPr lang="en-US" altLang="zh-CN" dirty="0">
                <a:latin typeface="Times New Roman" pitchFamily="18" charset="0"/>
              </a:rPr>
              <a:t>API</a:t>
            </a:r>
            <a:r>
              <a:rPr lang="zh-CN" altLang="en-US" dirty="0">
                <a:latin typeface="Times New Roman" pitchFamily="18" charset="0"/>
              </a:rPr>
              <a:t>，但是它不具有线程安全性，同等情况程序执行效率会更高一些</a:t>
            </a:r>
            <a:r>
              <a:rPr lang="zh-CN" altLang="en-US" dirty="0" smtClean="0">
                <a:latin typeface="Times New Roman" pitchFamily="18" charset="0"/>
              </a:rPr>
              <a:t>。由此</a:t>
            </a:r>
            <a:r>
              <a:rPr lang="zh-CN" altLang="en-US" dirty="0">
                <a:latin typeface="Times New Roman" pitchFamily="18" charset="0"/>
              </a:rPr>
              <a:t>可以得出结论，</a:t>
            </a:r>
            <a:r>
              <a:rPr lang="en-US" altLang="zh-CN" dirty="0" err="1">
                <a:latin typeface="Times New Roman" pitchFamily="18" charset="0"/>
              </a:rPr>
              <a:t>StringBuffer</a:t>
            </a:r>
            <a:r>
              <a:rPr lang="zh-CN" altLang="en-US" dirty="0">
                <a:latin typeface="Times New Roman" pitchFamily="18" charset="0"/>
              </a:rPr>
              <a:t>与</a:t>
            </a:r>
            <a:r>
              <a:rPr lang="en-US" altLang="zh-CN" dirty="0" err="1">
                <a:latin typeface="Times New Roman" pitchFamily="18" charset="0"/>
              </a:rPr>
              <a:t>StringBuilder</a:t>
            </a:r>
            <a:r>
              <a:rPr lang="zh-CN" altLang="en-US" dirty="0">
                <a:latin typeface="Times New Roman" pitchFamily="18" charset="0"/>
              </a:rPr>
              <a:t>功能相同，只是在安全性、执行效率上存在一些差异，学习时只要掌握其中一个即可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800" b="1" dirty="0" smtClean="0">
                <a:solidFill>
                  <a:schemeClr val="bg1"/>
                </a:solidFill>
              </a:rPr>
              <a:t>对象的创建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4925" y="2313172"/>
            <a:ext cx="9109075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Java</a:t>
            </a:r>
            <a:r>
              <a:rPr lang="zh-CN" altLang="en-US" dirty="0">
                <a:latin typeface="Times New Roman" pitchFamily="18" charset="0"/>
              </a:rPr>
              <a:t>提供了三个常用构造方法来创建</a:t>
            </a:r>
            <a:r>
              <a:rPr lang="en-US" altLang="zh-CN" dirty="0" err="1">
                <a:latin typeface="Times New Roman" pitchFamily="18" charset="0"/>
              </a:rPr>
              <a:t>StringBuffer</a:t>
            </a:r>
            <a:r>
              <a:rPr lang="zh-CN" altLang="en-US" dirty="0">
                <a:latin typeface="Times New Roman" pitchFamily="18" charset="0"/>
              </a:rPr>
              <a:t>对象，具体如下：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1.StringBuffer( )</a:t>
            </a:r>
            <a:r>
              <a:rPr lang="zh-CN" altLang="en-US" dirty="0">
                <a:latin typeface="Times New Roman" pitchFamily="18" charset="0"/>
              </a:rPr>
              <a:t>：建立一个不包含任何文本的</a:t>
            </a:r>
            <a:r>
              <a:rPr lang="en-US" altLang="zh-CN" dirty="0" err="1">
                <a:latin typeface="Times New Roman" pitchFamily="18" charset="0"/>
              </a:rPr>
              <a:t>StringBuffer</a:t>
            </a:r>
            <a:r>
              <a:rPr lang="zh-CN" altLang="en-US" dirty="0">
                <a:latin typeface="Times New Roman" pitchFamily="18" charset="0"/>
              </a:rPr>
              <a:t>对象，可在以后操作时添加其内容。初始容量为</a:t>
            </a:r>
            <a:r>
              <a:rPr lang="en-US" altLang="zh-CN" dirty="0">
                <a:latin typeface="Times New Roman" pitchFamily="18" charset="0"/>
              </a:rPr>
              <a:t>16</a:t>
            </a:r>
            <a:r>
              <a:rPr lang="zh-CN" altLang="en-US" dirty="0">
                <a:latin typeface="Times New Roman" pitchFamily="18" charset="0"/>
              </a:rPr>
              <a:t>字节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2.StringBuffer(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capacity)</a:t>
            </a:r>
            <a:r>
              <a:rPr lang="zh-CN" altLang="en-US" dirty="0">
                <a:latin typeface="Times New Roman" pitchFamily="18" charset="0"/>
              </a:rPr>
              <a:t>：建立一个容量为</a:t>
            </a:r>
            <a:r>
              <a:rPr lang="en-US" altLang="zh-CN" dirty="0">
                <a:latin typeface="Times New Roman" pitchFamily="18" charset="0"/>
              </a:rPr>
              <a:t>capacity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 err="1">
                <a:latin typeface="Times New Roman" pitchFamily="18" charset="0"/>
              </a:rPr>
              <a:t>StringBuffer</a:t>
            </a:r>
            <a:r>
              <a:rPr lang="zh-CN" altLang="en-US" dirty="0">
                <a:latin typeface="Times New Roman" pitchFamily="18" charset="0"/>
              </a:rPr>
              <a:t>对象，它不包含任何文本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3.StringBuffer (String </a:t>
            </a:r>
            <a:r>
              <a:rPr lang="en-US" altLang="zh-CN" dirty="0" err="1">
                <a:latin typeface="Times New Roman" pitchFamily="18" charset="0"/>
              </a:rPr>
              <a:t>str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：以参数</a:t>
            </a:r>
            <a:r>
              <a:rPr lang="en-US" altLang="zh-CN" dirty="0" err="1">
                <a:latin typeface="Times New Roman" pitchFamily="18" charset="0"/>
              </a:rPr>
              <a:t>str</a:t>
            </a:r>
            <a:r>
              <a:rPr lang="zh-CN" altLang="en-US" dirty="0">
                <a:latin typeface="Times New Roman" pitchFamily="18" charset="0"/>
              </a:rPr>
              <a:t>来创建</a:t>
            </a:r>
            <a:r>
              <a:rPr lang="en-US" altLang="zh-CN" dirty="0" err="1">
                <a:latin typeface="Times New Roman" pitchFamily="18" charset="0"/>
              </a:rPr>
              <a:t>StringBuffer</a:t>
            </a:r>
            <a:r>
              <a:rPr lang="zh-CN" altLang="en-US" dirty="0">
                <a:latin typeface="Times New Roman" pitchFamily="18" charset="0"/>
              </a:rPr>
              <a:t>对象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Times New Roman" pitchFamily="18" charset="0"/>
              </a:rPr>
              <a:t>　　说明：随着文本的增加，字符串的长度在不断增大；当长度大于</a:t>
            </a:r>
            <a:r>
              <a:rPr lang="en-US" altLang="zh-CN" dirty="0" err="1">
                <a:latin typeface="Times New Roman" pitchFamily="18" charset="0"/>
              </a:rPr>
              <a:t>StringBuffer</a:t>
            </a:r>
            <a:r>
              <a:rPr lang="zh-CN" altLang="en-US" dirty="0">
                <a:latin typeface="Times New Roman" pitchFamily="18" charset="0"/>
              </a:rPr>
              <a:t>对象的现有容量时，</a:t>
            </a:r>
            <a:r>
              <a:rPr lang="en-US" altLang="zh-CN" dirty="0">
                <a:latin typeface="Times New Roman" pitchFamily="18" charset="0"/>
              </a:rPr>
              <a:t>Java</a:t>
            </a:r>
            <a:r>
              <a:rPr lang="zh-CN" altLang="en-US" dirty="0">
                <a:latin typeface="Times New Roman" pitchFamily="18" charset="0"/>
              </a:rPr>
              <a:t>会自动增加其容量。所以，在进行</a:t>
            </a:r>
            <a:r>
              <a:rPr lang="en-US" altLang="zh-CN" dirty="0" err="1">
                <a:latin typeface="Times New Roman" pitchFamily="18" charset="0"/>
              </a:rPr>
              <a:t>StringBuffer</a:t>
            </a:r>
            <a:r>
              <a:rPr lang="zh-CN" altLang="en-US" dirty="0">
                <a:latin typeface="Times New Roman" pitchFamily="18" charset="0"/>
              </a:rPr>
              <a:t>的增加、删除操作时，不必考虑其容量问题。</a:t>
            </a:r>
            <a:endParaRPr lang="en-US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046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面向对象基础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面向对象的三要素：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类的多态性（</a:t>
            </a:r>
            <a:r>
              <a:rPr lang="en-US" altLang="zh-CN">
                <a:latin typeface="Arial" charset="0"/>
                <a:ea typeface="宋体" charset="0"/>
              </a:rPr>
              <a:t>polymophism</a:t>
            </a:r>
            <a:r>
              <a:rPr lang="zh-CN" altLang="en-US">
                <a:latin typeface="Arial" charset="0"/>
                <a:ea typeface="宋体" charset="0"/>
              </a:rPr>
              <a:t>）：是指一个名称具有多种功能，或者相同接口有多重实现方法</a:t>
            </a:r>
          </a:p>
          <a:p>
            <a:pPr lvl="2" eaLnBrk="1" hangingPunct="1"/>
            <a:r>
              <a:rPr lang="en-US" altLang="zh-CN">
                <a:latin typeface="Arial" charset="0"/>
                <a:ea typeface="宋体" charset="0"/>
              </a:rPr>
              <a:t>Java</a:t>
            </a:r>
            <a:r>
              <a:rPr lang="zh-CN" altLang="en-US">
                <a:latin typeface="Arial" charset="0"/>
                <a:ea typeface="宋体" charset="0"/>
              </a:rPr>
              <a:t>中多态的实现有三种方法进行：</a:t>
            </a:r>
          </a:p>
          <a:p>
            <a:pPr lvl="3" eaLnBrk="1" hangingPunct="1"/>
            <a:r>
              <a:rPr lang="zh-CN" altLang="en-US">
                <a:latin typeface="Arial" charset="0"/>
                <a:ea typeface="宋体" charset="0"/>
              </a:rPr>
              <a:t>方法重载：多个方法具有相同名称，但方法的参数个数和参数类型不同</a:t>
            </a:r>
          </a:p>
          <a:p>
            <a:pPr lvl="3" eaLnBrk="1" hangingPunct="1"/>
            <a:r>
              <a:rPr lang="zh-CN" altLang="en-US">
                <a:latin typeface="Arial" charset="0"/>
                <a:ea typeface="宋体" charset="0"/>
              </a:rPr>
              <a:t>方法覆盖：类派生过程中，子类与父类的方法不仅名称相同，参数也完全相同，只是功能有所不同</a:t>
            </a:r>
          </a:p>
          <a:p>
            <a:pPr lvl="3" eaLnBrk="1" hangingPunct="1"/>
            <a:r>
              <a:rPr lang="zh-CN" altLang="en-US">
                <a:latin typeface="Arial" charset="0"/>
                <a:ea typeface="宋体" charset="0"/>
              </a:rPr>
              <a:t>接口：本质是特殊的类，只定义方法的原型，而方法的实现在子类中具体给出</a:t>
            </a:r>
          </a:p>
        </p:txBody>
      </p:sp>
    </p:spTree>
    <p:extLst>
      <p:ext uri="{BB962C8B-B14F-4D97-AF65-F5344CB8AC3E}">
        <p14:creationId xmlns:p14="http://schemas.microsoft.com/office/powerpoint/2010/main" val="20090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chemeClr val="bg1"/>
                </a:solidFill>
              </a:rPr>
              <a:t>常用的方法</a:t>
            </a:r>
          </a:p>
        </p:txBody>
      </p:sp>
      <p:grpSp>
        <p:nvGrpSpPr>
          <p:cNvPr id="23556" name="Group 33"/>
          <p:cNvGrpSpPr>
            <a:grpSpLocks/>
          </p:cNvGrpSpPr>
          <p:nvPr/>
        </p:nvGrpSpPr>
        <p:grpSpPr bwMode="auto">
          <a:xfrm>
            <a:off x="288925" y="2619604"/>
            <a:ext cx="4121150" cy="574675"/>
            <a:chOff x="204" y="1480"/>
            <a:chExt cx="2404" cy="362"/>
          </a:xfrm>
        </p:grpSpPr>
        <p:sp>
          <p:nvSpPr>
            <p:cNvPr id="66569" name="AutoShape 9"/>
            <p:cNvSpPr>
              <a:spLocks noChangeArrowheads="1"/>
            </p:cNvSpPr>
            <p:nvPr/>
          </p:nvSpPr>
          <p:spPr bwMode="ltGray">
            <a:xfrm>
              <a:off x="204" y="1480"/>
              <a:ext cx="2404" cy="362"/>
            </a:xfrm>
            <a:prstGeom prst="roundRect">
              <a:avLst>
                <a:gd name="adj" fmla="val 11921"/>
              </a:avLst>
            </a:prstGeom>
            <a:solidFill>
              <a:srgbClr val="00FF00"/>
            </a:solidFill>
            <a:ln w="25400">
              <a:solidFill>
                <a:srgbClr val="FE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600">
                <a:latin typeface="Arial" charset="0"/>
                <a:ea typeface="宋体" charset="-122"/>
              </a:endParaRPr>
            </a:p>
          </p:txBody>
        </p:sp>
        <p:pic>
          <p:nvPicPr>
            <p:cNvPr id="23586" name="Picture 10" descr="Picture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" y="1510"/>
              <a:ext cx="49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71" name="Rectangle 11"/>
            <p:cNvSpPr>
              <a:spLocks noChangeArrowheads="1"/>
            </p:cNvSpPr>
            <p:nvPr/>
          </p:nvSpPr>
          <p:spPr bwMode="black">
            <a:xfrm>
              <a:off x="251" y="1504"/>
              <a:ext cx="229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1.</a:t>
              </a:r>
              <a:r>
                <a:rPr lang="zh-CN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对象自身操作</a:t>
              </a:r>
              <a:endPara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endParaRPr>
            </a:p>
          </p:txBody>
        </p:sp>
      </p:grpSp>
      <p:grpSp>
        <p:nvGrpSpPr>
          <p:cNvPr id="23557" name="Group 35"/>
          <p:cNvGrpSpPr>
            <a:grpSpLocks/>
          </p:cNvGrpSpPr>
          <p:nvPr/>
        </p:nvGrpSpPr>
        <p:grpSpPr bwMode="auto">
          <a:xfrm>
            <a:off x="288925" y="3627666"/>
            <a:ext cx="4121150" cy="574675"/>
            <a:chOff x="249" y="2160"/>
            <a:chExt cx="2404" cy="362"/>
          </a:xfrm>
        </p:grpSpPr>
        <p:sp>
          <p:nvSpPr>
            <p:cNvPr id="66574" name="AutoShape 14"/>
            <p:cNvSpPr>
              <a:spLocks noChangeArrowheads="1"/>
            </p:cNvSpPr>
            <p:nvPr/>
          </p:nvSpPr>
          <p:spPr bwMode="ltGray">
            <a:xfrm>
              <a:off x="249" y="2160"/>
              <a:ext cx="2404" cy="362"/>
            </a:xfrm>
            <a:prstGeom prst="roundRect">
              <a:avLst>
                <a:gd name="adj" fmla="val 11921"/>
              </a:avLst>
            </a:prstGeom>
            <a:solidFill>
              <a:srgbClr val="00FF00"/>
            </a:solidFill>
            <a:ln w="25400">
              <a:solidFill>
                <a:srgbClr val="FE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600" i="1">
                <a:solidFill>
                  <a:schemeClr val="accent6">
                    <a:lumMod val="50000"/>
                  </a:schemeClr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23583" name="Picture 15" descr="Picture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" y="2190"/>
              <a:ext cx="49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76" name="Rectangle 16"/>
            <p:cNvSpPr>
              <a:spLocks noChangeArrowheads="1"/>
            </p:cNvSpPr>
            <p:nvPr/>
          </p:nvSpPr>
          <p:spPr bwMode="black">
            <a:xfrm>
              <a:off x="296" y="2184"/>
              <a:ext cx="229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i="1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2.</a:t>
              </a:r>
              <a:r>
                <a:rPr lang="zh-CN" altLang="en-US" sz="2000" i="1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增加字符串</a:t>
              </a:r>
              <a:endParaRPr lang="en-US" altLang="zh-CN" sz="2000" i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endParaRPr>
            </a:p>
          </p:txBody>
        </p:sp>
      </p:grpSp>
      <p:grpSp>
        <p:nvGrpSpPr>
          <p:cNvPr id="23558" name="Group 36"/>
          <p:cNvGrpSpPr>
            <a:grpSpLocks/>
          </p:cNvGrpSpPr>
          <p:nvPr/>
        </p:nvGrpSpPr>
        <p:grpSpPr bwMode="auto">
          <a:xfrm>
            <a:off x="288925" y="4743679"/>
            <a:ext cx="4121150" cy="574675"/>
            <a:chOff x="249" y="2795"/>
            <a:chExt cx="2404" cy="362"/>
          </a:xfrm>
        </p:grpSpPr>
        <p:sp>
          <p:nvSpPr>
            <p:cNvPr id="2" name="AutoShape 18"/>
            <p:cNvSpPr>
              <a:spLocks noChangeArrowheads="1"/>
            </p:cNvSpPr>
            <p:nvPr/>
          </p:nvSpPr>
          <p:spPr bwMode="ltGray">
            <a:xfrm>
              <a:off x="249" y="2795"/>
              <a:ext cx="2404" cy="362"/>
            </a:xfrm>
            <a:prstGeom prst="roundRect">
              <a:avLst>
                <a:gd name="adj" fmla="val 11921"/>
              </a:avLst>
            </a:prstGeom>
            <a:solidFill>
              <a:srgbClr val="00FF00"/>
            </a:solidFill>
            <a:ln w="25400">
              <a:solidFill>
                <a:srgbClr val="FE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600" i="1">
                <a:solidFill>
                  <a:schemeClr val="accent6">
                    <a:lumMod val="50000"/>
                  </a:schemeClr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23580" name="Picture 19" descr="Picture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" y="2825"/>
              <a:ext cx="49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0"/>
            <p:cNvSpPr>
              <a:spLocks noChangeArrowheads="1"/>
            </p:cNvSpPr>
            <p:nvPr/>
          </p:nvSpPr>
          <p:spPr bwMode="black">
            <a:xfrm>
              <a:off x="296" y="2819"/>
              <a:ext cx="229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i="1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3.</a:t>
              </a:r>
              <a:r>
                <a:rPr lang="zh-CN" altLang="en-US" sz="2000" i="1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删除字符或字符串</a:t>
              </a:r>
              <a:endParaRPr lang="en-US" altLang="zh-CN" sz="2000" i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endParaRPr>
            </a:p>
          </p:txBody>
        </p:sp>
      </p:grpSp>
      <p:grpSp>
        <p:nvGrpSpPr>
          <p:cNvPr id="23559" name="Group 34"/>
          <p:cNvGrpSpPr>
            <a:grpSpLocks/>
          </p:cNvGrpSpPr>
          <p:nvPr/>
        </p:nvGrpSpPr>
        <p:grpSpPr bwMode="auto">
          <a:xfrm>
            <a:off x="4716463" y="2621191"/>
            <a:ext cx="4103687" cy="574675"/>
            <a:chOff x="3107" y="1480"/>
            <a:chExt cx="2404" cy="362"/>
          </a:xfrm>
        </p:grpSpPr>
        <p:sp>
          <p:nvSpPr>
            <p:cNvPr id="66582" name="AutoShape 22"/>
            <p:cNvSpPr>
              <a:spLocks noChangeArrowheads="1"/>
            </p:cNvSpPr>
            <p:nvPr/>
          </p:nvSpPr>
          <p:spPr bwMode="ltGray">
            <a:xfrm>
              <a:off x="3107" y="1480"/>
              <a:ext cx="2404" cy="362"/>
            </a:xfrm>
            <a:prstGeom prst="roundRect">
              <a:avLst>
                <a:gd name="adj" fmla="val 11921"/>
              </a:avLst>
            </a:prstGeom>
            <a:solidFill>
              <a:srgbClr val="00FF00"/>
            </a:solidFill>
            <a:ln w="25400">
              <a:solidFill>
                <a:srgbClr val="FE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600">
                <a:latin typeface="Arial" charset="0"/>
                <a:ea typeface="宋体" charset="-122"/>
              </a:endParaRPr>
            </a:p>
          </p:txBody>
        </p:sp>
        <p:pic>
          <p:nvPicPr>
            <p:cNvPr id="23577" name="Picture 23" descr="Picture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2" y="1510"/>
              <a:ext cx="49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84" name="Rectangle 24"/>
            <p:cNvSpPr>
              <a:spLocks noChangeArrowheads="1"/>
            </p:cNvSpPr>
            <p:nvPr/>
          </p:nvSpPr>
          <p:spPr bwMode="black">
            <a:xfrm>
              <a:off x="3154" y="1504"/>
              <a:ext cx="229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5.</a:t>
              </a: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获取或设置指定位置的字符</a:t>
              </a:r>
              <a:endPara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endParaRPr>
            </a:p>
          </p:txBody>
        </p:sp>
      </p:grpSp>
      <p:grpSp>
        <p:nvGrpSpPr>
          <p:cNvPr id="23560" name="Group 37"/>
          <p:cNvGrpSpPr>
            <a:grpSpLocks/>
          </p:cNvGrpSpPr>
          <p:nvPr/>
        </p:nvGrpSpPr>
        <p:grpSpPr bwMode="auto">
          <a:xfrm>
            <a:off x="4716463" y="3629254"/>
            <a:ext cx="4103687" cy="574675"/>
            <a:chOff x="3152" y="2160"/>
            <a:chExt cx="2404" cy="362"/>
          </a:xfrm>
        </p:grpSpPr>
        <p:sp>
          <p:nvSpPr>
            <p:cNvPr id="66586" name="AutoShape 26"/>
            <p:cNvSpPr>
              <a:spLocks noChangeArrowheads="1"/>
            </p:cNvSpPr>
            <p:nvPr/>
          </p:nvSpPr>
          <p:spPr bwMode="ltGray">
            <a:xfrm>
              <a:off x="3152" y="2160"/>
              <a:ext cx="2404" cy="362"/>
            </a:xfrm>
            <a:prstGeom prst="roundRect">
              <a:avLst>
                <a:gd name="adj" fmla="val 11921"/>
              </a:avLst>
            </a:prstGeom>
            <a:solidFill>
              <a:srgbClr val="00FF00"/>
            </a:solidFill>
            <a:ln w="25400">
              <a:solidFill>
                <a:srgbClr val="FE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600">
                <a:latin typeface="Arial" charset="0"/>
                <a:ea typeface="宋体" charset="-122"/>
              </a:endParaRPr>
            </a:p>
          </p:txBody>
        </p:sp>
        <p:pic>
          <p:nvPicPr>
            <p:cNvPr id="23574" name="Picture 27" descr="Picture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" y="2190"/>
              <a:ext cx="49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88" name="Rectangle 28"/>
            <p:cNvSpPr>
              <a:spLocks noChangeArrowheads="1"/>
            </p:cNvSpPr>
            <p:nvPr/>
          </p:nvSpPr>
          <p:spPr bwMode="black">
            <a:xfrm>
              <a:off x="3199" y="2184"/>
              <a:ext cx="229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6.</a:t>
              </a: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获取字符串的子串</a:t>
              </a:r>
              <a:endPara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endParaRPr>
            </a:p>
          </p:txBody>
        </p:sp>
      </p:grpSp>
      <p:grpSp>
        <p:nvGrpSpPr>
          <p:cNvPr id="23561" name="Group 38"/>
          <p:cNvGrpSpPr>
            <a:grpSpLocks/>
          </p:cNvGrpSpPr>
          <p:nvPr/>
        </p:nvGrpSpPr>
        <p:grpSpPr bwMode="auto">
          <a:xfrm>
            <a:off x="4716463" y="4745266"/>
            <a:ext cx="4103687" cy="574675"/>
            <a:chOff x="3152" y="2795"/>
            <a:chExt cx="2404" cy="362"/>
          </a:xfrm>
        </p:grpSpPr>
        <p:sp>
          <p:nvSpPr>
            <p:cNvPr id="4" name="AutoShape 30"/>
            <p:cNvSpPr>
              <a:spLocks noChangeArrowheads="1"/>
            </p:cNvSpPr>
            <p:nvPr/>
          </p:nvSpPr>
          <p:spPr bwMode="ltGray">
            <a:xfrm>
              <a:off x="3152" y="2795"/>
              <a:ext cx="2404" cy="362"/>
            </a:xfrm>
            <a:prstGeom prst="roundRect">
              <a:avLst>
                <a:gd name="adj" fmla="val 11921"/>
              </a:avLst>
            </a:prstGeom>
            <a:solidFill>
              <a:srgbClr val="00FF00"/>
            </a:solidFill>
            <a:ln w="25400">
              <a:solidFill>
                <a:srgbClr val="FE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600">
                <a:latin typeface="Arial" charset="0"/>
                <a:ea typeface="宋体" charset="-122"/>
              </a:endParaRPr>
            </a:p>
          </p:txBody>
        </p:sp>
        <p:pic>
          <p:nvPicPr>
            <p:cNvPr id="23571" name="Picture 31" descr="Picture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" y="2825"/>
              <a:ext cx="49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32"/>
            <p:cNvSpPr>
              <a:spLocks noChangeArrowheads="1"/>
            </p:cNvSpPr>
            <p:nvPr/>
          </p:nvSpPr>
          <p:spPr bwMode="black">
            <a:xfrm>
              <a:off x="3199" y="2819"/>
              <a:ext cx="229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7.</a:t>
              </a: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将包含的字符串逆序</a:t>
              </a:r>
              <a:endPara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endParaRPr>
            </a:p>
          </p:txBody>
        </p:sp>
      </p:grpSp>
      <p:grpSp>
        <p:nvGrpSpPr>
          <p:cNvPr id="23562" name="Group 36"/>
          <p:cNvGrpSpPr>
            <a:grpSpLocks/>
          </p:cNvGrpSpPr>
          <p:nvPr/>
        </p:nvGrpSpPr>
        <p:grpSpPr bwMode="auto">
          <a:xfrm>
            <a:off x="306388" y="5823179"/>
            <a:ext cx="4121150" cy="574675"/>
            <a:chOff x="249" y="2795"/>
            <a:chExt cx="2404" cy="362"/>
          </a:xfrm>
        </p:grpSpPr>
        <p:sp>
          <p:nvSpPr>
            <p:cNvPr id="66578" name="AutoShape 18"/>
            <p:cNvSpPr>
              <a:spLocks noChangeArrowheads="1"/>
            </p:cNvSpPr>
            <p:nvPr/>
          </p:nvSpPr>
          <p:spPr bwMode="ltGray">
            <a:xfrm>
              <a:off x="249" y="2795"/>
              <a:ext cx="2404" cy="362"/>
            </a:xfrm>
            <a:prstGeom prst="roundRect">
              <a:avLst>
                <a:gd name="adj" fmla="val 11921"/>
              </a:avLst>
            </a:prstGeom>
            <a:solidFill>
              <a:srgbClr val="00FF00"/>
            </a:solidFill>
            <a:ln w="25400">
              <a:solidFill>
                <a:srgbClr val="FE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600" i="1">
                <a:solidFill>
                  <a:schemeClr val="accent6">
                    <a:lumMod val="50000"/>
                  </a:schemeClr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23568" name="Picture 19" descr="Picture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" y="2825"/>
              <a:ext cx="49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80" name="Rectangle 20"/>
            <p:cNvSpPr>
              <a:spLocks noChangeArrowheads="1"/>
            </p:cNvSpPr>
            <p:nvPr/>
          </p:nvSpPr>
          <p:spPr bwMode="black">
            <a:xfrm>
              <a:off x="296" y="2819"/>
              <a:ext cx="229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i="1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4.</a:t>
              </a:r>
              <a:r>
                <a:rPr lang="zh-CN" altLang="en-US" sz="2000" i="1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替换字符串</a:t>
              </a:r>
              <a:endParaRPr lang="en-US" altLang="zh-CN" sz="2000" i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endParaRPr>
            </a:p>
          </p:txBody>
        </p:sp>
      </p:grpSp>
      <p:grpSp>
        <p:nvGrpSpPr>
          <p:cNvPr id="23563" name="Group 41"/>
          <p:cNvGrpSpPr>
            <a:grpSpLocks/>
          </p:cNvGrpSpPr>
          <p:nvPr/>
        </p:nvGrpSpPr>
        <p:grpSpPr bwMode="auto">
          <a:xfrm>
            <a:off x="4716463" y="5823179"/>
            <a:ext cx="4167187" cy="574675"/>
            <a:chOff x="2971" y="3339"/>
            <a:chExt cx="2625" cy="362"/>
          </a:xfrm>
        </p:grpSpPr>
        <p:sp>
          <p:nvSpPr>
            <p:cNvPr id="66590" name="AutoShape 30"/>
            <p:cNvSpPr>
              <a:spLocks noChangeArrowheads="1"/>
            </p:cNvSpPr>
            <p:nvPr/>
          </p:nvSpPr>
          <p:spPr bwMode="ltGray">
            <a:xfrm>
              <a:off x="2971" y="3339"/>
              <a:ext cx="2585" cy="362"/>
            </a:xfrm>
            <a:prstGeom prst="roundRect">
              <a:avLst>
                <a:gd name="adj" fmla="val 11921"/>
              </a:avLst>
            </a:prstGeom>
            <a:solidFill>
              <a:srgbClr val="00FF00"/>
            </a:solidFill>
            <a:ln w="25400">
              <a:solidFill>
                <a:srgbClr val="FE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600">
                <a:latin typeface="Arial" charset="0"/>
                <a:ea typeface="宋体" charset="-122"/>
              </a:endParaRPr>
            </a:p>
          </p:txBody>
        </p:sp>
        <p:pic>
          <p:nvPicPr>
            <p:cNvPr id="23565" name="Picture 31" descr="Picture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" y="3369"/>
              <a:ext cx="53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92" name="Rectangle 32"/>
            <p:cNvSpPr>
              <a:spLocks noChangeArrowheads="1"/>
            </p:cNvSpPr>
            <p:nvPr/>
          </p:nvSpPr>
          <p:spPr bwMode="black">
            <a:xfrm>
              <a:off x="3016" y="3363"/>
              <a:ext cx="25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8.</a:t>
              </a: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将</a:t>
              </a:r>
              <a:r>
                <a:rPr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StringBuffer</a:t>
              </a: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对象转换对象</a:t>
              </a:r>
              <a:endPara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14898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800" b="1" dirty="0"/>
              <a:t>知识</a:t>
            </a:r>
            <a:r>
              <a:rPr lang="zh-CN" altLang="en-US" sz="3800" b="1" dirty="0" smtClean="0"/>
              <a:t>点</a:t>
            </a:r>
            <a:r>
              <a:rPr lang="en-US" altLang="zh-CN" sz="3800" b="1" dirty="0" smtClean="0"/>
              <a:t>29</a:t>
            </a:r>
            <a:r>
              <a:rPr lang="zh-CN" altLang="en-US" sz="3800" b="1" dirty="0" smtClean="0"/>
              <a:t>：</a:t>
            </a:r>
            <a:r>
              <a:rPr lang="en-US" altLang="zh-CN" sz="3800" b="1" dirty="0" err="1" smtClean="0"/>
              <a:t>Math</a:t>
            </a:r>
            <a:r>
              <a:rPr lang="en-US" altLang="en-US" sz="3800" b="1" dirty="0" err="1" smtClean="0">
                <a:solidFill>
                  <a:schemeClr val="bg1"/>
                </a:solidFill>
              </a:rPr>
              <a:t>类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395288" y="2668407"/>
            <a:ext cx="856932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Math</a:t>
            </a:r>
            <a:r>
              <a:rPr lang="zh-CN" altLang="en-US" dirty="0">
                <a:latin typeface="Times New Roman" pitchFamily="18" charset="0"/>
              </a:rPr>
              <a:t>类位于</a:t>
            </a:r>
            <a:r>
              <a:rPr lang="en-US" altLang="zh-CN" dirty="0" err="1">
                <a:latin typeface="Times New Roman" pitchFamily="18" charset="0"/>
              </a:rPr>
              <a:t>java.lang</a:t>
            </a:r>
            <a:r>
              <a:rPr lang="zh-CN" altLang="en-US" dirty="0">
                <a:latin typeface="Times New Roman" pitchFamily="18" charset="0"/>
              </a:rPr>
              <a:t>包中，它继承了</a:t>
            </a:r>
            <a:r>
              <a:rPr lang="en-US" altLang="zh-CN" dirty="0">
                <a:latin typeface="Times New Roman" pitchFamily="18" charset="0"/>
              </a:rPr>
              <a:t>Object</a:t>
            </a:r>
            <a:r>
              <a:rPr lang="zh-CN" altLang="en-US" dirty="0">
                <a:latin typeface="Times New Roman" pitchFamily="18" charset="0"/>
              </a:rPr>
              <a:t>类，包含基本的数学计算，如指数、对数、平方根和三角函数，由于它是</a:t>
            </a:r>
            <a:r>
              <a:rPr lang="en-US" altLang="zh-CN" dirty="0">
                <a:latin typeface="Times New Roman" pitchFamily="18" charset="0"/>
              </a:rPr>
              <a:t>final</a:t>
            </a:r>
            <a:r>
              <a:rPr lang="zh-CN" altLang="en-US" dirty="0">
                <a:latin typeface="Times New Roman" pitchFamily="18" charset="0"/>
              </a:rPr>
              <a:t>类，不能再被继承。</a:t>
            </a:r>
            <a:r>
              <a:rPr lang="en-US" altLang="zh-CN" dirty="0">
                <a:latin typeface="Times New Roman" pitchFamily="18" charset="0"/>
              </a:rPr>
              <a:t>Math</a:t>
            </a:r>
            <a:r>
              <a:rPr lang="zh-CN" altLang="en-US" dirty="0">
                <a:latin typeface="Times New Roman" pitchFamily="18" charset="0"/>
              </a:rPr>
              <a:t>类的属性、方法绝大多数是静态</a:t>
            </a:r>
            <a:r>
              <a:rPr lang="en-US" altLang="zh-CN" dirty="0">
                <a:latin typeface="Times New Roman" pitchFamily="18" charset="0"/>
              </a:rPr>
              <a:t>(static)</a:t>
            </a:r>
            <a:r>
              <a:rPr lang="zh-CN" altLang="en-US" dirty="0">
                <a:latin typeface="Times New Roman" pitchFamily="18" charset="0"/>
              </a:rPr>
              <a:t>的，在使用时不必创建对象，直接采用：</a:t>
            </a:r>
            <a:r>
              <a:rPr lang="en-US" altLang="zh-CN" dirty="0">
                <a:latin typeface="Times New Roman" pitchFamily="18" charset="0"/>
              </a:rPr>
              <a:t>Math.</a:t>
            </a:r>
            <a:r>
              <a:rPr lang="zh-CN" altLang="en-US" dirty="0">
                <a:latin typeface="Times New Roman" pitchFamily="18" charset="0"/>
              </a:rPr>
              <a:t>属性 或 </a:t>
            </a:r>
            <a:r>
              <a:rPr lang="en-US" altLang="zh-CN" dirty="0">
                <a:latin typeface="Times New Roman" pitchFamily="18" charset="0"/>
              </a:rPr>
              <a:t>Math.</a:t>
            </a:r>
            <a:r>
              <a:rPr lang="zh-CN" altLang="en-US" dirty="0">
                <a:latin typeface="Times New Roman" pitchFamily="18" charset="0"/>
              </a:rPr>
              <a:t>方法</a:t>
            </a:r>
            <a:r>
              <a:rPr lang="en-US" altLang="zh-CN" dirty="0">
                <a:latin typeface="Times New Roman" pitchFamily="18" charset="0"/>
              </a:rPr>
              <a:t>([</a:t>
            </a:r>
            <a:r>
              <a:rPr lang="zh-CN" altLang="en-US" dirty="0">
                <a:latin typeface="Times New Roman" pitchFamily="18" charset="0"/>
              </a:rPr>
              <a:t>参数表</a:t>
            </a:r>
            <a:r>
              <a:rPr lang="en-US" altLang="zh-CN" dirty="0">
                <a:latin typeface="Times New Roman" pitchFamily="18" charset="0"/>
              </a:rPr>
              <a:t>]) </a:t>
            </a:r>
            <a:r>
              <a:rPr lang="zh-CN" altLang="en-US" dirty="0">
                <a:latin typeface="Times New Roman" pitchFamily="18" charset="0"/>
              </a:rPr>
              <a:t>格式调用即可。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1.</a:t>
            </a:r>
            <a:r>
              <a:rPr lang="zh-CN" altLang="en-US" dirty="0">
                <a:latin typeface="Times New Roman" pitchFamily="18" charset="0"/>
              </a:rPr>
              <a:t>静态常量 </a:t>
            </a:r>
            <a:endParaRPr lang="en-US" altLang="zh-CN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(1) E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</a:rPr>
              <a:t>e </a:t>
            </a:r>
            <a:r>
              <a:rPr lang="zh-CN" altLang="en-US" dirty="0">
                <a:latin typeface="Times New Roman" pitchFamily="18" charset="0"/>
              </a:rPr>
              <a:t>的近似值，为</a:t>
            </a:r>
            <a:r>
              <a:rPr lang="en-US" altLang="zh-CN" dirty="0">
                <a:latin typeface="Times New Roman" pitchFamily="18" charset="0"/>
              </a:rPr>
              <a:t>double</a:t>
            </a:r>
            <a:r>
              <a:rPr lang="zh-CN" altLang="en-US" dirty="0">
                <a:latin typeface="Times New Roman" pitchFamily="18" charset="0"/>
              </a:rPr>
              <a:t>类型。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(2) PI</a:t>
            </a:r>
            <a:r>
              <a:rPr lang="zh-CN" altLang="en-US" dirty="0">
                <a:latin typeface="Times New Roman" pitchFamily="18" charset="0"/>
              </a:rPr>
              <a:t>：圆周率 的近似值，为</a:t>
            </a:r>
            <a:r>
              <a:rPr lang="en-US" altLang="zh-CN" dirty="0">
                <a:latin typeface="Times New Roman" pitchFamily="18" charset="0"/>
              </a:rPr>
              <a:t>double</a:t>
            </a:r>
            <a:r>
              <a:rPr lang="zh-CN" altLang="en-US" dirty="0">
                <a:latin typeface="Times New Roman" pitchFamily="18" charset="0"/>
              </a:rPr>
              <a:t>类型。</a:t>
            </a:r>
          </a:p>
        </p:txBody>
      </p:sp>
    </p:spTree>
    <p:extLst>
      <p:ext uri="{BB962C8B-B14F-4D97-AF65-F5344CB8AC3E}">
        <p14:creationId xmlns:p14="http://schemas.microsoft.com/office/powerpoint/2010/main" val="24381623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800" b="1" dirty="0" err="1" smtClean="0">
                <a:solidFill>
                  <a:schemeClr val="bg1"/>
                </a:solidFill>
              </a:rPr>
              <a:t>Math类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23148" y="2398532"/>
            <a:ext cx="8064500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2.</a:t>
            </a:r>
            <a:r>
              <a:rPr lang="zh-CN" altLang="en-US" dirty="0">
                <a:latin typeface="Times New Roman" pitchFamily="18" charset="0"/>
              </a:rPr>
              <a:t>常用方法：</a:t>
            </a: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(1)</a:t>
            </a:r>
            <a:r>
              <a:rPr lang="zh-CN" altLang="en-US" dirty="0">
                <a:latin typeface="Times New Roman" pitchFamily="18" charset="0"/>
              </a:rPr>
              <a:t>求绝对值：返回值类型 </a:t>
            </a:r>
            <a:r>
              <a:rPr lang="en-US" altLang="zh-CN" dirty="0">
                <a:latin typeface="Times New Roman" pitchFamily="18" charset="0"/>
              </a:rPr>
              <a:t>abs(</a:t>
            </a:r>
            <a:r>
              <a:rPr lang="zh-CN" altLang="en-US" dirty="0">
                <a:latin typeface="Times New Roman" pitchFamily="18" charset="0"/>
              </a:rPr>
              <a:t>参数</a:t>
            </a:r>
            <a:r>
              <a:rPr lang="en-US" altLang="zh-CN" dirty="0">
                <a:latin typeface="Times New Roman" pitchFamily="18" charset="0"/>
              </a:rPr>
              <a:t>) </a:t>
            </a: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(2)</a:t>
            </a:r>
            <a:r>
              <a:rPr lang="zh-CN" altLang="en-US" dirty="0">
                <a:latin typeface="Times New Roman" pitchFamily="18" charset="0"/>
              </a:rPr>
              <a:t>求两个数中的较大者：返回值类型 </a:t>
            </a:r>
            <a:r>
              <a:rPr lang="en-US" altLang="zh-CN" dirty="0">
                <a:latin typeface="Times New Roman" pitchFamily="18" charset="0"/>
              </a:rPr>
              <a:t>max(</a:t>
            </a:r>
            <a:r>
              <a:rPr lang="zh-CN" altLang="en-US" dirty="0">
                <a:latin typeface="Times New Roman" pitchFamily="18" charset="0"/>
              </a:rPr>
              <a:t>参数</a:t>
            </a:r>
            <a:r>
              <a:rPr lang="en-US" altLang="zh-CN" dirty="0">
                <a:latin typeface="Times New Roman" pitchFamily="18" charset="0"/>
              </a:rPr>
              <a:t>1, </a:t>
            </a:r>
            <a:r>
              <a:rPr lang="zh-CN" altLang="en-US" dirty="0">
                <a:latin typeface="Times New Roman" pitchFamily="18" charset="0"/>
              </a:rPr>
              <a:t>参数</a:t>
            </a:r>
            <a:r>
              <a:rPr lang="en-US" altLang="zh-CN" dirty="0">
                <a:latin typeface="Times New Roman" pitchFamily="18" charset="0"/>
              </a:rPr>
              <a:t>2)</a:t>
            </a: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(3)</a:t>
            </a:r>
            <a:r>
              <a:rPr lang="zh-CN" altLang="en-US" dirty="0">
                <a:latin typeface="Times New Roman" pitchFamily="18" charset="0"/>
              </a:rPr>
              <a:t>求两个数中的较小者：返回值类型 </a:t>
            </a:r>
            <a:r>
              <a:rPr lang="en-US" altLang="zh-CN" dirty="0">
                <a:latin typeface="Times New Roman" pitchFamily="18" charset="0"/>
              </a:rPr>
              <a:t>min(</a:t>
            </a:r>
            <a:r>
              <a:rPr lang="zh-CN" altLang="en-US" dirty="0">
                <a:latin typeface="Times New Roman" pitchFamily="18" charset="0"/>
              </a:rPr>
              <a:t>参数</a:t>
            </a:r>
            <a:r>
              <a:rPr lang="en-US" altLang="zh-CN" dirty="0">
                <a:latin typeface="Times New Roman" pitchFamily="18" charset="0"/>
              </a:rPr>
              <a:t>1, </a:t>
            </a:r>
            <a:r>
              <a:rPr lang="zh-CN" altLang="en-US" dirty="0">
                <a:latin typeface="Times New Roman" pitchFamily="18" charset="0"/>
              </a:rPr>
              <a:t>参数</a:t>
            </a:r>
            <a:r>
              <a:rPr lang="en-US" altLang="zh-CN" dirty="0">
                <a:latin typeface="Times New Roman" pitchFamily="18" charset="0"/>
              </a:rPr>
              <a:t>2) </a:t>
            </a:r>
            <a:r>
              <a:rPr lang="zh-CN" altLang="en-US" dirty="0">
                <a:latin typeface="Times New Roman" pitchFamily="18" charset="0"/>
              </a:rPr>
              <a:t>说明同</a:t>
            </a:r>
            <a:r>
              <a:rPr lang="en-US" altLang="zh-CN" dirty="0">
                <a:latin typeface="Times New Roman" pitchFamily="18" charset="0"/>
              </a:rPr>
              <a:t>(2)</a:t>
            </a: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(4)</a:t>
            </a:r>
            <a:r>
              <a:rPr lang="zh-CN" altLang="en-US" dirty="0">
                <a:latin typeface="Times New Roman" pitchFamily="18" charset="0"/>
              </a:rPr>
              <a:t>将实数四舍五入为整数：</a:t>
            </a: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(5)</a:t>
            </a:r>
            <a:r>
              <a:rPr lang="zh-CN" altLang="en-US" dirty="0">
                <a:latin typeface="Times New Roman" pitchFamily="18" charset="0"/>
              </a:rPr>
              <a:t>求平方根：</a:t>
            </a:r>
            <a:r>
              <a:rPr lang="en-US" altLang="zh-CN" dirty="0">
                <a:latin typeface="Times New Roman" pitchFamily="18" charset="0"/>
              </a:rPr>
              <a:t>double </a:t>
            </a:r>
            <a:r>
              <a:rPr lang="en-US" altLang="zh-CN" dirty="0" err="1">
                <a:latin typeface="Times New Roman" pitchFamily="18" charset="0"/>
              </a:rPr>
              <a:t>sqrt</a:t>
            </a:r>
            <a:r>
              <a:rPr lang="en-US" altLang="zh-CN" dirty="0">
                <a:latin typeface="Times New Roman" pitchFamily="18" charset="0"/>
              </a:rPr>
              <a:t>(double a) </a:t>
            </a:r>
            <a:r>
              <a:rPr lang="zh-CN" altLang="fr-FR" dirty="0">
                <a:latin typeface="Times New Roman" pitchFamily="18" charset="0"/>
              </a:rPr>
              <a:t>当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fr-FR" dirty="0">
                <a:latin typeface="Times New Roman" pitchFamily="18" charset="0"/>
              </a:rPr>
              <a:t>小于</a:t>
            </a:r>
            <a:r>
              <a:rPr lang="en-US" altLang="zh-CN" dirty="0">
                <a:latin typeface="Times New Roman" pitchFamily="18" charset="0"/>
              </a:rPr>
              <a:t>0</a:t>
            </a:r>
            <a:r>
              <a:rPr lang="zh-CN" altLang="fr-FR" dirty="0">
                <a:latin typeface="Times New Roman" pitchFamily="18" charset="0"/>
              </a:rPr>
              <a:t>或</a:t>
            </a:r>
            <a:r>
              <a:rPr lang="en-US" altLang="zh-CN" dirty="0" err="1">
                <a:latin typeface="Times New Roman" pitchFamily="18" charset="0"/>
              </a:rPr>
              <a:t>NaN</a:t>
            </a:r>
            <a:r>
              <a:rPr lang="zh-CN" altLang="fr-FR" dirty="0">
                <a:latin typeface="Times New Roman" pitchFamily="18" charset="0"/>
              </a:rPr>
              <a:t>时，返回</a:t>
            </a:r>
            <a:r>
              <a:rPr lang="en-US" altLang="zh-CN" dirty="0" err="1">
                <a:latin typeface="Times New Roman" pitchFamily="18" charset="0"/>
              </a:rPr>
              <a:t>NaN</a:t>
            </a:r>
            <a:endParaRPr lang="en-US" altLang="zh-CN" dirty="0"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(6)</a:t>
            </a:r>
            <a:r>
              <a:rPr lang="zh-CN" altLang="en-US" dirty="0">
                <a:latin typeface="Times New Roman" pitchFamily="18" charset="0"/>
              </a:rPr>
              <a:t>求：</a:t>
            </a:r>
            <a:r>
              <a:rPr lang="en-US" altLang="zh-CN" dirty="0">
                <a:latin typeface="Times New Roman" pitchFamily="18" charset="0"/>
              </a:rPr>
              <a:t>double exp(double x)</a:t>
            </a:r>
            <a:endParaRPr lang="fr-FR" altLang="zh-CN" dirty="0"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fr-FR" dirty="0">
                <a:latin typeface="Times New Roman" pitchFamily="18" charset="0"/>
              </a:rPr>
              <a:t>　　</a:t>
            </a:r>
            <a:r>
              <a:rPr lang="fr-FR" altLang="zh-CN" dirty="0">
                <a:latin typeface="Times New Roman" pitchFamily="18" charset="0"/>
              </a:rPr>
              <a:t>(7)</a:t>
            </a:r>
            <a:r>
              <a:rPr lang="zh-CN" altLang="fr-FR" dirty="0">
                <a:latin typeface="Times New Roman" pitchFamily="18" charset="0"/>
              </a:rPr>
              <a:t>求：</a:t>
            </a:r>
            <a:r>
              <a:rPr lang="fr-FR" altLang="zh-CN" dirty="0">
                <a:latin typeface="Times New Roman" pitchFamily="18" charset="0"/>
              </a:rPr>
              <a:t>double pow(double x,double y)</a:t>
            </a: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fr-FR" dirty="0">
                <a:latin typeface="Times New Roman" pitchFamily="18" charset="0"/>
              </a:rPr>
              <a:t>　　</a:t>
            </a:r>
            <a:r>
              <a:rPr lang="fr-FR" altLang="zh-CN" dirty="0">
                <a:latin typeface="Times New Roman" pitchFamily="18" charset="0"/>
              </a:rPr>
              <a:t>(8)</a:t>
            </a:r>
            <a:r>
              <a:rPr lang="zh-CN" altLang="fr-FR" dirty="0">
                <a:latin typeface="Times New Roman" pitchFamily="18" charset="0"/>
              </a:rPr>
              <a:t>求对数 </a:t>
            </a: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fr-FR" dirty="0">
                <a:latin typeface="Times New Roman" pitchFamily="18" charset="0"/>
              </a:rPr>
              <a:t>　　</a:t>
            </a:r>
            <a:r>
              <a:rPr lang="fr-FR" altLang="zh-CN" dirty="0">
                <a:latin typeface="Times New Roman" pitchFamily="18" charset="0"/>
              </a:rPr>
              <a:t>(9)</a:t>
            </a:r>
            <a:r>
              <a:rPr lang="zh-CN" altLang="fr-FR" dirty="0">
                <a:latin typeface="Times New Roman" pitchFamily="18" charset="0"/>
              </a:rPr>
              <a:t>生成</a:t>
            </a:r>
            <a:r>
              <a:rPr lang="fr-FR" altLang="zh-CN" dirty="0">
                <a:latin typeface="Times New Roman" pitchFamily="18" charset="0"/>
              </a:rPr>
              <a:t>[0</a:t>
            </a:r>
            <a:r>
              <a:rPr lang="zh-CN" altLang="fr-FR" dirty="0">
                <a:latin typeface="Times New Roman" pitchFamily="18" charset="0"/>
              </a:rPr>
              <a:t>，</a:t>
            </a:r>
            <a:r>
              <a:rPr lang="fr-FR" altLang="zh-CN" dirty="0">
                <a:latin typeface="Times New Roman" pitchFamily="18" charset="0"/>
              </a:rPr>
              <a:t>1)</a:t>
            </a:r>
            <a:r>
              <a:rPr lang="zh-CN" altLang="fr-FR" dirty="0">
                <a:latin typeface="Times New Roman" pitchFamily="18" charset="0"/>
              </a:rPr>
              <a:t>的随机小数：</a:t>
            </a:r>
            <a:r>
              <a:rPr lang="fr-FR" altLang="zh-CN" dirty="0">
                <a:latin typeface="Times New Roman" pitchFamily="18" charset="0"/>
              </a:rPr>
              <a:t>double random()</a:t>
            </a:r>
            <a:r>
              <a:rPr lang="zh-CN" altLang="fr-FR" dirty="0">
                <a:latin typeface="Times New Roman" pitchFamily="18" charset="0"/>
              </a:rPr>
              <a:t>，利用它进行适当变换后可得任意区间的随机整数</a:t>
            </a: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fr-FR" dirty="0">
                <a:latin typeface="Times New Roman" pitchFamily="18" charset="0"/>
              </a:rPr>
              <a:t>　　</a:t>
            </a:r>
            <a:r>
              <a:rPr lang="fr-FR" altLang="zh-CN" dirty="0">
                <a:latin typeface="Times New Roman" pitchFamily="18" charset="0"/>
              </a:rPr>
              <a:t>(10) </a:t>
            </a:r>
            <a:r>
              <a:rPr lang="zh-CN" altLang="fr-FR" dirty="0">
                <a:latin typeface="Times New Roman" pitchFamily="18" charset="0"/>
              </a:rPr>
              <a:t>求三角函数与反三角函数值</a:t>
            </a:r>
            <a:r>
              <a:rPr lang="zh-CN" altLang="fr-FR" dirty="0" smtClean="0">
                <a:latin typeface="Times New Roman" pitchFamily="18" charset="0"/>
              </a:rPr>
              <a:t>：</a:t>
            </a:r>
            <a:endParaRPr lang="zh-CN" altLang="fr-F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0517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chemeClr val="bg1"/>
                </a:solidFill>
              </a:rPr>
              <a:t>Math 类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549275" y="2584904"/>
            <a:ext cx="80645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60000"/>
              </a:lnSpc>
              <a:defRPr/>
            </a:pPr>
            <a:r>
              <a:rPr lang="zh-CN" altLang="en-US" dirty="0">
                <a:latin typeface="Times New Roman" pitchFamily="18" charset="0"/>
              </a:rPr>
              <a:t>　　在</a:t>
            </a:r>
            <a:r>
              <a:rPr lang="en-US" altLang="zh-CN" dirty="0">
                <a:latin typeface="Times New Roman" pitchFamily="18" charset="0"/>
              </a:rPr>
              <a:t>Math</a:t>
            </a:r>
            <a:r>
              <a:rPr lang="zh-CN" altLang="en-US" dirty="0">
                <a:latin typeface="Times New Roman" pitchFamily="18" charset="0"/>
              </a:rPr>
              <a:t>类的众多方法中，随机数生成方法</a:t>
            </a:r>
            <a:r>
              <a:rPr lang="en-US" altLang="zh-CN" dirty="0">
                <a:latin typeface="Times New Roman" pitchFamily="18" charset="0"/>
              </a:rPr>
              <a:t>random()</a:t>
            </a:r>
            <a:r>
              <a:rPr lang="zh-CN" altLang="en-US" dirty="0">
                <a:latin typeface="Times New Roman" pitchFamily="18" charset="0"/>
              </a:rPr>
              <a:t>的使用比较灵活，利用它可以模拟随机事件的发生，例如：摸奖、发扑克牌等。</a:t>
            </a:r>
            <a:r>
              <a:rPr lang="en-US" altLang="zh-CN" dirty="0">
                <a:latin typeface="Times New Roman" pitchFamily="18" charset="0"/>
              </a:rPr>
              <a:t>random()</a:t>
            </a:r>
            <a:r>
              <a:rPr lang="zh-CN" altLang="en-US" dirty="0">
                <a:latin typeface="Times New Roman" pitchFamily="18" charset="0"/>
              </a:rPr>
              <a:t>只能生成</a:t>
            </a:r>
            <a:r>
              <a:rPr lang="en-US" altLang="zh-CN" dirty="0">
                <a:latin typeface="Times New Roman" pitchFamily="18" charset="0"/>
              </a:rPr>
              <a:t>[0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1)</a:t>
            </a:r>
            <a:r>
              <a:rPr lang="zh-CN" altLang="en-US" dirty="0">
                <a:latin typeface="Times New Roman" pitchFamily="18" charset="0"/>
              </a:rPr>
              <a:t>的随机小数，若要生成指定区间的随机整数，需要进行放大、平移、取整等操作，具体如下：</a:t>
            </a:r>
          </a:p>
          <a:p>
            <a:pPr marL="342900" indent="-342900">
              <a:lnSpc>
                <a:spcPct val="160000"/>
              </a:lnSpc>
              <a:defRPr/>
            </a:pPr>
            <a:r>
              <a:rPr lang="zh-CN" altLang="en-US" dirty="0">
                <a:latin typeface="Times New Roman" pitchFamily="18" charset="0"/>
              </a:rPr>
              <a:t>　　设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分别为两个整数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且</a:t>
            </a:r>
            <a:r>
              <a:rPr lang="en-US" altLang="zh-CN" dirty="0">
                <a:latin typeface="Times New Roman" pitchFamily="18" charset="0"/>
              </a:rPr>
              <a:t>a&lt;=b)</a:t>
            </a:r>
            <a:r>
              <a:rPr lang="zh-CN" altLang="en-US" dirty="0">
                <a:latin typeface="Times New Roman" pitchFamily="18" charset="0"/>
              </a:rPr>
              <a:t>，由于</a:t>
            </a:r>
            <a:r>
              <a:rPr lang="en-US" altLang="zh-CN" dirty="0" err="1">
                <a:latin typeface="Times New Roman" pitchFamily="18" charset="0"/>
              </a:rPr>
              <a:t>Math.random</a:t>
            </a:r>
            <a:r>
              <a:rPr lang="en-US" altLang="zh-CN" dirty="0">
                <a:latin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</a:rPr>
              <a:t>值在</a:t>
            </a:r>
            <a:r>
              <a:rPr lang="en-US" altLang="zh-CN" dirty="0">
                <a:latin typeface="Times New Roman" pitchFamily="18" charset="0"/>
              </a:rPr>
              <a:t>[0, 1)</a:t>
            </a:r>
            <a:r>
              <a:rPr lang="zh-CN" altLang="en-US" dirty="0">
                <a:latin typeface="Times New Roman" pitchFamily="18" charset="0"/>
              </a:rPr>
              <a:t>，那么，</a:t>
            </a:r>
            <a:r>
              <a:rPr lang="en-US" altLang="zh-CN" dirty="0">
                <a:latin typeface="Times New Roman" pitchFamily="18" charset="0"/>
              </a:rPr>
              <a:t>(b-a+1)*</a:t>
            </a:r>
            <a:r>
              <a:rPr lang="en-US" altLang="zh-CN" dirty="0" err="1">
                <a:latin typeface="Times New Roman" pitchFamily="18" charset="0"/>
              </a:rPr>
              <a:t>Math.random</a:t>
            </a:r>
            <a:r>
              <a:rPr lang="en-US" altLang="zh-CN" dirty="0">
                <a:latin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</a:rPr>
              <a:t>的值会在</a:t>
            </a:r>
            <a:r>
              <a:rPr lang="en-US" altLang="zh-CN" dirty="0">
                <a:latin typeface="Times New Roman" pitchFamily="18" charset="0"/>
              </a:rPr>
              <a:t>[0, b-a+1)</a:t>
            </a:r>
            <a:r>
              <a:rPr lang="zh-CN" altLang="en-US" dirty="0">
                <a:latin typeface="Times New Roman" pitchFamily="18" charset="0"/>
              </a:rPr>
              <a:t>范围内；加上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进行平移操作，</a:t>
            </a:r>
            <a:r>
              <a:rPr lang="en-US" altLang="zh-CN" dirty="0">
                <a:latin typeface="Times New Roman" pitchFamily="18" charset="0"/>
              </a:rPr>
              <a:t>a+(b-a+1)*</a:t>
            </a:r>
            <a:r>
              <a:rPr lang="en-US" altLang="zh-CN" dirty="0" err="1">
                <a:latin typeface="Times New Roman" pitchFamily="18" charset="0"/>
              </a:rPr>
              <a:t>Math.random</a:t>
            </a:r>
            <a:r>
              <a:rPr lang="en-US" altLang="zh-CN" dirty="0">
                <a:latin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</a:rPr>
              <a:t>的值将在</a:t>
            </a:r>
            <a:r>
              <a:rPr lang="en-US" altLang="zh-CN" dirty="0">
                <a:latin typeface="Times New Roman" pitchFamily="18" charset="0"/>
              </a:rPr>
              <a:t>[a, b+1)</a:t>
            </a:r>
            <a:r>
              <a:rPr lang="zh-CN" altLang="en-US" dirty="0">
                <a:latin typeface="Times New Roman" pitchFamily="18" charset="0"/>
              </a:rPr>
              <a:t>中；最后取整，得到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dirty="0" err="1">
                <a:latin typeface="Times New Roman" pitchFamily="18" charset="0"/>
              </a:rPr>
              <a:t>a,b</a:t>
            </a:r>
            <a:r>
              <a:rPr lang="en-US" altLang="zh-CN" dirty="0">
                <a:latin typeface="Times New Roman" pitchFamily="18" charset="0"/>
              </a:rPr>
              <a:t>]</a:t>
            </a:r>
            <a:r>
              <a:rPr lang="zh-CN" altLang="en-US" dirty="0">
                <a:latin typeface="Times New Roman" pitchFamily="18" charset="0"/>
              </a:rPr>
              <a:t>范围的随机整数。</a:t>
            </a:r>
          </a:p>
        </p:txBody>
      </p:sp>
    </p:spTree>
    <p:extLst>
      <p:ext uri="{BB962C8B-B14F-4D97-AF65-F5344CB8AC3E}">
        <p14:creationId xmlns:p14="http://schemas.microsoft.com/office/powerpoint/2010/main" val="36591491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63700"/>
            <a:ext cx="8373290" cy="4763226"/>
          </a:xfrm>
        </p:spPr>
      </p:pic>
    </p:spTree>
    <p:extLst>
      <p:ext uri="{BB962C8B-B14F-4D97-AF65-F5344CB8AC3E}">
        <p14:creationId xmlns:p14="http://schemas.microsoft.com/office/powerpoint/2010/main" val="14371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：包装类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420984"/>
            <a:ext cx="7662864" cy="361628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dirty="0" smtClean="0">
                <a:latin typeface="Times New Roman" pitchFamily="18" charset="0"/>
              </a:rPr>
              <a:t>包装类</a:t>
            </a:r>
            <a:r>
              <a:rPr lang="zh-CN" altLang="en-US" dirty="0">
                <a:latin typeface="Times New Roman" pitchFamily="18" charset="0"/>
              </a:rPr>
              <a:t>其实是简称，严格意义上说，应该是基本数据类型的包装类，它们为基本数据类型提供类的功能，共包含有</a:t>
            </a:r>
            <a:r>
              <a:rPr lang="en-US" altLang="zh-CN" dirty="0">
                <a:latin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</a:rPr>
              <a:t>个类，即</a:t>
            </a:r>
            <a:r>
              <a:rPr lang="en-US" altLang="zh-CN" dirty="0">
                <a:latin typeface="Times New Roman" pitchFamily="18" charset="0"/>
              </a:rPr>
              <a:t>Boolean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Byte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Short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Integer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Long 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Character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Float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Double</a:t>
            </a:r>
            <a:r>
              <a:rPr lang="zh-CN" altLang="en-US" dirty="0">
                <a:latin typeface="Times New Roman" pitchFamily="18" charset="0"/>
              </a:rPr>
              <a:t>，分别对应着</a:t>
            </a:r>
            <a:r>
              <a:rPr lang="en-US" altLang="zh-CN" dirty="0">
                <a:latin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</a:rPr>
              <a:t>种基本数据类型。你是否已经看出这些类的命名规律？除了</a:t>
            </a:r>
            <a:r>
              <a:rPr lang="en-US" altLang="zh-CN" dirty="0">
                <a:latin typeface="Times New Roman" pitchFamily="18" charset="0"/>
              </a:rPr>
              <a:t>Integer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Character</a:t>
            </a:r>
            <a:r>
              <a:rPr lang="zh-CN" altLang="en-US" dirty="0">
                <a:latin typeface="Times New Roman" pitchFamily="18" charset="0"/>
              </a:rPr>
              <a:t>外，其余</a:t>
            </a:r>
            <a:r>
              <a:rPr lang="en-US" altLang="zh-CN" dirty="0">
                <a:latin typeface="Times New Roman" pitchFamily="18" charset="0"/>
              </a:rPr>
              <a:t>6</a:t>
            </a:r>
            <a:r>
              <a:rPr lang="zh-CN" altLang="en-US" dirty="0">
                <a:latin typeface="Times New Roman" pitchFamily="18" charset="0"/>
              </a:rPr>
              <a:t>个类的类名都是将对应的基本数据类型名的首字母大写后得到。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dirty="0" smtClean="0">
                <a:latin typeface="Times New Roman" pitchFamily="18" charset="0"/>
              </a:rPr>
              <a:t>包装类</a:t>
            </a:r>
            <a:r>
              <a:rPr lang="zh-CN" altLang="en-US" dirty="0">
                <a:latin typeface="Times New Roman" pitchFamily="18" charset="0"/>
              </a:rPr>
              <a:t>位于</a:t>
            </a:r>
            <a:r>
              <a:rPr lang="en-US" altLang="zh-CN" dirty="0" err="1">
                <a:latin typeface="Times New Roman" pitchFamily="18" charset="0"/>
              </a:rPr>
              <a:t>java.lang</a:t>
            </a:r>
            <a:r>
              <a:rPr lang="zh-CN" altLang="en-US" dirty="0">
                <a:latin typeface="Times New Roman" pitchFamily="18" charset="0"/>
              </a:rPr>
              <a:t>包中，不需要使用</a:t>
            </a:r>
            <a:r>
              <a:rPr lang="en-US" altLang="zh-CN" dirty="0">
                <a:latin typeface="Times New Roman" pitchFamily="18" charset="0"/>
              </a:rPr>
              <a:t>import</a:t>
            </a:r>
            <a:r>
              <a:rPr lang="zh-CN" altLang="en-US" dirty="0">
                <a:latin typeface="Times New Roman" pitchFamily="18" charset="0"/>
              </a:rPr>
              <a:t>语句来导入。由于包装类的成员个数较多，如果逐一讲解，会导致篇幅大、重复内容多的后果，因此，我们采用“先同后异”的方式来介绍，即先讲解包装类的共同特征，再指出个别类的特殊之处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800" b="1" dirty="0" err="1" smtClean="0">
                <a:solidFill>
                  <a:schemeClr val="bg1"/>
                </a:solidFill>
              </a:rPr>
              <a:t>包装类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  <p:grpSp>
        <p:nvGrpSpPr>
          <p:cNvPr id="30724" name="Group 23"/>
          <p:cNvGrpSpPr>
            <a:grpSpLocks/>
          </p:cNvGrpSpPr>
          <p:nvPr/>
        </p:nvGrpSpPr>
        <p:grpSpPr bwMode="auto">
          <a:xfrm>
            <a:off x="71438" y="2347913"/>
            <a:ext cx="2876550" cy="3263900"/>
            <a:chOff x="45" y="1479"/>
            <a:chExt cx="1812" cy="2056"/>
          </a:xfrm>
        </p:grpSpPr>
        <p:sp>
          <p:nvSpPr>
            <p:cNvPr id="30735" name="Rectangle 9"/>
            <p:cNvSpPr>
              <a:spLocks noChangeArrowheads="1"/>
            </p:cNvSpPr>
            <p:nvPr/>
          </p:nvSpPr>
          <p:spPr bwMode="gray">
            <a:xfrm>
              <a:off x="45" y="1676"/>
              <a:ext cx="1812" cy="1859"/>
            </a:xfrm>
            <a:prstGeom prst="rect">
              <a:avLst/>
            </a:prstGeom>
            <a:solidFill>
              <a:srgbClr val="CC99FF">
                <a:alpha val="89803"/>
              </a:srgbClr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1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6" name="Freeform 10"/>
            <p:cNvSpPr>
              <a:spLocks/>
            </p:cNvSpPr>
            <p:nvPr/>
          </p:nvSpPr>
          <p:spPr bwMode="gray">
            <a:xfrm>
              <a:off x="134" y="1479"/>
              <a:ext cx="1635" cy="332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0" t="0" r="r" b="b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solidFill>
              <a:srgbClr val="FFCC00"/>
            </a:solidFill>
            <a:ln w="381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28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37" name="Rectangle 11"/>
            <p:cNvSpPr>
              <a:spLocks noChangeArrowheads="1"/>
            </p:cNvSpPr>
            <p:nvPr/>
          </p:nvSpPr>
          <p:spPr bwMode="white">
            <a:xfrm>
              <a:off x="608" y="1503"/>
              <a:ext cx="6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类常量</a:t>
              </a:r>
              <a:r>
                <a:rPr lang="zh-CN" altLang="en-US"/>
                <a:t> </a:t>
              </a:r>
              <a:endParaRPr lang="en-US" altLang="zh-CN"/>
            </a:p>
          </p:txBody>
        </p:sp>
        <p:sp>
          <p:nvSpPr>
            <p:cNvPr id="30738" name="Rectangle 12"/>
            <p:cNvSpPr>
              <a:spLocks noChangeArrowheads="1"/>
            </p:cNvSpPr>
            <p:nvPr/>
          </p:nvSpPr>
          <p:spPr bwMode="white">
            <a:xfrm>
              <a:off x="125" y="1842"/>
              <a:ext cx="1714" cy="1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1800">
                  <a:latin typeface="Times New Roman" panose="02020603050405020304" pitchFamily="18" charset="0"/>
                  <a:cs typeface="Arial" panose="020B0604020202020204" pitchFamily="34" charset="0"/>
                </a:rPr>
                <a:t>　　</a:t>
              </a:r>
              <a:r>
                <a:rPr lang="en-US" altLang="zh-CN" sz="1800">
                  <a:latin typeface="Times New Roman" panose="02020603050405020304" pitchFamily="18" charset="0"/>
                  <a:cs typeface="Arial" panose="020B0604020202020204" pitchFamily="34" charset="0"/>
                </a:rPr>
                <a:t>Bealoon</a:t>
              </a:r>
              <a:r>
                <a:rPr lang="zh-CN" altLang="en-US" sz="1800">
                  <a:latin typeface="Times New Roman" panose="02020603050405020304" pitchFamily="18" charset="0"/>
                  <a:cs typeface="Arial" panose="020B0604020202020204" pitchFamily="34" charset="0"/>
                </a:rPr>
                <a:t>类用</a:t>
              </a:r>
              <a:r>
                <a:rPr lang="en-US" altLang="zh-CN" sz="1800">
                  <a:latin typeface="Times New Roman" panose="02020603050405020304" pitchFamily="18" charset="0"/>
                  <a:cs typeface="Arial" panose="020B0604020202020204" pitchFamily="34" charset="0"/>
                </a:rPr>
                <a:t>TRUE</a:t>
              </a:r>
              <a:r>
                <a:rPr lang="zh-CN" altLang="en-US" sz="1800">
                  <a:latin typeface="Times New Roman" panose="02020603050405020304" pitchFamily="18" charset="0"/>
                  <a:cs typeface="Arial" panose="020B0604020202020204" pitchFamily="34" charset="0"/>
                </a:rPr>
                <a:t>、</a:t>
              </a:r>
              <a:r>
                <a:rPr lang="en-US" altLang="zh-CN" sz="1800">
                  <a:latin typeface="Times New Roman" panose="02020603050405020304" pitchFamily="18" charset="0"/>
                  <a:cs typeface="Arial" panose="020B0604020202020204" pitchFamily="34" charset="0"/>
                </a:rPr>
                <a:t>FALSE</a:t>
              </a:r>
              <a:r>
                <a:rPr lang="zh-CN" altLang="en-US" sz="1800">
                  <a:latin typeface="Times New Roman" panose="02020603050405020304" pitchFamily="18" charset="0"/>
                  <a:cs typeface="Arial" panose="020B0604020202020204" pitchFamily="34" charset="0"/>
                </a:rPr>
                <a:t>两个常量来表示“真”、“假”，其它</a:t>
              </a:r>
              <a:r>
                <a:rPr lang="en-US" altLang="zh-CN" sz="1800">
                  <a:latin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r>
                <a:rPr lang="zh-CN" altLang="en-US" sz="1800">
                  <a:latin typeface="Times New Roman" panose="02020603050405020304" pitchFamily="18" charset="0"/>
                  <a:cs typeface="Arial" panose="020B0604020202020204" pitchFamily="34" charset="0"/>
                </a:rPr>
                <a:t>个类分别用</a:t>
              </a:r>
              <a:r>
                <a:rPr lang="en-US" altLang="zh-CN" sz="1800">
                  <a:latin typeface="Times New Roman" panose="02020603050405020304" pitchFamily="18" charset="0"/>
                  <a:cs typeface="Arial" panose="020B0604020202020204" pitchFamily="34" charset="0"/>
                </a:rPr>
                <a:t>MINX_VALUE</a:t>
              </a:r>
              <a:r>
                <a:rPr lang="zh-CN" altLang="en-US" sz="1800">
                  <a:latin typeface="Times New Roman" panose="02020603050405020304" pitchFamily="18" charset="0"/>
                  <a:cs typeface="Arial" panose="020B0604020202020204" pitchFamily="34" charset="0"/>
                </a:rPr>
                <a:t>、</a:t>
              </a:r>
              <a:r>
                <a:rPr lang="en-US" altLang="zh-CN" sz="1800">
                  <a:latin typeface="Times New Roman" panose="02020603050405020304" pitchFamily="18" charset="0"/>
                  <a:cs typeface="Arial" panose="020B0604020202020204" pitchFamily="34" charset="0"/>
                </a:rPr>
                <a:t>MAX_VALUE</a:t>
              </a:r>
              <a:r>
                <a:rPr lang="zh-CN" altLang="en-US" sz="1800">
                  <a:latin typeface="Times New Roman" panose="02020603050405020304" pitchFamily="18" charset="0"/>
                  <a:cs typeface="Arial" panose="020B0604020202020204" pitchFamily="34" charset="0"/>
                </a:rPr>
                <a:t>来表示对应基本类型的最小值、最大值。</a:t>
              </a:r>
              <a:endParaRPr lang="en-US" altLang="zh-CN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725" name="Group 24"/>
          <p:cNvGrpSpPr>
            <a:grpSpLocks/>
          </p:cNvGrpSpPr>
          <p:nvPr/>
        </p:nvGrpSpPr>
        <p:grpSpPr bwMode="auto">
          <a:xfrm>
            <a:off x="3097213" y="2359025"/>
            <a:ext cx="2876550" cy="3263900"/>
            <a:chOff x="1951" y="1486"/>
            <a:chExt cx="1812" cy="2056"/>
          </a:xfrm>
        </p:grpSpPr>
        <p:sp>
          <p:nvSpPr>
            <p:cNvPr id="30731" name="Rectangle 13"/>
            <p:cNvSpPr>
              <a:spLocks noChangeArrowheads="1"/>
            </p:cNvSpPr>
            <p:nvPr/>
          </p:nvSpPr>
          <p:spPr bwMode="gray">
            <a:xfrm>
              <a:off x="1951" y="1683"/>
              <a:ext cx="1812" cy="1859"/>
            </a:xfrm>
            <a:prstGeom prst="rect">
              <a:avLst/>
            </a:prstGeom>
            <a:solidFill>
              <a:srgbClr val="CC99FF">
                <a:alpha val="89803"/>
              </a:srgbClr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1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0" name="Freeform 14"/>
            <p:cNvSpPr>
              <a:spLocks/>
            </p:cNvSpPr>
            <p:nvPr/>
          </p:nvSpPr>
          <p:spPr bwMode="gray">
            <a:xfrm>
              <a:off x="2040" y="1486"/>
              <a:ext cx="1635" cy="332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0" t="0" r="r" b="b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solidFill>
              <a:srgbClr val="FFCC00"/>
            </a:solidFill>
            <a:ln w="381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28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33" name="Rectangle 15"/>
            <p:cNvSpPr>
              <a:spLocks noChangeArrowheads="1"/>
            </p:cNvSpPr>
            <p:nvPr/>
          </p:nvSpPr>
          <p:spPr bwMode="white">
            <a:xfrm>
              <a:off x="2455" y="1501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构造方法</a:t>
              </a:r>
              <a:endParaRPr lang="en-US" altLang="zh-CN" b="1"/>
            </a:p>
          </p:txBody>
        </p:sp>
        <p:sp>
          <p:nvSpPr>
            <p:cNvPr id="30734" name="Rectangle 16"/>
            <p:cNvSpPr>
              <a:spLocks noChangeArrowheads="1"/>
            </p:cNvSpPr>
            <p:nvPr/>
          </p:nvSpPr>
          <p:spPr bwMode="white">
            <a:xfrm>
              <a:off x="2031" y="1849"/>
              <a:ext cx="1714" cy="1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1800">
                  <a:latin typeface="Times New Roman" panose="02020603050405020304" pitchFamily="18" charset="0"/>
                  <a:cs typeface="Arial" panose="020B0604020202020204" pitchFamily="34" charset="0"/>
                </a:rPr>
                <a:t>　　</a:t>
              </a:r>
              <a:r>
                <a:rPr lang="en-US" altLang="zh-CN" sz="1800">
                  <a:latin typeface="Times New Roman" panose="02020603050405020304" pitchFamily="18" charset="0"/>
                  <a:cs typeface="Arial" panose="020B0604020202020204" pitchFamily="34" charset="0"/>
                </a:rPr>
                <a:t>(1) </a:t>
              </a:r>
              <a:r>
                <a:rPr lang="zh-CN" altLang="en-US" sz="1800">
                  <a:latin typeface="Times New Roman" panose="02020603050405020304" pitchFamily="18" charset="0"/>
                  <a:cs typeface="Arial" panose="020B0604020202020204" pitchFamily="34" charset="0"/>
                </a:rPr>
                <a:t>所有的包装类都可以用其对应的基本类型数据为参数，来构造相应对象。</a:t>
              </a:r>
              <a:endParaRPr lang="en-US" altLang="zh-CN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sz="1800">
                  <a:latin typeface="Times New Roman" panose="02020603050405020304" pitchFamily="18" charset="0"/>
                  <a:cs typeface="Arial" panose="020B0604020202020204" pitchFamily="34" charset="0"/>
                </a:rPr>
                <a:t>　　</a:t>
              </a:r>
              <a:r>
                <a:rPr lang="en-US" altLang="zh-CN" sz="1800">
                  <a:latin typeface="Times New Roman" panose="02020603050405020304" pitchFamily="18" charset="0"/>
                  <a:cs typeface="Arial" panose="020B0604020202020204" pitchFamily="34" charset="0"/>
                </a:rPr>
                <a:t>(2) </a:t>
              </a:r>
              <a:r>
                <a:rPr lang="zh-CN" altLang="en-US" sz="1800">
                  <a:latin typeface="Times New Roman" panose="02020603050405020304" pitchFamily="18" charset="0"/>
                  <a:cs typeface="Arial" panose="020B0604020202020204" pitchFamily="34" charset="0"/>
                </a:rPr>
                <a:t>除</a:t>
              </a:r>
              <a:r>
                <a:rPr lang="en-US" altLang="zh-CN" sz="1800">
                  <a:latin typeface="Times New Roman" panose="02020603050405020304" pitchFamily="18" charset="0"/>
                  <a:cs typeface="Arial" panose="020B0604020202020204" pitchFamily="34" charset="0"/>
                </a:rPr>
                <a:t>Character</a:t>
              </a:r>
              <a:r>
                <a:rPr lang="zh-CN" altLang="en-US" sz="1800">
                  <a:latin typeface="Times New Roman" panose="02020603050405020304" pitchFamily="18" charset="0"/>
                  <a:cs typeface="Arial" panose="020B0604020202020204" pitchFamily="34" charset="0"/>
                </a:rPr>
                <a:t>外，都提供了以</a:t>
              </a:r>
              <a:r>
                <a:rPr lang="en-US" altLang="zh-CN" sz="1800">
                  <a:latin typeface="Times New Roman" panose="02020603050405020304" pitchFamily="18" charset="0"/>
                  <a:cs typeface="Arial" panose="020B0604020202020204" pitchFamily="34" charset="0"/>
                </a:rPr>
                <a:t>String</a:t>
              </a:r>
              <a:r>
                <a:rPr lang="zh-CN" altLang="en-US" sz="1800">
                  <a:latin typeface="Times New Roman" panose="02020603050405020304" pitchFamily="18" charset="0"/>
                  <a:cs typeface="Arial" panose="020B0604020202020204" pitchFamily="34" charset="0"/>
                </a:rPr>
                <a:t>类型数据为参数的构造方法。</a:t>
              </a:r>
            </a:p>
          </p:txBody>
        </p:sp>
      </p:grpSp>
      <p:grpSp>
        <p:nvGrpSpPr>
          <p:cNvPr id="30726" name="Group 25"/>
          <p:cNvGrpSpPr>
            <a:grpSpLocks/>
          </p:cNvGrpSpPr>
          <p:nvPr/>
        </p:nvGrpSpPr>
        <p:grpSpPr bwMode="auto">
          <a:xfrm>
            <a:off x="6116638" y="2368550"/>
            <a:ext cx="2876550" cy="3263900"/>
            <a:chOff x="3853" y="1510"/>
            <a:chExt cx="1812" cy="2056"/>
          </a:xfrm>
        </p:grpSpPr>
        <p:sp>
          <p:nvSpPr>
            <p:cNvPr id="30727" name="Rectangle 17"/>
            <p:cNvSpPr>
              <a:spLocks noChangeArrowheads="1"/>
            </p:cNvSpPr>
            <p:nvPr/>
          </p:nvSpPr>
          <p:spPr bwMode="gray">
            <a:xfrm>
              <a:off x="3853" y="1707"/>
              <a:ext cx="1812" cy="1859"/>
            </a:xfrm>
            <a:prstGeom prst="rect">
              <a:avLst/>
            </a:prstGeom>
            <a:solidFill>
              <a:srgbClr val="CC99FF">
                <a:alpha val="89803"/>
              </a:srgbClr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1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4" name="Freeform 18"/>
            <p:cNvSpPr>
              <a:spLocks/>
            </p:cNvSpPr>
            <p:nvPr/>
          </p:nvSpPr>
          <p:spPr bwMode="gray">
            <a:xfrm>
              <a:off x="3942" y="1510"/>
              <a:ext cx="1635" cy="332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0" t="0" r="r" b="b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solidFill>
              <a:srgbClr val="FFCC00"/>
            </a:solidFill>
            <a:ln w="381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28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29" name="Rectangle 19"/>
            <p:cNvSpPr>
              <a:spLocks noChangeArrowheads="1"/>
            </p:cNvSpPr>
            <p:nvPr/>
          </p:nvSpPr>
          <p:spPr bwMode="white">
            <a:xfrm>
              <a:off x="4358" y="1547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zh-CN" b="1"/>
                <a:t>常用方法</a:t>
              </a:r>
              <a:endParaRPr lang="en-US" altLang="zh-CN" b="1"/>
            </a:p>
          </p:txBody>
        </p:sp>
        <p:sp>
          <p:nvSpPr>
            <p:cNvPr id="30730" name="Rectangle 20"/>
            <p:cNvSpPr>
              <a:spLocks noChangeArrowheads="1"/>
            </p:cNvSpPr>
            <p:nvPr/>
          </p:nvSpPr>
          <p:spPr bwMode="white">
            <a:xfrm>
              <a:off x="3933" y="1977"/>
              <a:ext cx="1714" cy="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1800">
                  <a:latin typeface="Times New Roman" panose="02020603050405020304" pitchFamily="18" charset="0"/>
                </a:rPr>
                <a:t>　　</a:t>
              </a:r>
              <a:r>
                <a:rPr lang="en-US" altLang="zh-CN" sz="1800">
                  <a:latin typeface="Times New Roman" panose="02020603050405020304" pitchFamily="18" charset="0"/>
                </a:rPr>
                <a:t>(1) </a:t>
              </a:r>
              <a:r>
                <a:rPr lang="zh-CN" altLang="en-US" sz="1800">
                  <a:latin typeface="Times New Roman" panose="02020603050405020304" pitchFamily="18" charset="0"/>
                </a:rPr>
                <a:t>将包装类对象转换为基本类型数据。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sz="1800">
                  <a:latin typeface="Times New Roman" panose="02020603050405020304" pitchFamily="18" charset="0"/>
                </a:rPr>
                <a:t>　　</a:t>
              </a:r>
              <a:r>
                <a:rPr lang="en-US" altLang="zh-CN" sz="1800">
                  <a:latin typeface="Times New Roman" panose="02020603050405020304" pitchFamily="18" charset="0"/>
                </a:rPr>
                <a:t>(2) </a:t>
              </a:r>
              <a:r>
                <a:rPr lang="zh-CN" altLang="en-US" sz="1800">
                  <a:latin typeface="Times New Roman" panose="02020603050405020304" pitchFamily="18" charset="0"/>
                </a:rPr>
                <a:t>包装类对象与字符串的相互转换。</a:t>
              </a:r>
              <a:endParaRPr lang="en-US" altLang="zh-CN" sz="180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sz="1800">
                  <a:latin typeface="Times New Roman" panose="02020603050405020304" pitchFamily="18" charset="0"/>
                </a:rPr>
                <a:t>　　</a:t>
              </a:r>
              <a:r>
                <a:rPr lang="en-US" altLang="zh-CN" sz="1800">
                  <a:latin typeface="Times New Roman" panose="02020603050405020304" pitchFamily="18" charset="0"/>
                </a:rPr>
                <a:t>(3) </a:t>
              </a:r>
              <a:r>
                <a:rPr lang="zh-CN" altLang="en-US" sz="1800">
                  <a:latin typeface="Times New Roman" panose="02020603050405020304" pitchFamily="18" charset="0"/>
                </a:rPr>
                <a:t>基本类型数据与字符串的相互转换。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450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类型包装类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447" y="2336525"/>
            <a:ext cx="7483475" cy="4402138"/>
          </a:xfrm>
        </p:spPr>
        <p:txBody>
          <a:bodyPr/>
          <a:lstStyle/>
          <a:p>
            <a:pPr eaLnBrk="1" hangingPunct="1"/>
            <a:r>
              <a:rPr lang="zh-CN" altLang="en-US" sz="2600" dirty="0" smtClean="0"/>
              <a:t>类型包装类：</a:t>
            </a:r>
          </a:p>
          <a:p>
            <a:pPr lvl="1" eaLnBrk="1" hangingPunct="1"/>
            <a:r>
              <a:rPr lang="zh-CN" altLang="en-US" sz="2400" dirty="0" smtClean="0"/>
              <a:t>常用方法：</a:t>
            </a:r>
          </a:p>
          <a:p>
            <a:pPr lvl="2" eaLnBrk="1" hangingPunct="1"/>
            <a:r>
              <a:rPr lang="zh-CN" altLang="en-US" sz="2100" dirty="0" smtClean="0"/>
              <a:t>基本类型与串：</a:t>
            </a:r>
          </a:p>
          <a:p>
            <a:pPr lvl="3" eaLnBrk="1" hangingPunct="1"/>
            <a:r>
              <a:rPr lang="en-US" altLang="zh-CN" sz="1800" dirty="0" err="1" smtClean="0"/>
              <a:t>boolean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getBoolean</a:t>
            </a:r>
            <a:r>
              <a:rPr lang="en-US" altLang="zh-CN" sz="1800" dirty="0" smtClean="0"/>
              <a:t>(String s);</a:t>
            </a:r>
          </a:p>
          <a:p>
            <a:pPr lvl="3" eaLnBrk="1" hangingPunct="1"/>
            <a:r>
              <a:rPr lang="en-US" altLang="zh-CN" sz="1800" dirty="0" smtClean="0"/>
              <a:t>byte </a:t>
            </a:r>
            <a:r>
              <a:rPr lang="en-US" altLang="zh-CN" sz="1800" dirty="0" err="1" smtClean="0"/>
              <a:t>parseByte</a:t>
            </a:r>
            <a:r>
              <a:rPr lang="en-US" altLang="zh-CN" sz="1800" dirty="0" smtClean="0"/>
              <a:t>(String s);</a:t>
            </a:r>
          </a:p>
          <a:p>
            <a:pPr lvl="3" eaLnBrk="1" hangingPunct="1"/>
            <a:r>
              <a:rPr lang="en-US" altLang="zh-CN" sz="1800" dirty="0" smtClean="0"/>
              <a:t>double </a:t>
            </a:r>
            <a:r>
              <a:rPr lang="en-US" altLang="zh-CN" sz="1800" dirty="0" err="1" smtClean="0"/>
              <a:t>parseDouble</a:t>
            </a:r>
            <a:r>
              <a:rPr lang="en-US" altLang="zh-CN" sz="1800" dirty="0" smtClean="0"/>
              <a:t>(String s);</a:t>
            </a:r>
          </a:p>
          <a:p>
            <a:pPr lvl="3" eaLnBrk="1" hangingPunct="1"/>
            <a:r>
              <a:rPr lang="en-US" altLang="zh-CN" sz="1800" dirty="0" smtClean="0"/>
              <a:t>short </a:t>
            </a:r>
            <a:r>
              <a:rPr lang="en-US" altLang="zh-CN" sz="1800" dirty="0" err="1" smtClean="0"/>
              <a:t>parseShort</a:t>
            </a:r>
            <a:r>
              <a:rPr lang="en-US" altLang="zh-CN" sz="1800" dirty="0" smtClean="0"/>
              <a:t>(String s);</a:t>
            </a:r>
          </a:p>
          <a:p>
            <a:pPr lvl="3" eaLnBrk="1" hangingPunct="1"/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parseInt</a:t>
            </a:r>
            <a:r>
              <a:rPr lang="en-US" altLang="zh-CN" sz="1800" dirty="0" smtClean="0"/>
              <a:t>(String s);</a:t>
            </a:r>
          </a:p>
          <a:p>
            <a:pPr lvl="3" eaLnBrk="1" hangingPunct="1"/>
            <a:r>
              <a:rPr lang="en-US" altLang="zh-CN" sz="1800" dirty="0" smtClean="0"/>
              <a:t>float </a:t>
            </a:r>
            <a:r>
              <a:rPr lang="en-US" altLang="zh-CN" sz="1800" dirty="0" err="1" smtClean="0"/>
              <a:t>parseFloat</a:t>
            </a:r>
            <a:r>
              <a:rPr lang="en-US" altLang="zh-CN" sz="1800" dirty="0" smtClean="0"/>
              <a:t>(String s);</a:t>
            </a:r>
          </a:p>
          <a:p>
            <a:pPr lvl="3" eaLnBrk="1" hangingPunct="1"/>
            <a:r>
              <a:rPr lang="en-US" altLang="zh-CN" sz="1800" dirty="0" smtClean="0"/>
              <a:t>long </a:t>
            </a:r>
            <a:r>
              <a:rPr lang="en-US" altLang="zh-CN" sz="1800" dirty="0" err="1" smtClean="0"/>
              <a:t>parseLong</a:t>
            </a:r>
            <a:r>
              <a:rPr lang="en-US" altLang="zh-CN" sz="1800" dirty="0" smtClean="0"/>
              <a:t>(String s);</a:t>
            </a:r>
          </a:p>
        </p:txBody>
      </p:sp>
    </p:spTree>
    <p:extLst>
      <p:ext uri="{BB962C8B-B14F-4D97-AF65-F5344CB8AC3E}">
        <p14:creationId xmlns:p14="http://schemas.microsoft.com/office/powerpoint/2010/main" val="40565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800" b="1" dirty="0" smtClean="0"/>
              <a:t>Character</a:t>
            </a:r>
            <a:r>
              <a:rPr lang="zh-CN" altLang="en-US" sz="3800" b="1" dirty="0" smtClean="0"/>
              <a:t>的特别之处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701675" y="2466889"/>
            <a:ext cx="7740650" cy="4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Times New Roman" pitchFamily="18" charset="0"/>
              </a:rPr>
              <a:t>现选择其中几个来示范，请予以注意：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(1)static </a:t>
            </a:r>
            <a:r>
              <a:rPr lang="en-US" altLang="zh-CN" dirty="0" err="1">
                <a:latin typeface="Times New Roman" pitchFamily="18" charset="0"/>
              </a:rPr>
              <a:t>boolean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</a:rPr>
              <a:t>isDigit</a:t>
            </a:r>
            <a:r>
              <a:rPr lang="en-US" altLang="zh-CN" dirty="0">
                <a:latin typeface="Times New Roman" pitchFamily="18" charset="0"/>
              </a:rPr>
              <a:t>(char </a:t>
            </a:r>
            <a:r>
              <a:rPr lang="en-US" altLang="zh-CN" dirty="0" err="1">
                <a:latin typeface="Times New Roman" pitchFamily="18" charset="0"/>
              </a:rPr>
              <a:t>ch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：判断</a:t>
            </a:r>
            <a:r>
              <a:rPr lang="en-US" altLang="zh-CN" dirty="0" err="1">
                <a:latin typeface="Times New Roman" pitchFamily="18" charset="0"/>
              </a:rPr>
              <a:t>ch</a:t>
            </a:r>
            <a:r>
              <a:rPr lang="zh-CN" altLang="en-US" dirty="0">
                <a:latin typeface="Times New Roman" pitchFamily="18" charset="0"/>
              </a:rPr>
              <a:t>是否为数字。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(2)static </a:t>
            </a:r>
            <a:r>
              <a:rPr lang="en-US" altLang="zh-CN" dirty="0" err="1">
                <a:latin typeface="Times New Roman" pitchFamily="18" charset="0"/>
              </a:rPr>
              <a:t>boolean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</a:rPr>
              <a:t>isLetter</a:t>
            </a:r>
            <a:r>
              <a:rPr lang="en-US" altLang="zh-CN" dirty="0">
                <a:latin typeface="Times New Roman" pitchFamily="18" charset="0"/>
              </a:rPr>
              <a:t>(char </a:t>
            </a:r>
            <a:r>
              <a:rPr lang="en-US" altLang="zh-CN" dirty="0" err="1">
                <a:latin typeface="Times New Roman" pitchFamily="18" charset="0"/>
              </a:rPr>
              <a:t>ch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：判断</a:t>
            </a:r>
            <a:r>
              <a:rPr lang="en-US" altLang="zh-CN" dirty="0" err="1">
                <a:latin typeface="Times New Roman" pitchFamily="18" charset="0"/>
              </a:rPr>
              <a:t>ch</a:t>
            </a:r>
            <a:r>
              <a:rPr lang="zh-CN" altLang="en-US" dirty="0">
                <a:latin typeface="Times New Roman" pitchFamily="18" charset="0"/>
              </a:rPr>
              <a:t>是否为字母。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(3)static </a:t>
            </a:r>
            <a:r>
              <a:rPr lang="en-US" altLang="zh-CN" dirty="0" err="1">
                <a:latin typeface="Times New Roman" pitchFamily="18" charset="0"/>
              </a:rPr>
              <a:t>boolean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</a:rPr>
              <a:t>isLetterOrDigit</a:t>
            </a:r>
            <a:r>
              <a:rPr lang="en-US" altLang="zh-CN" dirty="0">
                <a:latin typeface="Times New Roman" pitchFamily="18" charset="0"/>
              </a:rPr>
              <a:t>(char </a:t>
            </a:r>
            <a:r>
              <a:rPr lang="en-US" altLang="zh-CN" dirty="0" err="1">
                <a:latin typeface="Times New Roman" pitchFamily="18" charset="0"/>
              </a:rPr>
              <a:t>ch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：判断</a:t>
            </a:r>
            <a:r>
              <a:rPr lang="en-US" altLang="zh-CN" dirty="0" err="1">
                <a:latin typeface="Times New Roman" pitchFamily="18" charset="0"/>
              </a:rPr>
              <a:t>ch</a:t>
            </a:r>
            <a:r>
              <a:rPr lang="zh-CN" altLang="en-US" dirty="0">
                <a:latin typeface="Times New Roman" pitchFamily="18" charset="0"/>
              </a:rPr>
              <a:t>是否为字母或数字。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(4)static </a:t>
            </a:r>
            <a:r>
              <a:rPr lang="en-US" altLang="zh-CN" dirty="0" err="1">
                <a:latin typeface="Times New Roman" pitchFamily="18" charset="0"/>
              </a:rPr>
              <a:t>boolean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</a:rPr>
              <a:t>isLowerCase</a:t>
            </a:r>
            <a:r>
              <a:rPr lang="en-US" altLang="zh-CN" dirty="0">
                <a:latin typeface="Times New Roman" pitchFamily="18" charset="0"/>
              </a:rPr>
              <a:t>(char </a:t>
            </a:r>
            <a:r>
              <a:rPr lang="en-US" altLang="zh-CN" dirty="0" err="1">
                <a:latin typeface="Times New Roman" pitchFamily="18" charset="0"/>
              </a:rPr>
              <a:t>ch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：判断</a:t>
            </a:r>
            <a:r>
              <a:rPr lang="en-US" altLang="zh-CN" dirty="0" err="1">
                <a:latin typeface="Times New Roman" pitchFamily="18" charset="0"/>
              </a:rPr>
              <a:t>ch</a:t>
            </a:r>
            <a:r>
              <a:rPr lang="zh-CN" altLang="en-US" dirty="0">
                <a:latin typeface="Times New Roman" pitchFamily="18" charset="0"/>
              </a:rPr>
              <a:t>是否为小写字符。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(5)static </a:t>
            </a:r>
            <a:r>
              <a:rPr lang="en-US" altLang="zh-CN" dirty="0" err="1">
                <a:latin typeface="Times New Roman" pitchFamily="18" charset="0"/>
              </a:rPr>
              <a:t>boolean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</a:rPr>
              <a:t>isUpperCase</a:t>
            </a:r>
            <a:r>
              <a:rPr lang="en-US" altLang="zh-CN" dirty="0">
                <a:latin typeface="Times New Roman" pitchFamily="18" charset="0"/>
              </a:rPr>
              <a:t>(char </a:t>
            </a:r>
            <a:r>
              <a:rPr lang="en-US" altLang="zh-CN" dirty="0" err="1">
                <a:latin typeface="Times New Roman" pitchFamily="18" charset="0"/>
              </a:rPr>
              <a:t>ch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：判断</a:t>
            </a:r>
            <a:r>
              <a:rPr lang="en-US" altLang="zh-CN" dirty="0" err="1">
                <a:latin typeface="Times New Roman" pitchFamily="18" charset="0"/>
              </a:rPr>
              <a:t>ch</a:t>
            </a:r>
            <a:r>
              <a:rPr lang="zh-CN" altLang="en-US" dirty="0">
                <a:latin typeface="Times New Roman" pitchFamily="18" charset="0"/>
              </a:rPr>
              <a:t>是否为大写字符。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(6)static </a:t>
            </a:r>
            <a:r>
              <a:rPr lang="en-US" altLang="zh-CN" dirty="0" err="1">
                <a:latin typeface="Times New Roman" pitchFamily="18" charset="0"/>
              </a:rPr>
              <a:t>boolean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</a:rPr>
              <a:t>isSpaceChar</a:t>
            </a:r>
            <a:r>
              <a:rPr lang="en-US" altLang="zh-CN" dirty="0">
                <a:latin typeface="Times New Roman" pitchFamily="18" charset="0"/>
              </a:rPr>
              <a:t>(char </a:t>
            </a:r>
            <a:r>
              <a:rPr lang="en-US" altLang="zh-CN" dirty="0" err="1">
                <a:latin typeface="Times New Roman" pitchFamily="18" charset="0"/>
              </a:rPr>
              <a:t>ch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：判断</a:t>
            </a:r>
            <a:r>
              <a:rPr lang="en-US" altLang="zh-CN" dirty="0" err="1">
                <a:latin typeface="Times New Roman" pitchFamily="18" charset="0"/>
              </a:rPr>
              <a:t>ch</a:t>
            </a:r>
            <a:r>
              <a:rPr lang="zh-CN" altLang="en-US" dirty="0">
                <a:latin typeface="Times New Roman" pitchFamily="18" charset="0"/>
              </a:rPr>
              <a:t>是否为空白字符。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(7)static char </a:t>
            </a:r>
            <a:r>
              <a:rPr lang="en-US" altLang="zh-CN" dirty="0" err="1">
                <a:latin typeface="Times New Roman" pitchFamily="18" charset="0"/>
              </a:rPr>
              <a:t>toLowerCase</a:t>
            </a:r>
            <a:r>
              <a:rPr lang="en-US" altLang="zh-CN" dirty="0">
                <a:latin typeface="Times New Roman" pitchFamily="18" charset="0"/>
              </a:rPr>
              <a:t>(char </a:t>
            </a:r>
            <a:r>
              <a:rPr lang="en-US" altLang="zh-CN" dirty="0" err="1">
                <a:latin typeface="Times New Roman" pitchFamily="18" charset="0"/>
              </a:rPr>
              <a:t>ch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：将</a:t>
            </a:r>
            <a:r>
              <a:rPr lang="en-US" altLang="zh-CN" dirty="0" err="1">
                <a:latin typeface="Times New Roman" pitchFamily="18" charset="0"/>
              </a:rPr>
              <a:t>ch</a:t>
            </a:r>
            <a:r>
              <a:rPr lang="zh-CN" altLang="en-US" dirty="0">
                <a:latin typeface="Times New Roman" pitchFamily="18" charset="0"/>
              </a:rPr>
              <a:t>转换为小写字符。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(8)static char </a:t>
            </a:r>
            <a:r>
              <a:rPr lang="en-US" altLang="zh-CN" dirty="0" err="1">
                <a:latin typeface="Times New Roman" pitchFamily="18" charset="0"/>
              </a:rPr>
              <a:t>toUpperCase</a:t>
            </a:r>
            <a:r>
              <a:rPr lang="en-US" altLang="zh-CN" dirty="0">
                <a:latin typeface="Times New Roman" pitchFamily="18" charset="0"/>
              </a:rPr>
              <a:t>(char </a:t>
            </a:r>
            <a:r>
              <a:rPr lang="en-US" altLang="zh-CN" dirty="0" err="1">
                <a:latin typeface="Times New Roman" pitchFamily="18" charset="0"/>
              </a:rPr>
              <a:t>ch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：将</a:t>
            </a:r>
            <a:r>
              <a:rPr lang="en-US" altLang="zh-CN" dirty="0" err="1">
                <a:latin typeface="Times New Roman" pitchFamily="18" charset="0"/>
              </a:rPr>
              <a:t>ch</a:t>
            </a:r>
            <a:r>
              <a:rPr lang="zh-CN" altLang="en-US" dirty="0">
                <a:latin typeface="Times New Roman" pitchFamily="18" charset="0"/>
              </a:rPr>
              <a:t>转换为大写字符。</a:t>
            </a:r>
          </a:p>
        </p:txBody>
      </p:sp>
    </p:spTree>
    <p:extLst>
      <p:ext uri="{BB962C8B-B14F-4D97-AF65-F5344CB8AC3E}">
        <p14:creationId xmlns:p14="http://schemas.microsoft.com/office/powerpoint/2010/main" val="17328151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1" y="1"/>
            <a:ext cx="8490856" cy="6858000"/>
          </a:xfrm>
        </p:spPr>
      </p:pic>
    </p:spTree>
    <p:extLst>
      <p:ext uri="{BB962C8B-B14F-4D97-AF65-F5344CB8AC3E}">
        <p14:creationId xmlns:p14="http://schemas.microsoft.com/office/powerpoint/2010/main" val="25770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面向对象基础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类之间的关系：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依赖（</a:t>
            </a:r>
            <a:r>
              <a:rPr lang="zh-CN" altLang="en-US">
                <a:latin typeface="Verdana" charset="0"/>
                <a:ea typeface="宋体" charset="0"/>
              </a:rPr>
              <a:t>“</a:t>
            </a:r>
            <a:r>
              <a:rPr lang="en-US" altLang="zh-CN">
                <a:latin typeface="Arial" charset="0"/>
                <a:ea typeface="宋体" charset="0"/>
              </a:rPr>
              <a:t>uses-a</a:t>
            </a:r>
            <a:r>
              <a:rPr lang="en-US" altLang="zh-CN">
                <a:latin typeface="Verdana" charset="0"/>
                <a:ea typeface="宋体" charset="0"/>
              </a:rPr>
              <a:t>”</a:t>
            </a:r>
            <a:r>
              <a:rPr lang="en-US" altLang="zh-CN">
                <a:latin typeface="Arial" charset="0"/>
                <a:ea typeface="宋体" charset="0"/>
              </a:rPr>
              <a:t>)</a:t>
            </a:r>
            <a:r>
              <a:rPr lang="zh-CN" altLang="en-US">
                <a:latin typeface="Arial" charset="0"/>
                <a:ea typeface="宋体" charset="0"/>
              </a:rPr>
              <a:t>：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一个类的方法操作另一个类的对象，即一个类依赖于另一个类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说明：应该尽可能地将相互依赖的类减至最少。（如果类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  <a:r>
              <a:rPr lang="zh-CN" altLang="en-US">
                <a:latin typeface="Arial" charset="0"/>
                <a:ea typeface="宋体" charset="0"/>
              </a:rPr>
              <a:t>不知道类</a:t>
            </a:r>
            <a:r>
              <a:rPr lang="en-US" altLang="zh-CN">
                <a:latin typeface="Arial" charset="0"/>
                <a:ea typeface="宋体" charset="0"/>
              </a:rPr>
              <a:t>B</a:t>
            </a:r>
            <a:r>
              <a:rPr lang="zh-CN" altLang="en-US">
                <a:latin typeface="Arial" charset="0"/>
                <a:ea typeface="宋体" charset="0"/>
              </a:rPr>
              <a:t>的存在，那么就不会关心类</a:t>
            </a:r>
            <a:r>
              <a:rPr lang="en-US" altLang="zh-CN">
                <a:latin typeface="Arial" charset="0"/>
                <a:ea typeface="宋体" charset="0"/>
              </a:rPr>
              <a:t>B</a:t>
            </a:r>
            <a:r>
              <a:rPr lang="zh-CN" altLang="en-US">
                <a:latin typeface="Arial" charset="0"/>
                <a:ea typeface="宋体" charset="0"/>
              </a:rPr>
              <a:t>的任何变化）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聚合（</a:t>
            </a:r>
            <a:r>
              <a:rPr lang="zh-CN" altLang="en-US">
                <a:latin typeface="Verdana" charset="0"/>
                <a:ea typeface="宋体" charset="0"/>
              </a:rPr>
              <a:t>“</a:t>
            </a:r>
            <a:r>
              <a:rPr lang="en-US" altLang="zh-CN">
                <a:latin typeface="Arial" charset="0"/>
                <a:ea typeface="宋体" charset="0"/>
              </a:rPr>
              <a:t>has-a</a:t>
            </a:r>
            <a:r>
              <a:rPr lang="en-US" altLang="zh-CN">
                <a:latin typeface="Verdana" charset="0"/>
                <a:ea typeface="宋体" charset="0"/>
              </a:rPr>
              <a:t>”</a:t>
            </a:r>
            <a:r>
              <a:rPr lang="zh-CN" altLang="en-US">
                <a:latin typeface="Arial" charset="0"/>
                <a:ea typeface="宋体" charset="0"/>
              </a:rPr>
              <a:t>）：类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  <a:r>
              <a:rPr lang="zh-CN" altLang="en-US">
                <a:latin typeface="Arial" charset="0"/>
                <a:ea typeface="宋体" charset="0"/>
              </a:rPr>
              <a:t>的对象包含类</a:t>
            </a:r>
            <a:r>
              <a:rPr lang="en-US" altLang="zh-CN">
                <a:latin typeface="Arial" charset="0"/>
                <a:ea typeface="宋体" charset="0"/>
              </a:rPr>
              <a:t>B</a:t>
            </a:r>
            <a:r>
              <a:rPr lang="zh-CN" altLang="en-US">
                <a:latin typeface="Arial" charset="0"/>
                <a:ea typeface="宋体" charset="0"/>
              </a:rPr>
              <a:t>的对象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继承（</a:t>
            </a:r>
            <a:r>
              <a:rPr lang="zh-CN" altLang="en-US">
                <a:latin typeface="Verdana" charset="0"/>
                <a:ea typeface="宋体" charset="0"/>
              </a:rPr>
              <a:t>“</a:t>
            </a:r>
            <a:r>
              <a:rPr lang="en-US" altLang="zh-CN">
                <a:latin typeface="Arial" charset="0"/>
                <a:ea typeface="宋体" charset="0"/>
              </a:rPr>
              <a:t>is-a</a:t>
            </a:r>
            <a:r>
              <a:rPr lang="en-US" altLang="zh-CN">
                <a:latin typeface="Verdana" charset="0"/>
                <a:ea typeface="宋体" charset="0"/>
              </a:rPr>
              <a:t>”</a:t>
            </a:r>
            <a:r>
              <a:rPr lang="zh-CN" altLang="en-US">
                <a:latin typeface="Arial" charset="0"/>
                <a:ea typeface="宋体" charset="0"/>
              </a:rPr>
              <a:t>）：表示特殊与一般的关系</a:t>
            </a:r>
          </a:p>
        </p:txBody>
      </p:sp>
    </p:spTree>
    <p:extLst>
      <p:ext uri="{BB962C8B-B14F-4D97-AF65-F5344CB8AC3E}">
        <p14:creationId xmlns:p14="http://schemas.microsoft.com/office/powerpoint/2010/main" val="6136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800" b="1" dirty="0"/>
              <a:t>知识</a:t>
            </a:r>
            <a:r>
              <a:rPr lang="zh-CN" altLang="en-US" sz="3800" b="1" dirty="0" smtClean="0"/>
              <a:t>点</a:t>
            </a:r>
            <a:r>
              <a:rPr lang="en-US" altLang="zh-CN" sz="3800" b="1" dirty="0" smtClean="0"/>
              <a:t>31</a:t>
            </a:r>
            <a:r>
              <a:rPr lang="zh-CN" altLang="en-US" sz="3800" b="1" dirty="0" smtClean="0"/>
              <a:t>：</a:t>
            </a:r>
            <a:r>
              <a:rPr lang="en-US" altLang="en-US" sz="3800" b="1" dirty="0" err="1" smtClean="0">
                <a:solidFill>
                  <a:schemeClr val="bg1"/>
                </a:solidFill>
              </a:rPr>
              <a:t>日期日历类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96875" y="2128838"/>
            <a:ext cx="8496300" cy="413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285750" indent="-285750">
              <a:lnSpc>
                <a:spcPct val="180000"/>
              </a:lnSpc>
              <a:spcBef>
                <a:spcPct val="500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sz="2800" dirty="0" smtClean="0">
                <a:latin typeface="Times New Roman" pitchFamily="18" charset="0"/>
              </a:rPr>
              <a:t>Date</a:t>
            </a:r>
            <a:r>
              <a:rPr lang="zh-CN" altLang="en-US" sz="2800" dirty="0" smtClean="0">
                <a:latin typeface="Times New Roman" pitchFamily="18" charset="0"/>
              </a:rPr>
              <a:t>类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180000"/>
              </a:lnSpc>
              <a:spcBef>
                <a:spcPct val="50000"/>
              </a:spcBef>
              <a:defRPr/>
            </a:pPr>
            <a:r>
              <a:rPr lang="en-US" altLang="zh-CN" dirty="0" smtClean="0">
                <a:latin typeface="Times New Roman" pitchFamily="18" charset="0"/>
              </a:rPr>
              <a:t>Date</a:t>
            </a:r>
            <a:r>
              <a:rPr lang="zh-CN" altLang="en-US" dirty="0">
                <a:latin typeface="Times New Roman" pitchFamily="18" charset="0"/>
              </a:rPr>
              <a:t>类位于</a:t>
            </a:r>
            <a:r>
              <a:rPr lang="en-US" altLang="zh-CN" dirty="0" err="1">
                <a:latin typeface="Times New Roman" pitchFamily="18" charset="0"/>
              </a:rPr>
              <a:t>java.util</a:t>
            </a:r>
            <a:r>
              <a:rPr lang="zh-CN" altLang="en-US" dirty="0">
                <a:latin typeface="Times New Roman" pitchFamily="18" charset="0"/>
              </a:rPr>
              <a:t>包中，它代表的是时间轴上的一个点，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用一个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long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型的数据来度量，</a:t>
            </a:r>
            <a:r>
              <a:rPr lang="zh-CN" altLang="en-US" dirty="0">
                <a:latin typeface="Times New Roman" pitchFamily="18" charset="0"/>
              </a:rPr>
              <a:t>该数据是</a:t>
            </a:r>
            <a:r>
              <a:rPr lang="en-US" altLang="zh-CN" dirty="0">
                <a:latin typeface="Times New Roman" pitchFamily="18" charset="0"/>
              </a:rPr>
              <a:t>Date</a:t>
            </a:r>
            <a:r>
              <a:rPr lang="zh-CN" altLang="en-US" dirty="0">
                <a:latin typeface="Times New Roman" pitchFamily="18" charset="0"/>
              </a:rPr>
              <a:t>对象代表的时点距离</a:t>
            </a:r>
            <a:r>
              <a:rPr lang="en-US" altLang="zh-CN" dirty="0">
                <a:latin typeface="Times New Roman" pitchFamily="18" charset="0"/>
              </a:rPr>
              <a:t>GMT(</a:t>
            </a:r>
            <a:r>
              <a:rPr lang="zh-CN" altLang="en-US" dirty="0">
                <a:latin typeface="Times New Roman" pitchFamily="18" charset="0"/>
              </a:rPr>
              <a:t>格林尼治标准时间</a:t>
            </a:r>
            <a:r>
              <a:rPr lang="en-US" altLang="zh-CN" dirty="0">
                <a:latin typeface="Times New Roman" pitchFamily="18" charset="0"/>
              </a:rPr>
              <a:t>)1970</a:t>
            </a:r>
            <a:r>
              <a:rPr lang="zh-CN" altLang="en-US" dirty="0">
                <a:latin typeface="Times New Roman" pitchFamily="18" charset="0"/>
              </a:rPr>
              <a:t>年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月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日</a:t>
            </a:r>
            <a:r>
              <a:rPr lang="en-US" altLang="zh-CN" dirty="0">
                <a:latin typeface="Times New Roman" pitchFamily="18" charset="0"/>
              </a:rPr>
              <a:t>00</a:t>
            </a:r>
            <a:r>
              <a:rPr lang="zh-CN" altLang="en-US" dirty="0">
                <a:latin typeface="Times New Roman" pitchFamily="18" charset="0"/>
              </a:rPr>
              <a:t>时</a:t>
            </a:r>
            <a:r>
              <a:rPr lang="en-US" altLang="zh-CN" dirty="0">
                <a:latin typeface="Times New Roman" pitchFamily="18" charset="0"/>
              </a:rPr>
              <a:t>00</a:t>
            </a:r>
            <a:r>
              <a:rPr lang="zh-CN" altLang="en-US" dirty="0">
                <a:latin typeface="Times New Roman" pitchFamily="18" charset="0"/>
              </a:rPr>
              <a:t>分</a:t>
            </a:r>
            <a:r>
              <a:rPr lang="en-US" altLang="zh-CN" dirty="0">
                <a:latin typeface="Times New Roman" pitchFamily="18" charset="0"/>
              </a:rPr>
              <a:t>00</a:t>
            </a:r>
            <a:r>
              <a:rPr lang="zh-CN" altLang="en-US" dirty="0">
                <a:latin typeface="Times New Roman" pitchFamily="18" charset="0"/>
              </a:rPr>
              <a:t>秒的毫秒数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ct val="180000"/>
              </a:lnSpc>
              <a:spcBef>
                <a:spcPct val="50000"/>
              </a:spcBef>
              <a:defRPr/>
            </a:pPr>
            <a:r>
              <a:rPr lang="en-US" altLang="zh-CN" dirty="0" smtClean="0">
                <a:latin typeface="Times New Roman" pitchFamily="18" charset="0"/>
              </a:rPr>
              <a:t>Date</a:t>
            </a:r>
            <a:r>
              <a:rPr lang="zh-CN" altLang="en-US" dirty="0">
                <a:latin typeface="Times New Roman" pitchFamily="18" charset="0"/>
              </a:rPr>
              <a:t>类具有操作时间的基本功能，例如：获取系统当前时间。由于该类在设计上存在严重缺陷，它的多个方法已过时、废弃，相关功能已转移到其它类中实现。因此，我们只介绍它的基本用法。</a:t>
            </a:r>
          </a:p>
        </p:txBody>
      </p:sp>
    </p:spTree>
    <p:extLst>
      <p:ext uri="{BB962C8B-B14F-4D97-AF65-F5344CB8AC3E}">
        <p14:creationId xmlns:p14="http://schemas.microsoft.com/office/powerpoint/2010/main" val="28649383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800" b="1" dirty="0" err="1" smtClean="0">
                <a:solidFill>
                  <a:schemeClr val="bg1"/>
                </a:solidFill>
              </a:rPr>
              <a:t>Date</a:t>
            </a:r>
            <a:r>
              <a:rPr lang="en-US" altLang="en-US" sz="3800" b="1" dirty="0" err="1" smtClean="0">
                <a:solidFill>
                  <a:schemeClr val="bg1"/>
                </a:solidFill>
              </a:rPr>
              <a:t>类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57765" y="2411413"/>
            <a:ext cx="8785225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latin typeface="Times New Roman" pitchFamily="18" charset="0"/>
              </a:rPr>
              <a:t>　　</a:t>
            </a:r>
            <a:r>
              <a:rPr lang="en-US" altLang="zh-CN" b="1" dirty="0"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．构造方法：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(1) Date()</a:t>
            </a:r>
            <a:r>
              <a:rPr lang="zh-CN" altLang="en-US" dirty="0">
                <a:latin typeface="Times New Roman" pitchFamily="18" charset="0"/>
              </a:rPr>
              <a:t>：构造日期对象，代表的是系统当前时间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(2) Date(long date)</a:t>
            </a:r>
            <a:r>
              <a:rPr lang="zh-CN" altLang="en-US" dirty="0">
                <a:latin typeface="Times New Roman" pitchFamily="18" charset="0"/>
              </a:rPr>
              <a:t>：用</a:t>
            </a:r>
            <a:r>
              <a:rPr lang="en-US" altLang="zh-CN" dirty="0">
                <a:latin typeface="Times New Roman" pitchFamily="18" charset="0"/>
              </a:rPr>
              <a:t>long</a:t>
            </a:r>
            <a:r>
              <a:rPr lang="zh-CN" altLang="en-US" dirty="0">
                <a:latin typeface="Times New Roman" pitchFamily="18" charset="0"/>
              </a:rPr>
              <a:t>型参数构造对象。参数</a:t>
            </a:r>
            <a:r>
              <a:rPr lang="en-US" altLang="zh-CN" dirty="0">
                <a:latin typeface="Times New Roman" pitchFamily="18" charset="0"/>
              </a:rPr>
              <a:t>date</a:t>
            </a:r>
            <a:r>
              <a:rPr lang="zh-CN" altLang="en-US" dirty="0">
                <a:latin typeface="Times New Roman" pitchFamily="18" charset="0"/>
              </a:rPr>
              <a:t>是指距离</a:t>
            </a:r>
            <a:r>
              <a:rPr lang="en-US" altLang="zh-CN" dirty="0">
                <a:latin typeface="Times New Roman" pitchFamily="18" charset="0"/>
              </a:rPr>
              <a:t>GMT 1970</a:t>
            </a:r>
            <a:r>
              <a:rPr lang="zh-CN" altLang="en-US" dirty="0">
                <a:latin typeface="Times New Roman" pitchFamily="18" charset="0"/>
              </a:rPr>
              <a:t>年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月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日</a:t>
            </a:r>
            <a:r>
              <a:rPr lang="en-US" altLang="zh-CN" dirty="0">
                <a:latin typeface="Times New Roman" pitchFamily="18" charset="0"/>
              </a:rPr>
              <a:t>00</a:t>
            </a:r>
            <a:r>
              <a:rPr lang="zh-CN" altLang="en-US" dirty="0">
                <a:latin typeface="Times New Roman" pitchFamily="18" charset="0"/>
              </a:rPr>
              <a:t>时</a:t>
            </a:r>
            <a:r>
              <a:rPr lang="en-US" altLang="zh-CN" dirty="0">
                <a:latin typeface="Times New Roman" pitchFamily="18" charset="0"/>
              </a:rPr>
              <a:t>00</a:t>
            </a:r>
            <a:r>
              <a:rPr lang="zh-CN" altLang="en-US" dirty="0">
                <a:latin typeface="Times New Roman" pitchFamily="18" charset="0"/>
              </a:rPr>
              <a:t>分</a:t>
            </a:r>
            <a:r>
              <a:rPr lang="en-US" altLang="zh-CN" dirty="0">
                <a:latin typeface="Times New Roman" pitchFamily="18" charset="0"/>
              </a:rPr>
              <a:t>00</a:t>
            </a:r>
            <a:r>
              <a:rPr lang="zh-CN" altLang="en-US" dirty="0">
                <a:latin typeface="Times New Roman" pitchFamily="18" charset="0"/>
              </a:rPr>
              <a:t>秒时点的长度，单位为毫秒。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latin typeface="Times New Roman" pitchFamily="18" charset="0"/>
              </a:rPr>
              <a:t>　　</a:t>
            </a:r>
            <a:r>
              <a:rPr lang="en-US" altLang="zh-CN" b="1" dirty="0">
                <a:latin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</a:rPr>
              <a:t>．常用方法：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(1) </a:t>
            </a:r>
            <a:r>
              <a:rPr lang="en-US" altLang="zh-CN" dirty="0" err="1">
                <a:latin typeface="Times New Roman" pitchFamily="18" charset="0"/>
              </a:rPr>
              <a:t>boolean</a:t>
            </a:r>
            <a:r>
              <a:rPr lang="en-US" altLang="zh-CN" dirty="0">
                <a:latin typeface="Times New Roman" pitchFamily="18" charset="0"/>
              </a:rPr>
              <a:t> after(Date when)</a:t>
            </a:r>
            <a:r>
              <a:rPr lang="zh-CN" altLang="en-US" dirty="0">
                <a:latin typeface="Times New Roman" pitchFamily="18" charset="0"/>
              </a:rPr>
              <a:t>：判断当前对象代表的时点是否晚于</a:t>
            </a:r>
            <a:r>
              <a:rPr lang="en-US" altLang="zh-CN" dirty="0">
                <a:latin typeface="Times New Roman" pitchFamily="18" charset="0"/>
              </a:rPr>
              <a:t>when</a:t>
            </a:r>
            <a:r>
              <a:rPr lang="zh-CN" altLang="en-US" dirty="0">
                <a:latin typeface="Times New Roman" pitchFamily="18" charset="0"/>
              </a:rPr>
              <a:t>代表的时点。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(2) </a:t>
            </a:r>
            <a:r>
              <a:rPr lang="en-US" altLang="zh-CN" dirty="0" err="1">
                <a:latin typeface="Times New Roman" pitchFamily="18" charset="0"/>
              </a:rPr>
              <a:t>boolean</a:t>
            </a:r>
            <a:r>
              <a:rPr lang="en-US" altLang="zh-CN" dirty="0">
                <a:latin typeface="Times New Roman" pitchFamily="18" charset="0"/>
              </a:rPr>
              <a:t> before(Date when)</a:t>
            </a:r>
            <a:r>
              <a:rPr lang="zh-CN" altLang="en-US" dirty="0">
                <a:latin typeface="Times New Roman" pitchFamily="18" charset="0"/>
              </a:rPr>
              <a:t>：判断当前对象代表的时点是否早于</a:t>
            </a:r>
            <a:r>
              <a:rPr lang="en-US" altLang="zh-CN" dirty="0">
                <a:latin typeface="Times New Roman" pitchFamily="18" charset="0"/>
              </a:rPr>
              <a:t>when</a:t>
            </a:r>
            <a:r>
              <a:rPr lang="zh-CN" altLang="en-US" dirty="0">
                <a:latin typeface="Times New Roman" pitchFamily="18" charset="0"/>
              </a:rPr>
              <a:t>代表的时点。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(3) long </a:t>
            </a:r>
            <a:r>
              <a:rPr lang="en-US" altLang="zh-CN" dirty="0" err="1">
                <a:latin typeface="Times New Roman" pitchFamily="18" charset="0"/>
              </a:rPr>
              <a:t>getTime</a:t>
            </a:r>
            <a:r>
              <a:rPr lang="en-US" altLang="zh-CN" dirty="0">
                <a:latin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</a:rPr>
              <a:t>：返回当前对象代表的时点距离</a:t>
            </a:r>
            <a:r>
              <a:rPr lang="en-US" altLang="zh-CN" dirty="0">
                <a:latin typeface="Times New Roman" pitchFamily="18" charset="0"/>
              </a:rPr>
              <a:t>GMT 1970</a:t>
            </a:r>
            <a:r>
              <a:rPr lang="zh-CN" altLang="en-US" dirty="0">
                <a:latin typeface="Times New Roman" pitchFamily="18" charset="0"/>
              </a:rPr>
              <a:t>年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月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日</a:t>
            </a:r>
            <a:r>
              <a:rPr lang="en-US" altLang="zh-CN" dirty="0">
                <a:latin typeface="Times New Roman" pitchFamily="18" charset="0"/>
              </a:rPr>
              <a:t>00</a:t>
            </a:r>
            <a:r>
              <a:rPr lang="zh-CN" altLang="en-US" dirty="0">
                <a:latin typeface="Times New Roman" pitchFamily="18" charset="0"/>
              </a:rPr>
              <a:t>时</a:t>
            </a:r>
            <a:r>
              <a:rPr lang="en-US" altLang="zh-CN" dirty="0">
                <a:latin typeface="Times New Roman" pitchFamily="18" charset="0"/>
              </a:rPr>
              <a:t>00</a:t>
            </a:r>
            <a:r>
              <a:rPr lang="zh-CN" altLang="en-US" dirty="0">
                <a:latin typeface="Times New Roman" pitchFamily="18" charset="0"/>
              </a:rPr>
              <a:t>分</a:t>
            </a:r>
            <a:r>
              <a:rPr lang="en-US" altLang="zh-CN" dirty="0">
                <a:latin typeface="Times New Roman" pitchFamily="18" charset="0"/>
              </a:rPr>
              <a:t>00</a:t>
            </a:r>
            <a:r>
              <a:rPr lang="zh-CN" altLang="en-US" dirty="0">
                <a:latin typeface="Times New Roman" pitchFamily="18" charset="0"/>
              </a:rPr>
              <a:t>秒时点的毫秒数。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(4) void </a:t>
            </a:r>
            <a:r>
              <a:rPr lang="en-US" altLang="zh-CN" dirty="0" err="1">
                <a:latin typeface="Times New Roman" pitchFamily="18" charset="0"/>
              </a:rPr>
              <a:t>setTime</a:t>
            </a:r>
            <a:r>
              <a:rPr lang="en-US" altLang="zh-CN" dirty="0">
                <a:latin typeface="Times New Roman" pitchFamily="18" charset="0"/>
              </a:rPr>
              <a:t>(long time)</a:t>
            </a:r>
            <a:r>
              <a:rPr lang="zh-CN" altLang="en-US" dirty="0">
                <a:latin typeface="Times New Roman" pitchFamily="18" charset="0"/>
              </a:rPr>
              <a:t>：用参数重新设置时点，新时点距离</a:t>
            </a:r>
            <a:r>
              <a:rPr lang="en-US" altLang="zh-CN" dirty="0">
                <a:latin typeface="Times New Roman" pitchFamily="18" charset="0"/>
              </a:rPr>
              <a:t>GMT 1970</a:t>
            </a:r>
            <a:r>
              <a:rPr lang="zh-CN" altLang="en-US" dirty="0">
                <a:latin typeface="Times New Roman" pitchFamily="18" charset="0"/>
              </a:rPr>
              <a:t>年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月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日</a:t>
            </a:r>
            <a:r>
              <a:rPr lang="en-US" altLang="zh-CN" dirty="0">
                <a:latin typeface="Times New Roman" pitchFamily="18" charset="0"/>
              </a:rPr>
              <a:t>00</a:t>
            </a:r>
            <a:r>
              <a:rPr lang="zh-CN" altLang="en-US" dirty="0">
                <a:latin typeface="Times New Roman" pitchFamily="18" charset="0"/>
              </a:rPr>
              <a:t>时</a:t>
            </a:r>
            <a:r>
              <a:rPr lang="en-US" altLang="zh-CN" dirty="0">
                <a:latin typeface="Times New Roman" pitchFamily="18" charset="0"/>
              </a:rPr>
              <a:t>00</a:t>
            </a:r>
            <a:r>
              <a:rPr lang="zh-CN" altLang="en-US" dirty="0">
                <a:latin typeface="Times New Roman" pitchFamily="18" charset="0"/>
              </a:rPr>
              <a:t>分</a:t>
            </a:r>
            <a:r>
              <a:rPr lang="en-US" altLang="zh-CN" dirty="0">
                <a:latin typeface="Times New Roman" pitchFamily="18" charset="0"/>
              </a:rPr>
              <a:t>00</a:t>
            </a:r>
            <a:r>
              <a:rPr lang="zh-CN" altLang="en-US" dirty="0">
                <a:latin typeface="Times New Roman" pitchFamily="18" charset="0"/>
              </a:rPr>
              <a:t>秒时点的长度为</a:t>
            </a:r>
            <a:r>
              <a:rPr lang="en-US" altLang="zh-CN" dirty="0">
                <a:latin typeface="Times New Roman" pitchFamily="18" charset="0"/>
              </a:rPr>
              <a:t>time</a:t>
            </a:r>
            <a:r>
              <a:rPr lang="zh-CN" altLang="en-US" dirty="0">
                <a:latin typeface="Times New Roman" pitchFamily="18" charset="0"/>
              </a:rPr>
              <a:t>毫秒。</a:t>
            </a:r>
          </a:p>
        </p:txBody>
      </p:sp>
    </p:spTree>
    <p:extLst>
      <p:ext uri="{BB962C8B-B14F-4D97-AF65-F5344CB8AC3E}">
        <p14:creationId xmlns:p14="http://schemas.microsoft.com/office/powerpoint/2010/main" val="13595577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dirty="0" err="1" smtClean="0">
                <a:latin typeface="Times New Roman" pitchFamily="18" charset="0"/>
              </a:rPr>
              <a:t>Calendar</a:t>
            </a:r>
            <a:r>
              <a:rPr lang="en-US" altLang="en-US" sz="3800" b="1" dirty="0" err="1" smtClean="0">
                <a:solidFill>
                  <a:schemeClr val="bg1"/>
                </a:solidFill>
              </a:rPr>
              <a:t>类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323850" y="2284549"/>
            <a:ext cx="8569325" cy="379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800" dirty="0" smtClean="0">
                <a:latin typeface="Times New Roman" pitchFamily="18" charset="0"/>
              </a:rPr>
              <a:t>Calendar</a:t>
            </a:r>
            <a:r>
              <a:rPr lang="zh-CN" altLang="en-US" sz="2800" dirty="0" smtClean="0">
                <a:latin typeface="Times New Roman" pitchFamily="18" charset="0"/>
              </a:rPr>
              <a:t>类</a:t>
            </a:r>
            <a:r>
              <a:rPr lang="zh-CN" altLang="en-US" sz="2000" dirty="0">
                <a:latin typeface="Times New Roman" pitchFamily="18" charset="0"/>
              </a:rPr>
              <a:t>　　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000" dirty="0" smtClean="0">
                <a:latin typeface="Times New Roman" pitchFamily="18" charset="0"/>
              </a:rPr>
              <a:t>Date</a:t>
            </a:r>
            <a:r>
              <a:rPr lang="zh-CN" altLang="en-US" sz="2000" dirty="0">
                <a:latin typeface="Times New Roman" pitchFamily="18" charset="0"/>
              </a:rPr>
              <a:t>类由于设计上的缺陷，除了表示系统当前时间和日期格式化外，其它场合的应用并不多。要获取、设置日期时间，更多用到的是</a:t>
            </a:r>
            <a:r>
              <a:rPr lang="en-US" altLang="zh-CN" sz="2000" dirty="0">
                <a:latin typeface="Times New Roman" pitchFamily="18" charset="0"/>
              </a:rPr>
              <a:t>Calendar</a:t>
            </a:r>
            <a:r>
              <a:rPr lang="zh-CN" altLang="en-US" sz="2000" dirty="0">
                <a:latin typeface="Times New Roman" pitchFamily="18" charset="0"/>
              </a:rPr>
              <a:t>及其子类。</a:t>
            </a:r>
            <a:endParaRPr lang="en-US" altLang="zh-CN" sz="2000" dirty="0">
              <a:latin typeface="Times New Roman" pitchFamily="18" charset="0"/>
            </a:endParaRPr>
          </a:p>
          <a:p>
            <a:pPr lvl="1">
              <a:buFont typeface="Wingdings" pitchFamily="2" charset="2"/>
              <a:buChar char="l"/>
              <a:defRPr/>
            </a:pPr>
            <a:r>
              <a:rPr lang="en-US" altLang="zh-CN" sz="2000" dirty="0">
                <a:latin typeface="Times New Roman" pitchFamily="18" charset="0"/>
              </a:rPr>
              <a:t>    Calendar</a:t>
            </a:r>
            <a:r>
              <a:rPr lang="zh-CN" altLang="en-US" sz="2000" dirty="0">
                <a:latin typeface="Times New Roman" pitchFamily="18" charset="0"/>
              </a:rPr>
              <a:t>类位于</a:t>
            </a:r>
            <a:r>
              <a:rPr lang="en-US" altLang="zh-CN" sz="2000" dirty="0" err="1">
                <a:latin typeface="Times New Roman" pitchFamily="18" charset="0"/>
              </a:rPr>
              <a:t>java.util</a:t>
            </a:r>
            <a:r>
              <a:rPr lang="zh-CN" altLang="en-US" sz="2000" dirty="0">
                <a:latin typeface="Times New Roman" pitchFamily="18" charset="0"/>
              </a:rPr>
              <a:t>包中，它具有比</a:t>
            </a:r>
            <a:r>
              <a:rPr lang="en-US" altLang="zh-CN" sz="2000" dirty="0">
                <a:latin typeface="Times New Roman" pitchFamily="18" charset="0"/>
              </a:rPr>
              <a:t>Date</a:t>
            </a:r>
            <a:r>
              <a:rPr lang="zh-CN" altLang="en-US" sz="2000" dirty="0">
                <a:latin typeface="Times New Roman" pitchFamily="18" charset="0"/>
              </a:rPr>
              <a:t>类更强大的功能。</a:t>
            </a:r>
            <a:endParaRPr lang="en-US" altLang="zh-CN" sz="2000" dirty="0">
              <a:latin typeface="Times New Roman" pitchFamily="18" charset="0"/>
            </a:endParaRPr>
          </a:p>
          <a:p>
            <a:pPr lvl="1">
              <a:buFont typeface="Wingdings" pitchFamily="2" charset="2"/>
              <a:buChar char="l"/>
              <a:defRPr/>
            </a:pPr>
            <a:r>
              <a:rPr lang="en-US" altLang="zh-CN" sz="2000" dirty="0">
                <a:latin typeface="Times New Roman" pitchFamily="18" charset="0"/>
              </a:rPr>
              <a:t>    Calendar</a:t>
            </a:r>
            <a:r>
              <a:rPr lang="zh-CN" altLang="en-US" sz="2000" dirty="0">
                <a:latin typeface="Times New Roman" pitchFamily="18" charset="0"/>
              </a:rPr>
              <a:t>是抽象类，</a:t>
            </a:r>
            <a:r>
              <a:rPr lang="zh-CN" altLang="en-US" sz="2000" dirty="0">
                <a:latin typeface="Arial" charset="0"/>
              </a:rPr>
              <a:t>且</a:t>
            </a:r>
            <a:r>
              <a:rPr lang="en-US" sz="2000" dirty="0">
                <a:latin typeface="Arial" charset="0"/>
              </a:rPr>
              <a:t>Calendar</a:t>
            </a:r>
            <a:r>
              <a:rPr lang="zh-CN" altLang="en-US" sz="2000" dirty="0">
                <a:latin typeface="Arial" charset="0"/>
              </a:rPr>
              <a:t>类的构造方法是</a:t>
            </a:r>
            <a:r>
              <a:rPr lang="en-US" sz="2000" dirty="0">
                <a:latin typeface="Arial" charset="0"/>
              </a:rPr>
              <a:t>protected</a:t>
            </a:r>
            <a:r>
              <a:rPr lang="zh-CN" altLang="en-US" sz="2000" dirty="0">
                <a:latin typeface="Arial" charset="0"/>
              </a:rPr>
              <a:t>的</a:t>
            </a:r>
            <a:r>
              <a:rPr lang="en-US" altLang="zh-CN" sz="2000" dirty="0">
                <a:latin typeface="Arial" charset="0"/>
              </a:rPr>
              <a:t>,</a:t>
            </a:r>
            <a:r>
              <a:rPr lang="zh-CN" altLang="en-US" sz="2000" dirty="0">
                <a:latin typeface="Times New Roman" pitchFamily="18" charset="0"/>
              </a:rPr>
              <a:t>不能直接用</a:t>
            </a:r>
            <a:r>
              <a:rPr lang="en-US" altLang="zh-CN" sz="2000" dirty="0">
                <a:latin typeface="Times New Roman" pitchFamily="18" charset="0"/>
              </a:rPr>
              <a:t>new</a:t>
            </a:r>
            <a:r>
              <a:rPr lang="zh-CN" altLang="en-US" sz="2000" dirty="0">
                <a:latin typeface="Times New Roman" pitchFamily="18" charset="0"/>
              </a:rPr>
              <a:t>关键字来创建对象，但它提供了一个静态工厂方法</a:t>
            </a:r>
            <a:r>
              <a:rPr lang="en-US" altLang="zh-CN" sz="2000" dirty="0" err="1">
                <a:latin typeface="Times New Roman" pitchFamily="18" charset="0"/>
              </a:rPr>
              <a:t>getInstance</a:t>
            </a:r>
            <a:r>
              <a:rPr lang="en-US" altLang="zh-CN" sz="2000" dirty="0">
                <a:latin typeface="Times New Roman" pitchFamily="18" charset="0"/>
              </a:rPr>
              <a:t>()</a:t>
            </a:r>
            <a:r>
              <a:rPr lang="zh-CN" altLang="en-US" sz="2000" dirty="0">
                <a:latin typeface="Times New Roman" pitchFamily="18" charset="0"/>
              </a:rPr>
              <a:t>来得到其子类对象，例如：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</a:rPr>
              <a:t>Calendar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itchFamily="18" charset="0"/>
              </a:rPr>
              <a:t>rightNow</a:t>
            </a:r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itchFamily="18" charset="0"/>
              </a:rPr>
              <a:t>Calendar.getInstance</a:t>
            </a:r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</a:rPr>
              <a:t>();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</a:rPr>
              <a:t>		//</a:t>
            </a:r>
            <a:r>
              <a:rPr lang="zh-CN" altLang="en-US" sz="2400" dirty="0">
                <a:solidFill>
                  <a:srgbClr val="0070C0"/>
                </a:solidFill>
                <a:latin typeface="Times New Roman" pitchFamily="18" charset="0"/>
              </a:rPr>
              <a:t>默认是当前时间</a:t>
            </a:r>
            <a:endParaRPr lang="en-US" altLang="zh-CN" sz="2400" dirty="0">
              <a:solidFill>
                <a:srgbClr val="0070C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642019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3850" y="2911567"/>
            <a:ext cx="8569325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Times New Roman" pitchFamily="18" charset="0"/>
              </a:rPr>
              <a:t>　　</a:t>
            </a:r>
            <a:r>
              <a:rPr lang="en-US" altLang="zh-CN" sz="2400" dirty="0">
                <a:latin typeface="Times New Roman" pitchFamily="18" charset="0"/>
              </a:rPr>
              <a:t>Calendar</a:t>
            </a:r>
            <a:r>
              <a:rPr lang="zh-CN" altLang="en-US" sz="2400" dirty="0">
                <a:latin typeface="Times New Roman" pitchFamily="18" charset="0"/>
              </a:rPr>
              <a:t>类创建指定日期：</a:t>
            </a:r>
            <a:endParaRPr lang="en-US" altLang="zh-CN" sz="2400" dirty="0">
              <a:latin typeface="Times New Roman" pitchFamily="18" charset="0"/>
            </a:endParaRPr>
          </a:p>
          <a:p>
            <a:pPr>
              <a:defRPr/>
            </a:pPr>
            <a:r>
              <a:rPr lang="en-US" altLang="zh-CN" sz="2800" dirty="0">
                <a:latin typeface="Times New Roman" pitchFamily="18" charset="0"/>
              </a:rPr>
              <a:t>	</a:t>
            </a:r>
            <a:r>
              <a:rPr lang="en-US" altLang="zh-CN" sz="2800" dirty="0">
                <a:solidFill>
                  <a:srgbClr val="0070C0"/>
                </a:solidFill>
                <a:latin typeface="Times New Roman" pitchFamily="18" charset="0"/>
              </a:rPr>
              <a:t>Calendar 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itchFamily="18" charset="0"/>
              </a:rPr>
              <a:t>rightNow</a:t>
            </a:r>
            <a:r>
              <a:rPr lang="en-US" altLang="zh-CN" sz="2800" dirty="0">
                <a:solidFill>
                  <a:srgbClr val="0070C0"/>
                </a:solidFill>
                <a:latin typeface="Times New Roman" pitchFamily="18" charset="0"/>
              </a:rPr>
              <a:t> =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itchFamily="18" charset="0"/>
              </a:rPr>
              <a:t>Calendar.getInstance</a:t>
            </a:r>
            <a:r>
              <a:rPr lang="en-US" altLang="zh-CN" sz="2800" dirty="0">
                <a:solidFill>
                  <a:srgbClr val="0070C0"/>
                </a:solidFill>
                <a:latin typeface="Times New Roman" pitchFamily="18" charset="0"/>
              </a:rPr>
              <a:t>();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70C0"/>
                </a:solidFill>
                <a:latin typeface="Times New Roman" pitchFamily="18" charset="0"/>
              </a:rPr>
              <a:t>	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itchFamily="18" charset="0"/>
              </a:rPr>
              <a:t>rightNow.set</a:t>
            </a:r>
            <a:r>
              <a:rPr lang="en-US" altLang="zh-CN" sz="2800" dirty="0">
                <a:solidFill>
                  <a:srgbClr val="0070C0"/>
                </a:solidFill>
                <a:latin typeface="Times New Roman" pitchFamily="18" charset="0"/>
              </a:rPr>
              <a:t>(2014,10-1,12);//</a:t>
            </a:r>
            <a:r>
              <a:rPr lang="zh-CN" altLang="en-US" sz="2800" dirty="0">
                <a:solidFill>
                  <a:srgbClr val="0070C0"/>
                </a:solidFill>
                <a:latin typeface="Times New Roman" pitchFamily="18" charset="0"/>
              </a:rPr>
              <a:t>月从</a:t>
            </a:r>
            <a:r>
              <a:rPr lang="en-US" altLang="zh-CN" sz="2800" dirty="0">
                <a:solidFill>
                  <a:srgbClr val="0070C0"/>
                </a:solidFill>
                <a:latin typeface="Times New Roman" pitchFamily="18" charset="0"/>
              </a:rPr>
              <a:t>0</a:t>
            </a:r>
            <a:r>
              <a:rPr lang="zh-CN" altLang="en-US" sz="2800" dirty="0">
                <a:solidFill>
                  <a:srgbClr val="0070C0"/>
                </a:solidFill>
                <a:latin typeface="Times New Roman" pitchFamily="18" charset="0"/>
              </a:rPr>
              <a:t>开始</a:t>
            </a:r>
            <a:endParaRPr lang="en-US" altLang="zh-CN" sz="2800" dirty="0">
              <a:solidFill>
                <a:srgbClr val="0070C0"/>
              </a:solidFill>
              <a:latin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70C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800" dirty="0">
                <a:latin typeface="Arial" charset="0"/>
              </a:rPr>
              <a:t>       public final void set(</a:t>
            </a:r>
            <a:r>
              <a:rPr lang="en-US" sz="2800" dirty="0" err="1">
                <a:latin typeface="Arial" charset="0"/>
              </a:rPr>
              <a:t>int</a:t>
            </a:r>
            <a:r>
              <a:rPr lang="en-US" sz="2800" dirty="0">
                <a:latin typeface="Arial" charset="0"/>
              </a:rPr>
              <a:t> </a:t>
            </a:r>
            <a:r>
              <a:rPr lang="en-US" sz="2800" dirty="0" err="1">
                <a:latin typeface="Arial" charset="0"/>
              </a:rPr>
              <a:t>year,int</a:t>
            </a:r>
            <a:r>
              <a:rPr lang="en-US" sz="2800" dirty="0">
                <a:latin typeface="Arial" charset="0"/>
              </a:rPr>
              <a:t> </a:t>
            </a:r>
            <a:r>
              <a:rPr lang="en-US" sz="2800" dirty="0" err="1">
                <a:latin typeface="Arial" charset="0"/>
              </a:rPr>
              <a:t>month,int</a:t>
            </a:r>
            <a:r>
              <a:rPr lang="en-US" sz="2800" dirty="0">
                <a:latin typeface="Arial" charset="0"/>
              </a:rPr>
              <a:t> date) </a:t>
            </a:r>
            <a:endParaRPr lang="en-US" altLang="zh-CN" sz="2800" dirty="0">
              <a:solidFill>
                <a:srgbClr val="0070C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0070C0"/>
                </a:solidFill>
                <a:latin typeface="Times New Roman" pitchFamily="18" charset="0"/>
              </a:rPr>
              <a:t>	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smtClean="0">
                <a:latin typeface="Times New Roman" pitchFamily="18" charset="0"/>
              </a:rPr>
              <a:t>Calendar</a:t>
            </a:r>
            <a:r>
              <a:rPr lang="en-US" altLang="en-US" sz="3800" b="1" smtClean="0"/>
              <a:t>类</a:t>
            </a:r>
            <a:endParaRPr lang="zh-CN" altLang="en-US" sz="3800" b="1" dirty="0" smtClean="0"/>
          </a:p>
        </p:txBody>
      </p:sp>
    </p:spTree>
    <p:extLst>
      <p:ext uri="{BB962C8B-B14F-4D97-AF65-F5344CB8AC3E}">
        <p14:creationId xmlns:p14="http://schemas.microsoft.com/office/powerpoint/2010/main" val="35570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dirty="0" err="1" smtClean="0">
                <a:latin typeface="Times New Roman" pitchFamily="18" charset="0"/>
              </a:rPr>
              <a:t>Calendar</a:t>
            </a:r>
            <a:r>
              <a:rPr lang="en-US" altLang="en-US" sz="3800" b="1" dirty="0" err="1" smtClean="0">
                <a:solidFill>
                  <a:schemeClr val="bg1"/>
                </a:solidFill>
              </a:rPr>
              <a:t>类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468313" y="2439988"/>
            <a:ext cx="8351837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itchFamily="18" charset="0"/>
              </a:rPr>
              <a:t>类常量：</a:t>
            </a:r>
            <a:r>
              <a:rPr lang="zh-CN" altLang="en-US" dirty="0">
                <a:latin typeface="Times New Roman" pitchFamily="18" charset="0"/>
              </a:rPr>
              <a:t>　　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</a:rPr>
              <a:t>1) </a:t>
            </a:r>
            <a:r>
              <a:rPr lang="zh-CN" altLang="en-US" dirty="0">
                <a:latin typeface="Times New Roman" pitchFamily="18" charset="0"/>
              </a:rPr>
              <a:t>星期几：</a:t>
            </a:r>
            <a:r>
              <a:rPr lang="en-US" altLang="zh-CN" dirty="0">
                <a:latin typeface="Times New Roman" pitchFamily="18" charset="0"/>
              </a:rPr>
              <a:t>SUNDAY</a:t>
            </a:r>
            <a:r>
              <a:rPr lang="zh-CN" altLang="en-US" dirty="0">
                <a:latin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</a:rPr>
              <a:t>MONDAY</a:t>
            </a:r>
            <a:r>
              <a:rPr lang="zh-CN" altLang="en-US" dirty="0">
                <a:latin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</a:rPr>
              <a:t>TUESDAY</a:t>
            </a:r>
            <a:r>
              <a:rPr lang="zh-CN" altLang="en-US" dirty="0">
                <a:latin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</a:rPr>
              <a:t>WEDNESDAY</a:t>
            </a:r>
            <a:r>
              <a:rPr lang="zh-CN" altLang="en-US" dirty="0">
                <a:latin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</a:rPr>
              <a:t>THURSDAY</a:t>
            </a:r>
            <a:r>
              <a:rPr lang="zh-CN" altLang="en-US" dirty="0">
                <a:latin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</a:rPr>
              <a:t>FRIDAY</a:t>
            </a:r>
            <a:r>
              <a:rPr lang="zh-CN" altLang="en-US" dirty="0">
                <a:latin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</a:rPr>
              <a:t>SATURDAY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</a:rPr>
              <a:t>2) </a:t>
            </a:r>
            <a:r>
              <a:rPr lang="zh-CN" altLang="en-US" dirty="0">
                <a:latin typeface="Times New Roman" pitchFamily="18" charset="0"/>
              </a:rPr>
              <a:t>月份：</a:t>
            </a:r>
            <a:r>
              <a:rPr lang="en-US" altLang="zh-CN" dirty="0">
                <a:latin typeface="Times New Roman" pitchFamily="18" charset="0"/>
              </a:rPr>
              <a:t>JANUARY</a:t>
            </a:r>
            <a:r>
              <a:rPr lang="zh-CN" altLang="en-US" dirty="0">
                <a:latin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</a:rPr>
              <a:t>FEBRUARY</a:t>
            </a:r>
            <a:r>
              <a:rPr lang="zh-CN" altLang="en-US" dirty="0">
                <a:latin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</a:rPr>
              <a:t>MARCH</a:t>
            </a:r>
            <a:r>
              <a:rPr lang="zh-CN" altLang="en-US" dirty="0">
                <a:latin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</a:rPr>
              <a:t>APRIL</a:t>
            </a:r>
            <a:r>
              <a:rPr lang="zh-CN" altLang="en-US" dirty="0">
                <a:latin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</a:rPr>
              <a:t>MAY</a:t>
            </a:r>
            <a:r>
              <a:rPr lang="zh-CN" altLang="en-US" dirty="0">
                <a:latin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</a:rPr>
              <a:t>JUNE</a:t>
            </a:r>
            <a:r>
              <a:rPr lang="zh-CN" altLang="en-US" dirty="0">
                <a:latin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</a:rPr>
              <a:t>JULY</a:t>
            </a:r>
            <a:r>
              <a:rPr lang="zh-CN" altLang="en-US" dirty="0">
                <a:latin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</a:rPr>
              <a:t>AUGUST</a:t>
            </a:r>
            <a:r>
              <a:rPr lang="zh-CN" altLang="en-US" dirty="0">
                <a:latin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</a:rPr>
              <a:t>SEPTEMBER</a:t>
            </a:r>
            <a:r>
              <a:rPr lang="zh-CN" altLang="en-US" dirty="0">
                <a:latin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</a:rPr>
              <a:t>OCTOBER</a:t>
            </a:r>
            <a:r>
              <a:rPr lang="zh-CN" altLang="en-US" dirty="0">
                <a:latin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</a:rPr>
              <a:t>NOVEMBER</a:t>
            </a:r>
            <a:r>
              <a:rPr lang="zh-CN" altLang="en-US" dirty="0">
                <a:latin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</a:rPr>
              <a:t>DECEMBER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</a:rPr>
              <a:t>3) </a:t>
            </a:r>
            <a:r>
              <a:rPr lang="zh-CN" altLang="en-US" dirty="0">
                <a:latin typeface="Times New Roman" pitchFamily="18" charset="0"/>
              </a:rPr>
              <a:t>上午、下午、上午</a:t>
            </a:r>
            <a:r>
              <a:rPr lang="en-US" altLang="zh-CN" dirty="0">
                <a:latin typeface="Times New Roman" pitchFamily="18" charset="0"/>
              </a:rPr>
              <a:t>_</a:t>
            </a:r>
            <a:r>
              <a:rPr lang="zh-CN" altLang="en-US" dirty="0">
                <a:latin typeface="Times New Roman" pitchFamily="18" charset="0"/>
              </a:rPr>
              <a:t>下午：</a:t>
            </a:r>
            <a:r>
              <a:rPr lang="en-US" altLang="zh-CN" dirty="0">
                <a:latin typeface="Times New Roman" pitchFamily="18" charset="0"/>
              </a:rPr>
              <a:t>AM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PM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AM_PM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</a:rPr>
              <a:t>4) </a:t>
            </a:r>
            <a:r>
              <a:rPr lang="zh-CN" altLang="en-US" dirty="0">
                <a:latin typeface="Times New Roman" pitchFamily="18" charset="0"/>
              </a:rPr>
              <a:t>年、月、日、时、分、秒：</a:t>
            </a:r>
            <a:r>
              <a:rPr lang="en-US" altLang="zh-CN" dirty="0">
                <a:latin typeface="Times New Roman" pitchFamily="18" charset="0"/>
              </a:rPr>
              <a:t>YEAR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MONTH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DATE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HOUR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MINUTE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SECOND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</a:rPr>
              <a:t>5) </a:t>
            </a:r>
            <a:r>
              <a:rPr lang="zh-CN" altLang="en-US" dirty="0">
                <a:latin typeface="Times New Roman" pitchFamily="18" charset="0"/>
              </a:rPr>
              <a:t>一天中的第几个小时</a:t>
            </a:r>
            <a:r>
              <a:rPr lang="en-US" altLang="zh-CN" dirty="0">
                <a:latin typeface="Times New Roman" pitchFamily="18" charset="0"/>
              </a:rPr>
              <a:t>(0-23)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</a:rPr>
              <a:t>HOUR_OF_DAY 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743881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61231" y="849539"/>
            <a:ext cx="722153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Times New Roman" pitchFamily="18" charset="0"/>
              </a:rPr>
              <a:t>Calendar</a:t>
            </a:r>
            <a:r>
              <a:rPr lang="en-US" altLang="en-US" sz="3800" b="1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</a:t>
            </a:r>
            <a:endParaRPr lang="zh-CN" altLang="en-US" sz="38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42" name="TextBox 11"/>
          <p:cNvSpPr txBox="1">
            <a:spLocks noChangeArrowheads="1"/>
          </p:cNvSpPr>
          <p:nvPr/>
        </p:nvSpPr>
        <p:spPr bwMode="auto">
          <a:xfrm>
            <a:off x="500063" y="2786063"/>
            <a:ext cx="814387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u"/>
            </a:pPr>
            <a:r>
              <a:rPr lang="zh-CN" altLang="en-US" sz="2800" b="1" dirty="0" smtClean="0"/>
              <a:t>常用方法：</a:t>
            </a:r>
            <a:endParaRPr lang="en-US" altLang="zh-CN" sz="2800" b="1" dirty="0" smtClean="0"/>
          </a:p>
          <a:p>
            <a:pPr eaLnBrk="1" hangingPunct="1"/>
            <a:r>
              <a:rPr lang="en-US" altLang="zh-CN" dirty="0" smtClean="0"/>
              <a:t>public</a:t>
            </a:r>
            <a:r>
              <a:rPr lang="en-US" altLang="zh-CN" dirty="0"/>
              <a:t> void set(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field,int</a:t>
            </a:r>
            <a:r>
              <a:rPr lang="en-US" altLang="zh-CN" dirty="0"/>
              <a:t> value)</a:t>
            </a:r>
          </a:p>
          <a:p>
            <a:pPr eaLnBrk="1" hangingPunct="1"/>
            <a:r>
              <a:rPr lang="en-US" altLang="zh-CN" dirty="0"/>
              <a:t>public void set(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field,int</a:t>
            </a:r>
            <a:r>
              <a:rPr lang="en-US" altLang="zh-CN" dirty="0"/>
              <a:t> value)</a:t>
            </a:r>
          </a:p>
          <a:p>
            <a:pPr eaLnBrk="1" hangingPunct="1"/>
            <a:r>
              <a:rPr lang="en-US" altLang="zh-CN" dirty="0"/>
              <a:t>public void get(</a:t>
            </a:r>
            <a:r>
              <a:rPr lang="en-US" altLang="zh-CN" dirty="0" err="1"/>
              <a:t>int</a:t>
            </a:r>
            <a:r>
              <a:rPr lang="en-US" altLang="zh-CN" dirty="0"/>
              <a:t> field)</a:t>
            </a:r>
          </a:p>
          <a:p>
            <a:pPr eaLnBrk="1" hangingPunct="1"/>
            <a:r>
              <a:rPr lang="en-US" altLang="zh-CN" dirty="0"/>
              <a:t>public final </a:t>
            </a:r>
            <a:r>
              <a:rPr lang="en-US" altLang="zh-CN" dirty="0">
                <a:hlinkClick r:id="rId2" action="ppaction://hlinkfile" tooltip="class in java.util"/>
              </a:rPr>
              <a:t>Date</a:t>
            </a:r>
            <a:r>
              <a:rPr lang="en-US" altLang="zh-CN" dirty="0"/>
              <a:t> </a:t>
            </a:r>
            <a:r>
              <a:rPr lang="en-US" altLang="zh-CN" dirty="0" err="1"/>
              <a:t>getTime</a:t>
            </a:r>
            <a:r>
              <a:rPr lang="en-US" altLang="zh-CN" dirty="0"/>
              <a:t>() //</a:t>
            </a:r>
            <a:r>
              <a:rPr lang="zh-CN" altLang="en-US" dirty="0"/>
              <a:t>与</a:t>
            </a:r>
            <a:r>
              <a:rPr lang="en-US" altLang="zh-CN" dirty="0"/>
              <a:t>Date</a:t>
            </a:r>
            <a:r>
              <a:rPr lang="zh-CN" altLang="en-US" dirty="0"/>
              <a:t>类不同，它返回的是</a:t>
            </a:r>
            <a:r>
              <a:rPr lang="en-US" altLang="zh-CN" dirty="0"/>
              <a:t>Date</a:t>
            </a:r>
            <a:r>
              <a:rPr lang="zh-CN" altLang="en-US" dirty="0"/>
              <a:t>类型</a:t>
            </a:r>
            <a:r>
              <a:rPr lang="en-US" altLang="zh-CN" dirty="0"/>
              <a:t>.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97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984207" y="2388468"/>
            <a:ext cx="779403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/>
              <a:t>Calendar c1 = </a:t>
            </a:r>
            <a:r>
              <a:rPr lang="en-US" altLang="zh-CN" sz="1800" dirty="0" err="1"/>
              <a:t>Calendar.getInstance</a:t>
            </a:r>
            <a:r>
              <a:rPr lang="en-US" altLang="zh-CN" sz="1800" dirty="0"/>
              <a:t>(); </a:t>
            </a:r>
          </a:p>
          <a:p>
            <a:pPr eaLnBrk="1" hangingPunct="1"/>
            <a:r>
              <a:rPr lang="en-US" altLang="zh-CN" sz="1800" dirty="0"/>
              <a:t>c1.set(Calendar.DATE,10);</a:t>
            </a:r>
          </a:p>
          <a:p>
            <a:pPr eaLnBrk="1" hangingPunct="1"/>
            <a:r>
              <a:rPr lang="en-US" altLang="zh-CN" sz="1800" dirty="0"/>
              <a:t>c1.set(Calendar.YEAR,2008); </a:t>
            </a:r>
          </a:p>
          <a:p>
            <a:pPr eaLnBrk="1" hangingPunct="1"/>
            <a:r>
              <a:rPr lang="en-US" altLang="zh-CN" sz="1800" dirty="0" smtClean="0"/>
              <a:t>//</a:t>
            </a:r>
            <a:r>
              <a:rPr lang="zh-CN" altLang="en-US" sz="1800" dirty="0" smtClean="0"/>
              <a:t>把</a:t>
            </a:r>
            <a:r>
              <a:rPr lang="en-US" altLang="zh-CN" sz="1800" dirty="0"/>
              <a:t>c1</a:t>
            </a:r>
            <a:r>
              <a:rPr lang="zh-CN" altLang="en-US" sz="1800" dirty="0"/>
              <a:t>对象的日期加上</a:t>
            </a:r>
            <a:r>
              <a:rPr lang="en-US" altLang="zh-CN" sz="1800" dirty="0"/>
              <a:t>10</a:t>
            </a:r>
            <a:r>
              <a:rPr lang="zh-CN" altLang="en-US" sz="1800" dirty="0"/>
              <a:t>，也就是</a:t>
            </a:r>
            <a:r>
              <a:rPr lang="en-US" altLang="zh-CN" sz="1800" dirty="0"/>
              <a:t>c1</a:t>
            </a:r>
            <a:r>
              <a:rPr lang="zh-CN" altLang="en-US" sz="1800" dirty="0"/>
              <a:t>所表的日期的</a:t>
            </a:r>
            <a:r>
              <a:rPr lang="en-US" altLang="zh-CN" sz="1800" dirty="0"/>
              <a:t>10</a:t>
            </a:r>
            <a:r>
              <a:rPr lang="zh-CN" altLang="en-US" sz="1800" dirty="0"/>
              <a:t>天后的日期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pPr eaLnBrk="1" hangingPunct="1"/>
            <a:r>
              <a:rPr lang="en-US" altLang="zh-CN" sz="1800" dirty="0" smtClean="0"/>
              <a:t>//</a:t>
            </a:r>
            <a:r>
              <a:rPr lang="zh-CN" altLang="en-US" sz="1800" dirty="0" smtClean="0"/>
              <a:t>其它</a:t>
            </a:r>
            <a:r>
              <a:rPr lang="zh-CN" altLang="en-US" sz="1800" dirty="0"/>
              <a:t>所有的数值会被重新计算  </a:t>
            </a:r>
          </a:p>
          <a:p>
            <a:pPr eaLnBrk="1" hangingPunct="1"/>
            <a:r>
              <a:rPr lang="en-US" altLang="zh-CN" sz="1800" dirty="0"/>
              <a:t>c1.add(</a:t>
            </a:r>
            <a:r>
              <a:rPr lang="en-US" altLang="zh-CN" sz="1800" dirty="0" err="1"/>
              <a:t>Calendar.DATE</a:t>
            </a:r>
            <a:r>
              <a:rPr lang="en-US" altLang="zh-CN" sz="1800" dirty="0"/>
              <a:t>, 10); </a:t>
            </a:r>
          </a:p>
          <a:p>
            <a:pPr eaLnBrk="1" hangingPunct="1"/>
            <a:r>
              <a:rPr lang="en-US" altLang="zh-CN" sz="1800" dirty="0"/>
              <a:t>c1.add(</a:t>
            </a:r>
            <a:r>
              <a:rPr lang="en-US" altLang="zh-CN" sz="1800" dirty="0" err="1"/>
              <a:t>Calendar.DATE</a:t>
            </a:r>
            <a:r>
              <a:rPr lang="en-US" altLang="zh-CN" sz="1800" dirty="0"/>
              <a:t>, -10); </a:t>
            </a:r>
          </a:p>
          <a:p>
            <a:pPr eaLnBrk="1" hangingPunct="1"/>
            <a:r>
              <a:rPr lang="zh-CN" altLang="en-US" sz="1800" dirty="0"/>
              <a:t>  </a:t>
            </a:r>
          </a:p>
          <a:p>
            <a:pPr eaLnBrk="1" hangingPunct="1"/>
            <a:r>
              <a:rPr lang="en-US" altLang="zh-CN" sz="1800" dirty="0" err="1"/>
              <a:t>int</a:t>
            </a:r>
            <a:r>
              <a:rPr lang="en-US" altLang="zh-CN" sz="1800" dirty="0"/>
              <a:t> year = c1.get(</a:t>
            </a:r>
            <a:r>
              <a:rPr lang="en-US" altLang="zh-CN" sz="1800" dirty="0" err="1"/>
              <a:t>Calendar.YEAR</a:t>
            </a:r>
            <a:r>
              <a:rPr lang="en-US" altLang="zh-CN" sz="1800" dirty="0"/>
              <a:t>);   // </a:t>
            </a:r>
            <a:r>
              <a:rPr lang="zh-CN" altLang="en-US" sz="1800" dirty="0"/>
              <a:t>获得年份 </a:t>
            </a:r>
          </a:p>
          <a:p>
            <a:pPr eaLnBrk="1" hangingPunct="1"/>
            <a:r>
              <a:rPr lang="en-US" altLang="zh-CN" sz="1800" dirty="0" err="1"/>
              <a:t>int</a:t>
            </a:r>
            <a:r>
              <a:rPr lang="en-US" altLang="zh-CN" sz="1800" dirty="0"/>
              <a:t> month = c1.get(</a:t>
            </a:r>
            <a:r>
              <a:rPr lang="en-US" altLang="zh-CN" sz="1800" dirty="0" err="1"/>
              <a:t>Calendar.MONTH</a:t>
            </a:r>
            <a:r>
              <a:rPr lang="en-US" altLang="zh-CN" sz="1800" dirty="0"/>
              <a:t>) + 1;   // </a:t>
            </a:r>
            <a:r>
              <a:rPr lang="zh-CN" altLang="en-US" sz="1800" dirty="0"/>
              <a:t>获得月份 </a:t>
            </a:r>
            <a:endParaRPr lang="en-US" altLang="zh-CN" sz="1800" dirty="0"/>
          </a:p>
          <a:p>
            <a:pPr eaLnBrk="1" hangingPunct="1"/>
            <a:r>
              <a:rPr lang="en-US" altLang="zh-CN" sz="1800" dirty="0" err="1"/>
              <a:t>int</a:t>
            </a:r>
            <a:r>
              <a:rPr lang="en-US" altLang="zh-CN" sz="1800" dirty="0"/>
              <a:t> date = c1.get(</a:t>
            </a:r>
            <a:r>
              <a:rPr lang="en-US" altLang="zh-CN" sz="1800" dirty="0" err="1"/>
              <a:t>Calendar.DATE</a:t>
            </a:r>
            <a:r>
              <a:rPr lang="en-US" altLang="zh-CN" sz="1800" dirty="0"/>
              <a:t>); // </a:t>
            </a:r>
            <a:r>
              <a:rPr lang="zh-CN" altLang="en-US" sz="1800" dirty="0"/>
              <a:t>获得日期 </a:t>
            </a:r>
            <a:endParaRPr lang="en-US" altLang="zh-CN" sz="1800" dirty="0"/>
          </a:p>
          <a:p>
            <a:pPr eaLnBrk="1" hangingPunct="1"/>
            <a:r>
              <a:rPr lang="en-US" altLang="zh-CN" sz="1800" dirty="0" smtClean="0"/>
              <a:t>//</a:t>
            </a:r>
            <a:r>
              <a:rPr lang="zh-CN" altLang="en-US" sz="1800" dirty="0" smtClean="0"/>
              <a:t>获得</a:t>
            </a:r>
            <a:r>
              <a:rPr lang="zh-CN" altLang="en-US" sz="1800" dirty="0"/>
              <a:t>星期几：</a:t>
            </a:r>
            <a:r>
              <a:rPr lang="en-US" altLang="zh-CN" sz="1800" dirty="0"/>
              <a:t>1</a:t>
            </a:r>
            <a:r>
              <a:rPr lang="zh-CN" altLang="en-US" sz="1800" dirty="0"/>
              <a:t>代表星期日、</a:t>
            </a:r>
            <a:r>
              <a:rPr lang="en-US" altLang="zh-CN" sz="1800" dirty="0"/>
              <a:t>2</a:t>
            </a:r>
            <a:r>
              <a:rPr lang="zh-CN" altLang="en-US" sz="1800" dirty="0"/>
              <a:t>代表星期</a:t>
            </a:r>
            <a:r>
              <a:rPr lang="en-US" altLang="zh-CN" sz="1800" dirty="0"/>
              <a:t>1</a:t>
            </a:r>
            <a:r>
              <a:rPr lang="zh-CN" altLang="en-US" sz="1800" dirty="0"/>
              <a:t>，以此类推（与</a:t>
            </a:r>
            <a:r>
              <a:rPr lang="en-US" altLang="zh-CN" sz="1800" dirty="0"/>
              <a:t>Date</a:t>
            </a:r>
            <a:r>
              <a:rPr lang="zh-CN" altLang="en-US" sz="1800" dirty="0"/>
              <a:t>类不同）  </a:t>
            </a:r>
          </a:p>
          <a:p>
            <a:pPr eaLnBrk="1" hangingPunct="1"/>
            <a:r>
              <a:rPr lang="en-US" altLang="zh-CN" sz="1800" dirty="0" err="1"/>
              <a:t>int</a:t>
            </a:r>
            <a:r>
              <a:rPr lang="en-US" altLang="zh-CN" sz="1800" dirty="0"/>
              <a:t> day = c1.get(</a:t>
            </a:r>
            <a:r>
              <a:rPr lang="en-US" altLang="zh-CN" sz="1800" dirty="0" err="1"/>
              <a:t>Calendar.DAY_OF_WEEK</a:t>
            </a:r>
            <a:r>
              <a:rPr lang="en-US" altLang="zh-CN" sz="1800" dirty="0"/>
              <a:t>); </a:t>
            </a:r>
            <a:endParaRPr lang="zh-CN" altLang="en-US" sz="18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961231" y="849539"/>
            <a:ext cx="722153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Times New Roman" pitchFamily="18" charset="0"/>
              </a:rPr>
              <a:t>Calendar</a:t>
            </a:r>
            <a:r>
              <a:rPr lang="en-US" altLang="en-US" sz="3800" b="1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</a:t>
            </a:r>
            <a:endParaRPr lang="zh-CN" altLang="en-US" sz="38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86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571500" y="2214563"/>
            <a:ext cx="80010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en-US" altLang="zh-CN" sz="2400" dirty="0">
                <a:latin typeface="Times New Roman" panose="02020603050405020304" pitchFamily="18" charset="0"/>
              </a:rPr>
              <a:t>Calendar</a:t>
            </a:r>
            <a:r>
              <a:rPr lang="zh-CN" altLang="en-US" sz="2400" dirty="0">
                <a:latin typeface="Times New Roman" panose="02020603050405020304" pitchFamily="18" charset="0"/>
              </a:rPr>
              <a:t>的子类</a:t>
            </a:r>
            <a:r>
              <a:rPr lang="en-US" altLang="zh-CN" sz="2400" dirty="0" err="1">
                <a:latin typeface="Times New Roman" panose="02020603050405020304" pitchFamily="18" charset="0"/>
              </a:rPr>
              <a:t>GregorianCalendar</a:t>
            </a:r>
            <a:r>
              <a:rPr lang="zh-CN" altLang="en-US" sz="2400" dirty="0">
                <a:latin typeface="Times New Roman" panose="02020603050405020304" pitchFamily="18" charset="0"/>
              </a:rPr>
              <a:t>类在编程中经常使用，它提供了操作日期、时间更具体、更高效的方法。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Gregorian</a:t>
            </a:r>
            <a:r>
              <a:rPr lang="zh-CN" altLang="en-US" sz="2400" dirty="0">
                <a:latin typeface="Times New Roman" panose="02020603050405020304" pitchFamily="18" charset="0"/>
              </a:rPr>
              <a:t>历就是我们现在使用的公历，由罗马教皇格里高利十三世正式颁布，史称格里高利历。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 err="1">
                <a:latin typeface="Times New Roman" panose="02020603050405020304" pitchFamily="18" charset="0"/>
              </a:rPr>
              <a:t>GregorianCalendar</a:t>
            </a:r>
            <a:r>
              <a:rPr lang="zh-CN" altLang="en-US" sz="2400" dirty="0">
                <a:latin typeface="Times New Roman" panose="02020603050405020304" pitchFamily="18" charset="0"/>
              </a:rPr>
              <a:t>类是</a:t>
            </a:r>
            <a:r>
              <a:rPr lang="en-US" altLang="zh-CN" sz="2400" dirty="0">
                <a:latin typeface="Times New Roman" panose="02020603050405020304" pitchFamily="18" charset="0"/>
              </a:rPr>
              <a:t>Calendar</a:t>
            </a:r>
            <a:r>
              <a:rPr lang="zh-CN" altLang="en-US" sz="2400" dirty="0">
                <a:latin typeface="Times New Roman" panose="02020603050405020304" pitchFamily="18" charset="0"/>
              </a:rPr>
              <a:t>的一个具体子类，位于</a:t>
            </a:r>
            <a:r>
              <a:rPr lang="en-US" altLang="zh-CN" sz="2400" dirty="0" err="1">
                <a:latin typeface="Times New Roman" panose="02020603050405020304" pitchFamily="18" charset="0"/>
              </a:rPr>
              <a:t>java.util</a:t>
            </a:r>
            <a:r>
              <a:rPr lang="zh-CN" altLang="en-US" sz="2400" dirty="0">
                <a:latin typeface="Times New Roman" panose="02020603050405020304" pitchFamily="18" charset="0"/>
              </a:rPr>
              <a:t>包中，它支持多种日历，功能强大。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92480" y="951049"/>
            <a:ext cx="722153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GregorianCalendar</a:t>
            </a:r>
            <a:r>
              <a:rPr lang="en-US" altLang="en-US" sz="3800" b="1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</a:t>
            </a:r>
            <a:endParaRPr lang="zh-CN" altLang="en-US" sz="38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49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28625" y="2485931"/>
            <a:ext cx="845411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dirty="0" smtClean="0">
                <a:latin typeface="Times New Roman" pitchFamily="18" charset="0"/>
              </a:rPr>
              <a:t>构造方法：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</a:rPr>
              <a:t>1) </a:t>
            </a:r>
            <a:r>
              <a:rPr lang="en-US" altLang="zh-CN" dirty="0" err="1">
                <a:latin typeface="Times New Roman" pitchFamily="18" charset="0"/>
              </a:rPr>
              <a:t>GregorianCalendar</a:t>
            </a:r>
            <a:r>
              <a:rPr lang="en-US" altLang="zh-CN" dirty="0">
                <a:latin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</a:rPr>
              <a:t>：使用系统当前时间来构造对象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latin typeface="Times New Roman" pitchFamily="18" charset="0"/>
              </a:rPr>
              <a:t>(2) </a:t>
            </a:r>
            <a:r>
              <a:rPr lang="en-US" altLang="zh-CN" dirty="0" err="1">
                <a:latin typeface="Times New Roman" pitchFamily="18" charset="0"/>
              </a:rPr>
              <a:t>GregorianCalendar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year, 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month, 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</a:rPr>
              <a:t>dayOfMonth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：使用年、月、</a:t>
            </a:r>
            <a:r>
              <a:rPr lang="zh-CN" altLang="en-US" dirty="0" smtClean="0">
                <a:latin typeface="Times New Roman" pitchFamily="18" charset="0"/>
              </a:rPr>
              <a:t>日构造</a:t>
            </a:r>
            <a:r>
              <a:rPr lang="zh-CN" altLang="en-US" dirty="0">
                <a:latin typeface="Times New Roman" pitchFamily="18" charset="0"/>
              </a:rPr>
              <a:t>对象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latin typeface="Times New Roman" pitchFamily="18" charset="0"/>
              </a:rPr>
              <a:t>(3) </a:t>
            </a:r>
            <a:r>
              <a:rPr lang="en-US" altLang="zh-CN" dirty="0" err="1">
                <a:latin typeface="Times New Roman" pitchFamily="18" charset="0"/>
              </a:rPr>
              <a:t>GregorianCalendar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year, 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month, 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</a:rPr>
              <a:t>dayOfMonth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</a:rPr>
              <a:t>hourOfDay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minute)</a:t>
            </a:r>
            <a:r>
              <a:rPr lang="zh-CN" altLang="en-US" dirty="0">
                <a:latin typeface="Times New Roman" pitchFamily="18" charset="0"/>
              </a:rPr>
              <a:t>：使用年、月、日、时、分来构造对象</a:t>
            </a:r>
            <a:endParaRPr lang="en-US" altLang="zh-CN" dirty="0">
              <a:latin typeface="Times New Roman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dirty="0" err="1">
                <a:latin typeface="Arial" charset="0"/>
              </a:rPr>
              <a:t>GregorianCalendar</a:t>
            </a:r>
            <a:r>
              <a:rPr lang="en-US" dirty="0">
                <a:latin typeface="Arial" charset="0"/>
              </a:rPr>
              <a:t> </a:t>
            </a:r>
            <a:r>
              <a:rPr lang="en-US" dirty="0" err="1">
                <a:latin typeface="Arial" charset="0"/>
              </a:rPr>
              <a:t>gc</a:t>
            </a:r>
            <a:r>
              <a:rPr lang="en-US" dirty="0">
                <a:latin typeface="Arial" charset="0"/>
              </a:rPr>
              <a:t> = new </a:t>
            </a:r>
            <a:r>
              <a:rPr lang="en-US" dirty="0" err="1">
                <a:latin typeface="Arial" charset="0"/>
              </a:rPr>
              <a:t>GregorianCalendar</a:t>
            </a:r>
            <a:r>
              <a:rPr lang="en-US" dirty="0">
                <a:latin typeface="Arial" charset="0"/>
              </a:rPr>
              <a:t>();</a:t>
            </a:r>
          </a:p>
          <a:p>
            <a:pPr>
              <a:lnSpc>
                <a:spcPct val="200000"/>
              </a:lnSpc>
              <a:defRPr/>
            </a:pPr>
            <a:r>
              <a:rPr lang="en-US" dirty="0" err="1">
                <a:latin typeface="Arial" charset="0"/>
              </a:rPr>
              <a:t>GregorianCalendar</a:t>
            </a:r>
            <a:r>
              <a:rPr lang="en-US" dirty="0">
                <a:latin typeface="Arial" charset="0"/>
              </a:rPr>
              <a:t> </a:t>
            </a:r>
            <a:r>
              <a:rPr lang="en-US" dirty="0" err="1">
                <a:latin typeface="Arial" charset="0"/>
              </a:rPr>
              <a:t>gc</a:t>
            </a:r>
            <a:r>
              <a:rPr lang="en-US" dirty="0">
                <a:latin typeface="Arial" charset="0"/>
              </a:rPr>
              <a:t> = new </a:t>
            </a:r>
            <a:r>
              <a:rPr lang="en-US" dirty="0" err="1">
                <a:latin typeface="Arial" charset="0"/>
              </a:rPr>
              <a:t>GregorianCalendar</a:t>
            </a:r>
            <a:r>
              <a:rPr lang="en-US" dirty="0">
                <a:latin typeface="Arial" charset="0"/>
              </a:rPr>
              <a:t>(2009,6-1,12); 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92480" y="951049"/>
            <a:ext cx="722153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GregorianCalendar</a:t>
            </a:r>
            <a:r>
              <a:rPr lang="en-US" altLang="en-US" sz="3800" b="1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</a:t>
            </a:r>
            <a:endParaRPr lang="zh-CN" altLang="en-US" sz="38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7677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685800" y="2492375"/>
            <a:ext cx="784701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285750" indent="-285750">
              <a:lnSpc>
                <a:spcPct val="26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dirty="0" smtClean="0">
                <a:latin typeface="Times New Roman" pitchFamily="18" charset="0"/>
              </a:rPr>
              <a:t>常用方法：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ct val="260000"/>
              </a:lnSpc>
              <a:defRPr/>
            </a:pP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</a:rPr>
              <a:t>1) 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get (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field)</a:t>
            </a:r>
            <a:r>
              <a:rPr lang="zh-CN" altLang="en-US" dirty="0">
                <a:latin typeface="Times New Roman" pitchFamily="18" charset="0"/>
              </a:rPr>
              <a:t>：得到指定字段的值，参数</a:t>
            </a:r>
            <a:r>
              <a:rPr lang="en-US" altLang="zh-CN" dirty="0">
                <a:latin typeface="Times New Roman" pitchFamily="18" charset="0"/>
              </a:rPr>
              <a:t>field</a:t>
            </a:r>
            <a:r>
              <a:rPr lang="zh-CN" altLang="en-US" dirty="0">
                <a:latin typeface="Times New Roman" pitchFamily="18" charset="0"/>
              </a:rPr>
              <a:t>通常用常量表示。</a:t>
            </a:r>
          </a:p>
          <a:p>
            <a:pPr>
              <a:lnSpc>
                <a:spcPct val="260000"/>
              </a:lnSpc>
              <a:defRPr/>
            </a:pPr>
            <a:r>
              <a:rPr lang="en-US" altLang="zh-CN" dirty="0">
                <a:latin typeface="Times New Roman" pitchFamily="18" charset="0"/>
              </a:rPr>
              <a:t>(2) void set(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field, 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</a:rPr>
              <a:t>val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：设置指定字段的值，参数要求同上。</a:t>
            </a:r>
            <a:endParaRPr lang="en-US" altLang="zh-CN" dirty="0">
              <a:latin typeface="Times New Roman" pitchFamily="18" charset="0"/>
            </a:endParaRPr>
          </a:p>
          <a:p>
            <a:pPr>
              <a:lnSpc>
                <a:spcPct val="260000"/>
              </a:lnSpc>
              <a:defRPr/>
            </a:pPr>
            <a:r>
              <a:rPr lang="en-US" altLang="zh-CN" dirty="0">
                <a:latin typeface="Times New Roman" pitchFamily="18" charset="0"/>
              </a:rPr>
              <a:t>(3) Date </a:t>
            </a:r>
            <a:r>
              <a:rPr lang="en-US" altLang="zh-CN" dirty="0" err="1">
                <a:latin typeface="Times New Roman" pitchFamily="18" charset="0"/>
              </a:rPr>
              <a:t>getTime</a:t>
            </a:r>
            <a:r>
              <a:rPr lang="en-US" altLang="zh-CN" dirty="0">
                <a:latin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</a:rPr>
              <a:t>：得到对应的</a:t>
            </a:r>
            <a:r>
              <a:rPr lang="en-US" altLang="zh-CN" dirty="0">
                <a:latin typeface="Times New Roman" pitchFamily="18" charset="0"/>
              </a:rPr>
              <a:t>Date</a:t>
            </a:r>
            <a:r>
              <a:rPr lang="zh-CN" altLang="en-US" dirty="0">
                <a:latin typeface="Times New Roman" pitchFamily="18" charset="0"/>
              </a:rPr>
              <a:t>对象。</a:t>
            </a:r>
          </a:p>
          <a:p>
            <a:pPr>
              <a:lnSpc>
                <a:spcPct val="260000"/>
              </a:lnSpc>
              <a:defRPr/>
            </a:pPr>
            <a:r>
              <a:rPr lang="en-US" altLang="zh-CN" dirty="0">
                <a:latin typeface="Times New Roman" pitchFamily="18" charset="0"/>
              </a:rPr>
              <a:t>(4)long </a:t>
            </a:r>
            <a:r>
              <a:rPr lang="en-US" altLang="zh-CN" dirty="0" err="1">
                <a:latin typeface="Times New Roman" pitchFamily="18" charset="0"/>
              </a:rPr>
              <a:t>getTimeInMillis</a:t>
            </a:r>
            <a:r>
              <a:rPr lang="en-US" altLang="zh-CN" dirty="0">
                <a:latin typeface="Times New Roman" pitchFamily="18" charset="0"/>
              </a:rPr>
              <a:t>():</a:t>
            </a:r>
            <a:r>
              <a:rPr lang="zh-CN" altLang="en-US" dirty="0">
                <a:latin typeface="Times New Roman" pitchFamily="18" charset="0"/>
              </a:rPr>
              <a:t>返回距离</a:t>
            </a:r>
            <a:r>
              <a:rPr lang="en-US" altLang="zh-CN" dirty="0">
                <a:latin typeface="Times New Roman" pitchFamily="18" charset="0"/>
              </a:rPr>
              <a:t>GMT1970.1.1 00:00:00</a:t>
            </a:r>
            <a:r>
              <a:rPr lang="zh-CN" altLang="en-US" dirty="0">
                <a:latin typeface="Times New Roman" pitchFamily="18" charset="0"/>
              </a:rPr>
              <a:t>的毫秒数。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92480" y="951049"/>
            <a:ext cx="722153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GregorianCalendar</a:t>
            </a:r>
            <a:r>
              <a:rPr lang="en-US" altLang="en-US" sz="3800" b="1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</a:t>
            </a:r>
            <a:endParaRPr lang="zh-CN" altLang="en-US" sz="38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74348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面向对象基础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576314"/>
              </p:ext>
            </p:extLst>
          </p:nvPr>
        </p:nvGraphicFramePr>
        <p:xfrm>
          <a:off x="4187896" y="2432050"/>
          <a:ext cx="4956104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Visio" r:id="rId3" imgW="3241853" imgH="2419807" progId="Visio.Drawing.11">
                  <p:embed/>
                </p:oleObj>
              </mc:Choice>
              <mc:Fallback>
                <p:oleObj name="Visio" r:id="rId3" imgW="3241853" imgH="24198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96" y="2432050"/>
                        <a:ext cx="4956104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2560638"/>
            <a:ext cx="4038600" cy="3265487"/>
          </a:xfrm>
        </p:spPr>
        <p:txBody>
          <a:bodyPr/>
          <a:lstStyle/>
          <a:p>
            <a:pPr eaLnBrk="1" hangingPunct="1"/>
            <a:r>
              <a:rPr lang="zh-CN" altLang="en-US" sz="2600" dirty="0">
                <a:latin typeface="Arial" charset="0"/>
                <a:ea typeface="宋体" charset="0"/>
              </a:rPr>
              <a:t>类之间的关系：</a:t>
            </a:r>
          </a:p>
          <a:p>
            <a:pPr lvl="1" eaLnBrk="1" hangingPunct="1"/>
            <a:r>
              <a:rPr lang="zh-CN" altLang="en-US" sz="2200" dirty="0">
                <a:latin typeface="Arial" charset="0"/>
                <a:ea typeface="宋体" charset="0"/>
              </a:rPr>
              <a:t>例如：</a:t>
            </a:r>
          </a:p>
          <a:p>
            <a:pPr lvl="2" eaLnBrk="1" hangingPunct="1"/>
            <a:r>
              <a:rPr lang="zh-CN" altLang="en-US" sz="2100" dirty="0">
                <a:latin typeface="Arial" charset="0"/>
                <a:ea typeface="宋体" charset="0"/>
              </a:rPr>
              <a:t>项目（</a:t>
            </a:r>
            <a:r>
              <a:rPr lang="en-US" altLang="zh-CN" sz="2100" dirty="0">
                <a:latin typeface="Arial" charset="0"/>
                <a:ea typeface="宋体" charset="0"/>
              </a:rPr>
              <a:t>Item</a:t>
            </a:r>
            <a:r>
              <a:rPr lang="zh-CN" altLang="en-US" sz="2100" dirty="0">
                <a:latin typeface="Arial" charset="0"/>
                <a:ea typeface="宋体" charset="0"/>
              </a:rPr>
              <a:t>）</a:t>
            </a:r>
          </a:p>
          <a:p>
            <a:pPr lvl="2" eaLnBrk="1" hangingPunct="1"/>
            <a:r>
              <a:rPr lang="zh-CN" altLang="en-US" sz="2100" dirty="0">
                <a:latin typeface="Arial" charset="0"/>
                <a:ea typeface="宋体" charset="0"/>
              </a:rPr>
              <a:t>订单（</a:t>
            </a:r>
            <a:r>
              <a:rPr lang="en-US" altLang="zh-CN" sz="2100" dirty="0">
                <a:latin typeface="Arial" charset="0"/>
                <a:ea typeface="宋体" charset="0"/>
              </a:rPr>
              <a:t>Order</a:t>
            </a:r>
            <a:r>
              <a:rPr lang="zh-CN" altLang="en-US" sz="2100" dirty="0">
                <a:latin typeface="Arial" charset="0"/>
                <a:ea typeface="宋体" charset="0"/>
              </a:rPr>
              <a:t>）</a:t>
            </a:r>
          </a:p>
          <a:p>
            <a:pPr lvl="2" eaLnBrk="1" hangingPunct="1"/>
            <a:r>
              <a:rPr lang="zh-CN" altLang="en-US" sz="2100" dirty="0">
                <a:latin typeface="Arial" charset="0"/>
                <a:ea typeface="宋体" charset="0"/>
              </a:rPr>
              <a:t>帐户（</a:t>
            </a:r>
            <a:r>
              <a:rPr lang="en-US" altLang="zh-CN" sz="2100" dirty="0">
                <a:latin typeface="Arial" charset="0"/>
                <a:ea typeface="宋体" charset="0"/>
              </a:rPr>
              <a:t>Account</a:t>
            </a:r>
            <a:r>
              <a:rPr lang="zh-CN" altLang="en-US" sz="2100" dirty="0">
                <a:latin typeface="Arial" charset="0"/>
                <a:ea typeface="宋体" charset="0"/>
              </a:rPr>
              <a:t>）</a:t>
            </a:r>
          </a:p>
          <a:p>
            <a:pPr lvl="2" eaLnBrk="1" hangingPunct="1"/>
            <a:r>
              <a:rPr lang="zh-CN" altLang="en-US" sz="2100" dirty="0">
                <a:latin typeface="Arial" charset="0"/>
                <a:ea typeface="宋体" charset="0"/>
              </a:rPr>
              <a:t>加急订单（</a:t>
            </a:r>
            <a:r>
              <a:rPr lang="en-US" altLang="zh-CN" sz="2100" dirty="0" err="1">
                <a:latin typeface="Arial" charset="0"/>
                <a:ea typeface="宋体" charset="0"/>
              </a:rPr>
              <a:t>RushOrder</a:t>
            </a:r>
            <a:r>
              <a:rPr lang="zh-CN" altLang="en-US" sz="2100" dirty="0">
                <a:latin typeface="Arial" charset="0"/>
                <a:ea typeface="宋体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383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dirty="0" err="1">
                <a:latin typeface="Times New Roman" pitchFamily="18" charset="0"/>
              </a:rPr>
              <a:t>SimpleDateFormat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179388" y="2414319"/>
            <a:ext cx="8785225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7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 err="1">
                <a:latin typeface="Times New Roman" pitchFamily="18" charset="0"/>
              </a:rPr>
              <a:t>SimpleDateFormat</a:t>
            </a:r>
            <a:r>
              <a:rPr lang="zh-CN" altLang="en-US" dirty="0">
                <a:latin typeface="Times New Roman" pitchFamily="18" charset="0"/>
              </a:rPr>
              <a:t>类是</a:t>
            </a:r>
            <a:r>
              <a:rPr lang="en-US" altLang="zh-CN" dirty="0" err="1">
                <a:latin typeface="Times New Roman" pitchFamily="18" charset="0"/>
              </a:rPr>
              <a:t>DateFormat</a:t>
            </a:r>
            <a:r>
              <a:rPr lang="zh-CN" altLang="en-US" dirty="0">
                <a:latin typeface="Times New Roman" pitchFamily="18" charset="0"/>
              </a:rPr>
              <a:t>的一个具体子类，位于</a:t>
            </a:r>
            <a:r>
              <a:rPr lang="en-US" altLang="zh-CN" dirty="0" err="1">
                <a:latin typeface="Times New Roman" pitchFamily="18" charset="0"/>
              </a:rPr>
              <a:t>java.text</a:t>
            </a:r>
            <a:r>
              <a:rPr lang="zh-CN" altLang="en-US" dirty="0">
                <a:latin typeface="Times New Roman" pitchFamily="18" charset="0"/>
              </a:rPr>
              <a:t>包中。该类具有两大转换功能，一是按用户设置的格式来输出日期，实现从日期到文本的转换；二是将文本解析为日期，实现从文本到日期的转换。用户通过设置“输出模式”可控制输出日期的格式，输出模式为字符串形式，由模式字母和固定字符组成。 </a:t>
            </a:r>
          </a:p>
        </p:txBody>
      </p:sp>
      <p:pic>
        <p:nvPicPr>
          <p:cNvPr id="45061" name="Picture 1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572000"/>
            <a:ext cx="716915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3666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468313" y="2260834"/>
            <a:ext cx="8424862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b="1" dirty="0"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．构造方法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Times New Roman" pitchFamily="18" charset="0"/>
              </a:rPr>
              <a:t>(1) </a:t>
            </a:r>
            <a:r>
              <a:rPr lang="en-US" altLang="zh-CN" dirty="0" err="1">
                <a:latin typeface="Times New Roman" pitchFamily="18" charset="0"/>
              </a:rPr>
              <a:t>SimpleDateFormat</a:t>
            </a:r>
            <a:r>
              <a:rPr lang="en-US" altLang="zh-CN" dirty="0">
                <a:latin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</a:rPr>
              <a:t>：使用系统默认的模式来构造对象。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Times New Roman" pitchFamily="18" charset="0"/>
              </a:rPr>
              <a:t>(2) </a:t>
            </a:r>
            <a:r>
              <a:rPr lang="en-US" altLang="zh-CN" dirty="0" err="1">
                <a:latin typeface="Times New Roman" pitchFamily="18" charset="0"/>
              </a:rPr>
              <a:t>SimpleDateFormat</a:t>
            </a:r>
            <a:r>
              <a:rPr lang="en-US" altLang="zh-CN" dirty="0">
                <a:latin typeface="Times New Roman" pitchFamily="18" charset="0"/>
              </a:rPr>
              <a:t>(String pattern)</a:t>
            </a:r>
            <a:r>
              <a:rPr lang="zh-CN" altLang="en-US" dirty="0">
                <a:latin typeface="Times New Roman" pitchFamily="18" charset="0"/>
              </a:rPr>
              <a:t>：使用设定的模式来构造对象。</a:t>
            </a:r>
            <a:r>
              <a:rPr lang="en-US" dirty="0">
                <a:latin typeface="Arial" charset="0"/>
              </a:rPr>
              <a:t> 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Arial" charset="0"/>
              </a:rPr>
              <a:t>SimpleDateFormat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 </a:t>
            </a:r>
            <a:r>
              <a:rPr lang="en-US" dirty="0" err="1">
                <a:solidFill>
                  <a:srgbClr val="0070C0"/>
                </a:solidFill>
                <a:latin typeface="Arial" charset="0"/>
              </a:rPr>
              <a:t>df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 = new </a:t>
            </a:r>
            <a:r>
              <a:rPr lang="en-US" dirty="0" err="1">
                <a:solidFill>
                  <a:srgbClr val="0070C0"/>
                </a:solidFill>
                <a:latin typeface="Arial" charset="0"/>
              </a:rPr>
              <a:t>SimpleDateFormat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("</a:t>
            </a:r>
            <a:r>
              <a:rPr lang="en-US" dirty="0" err="1">
                <a:solidFill>
                  <a:srgbClr val="0070C0"/>
                </a:solidFill>
                <a:latin typeface="Arial" charset="0"/>
              </a:rPr>
              <a:t>yyyy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-MM-</a:t>
            </a:r>
            <a:r>
              <a:rPr lang="en-US" dirty="0" err="1">
                <a:solidFill>
                  <a:srgbClr val="0070C0"/>
                </a:solidFill>
                <a:latin typeface="Arial" charset="0"/>
              </a:rPr>
              <a:t>dd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 </a:t>
            </a:r>
            <a:r>
              <a:rPr lang="en-US" dirty="0" err="1">
                <a:solidFill>
                  <a:srgbClr val="0070C0"/>
                </a:solidFill>
                <a:latin typeface="Arial" charset="0"/>
              </a:rPr>
              <a:t>hh:mm:ss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");  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1" dirty="0">
                <a:latin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</a:rPr>
              <a:t>．常用方法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Times New Roman" pitchFamily="18" charset="0"/>
              </a:rPr>
              <a:t>(1) void </a:t>
            </a:r>
            <a:r>
              <a:rPr lang="en-US" altLang="zh-CN" dirty="0" err="1">
                <a:latin typeface="Times New Roman" pitchFamily="18" charset="0"/>
              </a:rPr>
              <a:t>applyPattern</a:t>
            </a:r>
            <a:r>
              <a:rPr lang="en-US" altLang="zh-CN" dirty="0">
                <a:latin typeface="Times New Roman" pitchFamily="18" charset="0"/>
              </a:rPr>
              <a:t>(String pattern)</a:t>
            </a:r>
            <a:r>
              <a:rPr lang="zh-CN" altLang="en-US" dirty="0">
                <a:latin typeface="Times New Roman" pitchFamily="18" charset="0"/>
              </a:rPr>
              <a:t>：设置输出模式。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Times New Roman" pitchFamily="18" charset="0"/>
              </a:rPr>
              <a:t>(2) String format(Date </a:t>
            </a:r>
            <a:r>
              <a:rPr lang="en-US" altLang="zh-CN" dirty="0" err="1">
                <a:latin typeface="Times New Roman" pitchFamily="18" charset="0"/>
              </a:rPr>
              <a:t>date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：将日期按指定模式输出，结果为字符串类型。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Times New Roman" pitchFamily="18" charset="0"/>
              </a:rPr>
              <a:t>(3) Date parse(String source)</a:t>
            </a:r>
            <a:r>
              <a:rPr lang="zh-CN" altLang="en-US" dirty="0">
                <a:latin typeface="Times New Roman" pitchFamily="18" charset="0"/>
              </a:rPr>
              <a:t>：将日期形式的字符串转换成</a:t>
            </a:r>
            <a:r>
              <a:rPr lang="en-US" altLang="zh-CN" dirty="0">
                <a:latin typeface="Times New Roman" pitchFamily="18" charset="0"/>
              </a:rPr>
              <a:t>Date</a:t>
            </a:r>
            <a:r>
              <a:rPr lang="zh-CN" altLang="en-US" dirty="0">
                <a:latin typeface="Times New Roman" pitchFamily="18" charset="0"/>
              </a:rPr>
              <a:t>类型。</a:t>
            </a:r>
            <a:endParaRPr lang="en-US" dirty="0">
              <a:latin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//</a:t>
            </a:r>
            <a:r>
              <a:rPr lang="zh-CN" altLang="en-US" dirty="0">
                <a:latin typeface="Arial" charset="0"/>
              </a:rPr>
              <a:t>日期到字符串的转换 </a:t>
            </a: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Arial" charset="0"/>
              </a:rPr>
              <a:t>String today = </a:t>
            </a:r>
            <a:r>
              <a:rPr lang="en-US" dirty="0" err="1">
                <a:solidFill>
                  <a:srgbClr val="0070C0"/>
                </a:solidFill>
                <a:latin typeface="Arial" charset="0"/>
              </a:rPr>
              <a:t>df.format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(new Date());   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//</a:t>
            </a:r>
            <a:r>
              <a:rPr lang="zh-CN" altLang="en-US" dirty="0">
                <a:latin typeface="Arial" charset="0"/>
              </a:rPr>
              <a:t>字符串到日期的转换  </a:t>
            </a: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Arial" charset="0"/>
              </a:rPr>
              <a:t>Date </a:t>
            </a:r>
            <a:r>
              <a:rPr lang="en-US" dirty="0" err="1">
                <a:solidFill>
                  <a:srgbClr val="0070C0"/>
                </a:solidFill>
                <a:latin typeface="Arial" charset="0"/>
              </a:rPr>
              <a:t>date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 = </a:t>
            </a:r>
            <a:r>
              <a:rPr lang="en-US" dirty="0" err="1">
                <a:solidFill>
                  <a:srgbClr val="0070C0"/>
                </a:solidFill>
                <a:latin typeface="Arial" charset="0"/>
              </a:rPr>
              <a:t>df.parse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("2009-06-12 02:06:37");  </a:t>
            </a:r>
            <a:r>
              <a:rPr lang="en-US" dirty="0">
                <a:latin typeface="Arial" charset="0"/>
              </a:rPr>
              <a:t> 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err="1" smtClean="0">
                <a:latin typeface="Times New Roman" pitchFamily="18" charset="0"/>
              </a:rPr>
              <a:t>SimpleDateFormat</a:t>
            </a:r>
            <a:endParaRPr lang="zh-CN" altLang="en-US" sz="3800" b="1" dirty="0" smtClean="0"/>
          </a:p>
        </p:txBody>
      </p:sp>
    </p:spTree>
    <p:extLst>
      <p:ext uri="{BB962C8B-B14F-4D97-AF65-F5344CB8AC3E}">
        <p14:creationId xmlns:p14="http://schemas.microsoft.com/office/powerpoint/2010/main" val="33933212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29" y="69672"/>
            <a:ext cx="7227542" cy="66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面向对象基础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面向对象程序设计的优点：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提高了程序的可维护性；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无数据共享</a:t>
            </a:r>
            <a:r>
              <a:rPr lang="zh-CN" altLang="en-US">
                <a:latin typeface="Arial" charset="0"/>
                <a:ea typeface="宋体" charset="0"/>
                <a:sym typeface="Wingdings" charset="0"/>
              </a:rPr>
              <a:t>封装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  <a:sym typeface="Wingdings" charset="0"/>
              </a:rPr>
              <a:t>数据与对数据进行的操作分离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可重用性高；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保护数据</a:t>
            </a:r>
          </a:p>
        </p:txBody>
      </p:sp>
    </p:spTree>
    <p:extLst>
      <p:ext uri="{BB962C8B-B14F-4D97-AF65-F5344CB8AC3E}">
        <p14:creationId xmlns:p14="http://schemas.microsoft.com/office/powerpoint/2010/main" val="7993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CCE8C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8328</TotalTime>
  <Words>3529</Words>
  <Application>Microsoft Office PowerPoint</Application>
  <PresentationFormat>全屏显示(4:3)</PresentationFormat>
  <Paragraphs>616</Paragraphs>
  <Slides>82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82</vt:i4>
      </vt:variant>
    </vt:vector>
  </HeadingPairs>
  <TitlesOfParts>
    <vt:vector size="92" baseType="lpstr">
      <vt:lpstr>Calisto MT</vt:lpstr>
      <vt:lpstr>宋体</vt:lpstr>
      <vt:lpstr>Arial</vt:lpstr>
      <vt:lpstr>Calibri</vt:lpstr>
      <vt:lpstr>Times New Roman</vt:lpstr>
      <vt:lpstr>Verdana</vt:lpstr>
      <vt:lpstr>Wingdings</vt:lpstr>
      <vt:lpstr>起源</vt:lpstr>
      <vt:lpstr>Visio</vt:lpstr>
      <vt:lpstr>Visio.Drawing.4</vt:lpstr>
      <vt:lpstr>知识点16：面向对象基础</vt:lpstr>
      <vt:lpstr>面向对象基础</vt:lpstr>
      <vt:lpstr>面向对象基础</vt:lpstr>
      <vt:lpstr>面向对象基础</vt:lpstr>
      <vt:lpstr>面向对象基础</vt:lpstr>
      <vt:lpstr>面向对象基础</vt:lpstr>
      <vt:lpstr>面向对象基础</vt:lpstr>
      <vt:lpstr>面向对象基础</vt:lpstr>
      <vt:lpstr>面向对象基础</vt:lpstr>
      <vt:lpstr>知识点17：类的基本构成</vt:lpstr>
      <vt:lpstr>PowerPoint 演示文稿</vt:lpstr>
      <vt:lpstr>知识点18：类的声明</vt:lpstr>
      <vt:lpstr>类的声明</vt:lpstr>
      <vt:lpstr>类的声明</vt:lpstr>
      <vt:lpstr>知识点19：类的实体</vt:lpstr>
      <vt:lpstr>类的实体</vt:lpstr>
      <vt:lpstr>类的实体</vt:lpstr>
      <vt:lpstr>类的实体</vt:lpstr>
      <vt:lpstr>知识点21：类的实体中的方法</vt:lpstr>
      <vt:lpstr>类的方法参数举例</vt:lpstr>
      <vt:lpstr>类的方法参数</vt:lpstr>
      <vt:lpstr>类的方法参数举例</vt:lpstr>
      <vt:lpstr>类的方法参数</vt:lpstr>
      <vt:lpstr>类的方法参数传递</vt:lpstr>
      <vt:lpstr>PowerPoint 演示文稿</vt:lpstr>
      <vt:lpstr>类的方法参数传递</vt:lpstr>
      <vt:lpstr>知识点22：方法的重载</vt:lpstr>
      <vt:lpstr>知识点23：对象的定义与使用</vt:lpstr>
      <vt:lpstr>对象的定义与使用</vt:lpstr>
      <vt:lpstr>PowerPoint 演示文稿</vt:lpstr>
      <vt:lpstr>对象的构造</vt:lpstr>
      <vt:lpstr>对象的清除</vt:lpstr>
      <vt:lpstr>类中成员的访问</vt:lpstr>
      <vt:lpstr>类中成员的访问</vt:lpstr>
      <vt:lpstr>PowerPoint 演示文稿</vt:lpstr>
      <vt:lpstr>知识点24：Java基础类库</vt:lpstr>
      <vt:lpstr>Java类库的使用</vt:lpstr>
      <vt:lpstr>类库中类的使用</vt:lpstr>
      <vt:lpstr>知识点25：Object类</vt:lpstr>
      <vt:lpstr>Object类</vt:lpstr>
      <vt:lpstr>知识点26：System类</vt:lpstr>
      <vt:lpstr>System类</vt:lpstr>
      <vt:lpstr>知识点27：String</vt:lpstr>
      <vt:lpstr>String类</vt:lpstr>
      <vt:lpstr>String类</vt:lpstr>
      <vt:lpstr>创建</vt:lpstr>
      <vt:lpstr>常用方法</vt:lpstr>
      <vt:lpstr>字符串</vt:lpstr>
      <vt:lpstr>字符串</vt:lpstr>
      <vt:lpstr>字符串</vt:lpstr>
      <vt:lpstr>字符串</vt:lpstr>
      <vt:lpstr>字符串</vt:lpstr>
      <vt:lpstr>PowerPoint 演示文稿</vt:lpstr>
      <vt:lpstr>字符串</vt:lpstr>
      <vt:lpstr>PowerPoint 演示文稿</vt:lpstr>
      <vt:lpstr>PowerPoint 演示文稿</vt:lpstr>
      <vt:lpstr>PowerPoint 演示文稿</vt:lpstr>
      <vt:lpstr>知识点28：StringBuffer</vt:lpstr>
      <vt:lpstr>对象的创建</vt:lpstr>
      <vt:lpstr>常用的方法</vt:lpstr>
      <vt:lpstr>知识点29：Math类</vt:lpstr>
      <vt:lpstr>Math类</vt:lpstr>
      <vt:lpstr>Math 类</vt:lpstr>
      <vt:lpstr>示例</vt:lpstr>
      <vt:lpstr>知识点30：包装类</vt:lpstr>
      <vt:lpstr>包装类</vt:lpstr>
      <vt:lpstr>Java类型包装类</vt:lpstr>
      <vt:lpstr>Character的特别之处</vt:lpstr>
      <vt:lpstr>PowerPoint 演示文稿</vt:lpstr>
      <vt:lpstr>知识点31：日期日历类</vt:lpstr>
      <vt:lpstr>Date类</vt:lpstr>
      <vt:lpstr>Calendar类</vt:lpstr>
      <vt:lpstr>PowerPoint 演示文稿</vt:lpstr>
      <vt:lpstr>Calendar类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SimpleDateFormat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基础知识</dc:title>
  <dc:creator>Fang Kong</dc:creator>
  <cp:lastModifiedBy>沈家赟</cp:lastModifiedBy>
  <cp:revision>53</cp:revision>
  <dcterms:created xsi:type="dcterms:W3CDTF">2015-09-10T07:26:18Z</dcterms:created>
  <dcterms:modified xsi:type="dcterms:W3CDTF">2016-07-06T11:28:04Z</dcterms:modified>
</cp:coreProperties>
</file>