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3"/>
  </p:notesMasterIdLst>
  <p:sldIdLst>
    <p:sldId id="35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07F8-A77B-0142-B435-FE9578E042CB}" type="datetimeFigureOut">
              <a:rPr kumimoji="1" lang="zh-CN" altLang="en-US" smtClean="0"/>
              <a:t>2015/11/5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F21E-9017-D84C-B803-7E452E8E6B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05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8EF6C-53F4-E843-85B6-E9B2F729A1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952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54850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2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11/5/2015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28318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6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78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5687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007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328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87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83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11/5/2015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43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11/5/2015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18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11/5/2015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2180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26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132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22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CC49C-0EA8-AB45-923E-94B0A48B875E}" type="slidenum">
              <a:rPr lang="en-US" altLang="zh-CN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3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11/5/2015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0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数组与引用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78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2388193"/>
            <a:ext cx="8001000" cy="41171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数组初始化：</a:t>
            </a:r>
          </a:p>
          <a:p>
            <a:pPr lvl="1" eaLnBrk="1" hangingPunct="1"/>
            <a:r>
              <a:rPr lang="zh-CN" altLang="en-US" dirty="0" smtClean="0"/>
              <a:t>创建数组时，每个元素都将被初始化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安全</a:t>
            </a:r>
          </a:p>
          <a:p>
            <a:pPr lvl="2" eaLnBrk="1" hangingPunct="1"/>
            <a:r>
              <a:rPr lang="zh-CN" altLang="en-US" dirty="0" smtClean="0"/>
              <a:t>基本类型使用默认值；类对象使用</a:t>
            </a:r>
            <a:r>
              <a:rPr lang="en-US" altLang="zh-CN" dirty="0" smtClean="0"/>
              <a:t>null</a:t>
            </a:r>
          </a:p>
          <a:p>
            <a:pPr lvl="1" eaLnBrk="1" hangingPunct="1"/>
            <a:r>
              <a:rPr lang="zh-CN" altLang="en-US" dirty="0" smtClean="0"/>
              <a:t>初始化的两种等价形式：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String[] names={ “</a:t>
            </a:r>
            <a:r>
              <a:rPr lang="en-US" altLang="zh-CN" dirty="0" err="1" smtClean="0"/>
              <a:t>Georgianna”,“Jen”,“Simon</a:t>
            </a:r>
            <a:r>
              <a:rPr lang="en-US" altLang="zh-CN" dirty="0" smtClean="0"/>
              <a:t>”};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</a:t>
            </a:r>
            <a:r>
              <a:rPr lang="zh-CN" altLang="en-US" dirty="0" smtClean="0">
                <a:sym typeface="Wingdings" panose="05000000000000000000" pitchFamily="2" charset="2"/>
              </a:rPr>
              <a:t>下列代码片段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String[] names;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names=new String[3];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names[0]=“Georgianna”;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names[1]=“Jen”;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names[2]=“Simon”;</a:t>
            </a:r>
          </a:p>
        </p:txBody>
      </p:sp>
    </p:spTree>
    <p:extLst>
      <p:ext uri="{BB962C8B-B14F-4D97-AF65-F5344CB8AC3E}">
        <p14:creationId xmlns:p14="http://schemas.microsoft.com/office/powerpoint/2010/main" val="18073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多维数组：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实质上，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中不存在多维数组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因为数组可以声明成具有任何类型。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所谓多维数组，就是数组的数组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例如：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twoDim</a:t>
            </a:r>
            <a:r>
              <a:rPr lang="en-US" altLang="zh-CN" dirty="0" smtClean="0"/>
              <a:t>[])[]=new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[4][];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/>
              <a:t>twoDim</a:t>
            </a:r>
            <a:r>
              <a:rPr lang="en-US" altLang="zh-CN" dirty="0" smtClean="0"/>
              <a:t>[0]=new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[5];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/>
              <a:t>twoDim</a:t>
            </a:r>
            <a:r>
              <a:rPr lang="en-US" altLang="zh-CN" dirty="0" smtClean="0"/>
              <a:t>[1]=new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[2];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多维数组时，</a:t>
            </a:r>
            <a:r>
              <a:rPr lang="en-US" altLang="zh-CN" dirty="0" smtClean="0"/>
              <a:t>[]</a:t>
            </a:r>
            <a:r>
              <a:rPr lang="zh-CN" altLang="en-US" dirty="0" smtClean="0"/>
              <a:t>不能放在左侧，即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[][4]</a:t>
            </a:r>
            <a:r>
              <a:rPr lang="zh-CN" altLang="en-US" dirty="0" smtClean="0"/>
              <a:t>是非法的</a:t>
            </a:r>
          </a:p>
        </p:txBody>
      </p:sp>
    </p:spTree>
    <p:extLst>
      <p:ext uri="{BB962C8B-B14F-4D97-AF65-F5344CB8AC3E}">
        <p14:creationId xmlns:p14="http://schemas.microsoft.com/office/powerpoint/2010/main" val="14911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1258888" y="2633893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towDim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3635375" y="2705331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3635375" y="3137131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3636963" y="3570518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null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3636963" y="4002318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null</a:t>
            </a:r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2700338" y="284979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10"/>
          <p:cNvSpPr>
            <a:spLocks noChangeArrowheads="1"/>
          </p:cNvSpPr>
          <p:nvPr/>
        </p:nvSpPr>
        <p:spPr bwMode="auto">
          <a:xfrm>
            <a:off x="6083300" y="2776768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6083300" y="3208568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6084888" y="3641956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6084888" y="4073756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6084888" y="4505556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</a:p>
        </p:txBody>
      </p:sp>
      <p:sp>
        <p:nvSpPr>
          <p:cNvPr id="15373" name="Line 15"/>
          <p:cNvSpPr>
            <a:spLocks noChangeShapeType="1"/>
          </p:cNvSpPr>
          <p:nvPr/>
        </p:nvSpPr>
        <p:spPr bwMode="auto">
          <a:xfrm>
            <a:off x="4859338" y="2921231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6011863" y="5586643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6011863" y="6018443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</a:p>
        </p:txBody>
      </p:sp>
      <p:sp>
        <p:nvSpPr>
          <p:cNvPr id="15376" name="Line 18"/>
          <p:cNvSpPr>
            <a:spLocks noChangeShapeType="1"/>
          </p:cNvSpPr>
          <p:nvPr/>
        </p:nvSpPr>
        <p:spPr bwMode="auto">
          <a:xfrm>
            <a:off x="4572000" y="3353031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9"/>
          <p:cNvSpPr>
            <a:spLocks noChangeShapeType="1"/>
          </p:cNvSpPr>
          <p:nvPr/>
        </p:nvSpPr>
        <p:spPr bwMode="auto">
          <a:xfrm>
            <a:off x="5724525" y="3353031"/>
            <a:ext cx="0" cy="244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20"/>
          <p:cNvSpPr>
            <a:spLocks noChangeShapeType="1"/>
          </p:cNvSpPr>
          <p:nvPr/>
        </p:nvSpPr>
        <p:spPr bwMode="auto">
          <a:xfrm>
            <a:off x="5724525" y="580254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多维数组：</a:t>
            </a:r>
          </a:p>
          <a:p>
            <a:pPr lvl="1" eaLnBrk="1" hangingPunct="1"/>
            <a:r>
              <a:rPr lang="zh-CN" altLang="en-US" smtClean="0"/>
              <a:t>由于多维数组中对每个数组元素分别初始化，所以可以形成非矩形数组的数组</a:t>
            </a:r>
          </a:p>
          <a:p>
            <a:pPr lvl="1" eaLnBrk="1" hangingPunct="1"/>
            <a:r>
              <a:rPr lang="zh-CN" altLang="en-US" smtClean="0"/>
              <a:t>例如：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int twoDim[][]=new int[4][];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twoDim[0]=new int[2];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twoDim[1]=new int[4];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twoDim[2]=new int[4];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twoDim[3]=new int[8];</a:t>
            </a:r>
          </a:p>
        </p:txBody>
      </p:sp>
    </p:spTree>
    <p:extLst>
      <p:ext uri="{BB962C8B-B14F-4D97-AF65-F5344CB8AC3E}">
        <p14:creationId xmlns:p14="http://schemas.microsoft.com/office/powerpoint/2010/main" val="38792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92832"/>
            <a:ext cx="7772400" cy="395151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多维数组：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对于规则矩形数组，可简化进行初始化：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例如：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twoDim</a:t>
            </a:r>
            <a:r>
              <a:rPr lang="en-US" altLang="zh-CN" sz="2000" dirty="0" smtClean="0"/>
              <a:t>[][]=new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[4][5];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数组初始值为</a:t>
            </a:r>
            <a:r>
              <a:rPr lang="en-US" altLang="zh-CN" sz="2400" dirty="0" smtClean="0"/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数组界限：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所有数组下标都从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数组对象具有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属性，用于检验访问边界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length</a:t>
            </a:r>
            <a:r>
              <a:rPr lang="zh-CN" altLang="en-US" sz="2000" dirty="0" smtClean="0"/>
              <a:t>属性的声明形式为：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public final length;//</a:t>
            </a:r>
            <a:r>
              <a:rPr lang="zh-CN" altLang="en-US" sz="1600" dirty="0" smtClean="0"/>
              <a:t>可以读取，不能修改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例如：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list[]=new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[10];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 </a:t>
            </a: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list.length;i</a:t>
            </a:r>
            <a:r>
              <a:rPr lang="en-US" altLang="zh-CN" dirty="0" smtClean="0"/>
              <a:t>++)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(list[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89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2770094"/>
            <a:ext cx="7662864" cy="296885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拷贝数组：</a:t>
            </a:r>
          </a:p>
          <a:p>
            <a:pPr lvl="1" eaLnBrk="1" hangingPunct="1"/>
            <a:r>
              <a:rPr lang="zh-CN" altLang="en-US" dirty="0" smtClean="0"/>
              <a:t>数组一旦创建，不能调整其大小</a:t>
            </a:r>
          </a:p>
          <a:p>
            <a:pPr lvl="1" eaLnBrk="1" hangingPunct="1"/>
            <a:r>
              <a:rPr lang="zh-CN" altLang="en-US" dirty="0" smtClean="0"/>
              <a:t>可以使用相同的引用变量来引用一个全新的数组</a:t>
            </a:r>
          </a:p>
          <a:p>
            <a:pPr lvl="2" eaLnBrk="1" hangingPunct="1"/>
            <a:r>
              <a:rPr lang="zh-CN" altLang="en-US" dirty="0" smtClean="0"/>
              <a:t>例如：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elements[]=new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[6];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	   elements=new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[10];</a:t>
            </a:r>
          </a:p>
          <a:p>
            <a:pPr lvl="1"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中在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类中提供了特殊的方法拷贝数组：</a:t>
            </a:r>
            <a:r>
              <a:rPr lang="en-US" altLang="zh-CN" dirty="0" err="1" smtClean="0"/>
              <a:t>arraycopy</a:t>
            </a:r>
            <a:r>
              <a:rPr lang="en-US" altLang="zh-CN" dirty="0" smtClean="0"/>
              <a:t>()——</a:t>
            </a:r>
            <a:r>
              <a:rPr lang="zh-CN" altLang="en-US" dirty="0" smtClean="0"/>
              <a:t>如果数组是对象型，则拷贝的是引用，而不是对象，即对象本身不变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System.arraycopy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from,fromindex,to,toindex,count</a:t>
            </a:r>
            <a:r>
              <a:rPr lang="en-US" altLang="zh-CN" sz="1800" dirty="0" smtClean="0"/>
              <a:t>)</a:t>
            </a:r>
            <a:endParaRPr lang="en-US" altLang="zh-CN" sz="1700" dirty="0" smtClean="0"/>
          </a:p>
        </p:txBody>
      </p:sp>
    </p:spTree>
    <p:extLst>
      <p:ext uri="{BB962C8B-B14F-4D97-AF65-F5344CB8AC3E}">
        <p14:creationId xmlns:p14="http://schemas.microsoft.com/office/powerpoint/2010/main" val="15401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数组拷贝示例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smtClean="0"/>
              <a:t>		int myArray[]={1,2,3,4,5,6};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smtClean="0"/>
              <a:t>		int hold[]={10,9,8,7,6,5,4,3,2,1};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smtClean="0"/>
              <a:t>		System.arraycopy(myArray,0,hold,0,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smtClean="0"/>
              <a:t>			myArray.length);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3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smtClean="0"/>
              <a:t>	</a:t>
            </a:r>
            <a:r>
              <a:rPr lang="en-US" altLang="zh-CN" sz="2600" smtClean="0"/>
              <a:t>//</a:t>
            </a:r>
            <a:r>
              <a:rPr lang="zh-CN" altLang="en-US" sz="2600" smtClean="0"/>
              <a:t>考虑：结果</a:t>
            </a:r>
            <a:r>
              <a:rPr lang="en-US" altLang="zh-CN" sz="2600" smtClean="0"/>
              <a:t>hold</a:t>
            </a:r>
            <a:r>
              <a:rPr lang="zh-CN" altLang="en-US" sz="2600" smtClean="0"/>
              <a:t>数组中的值是？</a:t>
            </a:r>
            <a:endParaRPr lang="zh-CN" altLang="en-US" sz="2300" smtClean="0"/>
          </a:p>
        </p:txBody>
      </p:sp>
    </p:spTree>
    <p:extLst>
      <p:ext uri="{BB962C8B-B14F-4D97-AF65-F5344CB8AC3E}">
        <p14:creationId xmlns:p14="http://schemas.microsoft.com/office/powerpoint/2010/main" val="22882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998" y="2501402"/>
            <a:ext cx="8194675" cy="40387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1800" dirty="0" smtClean="0"/>
              <a:t>命令行参数：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smtClean="0"/>
              <a:t>Java</a:t>
            </a:r>
            <a:r>
              <a:rPr lang="zh-CN" altLang="en-US" sz="1600" dirty="0" smtClean="0"/>
              <a:t>程序中</a:t>
            </a:r>
            <a:r>
              <a:rPr lang="en-US" altLang="zh-CN" sz="1600" dirty="0" smtClean="0"/>
              <a:t>main</a:t>
            </a:r>
            <a:r>
              <a:rPr lang="zh-CN" altLang="en-US" sz="1600" dirty="0" smtClean="0"/>
              <a:t>的形式固定为：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public static void main(String[]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400" dirty="0" err="1" smtClean="0"/>
              <a:t>args</a:t>
            </a:r>
            <a:r>
              <a:rPr lang="zh-CN" altLang="en-US" sz="1400" dirty="0" smtClean="0"/>
              <a:t>：字符串数组，接收命令行参数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400" dirty="0" smtClean="0"/>
              <a:t>例如：</a:t>
            </a:r>
            <a:r>
              <a:rPr lang="en-US" altLang="zh-CN" dirty="0" smtClean="0"/>
              <a:t>public class Message{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	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	if 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[0].equals(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-h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))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Hello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	else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err="1" smtClean="0"/>
              <a:t>NoMess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	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	     }</a:t>
            </a:r>
          </a:p>
        </p:txBody>
      </p:sp>
    </p:spTree>
    <p:extLst>
      <p:ext uri="{BB962C8B-B14F-4D97-AF65-F5344CB8AC3E}">
        <p14:creationId xmlns:p14="http://schemas.microsoft.com/office/powerpoint/2010/main" val="16439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其他相关问题：</a:t>
            </a:r>
          </a:p>
          <a:p>
            <a:pPr lvl="1" eaLnBrk="1" hangingPunct="1"/>
            <a:r>
              <a:rPr lang="en-US" altLang="zh-CN" smtClean="0"/>
              <a:t>Java</a:t>
            </a:r>
            <a:r>
              <a:rPr lang="zh-CN" altLang="en-US" smtClean="0"/>
              <a:t>中的数组是对象</a:t>
            </a:r>
          </a:p>
          <a:p>
            <a:pPr lvl="2" eaLnBrk="1" hangingPunct="1"/>
            <a:r>
              <a:rPr lang="en-US" altLang="zh-CN" smtClean="0"/>
              <a:t>instanceof</a:t>
            </a:r>
            <a:r>
              <a:rPr lang="zh-CN" altLang="en-US" smtClean="0"/>
              <a:t>运算</a:t>
            </a:r>
          </a:p>
          <a:p>
            <a:pPr lvl="2" eaLnBrk="1" hangingPunct="1"/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</a:p>
          <a:p>
            <a:pPr lvl="1" eaLnBrk="1" hangingPunct="1"/>
            <a:r>
              <a:rPr lang="zh-CN" altLang="en-US" smtClean="0"/>
              <a:t>数组作为方法参数或返回值</a:t>
            </a:r>
          </a:p>
          <a:p>
            <a:pPr lvl="1" eaLnBrk="1" hangingPunct="1"/>
            <a:r>
              <a:rPr lang="zh-CN" altLang="en-US" smtClean="0"/>
              <a:t>数组的常用动作：</a:t>
            </a:r>
          </a:p>
          <a:p>
            <a:pPr lvl="2" eaLnBrk="1" hangingPunct="1"/>
            <a:r>
              <a:rPr lang="zh-CN" altLang="en-US" smtClean="0"/>
              <a:t>排序</a:t>
            </a:r>
          </a:p>
          <a:p>
            <a:pPr lvl="2" eaLnBrk="1" hangingPunct="1"/>
            <a:r>
              <a:rPr lang="zh-CN" altLang="en-US" smtClean="0"/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37783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其他相关问题：</a:t>
            </a:r>
          </a:p>
          <a:p>
            <a:pPr lvl="1" eaLnBrk="1" hangingPunct="1"/>
            <a:r>
              <a:rPr lang="zh-CN" altLang="en-US" dirty="0" smtClean="0"/>
              <a:t>数组实用类：</a:t>
            </a:r>
            <a:r>
              <a:rPr lang="en-US" altLang="zh-CN" dirty="0" err="1" smtClean="0"/>
              <a:t>java.util.Arrays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提供了一系列静态方法：</a:t>
            </a:r>
          </a:p>
          <a:p>
            <a:pPr lvl="3" eaLnBrk="1" hangingPunct="1"/>
            <a:r>
              <a:rPr lang="en-US" altLang="zh-CN" dirty="0" smtClean="0"/>
              <a:t>equals</a:t>
            </a:r>
          </a:p>
          <a:p>
            <a:pPr lvl="3" eaLnBrk="1" hangingPunct="1"/>
            <a:r>
              <a:rPr lang="en-US" altLang="zh-CN" dirty="0" smtClean="0"/>
              <a:t>fill</a:t>
            </a:r>
            <a:r>
              <a:rPr lang="zh-CN" altLang="en-US" dirty="0" smtClean="0"/>
              <a:t>：向数组中填充元素</a:t>
            </a:r>
          </a:p>
          <a:p>
            <a:pPr lvl="3" eaLnBrk="1" hangingPunct="1"/>
            <a:r>
              <a:rPr lang="en-US" altLang="zh-CN" dirty="0" smtClean="0"/>
              <a:t>sort</a:t>
            </a:r>
          </a:p>
          <a:p>
            <a:pPr lvl="3" eaLnBrk="1" hangingPunct="1"/>
            <a:r>
              <a:rPr lang="en-US" altLang="zh-CN" dirty="0" err="1" smtClean="0"/>
              <a:t>bnarySearch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toString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38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：引用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668499"/>
            <a:ext cx="7962900" cy="250439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引用实质是指针，但是“安全的指针”</a:t>
            </a:r>
          </a:p>
          <a:p>
            <a:pPr lvl="1" eaLnBrk="1" hangingPunct="1"/>
            <a:r>
              <a:rPr lang="zh-CN" altLang="en-US" dirty="0" smtClean="0"/>
              <a:t>不能直接利用指针运算对其值进行修改；</a:t>
            </a:r>
          </a:p>
          <a:p>
            <a:pPr lvl="1" eaLnBrk="1" hangingPunct="1"/>
            <a:r>
              <a:rPr lang="zh-CN" altLang="en-US" dirty="0" smtClean="0"/>
              <a:t>分配利用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动作完成；</a:t>
            </a:r>
          </a:p>
          <a:p>
            <a:pPr lvl="1" eaLnBrk="1" hangingPunct="1"/>
            <a:r>
              <a:rPr lang="zh-CN" altLang="en-US" dirty="0" smtClean="0"/>
              <a:t>回收由垃圾回收机制处理；</a:t>
            </a:r>
          </a:p>
        </p:txBody>
      </p:sp>
    </p:spTree>
    <p:extLst>
      <p:ext uri="{BB962C8B-B14F-4D97-AF65-F5344CB8AC3E}">
        <p14:creationId xmlns:p14="http://schemas.microsoft.com/office/powerpoint/2010/main" val="6344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4" y="60963"/>
            <a:ext cx="8345671" cy="67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8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98830"/>
            <a:ext cx="7962900" cy="385422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对象的简单回顾：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中日期：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year,month,day</a:t>
            </a:r>
            <a:r>
              <a:rPr lang="en-US" altLang="zh-CN" dirty="0" smtClean="0"/>
              <a:t>;	//</a:t>
            </a:r>
            <a:r>
              <a:rPr lang="zh-CN" altLang="en-US" dirty="0" smtClean="0"/>
              <a:t>独立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但如果表示：张三的生日、李四的生日</a:t>
            </a:r>
            <a:r>
              <a:rPr lang="en-US" altLang="zh-CN" dirty="0" smtClean="0"/>
              <a:t>……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很快就会混乱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对象方式：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定义新类型：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MyDate</a:t>
            </a:r>
            <a:r>
              <a:rPr lang="en-US" altLang="zh-CN" dirty="0" smtClean="0"/>
              <a:t>{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month;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day;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3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引用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2" y="2529160"/>
            <a:ext cx="8521337" cy="354942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对象的简单回顾：</a:t>
            </a:r>
          </a:p>
          <a:p>
            <a:pPr lvl="1" eaLnBrk="1" hangingPunct="1"/>
            <a:r>
              <a:rPr lang="zh-CN" altLang="en-US" dirty="0" smtClean="0"/>
              <a:t>对象方式：</a:t>
            </a:r>
          </a:p>
          <a:p>
            <a:pPr lvl="2" eaLnBrk="1" hangingPunct="1"/>
            <a:r>
              <a:rPr lang="zh-CN" altLang="en-US" dirty="0" smtClean="0"/>
              <a:t>定义新类型：</a:t>
            </a:r>
          </a:p>
          <a:p>
            <a:pPr lvl="2" eaLnBrk="1" hangingPunct="1"/>
            <a:r>
              <a:rPr lang="zh-CN" altLang="en-US" dirty="0" smtClean="0"/>
              <a:t>用新类型定义变量：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MyDate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myBirthday,yourBirthday</a:t>
            </a:r>
            <a:r>
              <a:rPr lang="en-US" altLang="zh-CN" dirty="0" smtClean="0"/>
              <a:t>;</a:t>
            </a:r>
          </a:p>
          <a:p>
            <a:pPr lvl="2" eaLnBrk="1" hangingPunct="1"/>
            <a:r>
              <a:rPr lang="zh-CN" altLang="en-US" dirty="0" smtClean="0"/>
              <a:t>创建对象：</a:t>
            </a:r>
          </a:p>
          <a:p>
            <a:pPr lvl="3" eaLnBrk="1" hangingPunct="1"/>
            <a:r>
              <a:rPr lang="zh-CN" altLang="en-US" dirty="0" smtClean="0"/>
              <a:t>基本类型变量的声明</a:t>
            </a:r>
            <a:r>
              <a:rPr lang="zh-CN" altLang="en-US" dirty="0" smtClean="0">
                <a:sym typeface="Wingdings" panose="05000000000000000000" pitchFamily="2" charset="2"/>
              </a:rPr>
              <a:t>内存空间的分配</a:t>
            </a:r>
          </a:p>
          <a:p>
            <a:pPr lvl="3" eaLnBrk="1" hangingPunct="1"/>
            <a:r>
              <a:rPr lang="zh-CN" altLang="en-US" dirty="0" smtClean="0">
                <a:sym typeface="Wingdings" panose="05000000000000000000" pitchFamily="2" charset="2"/>
              </a:rPr>
              <a:t>非基本类型变量声明不分配内存，不是数据本身，而是数据的引用</a:t>
            </a:r>
          </a:p>
          <a:p>
            <a:pPr lvl="3" eaLnBrk="1" hangingPunct="1"/>
            <a:r>
              <a:rPr lang="zh-CN" altLang="en-US" dirty="0" smtClean="0">
                <a:sym typeface="Wingdings" panose="05000000000000000000" pitchFamily="2" charset="2"/>
              </a:rPr>
              <a:t>例如：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8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668499"/>
            <a:ext cx="7962900" cy="331429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对象的简单回顾：</a:t>
            </a:r>
          </a:p>
          <a:p>
            <a:pPr lvl="1" eaLnBrk="1" hangingPunct="1"/>
            <a:r>
              <a:rPr lang="zh-CN" altLang="en-US" dirty="0" smtClean="0"/>
              <a:t>对象方式：</a:t>
            </a:r>
          </a:p>
          <a:p>
            <a:pPr lvl="2" eaLnBrk="1" hangingPunct="1"/>
            <a:r>
              <a:rPr lang="zh-CN" altLang="en-US" dirty="0" smtClean="0"/>
              <a:t>创建对象：</a:t>
            </a:r>
          </a:p>
          <a:p>
            <a:pPr lvl="3" eaLnBrk="1" hangingPunct="1"/>
            <a:r>
              <a:rPr lang="zh-CN" altLang="en-US" dirty="0" smtClean="0">
                <a:sym typeface="Wingdings" panose="05000000000000000000" pitchFamily="2" charset="2"/>
              </a:rPr>
              <a:t>例如：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MyDate</a:t>
            </a:r>
            <a:r>
              <a:rPr lang="en-US" altLang="zh-CN" dirty="0" smtClean="0"/>
              <a:t> today;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today=new </a:t>
            </a:r>
            <a:r>
              <a:rPr lang="en-US" altLang="zh-CN" dirty="0" err="1" smtClean="0"/>
              <a:t>MyDate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zh-CN" altLang="en-US" dirty="0" smtClean="0"/>
              <a:t>结论：</a:t>
            </a:r>
          </a:p>
          <a:p>
            <a:pPr lvl="1" eaLnBrk="1" hangingPunct="1"/>
            <a:r>
              <a:rPr lang="zh-CN" altLang="en-US" dirty="0" smtClean="0"/>
              <a:t>非基本类型变量的声明，形成一个引用类型的变量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617924"/>
            <a:ext cx="3040063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4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191" y="2647401"/>
            <a:ext cx="7962900" cy="296971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引用类型的赋值：</a:t>
            </a:r>
          </a:p>
          <a:p>
            <a:pPr lvl="1" eaLnBrk="1" hangingPunct="1"/>
            <a:r>
              <a:rPr lang="zh-CN" altLang="en-US" dirty="0" smtClean="0"/>
              <a:t>例如：有如下代码片段：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x=7;int y=x;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String s=new String(“Hello”);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String t=s;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4449445"/>
            <a:ext cx="47529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2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537873"/>
            <a:ext cx="7962900" cy="170320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引用类型的赋值：</a:t>
            </a:r>
          </a:p>
          <a:p>
            <a:pPr lvl="1" eaLnBrk="1" hangingPunct="1"/>
            <a:r>
              <a:rPr lang="zh-CN" altLang="en-US" dirty="0" smtClean="0"/>
              <a:t>上述代码执行后，又执行：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t=“World”;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结果内存图为：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273687"/>
            <a:ext cx="54006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9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33</a:t>
            </a:r>
            <a:r>
              <a:rPr lang="zh-CN" altLang="en-US" dirty="0" smtClean="0"/>
              <a:t>：数组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2600" smtClean="0"/>
              <a:t>数组：</a:t>
            </a:r>
          </a:p>
          <a:p>
            <a:pPr lvl="1" eaLnBrk="1" hangingPunct="1"/>
            <a:r>
              <a:rPr lang="zh-CN" altLang="en-US" sz="2200" smtClean="0"/>
              <a:t>相同类型的成组数据对象，通过一个名称进行访问</a:t>
            </a:r>
          </a:p>
          <a:p>
            <a:pPr lvl="1" eaLnBrk="1" hangingPunct="1"/>
            <a:r>
              <a:rPr lang="zh-CN" altLang="en-US" sz="2200" smtClean="0"/>
              <a:t>可以声明任何类型的数组</a:t>
            </a:r>
            <a:r>
              <a:rPr lang="en-US" altLang="zh-CN" sz="2200" smtClean="0"/>
              <a:t>(</a:t>
            </a:r>
            <a:r>
              <a:rPr lang="zh-CN" altLang="en-US" sz="2200" smtClean="0"/>
              <a:t>基本类型或类类型</a:t>
            </a:r>
            <a:r>
              <a:rPr lang="en-US" altLang="zh-CN" sz="2200" smtClean="0"/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100" smtClean="0"/>
              <a:t>char s[];</a:t>
            </a:r>
            <a:r>
              <a:rPr lang="en-US" altLang="zh-CN" sz="2100" smtClean="0">
                <a:sym typeface="Wingdings" panose="05000000000000000000" pitchFamily="2" charset="2"/>
              </a:rPr>
              <a:t> char[] s;</a:t>
            </a:r>
            <a:endParaRPr lang="en-US" altLang="zh-CN" sz="210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100" smtClean="0"/>
              <a:t>MyDate p[];</a:t>
            </a:r>
            <a:r>
              <a:rPr lang="en-US" altLang="zh-CN" sz="2100" smtClean="0">
                <a:sym typeface="Wingdings" panose="05000000000000000000" pitchFamily="2" charset="2"/>
              </a:rPr>
              <a:t> MyDate[] p;</a:t>
            </a:r>
            <a:endParaRPr lang="en-US" altLang="zh-CN" sz="2100" smtClean="0"/>
          </a:p>
          <a:p>
            <a:pPr lvl="2" eaLnBrk="1" hangingPunct="1"/>
            <a:r>
              <a:rPr lang="zh-CN" altLang="en-US" sz="2100" smtClean="0"/>
              <a:t>在</a:t>
            </a:r>
            <a:r>
              <a:rPr lang="en-US" altLang="zh-CN" sz="2100" smtClean="0"/>
              <a:t>Java</a:t>
            </a:r>
            <a:r>
              <a:rPr lang="zh-CN" altLang="en-US" sz="2100" smtClean="0"/>
              <a:t>语言中，即使数组是由基本类型构成，或带有其他类类型，数组都是一个对象。声明不创建对象本身，而是创建引用</a:t>
            </a:r>
          </a:p>
          <a:p>
            <a:pPr lvl="2" eaLnBrk="1" hangingPunct="1"/>
            <a:r>
              <a:rPr lang="zh-CN" altLang="en-US" sz="2100" smtClean="0"/>
              <a:t>数组变量声明时，不能指定数组的长度</a:t>
            </a:r>
          </a:p>
          <a:p>
            <a:pPr lvl="2" eaLnBrk="1" hangingPunct="1"/>
            <a:r>
              <a:rPr lang="zh-CN" altLang="en-US" sz="2100" smtClean="0"/>
              <a:t>数组元素使用</a:t>
            </a:r>
            <a:r>
              <a:rPr lang="en-US" altLang="zh-CN" sz="2100" smtClean="0"/>
              <a:t>new</a:t>
            </a:r>
            <a:r>
              <a:rPr lang="zh-CN" altLang="en-US" sz="2100" smtClean="0"/>
              <a:t>或数组初始化动态分配实际存储空间</a:t>
            </a:r>
          </a:p>
        </p:txBody>
      </p:sp>
    </p:spTree>
    <p:extLst>
      <p:ext uri="{BB962C8B-B14F-4D97-AF65-F5344CB8AC3E}">
        <p14:creationId xmlns:p14="http://schemas.microsoft.com/office/powerpoint/2010/main" val="1005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中标准的数组定义：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char[] str1,str2;</a:t>
            </a:r>
          </a:p>
          <a:p>
            <a:pPr lvl="1" eaLnBrk="1" hangingPunct="1"/>
            <a:r>
              <a:rPr lang="en-US" altLang="zh-CN" smtClean="0"/>
              <a:t>char[]——</a:t>
            </a:r>
            <a:r>
              <a:rPr lang="zh-CN" altLang="en-US" smtClean="0"/>
              <a:t>字符数组类型</a:t>
            </a:r>
          </a:p>
          <a:p>
            <a:pPr lvl="1" eaLnBrk="1" hangingPunct="1"/>
            <a:r>
              <a:rPr lang="en-US" altLang="zh-CN" smtClean="0"/>
              <a:t>str1,str2——</a:t>
            </a:r>
            <a:r>
              <a:rPr lang="zh-CN" altLang="en-US" smtClean="0"/>
              <a:t>变量名</a:t>
            </a:r>
          </a:p>
          <a:p>
            <a:pPr lvl="1" eaLnBrk="1" hangingPunct="1"/>
            <a:r>
              <a:rPr lang="zh-CN" altLang="en-US" smtClean="0"/>
              <a:t>不能指定数组长，在创建生成数组对象时指定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char[] str1=new char[2];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MyDate[] dt;	//dt==null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dt=new MyDate[4];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生成的数组中，四个单元都是</a:t>
            </a:r>
            <a:r>
              <a:rPr lang="en-US" altLang="zh-CN" smtClean="0"/>
              <a:t>null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dt[0]=new MyDate();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932363" y="4365625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084888" y="4365625"/>
            <a:ext cx="8636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84888" y="4724400"/>
            <a:ext cx="8636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null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084888" y="5084763"/>
            <a:ext cx="8636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null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084888" y="5445125"/>
            <a:ext cx="8636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null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292725" y="44370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443663" y="45085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308850" y="4365625"/>
            <a:ext cx="86360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Verdana" panose="020B0604030504040204" pitchFamily="34" charset="0"/>
              </a:rPr>
              <a:t>Year,</a:t>
            </a:r>
          </a:p>
          <a:p>
            <a:pPr algn="ctr" eaLnBrk="1" hangingPunct="1"/>
            <a:r>
              <a:rPr lang="en-US" altLang="zh-CN">
                <a:latin typeface="Verdana" panose="020B0604030504040204" pitchFamily="34" charset="0"/>
              </a:rPr>
              <a:t>month,</a:t>
            </a:r>
          </a:p>
          <a:p>
            <a:pPr algn="ctr" eaLnBrk="1" hangingPunct="1"/>
            <a:r>
              <a:rPr lang="en-US" altLang="zh-CN">
                <a:latin typeface="Verdana" panose="020B0604030504040204" pitchFamily="34" charset="0"/>
              </a:rPr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2507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8283</TotalTime>
  <Words>737</Words>
  <Application>Microsoft Office PowerPoint</Application>
  <PresentationFormat>全屏显示(4:3)</PresentationFormat>
  <Paragraphs>173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Calisto MT</vt:lpstr>
      <vt:lpstr>宋体</vt:lpstr>
      <vt:lpstr>Arial</vt:lpstr>
      <vt:lpstr>Calibri</vt:lpstr>
      <vt:lpstr>Verdana</vt:lpstr>
      <vt:lpstr>Wingdings</vt:lpstr>
      <vt:lpstr>起源</vt:lpstr>
      <vt:lpstr>1_起源</vt:lpstr>
      <vt:lpstr>数组与引用</vt:lpstr>
      <vt:lpstr>知识点32：引用</vt:lpstr>
      <vt:lpstr>引用</vt:lpstr>
      <vt:lpstr>引用</vt:lpstr>
      <vt:lpstr>引用</vt:lpstr>
      <vt:lpstr>引用</vt:lpstr>
      <vt:lpstr>引用</vt:lpstr>
      <vt:lpstr>知识点33：数组</vt:lpstr>
      <vt:lpstr>数组</vt:lpstr>
      <vt:lpstr>数组</vt:lpstr>
      <vt:lpstr>数组</vt:lpstr>
      <vt:lpstr>PowerPoint 演示文稿</vt:lpstr>
      <vt:lpstr>数组</vt:lpstr>
      <vt:lpstr>数组</vt:lpstr>
      <vt:lpstr>数组</vt:lpstr>
      <vt:lpstr>数组拷贝示例</vt:lpstr>
      <vt:lpstr>数组</vt:lpstr>
      <vt:lpstr>数组</vt:lpstr>
      <vt:lpstr>数组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</dc:title>
  <dc:creator>Fang Kong</dc:creator>
  <cp:lastModifiedBy>Dell</cp:lastModifiedBy>
  <cp:revision>56</cp:revision>
  <dcterms:created xsi:type="dcterms:W3CDTF">2015-09-10T07:26:18Z</dcterms:created>
  <dcterms:modified xsi:type="dcterms:W3CDTF">2015-11-05T07:20:56Z</dcterms:modified>
</cp:coreProperties>
</file>