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50"/>
  </p:notesMasterIdLst>
  <p:sldIdLst>
    <p:sldId id="336" r:id="rId3"/>
    <p:sldId id="335" r:id="rId4"/>
    <p:sldId id="375" r:id="rId5"/>
    <p:sldId id="338" r:id="rId6"/>
    <p:sldId id="339" r:id="rId7"/>
    <p:sldId id="340" r:id="rId8"/>
    <p:sldId id="341" r:id="rId9"/>
    <p:sldId id="342" r:id="rId10"/>
    <p:sldId id="343" r:id="rId11"/>
    <p:sldId id="376" r:id="rId12"/>
    <p:sldId id="377" r:id="rId13"/>
    <p:sldId id="378" r:id="rId14"/>
    <p:sldId id="379" r:id="rId15"/>
    <p:sldId id="380" r:id="rId16"/>
    <p:sldId id="386" r:id="rId17"/>
    <p:sldId id="387" r:id="rId18"/>
    <p:sldId id="381" r:id="rId19"/>
    <p:sldId id="382" r:id="rId20"/>
    <p:sldId id="383" r:id="rId21"/>
    <p:sldId id="388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4" r:id="rId31"/>
    <p:sldId id="389" r:id="rId32"/>
    <p:sldId id="390" r:id="rId33"/>
    <p:sldId id="391" r:id="rId34"/>
    <p:sldId id="358" r:id="rId35"/>
    <p:sldId id="359" r:id="rId36"/>
    <p:sldId id="360" r:id="rId37"/>
    <p:sldId id="363" r:id="rId38"/>
    <p:sldId id="364" r:id="rId39"/>
    <p:sldId id="365" r:id="rId40"/>
    <p:sldId id="366" r:id="rId41"/>
    <p:sldId id="367" r:id="rId42"/>
    <p:sldId id="368" r:id="rId43"/>
    <p:sldId id="369" r:id="rId44"/>
    <p:sldId id="370" r:id="rId45"/>
    <p:sldId id="371" r:id="rId46"/>
    <p:sldId id="372" r:id="rId47"/>
    <p:sldId id="373" r:id="rId48"/>
    <p:sldId id="37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C07F8-A77B-0142-B435-FE9578E042CB}" type="datetimeFigureOut">
              <a:rPr kumimoji="1" lang="zh-CN" altLang="en-US" smtClean="0"/>
              <a:t>2015/11/27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7F21E-9017-D84C-B803-7E452E8E6B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0054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28EF6C-53F4-E843-85B6-E9B2F729A1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09522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11/27/2015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rgbClr val="80B606"/>
                </a:solidFill>
                <a:latin typeface="Wingdings" pitchFamily="2" charset="2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001156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11/27/2015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27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>
                <a:solidFill>
                  <a:prstClr val="white"/>
                </a:solidFill>
              </a:rPr>
              <a:pPr/>
              <a:t>11/27/2015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rgbClr val="80B606"/>
                </a:solidFill>
                <a:latin typeface="Wingdings" pitchFamily="2" charset="2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778266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11/27/2015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407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11/27/2015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039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11/27/2015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07099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11/27/2015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5687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11/27/2015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37537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11/27/2015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4892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11/27/2015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70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>
                <a:solidFill>
                  <a:prstClr val="white"/>
                </a:solidFill>
              </a:rPr>
              <a:pPr/>
              <a:t>11/27/2015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3223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>
                <a:solidFill>
                  <a:prstClr val="white"/>
                </a:solidFill>
              </a:rPr>
              <a:pPr/>
              <a:t>11/27/2015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1885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>
                <a:solidFill>
                  <a:prstClr val="white"/>
                </a:solidFill>
              </a:rPr>
              <a:pPr/>
              <a:t>11/27/2015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36319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11/27/2015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325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11/27/2015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1784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11/27/2015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110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1CC49C-0EA8-AB45-923E-94B0A48B875E}" type="slidenum">
              <a:rPr lang="en-US" altLang="zh-CN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00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11/27/2015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96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类与类</a:t>
            </a:r>
            <a:r>
              <a:rPr kumimoji="1" lang="zh-CN" altLang="en-US" dirty="0" smtClean="0"/>
              <a:t>之间的关系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165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35</a:t>
            </a:r>
            <a:r>
              <a:rPr lang="zh-CN" altLang="en-US" dirty="0" smtClean="0"/>
              <a:t>：访问修饰符与继承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子类能继承超类的状态和</a:t>
            </a:r>
            <a:r>
              <a:rPr lang="zh-CN" altLang="en-US" dirty="0" smtClean="0">
                <a:latin typeface="Times New Roman" panose="02020603050405020304" pitchFamily="18" charset="0"/>
              </a:rPr>
              <a:t>行为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</a:rPr>
              <a:t>即子</a:t>
            </a:r>
            <a:r>
              <a:rPr lang="zh-CN" altLang="en-US" dirty="0">
                <a:latin typeface="Times New Roman" panose="02020603050405020304" pitchFamily="18" charset="0"/>
              </a:rPr>
              <a:t>类能继承超类的成员变量和方法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</a:rPr>
              <a:t>虽然</a:t>
            </a:r>
            <a:r>
              <a:rPr lang="zh-CN" altLang="en-US" dirty="0">
                <a:latin typeface="Times New Roman" panose="02020603050405020304" pitchFamily="18" charset="0"/>
              </a:rPr>
              <a:t>子类能继承超类的成员变量和方法，但并不意味着超类的所有成员变量或方法都能被子</a:t>
            </a:r>
            <a:r>
              <a:rPr lang="zh-CN" altLang="en-US" dirty="0" smtClean="0">
                <a:latin typeface="Times New Roman" panose="02020603050405020304" pitchFamily="18" charset="0"/>
              </a:rPr>
              <a:t>类操作，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子类的继承性需要由类成员访问修饰符来决定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961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访问修饰与继承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673" y="1968904"/>
            <a:ext cx="2099218" cy="6250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访问修饰符</a:t>
            </a:r>
            <a:endParaRPr lang="zh-CN" altLang="en-US" dirty="0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796925" y="2616314"/>
            <a:ext cx="3838575" cy="4210051"/>
            <a:chOff x="144" y="1232"/>
            <a:chExt cx="2418" cy="2652"/>
          </a:xfrm>
        </p:grpSpPr>
        <p:sp>
          <p:nvSpPr>
            <p:cNvPr id="10" name="AutoShape 9"/>
            <p:cNvSpPr>
              <a:spLocks noChangeArrowheads="1"/>
            </p:cNvSpPr>
            <p:nvPr/>
          </p:nvSpPr>
          <p:spPr bwMode="gray">
            <a:xfrm>
              <a:off x="144" y="1251"/>
              <a:ext cx="2418" cy="2633"/>
            </a:xfrm>
            <a:prstGeom prst="roundRect">
              <a:avLst>
                <a:gd name="adj" fmla="val 12699"/>
              </a:avLst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gray">
            <a:xfrm>
              <a:off x="199" y="1521"/>
              <a:ext cx="2290" cy="231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  <a:effectLst>
              <a:prstShdw prst="shdw17" dist="17961" dir="135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white">
            <a:xfrm>
              <a:off x="563" y="1232"/>
              <a:ext cx="15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  <a:cs typeface="Arial" panose="020B0604020202020204" pitchFamily="34" charset="0"/>
                </a:rPr>
                <a:t>类访问修饰符</a:t>
              </a:r>
              <a:endParaRPr lang="en-US" altLang="zh-CN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gray">
            <a:xfrm>
              <a:off x="187" y="1568"/>
              <a:ext cx="2358" cy="2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zh-CN" altLang="en-US" sz="1600" dirty="0">
                  <a:latin typeface="Times New Roman" panose="02020603050405020304" pitchFamily="18" charset="0"/>
                </a:rPr>
                <a:t>　　声明类时可使用两种访问修饰符：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public</a:t>
              </a:r>
              <a:r>
                <a:rPr lang="zh-CN" altLang="en-US" sz="1600" dirty="0">
                  <a:latin typeface="Times New Roman" panose="02020603050405020304" pitchFamily="18" charset="0"/>
                </a:rPr>
                <a:t>和缺省。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lvl="1">
                <a:lnSpc>
                  <a:spcPct val="110000"/>
                </a:lnSpc>
                <a:buFont typeface="Wingdings" panose="05000000000000000000" pitchFamily="2" charset="2"/>
                <a:buChar char="u"/>
              </a:pPr>
              <a:r>
                <a:rPr lang="zh-CN" altLang="en-US" sz="1600" dirty="0">
                  <a:latin typeface="Times New Roman" panose="02020603050405020304" pitchFamily="18" charset="0"/>
                </a:rPr>
                <a:t>使用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public</a:t>
              </a:r>
              <a:r>
                <a:rPr lang="zh-CN" altLang="en-US" sz="1600" dirty="0">
                  <a:latin typeface="Times New Roman" panose="02020603050405020304" pitchFamily="18" charset="0"/>
                </a:rPr>
                <a:t>修饰符声明的类为公有类，公有类可以被包内和包外的任意类访问，即在任意类中，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public</a:t>
              </a:r>
              <a:r>
                <a:rPr lang="zh-CN" altLang="en-US" sz="1600" dirty="0">
                  <a:latin typeface="Times New Roman" panose="02020603050405020304" pitchFamily="18" charset="0"/>
                </a:rPr>
                <a:t>类都是可见的；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lvl="1">
                <a:lnSpc>
                  <a:spcPct val="110000"/>
                </a:lnSpc>
                <a:buFont typeface="Wingdings" panose="05000000000000000000" pitchFamily="2" charset="2"/>
                <a:buChar char="u"/>
              </a:pPr>
              <a:r>
                <a:rPr lang="zh-CN" altLang="en-US" sz="1600" dirty="0">
                  <a:latin typeface="Times New Roman" panose="02020603050405020304" pitchFamily="18" charset="0"/>
                </a:rPr>
                <a:t>使用缺省修饰符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(</a:t>
              </a:r>
              <a:r>
                <a:rPr lang="zh-CN" altLang="en-US" sz="1600" dirty="0">
                  <a:latin typeface="Times New Roman" panose="02020603050405020304" pitchFamily="18" charset="0"/>
                </a:rPr>
                <a:t>即没有任何修饰符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)</a:t>
              </a:r>
              <a:r>
                <a:rPr lang="zh-CN" altLang="en-US" sz="1600" dirty="0">
                  <a:latin typeface="Times New Roman" panose="02020603050405020304" pitchFamily="18" charset="0"/>
                </a:rPr>
                <a:t>声明的类为友好类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, </a:t>
              </a:r>
              <a:r>
                <a:rPr lang="zh-CN" altLang="en-US" sz="1600" dirty="0">
                  <a:latin typeface="Times New Roman" panose="02020603050405020304" pitchFamily="18" charset="0"/>
                </a:rPr>
                <a:t>友好类只能被同一个包中的类访问，对同一个包中的类中是可见的。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1600" dirty="0">
                  <a:latin typeface="Times New Roman" panose="02020603050405020304" pitchFamily="18" charset="0"/>
                </a:rPr>
                <a:t>所以如果希望包中的成员能被包外的类访问，必须将类声明为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public</a:t>
              </a:r>
              <a:r>
                <a:rPr lang="zh-CN" altLang="en-US" sz="1600" dirty="0">
                  <a:latin typeface="Times New Roman" panose="02020603050405020304" pitchFamily="18" charset="0"/>
                </a:rPr>
                <a:t>。 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118100" y="2660763"/>
            <a:ext cx="3838575" cy="4211638"/>
            <a:chOff x="3062" y="1190"/>
            <a:chExt cx="2418" cy="2653"/>
          </a:xfrm>
        </p:grpSpPr>
        <p:sp>
          <p:nvSpPr>
            <p:cNvPr id="6" name="AutoShape 13"/>
            <p:cNvSpPr>
              <a:spLocks noChangeArrowheads="1"/>
            </p:cNvSpPr>
            <p:nvPr/>
          </p:nvSpPr>
          <p:spPr bwMode="gray">
            <a:xfrm>
              <a:off x="3062" y="1210"/>
              <a:ext cx="2418" cy="2633"/>
            </a:xfrm>
            <a:prstGeom prst="roundRect">
              <a:avLst>
                <a:gd name="adj" fmla="val 12699"/>
              </a:avLst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7" name="AutoShape 14"/>
            <p:cNvSpPr>
              <a:spLocks noChangeArrowheads="1"/>
            </p:cNvSpPr>
            <p:nvPr/>
          </p:nvSpPr>
          <p:spPr bwMode="gray">
            <a:xfrm>
              <a:off x="3117" y="1480"/>
              <a:ext cx="2290" cy="231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  <a:effectLst>
              <a:prstShdw prst="shdw17" dist="17961" dir="135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8" name="Text Box 18"/>
            <p:cNvSpPr txBox="1">
              <a:spLocks noChangeArrowheads="1"/>
            </p:cNvSpPr>
            <p:nvPr/>
          </p:nvSpPr>
          <p:spPr bwMode="white">
            <a:xfrm>
              <a:off x="3534" y="1190"/>
              <a:ext cx="15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  <a:cs typeface="Arial" panose="020B0604020202020204" pitchFamily="34" charset="0"/>
                </a:rPr>
                <a:t>类成员访问修饰符</a:t>
              </a:r>
              <a:endParaRPr lang="en-US" altLang="zh-CN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gray">
            <a:xfrm>
              <a:off x="3143" y="1542"/>
              <a:ext cx="2299" cy="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 sz="1600"/>
                <a:t>　　</a:t>
              </a:r>
              <a:r>
                <a:rPr lang="en-US" altLang="zh-CN" sz="1600"/>
                <a:t>(1)private</a:t>
              </a:r>
              <a:r>
                <a:rPr lang="zh-CN" altLang="en-US" sz="1600"/>
                <a:t>访问修饰符</a:t>
              </a:r>
            </a:p>
            <a:p>
              <a:pPr eaLnBrk="1" hangingPunct="1"/>
              <a:r>
                <a:rPr lang="zh-CN" altLang="en-US" sz="1600"/>
                <a:t>　　声明的成员变量和方法称为私有变量和私有方法。</a:t>
              </a:r>
            </a:p>
            <a:p>
              <a:pPr eaLnBrk="1" hangingPunct="1"/>
              <a:r>
                <a:rPr lang="zh-CN" altLang="en-US" sz="1600"/>
                <a:t>　　</a:t>
              </a:r>
              <a:r>
                <a:rPr lang="en-US" altLang="zh-CN" sz="1600"/>
                <a:t>(2)public</a:t>
              </a:r>
              <a:r>
                <a:rPr lang="zh-CN" altLang="en-US" sz="1600"/>
                <a:t>修饰符</a:t>
              </a:r>
            </a:p>
            <a:p>
              <a:pPr eaLnBrk="1" hangingPunct="1"/>
              <a:r>
                <a:rPr lang="zh-CN" altLang="en-US" sz="1600"/>
                <a:t>　　声明的成员变量和方法称为公有变量和公有方法。</a:t>
              </a:r>
            </a:p>
            <a:p>
              <a:pPr eaLnBrk="1" hangingPunct="1"/>
              <a:r>
                <a:rPr lang="zh-CN" altLang="en-US" sz="1600"/>
                <a:t>　　</a:t>
              </a:r>
              <a:r>
                <a:rPr lang="en-US" altLang="zh-CN" sz="1600"/>
                <a:t>(3)protected</a:t>
              </a:r>
              <a:r>
                <a:rPr lang="zh-CN" altLang="en-US" sz="1600"/>
                <a:t>访问修饰符</a:t>
              </a:r>
            </a:p>
            <a:p>
              <a:pPr eaLnBrk="1" hangingPunct="1"/>
              <a:r>
                <a:rPr lang="zh-CN" altLang="en-US" sz="1600"/>
                <a:t>　　声明的成员变量和方法称为受保护的变量和受保护的方法。</a:t>
              </a:r>
            </a:p>
            <a:p>
              <a:pPr eaLnBrk="1" hangingPunct="1"/>
              <a:r>
                <a:rPr lang="zh-CN" altLang="en-US" sz="1600"/>
                <a:t>　　</a:t>
              </a:r>
              <a:r>
                <a:rPr lang="en-US" altLang="zh-CN" sz="1600"/>
                <a:t>(4)</a:t>
              </a:r>
              <a:r>
                <a:rPr lang="zh-CN" altLang="en-US" sz="1600"/>
                <a:t>缺省访问修饰符</a:t>
              </a:r>
            </a:p>
            <a:p>
              <a:pPr eaLnBrk="1" hangingPunct="1"/>
              <a:r>
                <a:rPr lang="zh-CN" altLang="en-US" sz="1600"/>
                <a:t>　　声明的成员变量和方法称为友好变量和友好方法。</a:t>
              </a:r>
              <a:endParaRPr lang="zh-CN" altLang="en-US" sz="16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232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660342"/>
              </p:ext>
            </p:extLst>
          </p:nvPr>
        </p:nvGraphicFramePr>
        <p:xfrm>
          <a:off x="539930" y="2515689"/>
          <a:ext cx="7096125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225"/>
                <a:gridCol w="1419225"/>
                <a:gridCol w="1419225"/>
                <a:gridCol w="1419225"/>
                <a:gridCol w="1419225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修饰符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使用范围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位置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同一类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同一包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不同包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private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方法、变量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缺省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类、接口、方法、变量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protected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方法、变量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Y(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只有子类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类、接口、方法、变量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（任何类）</a:t>
                      </a: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访问控制表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下箭头 4"/>
          <p:cNvSpPr/>
          <p:nvPr/>
        </p:nvSpPr>
        <p:spPr>
          <a:xfrm>
            <a:off x="7882547" y="2122170"/>
            <a:ext cx="332631" cy="3929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8513766" y="3587252"/>
            <a:ext cx="415788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访问级别升高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访问修饰与继承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48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11977"/>
            <a:ext cx="8229600" cy="4328159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dirty="0">
                <a:latin typeface="宋体" pitchFamily="2" charset="-122"/>
              </a:rPr>
              <a:t>子类能继承超类的成员变量和成员方法</a:t>
            </a:r>
            <a:r>
              <a:rPr lang="zh-CN" altLang="en-US" dirty="0" smtClean="0">
                <a:latin typeface="宋体" pitchFamily="2" charset="-122"/>
              </a:rPr>
              <a:t>，类</a:t>
            </a:r>
            <a:r>
              <a:rPr lang="zh-CN" altLang="en-US" dirty="0">
                <a:latin typeface="宋体" pitchFamily="2" charset="-122"/>
              </a:rPr>
              <a:t>的每一个成员都被赋予了一定的访问权限，成员访问权限不同，子类对它的继承性也不同。子类对超类的继承性主要有以下三种情况：</a:t>
            </a:r>
            <a:endParaRPr lang="zh-CN" altLang="en-US" b="1" dirty="0">
              <a:latin typeface="宋体" pitchFamily="2" charset="-122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dirty="0" smtClean="0">
                <a:latin typeface="宋体" pitchFamily="2" charset="-122"/>
              </a:rPr>
              <a:t>超</a:t>
            </a:r>
            <a:r>
              <a:rPr lang="zh-CN" altLang="en-US" dirty="0">
                <a:latin typeface="宋体" pitchFamily="2" charset="-122"/>
              </a:rPr>
              <a:t>类的</a:t>
            </a:r>
            <a:r>
              <a:rPr lang="en-US" altLang="zh-CN" dirty="0">
                <a:latin typeface="宋体" pitchFamily="2" charset="-122"/>
              </a:rPr>
              <a:t>private</a:t>
            </a:r>
            <a:r>
              <a:rPr lang="zh-CN" altLang="en-US" dirty="0">
                <a:latin typeface="宋体" pitchFamily="2" charset="-122"/>
              </a:rPr>
              <a:t>变量和</a:t>
            </a:r>
            <a:r>
              <a:rPr lang="en-US" altLang="zh-CN" dirty="0">
                <a:latin typeface="宋体" pitchFamily="2" charset="-122"/>
              </a:rPr>
              <a:t>private</a:t>
            </a:r>
            <a:r>
              <a:rPr lang="zh-CN" altLang="en-US" dirty="0">
                <a:latin typeface="宋体" pitchFamily="2" charset="-122"/>
              </a:rPr>
              <a:t>方法不能被子类继承</a:t>
            </a:r>
            <a:r>
              <a:rPr lang="zh-CN" altLang="en-US" dirty="0" smtClean="0">
                <a:latin typeface="宋体" pitchFamily="2" charset="-122"/>
              </a:rPr>
              <a:t>。</a:t>
            </a:r>
            <a:endParaRPr lang="en-US" altLang="zh-CN" dirty="0" smtClean="0">
              <a:latin typeface="宋体" pitchFamily="2" charset="-122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dirty="0" smtClean="0">
                <a:latin typeface="宋体" pitchFamily="2" charset="-122"/>
              </a:rPr>
              <a:t>在</a:t>
            </a:r>
            <a:r>
              <a:rPr lang="zh-CN" altLang="en-US" dirty="0">
                <a:latin typeface="宋体" pitchFamily="2" charset="-122"/>
              </a:rPr>
              <a:t>同一个包中，子类能继承超类的所有非</a:t>
            </a:r>
            <a:r>
              <a:rPr lang="en-US" altLang="zh-CN" dirty="0">
                <a:latin typeface="宋体" pitchFamily="2" charset="-122"/>
              </a:rPr>
              <a:t>private</a:t>
            </a:r>
            <a:r>
              <a:rPr lang="zh-CN" altLang="en-US" dirty="0">
                <a:latin typeface="宋体" pitchFamily="2" charset="-122"/>
              </a:rPr>
              <a:t>成员（</a:t>
            </a:r>
            <a:r>
              <a:rPr lang="en-US" altLang="zh-CN" dirty="0">
                <a:latin typeface="宋体" pitchFamily="2" charset="-122"/>
              </a:rPr>
              <a:t>public</a:t>
            </a:r>
            <a:r>
              <a:rPr lang="zh-CN" altLang="en-US" dirty="0">
                <a:latin typeface="宋体" pitchFamily="2" charset="-122"/>
              </a:rPr>
              <a:t>，</a:t>
            </a:r>
            <a:r>
              <a:rPr lang="en-US" altLang="zh-CN" dirty="0">
                <a:latin typeface="宋体" pitchFamily="2" charset="-122"/>
              </a:rPr>
              <a:t>protected</a:t>
            </a:r>
            <a:r>
              <a:rPr lang="zh-CN" altLang="en-US" dirty="0">
                <a:latin typeface="宋体" pitchFamily="2" charset="-122"/>
              </a:rPr>
              <a:t>和缺省）。 </a:t>
            </a:r>
            <a:endParaRPr lang="en-US" altLang="zh-CN" dirty="0">
              <a:latin typeface="宋体" pitchFamily="2" charset="-122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dirty="0" smtClean="0">
                <a:latin typeface="宋体" pitchFamily="2" charset="-122"/>
              </a:rPr>
              <a:t>在</a:t>
            </a:r>
            <a:r>
              <a:rPr lang="zh-CN" altLang="en-US" dirty="0">
                <a:latin typeface="宋体" pitchFamily="2" charset="-122"/>
              </a:rPr>
              <a:t>不同包中，子类只能继承超类的</a:t>
            </a:r>
            <a:r>
              <a:rPr lang="en-US" altLang="zh-CN" dirty="0">
                <a:latin typeface="宋体" pitchFamily="2" charset="-122"/>
              </a:rPr>
              <a:t>public</a:t>
            </a:r>
            <a:r>
              <a:rPr lang="zh-CN" altLang="en-US" dirty="0">
                <a:latin typeface="宋体" pitchFamily="2" charset="-122"/>
              </a:rPr>
              <a:t>和</a:t>
            </a:r>
            <a:r>
              <a:rPr lang="en-US" altLang="zh-CN" dirty="0">
                <a:latin typeface="宋体" pitchFamily="2" charset="-122"/>
              </a:rPr>
              <a:t>protected</a:t>
            </a:r>
            <a:r>
              <a:rPr lang="zh-CN" altLang="en-US" dirty="0">
                <a:latin typeface="宋体" pitchFamily="2" charset="-122"/>
              </a:rPr>
              <a:t>成员。 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访问修饰与继承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78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2" y="345141"/>
            <a:ext cx="8952411" cy="1143000"/>
          </a:xfrm>
        </p:spPr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36</a:t>
            </a:r>
            <a:r>
              <a:rPr lang="zh-CN" altLang="en-US" dirty="0" smtClean="0"/>
              <a:t>：</a:t>
            </a:r>
            <a:r>
              <a:rPr lang="en-US" altLang="en-US" dirty="0" err="1" smtClean="0"/>
              <a:t>变量的隐藏和方法重写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5" y="2717077"/>
            <a:ext cx="7662864" cy="2778034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子类继承超类后，自动继承超类的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非</a:t>
            </a:r>
            <a:r>
              <a:rPr lang="zh-CN" altLang="en-US" sz="2000" dirty="0">
                <a:latin typeface="+mj-ea"/>
                <a:ea typeface="+mj-ea"/>
              </a:rPr>
              <a:t>私有成员变量和成员方法</a:t>
            </a:r>
            <a:r>
              <a:rPr lang="zh-CN" altLang="en-US" sz="2000" dirty="0" smtClean="0">
                <a:latin typeface="+mj-ea"/>
                <a:ea typeface="+mj-ea"/>
              </a:rPr>
              <a:t>，</a:t>
            </a:r>
            <a:endParaRPr lang="en-US" altLang="zh-CN" sz="2000" dirty="0" smtClean="0">
              <a:latin typeface="+mj-ea"/>
              <a:ea typeface="+mj-ea"/>
            </a:endParaRPr>
          </a:p>
          <a:p>
            <a:pPr lvl="1"/>
            <a:r>
              <a:rPr lang="zh-CN" altLang="en-US" sz="1800" dirty="0" smtClean="0">
                <a:latin typeface="+mj-ea"/>
                <a:ea typeface="+mj-ea"/>
              </a:rPr>
              <a:t>但</a:t>
            </a:r>
            <a:r>
              <a:rPr lang="zh-CN" altLang="en-US" sz="1800" dirty="0">
                <a:latin typeface="+mj-ea"/>
                <a:ea typeface="+mj-ea"/>
              </a:rPr>
              <a:t>如果在子类中定义了与超类</a:t>
            </a:r>
            <a:r>
              <a:rPr lang="zh-CN" altLang="en-US" sz="1800" b="1" dirty="0">
                <a:solidFill>
                  <a:srgbClr val="0070C0"/>
                </a:solidFill>
                <a:latin typeface="+mj-ea"/>
                <a:ea typeface="+mj-ea"/>
              </a:rPr>
              <a:t>同名的成员变量</a:t>
            </a:r>
            <a:r>
              <a:rPr lang="zh-CN" altLang="en-US" sz="1800" dirty="0">
                <a:latin typeface="+mj-ea"/>
                <a:ea typeface="+mj-ea"/>
              </a:rPr>
              <a:t>，且这些成员变量在超类中是非私有的，则超类的这些成员变量不能被子类继承，此时称子类的</a:t>
            </a:r>
            <a:r>
              <a:rPr lang="zh-CN" altLang="en-US" sz="1800" b="1" dirty="0">
                <a:solidFill>
                  <a:srgbClr val="0070C0"/>
                </a:solidFill>
                <a:latin typeface="+mj-ea"/>
                <a:ea typeface="+mj-ea"/>
              </a:rPr>
              <a:t>成员变量隐藏了超类的成员变量</a:t>
            </a:r>
            <a:r>
              <a:rPr lang="zh-CN" altLang="en-US" sz="1800" dirty="0" smtClean="0">
                <a:latin typeface="+mj-ea"/>
                <a:ea typeface="+mj-ea"/>
              </a:rPr>
              <a:t>。</a:t>
            </a:r>
            <a:endParaRPr lang="en-US" altLang="zh-CN" sz="1800" dirty="0" smtClean="0">
              <a:latin typeface="+mj-ea"/>
              <a:ea typeface="+mj-ea"/>
            </a:endParaRPr>
          </a:p>
          <a:p>
            <a:pPr lvl="1"/>
            <a:r>
              <a:rPr lang="zh-CN" altLang="en-US" sz="1800" dirty="0" smtClean="0">
                <a:latin typeface="+mj-ea"/>
                <a:ea typeface="+mj-ea"/>
              </a:rPr>
              <a:t>但如果</a:t>
            </a:r>
            <a:r>
              <a:rPr lang="zh-CN" altLang="en-US" sz="1800" dirty="0">
                <a:latin typeface="+mj-ea"/>
                <a:ea typeface="+mj-ea"/>
              </a:rPr>
              <a:t>在子类中定义了一个方法，这个方法的名字、返回类型和参数声明与超类的某个方法完全相同，并且超类的这个方法是非私有的，此时超类的这个方法被子类隐藏而不能被子类继承，称这时子类的这个</a:t>
            </a:r>
            <a:r>
              <a:rPr lang="zh-CN" altLang="en-US" sz="1800" b="1" dirty="0">
                <a:solidFill>
                  <a:srgbClr val="0070C0"/>
                </a:solidFill>
                <a:latin typeface="+mj-ea"/>
                <a:ea typeface="+mj-ea"/>
              </a:rPr>
              <a:t>方法覆盖</a:t>
            </a:r>
            <a:r>
              <a:rPr lang="en-US" altLang="zh-CN" sz="1800" b="1" dirty="0">
                <a:solidFill>
                  <a:srgbClr val="0070C0"/>
                </a:solidFill>
                <a:latin typeface="+mj-ea"/>
                <a:ea typeface="+mj-ea"/>
              </a:rPr>
              <a:t>(override)</a:t>
            </a:r>
            <a:r>
              <a:rPr lang="zh-CN" altLang="en-US" sz="1800" dirty="0">
                <a:latin typeface="+mj-ea"/>
                <a:ea typeface="+mj-ea"/>
              </a:rPr>
              <a:t>或重写了超类的同名方法</a:t>
            </a:r>
            <a:r>
              <a:rPr lang="zh-CN" altLang="en-US" sz="1800" dirty="0" smtClean="0">
                <a:latin typeface="+mj-ea"/>
                <a:ea typeface="+mj-ea"/>
              </a:rPr>
              <a:t>。</a:t>
            </a:r>
            <a:endParaRPr lang="zh-CN" altLang="en-US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643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758" y="345141"/>
            <a:ext cx="8412482" cy="1143000"/>
          </a:xfrm>
        </p:spPr>
        <p:txBody>
          <a:bodyPr/>
          <a:lstStyle/>
          <a:p>
            <a:r>
              <a:rPr lang="en-US" altLang="en-US" dirty="0" err="1" smtClean="0"/>
              <a:t>变量的隐藏和方法重写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758" y="2656119"/>
            <a:ext cx="8412482" cy="330925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>
                <a:latin typeface="宋体" pitchFamily="2" charset="-122"/>
              </a:rPr>
              <a:t>果子类重写了超类的方法，则运行时系统调用子类重写的方法，否则调用继承的方法。在重写超类方法时应</a:t>
            </a:r>
            <a:r>
              <a:rPr lang="zh-CN" altLang="en-US" sz="2000" b="1" dirty="0">
                <a:solidFill>
                  <a:srgbClr val="A50021"/>
                </a:solidFill>
                <a:latin typeface="宋体" pitchFamily="2" charset="-122"/>
              </a:rPr>
              <a:t>注意以下两点</a:t>
            </a:r>
            <a:r>
              <a:rPr lang="zh-CN" altLang="en-US" sz="2000" dirty="0">
                <a:latin typeface="宋体" pitchFamily="2" charset="-122"/>
              </a:rPr>
              <a:t>：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1800" dirty="0" smtClean="0">
                <a:latin typeface="宋体" pitchFamily="2" charset="-122"/>
              </a:rPr>
              <a:t>重写</a:t>
            </a:r>
            <a:r>
              <a:rPr lang="zh-CN" altLang="en-US" sz="1800" dirty="0">
                <a:latin typeface="宋体" pitchFamily="2" charset="-122"/>
              </a:rPr>
              <a:t>超类的方法时，可以保持或提升访问级别，但不允许降低方法的访问级别。</a:t>
            </a:r>
            <a:r>
              <a:rPr lang="zh-CN" altLang="en-US" sz="1800" b="1" dirty="0">
                <a:solidFill>
                  <a:srgbClr val="0070C0"/>
                </a:solidFill>
                <a:latin typeface="Arial" charset="0"/>
              </a:rPr>
              <a:t>即父类中该方法为</a:t>
            </a:r>
            <a:r>
              <a:rPr lang="en-US" altLang="zh-CN" sz="1800" b="1" dirty="0">
                <a:solidFill>
                  <a:srgbClr val="0070C0"/>
                </a:solidFill>
                <a:latin typeface="Arial" charset="0"/>
              </a:rPr>
              <a:t>public</a:t>
            </a:r>
            <a:r>
              <a:rPr lang="zh-CN" altLang="en-US" sz="1800" b="1" dirty="0">
                <a:solidFill>
                  <a:srgbClr val="0070C0"/>
                </a:solidFill>
                <a:latin typeface="Arial" charset="0"/>
              </a:rPr>
              <a:t>，子类必须也是</a:t>
            </a:r>
            <a:r>
              <a:rPr lang="en-US" altLang="zh-CN" sz="1800" b="1" dirty="0">
                <a:solidFill>
                  <a:srgbClr val="0070C0"/>
                </a:solidFill>
                <a:latin typeface="Arial" charset="0"/>
              </a:rPr>
              <a:t>public</a:t>
            </a:r>
            <a:r>
              <a:rPr lang="zh-CN" altLang="en-US" sz="1800" b="1" dirty="0">
                <a:solidFill>
                  <a:srgbClr val="0070C0"/>
                </a:solidFill>
                <a:latin typeface="Arial" charset="0"/>
              </a:rPr>
              <a:t>；而父类中是</a:t>
            </a:r>
            <a:r>
              <a:rPr lang="en-US" altLang="zh-CN" sz="1800" b="1" dirty="0">
                <a:solidFill>
                  <a:srgbClr val="0070C0"/>
                </a:solidFill>
                <a:latin typeface="Arial" charset="0"/>
              </a:rPr>
              <a:t>protected</a:t>
            </a:r>
            <a:r>
              <a:rPr lang="zh-CN" altLang="en-US" sz="1800" b="1" dirty="0">
                <a:solidFill>
                  <a:srgbClr val="0070C0"/>
                </a:solidFill>
                <a:latin typeface="Arial" charset="0"/>
              </a:rPr>
              <a:t>，子类可以为</a:t>
            </a:r>
            <a:r>
              <a:rPr lang="en-US" altLang="zh-CN" sz="1800" b="1" dirty="0">
                <a:solidFill>
                  <a:srgbClr val="0070C0"/>
                </a:solidFill>
                <a:latin typeface="Arial" charset="0"/>
              </a:rPr>
              <a:t>public</a:t>
            </a:r>
            <a:r>
              <a:rPr lang="zh-CN" altLang="en-US" sz="1800" b="1" dirty="0">
                <a:solidFill>
                  <a:srgbClr val="0070C0"/>
                </a:solidFill>
                <a:latin typeface="Arial" charset="0"/>
              </a:rPr>
              <a:t>或</a:t>
            </a:r>
            <a:r>
              <a:rPr lang="en-US" altLang="zh-CN" sz="1800" b="1" dirty="0">
                <a:solidFill>
                  <a:srgbClr val="0070C0"/>
                </a:solidFill>
                <a:latin typeface="Arial" charset="0"/>
              </a:rPr>
              <a:t>protected</a:t>
            </a:r>
            <a:r>
              <a:rPr lang="zh-CN" altLang="en-US" sz="1800" dirty="0" smtClean="0">
                <a:latin typeface="Arial" charset="0"/>
              </a:rPr>
              <a:t>。</a:t>
            </a:r>
            <a:endParaRPr lang="en-US" altLang="zh-CN" sz="1800" dirty="0" smtClean="0">
              <a:latin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 smtClean="0">
                <a:latin typeface="宋体" pitchFamily="2" charset="-122"/>
              </a:rPr>
              <a:t>在</a:t>
            </a:r>
            <a:r>
              <a:rPr lang="zh-CN" altLang="en-US" sz="2000" dirty="0">
                <a:latin typeface="宋体" pitchFamily="2" charset="-122"/>
              </a:rPr>
              <a:t>子类中，如果要访问被子类隐藏的超类的成员变量和被重写的超类的方法，可以使用关键字</a:t>
            </a:r>
            <a:r>
              <a:rPr lang="en-US" altLang="zh-CN" sz="2000" b="1" dirty="0">
                <a:solidFill>
                  <a:srgbClr val="A50021"/>
                </a:solidFill>
                <a:latin typeface="宋体" pitchFamily="2" charset="-122"/>
              </a:rPr>
              <a:t>super</a:t>
            </a:r>
            <a:r>
              <a:rPr lang="zh-CN" altLang="en-US" sz="2000" dirty="0">
                <a:latin typeface="宋体" pitchFamily="2" charset="-122"/>
              </a:rPr>
              <a:t>。　</a:t>
            </a:r>
          </a:p>
        </p:txBody>
      </p:sp>
    </p:spTree>
    <p:extLst>
      <p:ext uri="{BB962C8B-B14F-4D97-AF65-F5344CB8AC3E}">
        <p14:creationId xmlns:p14="http://schemas.microsoft.com/office/powerpoint/2010/main" val="335213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758" y="345141"/>
            <a:ext cx="8412482" cy="1143000"/>
          </a:xfrm>
        </p:spPr>
        <p:txBody>
          <a:bodyPr/>
          <a:lstStyle/>
          <a:p>
            <a:r>
              <a:rPr lang="en-US" altLang="en-US" dirty="0" err="1" smtClean="0"/>
              <a:t>变量的隐藏和方法重写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758" y="2377440"/>
            <a:ext cx="8412482" cy="401465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 dirty="0"/>
              <a:t>覆盖与重载：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重载：签名不同的同名函数间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/>
              <a:t>子类中继承了父类的方法，同时可增加新方法与之重载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覆盖：子类中的方法原型和父类中的方法原型一致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/>
              <a:t>说明：在</a:t>
            </a:r>
            <a:r>
              <a:rPr lang="en-US" altLang="zh-CN" sz="2000" dirty="0"/>
              <a:t>JDK5</a:t>
            </a:r>
            <a:r>
              <a:rPr lang="zh-CN" altLang="en-US" sz="2000" dirty="0"/>
              <a:t>中，允许子类将覆盖方法的返回类型定义成原返回类型的</a:t>
            </a:r>
            <a:r>
              <a:rPr lang="zh-CN" altLang="en-US" sz="2000" dirty="0" smtClean="0"/>
              <a:t>子类型</a:t>
            </a:r>
            <a:endParaRPr lang="en-US" altLang="zh-CN" sz="2000" dirty="0" smtClean="0"/>
          </a:p>
          <a:p>
            <a:pPr lvl="1">
              <a:lnSpc>
                <a:spcPct val="90000"/>
              </a:lnSpc>
            </a:pPr>
            <a:r>
              <a:rPr lang="zh-CN" altLang="en-US" sz="2200" dirty="0"/>
              <a:t>例如：</a:t>
            </a:r>
            <a:r>
              <a:rPr lang="en-US" altLang="zh-CN" sz="2200" dirty="0"/>
              <a:t>Employee</a:t>
            </a:r>
            <a:r>
              <a:rPr lang="zh-CN" altLang="en-US" sz="2200" dirty="0"/>
              <a:t>类中有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200" dirty="0"/>
              <a:t>	public void </a:t>
            </a:r>
            <a:r>
              <a:rPr lang="en-US" altLang="zh-CN" sz="2200" dirty="0" err="1"/>
              <a:t>getBuddy</a:t>
            </a:r>
            <a:r>
              <a:rPr lang="en-US" altLang="zh-CN" sz="2200" dirty="0"/>
              <a:t>(){……}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200" dirty="0" smtClean="0"/>
              <a:t>	</a:t>
            </a:r>
            <a:r>
              <a:rPr lang="zh-CN" altLang="en-US" sz="2200" dirty="0" smtClean="0"/>
              <a:t>在</a:t>
            </a:r>
            <a:r>
              <a:rPr lang="zh-CN" altLang="en-US" sz="2200" dirty="0"/>
              <a:t>其子类</a:t>
            </a:r>
            <a:r>
              <a:rPr lang="en-US" altLang="zh-CN" sz="2200" dirty="0"/>
              <a:t>Manager</a:t>
            </a:r>
            <a:r>
              <a:rPr lang="zh-CN" altLang="en-US" sz="2200" dirty="0"/>
              <a:t>中，方法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200" dirty="0"/>
              <a:t>	public void </a:t>
            </a:r>
            <a:r>
              <a:rPr lang="en-US" altLang="zh-CN" sz="2200" dirty="0" err="1"/>
              <a:t>getBuddy</a:t>
            </a:r>
            <a:r>
              <a:rPr lang="en-US" altLang="zh-CN" sz="2200" dirty="0"/>
              <a:t>(){……}</a:t>
            </a:r>
            <a:r>
              <a:rPr lang="zh-CN" altLang="en-US" sz="2200" dirty="0"/>
              <a:t>覆盖了父类中的该</a:t>
            </a:r>
            <a:r>
              <a:rPr lang="zh-CN" altLang="en-US" sz="2200" dirty="0" smtClean="0"/>
              <a:t>方法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79508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示例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773238"/>
            <a:ext cx="3529012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46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smtClean="0"/>
              <a:t>示例（续）</a:t>
            </a: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851443" y="2464481"/>
            <a:ext cx="7529513" cy="3743325"/>
            <a:chOff x="838" y="1706"/>
            <a:chExt cx="4381" cy="1975"/>
          </a:xfrm>
        </p:grpSpPr>
        <p:pic>
          <p:nvPicPr>
            <p:cNvPr id="2458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6" y="1706"/>
              <a:ext cx="4063" cy="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2" name="Text Box 6"/>
            <p:cNvSpPr txBox="1">
              <a:spLocks noChangeArrowheads="1"/>
            </p:cNvSpPr>
            <p:nvPr/>
          </p:nvSpPr>
          <p:spPr bwMode="auto">
            <a:xfrm>
              <a:off x="838" y="2568"/>
              <a:ext cx="817" cy="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>
                  <a:latin typeface="Verdana" panose="020B0604030504040204" pitchFamily="34" charset="0"/>
                </a:rPr>
                <a:t>继承的作用域</a:t>
              </a:r>
            </a:p>
          </p:txBody>
        </p:sp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>
              <a:off x="1791" y="2840"/>
              <a:ext cx="499" cy="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>
                  <a:latin typeface="Verdana" panose="020B0604030504040204" pitchFamily="34" charset="0"/>
                </a:rPr>
                <a:t>实例变量作用域</a:t>
              </a:r>
            </a:p>
          </p:txBody>
        </p:sp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>
              <a:off x="2381" y="3022"/>
              <a:ext cx="499" cy="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>
                  <a:latin typeface="Verdana" panose="020B0604030504040204" pitchFamily="34" charset="0"/>
                </a:rPr>
                <a:t>局部变量作用域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871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smtClean="0"/>
              <a:t>示例（续）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方法覆盖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349500"/>
            <a:ext cx="7993063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77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34</a:t>
            </a:r>
            <a:r>
              <a:rPr lang="zh-CN" altLang="en-US" dirty="0" smtClean="0"/>
              <a:t>：类的继承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扩展关系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继承</a:t>
            </a:r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中类之间的扩展关系构成一个层次结构</a:t>
            </a:r>
          </a:p>
          <a:p>
            <a:pPr lvl="1"/>
            <a:r>
              <a:rPr lang="zh-CN" altLang="en-US" dirty="0" smtClean="0"/>
              <a:t>存在两个类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，其中类</a:t>
            </a:r>
            <a:r>
              <a:rPr lang="en-US" altLang="zh-CN" dirty="0" smtClean="0"/>
              <a:t>B</a:t>
            </a:r>
            <a:r>
              <a:rPr lang="zh-CN" altLang="en-US" dirty="0" smtClean="0"/>
              <a:t>拥有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中的所有域和方法，则称这两个类之间存在继承关系，其中</a:t>
            </a:r>
            <a:r>
              <a:rPr lang="en-US" altLang="zh-CN" dirty="0" smtClean="0"/>
              <a:t>A</a:t>
            </a:r>
            <a:r>
              <a:rPr lang="zh-CN" altLang="en-US" dirty="0" smtClean="0"/>
              <a:t>称为基类，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称为子类</a:t>
            </a:r>
          </a:p>
          <a:p>
            <a:pPr lvl="1"/>
            <a:r>
              <a:rPr lang="en-US" altLang="zh-CN" dirty="0" smtClean="0"/>
              <a:t>Object</a:t>
            </a:r>
            <a:r>
              <a:rPr lang="zh-CN" altLang="en-US" dirty="0" smtClean="0"/>
              <a:t>是层次的根，除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外，所有类都有惟一的父类</a:t>
            </a:r>
          </a:p>
          <a:p>
            <a:pPr lvl="1"/>
            <a:r>
              <a:rPr lang="zh-CN" altLang="en-US" dirty="0" smtClean="0"/>
              <a:t>如果没有显式声明父类，则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被认为是其父类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344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37</a:t>
            </a:r>
            <a:r>
              <a:rPr lang="zh-CN" altLang="en-US" dirty="0" smtClean="0"/>
              <a:t>：</a:t>
            </a:r>
            <a:r>
              <a:rPr lang="zh-CN" altLang="en-US" dirty="0"/>
              <a:t>关键字</a:t>
            </a:r>
            <a:r>
              <a:rPr lang="en-US" altLang="zh-CN" dirty="0" smtClean="0"/>
              <a:t>super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5" y="2325190"/>
            <a:ext cx="7662864" cy="371207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>
                <a:latin typeface="宋体" pitchFamily="2" charset="-122"/>
              </a:rPr>
              <a:t>在</a:t>
            </a:r>
            <a:r>
              <a:rPr lang="en-US" altLang="zh-CN" dirty="0">
                <a:latin typeface="宋体" pitchFamily="2" charset="-122"/>
              </a:rPr>
              <a:t>Java</a:t>
            </a:r>
            <a:r>
              <a:rPr lang="zh-CN" altLang="en-US" dirty="0">
                <a:latin typeface="宋体" pitchFamily="2" charset="-122"/>
              </a:rPr>
              <a:t>中，</a:t>
            </a:r>
            <a:r>
              <a:rPr lang="en-US" altLang="zh-CN" dirty="0">
                <a:latin typeface="宋体" pitchFamily="2" charset="-122"/>
              </a:rPr>
              <a:t>super</a:t>
            </a:r>
            <a:r>
              <a:rPr lang="zh-CN" altLang="en-US" dirty="0">
                <a:latin typeface="宋体" pitchFamily="2" charset="-122"/>
              </a:rPr>
              <a:t>关键字可在子类中用来表示对直接超类的</a:t>
            </a:r>
            <a:r>
              <a:rPr lang="zh-CN" altLang="en-US" dirty="0" smtClean="0">
                <a:latin typeface="宋体" pitchFamily="2" charset="-122"/>
              </a:rPr>
              <a:t>引用。使用</a:t>
            </a:r>
            <a:r>
              <a:rPr lang="zh-CN" altLang="en-US" dirty="0">
                <a:latin typeface="宋体" pitchFamily="2" charset="-122"/>
              </a:rPr>
              <a:t>有两种形式：</a:t>
            </a:r>
            <a:endParaRPr lang="en-US" altLang="zh-CN" dirty="0">
              <a:latin typeface="宋体" pitchFamily="2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>
                <a:latin typeface="宋体" pitchFamily="2" charset="-122"/>
              </a:rPr>
              <a:t>使用</a:t>
            </a:r>
            <a:r>
              <a:rPr lang="en-US" altLang="zh-CN" dirty="0">
                <a:latin typeface="宋体" pitchFamily="2" charset="-122"/>
              </a:rPr>
              <a:t>super</a:t>
            </a:r>
            <a:r>
              <a:rPr lang="zh-CN" altLang="en-US" dirty="0">
                <a:latin typeface="宋体" pitchFamily="2" charset="-122"/>
              </a:rPr>
              <a:t>调用超类的构造</a:t>
            </a:r>
            <a:r>
              <a:rPr lang="zh-CN" altLang="en-US" dirty="0" smtClean="0">
                <a:latin typeface="宋体" pitchFamily="2" charset="-122"/>
              </a:rPr>
              <a:t>方法：</a:t>
            </a:r>
            <a:r>
              <a:rPr lang="zh-CN" altLang="en-US" dirty="0">
                <a:latin typeface="宋体" pitchFamily="2" charset="-122"/>
              </a:rPr>
              <a:t>在子类继承超类时，除了超类的私有成员不能被子类继承外，</a:t>
            </a:r>
            <a:r>
              <a:rPr lang="zh-CN" altLang="en-US" b="1" dirty="0">
                <a:solidFill>
                  <a:srgbClr val="A50021"/>
                </a:solidFill>
                <a:latin typeface="宋体" pitchFamily="2" charset="-122"/>
              </a:rPr>
              <a:t>超类的构造方法也不能被子类继承</a:t>
            </a:r>
            <a:r>
              <a:rPr lang="zh-CN" altLang="en-US" dirty="0">
                <a:latin typeface="宋体" pitchFamily="2" charset="-122"/>
              </a:rPr>
              <a:t>。如果想在子类中使用超类的构造方法，需要使用</a:t>
            </a:r>
            <a:r>
              <a:rPr lang="en-US" altLang="zh-CN" dirty="0">
                <a:latin typeface="宋体" pitchFamily="2" charset="-122"/>
              </a:rPr>
              <a:t>super</a:t>
            </a:r>
            <a:r>
              <a:rPr lang="zh-CN" altLang="en-US" dirty="0">
                <a:latin typeface="宋体" pitchFamily="2" charset="-122"/>
              </a:rPr>
              <a:t>关键字。 </a:t>
            </a:r>
            <a:endParaRPr lang="en-US" altLang="zh-CN" dirty="0">
              <a:latin typeface="宋体" pitchFamily="2" charset="-122"/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dirty="0" smtClean="0">
                <a:latin typeface="宋体" pitchFamily="2" charset="-122"/>
              </a:rPr>
              <a:t>使用</a:t>
            </a:r>
            <a:r>
              <a:rPr lang="en-US" altLang="zh-CN" dirty="0">
                <a:latin typeface="宋体" pitchFamily="2" charset="-122"/>
              </a:rPr>
              <a:t>super</a:t>
            </a:r>
            <a:r>
              <a:rPr lang="zh-CN" altLang="en-US" dirty="0">
                <a:latin typeface="宋体" pitchFamily="2" charset="-122"/>
              </a:rPr>
              <a:t>访问已被子类成员隐藏掉的超类</a:t>
            </a:r>
            <a:r>
              <a:rPr lang="zh-CN" altLang="en-US" dirty="0" smtClean="0">
                <a:latin typeface="宋体" pitchFamily="2" charset="-122"/>
              </a:rPr>
              <a:t>成员</a:t>
            </a:r>
            <a:endParaRPr lang="en-US" altLang="zh-CN" dirty="0">
              <a:latin typeface="宋体" pitchFamily="2" charset="-122"/>
            </a:endParaRPr>
          </a:p>
          <a:p>
            <a:pPr lvl="2">
              <a:spcBef>
                <a:spcPts val="0"/>
              </a:spcBef>
              <a:defRPr/>
            </a:pPr>
            <a:r>
              <a:rPr lang="zh-CN" altLang="en-US" dirty="0">
                <a:latin typeface="宋体" pitchFamily="2" charset="-122"/>
              </a:rPr>
              <a:t>访问被隐藏的成员变量：</a:t>
            </a:r>
            <a:r>
              <a:rPr lang="en-US" altLang="zh-CN" dirty="0">
                <a:latin typeface="宋体" pitchFamily="2" charset="-122"/>
              </a:rPr>
              <a:t>super.</a:t>
            </a:r>
            <a:r>
              <a:rPr lang="zh-CN" altLang="en-US" dirty="0">
                <a:latin typeface="宋体" pitchFamily="2" charset="-122"/>
              </a:rPr>
              <a:t>成员变量</a:t>
            </a:r>
            <a:r>
              <a:rPr lang="zh-CN" altLang="en-US" dirty="0" smtClean="0">
                <a:latin typeface="宋体" pitchFamily="2" charset="-122"/>
              </a:rPr>
              <a:t>名</a:t>
            </a:r>
            <a:endParaRPr lang="en-US" altLang="zh-CN" dirty="0" smtClean="0">
              <a:latin typeface="宋体" pitchFamily="2" charset="-122"/>
            </a:endParaRPr>
          </a:p>
          <a:p>
            <a:pPr lvl="2">
              <a:spcBef>
                <a:spcPts val="0"/>
              </a:spcBef>
              <a:defRPr/>
            </a:pPr>
            <a:r>
              <a:rPr lang="zh-CN" altLang="en-US" dirty="0" smtClean="0">
                <a:latin typeface="宋体" pitchFamily="2" charset="-122"/>
              </a:rPr>
              <a:t>访问</a:t>
            </a:r>
            <a:r>
              <a:rPr lang="zh-CN" altLang="en-US" dirty="0">
                <a:latin typeface="宋体" pitchFamily="2" charset="-122"/>
              </a:rPr>
              <a:t>被隐藏的方法：</a:t>
            </a:r>
            <a:r>
              <a:rPr lang="en-US" altLang="zh-CN" dirty="0">
                <a:latin typeface="宋体" pitchFamily="2" charset="-122"/>
              </a:rPr>
              <a:t>super.</a:t>
            </a:r>
            <a:r>
              <a:rPr lang="zh-CN" altLang="en-US" dirty="0">
                <a:latin typeface="宋体" pitchFamily="2" charset="-122"/>
              </a:rPr>
              <a:t>方法</a:t>
            </a:r>
            <a:r>
              <a:rPr lang="zh-CN" altLang="en-US" dirty="0" smtClean="0">
                <a:latin typeface="宋体" pitchFamily="2" charset="-122"/>
              </a:rPr>
              <a:t>名</a:t>
            </a:r>
            <a:endParaRPr lang="zh-CN" altLang="en-US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9069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知识点</a:t>
            </a:r>
            <a:r>
              <a:rPr lang="en-US" altLang="zh-CN" dirty="0" smtClean="0"/>
              <a:t>39</a:t>
            </a:r>
            <a:r>
              <a:rPr lang="zh-CN" altLang="en-US" dirty="0" smtClean="0"/>
              <a:t>：子类及多态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2746876"/>
            <a:ext cx="7823200" cy="2365057"/>
          </a:xfrm>
        </p:spPr>
        <p:txBody>
          <a:bodyPr/>
          <a:lstStyle/>
          <a:p>
            <a:r>
              <a:rPr lang="zh-CN" altLang="en-US" dirty="0" smtClean="0"/>
              <a:t>多态：</a:t>
            </a:r>
          </a:p>
          <a:p>
            <a:pPr lvl="1"/>
            <a:r>
              <a:rPr lang="zh-CN" altLang="en-US" dirty="0" smtClean="0"/>
              <a:t>一个对象变量可以引用多种实际类型的现象称为多态</a:t>
            </a:r>
          </a:p>
          <a:p>
            <a:pPr lvl="1"/>
            <a:r>
              <a:rPr lang="zh-CN" altLang="en-US" dirty="0" smtClean="0"/>
              <a:t>示例：父类的数组</a:t>
            </a:r>
          </a:p>
          <a:p>
            <a:pPr lvl="1"/>
            <a:r>
              <a:rPr lang="zh-CN" altLang="en-US" dirty="0" smtClean="0"/>
              <a:t>思考：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中有唯一的超类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，有什么好处？</a:t>
            </a:r>
          </a:p>
        </p:txBody>
      </p:sp>
    </p:spTree>
    <p:extLst>
      <p:ext uri="{BB962C8B-B14F-4D97-AF65-F5344CB8AC3E}">
        <p14:creationId xmlns:p14="http://schemas.microsoft.com/office/powerpoint/2010/main" val="182588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子类及多态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2398532"/>
            <a:ext cx="7823200" cy="441166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子类及多态：</a:t>
            </a:r>
          </a:p>
          <a:p>
            <a:pPr lvl="1" eaLnBrk="1" hangingPunct="1"/>
            <a:r>
              <a:rPr lang="zh-CN" altLang="en-US" dirty="0" smtClean="0"/>
              <a:t>基本概念：</a:t>
            </a:r>
          </a:p>
          <a:p>
            <a:pPr lvl="2" eaLnBrk="1" hangingPunct="1"/>
            <a:r>
              <a:rPr lang="zh-CN" altLang="en-US" dirty="0" smtClean="0"/>
              <a:t>静态绑定：编译时将方法的调用与具体实现绑定（运行高效）</a:t>
            </a:r>
          </a:p>
          <a:p>
            <a:pPr lvl="2" eaLnBrk="1" hangingPunct="1"/>
            <a:r>
              <a:rPr lang="zh-CN" altLang="en-US" dirty="0" smtClean="0"/>
              <a:t>动态绑定：运行时将方法的调用与具体实现绑定（编译时还未能确定）</a:t>
            </a:r>
          </a:p>
          <a:p>
            <a:pPr lvl="1" eaLnBrk="1" hangingPunct="1"/>
            <a:r>
              <a:rPr lang="zh-CN" altLang="en-US" dirty="0" smtClean="0"/>
              <a:t>动态绑定的前提：</a:t>
            </a:r>
          </a:p>
          <a:p>
            <a:pPr lvl="2" eaLnBrk="1" hangingPunct="1"/>
            <a:r>
              <a:rPr lang="zh-CN" altLang="en-US" dirty="0" smtClean="0"/>
              <a:t>基本类型与变量：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x;——</a:t>
            </a:r>
            <a:r>
              <a:rPr lang="zh-CN" altLang="en-US" dirty="0" smtClean="0"/>
              <a:t>此时</a:t>
            </a:r>
            <a:r>
              <a:rPr lang="en-US" altLang="zh-CN" dirty="0" smtClean="0"/>
              <a:t>x</a:t>
            </a:r>
            <a:r>
              <a:rPr lang="zh-CN" altLang="en-US" dirty="0" smtClean="0"/>
              <a:t>对应内存块，而该内存块的类型确定，在编译时已绑定</a:t>
            </a:r>
          </a:p>
        </p:txBody>
      </p:sp>
    </p:spTree>
    <p:extLst>
      <p:ext uri="{BB962C8B-B14F-4D97-AF65-F5344CB8AC3E}">
        <p14:creationId xmlns:p14="http://schemas.microsoft.com/office/powerpoint/2010/main" val="7758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子类及多态</a:t>
            </a:r>
            <a:endParaRPr lang="zh-CN" alt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257698"/>
            <a:ext cx="7848600" cy="44132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子类及多态：</a:t>
            </a:r>
          </a:p>
          <a:p>
            <a:pPr lvl="1" eaLnBrk="1" hangingPunct="1"/>
            <a:r>
              <a:rPr lang="zh-CN" altLang="en-US" dirty="0" smtClean="0"/>
              <a:t>动态绑定的前提：</a:t>
            </a:r>
          </a:p>
          <a:p>
            <a:pPr lvl="2" eaLnBrk="1" hangingPunct="1"/>
            <a:r>
              <a:rPr lang="zh-CN" altLang="en-US" dirty="0" smtClean="0"/>
              <a:t>类与对象：</a:t>
            </a:r>
          </a:p>
          <a:p>
            <a:pPr lvl="3" eaLnBrk="1" hangingPunct="1"/>
            <a:r>
              <a:rPr lang="zh-CN" altLang="en-US" dirty="0" smtClean="0"/>
              <a:t>对象声明产生引用</a:t>
            </a:r>
          </a:p>
          <a:p>
            <a:pPr lvl="3" eaLnBrk="1" hangingPunct="1"/>
            <a:r>
              <a:rPr lang="zh-CN" altLang="en-US" dirty="0" smtClean="0"/>
              <a:t>对象实例利用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产生</a:t>
            </a:r>
          </a:p>
          <a:p>
            <a:pPr lvl="3" eaLnBrk="1" hangingPunct="1"/>
            <a:r>
              <a:rPr lang="zh-CN" altLang="en-US" dirty="0" smtClean="0"/>
              <a:t>引用变量在编译时无法确定其真实引用的对象</a:t>
            </a:r>
          </a:p>
          <a:p>
            <a:pPr lvl="2" eaLnBrk="1" hangingPunct="1"/>
            <a:r>
              <a:rPr lang="zh-CN" altLang="en-US" dirty="0" smtClean="0"/>
              <a:t>子类型的可替代性：</a:t>
            </a:r>
          </a:p>
          <a:p>
            <a:pPr lvl="3" eaLnBrk="1" hangingPunct="1"/>
            <a:r>
              <a:rPr lang="zh-CN" altLang="en-US" dirty="0" smtClean="0"/>
              <a:t>父类与子类的关系：</a:t>
            </a:r>
          </a:p>
          <a:p>
            <a:pPr lvl="4" eaLnBrk="1" hangingPunct="1"/>
            <a:r>
              <a:rPr lang="zh-CN" altLang="en-US" dirty="0" smtClean="0"/>
              <a:t>子类继承父类的特性，并增加了新特性；</a:t>
            </a:r>
          </a:p>
          <a:p>
            <a:pPr lvl="4" eaLnBrk="1" hangingPunct="1"/>
            <a:r>
              <a:rPr lang="zh-CN" altLang="en-US" dirty="0" smtClean="0"/>
              <a:t>子类是父类的特例，即每个子类实例都是父类的实例，反之不然；</a:t>
            </a:r>
          </a:p>
        </p:txBody>
      </p:sp>
    </p:spTree>
    <p:extLst>
      <p:ext uri="{BB962C8B-B14F-4D97-AF65-F5344CB8AC3E}">
        <p14:creationId xmlns:p14="http://schemas.microsoft.com/office/powerpoint/2010/main" val="148031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子类及多态</a:t>
            </a:r>
            <a:endParaRPr lang="zh-CN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379618"/>
            <a:ext cx="7848600" cy="35944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子类及多态：</a:t>
            </a:r>
          </a:p>
          <a:p>
            <a:pPr lvl="1" eaLnBrk="1" hangingPunct="1"/>
            <a:r>
              <a:rPr lang="zh-CN" altLang="en-US" dirty="0" smtClean="0"/>
              <a:t>动态绑定的前提：</a:t>
            </a:r>
          </a:p>
          <a:p>
            <a:pPr lvl="2" eaLnBrk="1" hangingPunct="1"/>
            <a:r>
              <a:rPr lang="zh-CN" altLang="en-US" dirty="0" smtClean="0"/>
              <a:t>子类型的可替代性：</a:t>
            </a:r>
          </a:p>
          <a:p>
            <a:pPr lvl="3" eaLnBrk="1" hangingPunct="1"/>
            <a:r>
              <a:rPr lang="zh-CN" altLang="en-US" dirty="0" smtClean="0"/>
              <a:t>子类型：如果</a:t>
            </a:r>
            <a:r>
              <a:rPr lang="en-US" altLang="zh-CN" dirty="0" smtClean="0"/>
              <a:t>T1</a:t>
            </a:r>
            <a:r>
              <a:rPr lang="zh-CN" altLang="en-US" dirty="0" smtClean="0"/>
              <a:t>的每个合法值也同时是</a:t>
            </a:r>
            <a:r>
              <a:rPr lang="en-US" altLang="zh-CN" dirty="0" smtClean="0"/>
              <a:t>T2</a:t>
            </a:r>
            <a:r>
              <a:rPr lang="zh-CN" altLang="en-US" dirty="0" smtClean="0"/>
              <a:t>的一个合法值，则类型</a:t>
            </a:r>
            <a:r>
              <a:rPr lang="en-US" altLang="zh-CN" dirty="0" smtClean="0"/>
              <a:t>T1</a:t>
            </a:r>
            <a:r>
              <a:rPr lang="zh-CN" altLang="en-US" dirty="0" smtClean="0"/>
              <a:t>是</a:t>
            </a:r>
            <a:r>
              <a:rPr lang="en-US" altLang="zh-CN" dirty="0" smtClean="0"/>
              <a:t>T2</a:t>
            </a:r>
            <a:r>
              <a:rPr lang="zh-CN" altLang="en-US" dirty="0" smtClean="0"/>
              <a:t>类型的一个子类型，其中</a:t>
            </a:r>
            <a:r>
              <a:rPr lang="en-US" altLang="zh-CN" dirty="0" smtClean="0"/>
              <a:t>T2</a:t>
            </a:r>
            <a:r>
              <a:rPr lang="zh-CN" altLang="en-US" dirty="0" smtClean="0"/>
              <a:t>是</a:t>
            </a:r>
            <a:r>
              <a:rPr lang="en-US" altLang="zh-CN" dirty="0" smtClean="0"/>
              <a:t>T1</a:t>
            </a:r>
            <a:r>
              <a:rPr lang="zh-CN" altLang="en-US" dirty="0" smtClean="0"/>
              <a:t>的父类型；</a:t>
            </a:r>
          </a:p>
          <a:p>
            <a:pPr lvl="3" eaLnBrk="1" hangingPunct="1"/>
            <a:r>
              <a:rPr lang="zh-CN" altLang="en-US" dirty="0" smtClean="0"/>
              <a:t>子类型的可替代性：</a:t>
            </a:r>
          </a:p>
          <a:p>
            <a:pPr lvl="4" eaLnBrk="1" hangingPunct="1"/>
            <a:r>
              <a:rPr lang="zh-CN" altLang="en-US" dirty="0" smtClean="0"/>
              <a:t>子类型的值可以出现在任何需要其父类值的地方。即子类型的值可以替换它的父类型的值</a:t>
            </a:r>
          </a:p>
          <a:p>
            <a:pPr lvl="4" eaLnBrk="1" hangingPunct="1"/>
            <a:r>
              <a:rPr lang="zh-CN" altLang="en-US" dirty="0" smtClean="0"/>
              <a:t>子类实例总可以替换其父类的实例</a:t>
            </a:r>
          </a:p>
          <a:p>
            <a:pPr lvl="3" eaLnBrk="1" hangingPunct="1"/>
            <a:r>
              <a:rPr lang="zh-CN" altLang="en-US" dirty="0" smtClean="0"/>
              <a:t>引用类型：遵循子类型的关系</a:t>
            </a:r>
          </a:p>
        </p:txBody>
      </p:sp>
    </p:spTree>
    <p:extLst>
      <p:ext uri="{BB962C8B-B14F-4D97-AF65-F5344CB8AC3E}">
        <p14:creationId xmlns:p14="http://schemas.microsoft.com/office/powerpoint/2010/main" val="145243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子类及多态</a:t>
            </a:r>
            <a:endParaRPr lang="zh-CN" alt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405745"/>
            <a:ext cx="7848600" cy="3524794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子类及多态：</a:t>
            </a:r>
          </a:p>
          <a:p>
            <a:pPr lvl="1" eaLnBrk="1" hangingPunct="1"/>
            <a:r>
              <a:rPr lang="zh-CN" altLang="en-US" dirty="0" smtClean="0"/>
              <a:t>动态绑定的前提：</a:t>
            </a:r>
          </a:p>
          <a:p>
            <a:pPr lvl="2" eaLnBrk="1" hangingPunct="1"/>
            <a:r>
              <a:rPr lang="zh-CN" altLang="en-US" dirty="0" smtClean="0"/>
              <a:t>子类型的可替代性：</a:t>
            </a:r>
          </a:p>
          <a:p>
            <a:pPr lvl="3" eaLnBrk="1" hangingPunct="1"/>
            <a:r>
              <a:rPr lang="zh-CN" altLang="en-US" dirty="0" smtClean="0"/>
              <a:t>引用类型的延展和缩减</a:t>
            </a:r>
          </a:p>
          <a:p>
            <a:pPr lvl="4" eaLnBrk="1" hangingPunct="1"/>
            <a:r>
              <a:rPr lang="zh-CN" altLang="en-US" dirty="0" smtClean="0"/>
              <a:t>延展：子类型转换为其父类型之一（隐式执行）</a:t>
            </a:r>
          </a:p>
          <a:p>
            <a:pPr lvl="4" eaLnBrk="1" hangingPunct="1"/>
            <a:r>
              <a:rPr lang="zh-CN" altLang="en-US" dirty="0" smtClean="0"/>
              <a:t>缩减：父类型转换为其子类型之一（显式指定，即强制转换）</a:t>
            </a:r>
          </a:p>
          <a:p>
            <a:pPr lvl="1" eaLnBrk="1" hangingPunct="1"/>
            <a:r>
              <a:rPr lang="zh-CN" altLang="en-US" dirty="0" smtClean="0"/>
              <a:t>多态：</a:t>
            </a:r>
          </a:p>
          <a:p>
            <a:pPr lvl="2" eaLnBrk="1" hangingPunct="1"/>
            <a:r>
              <a:rPr lang="zh-CN" altLang="en-US" dirty="0" smtClean="0"/>
              <a:t>简单类型的转换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简单类型的值变化</a:t>
            </a:r>
          </a:p>
          <a:p>
            <a:pPr lvl="2" eaLnBrk="1" hangingPunct="1"/>
            <a:r>
              <a:rPr lang="zh-CN" altLang="en-US" dirty="0" smtClean="0"/>
              <a:t>引用类型的转换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具体引用的对象不变</a:t>
            </a:r>
          </a:p>
        </p:txBody>
      </p:sp>
    </p:spTree>
    <p:extLst>
      <p:ext uri="{BB962C8B-B14F-4D97-AF65-F5344CB8AC3E}">
        <p14:creationId xmlns:p14="http://schemas.microsoft.com/office/powerpoint/2010/main" val="181758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子类及多态</a:t>
            </a:r>
            <a:endParaRPr lang="zh-CN" alt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562498"/>
            <a:ext cx="7848600" cy="3280954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子类及多态：</a:t>
            </a:r>
          </a:p>
          <a:p>
            <a:pPr lvl="1" eaLnBrk="1" hangingPunct="1"/>
            <a:r>
              <a:rPr lang="zh-CN" altLang="en-US" dirty="0" smtClean="0"/>
              <a:t>多态赋值：</a:t>
            </a:r>
          </a:p>
          <a:p>
            <a:pPr lvl="2" eaLnBrk="1" hangingPunct="1"/>
            <a:r>
              <a:rPr lang="zh-CN" altLang="en-US" dirty="0" smtClean="0"/>
              <a:t>赋值规则：右侧表达式的类型必须是左侧变量类型的子类型</a:t>
            </a:r>
          </a:p>
          <a:p>
            <a:pPr lvl="3" eaLnBrk="1" hangingPunct="1"/>
            <a:r>
              <a:rPr lang="zh-CN" altLang="en-US" dirty="0" smtClean="0"/>
              <a:t>例如：</a:t>
            </a:r>
            <a:r>
              <a:rPr lang="en-US" altLang="zh-CN" dirty="0" smtClean="0"/>
              <a:t>Employee </a:t>
            </a:r>
            <a:r>
              <a:rPr lang="en-US" altLang="zh-CN" dirty="0" err="1" smtClean="0"/>
              <a:t>emp</a:t>
            </a:r>
            <a:r>
              <a:rPr lang="en-US" altLang="zh-CN" dirty="0" smtClean="0"/>
              <a:t>=new Manager(“Zhang”,”Soochow”,4500);</a:t>
            </a:r>
          </a:p>
          <a:p>
            <a:pPr lvl="2" eaLnBrk="1" hangingPunct="1"/>
            <a:r>
              <a:rPr lang="zh-CN" altLang="en-US" dirty="0" smtClean="0"/>
              <a:t>下溯（缩减）必须显式指定：</a:t>
            </a:r>
          </a:p>
          <a:p>
            <a:pPr lvl="3" eaLnBrk="1" hangingPunct="1"/>
            <a:r>
              <a:rPr lang="zh-CN" altLang="en-US" dirty="0" smtClean="0"/>
              <a:t>例如：</a:t>
            </a:r>
            <a:r>
              <a:rPr lang="en-US" altLang="zh-CN" dirty="0" smtClean="0"/>
              <a:t>Manager </a:t>
            </a:r>
            <a:r>
              <a:rPr lang="en-US" altLang="zh-CN" dirty="0" err="1" smtClean="0"/>
              <a:t>mgr</a:t>
            </a:r>
            <a:r>
              <a:rPr lang="en-US" altLang="zh-CN" dirty="0" smtClean="0"/>
              <a:t>=(Manager) </a:t>
            </a:r>
            <a:r>
              <a:rPr lang="en-US" altLang="zh-CN" dirty="0" err="1" smtClean="0"/>
              <a:t>emp</a:t>
            </a:r>
            <a:r>
              <a:rPr lang="en-US" altLang="zh-CN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869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子类及多态</a:t>
            </a:r>
            <a:endParaRPr lang="zh-CN" altLang="en-US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4" y="2389823"/>
            <a:ext cx="7559720" cy="381793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多态赋值：</a:t>
            </a:r>
          </a:p>
          <a:p>
            <a:pPr lvl="1"/>
            <a:r>
              <a:rPr lang="zh-CN" altLang="en-US" sz="2800" dirty="0" smtClean="0"/>
              <a:t>下溯（缩减）必须显式指定：</a:t>
            </a:r>
          </a:p>
          <a:p>
            <a:pPr lvl="2"/>
            <a:r>
              <a:rPr lang="en-US" altLang="zh-CN" sz="2000" dirty="0" smtClean="0"/>
              <a:t>Java</a:t>
            </a:r>
            <a:r>
              <a:rPr lang="zh-CN" altLang="en-US" sz="2000" dirty="0" smtClean="0"/>
              <a:t>中允许编译时显式地将任何引用转换成其他类型，转换的合法性是运行时判定的，如果非法则抛出</a:t>
            </a:r>
            <a:r>
              <a:rPr lang="en-US" altLang="zh-CN" sz="2000" dirty="0" err="1" smtClean="0"/>
              <a:t>ClassCaseException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5704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子类及多态</a:t>
            </a:r>
            <a:endParaRPr lang="zh-CN" alt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779" y="2010187"/>
            <a:ext cx="8208963" cy="1655762"/>
          </a:xfrm>
        </p:spPr>
        <p:txBody>
          <a:bodyPr/>
          <a:lstStyle/>
          <a:p>
            <a:pPr lvl="1" eaLnBrk="1" hangingPunct="1"/>
            <a:r>
              <a:rPr lang="zh-CN" altLang="en-US" sz="2200" dirty="0" smtClean="0"/>
              <a:t>多态赋值：</a:t>
            </a:r>
          </a:p>
          <a:p>
            <a:pPr lvl="2" eaLnBrk="1" hangingPunct="1"/>
            <a:r>
              <a:rPr lang="en-US" altLang="zh-CN" sz="2100" dirty="0" err="1" smtClean="0"/>
              <a:t>instanceof</a:t>
            </a:r>
            <a:r>
              <a:rPr lang="zh-CN" altLang="en-US" sz="2100" dirty="0" smtClean="0"/>
              <a:t>运算符：判断某表达式是否为指定类或接口的实例？如果是，返回</a:t>
            </a:r>
            <a:r>
              <a:rPr lang="en-US" altLang="zh-CN" sz="2100" dirty="0" smtClean="0"/>
              <a:t>true</a:t>
            </a:r>
            <a:r>
              <a:rPr lang="zh-CN" altLang="en-US" sz="2100" dirty="0" smtClean="0"/>
              <a:t>，否则</a:t>
            </a:r>
            <a:r>
              <a:rPr lang="en-US" altLang="zh-CN" sz="2100" dirty="0" smtClean="0"/>
              <a:t>false</a:t>
            </a:r>
            <a:r>
              <a:rPr lang="zh-CN" altLang="en-US" sz="2100" dirty="0" smtClean="0"/>
              <a:t>。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341963"/>
            <a:ext cx="4577941" cy="2362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14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知识点</a:t>
            </a:r>
            <a:r>
              <a:rPr lang="en-US" altLang="zh-CN" dirty="0" smtClean="0"/>
              <a:t>40</a:t>
            </a:r>
            <a:r>
              <a:rPr lang="zh-CN" altLang="en-US" dirty="0" smtClean="0"/>
              <a:t>：关键字</a:t>
            </a:r>
            <a:r>
              <a:rPr lang="en-US" altLang="zh-CN" dirty="0" smtClean="0"/>
              <a:t>final</a:t>
            </a:r>
            <a:endParaRPr lang="zh-CN" alt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220" y="2682471"/>
            <a:ext cx="7620182" cy="33961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dirty="0" smtClean="0">
                <a:latin typeface="Times New Roman" pitchFamily="18" charset="0"/>
              </a:rPr>
              <a:t>在</a:t>
            </a:r>
            <a:r>
              <a:rPr lang="zh-CN" altLang="en-US" dirty="0">
                <a:latin typeface="Times New Roman" pitchFamily="18" charset="0"/>
              </a:rPr>
              <a:t>声明类、成员变量和方法时，都可以使用</a:t>
            </a:r>
            <a:r>
              <a:rPr lang="en-US" altLang="zh-CN" dirty="0">
                <a:latin typeface="Times New Roman" pitchFamily="18" charset="0"/>
              </a:rPr>
              <a:t>final</a:t>
            </a:r>
            <a:r>
              <a:rPr lang="zh-CN" altLang="en-US" dirty="0">
                <a:latin typeface="Times New Roman" pitchFamily="18" charset="0"/>
              </a:rPr>
              <a:t>关键字。根据</a:t>
            </a:r>
            <a:r>
              <a:rPr lang="en-US" altLang="zh-CN" dirty="0">
                <a:latin typeface="Times New Roman" pitchFamily="18" charset="0"/>
              </a:rPr>
              <a:t>final</a:t>
            </a:r>
            <a:r>
              <a:rPr lang="zh-CN" altLang="en-US" dirty="0">
                <a:latin typeface="Times New Roman" pitchFamily="18" charset="0"/>
              </a:rPr>
              <a:t>关键字出现的位置的不同，</a:t>
            </a:r>
            <a:r>
              <a:rPr lang="en-US" altLang="zh-CN" dirty="0">
                <a:latin typeface="Times New Roman" pitchFamily="18" charset="0"/>
              </a:rPr>
              <a:t>final</a:t>
            </a:r>
            <a:r>
              <a:rPr lang="zh-CN" altLang="en-US" dirty="0">
                <a:latin typeface="Times New Roman" pitchFamily="18" charset="0"/>
              </a:rPr>
              <a:t>关键字分别具有以下三种功能：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b="1" dirty="0" smtClean="0">
                <a:latin typeface="Times New Roman" pitchFamily="18" charset="0"/>
              </a:rPr>
              <a:t>阻止</a:t>
            </a:r>
            <a:r>
              <a:rPr lang="zh-CN" altLang="en-US" b="1" dirty="0">
                <a:latin typeface="Times New Roman" pitchFamily="18" charset="0"/>
              </a:rPr>
              <a:t>类的继承。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b="1" dirty="0" smtClean="0">
                <a:latin typeface="Times New Roman" pitchFamily="18" charset="0"/>
              </a:rPr>
              <a:t>阻止</a:t>
            </a:r>
            <a:r>
              <a:rPr lang="zh-CN" altLang="en-US" b="1" dirty="0">
                <a:latin typeface="Times New Roman" pitchFamily="18" charset="0"/>
              </a:rPr>
              <a:t>方法的重写。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b="1" dirty="0" smtClean="0">
                <a:latin typeface="Times New Roman" pitchFamily="18" charset="0"/>
              </a:rPr>
              <a:t>创建</a:t>
            </a:r>
            <a:r>
              <a:rPr lang="zh-CN" altLang="en-US" b="1" dirty="0">
                <a:latin typeface="Times New Roman" pitchFamily="18" charset="0"/>
              </a:rPr>
              <a:t>常量</a:t>
            </a:r>
            <a:r>
              <a:rPr lang="zh-CN" altLang="en-US" b="1" dirty="0" smtClean="0">
                <a:latin typeface="Times New Roman" pitchFamily="18" charset="0"/>
              </a:rPr>
              <a:t>。</a:t>
            </a:r>
            <a:endParaRPr lang="zh-CN" altLang="en-US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11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184" y="2595158"/>
            <a:ext cx="8138615" cy="3622766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子类的创建与我们前面所介绍的类的创建包含的内容几乎是一样的，一样包含了类的声明和类体两个部分，不同的地方是需要在声明子类时体现子类的继承性。子类继承超类是通过在子类的声明语句后面使用关键字“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extends”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来体现的。创建子类的一般语法格式如下：</a:t>
            </a:r>
          </a:p>
          <a:p>
            <a:pPr marL="0" lvl="0" indent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　　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访问修饰符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][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类型修饰符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] class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子类名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extends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超类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</a:p>
          <a:p>
            <a:pPr marL="0" lvl="0" indent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　　　　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子类成员变量声明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</a:p>
          <a:p>
            <a:pPr marL="0" lvl="0" indent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　　　　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子类方法定义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</a:p>
          <a:p>
            <a:pPr marL="0" lvl="0" indent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　　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911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关键字</a:t>
            </a:r>
            <a:r>
              <a:rPr lang="en-US" altLang="zh-CN" dirty="0" smtClean="0"/>
              <a:t>final</a:t>
            </a:r>
            <a:endParaRPr lang="zh-CN" alt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042" y="2508298"/>
            <a:ext cx="8316868" cy="41052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dirty="0" smtClean="0"/>
              <a:t>阻止继承：</a:t>
            </a:r>
            <a:r>
              <a:rPr lang="zh-CN" altLang="en-US" dirty="0" smtClean="0">
                <a:latin typeface="Times New Roman" pitchFamily="18" charset="0"/>
              </a:rPr>
              <a:t>在</a:t>
            </a:r>
            <a:r>
              <a:rPr lang="zh-CN" altLang="en-US" dirty="0">
                <a:latin typeface="Times New Roman" pitchFamily="18" charset="0"/>
              </a:rPr>
              <a:t>定义类时，如果使用</a:t>
            </a:r>
            <a:r>
              <a:rPr lang="en-US" altLang="zh-CN" dirty="0">
                <a:latin typeface="Times New Roman" pitchFamily="18" charset="0"/>
              </a:rPr>
              <a:t>final</a:t>
            </a:r>
            <a:r>
              <a:rPr lang="zh-CN" altLang="en-US" dirty="0">
                <a:latin typeface="Times New Roman" pitchFamily="18" charset="0"/>
              </a:rPr>
              <a:t>关键字声明类，那么这个类将不能被子类继承。例如：</a:t>
            </a:r>
          </a:p>
          <a:p>
            <a:pPr marL="342900" lvl="1" indent="0">
              <a:lnSpc>
                <a:spcPct val="60000"/>
              </a:lnSpc>
              <a:spcBef>
                <a:spcPct val="50000"/>
              </a:spcBef>
              <a:buNone/>
              <a:defRPr/>
            </a:pPr>
            <a:r>
              <a:rPr lang="zh-CN" altLang="en-US" dirty="0">
                <a:latin typeface="Times New Roman" pitchFamily="18" charset="0"/>
              </a:rPr>
              <a:t>　　</a:t>
            </a:r>
            <a:r>
              <a:rPr lang="en-US" altLang="zh-CN" dirty="0">
                <a:latin typeface="Times New Roman" pitchFamily="18" charset="0"/>
              </a:rPr>
              <a:t>final class A {</a:t>
            </a:r>
          </a:p>
          <a:p>
            <a:pPr marL="342900" lvl="1" indent="0">
              <a:lnSpc>
                <a:spcPct val="60000"/>
              </a:lnSpc>
              <a:spcBef>
                <a:spcPct val="50000"/>
              </a:spcBef>
              <a:buNone/>
              <a:defRPr/>
            </a:pPr>
            <a:r>
              <a:rPr lang="zh-CN" altLang="en-US" dirty="0">
                <a:latin typeface="Times New Roman" pitchFamily="18" charset="0"/>
              </a:rPr>
              <a:t>　　　</a:t>
            </a:r>
            <a:r>
              <a:rPr lang="en-US" altLang="zh-CN" dirty="0">
                <a:latin typeface="Times New Roman" pitchFamily="18" charset="0"/>
              </a:rPr>
              <a:t>public void f(){</a:t>
            </a:r>
          </a:p>
          <a:p>
            <a:pPr marL="342900" lvl="1" indent="0">
              <a:lnSpc>
                <a:spcPct val="60000"/>
              </a:lnSpc>
              <a:spcBef>
                <a:spcPct val="50000"/>
              </a:spcBef>
              <a:buNone/>
              <a:defRPr/>
            </a:pPr>
            <a:r>
              <a:rPr lang="zh-CN" altLang="en-US" dirty="0">
                <a:latin typeface="Times New Roman" pitchFamily="18" charset="0"/>
              </a:rPr>
              <a:t>　　　　</a:t>
            </a:r>
            <a:r>
              <a:rPr lang="en-US" altLang="zh-CN" dirty="0" err="1">
                <a:latin typeface="Times New Roman" pitchFamily="18" charset="0"/>
              </a:rPr>
              <a:t>System.out.println</a:t>
            </a:r>
            <a:r>
              <a:rPr lang="en-US" altLang="zh-CN" dirty="0">
                <a:latin typeface="Times New Roman" pitchFamily="18" charset="0"/>
              </a:rPr>
              <a:t>("</a:t>
            </a:r>
            <a:r>
              <a:rPr lang="zh-CN" altLang="en-US" dirty="0">
                <a:latin typeface="Times New Roman" pitchFamily="18" charset="0"/>
              </a:rPr>
              <a:t>使用</a:t>
            </a:r>
            <a:r>
              <a:rPr lang="en-US" altLang="zh-CN" dirty="0">
                <a:latin typeface="Times New Roman" pitchFamily="18" charset="0"/>
              </a:rPr>
              <a:t>final</a:t>
            </a:r>
            <a:r>
              <a:rPr lang="zh-CN" altLang="en-US" dirty="0">
                <a:latin typeface="Times New Roman" pitchFamily="18" charset="0"/>
              </a:rPr>
              <a:t>声明</a:t>
            </a:r>
            <a:r>
              <a:rPr lang="en-US" altLang="zh-CN" dirty="0">
                <a:latin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</a:rPr>
              <a:t>类</a:t>
            </a:r>
            <a:r>
              <a:rPr lang="en-US" altLang="zh-CN" dirty="0">
                <a:latin typeface="Times New Roman" pitchFamily="18" charset="0"/>
              </a:rPr>
              <a:t>");</a:t>
            </a:r>
          </a:p>
          <a:p>
            <a:pPr marL="342900" lvl="1" indent="0">
              <a:lnSpc>
                <a:spcPct val="60000"/>
              </a:lnSpc>
              <a:spcBef>
                <a:spcPct val="50000"/>
              </a:spcBef>
              <a:buNone/>
              <a:defRPr/>
            </a:pPr>
            <a:r>
              <a:rPr lang="en-US" altLang="zh-CN" dirty="0">
                <a:latin typeface="Times New Roman" pitchFamily="18" charset="0"/>
              </a:rPr>
              <a:t>		}</a:t>
            </a:r>
          </a:p>
          <a:p>
            <a:pPr marL="342900" lvl="1" indent="0">
              <a:lnSpc>
                <a:spcPct val="60000"/>
              </a:lnSpc>
              <a:spcBef>
                <a:spcPct val="50000"/>
              </a:spcBef>
              <a:buNone/>
              <a:defRPr/>
            </a:pPr>
            <a:r>
              <a:rPr lang="zh-CN" altLang="en-US" dirty="0">
                <a:latin typeface="Times New Roman" pitchFamily="18" charset="0"/>
              </a:rPr>
              <a:t>　　</a:t>
            </a:r>
            <a:r>
              <a:rPr lang="en-US" altLang="zh-CN" dirty="0">
                <a:latin typeface="Times New Roman" pitchFamily="18" charset="0"/>
              </a:rPr>
              <a:t>}/*</a:t>
            </a:r>
            <a:r>
              <a:rPr lang="zh-CN" altLang="en-US" dirty="0">
                <a:latin typeface="Times New Roman" pitchFamily="18" charset="0"/>
              </a:rPr>
              <a:t>编译出错</a:t>
            </a:r>
            <a:r>
              <a:rPr lang="en-US" altLang="zh-CN" dirty="0">
                <a:latin typeface="Times New Roman" pitchFamily="18" charset="0"/>
              </a:rPr>
              <a:t>,</a:t>
            </a:r>
            <a:r>
              <a:rPr lang="zh-CN" altLang="en-US" dirty="0">
                <a:latin typeface="Times New Roman" pitchFamily="18" charset="0"/>
              </a:rPr>
              <a:t>不能创建</a:t>
            </a:r>
            <a:r>
              <a:rPr lang="en-US" altLang="zh-CN" dirty="0">
                <a:latin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</a:rPr>
              <a:t>的子类*</a:t>
            </a:r>
            <a:r>
              <a:rPr lang="en-US" altLang="zh-CN" dirty="0">
                <a:latin typeface="Times New Roman" pitchFamily="18" charset="0"/>
              </a:rPr>
              <a:t>/</a:t>
            </a:r>
          </a:p>
          <a:p>
            <a:pPr marL="342900" lvl="1" indent="0">
              <a:lnSpc>
                <a:spcPct val="60000"/>
              </a:lnSpc>
              <a:spcBef>
                <a:spcPct val="50000"/>
              </a:spcBef>
              <a:buNone/>
              <a:defRPr/>
            </a:pPr>
            <a:r>
              <a:rPr lang="zh-CN" altLang="en-US" dirty="0">
                <a:latin typeface="Times New Roman" pitchFamily="18" charset="0"/>
              </a:rPr>
              <a:t>　　</a:t>
            </a:r>
            <a:r>
              <a:rPr lang="en-US" altLang="zh-CN" dirty="0">
                <a:latin typeface="Times New Roman" pitchFamily="18" charset="0"/>
              </a:rPr>
              <a:t>class B extends A{</a:t>
            </a:r>
          </a:p>
          <a:p>
            <a:pPr marL="342900" lvl="1" indent="0">
              <a:lnSpc>
                <a:spcPct val="60000"/>
              </a:lnSpc>
              <a:spcBef>
                <a:spcPct val="50000"/>
              </a:spcBef>
              <a:buNone/>
              <a:defRPr/>
            </a:pPr>
            <a:r>
              <a:rPr lang="zh-CN" altLang="en-US" dirty="0">
                <a:latin typeface="Times New Roman" pitchFamily="18" charset="0"/>
              </a:rPr>
              <a:t>　　　</a:t>
            </a:r>
            <a:r>
              <a:rPr lang="en-US" altLang="zh-CN" dirty="0">
                <a:latin typeface="Times New Roman" pitchFamily="18" charset="0"/>
              </a:rPr>
              <a:t>public void f(){</a:t>
            </a:r>
          </a:p>
          <a:p>
            <a:pPr marL="342900" lvl="1" indent="0">
              <a:lnSpc>
                <a:spcPct val="60000"/>
              </a:lnSpc>
              <a:spcBef>
                <a:spcPct val="50000"/>
              </a:spcBef>
              <a:buNone/>
              <a:defRPr/>
            </a:pPr>
            <a:r>
              <a:rPr lang="zh-CN" altLang="en-US" dirty="0">
                <a:latin typeface="Times New Roman" pitchFamily="18" charset="0"/>
              </a:rPr>
              <a:t>　　　　</a:t>
            </a:r>
            <a:r>
              <a:rPr lang="en-US" altLang="zh-CN" dirty="0" err="1">
                <a:latin typeface="Times New Roman" pitchFamily="18" charset="0"/>
              </a:rPr>
              <a:t>System.out.println</a:t>
            </a:r>
            <a:r>
              <a:rPr lang="en-US" altLang="zh-CN" dirty="0">
                <a:latin typeface="Times New Roman" pitchFamily="18" charset="0"/>
              </a:rPr>
              <a:t>("</a:t>
            </a:r>
            <a:r>
              <a:rPr lang="zh-CN" altLang="en-US" dirty="0">
                <a:latin typeface="Times New Roman" pitchFamily="18" charset="0"/>
              </a:rPr>
              <a:t>创建</a:t>
            </a:r>
            <a:r>
              <a:rPr lang="en-US" altLang="zh-CN" dirty="0">
                <a:latin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</a:rPr>
              <a:t>的子类</a:t>
            </a:r>
            <a:r>
              <a:rPr lang="en-US" altLang="zh-CN" dirty="0">
                <a:latin typeface="Times New Roman" pitchFamily="18" charset="0"/>
              </a:rPr>
              <a:t>");</a:t>
            </a:r>
          </a:p>
          <a:p>
            <a:pPr marL="342900" lvl="1" indent="0">
              <a:lnSpc>
                <a:spcPct val="60000"/>
              </a:lnSpc>
              <a:spcBef>
                <a:spcPct val="50000"/>
              </a:spcBef>
              <a:buNone/>
              <a:defRPr/>
            </a:pPr>
            <a:r>
              <a:rPr lang="en-US" altLang="zh-CN" dirty="0">
                <a:latin typeface="Times New Roman" pitchFamily="18" charset="0"/>
              </a:rPr>
              <a:t>		}</a:t>
            </a:r>
          </a:p>
          <a:p>
            <a:pPr marL="342900" lvl="1" indent="0">
              <a:lnSpc>
                <a:spcPct val="60000"/>
              </a:lnSpc>
              <a:spcBef>
                <a:spcPct val="50000"/>
              </a:spcBef>
              <a:buNone/>
              <a:defRPr/>
            </a:pPr>
            <a:r>
              <a:rPr lang="zh-CN" altLang="en-US" dirty="0">
                <a:latin typeface="Times New Roman" pitchFamily="18" charset="0"/>
              </a:rPr>
              <a:t>　　</a:t>
            </a:r>
            <a:r>
              <a:rPr lang="en-US" altLang="zh-CN" dirty="0" smtClean="0">
                <a:latin typeface="Times New Roman" pitchFamily="18" charset="0"/>
              </a:rPr>
              <a:t>}</a:t>
            </a:r>
            <a:endParaRPr lang="en-US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73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关键字</a:t>
            </a:r>
            <a:r>
              <a:rPr lang="en-US" altLang="zh-CN" dirty="0" smtClean="0"/>
              <a:t>final</a:t>
            </a:r>
            <a:endParaRPr lang="zh-CN" alt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042" y="2508298"/>
            <a:ext cx="8316868" cy="41052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 smtClean="0"/>
              <a:t>阻止方法重写继承：</a:t>
            </a:r>
            <a:r>
              <a:rPr lang="zh-CN" altLang="en-US" dirty="0">
                <a:latin typeface="Times New Roman" pitchFamily="18" charset="0"/>
              </a:rPr>
              <a:t>在某些情况下，我们可能不希望某个方法被子类重写，</a:t>
            </a:r>
            <a:r>
              <a:rPr lang="zh-CN" altLang="en-US" dirty="0" smtClean="0">
                <a:latin typeface="Times New Roman" pitchFamily="18" charset="0"/>
              </a:rPr>
              <a:t>这时可以</a:t>
            </a:r>
            <a:r>
              <a:rPr lang="zh-CN" altLang="en-US" dirty="0">
                <a:latin typeface="Times New Roman" pitchFamily="18" charset="0"/>
              </a:rPr>
              <a:t>在定义方法时，将该方法声明为</a:t>
            </a:r>
            <a:r>
              <a:rPr lang="en-US" altLang="zh-CN" dirty="0">
                <a:latin typeface="Times New Roman" pitchFamily="18" charset="0"/>
              </a:rPr>
              <a:t>final</a:t>
            </a:r>
            <a:r>
              <a:rPr lang="zh-CN" altLang="en-US" dirty="0">
                <a:latin typeface="Times New Roman" pitchFamily="18" charset="0"/>
              </a:rPr>
              <a:t>型即可。例如：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latin typeface="Times New Roman" pitchFamily="18" charset="0"/>
              </a:rPr>
              <a:t>　　</a:t>
            </a:r>
            <a:r>
              <a:rPr lang="en-US" altLang="zh-CN" b="1" dirty="0">
                <a:latin typeface="Times New Roman" pitchFamily="18" charset="0"/>
              </a:rPr>
              <a:t>class</a:t>
            </a:r>
            <a:r>
              <a:rPr lang="en-US" altLang="zh-CN" dirty="0">
                <a:latin typeface="Times New Roman" pitchFamily="18" charset="0"/>
              </a:rPr>
              <a:t> A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latin typeface="Times New Roman" pitchFamily="18" charset="0"/>
              </a:rPr>
              <a:t>　　　</a:t>
            </a:r>
            <a:r>
              <a:rPr lang="en-US" altLang="zh-CN" b="1" dirty="0">
                <a:latin typeface="Times New Roman" pitchFamily="18" charset="0"/>
              </a:rPr>
              <a:t>public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final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void</a:t>
            </a:r>
            <a:r>
              <a:rPr lang="en-US" altLang="zh-CN" dirty="0">
                <a:latin typeface="Times New Roman" pitchFamily="18" charset="0"/>
              </a:rPr>
              <a:t> f(){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latin typeface="Times New Roman" pitchFamily="18" charset="0"/>
              </a:rPr>
              <a:t>　　　　</a:t>
            </a:r>
            <a:r>
              <a:rPr lang="en-US" altLang="zh-CN" dirty="0" err="1">
                <a:latin typeface="Times New Roman" pitchFamily="18" charset="0"/>
              </a:rPr>
              <a:t>System.</a:t>
            </a:r>
            <a:r>
              <a:rPr lang="en-US" altLang="zh-CN" i="1" dirty="0" err="1">
                <a:latin typeface="Times New Roman" pitchFamily="18" charset="0"/>
              </a:rPr>
              <a:t>out</a:t>
            </a:r>
            <a:r>
              <a:rPr lang="en-US" altLang="zh-CN" dirty="0" err="1">
                <a:latin typeface="Times New Roman" pitchFamily="18" charset="0"/>
              </a:rPr>
              <a:t>.println</a:t>
            </a:r>
            <a:r>
              <a:rPr lang="en-US" altLang="zh-CN" dirty="0">
                <a:latin typeface="Times New Roman" pitchFamily="18" charset="0"/>
              </a:rPr>
              <a:t>("</a:t>
            </a:r>
            <a:r>
              <a:rPr lang="zh-CN" altLang="en-US" dirty="0">
                <a:latin typeface="Times New Roman" pitchFamily="18" charset="0"/>
              </a:rPr>
              <a:t>使用</a:t>
            </a:r>
            <a:r>
              <a:rPr lang="en-US" altLang="zh-CN" dirty="0">
                <a:latin typeface="Times New Roman" pitchFamily="18" charset="0"/>
              </a:rPr>
              <a:t>final</a:t>
            </a:r>
            <a:r>
              <a:rPr lang="zh-CN" altLang="en-US" dirty="0">
                <a:latin typeface="Times New Roman" pitchFamily="18" charset="0"/>
              </a:rPr>
              <a:t>声明</a:t>
            </a:r>
            <a:r>
              <a:rPr lang="en-US" altLang="zh-CN" dirty="0">
                <a:latin typeface="Times New Roman" pitchFamily="18" charset="0"/>
              </a:rPr>
              <a:t>f</a:t>
            </a:r>
            <a:r>
              <a:rPr lang="zh-CN" altLang="en-US" dirty="0">
                <a:latin typeface="Times New Roman" pitchFamily="18" charset="0"/>
              </a:rPr>
              <a:t>方法</a:t>
            </a:r>
            <a:r>
              <a:rPr lang="en-US" altLang="zh-CN" dirty="0">
                <a:latin typeface="Times New Roman" pitchFamily="18" charset="0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Times New Roman" pitchFamily="18" charset="0"/>
              </a:rPr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latin typeface="Times New Roman" pitchFamily="18" charset="0"/>
              </a:rPr>
              <a:t>　　</a:t>
            </a:r>
            <a:r>
              <a:rPr lang="en-US" altLang="zh-CN" dirty="0">
                <a:latin typeface="Times New Roman" pitchFamily="18" charset="0"/>
              </a:rPr>
              <a:t>}//</a:t>
            </a:r>
            <a:r>
              <a:rPr lang="zh-CN" altLang="en-US" dirty="0">
                <a:latin typeface="Times New Roman" pitchFamily="18" charset="0"/>
              </a:rPr>
              <a:t>编译出错</a:t>
            </a:r>
            <a:r>
              <a:rPr lang="en-US" altLang="zh-CN" dirty="0">
                <a:latin typeface="Times New Roman" pitchFamily="18" charset="0"/>
              </a:rPr>
              <a:t>,</a:t>
            </a:r>
            <a:r>
              <a:rPr lang="zh-CN" altLang="en-US" dirty="0">
                <a:latin typeface="Times New Roman" pitchFamily="18" charset="0"/>
              </a:rPr>
              <a:t>不能重写</a:t>
            </a:r>
            <a:r>
              <a:rPr lang="en-US" altLang="zh-CN" dirty="0">
                <a:latin typeface="Times New Roman" pitchFamily="18" charset="0"/>
              </a:rPr>
              <a:t>f</a:t>
            </a:r>
            <a:r>
              <a:rPr lang="zh-CN" altLang="en-US" dirty="0">
                <a:latin typeface="Times New Roman" pitchFamily="18" charset="0"/>
              </a:rPr>
              <a:t>方法</a:t>
            </a:r>
            <a:endParaRPr lang="zh-CN" altLang="en-US" b="1" dirty="0">
              <a:latin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b="1" dirty="0">
                <a:latin typeface="Times New Roman" pitchFamily="18" charset="0"/>
              </a:rPr>
              <a:t>　　</a:t>
            </a:r>
            <a:r>
              <a:rPr lang="en-US" altLang="zh-CN" b="1" dirty="0">
                <a:latin typeface="Times New Roman" pitchFamily="18" charset="0"/>
              </a:rPr>
              <a:t>class</a:t>
            </a:r>
            <a:r>
              <a:rPr lang="en-US" altLang="zh-CN" dirty="0">
                <a:latin typeface="Times New Roman" pitchFamily="18" charset="0"/>
              </a:rPr>
              <a:t> B </a:t>
            </a:r>
            <a:r>
              <a:rPr lang="en-US" altLang="zh-CN" b="1" dirty="0">
                <a:latin typeface="Times New Roman" pitchFamily="18" charset="0"/>
              </a:rPr>
              <a:t>extends</a:t>
            </a:r>
            <a:r>
              <a:rPr lang="en-US" altLang="zh-CN" dirty="0">
                <a:latin typeface="Times New Roman" pitchFamily="18" charset="0"/>
              </a:rPr>
              <a:t> A{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latin typeface="Times New Roman" pitchFamily="18" charset="0"/>
              </a:rPr>
              <a:t>　　　</a:t>
            </a:r>
            <a:r>
              <a:rPr lang="en-US" altLang="zh-CN" b="1" dirty="0">
                <a:latin typeface="Times New Roman" pitchFamily="18" charset="0"/>
              </a:rPr>
              <a:t>public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void</a:t>
            </a:r>
            <a:r>
              <a:rPr lang="en-US" altLang="zh-CN" dirty="0">
                <a:latin typeface="Times New Roman" pitchFamily="18" charset="0"/>
              </a:rPr>
              <a:t> f(){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latin typeface="Times New Roman" pitchFamily="18" charset="0"/>
              </a:rPr>
              <a:t>　　　　</a:t>
            </a:r>
            <a:r>
              <a:rPr lang="en-US" altLang="zh-CN" dirty="0" err="1">
                <a:latin typeface="Times New Roman" pitchFamily="18" charset="0"/>
              </a:rPr>
              <a:t>System.</a:t>
            </a:r>
            <a:r>
              <a:rPr lang="en-US" altLang="zh-CN" i="1" dirty="0" err="1">
                <a:latin typeface="Times New Roman" pitchFamily="18" charset="0"/>
              </a:rPr>
              <a:t>out</a:t>
            </a:r>
            <a:r>
              <a:rPr lang="en-US" altLang="zh-CN" dirty="0" err="1">
                <a:latin typeface="Times New Roman" pitchFamily="18" charset="0"/>
              </a:rPr>
              <a:t>.println</a:t>
            </a:r>
            <a:r>
              <a:rPr lang="en-US" altLang="zh-CN" dirty="0">
                <a:latin typeface="Times New Roman" pitchFamily="18" charset="0"/>
              </a:rPr>
              <a:t>("</a:t>
            </a:r>
            <a:r>
              <a:rPr lang="zh-CN" altLang="en-US" dirty="0">
                <a:latin typeface="Times New Roman" pitchFamily="18" charset="0"/>
              </a:rPr>
              <a:t>重写</a:t>
            </a:r>
            <a:r>
              <a:rPr lang="en-US" altLang="zh-CN" dirty="0">
                <a:latin typeface="Times New Roman" pitchFamily="18" charset="0"/>
              </a:rPr>
              <a:t>f</a:t>
            </a:r>
            <a:r>
              <a:rPr lang="zh-CN" altLang="en-US" dirty="0">
                <a:latin typeface="Times New Roman" pitchFamily="18" charset="0"/>
              </a:rPr>
              <a:t>方法</a:t>
            </a:r>
            <a:r>
              <a:rPr lang="en-US" altLang="zh-CN" dirty="0">
                <a:latin typeface="Times New Roman" pitchFamily="18" charset="0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Times New Roman" pitchFamily="18" charset="0"/>
              </a:rPr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latin typeface="Times New Roman" pitchFamily="18" charset="0"/>
              </a:rPr>
              <a:t>　　</a:t>
            </a:r>
            <a:r>
              <a:rPr lang="en-US" altLang="zh-CN" dirty="0" smtClean="0">
                <a:latin typeface="Times New Roman" pitchFamily="18" charset="0"/>
              </a:rPr>
              <a:t>}</a:t>
            </a:r>
            <a:endParaRPr lang="en-US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87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关键字</a:t>
            </a:r>
            <a:r>
              <a:rPr lang="en-US" altLang="zh-CN" dirty="0" smtClean="0"/>
              <a:t>final</a:t>
            </a:r>
            <a:endParaRPr lang="zh-CN" alt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638" y="2342833"/>
            <a:ext cx="7515678" cy="410527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dirty="0" smtClean="0"/>
              <a:t>常量定义：</a:t>
            </a:r>
            <a:r>
              <a:rPr lang="zh-CN" altLang="en-US" dirty="0">
                <a:latin typeface="Times New Roman" pitchFamily="18" charset="0"/>
              </a:rPr>
              <a:t>声明成员变量时，可以使用</a:t>
            </a:r>
            <a:r>
              <a:rPr lang="en-US" altLang="zh-CN" dirty="0">
                <a:latin typeface="Times New Roman" pitchFamily="18" charset="0"/>
              </a:rPr>
              <a:t>final</a:t>
            </a:r>
            <a:r>
              <a:rPr lang="zh-CN" altLang="en-US" dirty="0">
                <a:latin typeface="Times New Roman" pitchFamily="18" charset="0"/>
              </a:rPr>
              <a:t>，这样成员变量将转变为一个具有固定值的常量</a:t>
            </a:r>
            <a:r>
              <a:rPr lang="zh-CN" altLang="en-US" dirty="0" smtClean="0">
                <a:latin typeface="Times New Roman" pitchFamily="18" charset="0"/>
              </a:rPr>
              <a:t>。例如</a:t>
            </a:r>
            <a:r>
              <a:rPr lang="zh-CN" altLang="en-US" dirty="0">
                <a:latin typeface="Times New Roman" pitchFamily="18" charset="0"/>
              </a:rPr>
              <a:t>：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latin typeface="Times New Roman" pitchFamily="18" charset="0"/>
              </a:rPr>
              <a:t>　　</a:t>
            </a:r>
            <a:r>
              <a:rPr lang="en-US" altLang="zh-CN" sz="2000" b="1" dirty="0">
                <a:latin typeface="Times New Roman" pitchFamily="18" charset="0"/>
              </a:rPr>
              <a:t>public</a:t>
            </a: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</a:rPr>
              <a:t>class</a:t>
            </a: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err="1">
                <a:latin typeface="Times New Roman" pitchFamily="18" charset="0"/>
              </a:rPr>
              <a:t>FinalVariableDemo</a:t>
            </a:r>
            <a:r>
              <a:rPr lang="en-US" altLang="zh-CN" sz="2000" dirty="0">
                <a:latin typeface="Times New Roman" pitchFamily="18" charset="0"/>
              </a:rPr>
              <a:t> 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2000" dirty="0">
                <a:latin typeface="Times New Roman" pitchFamily="18" charset="0"/>
              </a:rPr>
              <a:t>　　　</a:t>
            </a:r>
            <a:r>
              <a:rPr lang="en-US" altLang="zh-CN" sz="2000" b="1" dirty="0">
                <a:latin typeface="Times New Roman" pitchFamily="18" charset="0"/>
              </a:rPr>
              <a:t>final</a:t>
            </a: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b="1" dirty="0" err="1">
                <a:latin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</a:rPr>
              <a:t> NO=10;</a:t>
            </a:r>
            <a:r>
              <a:rPr lang="zh-CN" altLang="en-US" sz="2000" dirty="0">
                <a:latin typeface="Times New Roman" pitchFamily="18" charset="0"/>
              </a:rPr>
              <a:t>　　</a:t>
            </a:r>
            <a:r>
              <a:rPr lang="en-US" altLang="zh-CN" sz="2000" dirty="0">
                <a:latin typeface="Times New Roman" pitchFamily="18" charset="0"/>
              </a:rPr>
              <a:t>//</a:t>
            </a:r>
            <a:r>
              <a:rPr lang="zh-CN" altLang="en-US" sz="2000" dirty="0">
                <a:latin typeface="Times New Roman" pitchFamily="18" charset="0"/>
              </a:rPr>
              <a:t>声明常量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2000" dirty="0">
                <a:latin typeface="Times New Roman" pitchFamily="18" charset="0"/>
              </a:rPr>
              <a:t>　　　　</a:t>
            </a:r>
            <a:r>
              <a:rPr lang="en-US" altLang="zh-CN" sz="2000" b="1" dirty="0">
                <a:latin typeface="Times New Roman" pitchFamily="18" charset="0"/>
              </a:rPr>
              <a:t>public</a:t>
            </a: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</a:rPr>
              <a:t>void</a:t>
            </a:r>
            <a:r>
              <a:rPr lang="en-US" altLang="zh-CN" sz="2000" dirty="0">
                <a:latin typeface="Times New Roman" pitchFamily="18" charset="0"/>
              </a:rPr>
              <a:t> f(){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2000" dirty="0">
                <a:latin typeface="Times New Roman" pitchFamily="18" charset="0"/>
              </a:rPr>
              <a:t>　　　　　</a:t>
            </a:r>
            <a:r>
              <a:rPr lang="en-US" altLang="zh-CN" sz="2000" dirty="0">
                <a:latin typeface="Times New Roman" pitchFamily="18" charset="0"/>
              </a:rPr>
              <a:t>NO=20;</a:t>
            </a:r>
            <a:r>
              <a:rPr lang="zh-CN" altLang="en-US" sz="2000" dirty="0">
                <a:latin typeface="Times New Roman" pitchFamily="18" charset="0"/>
              </a:rPr>
              <a:t>　　 </a:t>
            </a:r>
            <a:r>
              <a:rPr lang="en-US" altLang="zh-CN" sz="2000" dirty="0">
                <a:latin typeface="Times New Roman" pitchFamily="18" charset="0"/>
              </a:rPr>
              <a:t>//</a:t>
            </a:r>
            <a:r>
              <a:rPr lang="zh-CN" altLang="en-US" sz="2000" dirty="0">
                <a:latin typeface="Times New Roman" pitchFamily="18" charset="0"/>
              </a:rPr>
              <a:t>非法</a:t>
            </a:r>
            <a:r>
              <a:rPr lang="en-US" altLang="zh-CN" sz="2000" dirty="0">
                <a:latin typeface="Times New Roman" pitchFamily="18" charset="0"/>
              </a:rPr>
              <a:t>,</a:t>
            </a:r>
            <a:r>
              <a:rPr lang="zh-CN" altLang="en-US" sz="2000" dirty="0">
                <a:latin typeface="Times New Roman" pitchFamily="18" charset="0"/>
              </a:rPr>
              <a:t>修改常量的值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2000" dirty="0">
                <a:latin typeface="Times New Roman" pitchFamily="18" charset="0"/>
              </a:rPr>
              <a:t>　　　　　</a:t>
            </a:r>
            <a:r>
              <a:rPr lang="en-US" altLang="zh-CN" sz="2000" dirty="0" err="1">
                <a:latin typeface="Times New Roman" pitchFamily="18" charset="0"/>
              </a:rPr>
              <a:t>System.</a:t>
            </a:r>
            <a:r>
              <a:rPr lang="en-US" altLang="zh-CN" sz="2000" i="1" dirty="0" err="1">
                <a:latin typeface="Times New Roman" pitchFamily="18" charset="0"/>
              </a:rPr>
              <a:t>out</a:t>
            </a:r>
            <a:r>
              <a:rPr lang="en-US" altLang="zh-CN" sz="2000" dirty="0" err="1">
                <a:latin typeface="Times New Roman" pitchFamily="18" charset="0"/>
              </a:rPr>
              <a:t>.println</a:t>
            </a:r>
            <a:r>
              <a:rPr lang="en-US" altLang="zh-CN" sz="2000" dirty="0">
                <a:latin typeface="Times New Roman" pitchFamily="18" charset="0"/>
              </a:rPr>
              <a:t>("</a:t>
            </a:r>
            <a:r>
              <a:rPr lang="zh-CN" altLang="en-US" sz="2000" dirty="0">
                <a:latin typeface="Times New Roman" pitchFamily="18" charset="0"/>
              </a:rPr>
              <a:t>创建常量</a:t>
            </a:r>
            <a:r>
              <a:rPr lang="en-US" altLang="zh-CN" sz="2000" dirty="0">
                <a:latin typeface="Times New Roman" pitchFamily="18" charset="0"/>
              </a:rPr>
              <a:t>");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Times New Roman" pitchFamily="18" charset="0"/>
              </a:rPr>
              <a:t>		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2000" dirty="0">
                <a:latin typeface="Times New Roman" pitchFamily="18" charset="0"/>
              </a:rPr>
              <a:t>　　</a:t>
            </a:r>
            <a:r>
              <a:rPr lang="en-US" altLang="zh-CN" sz="2000" dirty="0" smtClean="0">
                <a:latin typeface="Times New Roman" pitchFamily="18" charset="0"/>
              </a:rPr>
              <a:t>}</a:t>
            </a:r>
            <a:endParaRPr lang="en-US" altLang="zh-CN" sz="2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63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知识点</a:t>
            </a:r>
            <a:r>
              <a:rPr lang="en-US" altLang="zh-CN" dirty="0" smtClean="0"/>
              <a:t>41</a:t>
            </a:r>
            <a:r>
              <a:rPr lang="zh-CN" altLang="en-US" dirty="0" smtClean="0"/>
              <a:t>：抽象方法和抽象类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502" y="2318662"/>
            <a:ext cx="7994650" cy="4267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600" dirty="0" smtClean="0"/>
              <a:t>类可以部分实现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 smtClean="0"/>
              <a:t>未实现的方法，利用</a:t>
            </a:r>
            <a:r>
              <a:rPr lang="en-US" altLang="zh-CN" sz="2200" dirty="0" smtClean="0"/>
              <a:t>abstract</a:t>
            </a:r>
            <a:r>
              <a:rPr lang="zh-CN" altLang="en-US" sz="2200" dirty="0" smtClean="0"/>
              <a:t>修饰，只给出声明，没有方法体</a:t>
            </a:r>
            <a:r>
              <a:rPr lang="en-US" altLang="zh-CN" sz="2200" dirty="0" smtClean="0"/>
              <a:t>——</a:t>
            </a:r>
            <a:r>
              <a:rPr lang="zh-CN" altLang="en-US" sz="2200" dirty="0" smtClean="0"/>
              <a:t>抽象方法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 smtClean="0"/>
              <a:t>格式：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900" dirty="0" smtClean="0"/>
              <a:t>abstract &lt;Modifier&gt; &lt;</a:t>
            </a:r>
            <a:r>
              <a:rPr lang="en-US" altLang="zh-CN" sz="1900" dirty="0" err="1" smtClean="0"/>
              <a:t>returnType</a:t>
            </a:r>
            <a:r>
              <a:rPr lang="en-US" altLang="zh-CN" sz="1900" dirty="0" smtClean="0"/>
              <a:t>&gt; </a:t>
            </a:r>
            <a:r>
              <a:rPr lang="en-US" altLang="zh-CN" sz="1900" dirty="0" err="1" smtClean="0"/>
              <a:t>funName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/>
              <a:t>argList</a:t>
            </a:r>
            <a:r>
              <a:rPr lang="en-US" altLang="zh-CN" sz="1900" dirty="0" smtClean="0"/>
              <a:t>);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 smtClean="0"/>
              <a:t>抽象类：类自身或父类中至少有一个抽象方法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600" dirty="0" smtClean="0"/>
              <a:t>定义抽象方法的注意点：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 smtClean="0"/>
              <a:t>抽象方法必须在抽象类中定义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 smtClean="0"/>
              <a:t>不能用</a:t>
            </a:r>
            <a:r>
              <a:rPr lang="en-US" altLang="zh-CN" sz="2200" dirty="0" smtClean="0"/>
              <a:t>abstract</a:t>
            </a:r>
            <a:r>
              <a:rPr lang="zh-CN" altLang="en-US" sz="2200" dirty="0" smtClean="0"/>
              <a:t>修饰构造函数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 smtClean="0"/>
              <a:t>关键字</a:t>
            </a:r>
            <a:r>
              <a:rPr lang="en-US" altLang="zh-CN" sz="2200" dirty="0" smtClean="0"/>
              <a:t>static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private</a:t>
            </a:r>
            <a:r>
              <a:rPr lang="zh-CN" altLang="en-US" sz="2200" dirty="0" smtClean="0"/>
              <a:t>不能与</a:t>
            </a:r>
            <a:r>
              <a:rPr lang="en-US" altLang="zh-CN" sz="2200" dirty="0" smtClean="0"/>
              <a:t>abstract</a:t>
            </a:r>
            <a:r>
              <a:rPr lang="zh-CN" altLang="en-US" sz="2200" dirty="0" smtClean="0"/>
              <a:t>组合使用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 smtClean="0"/>
              <a:t>final</a:t>
            </a:r>
            <a:r>
              <a:rPr lang="zh-CN" altLang="en-US" sz="2200" dirty="0" smtClean="0"/>
              <a:t>不能与</a:t>
            </a:r>
            <a:r>
              <a:rPr lang="en-US" altLang="zh-CN" sz="2200" dirty="0" smtClean="0"/>
              <a:t>abstract</a:t>
            </a:r>
            <a:r>
              <a:rPr lang="zh-CN" altLang="en-US" sz="2200" dirty="0" smtClean="0"/>
              <a:t>组合使用</a:t>
            </a:r>
          </a:p>
        </p:txBody>
      </p:sp>
    </p:spTree>
    <p:extLst>
      <p:ext uri="{BB962C8B-B14F-4D97-AF65-F5344CB8AC3E}">
        <p14:creationId xmlns:p14="http://schemas.microsoft.com/office/powerpoint/2010/main" val="392820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抽象方法和抽象类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2571210"/>
            <a:ext cx="7921625" cy="2775854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说明：</a:t>
            </a:r>
          </a:p>
          <a:p>
            <a:pPr lvl="1" eaLnBrk="1" hangingPunct="1"/>
            <a:r>
              <a:rPr lang="zh-CN" altLang="en-US" dirty="0" smtClean="0"/>
              <a:t>抽象方法充当占位角色，其具体实现在子类中</a:t>
            </a:r>
          </a:p>
          <a:p>
            <a:pPr lvl="2" eaLnBrk="1" hangingPunct="1"/>
            <a:r>
              <a:rPr lang="zh-CN" altLang="en-US" dirty="0" smtClean="0"/>
              <a:t>编译器只允许调用类中定义的方法</a:t>
            </a:r>
          </a:p>
          <a:p>
            <a:pPr lvl="1" eaLnBrk="1" hangingPunct="1"/>
            <a:r>
              <a:rPr lang="zh-CN" altLang="en-US" dirty="0" smtClean="0"/>
              <a:t>子类如果未实现父类中的抽象方法，则仍然未抽象类</a:t>
            </a:r>
          </a:p>
          <a:p>
            <a:pPr lvl="1" eaLnBrk="1" hangingPunct="1"/>
            <a:r>
              <a:rPr lang="zh-CN" altLang="en-US" dirty="0" smtClean="0"/>
              <a:t>即使不包含抽象方法，也可将类声明成抽象类</a:t>
            </a:r>
          </a:p>
          <a:p>
            <a:pPr lvl="1" eaLnBrk="1" hangingPunct="1"/>
            <a:r>
              <a:rPr lang="zh-CN" altLang="en-US" dirty="0" smtClean="0"/>
              <a:t>抽象类不能实例化，但可以定义抽象类的变量（引用），它可以引向非抽象子类的对象</a:t>
            </a:r>
          </a:p>
        </p:txBody>
      </p:sp>
    </p:spTree>
    <p:extLst>
      <p:ext uri="{BB962C8B-B14F-4D97-AF65-F5344CB8AC3E}">
        <p14:creationId xmlns:p14="http://schemas.microsoft.com/office/powerpoint/2010/main" val="391766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例题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编程：在程序中定义一个抽象类</a:t>
            </a:r>
            <a:r>
              <a:rPr lang="en-US" altLang="zh-CN" smtClean="0"/>
              <a:t>Area</a:t>
            </a:r>
            <a:r>
              <a:rPr lang="zh-CN" altLang="en-US" smtClean="0"/>
              <a:t>，两个</a:t>
            </a:r>
            <a:r>
              <a:rPr lang="en-US" altLang="zh-CN" smtClean="0"/>
              <a:t>Area</a:t>
            </a:r>
            <a:r>
              <a:rPr lang="zh-CN" altLang="en-US" smtClean="0"/>
              <a:t>类的派生类</a:t>
            </a:r>
            <a:r>
              <a:rPr lang="en-US" altLang="zh-CN" smtClean="0"/>
              <a:t>RectArea</a:t>
            </a:r>
            <a:r>
              <a:rPr lang="zh-CN" altLang="en-US" smtClean="0"/>
              <a:t>类和</a:t>
            </a:r>
            <a:r>
              <a:rPr lang="en-US" altLang="zh-CN" smtClean="0"/>
              <a:t>RoundArea</a:t>
            </a:r>
            <a:r>
              <a:rPr lang="zh-CN" altLang="en-US" smtClean="0"/>
              <a:t>类，以及一个实现类</a:t>
            </a:r>
            <a:r>
              <a:rPr lang="en-US" altLang="zh-CN" smtClean="0"/>
              <a:t>ImpleArea</a:t>
            </a:r>
            <a:r>
              <a:rPr lang="zh-CN" altLang="en-US" smtClean="0"/>
              <a:t>。程序的实现要求：</a:t>
            </a:r>
          </a:p>
          <a:p>
            <a:pPr lvl="1" eaLnBrk="1" hangingPunct="1"/>
            <a:r>
              <a:rPr lang="zh-CN" altLang="en-US" smtClean="0"/>
              <a:t>抽象类包含一个抽象方法</a:t>
            </a:r>
            <a:r>
              <a:rPr lang="en-US" altLang="zh-CN" smtClean="0"/>
              <a:t>double area()</a:t>
            </a:r>
          </a:p>
          <a:p>
            <a:pPr lvl="1" eaLnBrk="1" hangingPunct="1"/>
            <a:r>
              <a:rPr lang="zh-CN" altLang="en-US" smtClean="0"/>
              <a:t>子类</a:t>
            </a:r>
            <a:r>
              <a:rPr lang="en-US" altLang="zh-CN" smtClean="0"/>
              <a:t>RoundArea</a:t>
            </a:r>
            <a:r>
              <a:rPr lang="zh-CN" altLang="en-US" smtClean="0"/>
              <a:t>和</a:t>
            </a:r>
            <a:r>
              <a:rPr lang="en-US" altLang="zh-CN" smtClean="0"/>
              <a:t>RectArea</a:t>
            </a:r>
            <a:r>
              <a:rPr lang="zh-CN" altLang="en-US" smtClean="0"/>
              <a:t>分别覆盖抽象方法</a:t>
            </a:r>
            <a:r>
              <a:rPr lang="en-US" altLang="zh-CN" smtClean="0"/>
              <a:t>area</a:t>
            </a:r>
            <a:r>
              <a:rPr lang="zh-CN" altLang="en-US" smtClean="0"/>
              <a:t>，求圆和长方形面积</a:t>
            </a:r>
          </a:p>
          <a:p>
            <a:pPr lvl="1" eaLnBrk="1" hangingPunct="1"/>
            <a:r>
              <a:rPr lang="en-US" altLang="zh-CN" smtClean="0"/>
              <a:t>ImpleArea</a:t>
            </a:r>
            <a:r>
              <a:rPr lang="zh-CN" altLang="en-US" smtClean="0"/>
              <a:t>类中接收键盘输入（长方形边和圆的半径），求出对应的面积在屏幕上显示</a:t>
            </a:r>
          </a:p>
        </p:txBody>
      </p:sp>
    </p:spTree>
    <p:extLst>
      <p:ext uri="{BB962C8B-B14F-4D97-AF65-F5344CB8AC3E}">
        <p14:creationId xmlns:p14="http://schemas.microsoft.com/office/powerpoint/2010/main" val="206553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知识点</a:t>
            </a:r>
            <a:r>
              <a:rPr lang="en-US" altLang="zh-CN" dirty="0" smtClean="0"/>
              <a:t>42</a:t>
            </a:r>
            <a:r>
              <a:rPr lang="zh-CN" altLang="en-US" dirty="0" smtClean="0"/>
              <a:t>：接口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2521497"/>
            <a:ext cx="7629525" cy="364648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接口（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）：</a:t>
            </a:r>
          </a:p>
          <a:p>
            <a:pPr lvl="1" eaLnBrk="1" hangingPunct="1"/>
            <a:r>
              <a:rPr lang="zh-CN" altLang="en-US" dirty="0" smtClean="0"/>
              <a:t>没有实例变量和方法体</a:t>
            </a:r>
          </a:p>
          <a:p>
            <a:pPr lvl="1" eaLnBrk="1" hangingPunct="1"/>
            <a:r>
              <a:rPr lang="zh-CN" altLang="en-US" dirty="0" smtClean="0"/>
              <a:t>是方法声明和常量值的集合</a:t>
            </a:r>
          </a:p>
          <a:p>
            <a:pPr lvl="1" eaLnBrk="1" hangingPunct="1"/>
            <a:r>
              <a:rPr lang="zh-CN" altLang="en-US" dirty="0" smtClean="0"/>
              <a:t>作用：</a:t>
            </a:r>
          </a:p>
          <a:p>
            <a:pPr lvl="2" eaLnBrk="1" hangingPunct="1"/>
            <a:r>
              <a:rPr lang="zh-CN" altLang="en-US" dirty="0" smtClean="0"/>
              <a:t>定义不同类中共有的一些方法，不必关心这些类之间的层次关系</a:t>
            </a:r>
          </a:p>
          <a:p>
            <a:pPr lvl="2" eaLnBrk="1" hangingPunct="1"/>
            <a:r>
              <a:rPr lang="zh-CN" altLang="en-US" dirty="0" smtClean="0"/>
              <a:t>利用接口机制实现</a:t>
            </a:r>
            <a:r>
              <a:rPr lang="zh-CN" altLang="en-US" dirty="0" smtClean="0">
                <a:latin typeface="Verdana" panose="020B0604030504040204" pitchFamily="34" charset="0"/>
              </a:rPr>
              <a:t>“</a:t>
            </a:r>
            <a:r>
              <a:rPr lang="zh-CN" altLang="en-US" dirty="0" smtClean="0"/>
              <a:t>多重继承</a:t>
            </a:r>
            <a:r>
              <a:rPr lang="zh-CN" altLang="en-US" dirty="0" smtClean="0">
                <a:latin typeface="Verdana" panose="020B0604030504040204" pitchFamily="34" charset="0"/>
              </a:rPr>
              <a:t>”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147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接口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063" y="2516826"/>
            <a:ext cx="7921625" cy="403066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接口（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）：</a:t>
            </a:r>
          </a:p>
          <a:p>
            <a:pPr lvl="1" eaLnBrk="1" hangingPunct="1"/>
            <a:r>
              <a:rPr lang="zh-CN" altLang="en-US" dirty="0" smtClean="0"/>
              <a:t>定义格式：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[public] interface </a:t>
            </a:r>
            <a:r>
              <a:rPr lang="zh-CN" altLang="en-US" dirty="0" smtClean="0"/>
              <a:t>接口名 </a:t>
            </a:r>
            <a:r>
              <a:rPr lang="en-US" altLang="zh-CN" dirty="0" smtClean="0"/>
              <a:t>[extends </a:t>
            </a:r>
            <a:r>
              <a:rPr lang="zh-CN" altLang="en-US" dirty="0" smtClean="0"/>
              <a:t>父接口列表</a:t>
            </a:r>
            <a:r>
              <a:rPr lang="en-US" altLang="zh-CN" dirty="0" smtClean="0"/>
              <a:t>]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{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	//</a:t>
            </a:r>
            <a:r>
              <a:rPr lang="zh-CN" altLang="en-US" dirty="0" smtClean="0"/>
              <a:t>接口体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	类型  常量名</a:t>
            </a:r>
            <a:r>
              <a:rPr lang="en-US" altLang="zh-CN" dirty="0" smtClean="0"/>
              <a:t>=</a:t>
            </a:r>
            <a:r>
              <a:rPr lang="zh-CN" altLang="en-US" dirty="0" smtClean="0"/>
              <a:t>值；	</a:t>
            </a:r>
            <a:r>
              <a:rPr lang="en-US" altLang="zh-CN" dirty="0" smtClean="0"/>
              <a:t>//</a:t>
            </a:r>
            <a:r>
              <a:rPr lang="zh-CN" altLang="en-US" dirty="0" smtClean="0"/>
              <a:t>常量定义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	返回类型 方法名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形参列表</a:t>
            </a:r>
            <a:r>
              <a:rPr lang="en-US" altLang="zh-CN" dirty="0" smtClean="0"/>
              <a:t>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502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接口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810" y="2137229"/>
            <a:ext cx="7921625" cy="453548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接口（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）：</a:t>
            </a:r>
          </a:p>
          <a:p>
            <a:pPr lvl="1" eaLnBrk="1" hangingPunct="1"/>
            <a:r>
              <a:rPr lang="zh-CN" altLang="en-US" dirty="0" smtClean="0"/>
              <a:t>格式的相关说明：</a:t>
            </a:r>
          </a:p>
          <a:p>
            <a:pPr lvl="2" eaLnBrk="1" hangingPunct="1"/>
            <a:r>
              <a:rPr lang="en-US" altLang="zh-CN" sz="2400" dirty="0" smtClean="0"/>
              <a:t>public</a:t>
            </a:r>
            <a:r>
              <a:rPr lang="zh-CN" altLang="en-US" sz="2400" dirty="0" smtClean="0"/>
              <a:t>：任何类及接口均可以使用该接口；否则只有与该接口在同一个</a:t>
            </a:r>
            <a:r>
              <a:rPr lang="en-US" altLang="zh-CN" sz="2400" dirty="0" smtClean="0"/>
              <a:t>package</a:t>
            </a:r>
            <a:r>
              <a:rPr lang="zh-CN" altLang="en-US" sz="2400" dirty="0" smtClean="0"/>
              <a:t>包中的类及接口才可以访问该接口；</a:t>
            </a:r>
          </a:p>
          <a:p>
            <a:pPr lvl="2" eaLnBrk="1" hangingPunct="1"/>
            <a:r>
              <a:rPr lang="en-US" altLang="zh-CN" sz="2400" dirty="0" smtClean="0"/>
              <a:t>extends</a:t>
            </a:r>
            <a:r>
              <a:rPr lang="zh-CN" altLang="en-US" sz="2400" dirty="0" smtClean="0"/>
              <a:t>子句：指明父接口，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中允许一个接口有多个父接口，父接口间以</a:t>
            </a:r>
            <a:r>
              <a:rPr lang="zh-CN" altLang="en-US" sz="2400" dirty="0" smtClean="0">
                <a:latin typeface="Verdana" panose="020B0604030504040204" pitchFamily="34" charset="0"/>
              </a:rPr>
              <a:t>“</a:t>
            </a:r>
            <a:r>
              <a:rPr lang="zh-CN" altLang="en-US" sz="2400" dirty="0" smtClean="0"/>
              <a:t>，</a:t>
            </a:r>
            <a:r>
              <a:rPr lang="zh-CN" altLang="en-US" sz="2400" dirty="0" smtClean="0">
                <a:latin typeface="Verdana" panose="020B0604030504040204" pitchFamily="34" charset="0"/>
              </a:rPr>
              <a:t>”</a:t>
            </a:r>
            <a:r>
              <a:rPr lang="zh-CN" altLang="en-US" sz="2400" dirty="0" smtClean="0"/>
              <a:t>间隔</a:t>
            </a:r>
          </a:p>
          <a:p>
            <a:pPr lvl="3" eaLnBrk="1" hangingPunct="1"/>
            <a:r>
              <a:rPr lang="zh-CN" altLang="en-US" dirty="0" smtClean="0"/>
              <a:t>例如：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interface Test extends pTest1,pTest2{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		</a:t>
            </a:r>
            <a:r>
              <a:rPr lang="en-US" altLang="zh-CN" dirty="0" smtClean="0">
                <a:latin typeface="Verdana" panose="020B0604030504040204" pitchFamily="34" charset="0"/>
              </a:rPr>
              <a:t>……</a:t>
            </a:r>
            <a:endParaRPr lang="en-US" altLang="zh-CN" dirty="0" smtClean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2022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接口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7441" y="2509430"/>
            <a:ext cx="7483475" cy="3778158"/>
          </a:xfrm>
        </p:spPr>
        <p:txBody>
          <a:bodyPr/>
          <a:lstStyle/>
          <a:p>
            <a:pPr eaLnBrk="1" hangingPunct="1"/>
            <a:r>
              <a:rPr lang="zh-CN" altLang="en-US" sz="3400" dirty="0" smtClean="0"/>
              <a:t>接口（</a:t>
            </a:r>
            <a:r>
              <a:rPr lang="en-US" altLang="zh-CN" sz="3400" dirty="0" smtClean="0"/>
              <a:t>interface</a:t>
            </a:r>
            <a:r>
              <a:rPr lang="zh-CN" altLang="en-US" sz="3400" dirty="0" smtClean="0"/>
              <a:t>）：</a:t>
            </a:r>
          </a:p>
          <a:p>
            <a:pPr lvl="1" eaLnBrk="1" hangingPunct="1"/>
            <a:r>
              <a:rPr lang="zh-CN" altLang="en-US" dirty="0" smtClean="0"/>
              <a:t>接口示例：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interface Collection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{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	MAX_NUM=100;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	void add(Object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	void delete(Object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	Object find(Object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319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类的继承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扩展关系</a:t>
            </a:r>
            <a:r>
              <a:rPr lang="en-US" altLang="zh-CN" smtClean="0"/>
              <a:t>——</a:t>
            </a:r>
            <a:r>
              <a:rPr lang="zh-CN" altLang="en-US" smtClean="0"/>
              <a:t>继承</a:t>
            </a:r>
          </a:p>
          <a:p>
            <a:pPr lvl="1" eaLnBrk="1" hangingPunct="1"/>
            <a:r>
              <a:rPr lang="zh-CN" altLang="en-US" smtClean="0"/>
              <a:t>子类与父类之间存在“</a:t>
            </a:r>
            <a:r>
              <a:rPr lang="en-US" altLang="zh-CN" smtClean="0"/>
              <a:t>is-a”</a:t>
            </a:r>
            <a:r>
              <a:rPr lang="zh-CN" altLang="en-US" smtClean="0"/>
              <a:t>的关系，即子类继承自父类，因此子类也是一个父类</a:t>
            </a:r>
          </a:p>
          <a:p>
            <a:pPr lvl="1" eaLnBrk="1" hangingPunct="1"/>
            <a:r>
              <a:rPr lang="zh-CN" altLang="en-US" smtClean="0"/>
              <a:t>子类继承父类的成员时，访问权限不会改变</a:t>
            </a:r>
          </a:p>
          <a:p>
            <a:pPr eaLnBrk="1" hangingPunct="1"/>
            <a:r>
              <a:rPr lang="zh-CN" altLang="en-US" smtClean="0"/>
              <a:t>引进继承的优点：</a:t>
            </a:r>
          </a:p>
          <a:p>
            <a:pPr lvl="1" eaLnBrk="1" hangingPunct="1"/>
            <a:r>
              <a:rPr lang="zh-CN" altLang="en-US" smtClean="0"/>
              <a:t>提高程序的可复用性、可扩充性</a:t>
            </a:r>
          </a:p>
          <a:p>
            <a:pPr lvl="1" eaLnBrk="1" hangingPunct="1"/>
            <a:r>
              <a:rPr lang="zh-CN" altLang="en-US" smtClean="0"/>
              <a:t>提高程序的易维护性</a:t>
            </a:r>
          </a:p>
        </p:txBody>
      </p:sp>
    </p:spTree>
    <p:extLst>
      <p:ext uri="{BB962C8B-B14F-4D97-AF65-F5344CB8AC3E}">
        <p14:creationId xmlns:p14="http://schemas.microsoft.com/office/powerpoint/2010/main" val="31787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接口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320110"/>
            <a:ext cx="8064500" cy="4429034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600" dirty="0" smtClean="0"/>
              <a:t>接口的实现：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 smtClean="0"/>
              <a:t>声明某个类的同时给出</a:t>
            </a:r>
            <a:r>
              <a:rPr lang="en-US" altLang="zh-CN" sz="2200" dirty="0" smtClean="0"/>
              <a:t>[implements </a:t>
            </a:r>
            <a:r>
              <a:rPr lang="zh-CN" altLang="en-US" sz="2200" dirty="0" smtClean="0"/>
              <a:t>接口名</a:t>
            </a:r>
            <a:r>
              <a:rPr lang="en-US" altLang="zh-CN" sz="2200" dirty="0" smtClean="0"/>
              <a:t>]</a:t>
            </a:r>
            <a:r>
              <a:rPr lang="zh-CN" altLang="en-US" sz="2200" dirty="0" smtClean="0"/>
              <a:t>子句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 smtClean="0"/>
              <a:t>例如：</a:t>
            </a:r>
            <a:r>
              <a:rPr lang="en-US" altLang="zh-CN" sz="1600" dirty="0" smtClean="0"/>
              <a:t>class </a:t>
            </a:r>
            <a:r>
              <a:rPr lang="en-US" altLang="zh-CN" sz="1600" dirty="0" err="1" smtClean="0"/>
              <a:t>queueSample</a:t>
            </a:r>
            <a:r>
              <a:rPr lang="en-US" altLang="zh-CN" sz="1600" dirty="0" smtClean="0"/>
              <a:t> extends A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					 implements Collection{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			void add(Object </a:t>
            </a:r>
            <a:r>
              <a:rPr lang="en-US" altLang="zh-CN" sz="1600" dirty="0" err="1" smtClean="0"/>
              <a:t>obj</a:t>
            </a:r>
            <a:r>
              <a:rPr lang="en-US" altLang="zh-CN" sz="1600" dirty="0" smtClean="0"/>
              <a:t>){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				</a:t>
            </a:r>
            <a:r>
              <a:rPr lang="en-US" altLang="zh-CN" sz="1600" dirty="0" smtClean="0">
                <a:latin typeface="Verdana" panose="020B0604030504040204" pitchFamily="34" charset="0"/>
              </a:rPr>
              <a:t>……</a:t>
            </a:r>
            <a:endParaRPr lang="en-US" altLang="zh-CN" sz="1600" dirty="0" smtClean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			}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			void delete(Object </a:t>
            </a:r>
            <a:r>
              <a:rPr lang="en-US" altLang="zh-CN" sz="1600" dirty="0" err="1" smtClean="0"/>
              <a:t>obj</a:t>
            </a:r>
            <a:r>
              <a:rPr lang="en-US" altLang="zh-CN" sz="1600" dirty="0" smtClean="0"/>
              <a:t>){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				</a:t>
            </a:r>
            <a:r>
              <a:rPr lang="en-US" altLang="zh-CN" sz="1600" dirty="0" smtClean="0">
                <a:latin typeface="Verdana" panose="020B0604030504040204" pitchFamily="34" charset="0"/>
              </a:rPr>
              <a:t>……</a:t>
            </a:r>
            <a:endParaRPr lang="en-US" altLang="zh-CN" sz="1600" dirty="0" smtClean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			}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			Object find(Object </a:t>
            </a:r>
            <a:r>
              <a:rPr lang="en-US" altLang="zh-CN" sz="1600" dirty="0" err="1" smtClean="0"/>
              <a:t>obj</a:t>
            </a:r>
            <a:r>
              <a:rPr lang="en-US" altLang="zh-CN" sz="1600" dirty="0" smtClean="0"/>
              <a:t>){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				</a:t>
            </a:r>
            <a:r>
              <a:rPr lang="en-US" altLang="zh-CN" sz="1600" dirty="0" smtClean="0">
                <a:latin typeface="Verdana" panose="020B0604030504040204" pitchFamily="34" charset="0"/>
              </a:rPr>
              <a:t>……</a:t>
            </a:r>
            <a:endParaRPr lang="en-US" altLang="zh-CN" sz="1600" dirty="0" smtClean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			}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6880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接口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089" y="2450919"/>
            <a:ext cx="8280400" cy="43211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接口的实现：</a:t>
            </a:r>
          </a:p>
          <a:p>
            <a:pPr lvl="1" eaLnBrk="1" hangingPunct="1"/>
            <a:r>
              <a:rPr lang="zh-CN" altLang="en-US" dirty="0" smtClean="0"/>
              <a:t>类中实现接口时，必须实现接口中的所有方法；</a:t>
            </a:r>
          </a:p>
          <a:p>
            <a:pPr lvl="1" eaLnBrk="1" hangingPunct="1"/>
            <a:r>
              <a:rPr lang="zh-CN" altLang="en-US" dirty="0" smtClean="0"/>
              <a:t>接口名通常以：</a:t>
            </a:r>
            <a:r>
              <a:rPr lang="en-US" altLang="zh-CN" dirty="0" smtClean="0"/>
              <a:t>able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ible</a:t>
            </a:r>
            <a:r>
              <a:rPr lang="zh-CN" altLang="en-US" dirty="0" smtClean="0"/>
              <a:t>结尾</a:t>
            </a:r>
          </a:p>
          <a:p>
            <a:pPr eaLnBrk="1" hangingPunct="1"/>
            <a:r>
              <a:rPr lang="zh-CN" altLang="en-US" dirty="0" smtClean="0"/>
              <a:t>接口类型的使用：</a:t>
            </a:r>
          </a:p>
          <a:p>
            <a:pPr lvl="1" eaLnBrk="1" hangingPunct="1"/>
            <a:r>
              <a:rPr lang="zh-CN" altLang="en-US" dirty="0" smtClean="0"/>
              <a:t>任何实现了该接口的类都可以存储在该接口类型的变量中</a:t>
            </a:r>
          </a:p>
          <a:p>
            <a:pPr lvl="1" eaLnBrk="1" hangingPunct="1"/>
            <a:r>
              <a:rPr lang="zh-CN" altLang="en-US" dirty="0" smtClean="0"/>
              <a:t>例如：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Collection c=new </a:t>
            </a:r>
            <a:r>
              <a:rPr lang="en-US" altLang="zh-CN" dirty="0" err="1" smtClean="0"/>
              <a:t>queueSample</a:t>
            </a:r>
            <a:r>
              <a:rPr lang="en-US" altLang="zh-CN" dirty="0" smtClean="0"/>
              <a:t>();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err="1" smtClean="0"/>
              <a:t>c.add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0209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知识点</a:t>
            </a:r>
            <a:r>
              <a:rPr lang="en-US" altLang="zh-CN" dirty="0" smtClean="0"/>
              <a:t>43</a:t>
            </a:r>
            <a:r>
              <a:rPr lang="zh-CN" altLang="en-US" dirty="0" smtClean="0"/>
              <a:t>：包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包</a:t>
            </a:r>
            <a:r>
              <a:rPr lang="zh-CN" altLang="en-US" smtClean="0">
                <a:sym typeface="Wingdings" panose="05000000000000000000" pitchFamily="2" charset="2"/>
              </a:rPr>
              <a:t>子目录</a:t>
            </a:r>
          </a:p>
          <a:p>
            <a:pPr lvl="1" eaLnBrk="1" hangingPunct="1"/>
            <a:r>
              <a:rPr lang="zh-CN" altLang="en-US" smtClean="0"/>
              <a:t>类很多时，类名可能会同名；而文件名就是类名，故可能出现同名文件</a:t>
            </a:r>
            <a:r>
              <a:rPr lang="zh-CN" altLang="en-US" smtClean="0">
                <a:sym typeface="Wingdings" panose="05000000000000000000" pitchFamily="2" charset="2"/>
              </a:rPr>
              <a:t>分目录存储</a:t>
            </a:r>
          </a:p>
          <a:p>
            <a:pPr lvl="1" eaLnBrk="1" hangingPunct="1"/>
            <a:r>
              <a:rPr lang="zh-CN" altLang="en-US" smtClean="0">
                <a:sym typeface="Wingdings" panose="05000000000000000000" pitchFamily="2" charset="2"/>
              </a:rPr>
              <a:t>包</a:t>
            </a:r>
            <a:r>
              <a:rPr lang="en-US" altLang="zh-CN" smtClean="0">
                <a:sym typeface="Wingdings" panose="05000000000000000000" pitchFamily="2" charset="2"/>
              </a:rPr>
              <a:t>package</a:t>
            </a:r>
            <a:r>
              <a:rPr lang="zh-CN" altLang="en-US" smtClean="0">
                <a:sym typeface="Wingdings" panose="05000000000000000000" pitchFamily="2" charset="2"/>
              </a:rPr>
              <a:t>：相关类、接口、包的集合</a:t>
            </a:r>
          </a:p>
          <a:p>
            <a:pPr lvl="2" eaLnBrk="1" hangingPunct="1"/>
            <a:r>
              <a:rPr lang="zh-CN" altLang="en-US" smtClean="0"/>
              <a:t>例如：</a:t>
            </a:r>
            <a:r>
              <a:rPr lang="en-US" altLang="zh-CN" smtClean="0"/>
              <a:t>Transportation</a:t>
            </a:r>
            <a:r>
              <a:rPr lang="zh-CN" altLang="en-US" smtClean="0"/>
              <a:t>包中包含：</a:t>
            </a:r>
            <a:r>
              <a:rPr lang="en-US" altLang="zh-CN" smtClean="0"/>
              <a:t>car</a:t>
            </a:r>
            <a:r>
              <a:rPr lang="zh-CN" altLang="en-US" smtClean="0"/>
              <a:t>、</a:t>
            </a:r>
            <a:r>
              <a:rPr lang="en-US" altLang="zh-CN" smtClean="0"/>
              <a:t>boat</a:t>
            </a:r>
            <a:r>
              <a:rPr lang="zh-CN" altLang="en-US" smtClean="0"/>
              <a:t>、</a:t>
            </a:r>
            <a:r>
              <a:rPr lang="en-US" altLang="zh-CN" smtClean="0"/>
              <a:t>airline</a:t>
            </a:r>
            <a:r>
              <a:rPr lang="zh-CN" altLang="en-US" smtClean="0"/>
              <a:t>、</a:t>
            </a:r>
            <a:r>
              <a:rPr lang="en-US" altLang="zh-CN" smtClean="0"/>
              <a:t>train</a:t>
            </a:r>
            <a:r>
              <a:rPr lang="zh-CN" altLang="en-US" smtClean="0"/>
              <a:t>等类</a:t>
            </a:r>
          </a:p>
          <a:p>
            <a:pPr lvl="2" eaLnBrk="1" hangingPunct="1"/>
            <a:r>
              <a:rPr lang="zh-CN" altLang="en-US" smtClean="0"/>
              <a:t>除了</a:t>
            </a:r>
            <a:r>
              <a:rPr lang="en-US" altLang="zh-CN" smtClean="0"/>
              <a:t>private</a:t>
            </a:r>
            <a:r>
              <a:rPr lang="zh-CN" altLang="en-US" smtClean="0"/>
              <a:t>修饰符，被其他修饰符修饰的类成员可以被统一个包内的所有类访问和调用</a:t>
            </a:r>
          </a:p>
          <a:p>
            <a:pPr lvl="2" eaLnBrk="1" hangingPunct="1"/>
            <a:r>
              <a:rPr lang="zh-CN" altLang="en-US" smtClean="0"/>
              <a:t>包的管理类似</a:t>
            </a:r>
            <a:r>
              <a:rPr lang="en-US" altLang="zh-CN" smtClean="0"/>
              <a:t>OS</a:t>
            </a:r>
            <a:r>
              <a:rPr lang="zh-CN" altLang="en-US" smtClean="0"/>
              <a:t>中对文件目录的管理</a:t>
            </a:r>
          </a:p>
        </p:txBody>
      </p:sp>
    </p:spTree>
    <p:extLst>
      <p:ext uri="{BB962C8B-B14F-4D97-AF65-F5344CB8AC3E}">
        <p14:creationId xmlns:p14="http://schemas.microsoft.com/office/powerpoint/2010/main" val="157843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包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2897280"/>
            <a:ext cx="7664450" cy="322103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包的声明：程序开头给出</a:t>
            </a:r>
          </a:p>
          <a:p>
            <a:pPr lvl="1" eaLnBrk="1" hangingPunct="1"/>
            <a:r>
              <a:rPr lang="zh-CN" altLang="en-US" dirty="0" smtClean="0"/>
              <a:t>格式：</a:t>
            </a:r>
            <a:r>
              <a:rPr lang="en-US" altLang="zh-CN" dirty="0" smtClean="0"/>
              <a:t>package </a:t>
            </a:r>
            <a:r>
              <a:rPr lang="zh-CN" altLang="en-US" dirty="0" smtClean="0"/>
              <a:t>包名；</a:t>
            </a:r>
          </a:p>
          <a:p>
            <a:pPr lvl="1" eaLnBrk="1" hangingPunct="1"/>
            <a:r>
              <a:rPr lang="zh-CN" altLang="en-US" dirty="0" smtClean="0"/>
              <a:t>其中，包名可以嵌套，以</a:t>
            </a:r>
            <a:r>
              <a:rPr lang="zh-CN" altLang="en-US" dirty="0" smtClean="0">
                <a:latin typeface="Verdana" panose="020B0604030504040204" pitchFamily="34" charset="0"/>
              </a:rPr>
              <a:t>“</a:t>
            </a:r>
            <a:r>
              <a:rPr lang="en-US" altLang="zh-CN" dirty="0" smtClean="0"/>
              <a:t>.</a:t>
            </a:r>
            <a:r>
              <a:rPr lang="en-US" altLang="zh-CN" dirty="0" smtClean="0">
                <a:latin typeface="Verdana" panose="020B0604030504040204" pitchFamily="34" charset="0"/>
              </a:rPr>
              <a:t>”</a:t>
            </a:r>
            <a:r>
              <a:rPr lang="zh-CN" altLang="en-US" dirty="0" smtClean="0"/>
              <a:t>间隔</a:t>
            </a:r>
          </a:p>
          <a:p>
            <a:pPr lvl="1" eaLnBrk="1" hangingPunct="1"/>
            <a:r>
              <a:rPr lang="zh-CN" altLang="en-US" dirty="0" smtClean="0"/>
              <a:t>例如：</a:t>
            </a:r>
            <a:r>
              <a:rPr lang="en-US" altLang="zh-CN" dirty="0" smtClean="0"/>
              <a:t>package </a:t>
            </a:r>
            <a:r>
              <a:rPr lang="en-US" altLang="zh-CN" dirty="0" err="1" smtClean="0"/>
              <a:t>myprj.sample</a:t>
            </a:r>
            <a:r>
              <a:rPr lang="en-US" altLang="zh-CN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4958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包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2522176"/>
            <a:ext cx="8148637" cy="406241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包的引用：</a:t>
            </a:r>
          </a:p>
          <a:p>
            <a:pPr lvl="1" eaLnBrk="1" hangingPunct="1"/>
            <a:r>
              <a:rPr lang="zh-CN" altLang="en-US" dirty="0" smtClean="0"/>
              <a:t>使用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语句将所需的类导入</a:t>
            </a:r>
          </a:p>
          <a:p>
            <a:pPr lvl="1" eaLnBrk="1" hangingPunct="1"/>
            <a:r>
              <a:rPr lang="zh-CN" altLang="en-US" dirty="0" smtClean="0"/>
              <a:t>格式：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200" dirty="0" smtClean="0"/>
              <a:t>import package1[.package2</a:t>
            </a:r>
            <a:r>
              <a:rPr lang="en-US" altLang="zh-CN" sz="2200" dirty="0" smtClean="0">
                <a:latin typeface="Verdana" panose="020B0604030504040204" pitchFamily="34" charset="0"/>
              </a:rPr>
              <a:t>…</a:t>
            </a:r>
            <a:r>
              <a:rPr lang="en-US" altLang="zh-CN" sz="2200" dirty="0" smtClean="0"/>
              <a:t>][.</a:t>
            </a:r>
            <a:r>
              <a:rPr lang="en-US" altLang="zh-CN" sz="2200" dirty="0" err="1" smtClean="0"/>
              <a:t>classname</a:t>
            </a:r>
            <a:r>
              <a:rPr lang="en-US" altLang="zh-CN" sz="2200" dirty="0" smtClean="0"/>
              <a:t>|*];</a:t>
            </a:r>
          </a:p>
          <a:p>
            <a:pPr lvl="1" eaLnBrk="1" hangingPunct="1"/>
            <a:r>
              <a:rPr lang="zh-CN" altLang="en-US" dirty="0" smtClean="0"/>
              <a:t>例如：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import </a:t>
            </a:r>
            <a:r>
              <a:rPr lang="en-US" altLang="zh-CN" dirty="0" err="1" smtClean="0"/>
              <a:t>java.sql</a:t>
            </a:r>
            <a:r>
              <a:rPr lang="en-US" altLang="zh-CN" dirty="0" smtClean="0"/>
              <a:t>.*;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import </a:t>
            </a:r>
            <a:r>
              <a:rPr lang="en-US" altLang="zh-CN" dirty="0" err="1" smtClean="0"/>
              <a:t>java.util.Date</a:t>
            </a:r>
            <a:r>
              <a:rPr lang="en-US" altLang="zh-CN" dirty="0" smtClean="0"/>
              <a:t>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import </a:t>
            </a:r>
            <a:r>
              <a:rPr lang="en-US" altLang="zh-CN" dirty="0" err="1" smtClean="0"/>
              <a:t>java.awt.Color</a:t>
            </a:r>
            <a:r>
              <a:rPr lang="en-US" altLang="zh-CN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9605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包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2018" y="2337979"/>
            <a:ext cx="7956550" cy="39290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包的引用：</a:t>
            </a:r>
          </a:p>
          <a:p>
            <a:pPr lvl="1" eaLnBrk="1" hangingPunct="1"/>
            <a:r>
              <a:rPr lang="zh-CN" altLang="en-US" dirty="0" smtClean="0"/>
              <a:t>使用前缀包名法：</a:t>
            </a:r>
          </a:p>
          <a:p>
            <a:pPr lvl="2" eaLnBrk="1" hangingPunct="1"/>
            <a:r>
              <a:rPr lang="zh-CN" altLang="en-US" dirty="0" smtClean="0"/>
              <a:t>例如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 err="1" smtClean="0"/>
              <a:t>javax.swing.JOptionPane.showInputDialog</a:t>
            </a:r>
            <a:r>
              <a:rPr lang="en-US" altLang="zh-CN" sz="2000" dirty="0" smtClean="0"/>
              <a:t>(“</a:t>
            </a:r>
            <a:r>
              <a:rPr lang="zh-CN" altLang="en-US" sz="2000" dirty="0" smtClean="0"/>
              <a:t>姓名：”</a:t>
            </a:r>
            <a:r>
              <a:rPr lang="en-US" altLang="zh-CN" sz="2000" dirty="0" smtClean="0"/>
              <a:t>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 err="1" smtClean="0"/>
              <a:t>java.util.Date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dt</a:t>
            </a:r>
            <a:r>
              <a:rPr lang="en-US" altLang="zh-CN" sz="2000" dirty="0" smtClean="0"/>
              <a:t>=new </a:t>
            </a:r>
            <a:r>
              <a:rPr lang="en-US" altLang="zh-CN" sz="2000" dirty="0" err="1" smtClean="0"/>
              <a:t>java.util.Date</a:t>
            </a:r>
            <a:r>
              <a:rPr lang="en-US" altLang="zh-CN" sz="2000" dirty="0" smtClean="0"/>
              <a:t>();</a:t>
            </a:r>
          </a:p>
          <a:p>
            <a:pPr lvl="2" eaLnBrk="1" hangingPunct="1"/>
            <a:r>
              <a:rPr lang="zh-CN" altLang="en-US" dirty="0" smtClean="0"/>
              <a:t>说明：不同包层次中会有同名的包、类，在程序中可以使用全名进行访问</a:t>
            </a:r>
          </a:p>
        </p:txBody>
      </p:sp>
    </p:spTree>
    <p:extLst>
      <p:ext uri="{BB962C8B-B14F-4D97-AF65-F5344CB8AC3E}">
        <p14:creationId xmlns:p14="http://schemas.microsoft.com/office/powerpoint/2010/main" val="215532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包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906" y="2559822"/>
            <a:ext cx="7815263" cy="3521075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名字空间与包：</a:t>
            </a:r>
          </a:p>
          <a:p>
            <a:pPr lvl="1" eaLnBrk="1" hangingPunct="1"/>
            <a:r>
              <a:rPr lang="en-US" altLang="zh-CN" dirty="0" smtClean="0"/>
              <a:t>Java</a:t>
            </a:r>
            <a:r>
              <a:rPr lang="zh-CN" altLang="en-US" dirty="0" smtClean="0"/>
              <a:t>程序中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语句的功能是将指定包加载到当前名字空间</a:t>
            </a:r>
          </a:p>
          <a:p>
            <a:pPr lvl="1" eaLnBrk="1" hangingPunct="1"/>
            <a:r>
              <a:rPr lang="zh-CN" altLang="en-US" dirty="0" smtClean="0"/>
              <a:t>而目前正在处理的类所属的包自动加载入当前名字空间</a:t>
            </a:r>
          </a:p>
        </p:txBody>
      </p:sp>
    </p:spTree>
    <p:extLst>
      <p:ext uri="{BB962C8B-B14F-4D97-AF65-F5344CB8AC3E}">
        <p14:creationId xmlns:p14="http://schemas.microsoft.com/office/powerpoint/2010/main" val="403697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包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7" y="2168706"/>
            <a:ext cx="8569325" cy="460851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300" dirty="0" smtClean="0"/>
              <a:t>目录布局与</a:t>
            </a:r>
            <a:r>
              <a:rPr lang="en-US" altLang="zh-CN" sz="2300" dirty="0" smtClean="0"/>
              <a:t>CLASSPATH</a:t>
            </a:r>
            <a:r>
              <a:rPr lang="zh-CN" altLang="en-US" sz="2300" dirty="0" smtClean="0"/>
              <a:t>环境变量：</a:t>
            </a:r>
          </a:p>
          <a:p>
            <a:pPr lvl="1" eaLnBrk="1" hangingPunct="1"/>
            <a:r>
              <a:rPr lang="zh-CN" altLang="en-US" sz="2000" dirty="0" smtClean="0"/>
              <a:t>包被存储在包含名称分支的目录树中</a:t>
            </a:r>
          </a:p>
          <a:p>
            <a:pPr lvl="2" eaLnBrk="1" hangingPunct="1"/>
            <a:r>
              <a:rPr lang="zh-CN" altLang="en-US" sz="2000" dirty="0" smtClean="0"/>
              <a:t>例如：</a:t>
            </a:r>
            <a:r>
              <a:rPr lang="en-US" altLang="zh-CN" sz="2000" dirty="0" smtClean="0"/>
              <a:t>package </a:t>
            </a:r>
            <a:r>
              <a:rPr lang="en-US" altLang="zh-CN" sz="2000" dirty="0" err="1" smtClean="0"/>
              <a:t>abc.financeDept</a:t>
            </a:r>
            <a:r>
              <a:rPr lang="en-US" altLang="zh-CN" sz="2000" dirty="0" smtClean="0"/>
              <a:t>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		    class Employee{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				……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		    }</a:t>
            </a:r>
          </a:p>
          <a:p>
            <a:pPr lvl="2" eaLnBrk="1" hangingPunct="1"/>
            <a:r>
              <a:rPr lang="zh-CN" altLang="en-US" sz="2000" dirty="0" smtClean="0"/>
              <a:t>编译后生成的</a:t>
            </a:r>
            <a:r>
              <a:rPr lang="en-US" altLang="zh-CN" sz="2000" dirty="0" err="1" smtClean="0"/>
              <a:t>Employee.class</a:t>
            </a:r>
            <a:r>
              <a:rPr lang="zh-CN" altLang="en-US" sz="2000" dirty="0" smtClean="0"/>
              <a:t>文件存储在：</a:t>
            </a:r>
            <a:r>
              <a:rPr lang="en-US" altLang="zh-CN" sz="2000" dirty="0" smtClean="0"/>
              <a:t>path\</a:t>
            </a:r>
            <a:r>
              <a:rPr lang="en-US" altLang="zh-CN" sz="2000" dirty="0" err="1" smtClean="0"/>
              <a:t>abc</a:t>
            </a:r>
            <a:r>
              <a:rPr lang="en-US" altLang="zh-CN" sz="2000" dirty="0" smtClean="0"/>
              <a:t>\</a:t>
            </a:r>
            <a:r>
              <a:rPr lang="en-US" altLang="zh-CN" sz="2000" dirty="0" err="1" smtClean="0"/>
              <a:t>financeDept</a:t>
            </a:r>
            <a:r>
              <a:rPr lang="zh-CN" altLang="en-US" sz="2000" dirty="0" smtClean="0"/>
              <a:t>下</a:t>
            </a:r>
          </a:p>
          <a:p>
            <a:pPr lvl="2" eaLnBrk="1" hangingPunct="1"/>
            <a:r>
              <a:rPr lang="en-US" altLang="zh-CN" sz="2000" dirty="0" smtClean="0"/>
              <a:t>path——CLASSPATH</a:t>
            </a:r>
            <a:r>
              <a:rPr lang="zh-CN" altLang="en-US" sz="2000" dirty="0" smtClean="0"/>
              <a:t>中设置</a:t>
            </a:r>
          </a:p>
          <a:p>
            <a:pPr lvl="3" eaLnBrk="1" hangingPunct="1"/>
            <a:r>
              <a:rPr lang="zh-CN" altLang="en-US" sz="1800" dirty="0" smtClean="0"/>
              <a:t>未设置</a:t>
            </a:r>
            <a:r>
              <a:rPr lang="en-US" altLang="zh-CN" sz="1800" dirty="0" smtClean="0"/>
              <a:t>CLASSPATH</a:t>
            </a:r>
            <a:r>
              <a:rPr lang="zh-CN" altLang="en-US" sz="1800" dirty="0" smtClean="0"/>
              <a:t>时，默认为当且路径</a:t>
            </a:r>
          </a:p>
          <a:p>
            <a:pPr lvl="3" eaLnBrk="1" hangingPunct="1"/>
            <a:r>
              <a:rPr lang="zh-CN" altLang="en-US" sz="1800" dirty="0" smtClean="0"/>
              <a:t>可以通过</a:t>
            </a:r>
            <a:r>
              <a:rPr lang="en-US" altLang="zh-CN" sz="1800" dirty="0" err="1" smtClean="0"/>
              <a:t>javac</a:t>
            </a:r>
            <a:r>
              <a:rPr lang="en-US" altLang="zh-CN" sz="1800" dirty="0" smtClean="0"/>
              <a:t> –d</a:t>
            </a:r>
            <a:r>
              <a:rPr lang="zh-CN" altLang="en-US" sz="1800" dirty="0" smtClean="0"/>
              <a:t>参数设置</a:t>
            </a:r>
          </a:p>
          <a:p>
            <a:pPr lvl="3" eaLnBrk="1" hangingPunct="1"/>
            <a:r>
              <a:rPr lang="zh-CN" altLang="en-US" sz="1800" dirty="0" smtClean="0"/>
              <a:t>例如：</a:t>
            </a:r>
            <a:r>
              <a:rPr lang="en-US" altLang="zh-CN" sz="1800" dirty="0" err="1" smtClean="0"/>
              <a:t>javac</a:t>
            </a:r>
            <a:r>
              <a:rPr lang="en-US" altLang="zh-CN" sz="1800" dirty="0" smtClean="0"/>
              <a:t> –d c:\  Employee.java</a:t>
            </a:r>
            <a:r>
              <a:rPr lang="zh-CN" altLang="en-US" sz="1800" dirty="0" smtClean="0"/>
              <a:t>则在</a:t>
            </a:r>
            <a:r>
              <a:rPr lang="en-US" altLang="zh-CN" sz="1800" dirty="0" smtClean="0"/>
              <a:t>C:\</a:t>
            </a:r>
            <a:r>
              <a:rPr lang="zh-CN" altLang="en-US" sz="1800" dirty="0" smtClean="0"/>
              <a:t>下生成目录：</a:t>
            </a:r>
            <a:r>
              <a:rPr lang="en-US" altLang="zh-CN" sz="1800" dirty="0" err="1" smtClean="0"/>
              <a:t>abc</a:t>
            </a:r>
            <a:r>
              <a:rPr lang="en-US" altLang="zh-CN" sz="1800" dirty="0" smtClean="0"/>
              <a:t>\</a:t>
            </a:r>
            <a:r>
              <a:rPr lang="en-US" altLang="zh-CN" sz="1800" dirty="0" err="1" smtClean="0"/>
              <a:t>financeDept</a:t>
            </a:r>
            <a:r>
              <a:rPr lang="zh-CN" altLang="en-US" sz="1800" dirty="0" smtClean="0"/>
              <a:t>，然后将编译生成的</a:t>
            </a:r>
            <a:r>
              <a:rPr lang="en-US" altLang="zh-CN" sz="1800" dirty="0" err="1" smtClean="0"/>
              <a:t>Employee.class</a:t>
            </a:r>
            <a:r>
              <a:rPr lang="zh-CN" altLang="en-US" sz="1800" dirty="0" smtClean="0"/>
              <a:t>存放与此</a:t>
            </a:r>
          </a:p>
        </p:txBody>
      </p:sp>
    </p:spTree>
    <p:extLst>
      <p:ext uri="{BB962C8B-B14F-4D97-AF65-F5344CB8AC3E}">
        <p14:creationId xmlns:p14="http://schemas.microsoft.com/office/powerpoint/2010/main" val="255376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类的继承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smtClean="0"/>
              <a:t>构造函数：</a:t>
            </a:r>
          </a:p>
          <a:p>
            <a:pPr lvl="1" eaLnBrk="1" hangingPunct="1"/>
            <a:r>
              <a:rPr lang="zh-CN" altLang="en-US" smtClean="0"/>
              <a:t>构造函数不能继承</a:t>
            </a:r>
            <a:r>
              <a:rPr lang="en-US" altLang="zh-CN" smtClean="0"/>
              <a:t>——</a:t>
            </a:r>
            <a:r>
              <a:rPr lang="zh-CN" altLang="en-US" smtClean="0"/>
              <a:t>不符合与类同名</a:t>
            </a:r>
          </a:p>
          <a:p>
            <a:pPr lvl="1" eaLnBrk="1" hangingPunct="1"/>
            <a:r>
              <a:rPr lang="zh-CN" altLang="en-US" smtClean="0"/>
              <a:t>扩展类的初始化包括：</a:t>
            </a:r>
          </a:p>
          <a:p>
            <a:pPr lvl="2" eaLnBrk="1" hangingPunct="1"/>
            <a:r>
              <a:rPr lang="zh-CN" altLang="en-US" smtClean="0"/>
              <a:t>父类继承来的成员数据的初始化</a:t>
            </a:r>
          </a:p>
          <a:p>
            <a:pPr lvl="2" eaLnBrk="1" hangingPunct="1"/>
            <a:r>
              <a:rPr lang="zh-CN" altLang="en-US" smtClean="0"/>
              <a:t>扩展类中新声明的成员数据的初始化</a:t>
            </a:r>
          </a:p>
          <a:p>
            <a:pPr lvl="1" eaLnBrk="1" hangingPunct="1"/>
            <a:r>
              <a:rPr lang="zh-CN" altLang="en-US" smtClean="0"/>
              <a:t>封装性</a:t>
            </a:r>
            <a:r>
              <a:rPr lang="en-US" altLang="zh-CN" smtClean="0"/>
              <a:t>——</a:t>
            </a:r>
            <a:r>
              <a:rPr lang="zh-CN" altLang="en-US" smtClean="0"/>
              <a:t>内部数据由内部方法负责处理，且子类无法访问父类中的私有变量</a:t>
            </a:r>
          </a:p>
          <a:p>
            <a:pPr lvl="2" eaLnBrk="1" hangingPunct="1"/>
            <a:r>
              <a:rPr lang="zh-CN" altLang="en-US" smtClean="0"/>
              <a:t>父类继承的数据的初始化由父类构造函数完成</a:t>
            </a:r>
          </a:p>
          <a:p>
            <a:pPr lvl="2" eaLnBrk="1" hangingPunct="1"/>
            <a:r>
              <a:rPr lang="zh-CN" altLang="en-US" smtClean="0"/>
              <a:t>扩展类中新声明成员的初始化由扩展类的构造函数完成</a:t>
            </a:r>
          </a:p>
        </p:txBody>
      </p:sp>
    </p:spTree>
    <p:extLst>
      <p:ext uri="{BB962C8B-B14F-4D97-AF65-F5344CB8AC3E}">
        <p14:creationId xmlns:p14="http://schemas.microsoft.com/office/powerpoint/2010/main" val="156927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类的继承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构造函数：</a:t>
            </a:r>
          </a:p>
          <a:p>
            <a:pPr lvl="1" eaLnBrk="1" hangingPunct="1"/>
            <a:r>
              <a:rPr lang="zh-CN" altLang="en-US" smtClean="0"/>
              <a:t>例如：</a:t>
            </a:r>
          </a:p>
          <a:p>
            <a:pPr lvl="2" eaLnBrk="1" hangingPunct="1"/>
            <a:r>
              <a:rPr lang="zh-CN" altLang="en-US" smtClean="0"/>
              <a:t>雇员类：</a:t>
            </a:r>
          </a:p>
          <a:p>
            <a:pPr lvl="2" eaLnBrk="1" hangingPunct="1"/>
            <a:r>
              <a:rPr lang="zh-CN" altLang="en-US" smtClean="0"/>
              <a:t>经理类：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6011863" y="2636838"/>
            <a:ext cx="1657350" cy="2016125"/>
            <a:chOff x="1156" y="2251"/>
            <a:chExt cx="1044" cy="1270"/>
          </a:xfrm>
        </p:grpSpPr>
        <p:sp>
          <p:nvSpPr>
            <p:cNvPr id="8201" name="Rectangle 5"/>
            <p:cNvSpPr>
              <a:spLocks noChangeArrowheads="1"/>
            </p:cNvSpPr>
            <p:nvPr/>
          </p:nvSpPr>
          <p:spPr bwMode="auto">
            <a:xfrm>
              <a:off x="1156" y="2251"/>
              <a:ext cx="998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Verdana" panose="020B0604030504040204" pitchFamily="34" charset="0"/>
                </a:rPr>
                <a:t>Manager</a:t>
              </a:r>
            </a:p>
          </p:txBody>
        </p:sp>
        <p:sp>
          <p:nvSpPr>
            <p:cNvPr id="8202" name="Rectangle 6"/>
            <p:cNvSpPr>
              <a:spLocks noChangeArrowheads="1"/>
            </p:cNvSpPr>
            <p:nvPr/>
          </p:nvSpPr>
          <p:spPr bwMode="auto">
            <a:xfrm>
              <a:off x="1156" y="2614"/>
              <a:ext cx="1044" cy="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hlink"/>
                  </a:solidFill>
                  <a:latin typeface="Verdana" panose="020B0604030504040204" pitchFamily="34" charset="0"/>
                </a:rPr>
                <a:t>attributes</a:t>
              </a:r>
            </a:p>
            <a:p>
              <a:pPr eaLnBrk="1" hangingPunct="1"/>
              <a:r>
                <a:rPr lang="en-US" altLang="zh-CN">
                  <a:latin typeface="Verdana" panose="020B0604030504040204" pitchFamily="34" charset="0"/>
                </a:rPr>
                <a:t>    bouns</a:t>
              </a:r>
            </a:p>
            <a:p>
              <a:pPr eaLnBrk="1" hangingPunct="1"/>
              <a:r>
                <a:rPr lang="en-US" altLang="zh-CN">
                  <a:solidFill>
                    <a:schemeClr val="hlink"/>
                  </a:solidFill>
                  <a:latin typeface="Verdana" panose="020B0604030504040204" pitchFamily="34" charset="0"/>
                </a:rPr>
                <a:t>methods</a:t>
              </a:r>
            </a:p>
            <a:p>
              <a:pPr eaLnBrk="1" hangingPunct="1"/>
              <a:r>
                <a:rPr lang="en-US" altLang="zh-CN">
                  <a:latin typeface="Verdana" panose="020B0604030504040204" pitchFamily="34" charset="0"/>
                </a:rPr>
                <a:t>    up_bouns</a:t>
              </a:r>
            </a:p>
          </p:txBody>
        </p:sp>
      </p:grpSp>
      <p:grpSp>
        <p:nvGrpSpPr>
          <p:cNvPr id="8197" name="Group 7"/>
          <p:cNvGrpSpPr>
            <a:grpSpLocks/>
          </p:cNvGrpSpPr>
          <p:nvPr/>
        </p:nvGrpSpPr>
        <p:grpSpPr bwMode="auto">
          <a:xfrm>
            <a:off x="3132138" y="2347913"/>
            <a:ext cx="1657350" cy="2376487"/>
            <a:chOff x="2426" y="2205"/>
            <a:chExt cx="1044" cy="1724"/>
          </a:xfrm>
        </p:grpSpPr>
        <p:sp>
          <p:nvSpPr>
            <p:cNvPr id="8199" name="Rectangle 8"/>
            <p:cNvSpPr>
              <a:spLocks noChangeArrowheads="1"/>
            </p:cNvSpPr>
            <p:nvPr/>
          </p:nvSpPr>
          <p:spPr bwMode="auto">
            <a:xfrm>
              <a:off x="2426" y="2205"/>
              <a:ext cx="998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Verdana" panose="020B0604030504040204" pitchFamily="34" charset="0"/>
                </a:rPr>
                <a:t>Employee</a:t>
              </a:r>
            </a:p>
          </p:txBody>
        </p:sp>
        <p:sp>
          <p:nvSpPr>
            <p:cNvPr id="8200" name="Rectangle 9"/>
            <p:cNvSpPr>
              <a:spLocks noChangeArrowheads="1"/>
            </p:cNvSpPr>
            <p:nvPr/>
          </p:nvSpPr>
          <p:spPr bwMode="auto">
            <a:xfrm>
              <a:off x="2426" y="2568"/>
              <a:ext cx="1044" cy="13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hlink"/>
                  </a:solidFill>
                  <a:latin typeface="Verdana" panose="020B0604030504040204" pitchFamily="34" charset="0"/>
                </a:rPr>
                <a:t>attributes</a:t>
              </a:r>
            </a:p>
            <a:p>
              <a:pPr eaLnBrk="1" hangingPunct="1"/>
              <a:r>
                <a:rPr lang="en-US" altLang="zh-CN">
                  <a:latin typeface="Verdana" panose="020B0604030504040204" pitchFamily="34" charset="0"/>
                </a:rPr>
                <a:t>    names</a:t>
              </a:r>
            </a:p>
            <a:p>
              <a:pPr eaLnBrk="1" hangingPunct="1"/>
              <a:r>
                <a:rPr lang="en-US" altLang="zh-CN">
                  <a:latin typeface="Verdana" panose="020B0604030504040204" pitchFamily="34" charset="0"/>
                </a:rPr>
                <a:t>    address</a:t>
              </a:r>
            </a:p>
            <a:p>
              <a:pPr eaLnBrk="1" hangingPunct="1"/>
              <a:r>
                <a:rPr lang="en-US" altLang="zh-CN">
                  <a:latin typeface="Verdana" panose="020B0604030504040204" pitchFamily="34" charset="0"/>
                </a:rPr>
                <a:t>    salary</a:t>
              </a:r>
            </a:p>
            <a:p>
              <a:pPr eaLnBrk="1" hangingPunct="1"/>
              <a:r>
                <a:rPr lang="en-US" altLang="zh-CN">
                  <a:solidFill>
                    <a:schemeClr val="hlink"/>
                  </a:solidFill>
                  <a:latin typeface="Verdana" panose="020B0604030504040204" pitchFamily="34" charset="0"/>
                </a:rPr>
                <a:t>methods</a:t>
              </a:r>
            </a:p>
            <a:p>
              <a:pPr eaLnBrk="1" hangingPunct="1"/>
              <a:r>
                <a:rPr lang="en-US" altLang="zh-CN">
                  <a:latin typeface="Verdana" panose="020B0604030504040204" pitchFamily="34" charset="0"/>
                </a:rPr>
                <a:t>    up_salary</a:t>
              </a:r>
            </a:p>
          </p:txBody>
        </p:sp>
      </p:grpSp>
      <p:sp>
        <p:nvSpPr>
          <p:cNvPr id="8198" name="Line 10"/>
          <p:cNvSpPr>
            <a:spLocks noChangeShapeType="1"/>
          </p:cNvSpPr>
          <p:nvPr/>
        </p:nvSpPr>
        <p:spPr bwMode="auto">
          <a:xfrm>
            <a:off x="4932363" y="3284538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2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6013" y="548640"/>
            <a:ext cx="6721701" cy="5671179"/>
          </a:xfrm>
          <a:solidFill>
            <a:schemeClr val="bg1"/>
          </a:solidFill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class Employee{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String </a:t>
            </a:r>
            <a:r>
              <a:rPr lang="en-US" altLang="zh-CN" sz="2000" dirty="0" err="1" smtClean="0"/>
              <a:t>name,address</a:t>
            </a:r>
            <a:r>
              <a:rPr lang="en-US" altLang="zh-CN" sz="2000" dirty="0" smtClean="0"/>
              <a:t>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double salary;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void </a:t>
            </a:r>
            <a:r>
              <a:rPr lang="en-US" altLang="zh-CN" sz="2000" dirty="0" err="1" smtClean="0"/>
              <a:t>up_salary</a:t>
            </a:r>
            <a:r>
              <a:rPr lang="en-US" altLang="zh-CN" sz="2000" dirty="0" smtClean="0"/>
              <a:t>(double up){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	salary+=up;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}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Employee(String </a:t>
            </a:r>
            <a:r>
              <a:rPr lang="en-US" altLang="zh-CN" sz="2000" dirty="0" err="1" smtClean="0"/>
              <a:t>n,String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a,double</a:t>
            </a:r>
            <a:r>
              <a:rPr lang="en-US" altLang="zh-CN" sz="2000" dirty="0" smtClean="0"/>
              <a:t> s){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	name=n;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	address=a;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	salary=s;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}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Employee(){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	name=“guest”;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	address=“unknown”;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	salary=1000;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}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781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1853" y="810532"/>
            <a:ext cx="7796122" cy="5400675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public class Manager </a:t>
            </a:r>
            <a:r>
              <a:rPr lang="en-US" altLang="zh-CN" sz="2000" dirty="0" smtClean="0">
                <a:solidFill>
                  <a:schemeClr val="hlink"/>
                </a:solidFill>
              </a:rPr>
              <a:t>extends Employee</a:t>
            </a:r>
            <a:r>
              <a:rPr lang="en-US" altLang="zh-CN" sz="2000" dirty="0" smtClean="0"/>
              <a:t>{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double </a:t>
            </a:r>
            <a:r>
              <a:rPr lang="en-US" altLang="zh-CN" sz="2000" dirty="0" err="1" smtClean="0"/>
              <a:t>bouns</a:t>
            </a:r>
            <a:r>
              <a:rPr lang="en-US" altLang="zh-CN" sz="2000" dirty="0" smtClean="0"/>
              <a:t>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void </a:t>
            </a:r>
            <a:r>
              <a:rPr lang="en-US" altLang="zh-CN" sz="2000" dirty="0" err="1" smtClean="0"/>
              <a:t>up_salary</a:t>
            </a:r>
            <a:r>
              <a:rPr lang="en-US" altLang="zh-CN" sz="2000" dirty="0" smtClean="0"/>
              <a:t>(double up){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super.up_salary</a:t>
            </a:r>
            <a:r>
              <a:rPr lang="en-US" altLang="zh-CN" sz="2000" dirty="0" smtClean="0"/>
              <a:t>(up);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bouns</a:t>
            </a:r>
            <a:r>
              <a:rPr lang="en-US" altLang="zh-CN" sz="2000" dirty="0" smtClean="0"/>
              <a:t>+=up/2;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}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Manager(String </a:t>
            </a:r>
            <a:r>
              <a:rPr lang="en-US" altLang="zh-CN" sz="2000" dirty="0" err="1" smtClean="0"/>
              <a:t>n,String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a,double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s,double</a:t>
            </a:r>
            <a:r>
              <a:rPr lang="en-US" altLang="zh-CN" sz="2000" dirty="0" smtClean="0"/>
              <a:t> b){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	super(</a:t>
            </a:r>
            <a:r>
              <a:rPr lang="en-US" altLang="zh-CN" sz="2000" dirty="0" err="1" smtClean="0"/>
              <a:t>n,a,s</a:t>
            </a:r>
            <a:r>
              <a:rPr lang="en-US" altLang="zh-CN" sz="2000" dirty="0" smtClean="0"/>
              <a:t>);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bouns</a:t>
            </a:r>
            <a:r>
              <a:rPr lang="en-US" altLang="zh-CN" sz="2000" dirty="0" smtClean="0"/>
              <a:t>=b;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}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Manager(String </a:t>
            </a:r>
            <a:r>
              <a:rPr lang="en-US" altLang="zh-CN" sz="2000" dirty="0" err="1" smtClean="0"/>
              <a:t>n,String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a,double</a:t>
            </a:r>
            <a:r>
              <a:rPr lang="en-US" altLang="zh-CN" sz="2000" dirty="0" smtClean="0"/>
              <a:t> s){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	this(n,a,s,500);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}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Manager(double b){//super();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bouns</a:t>
            </a:r>
            <a:r>
              <a:rPr lang="en-US" altLang="zh-CN" sz="2000" dirty="0" smtClean="0"/>
              <a:t>=b;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}	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801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类的继承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2302740"/>
            <a:ext cx="7823200" cy="441166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构造函数：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扩展类中构造函数初始化各成员的次序：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 smtClean="0"/>
              <a:t>父类属性初始化成默认值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 smtClean="0"/>
              <a:t>调用父类的构造函数之一完成指定父类属性的初始化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 smtClean="0"/>
              <a:t>子类属性初始化成默认值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 smtClean="0"/>
              <a:t>调用子类构造函数之一完成指定子类属性的初始化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说明：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 smtClean="0"/>
              <a:t>如果子类的构造函数中显式地调用父类构造函数，</a:t>
            </a:r>
            <a:r>
              <a:rPr lang="en-US" altLang="zh-CN" sz="2000" dirty="0" smtClean="0"/>
              <a:t>super</a:t>
            </a:r>
            <a:r>
              <a:rPr lang="zh-CN" altLang="en-US" sz="2000" dirty="0" smtClean="0"/>
              <a:t>必须是第一条语句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 smtClean="0"/>
              <a:t>如果子类构造函数没有显式地调用父类构造函数，则将自动调用父类默认（即无参）的构造函数。如果父类没有无参构造函数，则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编译器报错。</a:t>
            </a:r>
          </a:p>
        </p:txBody>
      </p:sp>
    </p:spTree>
    <p:extLst>
      <p:ext uri="{BB962C8B-B14F-4D97-AF65-F5344CB8AC3E}">
        <p14:creationId xmlns:p14="http://schemas.microsoft.com/office/powerpoint/2010/main" val="299147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起源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起源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起源.thmx</Template>
  <TotalTime>8652</TotalTime>
  <Words>2715</Words>
  <Application>Microsoft Office PowerPoint</Application>
  <PresentationFormat>全屏显示(4:3)</PresentationFormat>
  <Paragraphs>397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56" baseType="lpstr">
      <vt:lpstr>Calisto MT</vt:lpstr>
      <vt:lpstr>宋体</vt:lpstr>
      <vt:lpstr>Arial</vt:lpstr>
      <vt:lpstr>Calibri</vt:lpstr>
      <vt:lpstr>Times New Roman</vt:lpstr>
      <vt:lpstr>Verdana</vt:lpstr>
      <vt:lpstr>Wingdings</vt:lpstr>
      <vt:lpstr>起源</vt:lpstr>
      <vt:lpstr>1_起源</vt:lpstr>
      <vt:lpstr>类与类之间的关系</vt:lpstr>
      <vt:lpstr>知识点34：类的继承</vt:lpstr>
      <vt:lpstr>类的继承</vt:lpstr>
      <vt:lpstr>类的继承</vt:lpstr>
      <vt:lpstr>类的继承</vt:lpstr>
      <vt:lpstr>类的继承</vt:lpstr>
      <vt:lpstr>PowerPoint 演示文稿</vt:lpstr>
      <vt:lpstr>PowerPoint 演示文稿</vt:lpstr>
      <vt:lpstr>类的继承</vt:lpstr>
      <vt:lpstr>知识点35：访问修饰符与继承</vt:lpstr>
      <vt:lpstr>访问修饰与继承</vt:lpstr>
      <vt:lpstr>访问修饰与继承</vt:lpstr>
      <vt:lpstr>访问修饰与继承</vt:lpstr>
      <vt:lpstr>知识点36：变量的隐藏和方法重写</vt:lpstr>
      <vt:lpstr>变量的隐藏和方法重写</vt:lpstr>
      <vt:lpstr>变量的隐藏和方法重写</vt:lpstr>
      <vt:lpstr>示例</vt:lpstr>
      <vt:lpstr>示例（续）</vt:lpstr>
      <vt:lpstr>示例（续）</vt:lpstr>
      <vt:lpstr>知识点37：关键字super</vt:lpstr>
      <vt:lpstr>知识点39：子类及多态</vt:lpstr>
      <vt:lpstr>子类及多态</vt:lpstr>
      <vt:lpstr>子类及多态</vt:lpstr>
      <vt:lpstr>子类及多态</vt:lpstr>
      <vt:lpstr>子类及多态</vt:lpstr>
      <vt:lpstr>子类及多态</vt:lpstr>
      <vt:lpstr>子类及多态</vt:lpstr>
      <vt:lpstr>子类及多态</vt:lpstr>
      <vt:lpstr>知识点40：关键字final</vt:lpstr>
      <vt:lpstr>关键字final</vt:lpstr>
      <vt:lpstr>关键字final</vt:lpstr>
      <vt:lpstr>关键字final</vt:lpstr>
      <vt:lpstr>知识点41：抽象方法和抽象类</vt:lpstr>
      <vt:lpstr>抽象方法和抽象类</vt:lpstr>
      <vt:lpstr>例题</vt:lpstr>
      <vt:lpstr>知识点42：接口</vt:lpstr>
      <vt:lpstr>接口</vt:lpstr>
      <vt:lpstr>接口</vt:lpstr>
      <vt:lpstr>接口</vt:lpstr>
      <vt:lpstr>接口</vt:lpstr>
      <vt:lpstr>接口</vt:lpstr>
      <vt:lpstr>知识点43：包</vt:lpstr>
      <vt:lpstr>包</vt:lpstr>
      <vt:lpstr>包</vt:lpstr>
      <vt:lpstr>包</vt:lpstr>
      <vt:lpstr>包</vt:lpstr>
      <vt:lpstr>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基础知识</dc:title>
  <dc:creator>Fang Kong</dc:creator>
  <cp:lastModifiedBy>Dell</cp:lastModifiedBy>
  <cp:revision>69</cp:revision>
  <dcterms:created xsi:type="dcterms:W3CDTF">2015-09-10T07:26:18Z</dcterms:created>
  <dcterms:modified xsi:type="dcterms:W3CDTF">2015-11-27T04:47:42Z</dcterms:modified>
</cp:coreProperties>
</file>