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84"/>
  </p:notesMasterIdLst>
  <p:sldIdLst>
    <p:sldId id="336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99" r:id="rId11"/>
    <p:sldId id="376" r:id="rId12"/>
    <p:sldId id="377" r:id="rId13"/>
    <p:sldId id="378" r:id="rId14"/>
    <p:sldId id="400" r:id="rId15"/>
    <p:sldId id="379" r:id="rId16"/>
    <p:sldId id="380" r:id="rId17"/>
    <p:sldId id="401" r:id="rId18"/>
    <p:sldId id="381" r:id="rId19"/>
    <p:sldId id="382" r:id="rId20"/>
    <p:sldId id="383" r:id="rId21"/>
    <p:sldId id="384" r:id="rId22"/>
    <p:sldId id="385" r:id="rId23"/>
    <p:sldId id="402" r:id="rId24"/>
    <p:sldId id="386" r:id="rId25"/>
    <p:sldId id="387" r:id="rId26"/>
    <p:sldId id="388" r:id="rId27"/>
    <p:sldId id="389" r:id="rId28"/>
    <p:sldId id="390" r:id="rId29"/>
    <p:sldId id="391" r:id="rId30"/>
    <p:sldId id="403" r:id="rId31"/>
    <p:sldId id="393" r:id="rId32"/>
    <p:sldId id="395" r:id="rId33"/>
    <p:sldId id="404" r:id="rId34"/>
    <p:sldId id="396" r:id="rId35"/>
    <p:sldId id="397" r:id="rId36"/>
    <p:sldId id="398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413" r:id="rId46"/>
    <p:sldId id="414" r:id="rId47"/>
    <p:sldId id="415" r:id="rId48"/>
    <p:sldId id="416" r:id="rId49"/>
    <p:sldId id="417" r:id="rId50"/>
    <p:sldId id="418" r:id="rId51"/>
    <p:sldId id="419" r:id="rId52"/>
    <p:sldId id="420" r:id="rId53"/>
    <p:sldId id="421" r:id="rId54"/>
    <p:sldId id="422" r:id="rId55"/>
    <p:sldId id="423" r:id="rId56"/>
    <p:sldId id="424" r:id="rId57"/>
    <p:sldId id="425" r:id="rId58"/>
    <p:sldId id="426" r:id="rId59"/>
    <p:sldId id="427" r:id="rId60"/>
    <p:sldId id="428" r:id="rId61"/>
    <p:sldId id="429" r:id="rId62"/>
    <p:sldId id="430" r:id="rId63"/>
    <p:sldId id="431" r:id="rId64"/>
    <p:sldId id="432" r:id="rId65"/>
    <p:sldId id="433" r:id="rId66"/>
    <p:sldId id="434" r:id="rId67"/>
    <p:sldId id="435" r:id="rId68"/>
    <p:sldId id="436" r:id="rId69"/>
    <p:sldId id="437" r:id="rId70"/>
    <p:sldId id="438" r:id="rId71"/>
    <p:sldId id="439" r:id="rId72"/>
    <p:sldId id="440" r:id="rId73"/>
    <p:sldId id="441" r:id="rId74"/>
    <p:sldId id="442" r:id="rId75"/>
    <p:sldId id="443" r:id="rId76"/>
    <p:sldId id="444" r:id="rId77"/>
    <p:sldId id="445" r:id="rId78"/>
    <p:sldId id="446" r:id="rId79"/>
    <p:sldId id="447" r:id="rId80"/>
    <p:sldId id="448" r:id="rId81"/>
    <p:sldId id="449" r:id="rId82"/>
    <p:sldId id="450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C07F8-A77B-0142-B435-FE9578E042CB}" type="datetimeFigureOut">
              <a:rPr kumimoji="1" lang="zh-CN" altLang="en-US" smtClean="0"/>
              <a:t>2015/12/4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7F21E-9017-D84C-B803-7E452E8E6B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005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28EF6C-53F4-E843-85B6-E9B2F729A1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952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rgbClr val="80B606"/>
                </a:solidFill>
                <a:latin typeface="Wingdings" pitchFamily="2" charset="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01156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27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white"/>
                </a:solidFill>
              </a:rPr>
              <a:pPr/>
              <a:t>12/4/2015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rgbClr val="80B606"/>
                </a:solidFill>
                <a:latin typeface="Wingdings" pitchFamily="2" charset="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78266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407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039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0709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5687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37537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89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70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white"/>
                </a:solidFill>
              </a:rPr>
              <a:pPr/>
              <a:t>12/4/2015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223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white"/>
                </a:solidFill>
              </a:rPr>
              <a:pPr/>
              <a:t>12/4/2015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885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white"/>
                </a:solidFill>
              </a:rPr>
              <a:pPr/>
              <a:t>12/4/2015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36319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325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784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110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1CC49C-0EA8-AB45-923E-94B0A48B875E}" type="slidenum">
              <a:rPr lang="en-US" altLang="zh-CN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0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12/4/2015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6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png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0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图形用户</a:t>
            </a:r>
            <a:r>
              <a:rPr kumimoji="1" lang="zh-CN" altLang="en-US" dirty="0" smtClean="0"/>
              <a:t>界面（</a:t>
            </a:r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6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容器及布局管理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113" y="2099043"/>
            <a:ext cx="8229600" cy="453689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布局管理器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说明：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/>
              <a:t>组件在容器中的位置和尺寸是由布局管理器决定的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/>
              <a:t>所有容器都会引用一个布局管理器实例，通过它进行组件的布局管理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/>
              <a:t>默认布局管理器：每个容器创建后都有默认布局管理器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sz="1600" dirty="0" smtClean="0"/>
              <a:t>Window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Frame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Dialog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JFrame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BorderLayout</a:t>
            </a:r>
            <a:endParaRPr lang="en-US" altLang="zh-CN" sz="1600" dirty="0" smtClean="0"/>
          </a:p>
          <a:p>
            <a:pPr lvl="4" eaLnBrk="1" hangingPunct="1">
              <a:lnSpc>
                <a:spcPct val="90000"/>
              </a:lnSpc>
            </a:pPr>
            <a:r>
              <a:rPr lang="en-US" altLang="zh-CN" sz="1600" dirty="0" smtClean="0"/>
              <a:t>Panel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Applet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JApplet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FlowLayout</a:t>
            </a:r>
            <a:endParaRPr lang="en-US" altLang="zh-CN" sz="16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/>
              <a:t>布局管理器设置：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600" dirty="0" err="1" smtClean="0"/>
              <a:t>setLayout</a:t>
            </a:r>
            <a:r>
              <a:rPr lang="en-US" altLang="zh-CN" sz="1600" dirty="0" smtClean="0"/>
              <a:t>(new </a:t>
            </a:r>
            <a:r>
              <a:rPr lang="en-US" altLang="zh-CN" sz="1600" dirty="0" err="1" smtClean="0"/>
              <a:t>FlowLayout</a:t>
            </a:r>
            <a:r>
              <a:rPr lang="en-US" altLang="zh-CN" sz="1600" dirty="0" smtClean="0"/>
              <a:t>())——</a:t>
            </a:r>
            <a:r>
              <a:rPr lang="zh-CN" altLang="en-US" sz="1600" dirty="0" smtClean="0"/>
              <a:t>更改布局管理器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600" dirty="0" err="1" smtClean="0"/>
              <a:t>setLayout</a:t>
            </a:r>
            <a:r>
              <a:rPr lang="en-US" altLang="zh-CN" sz="1600" dirty="0" smtClean="0"/>
              <a:t>(null)——</a:t>
            </a:r>
            <a:r>
              <a:rPr lang="zh-CN" altLang="en-US" sz="1600" dirty="0" smtClean="0"/>
              <a:t>取消布局管理器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sz="1600" dirty="0" err="1" smtClean="0"/>
              <a:t>setLocation</a:t>
            </a:r>
            <a:endParaRPr lang="en-US" altLang="zh-CN" sz="1600" dirty="0" smtClean="0"/>
          </a:p>
          <a:p>
            <a:pPr lvl="4" eaLnBrk="1" hangingPunct="1">
              <a:lnSpc>
                <a:spcPct val="90000"/>
              </a:lnSpc>
            </a:pPr>
            <a:r>
              <a:rPr lang="en-US" altLang="zh-CN" sz="1600" dirty="0" err="1" smtClean="0"/>
              <a:t>setSize</a:t>
            </a:r>
            <a:endParaRPr lang="en-US" altLang="zh-CN" sz="1600" dirty="0" smtClean="0"/>
          </a:p>
          <a:p>
            <a:pPr lvl="4" eaLnBrk="1" hangingPunct="1">
              <a:lnSpc>
                <a:spcPct val="90000"/>
              </a:lnSpc>
            </a:pPr>
            <a:r>
              <a:rPr lang="en-US" altLang="zh-CN" sz="1600" dirty="0" err="1" smtClean="0"/>
              <a:t>setBounds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67875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知识点</a:t>
            </a:r>
            <a:r>
              <a:rPr lang="en-US" altLang="zh-CN" dirty="0" smtClean="0"/>
              <a:t>47</a:t>
            </a:r>
            <a:r>
              <a:rPr lang="zh-CN" altLang="en-US" dirty="0" smtClean="0"/>
              <a:t>：布局管理器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dirty="0" smtClean="0"/>
              <a:t>布局管理器：</a:t>
            </a:r>
          </a:p>
          <a:p>
            <a:pPr lvl="1" eaLnBrk="1" hangingPunct="1"/>
            <a:r>
              <a:rPr lang="zh-CN" altLang="en-US" dirty="0" smtClean="0"/>
              <a:t>种类：</a:t>
            </a:r>
          </a:p>
          <a:p>
            <a:pPr lvl="2" eaLnBrk="1" hangingPunct="1"/>
            <a:r>
              <a:rPr lang="en-US" altLang="zh-CN" dirty="0" err="1" smtClean="0"/>
              <a:t>java.awt</a:t>
            </a:r>
            <a:r>
              <a:rPr lang="zh-CN" altLang="en-US" dirty="0" smtClean="0"/>
              <a:t>中包含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</a:t>
            </a:r>
          </a:p>
          <a:p>
            <a:pPr lvl="3" eaLnBrk="1" hangingPunct="1"/>
            <a:r>
              <a:rPr lang="en-US" altLang="zh-CN" dirty="0" err="1" smtClean="0"/>
              <a:t>FlowLayout</a:t>
            </a:r>
            <a:endParaRPr lang="en-US" altLang="zh-CN" dirty="0" smtClean="0"/>
          </a:p>
          <a:p>
            <a:pPr lvl="3" eaLnBrk="1" hangingPunct="1"/>
            <a:r>
              <a:rPr lang="en-US" altLang="zh-CN" dirty="0" err="1" smtClean="0"/>
              <a:t>BorderLayout</a:t>
            </a:r>
            <a:endParaRPr lang="en-US" altLang="zh-CN" dirty="0" smtClean="0"/>
          </a:p>
          <a:p>
            <a:pPr lvl="3" eaLnBrk="1" hangingPunct="1"/>
            <a:r>
              <a:rPr lang="en-US" altLang="zh-CN" dirty="0" err="1" smtClean="0"/>
              <a:t>GridLayout</a:t>
            </a:r>
            <a:endParaRPr lang="en-US" altLang="zh-CN" dirty="0" smtClean="0"/>
          </a:p>
          <a:p>
            <a:pPr lvl="3" eaLnBrk="1" hangingPunct="1"/>
            <a:r>
              <a:rPr lang="en-US" altLang="zh-CN" dirty="0" err="1" smtClean="0"/>
              <a:t>CardLayout</a:t>
            </a:r>
            <a:endParaRPr lang="en-US" altLang="zh-CN" dirty="0" smtClean="0"/>
          </a:p>
          <a:p>
            <a:pPr lvl="3" eaLnBrk="1" hangingPunct="1"/>
            <a:r>
              <a:rPr lang="en-US" altLang="zh-CN" dirty="0" err="1" smtClean="0"/>
              <a:t>GridBagLayout</a:t>
            </a:r>
            <a:endParaRPr lang="en-US" altLang="zh-CN" dirty="0" smtClean="0"/>
          </a:p>
          <a:p>
            <a:pPr lvl="2" eaLnBrk="1" hangingPunct="1"/>
            <a:r>
              <a:rPr lang="en-US" altLang="zh-CN" dirty="0" err="1" smtClean="0"/>
              <a:t>java.swing</a:t>
            </a:r>
            <a:r>
              <a:rPr lang="zh-CN" altLang="en-US" dirty="0" smtClean="0"/>
              <a:t>中定义了若干种</a:t>
            </a:r>
          </a:p>
          <a:p>
            <a:pPr lvl="3" eaLnBrk="1" hangingPunct="1"/>
            <a:r>
              <a:rPr lang="en-US" altLang="zh-CN" dirty="0" err="1" smtClean="0"/>
              <a:t>BoxLayout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16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布局管理器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lvl="1" eaLnBrk="1" hangingPunct="1"/>
            <a:r>
              <a:rPr lang="en-US" altLang="zh-CN" sz="2200" dirty="0" err="1" smtClean="0"/>
              <a:t>FlowLayout</a:t>
            </a:r>
            <a:r>
              <a:rPr lang="zh-CN" altLang="en-US" sz="2200" dirty="0" smtClean="0"/>
              <a:t>：流式布局管理器</a:t>
            </a:r>
          </a:p>
          <a:p>
            <a:pPr lvl="2" eaLnBrk="1" hangingPunct="1"/>
            <a:r>
              <a:rPr lang="zh-CN" altLang="en-US" sz="2100" dirty="0" smtClean="0"/>
              <a:t>按组件添加次序从左到右地放置在容器中。到达容器边界，则换到下一行</a:t>
            </a:r>
          </a:p>
          <a:p>
            <a:pPr lvl="2" eaLnBrk="1" hangingPunct="1"/>
            <a:r>
              <a:rPr lang="zh-CN" altLang="en-US" sz="2100" dirty="0" smtClean="0"/>
              <a:t>构造函数：</a:t>
            </a:r>
          </a:p>
          <a:p>
            <a:pPr lvl="3" eaLnBrk="1" hangingPunct="1"/>
            <a:r>
              <a:rPr lang="en-US" altLang="zh-CN" sz="1800" dirty="0" err="1" smtClean="0"/>
              <a:t>FlowLayout</a:t>
            </a:r>
            <a:r>
              <a:rPr lang="en-US" altLang="zh-CN" sz="1800" dirty="0" smtClean="0"/>
              <a:t>()</a:t>
            </a:r>
          </a:p>
          <a:p>
            <a:pPr lvl="3" eaLnBrk="1" hangingPunct="1"/>
            <a:r>
              <a:rPr lang="en-US" altLang="zh-CN" sz="1800" dirty="0" err="1" smtClean="0"/>
              <a:t>FlowLayout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align)</a:t>
            </a:r>
          </a:p>
          <a:p>
            <a:pPr lvl="3" eaLnBrk="1" hangingPunct="1"/>
            <a:r>
              <a:rPr lang="en-US" altLang="zh-CN" sz="1800" dirty="0" err="1" smtClean="0"/>
              <a:t>FlowLayout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align,int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hgap,int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vgap</a:t>
            </a:r>
            <a:r>
              <a:rPr lang="en-US" altLang="zh-CN" sz="1800" dirty="0" smtClean="0"/>
              <a:t>)</a:t>
            </a:r>
          </a:p>
          <a:p>
            <a:pPr lvl="2" eaLnBrk="1" hangingPunct="1"/>
            <a:r>
              <a:rPr lang="zh-CN" altLang="en-US" sz="2100" dirty="0" smtClean="0"/>
              <a:t>其他方法：</a:t>
            </a:r>
          </a:p>
          <a:p>
            <a:pPr lvl="3" eaLnBrk="1" hangingPunct="1"/>
            <a:r>
              <a:rPr lang="en-US" altLang="zh-CN" sz="1800" dirty="0" err="1" smtClean="0"/>
              <a:t>setAlignment</a:t>
            </a:r>
            <a:endParaRPr lang="en-US" altLang="zh-CN" sz="1800" dirty="0" smtClean="0"/>
          </a:p>
          <a:p>
            <a:pPr lvl="3" eaLnBrk="1" hangingPunct="1"/>
            <a:r>
              <a:rPr lang="en-US" altLang="zh-CN" sz="1800" dirty="0" err="1" smtClean="0"/>
              <a:t>layoutContainer</a:t>
            </a:r>
            <a:r>
              <a:rPr lang="en-US" altLang="zh-CN" sz="1800" dirty="0" smtClean="0"/>
              <a:t>(Container)——</a:t>
            </a:r>
            <a:r>
              <a:rPr lang="zh-CN" altLang="en-US" sz="1800" dirty="0" smtClean="0"/>
              <a:t>重新布局</a:t>
            </a:r>
          </a:p>
          <a:p>
            <a:pPr lvl="2" eaLnBrk="1" hangingPunct="1"/>
            <a:r>
              <a:rPr lang="zh-CN" altLang="en-US" sz="2100" dirty="0" smtClean="0"/>
              <a:t>示例：</a:t>
            </a:r>
          </a:p>
        </p:txBody>
      </p:sp>
    </p:spTree>
    <p:extLst>
      <p:ext uri="{BB962C8B-B14F-4D97-AF65-F5344CB8AC3E}">
        <p14:creationId xmlns:p14="http://schemas.microsoft.com/office/powerpoint/2010/main" val="25807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" y="495300"/>
            <a:ext cx="82391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19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布局管理器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eaLnBrk="1" hangingPunct="1"/>
            <a:r>
              <a:rPr lang="en-US" altLang="zh-CN" dirty="0" err="1" smtClean="0"/>
              <a:t>BorderLayout</a:t>
            </a:r>
            <a:r>
              <a:rPr lang="zh-CN" altLang="en-US" dirty="0" smtClean="0"/>
              <a:t>：边界布局管理器</a:t>
            </a:r>
          </a:p>
          <a:p>
            <a:pPr lvl="2" eaLnBrk="1" hangingPunct="1"/>
            <a:r>
              <a:rPr lang="zh-CN" altLang="en-US" dirty="0" smtClean="0"/>
              <a:t>将容器分成东、南、西、北、中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个区</a:t>
            </a:r>
          </a:p>
          <a:p>
            <a:pPr lvl="2" eaLnBrk="1" hangingPunct="1"/>
            <a:r>
              <a:rPr lang="zh-CN" altLang="en-US" dirty="0" smtClean="0"/>
              <a:t>构造函数：</a:t>
            </a:r>
          </a:p>
          <a:p>
            <a:pPr lvl="3" eaLnBrk="1" hangingPunct="1"/>
            <a:r>
              <a:rPr lang="en-US" altLang="zh-CN" dirty="0" err="1" smtClean="0"/>
              <a:t>BorderLayout</a:t>
            </a:r>
            <a:r>
              <a:rPr lang="en-US" altLang="zh-CN" dirty="0" smtClean="0"/>
              <a:t>()</a:t>
            </a:r>
          </a:p>
          <a:p>
            <a:pPr lvl="3" eaLnBrk="1" hangingPunct="1"/>
            <a:r>
              <a:rPr lang="en-US" altLang="zh-CN" dirty="0" err="1" smtClean="0"/>
              <a:t>BorderLayout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hgap,int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vgap</a:t>
            </a:r>
            <a:r>
              <a:rPr lang="en-US" altLang="zh-CN" dirty="0" smtClean="0"/>
              <a:t>)</a:t>
            </a:r>
          </a:p>
          <a:p>
            <a:pPr lvl="2" eaLnBrk="1" hangingPunct="1"/>
            <a:r>
              <a:rPr lang="zh-CN" altLang="en-US" dirty="0" smtClean="0"/>
              <a:t>使用该布局管理，添加组件时，可指定区域</a:t>
            </a:r>
          </a:p>
          <a:p>
            <a:pPr lvl="3" eaLnBrk="1" hangingPunct="1"/>
            <a:r>
              <a:rPr lang="en-US" altLang="zh-CN" dirty="0" smtClean="0"/>
              <a:t>void add(Component comp, Object constraints)</a:t>
            </a:r>
          </a:p>
          <a:p>
            <a:pPr lvl="4" eaLnBrk="1" hangingPunct="1"/>
            <a:r>
              <a:rPr lang="zh-CN" altLang="en-US" dirty="0" smtClean="0"/>
              <a:t>其中</a:t>
            </a:r>
            <a:r>
              <a:rPr lang="en-US" altLang="zh-CN" dirty="0" smtClean="0"/>
              <a:t>constraints</a:t>
            </a:r>
            <a:r>
              <a:rPr lang="zh-CN" altLang="en-US" dirty="0" smtClean="0"/>
              <a:t>取值：</a:t>
            </a:r>
            <a:r>
              <a:rPr lang="en-US" altLang="zh-CN" dirty="0" err="1" smtClean="0"/>
              <a:t>BorderLayout.NORTH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BorderLayout.SOUTH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BorderLayout.EAST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BorderLayout.WEST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BorderLayout.CENTER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70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布局管理器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987" y="2550119"/>
            <a:ext cx="8229600" cy="3545884"/>
          </a:xfrm>
        </p:spPr>
        <p:txBody>
          <a:bodyPr/>
          <a:lstStyle/>
          <a:p>
            <a:pPr lvl="1" eaLnBrk="1" hangingPunct="1"/>
            <a:r>
              <a:rPr lang="en-US" altLang="zh-CN" dirty="0" err="1" smtClean="0"/>
              <a:t>GridLayout</a:t>
            </a:r>
            <a:r>
              <a:rPr lang="zh-CN" altLang="en-US" dirty="0" smtClean="0"/>
              <a:t>：网格布局管理器</a:t>
            </a:r>
          </a:p>
          <a:p>
            <a:pPr lvl="2" eaLnBrk="1" hangingPunct="1"/>
            <a:r>
              <a:rPr lang="zh-CN" altLang="en-US" dirty="0" smtClean="0"/>
              <a:t>将容器分隔成若干行、列，组件被填充到每个网格中</a:t>
            </a:r>
          </a:p>
          <a:p>
            <a:pPr lvl="2" eaLnBrk="1" hangingPunct="1"/>
            <a:r>
              <a:rPr lang="zh-CN" altLang="en-US" dirty="0" smtClean="0"/>
              <a:t>构造函数：</a:t>
            </a:r>
          </a:p>
          <a:p>
            <a:pPr lvl="3" eaLnBrk="1" hangingPunct="1"/>
            <a:r>
              <a:rPr lang="en-US" altLang="zh-CN" dirty="0" err="1" smtClean="0"/>
              <a:t>GridLayout</a:t>
            </a:r>
            <a:r>
              <a:rPr lang="en-US" altLang="zh-CN" dirty="0" smtClean="0"/>
              <a:t>()</a:t>
            </a:r>
          </a:p>
          <a:p>
            <a:pPr lvl="3" eaLnBrk="1" hangingPunct="1"/>
            <a:r>
              <a:rPr lang="en-US" altLang="zh-CN" dirty="0" err="1" smtClean="0"/>
              <a:t>GridLayout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rows,int</a:t>
            </a:r>
            <a:r>
              <a:rPr lang="en-US" altLang="zh-CN" dirty="0" smtClean="0"/>
              <a:t> cols)</a:t>
            </a:r>
          </a:p>
          <a:p>
            <a:pPr lvl="3" eaLnBrk="1" hangingPunct="1"/>
            <a:r>
              <a:rPr lang="en-US" altLang="zh-CN" dirty="0" err="1" smtClean="0"/>
              <a:t>GridLayout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rows,int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cols,int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hgap,int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vgap</a:t>
            </a:r>
            <a:r>
              <a:rPr lang="en-US" altLang="zh-CN" dirty="0" smtClean="0"/>
              <a:t>)</a:t>
            </a:r>
          </a:p>
          <a:p>
            <a:pPr lvl="2" eaLnBrk="1" hangingPunct="1"/>
            <a:r>
              <a:rPr lang="zh-CN" altLang="en-US" dirty="0" smtClean="0"/>
              <a:t>容器添加组件时可以指定网格序号</a:t>
            </a:r>
          </a:p>
          <a:p>
            <a:pPr lvl="2" eaLnBrk="1" hangingPunct="1"/>
            <a:r>
              <a:rPr lang="zh-CN" altLang="en-US" dirty="0" smtClean="0"/>
              <a:t>示例：</a:t>
            </a:r>
          </a:p>
        </p:txBody>
      </p:sp>
    </p:spTree>
    <p:extLst>
      <p:ext uri="{BB962C8B-B14F-4D97-AF65-F5344CB8AC3E}">
        <p14:creationId xmlns:p14="http://schemas.microsoft.com/office/powerpoint/2010/main" val="14182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68" y="69672"/>
            <a:ext cx="6882063" cy="667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89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布局管理器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073" y="2445619"/>
            <a:ext cx="8229600" cy="4411662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altLang="zh-CN" sz="2200" dirty="0" err="1" smtClean="0"/>
              <a:t>CardLayout</a:t>
            </a:r>
            <a:r>
              <a:rPr lang="zh-CN" altLang="en-US" sz="2200" dirty="0" smtClean="0"/>
              <a:t>：卡片布局管理器</a:t>
            </a:r>
          </a:p>
          <a:p>
            <a:pPr lvl="2" eaLnBrk="1" hangingPunct="1"/>
            <a:r>
              <a:rPr lang="zh-CN" altLang="en-US" sz="2100" dirty="0" smtClean="0"/>
              <a:t>将容器看作一系列卡片，在任意时刻只有一张卡片可见</a:t>
            </a:r>
          </a:p>
          <a:p>
            <a:pPr lvl="2" eaLnBrk="1" hangingPunct="1"/>
            <a:r>
              <a:rPr lang="zh-CN" altLang="en-US" sz="2100" dirty="0" smtClean="0"/>
              <a:t>构造函数：</a:t>
            </a:r>
          </a:p>
          <a:p>
            <a:pPr lvl="3" eaLnBrk="1" hangingPunct="1"/>
            <a:r>
              <a:rPr lang="en-US" altLang="zh-CN" sz="1800" dirty="0" err="1" smtClean="0"/>
              <a:t>CardLayout</a:t>
            </a:r>
            <a:r>
              <a:rPr lang="en-US" altLang="zh-CN" sz="1800" dirty="0" smtClean="0"/>
              <a:t>()</a:t>
            </a:r>
          </a:p>
          <a:p>
            <a:pPr lvl="3" eaLnBrk="1" hangingPunct="1"/>
            <a:r>
              <a:rPr lang="en-US" altLang="zh-CN" sz="1800" dirty="0" err="1" smtClean="0"/>
              <a:t>CardLayout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hgap,int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vgap</a:t>
            </a:r>
            <a:r>
              <a:rPr lang="en-US" altLang="zh-CN" sz="1800" dirty="0" smtClean="0"/>
              <a:t>)</a:t>
            </a:r>
          </a:p>
          <a:p>
            <a:pPr lvl="2" eaLnBrk="1" hangingPunct="1"/>
            <a:r>
              <a:rPr lang="zh-CN" altLang="en-US" sz="2100" dirty="0" smtClean="0"/>
              <a:t>其他方法：</a:t>
            </a:r>
          </a:p>
          <a:p>
            <a:pPr lvl="3" eaLnBrk="1" hangingPunct="1"/>
            <a:r>
              <a:rPr lang="zh-CN" altLang="en-US" sz="1800" dirty="0" smtClean="0"/>
              <a:t>向容器中追加组件时，需要指定组件所在卡片的名称</a:t>
            </a:r>
          </a:p>
          <a:p>
            <a:pPr lvl="4" eaLnBrk="1" hangingPunct="1"/>
            <a:r>
              <a:rPr lang="en-US" altLang="zh-CN" sz="1800" dirty="0" smtClean="0"/>
              <a:t>void add(Component comp, Object constraints)</a:t>
            </a:r>
          </a:p>
          <a:p>
            <a:pPr lvl="4" eaLnBrk="1" hangingPunct="1"/>
            <a:r>
              <a:rPr lang="zh-CN" altLang="en-US" sz="1800" dirty="0" smtClean="0"/>
              <a:t>其中</a:t>
            </a:r>
            <a:r>
              <a:rPr lang="en-US" altLang="zh-CN" sz="1800" dirty="0" smtClean="0"/>
              <a:t>constraints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String</a:t>
            </a:r>
            <a:r>
              <a:rPr lang="zh-CN" altLang="en-US" sz="1800" dirty="0" smtClean="0"/>
              <a:t>，指定卡片名</a:t>
            </a:r>
          </a:p>
          <a:p>
            <a:pPr lvl="3" eaLnBrk="1" hangingPunct="1"/>
            <a:r>
              <a:rPr lang="en-US" altLang="zh-CN" sz="1800" dirty="0" smtClean="0"/>
              <a:t>show(Container parent, String name)</a:t>
            </a:r>
          </a:p>
          <a:p>
            <a:pPr lvl="4" eaLnBrk="1" hangingPunct="1"/>
            <a:r>
              <a:rPr lang="zh-CN" altLang="en-US" sz="1800" dirty="0" smtClean="0"/>
              <a:t>显示具体哪张卡片</a:t>
            </a:r>
          </a:p>
        </p:txBody>
      </p:sp>
    </p:spTree>
    <p:extLst>
      <p:ext uri="{BB962C8B-B14F-4D97-AF65-F5344CB8AC3E}">
        <p14:creationId xmlns:p14="http://schemas.microsoft.com/office/powerpoint/2010/main" val="21775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布局管理器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9604" y="2390008"/>
            <a:ext cx="8229600" cy="4411390"/>
          </a:xfrm>
        </p:spPr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2000" dirty="0" err="1" smtClean="0"/>
              <a:t>GridBagLayout</a:t>
            </a:r>
            <a:r>
              <a:rPr lang="zh-CN" altLang="en-US" sz="2000" dirty="0" smtClean="0"/>
              <a:t>：网格包布局管理器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在</a:t>
            </a:r>
            <a:r>
              <a:rPr lang="en-US" altLang="zh-CN" sz="1800" dirty="0" err="1" smtClean="0"/>
              <a:t>GridLayout</a:t>
            </a:r>
            <a:r>
              <a:rPr lang="zh-CN" altLang="en-US" sz="1800" dirty="0" smtClean="0"/>
              <a:t>基础上提供更为复杂的布局。允许各组件大小各不相同，允许单个组件所在显示区占多个网格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使用步骤：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1600" dirty="0" smtClean="0"/>
              <a:t>创建</a:t>
            </a:r>
            <a:r>
              <a:rPr lang="en-US" altLang="zh-CN" sz="1600" dirty="0" err="1" smtClean="0"/>
              <a:t>GridBagLayout</a:t>
            </a:r>
            <a:r>
              <a:rPr lang="zh-CN" altLang="en-US" sz="1600" dirty="0" smtClean="0"/>
              <a:t>布局管理器的一个实例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zh-CN" sz="1600" dirty="0" err="1" smtClean="0"/>
              <a:t>GridBagLayout</a:t>
            </a:r>
            <a:r>
              <a:rPr lang="en-US" altLang="zh-CN" sz="1600" dirty="0" smtClean="0"/>
              <a:t> layout=new </a:t>
            </a:r>
            <a:r>
              <a:rPr lang="en-US" altLang="zh-CN" sz="1600" dirty="0" err="1" smtClean="0"/>
              <a:t>GridBagLayout</a:t>
            </a:r>
            <a:r>
              <a:rPr lang="en-US" altLang="zh-CN" sz="1600" dirty="0" smtClean="0"/>
              <a:t>();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zh-CN" sz="1600" dirty="0" err="1" smtClean="0"/>
              <a:t>container.setLayout</a:t>
            </a:r>
            <a:r>
              <a:rPr lang="en-US" altLang="zh-CN" sz="1600" dirty="0" smtClean="0"/>
              <a:t>(layout);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1600" dirty="0" smtClean="0"/>
              <a:t>创建一个</a:t>
            </a:r>
            <a:r>
              <a:rPr lang="en-US" altLang="zh-CN" sz="1600" dirty="0" err="1" smtClean="0"/>
              <a:t>GridBagContraints</a:t>
            </a:r>
            <a:r>
              <a:rPr lang="zh-CN" altLang="en-US" sz="1600" dirty="0" smtClean="0"/>
              <a:t>实例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zh-CN" sz="1600" dirty="0" err="1" smtClean="0"/>
              <a:t>GridBagContraints</a:t>
            </a:r>
            <a:r>
              <a:rPr lang="en-US" altLang="zh-CN" sz="1600" dirty="0" smtClean="0"/>
              <a:t> constraints=new </a:t>
            </a:r>
            <a:r>
              <a:rPr lang="en-US" altLang="zh-CN" sz="1600" dirty="0" err="1" smtClean="0"/>
              <a:t>GridBagContraints</a:t>
            </a:r>
            <a:r>
              <a:rPr lang="en-US" altLang="zh-CN" sz="1600" dirty="0" smtClean="0"/>
              <a:t>();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1600" dirty="0" smtClean="0"/>
              <a:t>为要添加的某个组件设置</a:t>
            </a:r>
            <a:r>
              <a:rPr lang="en-US" altLang="zh-CN" sz="1600" dirty="0" err="1" smtClean="0"/>
              <a:t>GridBagContraints</a:t>
            </a:r>
            <a:r>
              <a:rPr lang="zh-CN" altLang="en-US" sz="1600" dirty="0" smtClean="0"/>
              <a:t>的各种属性：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zh-CN" sz="1600" dirty="0" err="1" smtClean="0"/>
              <a:t>constraints.gridx</a:t>
            </a:r>
            <a:r>
              <a:rPr lang="en-US" altLang="zh-CN" sz="1600" dirty="0" smtClean="0"/>
              <a:t>=1;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zh-CN" sz="1600" dirty="0" err="1" smtClean="0"/>
              <a:t>constraints.gridy</a:t>
            </a:r>
            <a:r>
              <a:rPr lang="en-US" altLang="zh-CN" sz="1600" dirty="0" smtClean="0"/>
              <a:t>=1;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zh-CN" sz="1600" dirty="0" err="1" smtClean="0"/>
              <a:t>constraints.gridwidth</a:t>
            </a:r>
            <a:r>
              <a:rPr lang="en-US" altLang="zh-CN" sz="1600" dirty="0" smtClean="0"/>
              <a:t>=1;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zh-CN" sz="1600" dirty="0" err="1" smtClean="0"/>
              <a:t>constraints.gridheight</a:t>
            </a:r>
            <a:r>
              <a:rPr lang="en-US" altLang="zh-CN" sz="1600" dirty="0" smtClean="0"/>
              <a:t>=1;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1600" dirty="0" smtClean="0"/>
              <a:t>通知布局管理器放置组件时的</a:t>
            </a:r>
            <a:r>
              <a:rPr lang="en-US" altLang="zh-CN" sz="1600" dirty="0" err="1" smtClean="0"/>
              <a:t>GridBagContraints</a:t>
            </a:r>
            <a:r>
              <a:rPr lang="zh-CN" altLang="en-US" sz="1600" dirty="0" smtClean="0"/>
              <a:t>信息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zh-CN" sz="1600" dirty="0" err="1" smtClean="0"/>
              <a:t>layout.setConstraints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comp,contraints</a:t>
            </a:r>
            <a:r>
              <a:rPr lang="en-US" altLang="zh-CN" sz="1600" dirty="0" smtClean="0"/>
              <a:t>);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1600" dirty="0" smtClean="0"/>
              <a:t>向容器中追加组件：</a:t>
            </a:r>
            <a:r>
              <a:rPr lang="en-US" altLang="zh-CN" sz="1600" dirty="0" err="1" smtClean="0"/>
              <a:t>container.add</a:t>
            </a:r>
            <a:r>
              <a:rPr lang="en-US" altLang="zh-CN" sz="1600" dirty="0" smtClean="0"/>
              <a:t>(comp);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1600" dirty="0" smtClean="0"/>
              <a:t>重复上述后三步动作</a:t>
            </a:r>
          </a:p>
        </p:txBody>
      </p:sp>
    </p:spTree>
    <p:extLst>
      <p:ext uri="{BB962C8B-B14F-4D97-AF65-F5344CB8AC3E}">
        <p14:creationId xmlns:p14="http://schemas.microsoft.com/office/powerpoint/2010/main" val="1481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布局管理器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325460"/>
            <a:ext cx="8229600" cy="4005671"/>
          </a:xfrm>
        </p:spPr>
        <p:txBody>
          <a:bodyPr/>
          <a:lstStyle/>
          <a:p>
            <a:pPr lvl="1" eaLnBrk="1" hangingPunct="1"/>
            <a:r>
              <a:rPr lang="en-US" altLang="zh-CN" dirty="0" err="1" smtClean="0"/>
              <a:t>GridBagLayout</a:t>
            </a:r>
            <a:r>
              <a:rPr lang="zh-CN" altLang="en-US" dirty="0" smtClean="0"/>
              <a:t>：网格包布局管理器</a:t>
            </a:r>
          </a:p>
          <a:p>
            <a:pPr lvl="2" eaLnBrk="1" hangingPunct="1"/>
            <a:r>
              <a:rPr lang="zh-CN" altLang="en-US" dirty="0" smtClean="0"/>
              <a:t>关于</a:t>
            </a:r>
            <a:r>
              <a:rPr lang="en-US" altLang="zh-CN" dirty="0" err="1" smtClean="0"/>
              <a:t>GridBagContraints</a:t>
            </a:r>
            <a:r>
              <a:rPr lang="zh-CN" altLang="en-US" dirty="0" smtClean="0"/>
              <a:t>：</a:t>
            </a:r>
          </a:p>
          <a:p>
            <a:pPr lvl="3" eaLnBrk="1" hangingPunct="1"/>
            <a:r>
              <a:rPr lang="zh-CN" altLang="en-US" dirty="0" smtClean="0"/>
              <a:t>包含了如何把一个组件添加到容器中的布局信息</a:t>
            </a:r>
          </a:p>
          <a:p>
            <a:pPr lvl="3" eaLnBrk="1" hangingPunct="1"/>
            <a:r>
              <a:rPr lang="zh-CN" altLang="en-US" dirty="0" smtClean="0"/>
              <a:t>重要属性：</a:t>
            </a:r>
          </a:p>
          <a:p>
            <a:pPr lvl="4" eaLnBrk="1" hangingPunct="1"/>
            <a:r>
              <a:rPr lang="en-US" altLang="zh-CN" dirty="0" err="1" smtClean="0"/>
              <a:t>gridx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gridy</a:t>
            </a:r>
            <a:r>
              <a:rPr lang="zh-CN" altLang="en-US" dirty="0" smtClean="0"/>
              <a:t>：指定组件显示区域左上角的列和行</a:t>
            </a:r>
          </a:p>
          <a:p>
            <a:pPr lvl="4" eaLnBrk="1" hangingPunct="1"/>
            <a:r>
              <a:rPr lang="en-US" altLang="zh-CN" dirty="0" err="1" smtClean="0"/>
              <a:t>gridWidth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gridHeight</a:t>
            </a:r>
            <a:r>
              <a:rPr lang="zh-CN" altLang="en-US" dirty="0" smtClean="0"/>
              <a:t>：指定组件显示区域占据的列数和行数</a:t>
            </a:r>
          </a:p>
          <a:p>
            <a:pPr lvl="4" eaLnBrk="1" hangingPunct="1"/>
            <a:r>
              <a:rPr lang="en-US" altLang="zh-CN" dirty="0" smtClean="0"/>
              <a:t>fill</a:t>
            </a:r>
            <a:r>
              <a:rPr lang="zh-CN" altLang="en-US" dirty="0" smtClean="0"/>
              <a:t>：组件显示区域大于组件要求的大小</a:t>
            </a:r>
            <a:r>
              <a:rPr lang="en-US" altLang="zh-CN" dirty="0" smtClean="0"/>
              <a:t>,</a:t>
            </a:r>
            <a:r>
              <a:rPr lang="zh-CN" altLang="en-US" dirty="0" smtClean="0"/>
              <a:t>决定如何改变组件</a:t>
            </a:r>
          </a:p>
          <a:p>
            <a:pPr lvl="4" eaLnBrk="1" hangingPunct="1">
              <a:buFont typeface="Wingdings" panose="05000000000000000000" pitchFamily="2" charset="2"/>
              <a:buChar char="Ø"/>
            </a:pPr>
            <a:r>
              <a:rPr lang="en-US" altLang="zh-CN" sz="1400" dirty="0" err="1" smtClean="0"/>
              <a:t>GridBagConstraints.NONE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默认</a:t>
            </a:r>
          </a:p>
          <a:p>
            <a:pPr lvl="4" eaLnBrk="1" hangingPunct="1">
              <a:buFont typeface="Wingdings" panose="05000000000000000000" pitchFamily="2" charset="2"/>
              <a:buChar char="Ø"/>
            </a:pPr>
            <a:r>
              <a:rPr lang="en-US" altLang="zh-CN" sz="1400" dirty="0" err="1" smtClean="0"/>
              <a:t>GridBagConstraints.HORIZONAL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水平方向填充</a:t>
            </a:r>
          </a:p>
          <a:p>
            <a:pPr lvl="4" eaLnBrk="1" hangingPunct="1">
              <a:buFont typeface="Wingdings" panose="05000000000000000000" pitchFamily="2" charset="2"/>
              <a:buChar char="Ø"/>
            </a:pPr>
            <a:r>
              <a:rPr lang="en-US" altLang="zh-CN" sz="1400" dirty="0" err="1" smtClean="0"/>
              <a:t>GridBagConstraints.VERTICAL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垂直方向填充</a:t>
            </a:r>
          </a:p>
          <a:p>
            <a:pPr lvl="4" eaLnBrk="1" hangingPunct="1">
              <a:buFont typeface="Wingdings" panose="05000000000000000000" pitchFamily="2" charset="2"/>
              <a:buChar char="Ø"/>
            </a:pPr>
            <a:r>
              <a:rPr lang="en-US" altLang="zh-CN" sz="1400" dirty="0" err="1" smtClean="0"/>
              <a:t>GridBagConstraints.BOTH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4428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知识点</a:t>
            </a:r>
            <a:r>
              <a:rPr lang="en-US" altLang="zh-CN" dirty="0" smtClean="0"/>
              <a:t>44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概述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2600" dirty="0"/>
              <a:t>GUI</a:t>
            </a:r>
            <a:r>
              <a:rPr lang="zh-CN" altLang="en-US" sz="2600" dirty="0"/>
              <a:t>－</a:t>
            </a:r>
            <a:r>
              <a:rPr lang="en-US" altLang="zh-CN" sz="2600" dirty="0"/>
              <a:t>Graphic User Interface</a:t>
            </a:r>
          </a:p>
          <a:p>
            <a:pPr lvl="1"/>
            <a:r>
              <a:rPr lang="zh-CN" altLang="en-US" sz="2200" dirty="0"/>
              <a:t>构成：</a:t>
            </a:r>
          </a:p>
          <a:p>
            <a:pPr lvl="2"/>
            <a:r>
              <a:rPr lang="zh-CN" altLang="en-US" sz="2100" dirty="0"/>
              <a:t>抽象窗口工具集</a:t>
            </a:r>
            <a:r>
              <a:rPr lang="en-US" altLang="zh-CN" sz="2100" dirty="0"/>
              <a:t>AWT (Abstract Window Toolkit)</a:t>
            </a:r>
          </a:p>
          <a:p>
            <a:pPr lvl="3"/>
            <a:r>
              <a:rPr lang="zh-CN" altLang="en-US" dirty="0"/>
              <a:t>对运行的各平台，组件通过各自的代理映射成平台特定组件</a:t>
            </a:r>
          </a:p>
          <a:p>
            <a:pPr lvl="3"/>
            <a:r>
              <a:rPr lang="zh-CN" altLang="en-US" dirty="0"/>
              <a:t>适用于简单的</a:t>
            </a:r>
            <a:r>
              <a:rPr lang="en-US" altLang="zh-CN" dirty="0"/>
              <a:t>GUI</a:t>
            </a:r>
            <a:r>
              <a:rPr lang="zh-CN" altLang="en-US" dirty="0"/>
              <a:t>程序，对复杂的</a:t>
            </a:r>
            <a:r>
              <a:rPr lang="en-US" altLang="zh-CN" dirty="0"/>
              <a:t>GUI</a:t>
            </a:r>
            <a:r>
              <a:rPr lang="zh-CN" altLang="en-US" dirty="0"/>
              <a:t>项目不适用</a:t>
            </a:r>
          </a:p>
          <a:p>
            <a:pPr lvl="3"/>
            <a:r>
              <a:rPr lang="zh-CN" altLang="en-US" dirty="0"/>
              <a:t>容易发生平台特定故障</a:t>
            </a:r>
          </a:p>
          <a:p>
            <a:pPr lvl="3"/>
            <a:r>
              <a:rPr lang="zh-CN" altLang="en-US" dirty="0"/>
              <a:t>重型组件</a:t>
            </a:r>
          </a:p>
          <a:p>
            <a:pPr lvl="2"/>
            <a:r>
              <a:rPr lang="en-US" altLang="zh-CN" sz="2100" dirty="0"/>
              <a:t>Swing</a:t>
            </a:r>
            <a:r>
              <a:rPr lang="zh-CN" altLang="en-US" sz="2100" dirty="0"/>
              <a:t>组件库</a:t>
            </a:r>
          </a:p>
          <a:p>
            <a:pPr lvl="3"/>
            <a:r>
              <a:rPr lang="zh-CN" altLang="en-US" dirty="0"/>
              <a:t>大多数组件直接使用</a:t>
            </a:r>
            <a:r>
              <a:rPr lang="en-US" altLang="zh-CN" dirty="0"/>
              <a:t>Java</a:t>
            </a:r>
            <a:r>
              <a:rPr lang="zh-CN" altLang="en-US" dirty="0"/>
              <a:t>代码编写</a:t>
            </a:r>
          </a:p>
          <a:p>
            <a:pPr lvl="3"/>
            <a:r>
              <a:rPr lang="zh-CN" altLang="en-US" dirty="0"/>
              <a:t>更少依赖目标机器上的平台、本地资源</a:t>
            </a:r>
          </a:p>
          <a:p>
            <a:pPr lvl="3"/>
            <a:r>
              <a:rPr lang="zh-CN" altLang="en-US" dirty="0"/>
              <a:t>轻型组件</a:t>
            </a:r>
          </a:p>
          <a:p>
            <a:pPr lvl="2"/>
            <a:r>
              <a:rPr lang="en-US" altLang="zh-CN" sz="2100" dirty="0"/>
              <a:t>Applet——</a:t>
            </a:r>
            <a:r>
              <a:rPr lang="zh-CN" altLang="en-US" sz="2100" dirty="0"/>
              <a:t>单独</a:t>
            </a:r>
            <a:r>
              <a:rPr lang="zh-CN" altLang="en-US" sz="2100" dirty="0" smtClean="0"/>
              <a:t>介绍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57843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布局管理器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358532"/>
            <a:ext cx="8229600" cy="4094522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zh-CN" sz="3500" dirty="0" err="1" smtClean="0"/>
              <a:t>BoxLayout</a:t>
            </a:r>
            <a:r>
              <a:rPr lang="zh-CN" altLang="en-US" sz="3500" dirty="0" smtClean="0"/>
              <a:t>：</a:t>
            </a:r>
            <a:r>
              <a:rPr lang="zh-CN" altLang="en-US" dirty="0" smtClean="0"/>
              <a:t>通常与</a:t>
            </a:r>
            <a:r>
              <a:rPr lang="en-US" altLang="zh-CN" dirty="0" smtClean="0"/>
              <a:t>Box</a:t>
            </a:r>
            <a:r>
              <a:rPr lang="zh-CN" altLang="en-US" dirty="0" smtClean="0"/>
              <a:t>容器联合使用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600" dirty="0" smtClean="0"/>
              <a:t>Box</a:t>
            </a:r>
            <a:r>
              <a:rPr lang="zh-CN" altLang="en-US" sz="2600" dirty="0" smtClean="0"/>
              <a:t>：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dirty="0" smtClean="0"/>
              <a:t>具有以下静态工厂方法：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sz="1800" dirty="0" err="1" smtClean="0"/>
              <a:t>createHorizontalBox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：生成</a:t>
            </a:r>
            <a:r>
              <a:rPr lang="en-US" altLang="zh-CN" sz="1800" dirty="0" smtClean="0"/>
              <a:t>Box</a:t>
            </a:r>
            <a:r>
              <a:rPr lang="zh-CN" altLang="en-US" sz="1800" dirty="0" smtClean="0"/>
              <a:t>对象，采用水平</a:t>
            </a:r>
            <a:r>
              <a:rPr lang="en-US" altLang="zh-CN" sz="1800" dirty="0" err="1" smtClean="0"/>
              <a:t>BoxLayout</a:t>
            </a:r>
            <a:r>
              <a:rPr lang="zh-CN" altLang="en-US" sz="1800" dirty="0" smtClean="0"/>
              <a:t>，组件沿水平方向放置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sz="1800" dirty="0" err="1" smtClean="0"/>
              <a:t>createVerticalBox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：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dirty="0" smtClean="0"/>
              <a:t>默认情况下，箱式布局中各组件之间没有间距。如果需要添加间距，可以添加不可见的填充件。有三种填充件：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sz="1800" dirty="0" smtClean="0"/>
              <a:t>Glue</a:t>
            </a:r>
            <a:r>
              <a:rPr lang="zh-CN" altLang="en-US" sz="1800" dirty="0" smtClean="0"/>
              <a:t>：胶水，调整容器大小时，组件不变，胶水变化来维持；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sz="1800" dirty="0" smtClean="0"/>
              <a:t>Strut</a:t>
            </a:r>
            <a:r>
              <a:rPr lang="zh-CN" altLang="en-US" sz="1800" dirty="0" smtClean="0"/>
              <a:t>：支柱，具有固定像素，容器调整时保持不变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sz="1800" dirty="0" smtClean="0"/>
              <a:t>Rigid Area</a:t>
            </a:r>
            <a:r>
              <a:rPr lang="zh-CN" altLang="en-US" sz="1800" dirty="0" smtClean="0"/>
              <a:t>：硬区域，可设置水平和垂直两个方向的，容器调整时保持不变</a:t>
            </a:r>
          </a:p>
        </p:txBody>
      </p:sp>
    </p:spTree>
    <p:extLst>
      <p:ext uri="{BB962C8B-B14F-4D97-AF65-F5344CB8AC3E}">
        <p14:creationId xmlns:p14="http://schemas.microsoft.com/office/powerpoint/2010/main" val="27640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布局管理器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91" y="2302920"/>
            <a:ext cx="8229600" cy="424973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sz="3900" dirty="0" err="1" smtClean="0"/>
              <a:t>BoxLayout</a:t>
            </a:r>
            <a:r>
              <a:rPr lang="zh-CN" altLang="en-US" sz="3900" dirty="0" smtClean="0"/>
              <a:t>：</a:t>
            </a:r>
            <a:endParaRPr lang="zh-CN" altLang="en-US" sz="3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600" dirty="0" smtClean="0"/>
              <a:t>Box</a:t>
            </a:r>
            <a:r>
              <a:rPr lang="zh-CN" altLang="en-US" sz="2600" dirty="0" smtClean="0"/>
              <a:t>：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dirty="0" smtClean="0"/>
              <a:t>提供了组件间间隔的静态方法：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dirty="0" err="1" smtClean="0"/>
              <a:t>createHorizontalGlue</a:t>
            </a:r>
            <a:r>
              <a:rPr lang="en-US" altLang="zh-CN" dirty="0" smtClean="0"/>
              <a:t>()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dirty="0" err="1" smtClean="0"/>
              <a:t>createVerticalGlue</a:t>
            </a:r>
            <a:r>
              <a:rPr lang="en-US" altLang="zh-CN" dirty="0" smtClean="0"/>
              <a:t>()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dirty="0" err="1" smtClean="0"/>
              <a:t>createHorizontalStrut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width)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dirty="0" err="1" smtClean="0"/>
              <a:t>createVerticalStrut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height)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dirty="0" err="1" smtClean="0"/>
              <a:t>createRigidArea</a:t>
            </a:r>
            <a:r>
              <a:rPr lang="en-US" altLang="zh-CN" dirty="0" smtClean="0"/>
              <a:t>(Dimension d)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dirty="0" smtClean="0"/>
              <a:t>示例：</a:t>
            </a:r>
          </a:p>
        </p:txBody>
      </p:sp>
      <p:grpSp>
        <p:nvGrpSpPr>
          <p:cNvPr id="28676" name="Group 12"/>
          <p:cNvGrpSpPr>
            <a:grpSpLocks/>
          </p:cNvGrpSpPr>
          <p:nvPr/>
        </p:nvGrpSpPr>
        <p:grpSpPr bwMode="auto">
          <a:xfrm>
            <a:off x="6084888" y="4005263"/>
            <a:ext cx="1966912" cy="1981200"/>
            <a:chOff x="3833" y="2523"/>
            <a:chExt cx="1239" cy="1248"/>
          </a:xfrm>
        </p:grpSpPr>
        <p:grpSp>
          <p:nvGrpSpPr>
            <p:cNvPr id="28677" name="Group 8"/>
            <p:cNvGrpSpPr>
              <a:grpSpLocks/>
            </p:cNvGrpSpPr>
            <p:nvPr/>
          </p:nvGrpSpPr>
          <p:grpSpPr bwMode="auto">
            <a:xfrm>
              <a:off x="3833" y="2523"/>
              <a:ext cx="1206" cy="1182"/>
              <a:chOff x="3833" y="2523"/>
              <a:chExt cx="1206" cy="1182"/>
            </a:xfrm>
          </p:grpSpPr>
          <p:pic>
            <p:nvPicPr>
              <p:cNvPr id="28681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3" y="2523"/>
                <a:ext cx="1206" cy="1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82" name="Line 5"/>
              <p:cNvSpPr>
                <a:spLocks noChangeShapeType="1"/>
              </p:cNvSpPr>
              <p:nvPr/>
            </p:nvSpPr>
            <p:spPr bwMode="auto">
              <a:xfrm>
                <a:off x="4513" y="284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3" name="Line 6"/>
              <p:cNvSpPr>
                <a:spLocks noChangeShapeType="1"/>
              </p:cNvSpPr>
              <p:nvPr/>
            </p:nvSpPr>
            <p:spPr bwMode="auto">
              <a:xfrm>
                <a:off x="4649" y="3249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4" name="Line 7"/>
              <p:cNvSpPr>
                <a:spLocks noChangeShapeType="1"/>
              </p:cNvSpPr>
              <p:nvPr/>
            </p:nvSpPr>
            <p:spPr bwMode="auto">
              <a:xfrm>
                <a:off x="4150" y="3566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678" name="Text Box 9"/>
            <p:cNvSpPr txBox="1">
              <a:spLocks noChangeArrowheads="1"/>
            </p:cNvSpPr>
            <p:nvPr/>
          </p:nvSpPr>
          <p:spPr bwMode="auto">
            <a:xfrm>
              <a:off x="4500" y="28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支柱</a:t>
              </a:r>
            </a:p>
          </p:txBody>
        </p:sp>
        <p:sp>
          <p:nvSpPr>
            <p:cNvPr id="28679" name="Text Box 10"/>
            <p:cNvSpPr txBox="1">
              <a:spLocks noChangeArrowheads="1"/>
            </p:cNvSpPr>
            <p:nvPr/>
          </p:nvSpPr>
          <p:spPr bwMode="auto">
            <a:xfrm>
              <a:off x="4636" y="323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胶水</a:t>
              </a:r>
            </a:p>
          </p:txBody>
        </p:sp>
        <p:sp>
          <p:nvSpPr>
            <p:cNvPr id="28680" name="Text Box 11"/>
            <p:cNvSpPr txBox="1">
              <a:spLocks noChangeArrowheads="1"/>
            </p:cNvSpPr>
            <p:nvPr/>
          </p:nvSpPr>
          <p:spPr bwMode="auto">
            <a:xfrm>
              <a:off x="4150" y="352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胶水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236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04" y="87090"/>
            <a:ext cx="5989591" cy="66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06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48</a:t>
            </a:r>
            <a:r>
              <a:rPr lang="zh-CN" altLang="en-US" dirty="0" smtClean="0"/>
              <a:t>：辅助类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zh-CN" altLang="en-US" smtClean="0"/>
              <a:t>在面板上作图（</a:t>
            </a:r>
            <a:r>
              <a:rPr lang="en-US" altLang="zh-CN" smtClean="0"/>
              <a:t>JPanel</a:t>
            </a:r>
            <a:r>
              <a:rPr lang="zh-CN" altLang="en-US" smtClean="0"/>
              <a:t>）：</a:t>
            </a:r>
          </a:p>
          <a:p>
            <a:pPr lvl="1" eaLnBrk="1" hangingPunct="1"/>
            <a:r>
              <a:rPr lang="zh-CN" altLang="en-US" smtClean="0"/>
              <a:t>基本思路：</a:t>
            </a:r>
          </a:p>
          <a:p>
            <a:pPr lvl="2" eaLnBrk="1" hangingPunct="1"/>
            <a:r>
              <a:rPr lang="zh-CN" altLang="en-US" smtClean="0"/>
              <a:t>创建一个有</a:t>
            </a:r>
            <a:r>
              <a:rPr lang="en-US" altLang="zh-CN" smtClean="0"/>
              <a:t>JPanel</a:t>
            </a:r>
            <a:r>
              <a:rPr lang="zh-CN" altLang="en-US" smtClean="0"/>
              <a:t>派生的类</a:t>
            </a:r>
          </a:p>
          <a:p>
            <a:pPr lvl="2" eaLnBrk="1" hangingPunct="1"/>
            <a:r>
              <a:rPr lang="zh-CN" altLang="en-US" smtClean="0"/>
              <a:t>覆盖其中的</a:t>
            </a:r>
            <a:r>
              <a:rPr lang="en-US" altLang="zh-CN" smtClean="0"/>
              <a:t>paintComponent</a:t>
            </a:r>
            <a:r>
              <a:rPr lang="zh-CN" altLang="en-US" smtClean="0"/>
              <a:t>方法</a:t>
            </a:r>
          </a:p>
          <a:p>
            <a:pPr lvl="1" eaLnBrk="1" hangingPunct="1"/>
            <a:r>
              <a:rPr lang="zh-CN" altLang="en-US" smtClean="0"/>
              <a:t>关于</a:t>
            </a:r>
            <a:r>
              <a:rPr lang="en-US" altLang="zh-CN" smtClean="0"/>
              <a:t>paintComponent</a:t>
            </a:r>
            <a:r>
              <a:rPr lang="zh-CN" altLang="en-US" smtClean="0"/>
              <a:t>方法：</a:t>
            </a:r>
          </a:p>
          <a:p>
            <a:pPr lvl="2" eaLnBrk="1" hangingPunct="1"/>
            <a:r>
              <a:rPr lang="zh-CN" altLang="en-US" smtClean="0"/>
              <a:t>方法头：</a:t>
            </a:r>
            <a:r>
              <a:rPr lang="en-US" altLang="zh-CN" smtClean="0"/>
              <a:t>public void paintComponent(Graphics g)</a:t>
            </a:r>
          </a:p>
          <a:p>
            <a:pPr lvl="2" eaLnBrk="1" hangingPunct="1"/>
            <a:r>
              <a:rPr lang="zh-CN" altLang="en-US" smtClean="0"/>
              <a:t>说明：</a:t>
            </a:r>
          </a:p>
          <a:p>
            <a:pPr lvl="3" eaLnBrk="1" hangingPunct="1"/>
            <a:r>
              <a:rPr lang="en-US" altLang="zh-CN" smtClean="0"/>
              <a:t>Graphics</a:t>
            </a:r>
            <a:r>
              <a:rPr lang="zh-CN" altLang="en-US" smtClean="0"/>
              <a:t>对象由</a:t>
            </a:r>
            <a:r>
              <a:rPr lang="en-US" altLang="zh-CN" smtClean="0"/>
              <a:t>Java</a:t>
            </a:r>
            <a:r>
              <a:rPr lang="zh-CN" altLang="en-US" smtClean="0"/>
              <a:t>运行系统自动创建</a:t>
            </a:r>
          </a:p>
          <a:p>
            <a:pPr lvl="3" eaLnBrk="1" hangingPunct="1"/>
            <a:r>
              <a:rPr lang="en-US" altLang="zh-CN" smtClean="0"/>
              <a:t>Graphics</a:t>
            </a:r>
            <a:r>
              <a:rPr lang="zh-CN" altLang="en-US" smtClean="0"/>
              <a:t>类时可以在不同平台上显式图形和图像的一个抽象类</a:t>
            </a:r>
          </a:p>
        </p:txBody>
      </p:sp>
    </p:spTree>
    <p:extLst>
      <p:ext uri="{BB962C8B-B14F-4D97-AF65-F5344CB8AC3E}">
        <p14:creationId xmlns:p14="http://schemas.microsoft.com/office/powerpoint/2010/main" val="40541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辅助类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76612"/>
            <a:ext cx="7931150" cy="2141537"/>
          </a:xfrm>
        </p:spPr>
        <p:txBody>
          <a:bodyPr/>
          <a:lstStyle/>
          <a:p>
            <a:pPr eaLnBrk="1" hangingPunct="1"/>
            <a:r>
              <a:rPr lang="zh-CN" altLang="en-US" sz="2600" dirty="0" smtClean="0"/>
              <a:t>在面板上作图（</a:t>
            </a:r>
            <a:r>
              <a:rPr lang="en-US" altLang="zh-CN" sz="2600" dirty="0" err="1" smtClean="0"/>
              <a:t>JPanel</a:t>
            </a:r>
            <a:r>
              <a:rPr lang="zh-CN" altLang="en-US" sz="2600" dirty="0" smtClean="0"/>
              <a:t>）：</a:t>
            </a:r>
          </a:p>
          <a:p>
            <a:pPr lvl="1" eaLnBrk="1" hangingPunct="1"/>
            <a:r>
              <a:rPr lang="en-US" altLang="zh-CN" sz="2200" dirty="0" smtClean="0"/>
              <a:t>Java</a:t>
            </a:r>
            <a:r>
              <a:rPr lang="zh-CN" altLang="en-US" sz="2200" dirty="0" smtClean="0"/>
              <a:t>中的坐标系统：</a:t>
            </a:r>
          </a:p>
          <a:p>
            <a:pPr lvl="2" eaLnBrk="1" hangingPunct="1"/>
            <a:r>
              <a:rPr lang="zh-CN" altLang="en-US" sz="2100" dirty="0" smtClean="0"/>
              <a:t>原点在容器左上角</a:t>
            </a:r>
          </a:p>
          <a:p>
            <a:pPr lvl="2" eaLnBrk="1" hangingPunct="1"/>
            <a:r>
              <a:rPr lang="zh-CN" altLang="en-US" sz="2100" dirty="0" smtClean="0"/>
              <a:t>所有度量单位都是像素</a:t>
            </a:r>
          </a:p>
          <a:p>
            <a:pPr lvl="2" eaLnBrk="1" hangingPunct="1"/>
            <a:r>
              <a:rPr lang="zh-CN" altLang="en-US" sz="2100" dirty="0" smtClean="0"/>
              <a:t>可以使用适当的字体、颜色、图形进行绘制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7706745"/>
              </p:ext>
            </p:extLst>
          </p:nvPr>
        </p:nvGraphicFramePr>
        <p:xfrm>
          <a:off x="2684737" y="4392072"/>
          <a:ext cx="4743435" cy="227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3" imgW="4383329" imgH="2430170" progId="Visio.Drawing.11">
                  <p:embed/>
                </p:oleObj>
              </mc:Choice>
              <mc:Fallback>
                <p:oleObj name="Visio" r:id="rId3" imgW="4383329" imgH="24301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737" y="4392072"/>
                        <a:ext cx="4743435" cy="2278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4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辅助类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Color</a:t>
            </a:r>
            <a:r>
              <a:rPr lang="zh-CN" altLang="en-US" smtClean="0"/>
              <a:t>类：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颜色由红、绿、蓝三色构成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构造</a:t>
            </a:r>
            <a:r>
              <a:rPr lang="en-US" altLang="zh-CN" smtClean="0"/>
              <a:t>Color</a:t>
            </a:r>
            <a:r>
              <a:rPr lang="zh-CN" altLang="en-US" smtClean="0"/>
              <a:t>对象：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基本语法：</a:t>
            </a:r>
            <a:r>
              <a:rPr lang="en-US" altLang="zh-CN" smtClean="0"/>
              <a:t>Color clr=new Color(r,g,b);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Color</a:t>
            </a:r>
            <a:r>
              <a:rPr lang="zh-CN" altLang="en-US" smtClean="0"/>
              <a:t>类中定义了</a:t>
            </a:r>
            <a:r>
              <a:rPr lang="en-US" altLang="zh-CN" smtClean="0"/>
              <a:t>13</a:t>
            </a:r>
            <a:r>
              <a:rPr lang="zh-CN" altLang="en-US" smtClean="0"/>
              <a:t>种标准颜色</a:t>
            </a:r>
            <a:r>
              <a:rPr lang="en-US" altLang="zh-CN" smtClean="0"/>
              <a:t>——</a:t>
            </a:r>
            <a:r>
              <a:rPr lang="zh-CN" altLang="en-US" smtClean="0"/>
              <a:t>常量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黑、蓝、青、深灰、灰、绿、浅灰、洋红、橙、粉、红、白、黄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Component</a:t>
            </a:r>
            <a:r>
              <a:rPr lang="zh-CN" altLang="en-US" smtClean="0"/>
              <a:t>类中统一定义了方法：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setBackground(Color 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setForeground(Color c)</a:t>
            </a:r>
          </a:p>
        </p:txBody>
      </p:sp>
    </p:spTree>
    <p:extLst>
      <p:ext uri="{BB962C8B-B14F-4D97-AF65-F5344CB8AC3E}">
        <p14:creationId xmlns:p14="http://schemas.microsoft.com/office/powerpoint/2010/main" val="9837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辅助类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mtClean="0"/>
              <a:t>Font</a:t>
            </a:r>
            <a:r>
              <a:rPr lang="zh-CN" altLang="en-US" smtClean="0"/>
              <a:t>类和</a:t>
            </a:r>
            <a:r>
              <a:rPr lang="en-US" altLang="zh-CN" smtClean="0"/>
              <a:t>FontMetrics</a:t>
            </a:r>
            <a:r>
              <a:rPr lang="zh-CN" altLang="en-US" smtClean="0"/>
              <a:t>类：</a:t>
            </a:r>
          </a:p>
          <a:p>
            <a:pPr lvl="1" eaLnBrk="1" hangingPunct="1"/>
            <a:r>
              <a:rPr lang="en-US" altLang="zh-CN" smtClean="0"/>
              <a:t>Font</a:t>
            </a:r>
            <a:r>
              <a:rPr lang="zh-CN" altLang="en-US" smtClean="0"/>
              <a:t>类的对象的创建：</a:t>
            </a:r>
          </a:p>
          <a:p>
            <a:pPr lvl="2" eaLnBrk="1" hangingPunct="1"/>
            <a:r>
              <a:rPr lang="en-US" altLang="zh-CN" smtClean="0"/>
              <a:t>Font myfont=new Font(name,style,size)</a:t>
            </a:r>
            <a:r>
              <a:rPr lang="zh-CN" altLang="en-US" smtClean="0"/>
              <a:t>；</a:t>
            </a:r>
          </a:p>
          <a:p>
            <a:pPr lvl="2" eaLnBrk="1" hangingPunct="1"/>
            <a:r>
              <a:rPr lang="zh-CN" altLang="en-US" smtClean="0"/>
              <a:t>说明：</a:t>
            </a:r>
          </a:p>
          <a:p>
            <a:pPr lvl="3" eaLnBrk="1" hangingPunct="1"/>
            <a:r>
              <a:rPr lang="zh-CN" altLang="en-US" smtClean="0"/>
              <a:t>字体名：</a:t>
            </a:r>
            <a:r>
              <a:rPr lang="en-US" altLang="zh-CN" smtClean="0"/>
              <a:t>ScanSerif</a:t>
            </a:r>
            <a:r>
              <a:rPr lang="zh-CN" altLang="en-US" smtClean="0"/>
              <a:t>、</a:t>
            </a:r>
            <a:r>
              <a:rPr lang="en-US" altLang="zh-CN" smtClean="0"/>
              <a:t>DialogInput</a:t>
            </a:r>
            <a:r>
              <a:rPr lang="zh-CN" altLang="en-US" smtClean="0"/>
              <a:t>、</a:t>
            </a:r>
            <a:r>
              <a:rPr lang="en-US" altLang="zh-CN" smtClean="0"/>
              <a:t>Serif</a:t>
            </a:r>
            <a:r>
              <a:rPr lang="zh-CN" altLang="en-US" smtClean="0"/>
              <a:t>等</a:t>
            </a:r>
          </a:p>
          <a:p>
            <a:pPr lvl="3" eaLnBrk="1" hangingPunct="1"/>
            <a:r>
              <a:rPr lang="zh-CN" altLang="en-US" smtClean="0"/>
              <a:t>字型：</a:t>
            </a:r>
            <a:r>
              <a:rPr lang="en-US" altLang="zh-CN" smtClean="0"/>
              <a:t>Font.PLAIN</a:t>
            </a:r>
            <a:r>
              <a:rPr lang="zh-CN" altLang="en-US" smtClean="0"/>
              <a:t>、</a:t>
            </a:r>
            <a:r>
              <a:rPr lang="en-US" altLang="zh-CN" smtClean="0"/>
              <a:t>BOLD</a:t>
            </a:r>
            <a:r>
              <a:rPr lang="zh-CN" altLang="en-US" smtClean="0"/>
              <a:t>、</a:t>
            </a:r>
            <a:r>
              <a:rPr lang="en-US" altLang="zh-CN" smtClean="0"/>
              <a:t>ITALIC</a:t>
            </a:r>
            <a:r>
              <a:rPr lang="zh-CN" altLang="en-US" smtClean="0"/>
              <a:t>等，字型可以结合使用</a:t>
            </a:r>
          </a:p>
          <a:p>
            <a:pPr lvl="3" eaLnBrk="1" hangingPunct="1"/>
            <a:r>
              <a:rPr lang="zh-CN" altLang="en-US" smtClean="0"/>
              <a:t>大小：整型量</a:t>
            </a:r>
          </a:p>
          <a:p>
            <a:pPr lvl="2" eaLnBrk="1" hangingPunct="1"/>
            <a:r>
              <a:rPr lang="zh-CN" altLang="en-US" smtClean="0"/>
              <a:t>例如：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1900" smtClean="0"/>
              <a:t>Font myFont=new Font(“ScanSerif”,Font.BOLD+Font.ITALIC,16);</a:t>
            </a:r>
          </a:p>
        </p:txBody>
      </p:sp>
    </p:spTree>
    <p:extLst>
      <p:ext uri="{BB962C8B-B14F-4D97-AF65-F5344CB8AC3E}">
        <p14:creationId xmlns:p14="http://schemas.microsoft.com/office/powerpoint/2010/main" val="13734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辅助类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2572703"/>
            <a:ext cx="8147050" cy="26463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600" dirty="0" smtClean="0"/>
              <a:t>Font</a:t>
            </a:r>
            <a:r>
              <a:rPr lang="zh-CN" altLang="en-US" sz="2600" dirty="0" smtClean="0"/>
              <a:t>类和</a:t>
            </a:r>
            <a:r>
              <a:rPr lang="en-US" altLang="zh-CN" sz="2600" dirty="0" err="1" smtClean="0"/>
              <a:t>FontMetrics</a:t>
            </a:r>
            <a:r>
              <a:rPr lang="zh-CN" altLang="en-US" sz="2600" dirty="0" smtClean="0"/>
              <a:t>类：</a:t>
            </a:r>
          </a:p>
          <a:p>
            <a:pPr lvl="1" eaLnBrk="1" hangingPunct="1"/>
            <a:r>
              <a:rPr lang="en-US" altLang="zh-CN" sz="2200" dirty="0" err="1" smtClean="0"/>
              <a:t>FontMetrics</a:t>
            </a:r>
            <a:r>
              <a:rPr lang="zh-CN" altLang="en-US" sz="2200" dirty="0" smtClean="0"/>
              <a:t>：用于计算字符串的精确长度和宽度</a:t>
            </a:r>
          </a:p>
          <a:p>
            <a:pPr lvl="2" eaLnBrk="1" hangingPunct="1"/>
            <a:r>
              <a:rPr lang="zh-CN" altLang="en-US" sz="2100" dirty="0" smtClean="0"/>
              <a:t>属性：</a:t>
            </a:r>
          </a:p>
          <a:p>
            <a:pPr lvl="3" eaLnBrk="1" hangingPunct="1"/>
            <a:r>
              <a:rPr lang="en-US" altLang="zh-CN" sz="1800" dirty="0" smtClean="0"/>
              <a:t>Leading</a:t>
            </a:r>
            <a:r>
              <a:rPr lang="zh-CN" altLang="en-US" sz="1800" dirty="0" smtClean="0"/>
              <a:t>：文本行之间的距离</a:t>
            </a:r>
          </a:p>
          <a:p>
            <a:pPr lvl="3" eaLnBrk="1" hangingPunct="1"/>
            <a:r>
              <a:rPr lang="en-US" altLang="zh-CN" sz="1800" dirty="0" smtClean="0"/>
              <a:t>Ascent</a:t>
            </a:r>
            <a:r>
              <a:rPr lang="zh-CN" altLang="en-US" sz="1800" dirty="0" smtClean="0"/>
              <a:t>：字符从基线到顶端的高度</a:t>
            </a:r>
          </a:p>
          <a:p>
            <a:pPr lvl="3" eaLnBrk="1" hangingPunct="1"/>
            <a:r>
              <a:rPr lang="en-US" altLang="zh-CN" sz="1800" dirty="0" smtClean="0"/>
              <a:t>Descent</a:t>
            </a:r>
            <a:r>
              <a:rPr lang="zh-CN" altLang="en-US" sz="1800" dirty="0" smtClean="0"/>
              <a:t>：字符从基线到底端的距离</a:t>
            </a:r>
          </a:p>
          <a:p>
            <a:pPr lvl="3" eaLnBrk="1" hangingPunct="1"/>
            <a:r>
              <a:rPr lang="en-US" altLang="zh-CN" sz="1800" dirty="0" err="1" smtClean="0"/>
              <a:t>Heigth</a:t>
            </a:r>
            <a:r>
              <a:rPr lang="zh-CN" altLang="en-US" sz="1800" dirty="0" smtClean="0"/>
              <a:t>：</a:t>
            </a:r>
            <a:r>
              <a:rPr lang="en-US" altLang="zh-CN" sz="1800" dirty="0" err="1" smtClean="0"/>
              <a:t>Leading+Ascent+Descent</a:t>
            </a:r>
            <a:endParaRPr lang="en-US" altLang="zh-CN" sz="1800" dirty="0" smtClean="0"/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9240176"/>
              </p:ext>
            </p:extLst>
          </p:nvPr>
        </p:nvGraphicFramePr>
        <p:xfrm>
          <a:off x="5348834" y="4670698"/>
          <a:ext cx="3413971" cy="1965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3" imgW="3327806" imgH="2086051" progId="Visio.Drawing.11">
                  <p:embed/>
                </p:oleObj>
              </mc:Choice>
              <mc:Fallback>
                <p:oleObj name="Visio" r:id="rId3" imgW="3327806" imgH="20860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834" y="4670698"/>
                        <a:ext cx="3413971" cy="1965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19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辅助类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mtClean="0"/>
              <a:t>Font</a:t>
            </a:r>
            <a:r>
              <a:rPr lang="zh-CN" altLang="en-US" smtClean="0"/>
              <a:t>类和</a:t>
            </a:r>
            <a:r>
              <a:rPr lang="en-US" altLang="zh-CN" smtClean="0"/>
              <a:t>FontMetrics</a:t>
            </a:r>
            <a:r>
              <a:rPr lang="zh-CN" altLang="en-US" smtClean="0"/>
              <a:t>类：</a:t>
            </a:r>
          </a:p>
          <a:p>
            <a:pPr lvl="1" eaLnBrk="1" hangingPunct="1"/>
            <a:r>
              <a:rPr lang="en-US" altLang="zh-CN" smtClean="0"/>
              <a:t>FontMetrics</a:t>
            </a:r>
            <a:r>
              <a:rPr lang="zh-CN" altLang="en-US" smtClean="0"/>
              <a:t>：</a:t>
            </a:r>
          </a:p>
          <a:p>
            <a:pPr lvl="2" eaLnBrk="1" hangingPunct="1"/>
            <a:r>
              <a:rPr lang="zh-CN" altLang="en-US" smtClean="0"/>
              <a:t>抽象类，要获得其对象，调用</a:t>
            </a:r>
            <a:r>
              <a:rPr lang="en-US" altLang="zh-CN" smtClean="0"/>
              <a:t>Graphics</a:t>
            </a:r>
            <a:r>
              <a:rPr lang="zh-CN" altLang="en-US" smtClean="0"/>
              <a:t>类中的</a:t>
            </a:r>
          </a:p>
          <a:p>
            <a:pPr lvl="3" eaLnBrk="1" hangingPunct="1"/>
            <a:r>
              <a:rPr lang="en-US" altLang="zh-CN" smtClean="0"/>
              <a:t>public FontMetrics getFontMetrics(Font f)</a:t>
            </a:r>
          </a:p>
          <a:p>
            <a:pPr lvl="2" eaLnBrk="1" hangingPunct="1"/>
            <a:r>
              <a:rPr lang="en-US" altLang="zh-CN" smtClean="0"/>
              <a:t>FontMetrics</a:t>
            </a:r>
            <a:r>
              <a:rPr lang="zh-CN" altLang="en-US" smtClean="0"/>
              <a:t>类中包含下列实例方法得到字体信息：</a:t>
            </a:r>
          </a:p>
          <a:p>
            <a:pPr lvl="3" eaLnBrk="1" hangingPunct="1"/>
            <a:r>
              <a:rPr lang="en-US" altLang="zh-CN" smtClean="0"/>
              <a:t>public int getAscent()</a:t>
            </a:r>
          </a:p>
          <a:p>
            <a:pPr lvl="3" eaLnBrk="1" hangingPunct="1"/>
            <a:r>
              <a:rPr lang="en-US" altLang="zh-CN" smtClean="0"/>
              <a:t>public int getDescent()</a:t>
            </a:r>
          </a:p>
          <a:p>
            <a:pPr lvl="3" eaLnBrk="1" hangingPunct="1"/>
            <a:r>
              <a:rPr lang="en-US" altLang="zh-CN" smtClean="0"/>
              <a:t>public int getLeading()</a:t>
            </a:r>
          </a:p>
          <a:p>
            <a:pPr lvl="3" eaLnBrk="1" hangingPunct="1"/>
            <a:r>
              <a:rPr lang="en-US" altLang="zh-CN" smtClean="0"/>
              <a:t>public int getHeight()</a:t>
            </a:r>
          </a:p>
          <a:p>
            <a:pPr lvl="3" eaLnBrk="1" hangingPunct="1"/>
            <a:r>
              <a:rPr lang="en-US" altLang="zh-CN" smtClean="0"/>
              <a:t>public int stringwidth(String str)</a:t>
            </a:r>
          </a:p>
          <a:p>
            <a:pPr lvl="3"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87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58" y="34836"/>
            <a:ext cx="6645283" cy="674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6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GUI</a:t>
            </a:r>
            <a:r>
              <a:rPr lang="zh-CN" altLang="en-US" dirty="0" smtClean="0"/>
              <a:t>概述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2600" dirty="0"/>
              <a:t>GUI</a:t>
            </a:r>
            <a:r>
              <a:rPr lang="zh-CN" altLang="en-US" sz="2600" dirty="0"/>
              <a:t>－</a:t>
            </a:r>
            <a:r>
              <a:rPr lang="en-US" altLang="zh-CN" sz="2600" dirty="0"/>
              <a:t>Graphic User Interface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说明：</a:t>
            </a:r>
          </a:p>
          <a:p>
            <a:pPr lvl="2">
              <a:lnSpc>
                <a:spcPct val="80000"/>
              </a:lnSpc>
            </a:pPr>
            <a:r>
              <a:rPr lang="en-US" altLang="zh-CN" sz="2100" dirty="0"/>
              <a:t>Swing</a:t>
            </a:r>
            <a:r>
              <a:rPr lang="zh-CN" altLang="en-US" sz="2100" dirty="0"/>
              <a:t>组件不能取代</a:t>
            </a:r>
            <a:r>
              <a:rPr lang="en-US" altLang="zh-CN" sz="2100" dirty="0"/>
              <a:t>AWT</a:t>
            </a:r>
            <a:r>
              <a:rPr lang="zh-CN" altLang="en-US" sz="2100" dirty="0"/>
              <a:t>的全部类</a:t>
            </a:r>
          </a:p>
          <a:p>
            <a:pPr lvl="3">
              <a:lnSpc>
                <a:spcPct val="80000"/>
              </a:lnSpc>
            </a:pPr>
            <a:r>
              <a:rPr lang="zh-CN" altLang="en-US" dirty="0"/>
              <a:t>能替代</a:t>
            </a:r>
            <a:r>
              <a:rPr lang="en-US" altLang="zh-CN" dirty="0"/>
              <a:t>AWT</a:t>
            </a:r>
            <a:r>
              <a:rPr lang="zh-CN" altLang="en-US" dirty="0"/>
              <a:t>的用户界面组件（</a:t>
            </a:r>
            <a:r>
              <a:rPr lang="en-US" altLang="zh-CN" dirty="0"/>
              <a:t>Button</a:t>
            </a:r>
            <a:r>
              <a:rPr lang="zh-CN" altLang="en-US" dirty="0"/>
              <a:t>、</a:t>
            </a:r>
            <a:r>
              <a:rPr lang="en-US" altLang="zh-CN" dirty="0" err="1"/>
              <a:t>TextField</a:t>
            </a:r>
            <a:r>
              <a:rPr lang="zh-CN" altLang="en-US" dirty="0"/>
              <a:t>等）</a:t>
            </a:r>
          </a:p>
          <a:p>
            <a:pPr lvl="3">
              <a:lnSpc>
                <a:spcPct val="80000"/>
              </a:lnSpc>
            </a:pPr>
            <a:r>
              <a:rPr lang="zh-CN" altLang="en-US" dirty="0"/>
              <a:t>辅助类</a:t>
            </a:r>
            <a:r>
              <a:rPr lang="en-US" altLang="zh-CN" dirty="0"/>
              <a:t>(Graphics</a:t>
            </a:r>
            <a:r>
              <a:rPr lang="zh-CN" altLang="en-US" dirty="0"/>
              <a:t>、</a:t>
            </a:r>
            <a:r>
              <a:rPr lang="en-US" altLang="zh-CN" dirty="0"/>
              <a:t>Color</a:t>
            </a:r>
            <a:r>
              <a:rPr lang="zh-CN" altLang="en-US" dirty="0"/>
              <a:t>、</a:t>
            </a:r>
            <a:r>
              <a:rPr lang="en-US" altLang="zh-CN" dirty="0"/>
              <a:t>Font</a:t>
            </a:r>
            <a:r>
              <a:rPr lang="zh-CN" altLang="en-US" dirty="0"/>
              <a:t>、</a:t>
            </a:r>
            <a:r>
              <a:rPr lang="en-US" altLang="zh-CN" dirty="0" err="1"/>
              <a:t>FontMetrics</a:t>
            </a:r>
            <a:r>
              <a:rPr lang="zh-CN" altLang="en-US" dirty="0"/>
              <a:t>、</a:t>
            </a:r>
            <a:r>
              <a:rPr lang="en-US" altLang="zh-CN" dirty="0" err="1"/>
              <a:t>LayoutManager</a:t>
            </a:r>
            <a:r>
              <a:rPr lang="en-US" altLang="zh-CN" dirty="0"/>
              <a:t>)</a:t>
            </a:r>
            <a:r>
              <a:rPr lang="zh-CN" altLang="en-US" dirty="0"/>
              <a:t>保持不变</a:t>
            </a:r>
          </a:p>
          <a:p>
            <a:pPr lvl="3">
              <a:lnSpc>
                <a:spcPct val="8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AWT</a:t>
            </a:r>
            <a:r>
              <a:rPr lang="zh-CN" altLang="en-US" dirty="0"/>
              <a:t>的事件模型</a:t>
            </a:r>
          </a:p>
          <a:p>
            <a:pPr lvl="2">
              <a:lnSpc>
                <a:spcPct val="80000"/>
              </a:lnSpc>
            </a:pPr>
            <a:r>
              <a:rPr lang="zh-CN" altLang="en-US" sz="2100" dirty="0"/>
              <a:t>课程介绍方式：</a:t>
            </a:r>
          </a:p>
          <a:p>
            <a:pPr lvl="3">
              <a:lnSpc>
                <a:spcPct val="80000"/>
              </a:lnSpc>
            </a:pPr>
            <a:r>
              <a:rPr lang="en-US" altLang="zh-CN" dirty="0"/>
              <a:t>AWT</a:t>
            </a:r>
            <a:r>
              <a:rPr lang="zh-CN" altLang="en-US" dirty="0"/>
              <a:t>中仍被</a:t>
            </a:r>
            <a:r>
              <a:rPr lang="en-US" altLang="zh-CN" dirty="0"/>
              <a:t>Swing</a:t>
            </a:r>
            <a:r>
              <a:rPr lang="zh-CN" altLang="en-US" dirty="0"/>
              <a:t>使用的内容：</a:t>
            </a:r>
          </a:p>
          <a:p>
            <a:pPr lvl="4">
              <a:lnSpc>
                <a:spcPct val="80000"/>
              </a:lnSpc>
            </a:pPr>
            <a:r>
              <a:rPr lang="zh-CN" altLang="en-US" dirty="0"/>
              <a:t>容器和</a:t>
            </a:r>
            <a:r>
              <a:rPr lang="en-US" altLang="zh-CN" dirty="0" err="1"/>
              <a:t>LayoutManager</a:t>
            </a:r>
            <a:endParaRPr lang="en-US" altLang="zh-CN" dirty="0"/>
          </a:p>
          <a:p>
            <a:pPr lvl="4">
              <a:lnSpc>
                <a:spcPct val="80000"/>
              </a:lnSpc>
            </a:pPr>
            <a:r>
              <a:rPr lang="zh-CN" altLang="en-US" dirty="0"/>
              <a:t>事件模型</a:t>
            </a:r>
          </a:p>
          <a:p>
            <a:pPr lvl="4">
              <a:lnSpc>
                <a:spcPct val="80000"/>
              </a:lnSpc>
            </a:pPr>
            <a:r>
              <a:rPr lang="zh-CN" altLang="en-US" dirty="0"/>
              <a:t>辅助类的使用</a:t>
            </a:r>
            <a:r>
              <a:rPr lang="en-US" altLang="zh-CN" dirty="0"/>
              <a:t>——</a:t>
            </a:r>
            <a:r>
              <a:rPr lang="zh-CN" altLang="en-US" dirty="0"/>
              <a:t>绘图</a:t>
            </a:r>
          </a:p>
          <a:p>
            <a:pPr lvl="3">
              <a:lnSpc>
                <a:spcPct val="8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组件</a:t>
            </a:r>
          </a:p>
          <a:p>
            <a:pPr lvl="4">
              <a:lnSpc>
                <a:spcPct val="80000"/>
              </a:lnSpc>
            </a:pPr>
            <a:r>
              <a:rPr lang="zh-CN" altLang="en-US" dirty="0"/>
              <a:t>基本用法</a:t>
            </a:r>
          </a:p>
          <a:p>
            <a:pPr lvl="4">
              <a:lnSpc>
                <a:spcPct val="80000"/>
              </a:lnSpc>
            </a:pPr>
            <a:r>
              <a:rPr lang="zh-CN" altLang="en-US" dirty="0"/>
              <a:t>各组件展开</a:t>
            </a:r>
            <a:r>
              <a:rPr lang="en-US" altLang="zh-CN" dirty="0"/>
              <a:t>——</a:t>
            </a:r>
            <a:r>
              <a:rPr lang="zh-CN" altLang="en-US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22523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辅助类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1109" y="2337572"/>
            <a:ext cx="7643813" cy="441166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200" dirty="0" smtClean="0"/>
              <a:t>绘制几何图形（</a:t>
            </a:r>
            <a:r>
              <a:rPr lang="en-US" altLang="zh-CN" sz="2200" dirty="0" smtClean="0"/>
              <a:t>Graphics</a:t>
            </a:r>
            <a:r>
              <a:rPr lang="zh-CN" altLang="en-US" sz="2200" dirty="0" smtClean="0"/>
              <a:t>类提供）：</a:t>
            </a:r>
          </a:p>
          <a:p>
            <a:pPr lvl="1" eaLnBrk="1" hangingPunct="1"/>
            <a:r>
              <a:rPr lang="zh-CN" altLang="en-US" sz="2000" dirty="0" smtClean="0"/>
              <a:t>绘制直线：</a:t>
            </a:r>
            <a:endParaRPr lang="en-US" altLang="zh-CN" sz="2000" dirty="0" smtClean="0"/>
          </a:p>
          <a:p>
            <a:pPr lvl="2"/>
            <a:r>
              <a:rPr lang="en-US" altLang="zh-CN" sz="1800" dirty="0" err="1" smtClean="0"/>
              <a:t>drawLine</a:t>
            </a:r>
            <a:r>
              <a:rPr lang="en-US" altLang="zh-CN" sz="1800" dirty="0" smtClean="0"/>
              <a:t>(x1,y1,x2,y2);</a:t>
            </a:r>
          </a:p>
          <a:p>
            <a:pPr lvl="1" eaLnBrk="1" hangingPunct="1"/>
            <a:r>
              <a:rPr lang="zh-CN" altLang="en-US" sz="2000" dirty="0" smtClean="0"/>
              <a:t>绘制矩形：</a:t>
            </a:r>
          </a:p>
          <a:p>
            <a:pPr lvl="2" eaLnBrk="1" hangingPunct="1"/>
            <a:r>
              <a:rPr lang="en-US" altLang="zh-CN" sz="1900" dirty="0" err="1" smtClean="0"/>
              <a:t>drawRect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x,y,w,h</a:t>
            </a:r>
            <a:r>
              <a:rPr lang="en-US" altLang="zh-CN" sz="1900" dirty="0" smtClean="0"/>
              <a:t>)</a:t>
            </a:r>
          </a:p>
          <a:p>
            <a:pPr lvl="2" eaLnBrk="1" hangingPunct="1"/>
            <a:r>
              <a:rPr lang="en-US" altLang="zh-CN" sz="1900" dirty="0" err="1" smtClean="0"/>
              <a:t>fillRect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x,y,w,h</a:t>
            </a:r>
            <a:r>
              <a:rPr lang="en-US" altLang="zh-CN" sz="1900" dirty="0" smtClean="0"/>
              <a:t>)</a:t>
            </a:r>
          </a:p>
          <a:p>
            <a:pPr lvl="2" eaLnBrk="1" hangingPunct="1"/>
            <a:r>
              <a:rPr lang="en-US" altLang="zh-CN" sz="1900" dirty="0" err="1" smtClean="0"/>
              <a:t>drawRoundRect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x,y,w,h,aw,ah</a:t>
            </a:r>
            <a:r>
              <a:rPr lang="en-US" altLang="zh-CN" sz="1900" dirty="0" smtClean="0"/>
              <a:t>)</a:t>
            </a:r>
          </a:p>
          <a:p>
            <a:pPr lvl="2" eaLnBrk="1" hangingPunct="1"/>
            <a:r>
              <a:rPr lang="en-US" altLang="zh-CN" sz="1900" dirty="0" err="1" smtClean="0"/>
              <a:t>fillRoundRect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x,y,w,h,aw,ah</a:t>
            </a:r>
            <a:r>
              <a:rPr lang="en-US" altLang="zh-CN" sz="1900" dirty="0" smtClean="0"/>
              <a:t>)</a:t>
            </a:r>
          </a:p>
          <a:p>
            <a:pPr lvl="2" eaLnBrk="1" hangingPunct="1"/>
            <a:r>
              <a:rPr lang="en-US" altLang="zh-CN" sz="1900" dirty="0" smtClean="0"/>
              <a:t>draw3DRect(</a:t>
            </a:r>
            <a:r>
              <a:rPr lang="en-US" altLang="zh-CN" sz="1900" dirty="0" err="1" smtClean="0"/>
              <a:t>x,y,w,h,raised</a:t>
            </a:r>
            <a:r>
              <a:rPr lang="en-US" altLang="zh-CN" sz="1900" dirty="0" smtClean="0"/>
              <a:t>)</a:t>
            </a:r>
          </a:p>
          <a:p>
            <a:pPr lvl="2" eaLnBrk="1" hangingPunct="1"/>
            <a:r>
              <a:rPr lang="en-US" altLang="zh-CN" sz="1900" dirty="0" smtClean="0"/>
              <a:t>fill3DRect(</a:t>
            </a:r>
            <a:r>
              <a:rPr lang="en-US" altLang="zh-CN" sz="1900" dirty="0" err="1" smtClean="0"/>
              <a:t>x,y,w,h,rasied</a:t>
            </a:r>
            <a:r>
              <a:rPr lang="en-US" altLang="zh-CN" sz="1900" dirty="0" smtClean="0"/>
              <a:t>)</a:t>
            </a:r>
          </a:p>
          <a:p>
            <a:pPr lvl="1" eaLnBrk="1" hangingPunct="1"/>
            <a:r>
              <a:rPr lang="zh-CN" altLang="en-US" sz="2000" dirty="0" smtClean="0"/>
              <a:t>绘制椭圆：（外切矩形的方式）</a:t>
            </a:r>
          </a:p>
          <a:p>
            <a:pPr lvl="2" eaLnBrk="1" hangingPunct="1"/>
            <a:r>
              <a:rPr lang="en-US" altLang="zh-CN" sz="1900" dirty="0" err="1" smtClean="0"/>
              <a:t>drawOval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x,y,w,h</a:t>
            </a:r>
            <a:r>
              <a:rPr lang="en-US" altLang="zh-CN" sz="1900" dirty="0" smtClean="0"/>
              <a:t>)</a:t>
            </a:r>
          </a:p>
          <a:p>
            <a:pPr lvl="2" eaLnBrk="1" hangingPunct="1"/>
            <a:r>
              <a:rPr lang="en-US" altLang="zh-CN" sz="1900" dirty="0" err="1" smtClean="0"/>
              <a:t>fillOval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x,y,w,h</a:t>
            </a:r>
            <a:r>
              <a:rPr lang="en-US" altLang="zh-CN" sz="1900" dirty="0" smtClean="0"/>
              <a:t>)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148263" y="2349500"/>
          <a:ext cx="3744912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3" imgW="3367126" imgH="1795577" progId="Visio.Drawing.11">
                  <p:embed/>
                </p:oleObj>
              </mc:Choice>
              <mc:Fallback>
                <p:oleObj name="Visio" r:id="rId3" imgW="3367126" imgH="17955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349500"/>
                        <a:ext cx="3744912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8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辅助类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147" y="2407244"/>
            <a:ext cx="7643813" cy="4411662"/>
          </a:xfrm>
        </p:spPr>
        <p:txBody>
          <a:bodyPr/>
          <a:lstStyle/>
          <a:p>
            <a:pPr eaLnBrk="1" hangingPunct="1"/>
            <a:r>
              <a:rPr lang="zh-CN" altLang="en-US" sz="2200" dirty="0" smtClean="0"/>
              <a:t>绘制几何图形（</a:t>
            </a:r>
            <a:r>
              <a:rPr lang="en-US" altLang="zh-CN" sz="2200" dirty="0" smtClean="0"/>
              <a:t>Graphics</a:t>
            </a:r>
            <a:r>
              <a:rPr lang="zh-CN" altLang="en-US" sz="2200" dirty="0" smtClean="0"/>
              <a:t>类提供）：</a:t>
            </a:r>
          </a:p>
          <a:p>
            <a:pPr lvl="1" eaLnBrk="1" hangingPunct="1"/>
            <a:r>
              <a:rPr lang="zh-CN" altLang="en-US" sz="2000" dirty="0" smtClean="0"/>
              <a:t>绘制圆弧：（也是根据外切矩形绘制）</a:t>
            </a:r>
          </a:p>
          <a:p>
            <a:pPr lvl="2" eaLnBrk="1" hangingPunct="1"/>
            <a:r>
              <a:rPr lang="en-US" altLang="zh-CN" sz="1900" dirty="0" err="1" smtClean="0"/>
              <a:t>drawArc</a:t>
            </a:r>
            <a:r>
              <a:rPr lang="en-US" altLang="zh-CN" sz="1900" dirty="0" smtClean="0"/>
              <a:t>(x,y,w,h,angle1,angle2)</a:t>
            </a:r>
          </a:p>
          <a:p>
            <a:pPr lvl="2" eaLnBrk="1" hangingPunct="1"/>
            <a:r>
              <a:rPr lang="en-US" altLang="zh-CN" sz="1900" dirty="0" err="1" smtClean="0"/>
              <a:t>fillArc</a:t>
            </a:r>
            <a:r>
              <a:rPr lang="en-US" altLang="zh-CN" sz="1900" dirty="0" smtClean="0"/>
              <a:t>(x,y,w,h,angle1,angle2)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4271939"/>
              </p:ext>
            </p:extLst>
          </p:nvPr>
        </p:nvGraphicFramePr>
        <p:xfrm>
          <a:off x="4655457" y="4258401"/>
          <a:ext cx="34575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Visio" r:id="rId3" imgW="2827630" imgH="1369771" progId="Visio.Drawing.11">
                  <p:embed/>
                </p:oleObj>
              </mc:Choice>
              <mc:Fallback>
                <p:oleObj name="Visio" r:id="rId3" imgW="2827630" imgH="13697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457" y="4258401"/>
                        <a:ext cx="345757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15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357051"/>
            <a:ext cx="8638903" cy="62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71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辅助类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绘制几何图形：（</a:t>
            </a:r>
            <a:r>
              <a:rPr lang="en-US" altLang="zh-CN" smtClean="0"/>
              <a:t>Graphics</a:t>
            </a:r>
            <a:r>
              <a:rPr lang="zh-CN" altLang="en-US" smtClean="0"/>
              <a:t>类提供）</a:t>
            </a:r>
          </a:p>
          <a:p>
            <a:pPr lvl="1" eaLnBrk="1" hangingPunct="1"/>
            <a:r>
              <a:rPr lang="zh-CN" altLang="en-US" smtClean="0"/>
              <a:t>绘制多边形：</a:t>
            </a:r>
          </a:p>
          <a:p>
            <a:pPr lvl="2" eaLnBrk="1" hangingPunct="1"/>
            <a:r>
              <a:rPr lang="zh-CN" altLang="en-US" smtClean="0"/>
              <a:t>直接绘制：</a:t>
            </a:r>
          </a:p>
          <a:p>
            <a:pPr lvl="3" eaLnBrk="1" hangingPunct="1"/>
            <a:r>
              <a:rPr lang="zh-CN" altLang="en-US" smtClean="0"/>
              <a:t>指定所有顶点：</a:t>
            </a:r>
            <a:r>
              <a:rPr lang="en-US" altLang="zh-CN" smtClean="0"/>
              <a:t>drawPolygon(x,y,n)</a:t>
            </a:r>
            <a:r>
              <a:rPr lang="zh-CN" altLang="en-US" smtClean="0"/>
              <a:t>或</a:t>
            </a:r>
            <a:r>
              <a:rPr lang="en-US" altLang="zh-CN" smtClean="0"/>
              <a:t>fillPolygon(x,y,n)</a:t>
            </a:r>
          </a:p>
          <a:p>
            <a:pPr lvl="3" eaLnBrk="1" hangingPunct="1"/>
            <a:r>
              <a:rPr lang="zh-CN" altLang="en-US" smtClean="0"/>
              <a:t>示例：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int[] x={40,70,60,45,20};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int[] y={20,40,80,45,60};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g.drawPolygon(x,y,x.length);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g.fillPolygon(x,y,x.length);</a:t>
            </a:r>
          </a:p>
        </p:txBody>
      </p:sp>
    </p:spTree>
    <p:extLst>
      <p:ext uri="{BB962C8B-B14F-4D97-AF65-F5344CB8AC3E}">
        <p14:creationId xmlns:p14="http://schemas.microsoft.com/office/powerpoint/2010/main" val="12187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辅助类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绘制几何图形：（</a:t>
            </a:r>
            <a:r>
              <a:rPr lang="en-US" altLang="zh-CN" smtClean="0"/>
              <a:t>Graphics</a:t>
            </a:r>
            <a:r>
              <a:rPr lang="zh-CN" altLang="en-US" smtClean="0"/>
              <a:t>类提供）</a:t>
            </a:r>
          </a:p>
          <a:p>
            <a:pPr lvl="1" eaLnBrk="1" hangingPunct="1"/>
            <a:r>
              <a:rPr lang="zh-CN" altLang="en-US" smtClean="0"/>
              <a:t>绘制多边形：</a:t>
            </a:r>
          </a:p>
          <a:p>
            <a:pPr lvl="2" eaLnBrk="1" hangingPunct="1"/>
            <a:r>
              <a:rPr lang="zh-CN" altLang="en-US" smtClean="0"/>
              <a:t>使用</a:t>
            </a:r>
            <a:r>
              <a:rPr lang="en-US" altLang="zh-CN" smtClean="0"/>
              <a:t>Polygon</a:t>
            </a:r>
            <a:r>
              <a:rPr lang="zh-CN" altLang="en-US" smtClean="0"/>
              <a:t>对象绘制：</a:t>
            </a:r>
          </a:p>
          <a:p>
            <a:pPr lvl="3" eaLnBrk="1" hangingPunct="1"/>
            <a:r>
              <a:rPr lang="zh-CN" altLang="en-US" smtClean="0"/>
              <a:t>示例：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Polygon poly=new Polygon();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poly.addPoint(20,30);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poly.addPoint(40,40);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poly.addPoint(50,50);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g.drawPolygon(poly);</a:t>
            </a:r>
          </a:p>
          <a:p>
            <a:pPr lvl="3"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486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49" y="121917"/>
            <a:ext cx="7596301" cy="66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知识点</a:t>
            </a:r>
            <a:r>
              <a:rPr lang="en-US" altLang="zh-CN" dirty="0" smtClean="0"/>
              <a:t>49</a:t>
            </a:r>
            <a:r>
              <a:rPr lang="zh-CN" altLang="en-US" dirty="0" smtClean="0"/>
              <a:t>：事件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mtClean="0"/>
              <a:t>事件驱动程序设计：</a:t>
            </a:r>
          </a:p>
          <a:p>
            <a:pPr lvl="1" eaLnBrk="1" hangingPunct="1"/>
            <a:r>
              <a:rPr lang="zh-CN" altLang="en-US" smtClean="0"/>
              <a:t>已介绍的程序</a:t>
            </a:r>
          </a:p>
          <a:p>
            <a:pPr lvl="2" eaLnBrk="1" hangingPunct="1"/>
            <a:r>
              <a:rPr lang="zh-CN" altLang="en-US" smtClean="0"/>
              <a:t>是面向对象的，但以过程的顺序执行</a:t>
            </a:r>
          </a:p>
          <a:p>
            <a:pPr lvl="2" eaLnBrk="1" hangingPunct="1"/>
            <a:r>
              <a:rPr lang="zh-CN" altLang="en-US" smtClean="0"/>
              <a:t>可以用分支、循环控制执行流程，但程序决定执行次序</a:t>
            </a:r>
          </a:p>
          <a:p>
            <a:pPr lvl="1" eaLnBrk="1" hangingPunct="1"/>
            <a:r>
              <a:rPr lang="zh-CN" altLang="en-US" smtClean="0"/>
              <a:t>事件驱动：</a:t>
            </a:r>
          </a:p>
          <a:p>
            <a:pPr lvl="2" eaLnBrk="1" hangingPunct="1"/>
            <a:r>
              <a:rPr lang="zh-CN" altLang="en-US" smtClean="0"/>
              <a:t>激活一个事件就开始执行相应代码</a:t>
            </a:r>
          </a:p>
          <a:p>
            <a:pPr lvl="2" eaLnBrk="1" hangingPunct="1"/>
            <a:r>
              <a:rPr lang="zh-CN" altLang="en-US" smtClean="0"/>
              <a:t>事件和事件源：</a:t>
            </a:r>
          </a:p>
          <a:p>
            <a:pPr lvl="3" eaLnBrk="1" hangingPunct="1"/>
            <a:r>
              <a:rPr lang="zh-CN" altLang="en-US" smtClean="0"/>
              <a:t>事件：程序发生了某些事情的信号（包括：外部用户行为，如点击鼠标等；操作系统行为，如时钟等）</a:t>
            </a:r>
          </a:p>
          <a:p>
            <a:pPr lvl="3" eaLnBrk="1" hangingPunct="1"/>
            <a:r>
              <a:rPr lang="zh-CN" altLang="en-US" smtClean="0"/>
              <a:t>事件源：触发事件的组件称为事件源</a:t>
            </a:r>
          </a:p>
        </p:txBody>
      </p:sp>
    </p:spTree>
    <p:extLst>
      <p:ext uri="{BB962C8B-B14F-4D97-AF65-F5344CB8AC3E}">
        <p14:creationId xmlns:p14="http://schemas.microsoft.com/office/powerpoint/2010/main" val="37529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事件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45986"/>
            <a:ext cx="8435975" cy="1638300"/>
          </a:xfrm>
        </p:spPr>
        <p:txBody>
          <a:bodyPr/>
          <a:lstStyle/>
          <a:p>
            <a:pPr eaLnBrk="1" hangingPunct="1"/>
            <a:r>
              <a:rPr lang="zh-CN" altLang="en-US" sz="2600" dirty="0" smtClean="0"/>
              <a:t>事件驱动程序设计：</a:t>
            </a:r>
          </a:p>
          <a:p>
            <a:pPr lvl="1" eaLnBrk="1" hangingPunct="1"/>
            <a:r>
              <a:rPr lang="zh-CN" altLang="en-US" sz="2200" dirty="0" smtClean="0"/>
              <a:t>事件驱动：</a:t>
            </a:r>
          </a:p>
          <a:p>
            <a:pPr lvl="2" eaLnBrk="1" hangingPunct="1"/>
            <a:r>
              <a:rPr lang="zh-CN" altLang="en-US" sz="2100" dirty="0" smtClean="0"/>
              <a:t>一个事件是事件类的实例，事件类的根类是</a:t>
            </a:r>
            <a:r>
              <a:rPr lang="en-US" altLang="zh-CN" sz="2100" dirty="0" err="1" smtClean="0"/>
              <a:t>java.util.EventObject</a:t>
            </a:r>
            <a:r>
              <a:rPr lang="zh-CN" altLang="en-US" sz="2100" dirty="0" smtClean="0"/>
              <a:t>，常用事件层次关系：</a:t>
            </a:r>
          </a:p>
        </p:txBody>
      </p:sp>
      <p:grpSp>
        <p:nvGrpSpPr>
          <p:cNvPr id="39940" name="Group 73"/>
          <p:cNvGrpSpPr>
            <a:grpSpLocks/>
          </p:cNvGrpSpPr>
          <p:nvPr/>
        </p:nvGrpSpPr>
        <p:grpSpPr bwMode="auto">
          <a:xfrm>
            <a:off x="572999" y="3894144"/>
            <a:ext cx="8137525" cy="2715666"/>
            <a:chOff x="339" y="2069"/>
            <a:chExt cx="5126" cy="1996"/>
          </a:xfrm>
        </p:grpSpPr>
        <p:sp>
          <p:nvSpPr>
            <p:cNvPr id="39941" name="AutoShape 6"/>
            <p:cNvSpPr>
              <a:spLocks noChangeAspect="1" noChangeArrowheads="1" noTextEdit="1"/>
            </p:cNvSpPr>
            <p:nvPr/>
          </p:nvSpPr>
          <p:spPr bwMode="auto">
            <a:xfrm>
              <a:off x="339" y="2069"/>
              <a:ext cx="5126" cy="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2" name="Rectangle 8"/>
            <p:cNvSpPr>
              <a:spLocks noChangeArrowheads="1"/>
            </p:cNvSpPr>
            <p:nvPr/>
          </p:nvSpPr>
          <p:spPr bwMode="auto">
            <a:xfrm>
              <a:off x="350" y="3152"/>
              <a:ext cx="625" cy="225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43" name="Rectangle 9"/>
            <p:cNvSpPr>
              <a:spLocks noChangeArrowheads="1"/>
            </p:cNvSpPr>
            <p:nvPr/>
          </p:nvSpPr>
          <p:spPr bwMode="auto">
            <a:xfrm>
              <a:off x="350" y="3152"/>
              <a:ext cx="625" cy="22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44" name="Rectangle 10"/>
            <p:cNvSpPr>
              <a:spLocks noChangeArrowheads="1"/>
            </p:cNvSpPr>
            <p:nvPr/>
          </p:nvSpPr>
          <p:spPr bwMode="auto">
            <a:xfrm>
              <a:off x="399" y="3194"/>
              <a:ext cx="59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EventObject</a:t>
              </a:r>
              <a:endParaRPr lang="en-US" altLang="zh-CN"/>
            </a:p>
          </p:txBody>
        </p:sp>
        <p:sp>
          <p:nvSpPr>
            <p:cNvPr id="39945" name="Freeform 11"/>
            <p:cNvSpPr>
              <a:spLocks/>
            </p:cNvSpPr>
            <p:nvPr/>
          </p:nvSpPr>
          <p:spPr bwMode="auto">
            <a:xfrm>
              <a:off x="970" y="3208"/>
              <a:ext cx="75" cy="113"/>
            </a:xfrm>
            <a:custGeom>
              <a:avLst/>
              <a:gdLst>
                <a:gd name="T0" fmla="*/ 75 w 75"/>
                <a:gd name="T1" fmla="*/ 113 h 113"/>
                <a:gd name="T2" fmla="*/ 75 w 75"/>
                <a:gd name="T3" fmla="*/ 0 h 113"/>
                <a:gd name="T4" fmla="*/ 0 w 75"/>
                <a:gd name="T5" fmla="*/ 56 h 113"/>
                <a:gd name="T6" fmla="*/ 75 w 75"/>
                <a:gd name="T7" fmla="*/ 113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13"/>
                <a:gd name="T14" fmla="*/ 75 w 75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13">
                  <a:moveTo>
                    <a:pt x="75" y="113"/>
                  </a:moveTo>
                  <a:lnTo>
                    <a:pt x="75" y="0"/>
                  </a:lnTo>
                  <a:lnTo>
                    <a:pt x="0" y="56"/>
                  </a:lnTo>
                  <a:lnTo>
                    <a:pt x="75" y="113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46" name="Freeform 12"/>
            <p:cNvSpPr>
              <a:spLocks/>
            </p:cNvSpPr>
            <p:nvPr/>
          </p:nvSpPr>
          <p:spPr bwMode="auto">
            <a:xfrm>
              <a:off x="970" y="3208"/>
              <a:ext cx="75" cy="113"/>
            </a:xfrm>
            <a:custGeom>
              <a:avLst/>
              <a:gdLst>
                <a:gd name="T0" fmla="*/ 75 w 75"/>
                <a:gd name="T1" fmla="*/ 113 h 113"/>
                <a:gd name="T2" fmla="*/ 75 w 75"/>
                <a:gd name="T3" fmla="*/ 0 h 113"/>
                <a:gd name="T4" fmla="*/ 0 w 75"/>
                <a:gd name="T5" fmla="*/ 56 h 113"/>
                <a:gd name="T6" fmla="*/ 75 w 75"/>
                <a:gd name="T7" fmla="*/ 113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13"/>
                <a:gd name="T14" fmla="*/ 75 w 75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13">
                  <a:moveTo>
                    <a:pt x="75" y="113"/>
                  </a:moveTo>
                  <a:lnTo>
                    <a:pt x="75" y="0"/>
                  </a:lnTo>
                  <a:lnTo>
                    <a:pt x="0" y="56"/>
                  </a:lnTo>
                  <a:lnTo>
                    <a:pt x="75" y="113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47" name="Line 13"/>
            <p:cNvSpPr>
              <a:spLocks noChangeShapeType="1"/>
            </p:cNvSpPr>
            <p:nvPr/>
          </p:nvSpPr>
          <p:spPr bwMode="auto">
            <a:xfrm flipH="1">
              <a:off x="1045" y="3264"/>
              <a:ext cx="268" cy="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Rectangle 14"/>
            <p:cNvSpPr>
              <a:spLocks noChangeArrowheads="1"/>
            </p:cNvSpPr>
            <p:nvPr/>
          </p:nvSpPr>
          <p:spPr bwMode="auto">
            <a:xfrm>
              <a:off x="1313" y="3152"/>
              <a:ext cx="625" cy="225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49" name="Rectangle 15"/>
            <p:cNvSpPr>
              <a:spLocks noChangeArrowheads="1"/>
            </p:cNvSpPr>
            <p:nvPr/>
          </p:nvSpPr>
          <p:spPr bwMode="auto">
            <a:xfrm>
              <a:off x="1313" y="3152"/>
              <a:ext cx="625" cy="22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0" name="Rectangle 16"/>
            <p:cNvSpPr>
              <a:spLocks noChangeArrowheads="1"/>
            </p:cNvSpPr>
            <p:nvPr/>
          </p:nvSpPr>
          <p:spPr bwMode="auto">
            <a:xfrm>
              <a:off x="1384" y="3194"/>
              <a:ext cx="5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AWTEvent</a:t>
              </a:r>
              <a:endParaRPr lang="en-US" altLang="zh-CN"/>
            </a:p>
          </p:txBody>
        </p:sp>
        <p:sp>
          <p:nvSpPr>
            <p:cNvPr id="39951" name="Freeform 21"/>
            <p:cNvSpPr>
              <a:spLocks/>
            </p:cNvSpPr>
            <p:nvPr/>
          </p:nvSpPr>
          <p:spPr bwMode="auto">
            <a:xfrm>
              <a:off x="1948" y="3236"/>
              <a:ext cx="75" cy="113"/>
            </a:xfrm>
            <a:custGeom>
              <a:avLst/>
              <a:gdLst>
                <a:gd name="T0" fmla="*/ 75 w 75"/>
                <a:gd name="T1" fmla="*/ 113 h 113"/>
                <a:gd name="T2" fmla="*/ 75 w 75"/>
                <a:gd name="T3" fmla="*/ 0 h 113"/>
                <a:gd name="T4" fmla="*/ 0 w 75"/>
                <a:gd name="T5" fmla="*/ 56 h 113"/>
                <a:gd name="T6" fmla="*/ 75 w 75"/>
                <a:gd name="T7" fmla="*/ 113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13"/>
                <a:gd name="T14" fmla="*/ 75 w 75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13">
                  <a:moveTo>
                    <a:pt x="75" y="113"/>
                  </a:moveTo>
                  <a:lnTo>
                    <a:pt x="75" y="0"/>
                  </a:lnTo>
                  <a:lnTo>
                    <a:pt x="0" y="56"/>
                  </a:lnTo>
                  <a:lnTo>
                    <a:pt x="75" y="113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2" name="Freeform 22"/>
            <p:cNvSpPr>
              <a:spLocks/>
            </p:cNvSpPr>
            <p:nvPr/>
          </p:nvSpPr>
          <p:spPr bwMode="auto">
            <a:xfrm>
              <a:off x="1948" y="3236"/>
              <a:ext cx="75" cy="113"/>
            </a:xfrm>
            <a:custGeom>
              <a:avLst/>
              <a:gdLst>
                <a:gd name="T0" fmla="*/ 75 w 75"/>
                <a:gd name="T1" fmla="*/ 113 h 113"/>
                <a:gd name="T2" fmla="*/ 75 w 75"/>
                <a:gd name="T3" fmla="*/ 0 h 113"/>
                <a:gd name="T4" fmla="*/ 0 w 75"/>
                <a:gd name="T5" fmla="*/ 56 h 113"/>
                <a:gd name="T6" fmla="*/ 75 w 75"/>
                <a:gd name="T7" fmla="*/ 113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13"/>
                <a:gd name="T14" fmla="*/ 75 w 75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13">
                  <a:moveTo>
                    <a:pt x="75" y="113"/>
                  </a:moveTo>
                  <a:lnTo>
                    <a:pt x="75" y="0"/>
                  </a:lnTo>
                  <a:lnTo>
                    <a:pt x="0" y="56"/>
                  </a:lnTo>
                  <a:lnTo>
                    <a:pt x="75" y="113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3" name="Line 23"/>
            <p:cNvSpPr>
              <a:spLocks noChangeShapeType="1"/>
            </p:cNvSpPr>
            <p:nvPr/>
          </p:nvSpPr>
          <p:spPr bwMode="auto">
            <a:xfrm flipH="1">
              <a:off x="2023" y="3292"/>
              <a:ext cx="396" cy="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Freeform 24"/>
            <p:cNvSpPr>
              <a:spLocks/>
            </p:cNvSpPr>
            <p:nvPr/>
          </p:nvSpPr>
          <p:spPr bwMode="auto">
            <a:xfrm>
              <a:off x="2163" y="2476"/>
              <a:ext cx="250" cy="1127"/>
            </a:xfrm>
            <a:custGeom>
              <a:avLst/>
              <a:gdLst>
                <a:gd name="T0" fmla="*/ 250 w 250"/>
                <a:gd name="T1" fmla="*/ 0 h 1127"/>
                <a:gd name="T2" fmla="*/ 0 w 250"/>
                <a:gd name="T3" fmla="*/ 0 h 1127"/>
                <a:gd name="T4" fmla="*/ 0 w 250"/>
                <a:gd name="T5" fmla="*/ 1127 h 1127"/>
                <a:gd name="T6" fmla="*/ 250 w 250"/>
                <a:gd name="T7" fmla="*/ 1127 h 1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1127"/>
                <a:gd name="T14" fmla="*/ 250 w 250"/>
                <a:gd name="T15" fmla="*/ 1127 h 1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1127">
                  <a:moveTo>
                    <a:pt x="250" y="0"/>
                  </a:moveTo>
                  <a:lnTo>
                    <a:pt x="0" y="0"/>
                  </a:lnTo>
                  <a:lnTo>
                    <a:pt x="0" y="1127"/>
                  </a:lnTo>
                  <a:lnTo>
                    <a:pt x="250" y="1127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5" name="Line 25"/>
            <p:cNvSpPr>
              <a:spLocks noChangeShapeType="1"/>
            </p:cNvSpPr>
            <p:nvPr/>
          </p:nvSpPr>
          <p:spPr bwMode="auto">
            <a:xfrm>
              <a:off x="2163" y="2757"/>
              <a:ext cx="250" cy="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Line 26"/>
            <p:cNvSpPr>
              <a:spLocks noChangeShapeType="1"/>
            </p:cNvSpPr>
            <p:nvPr/>
          </p:nvSpPr>
          <p:spPr bwMode="auto">
            <a:xfrm>
              <a:off x="2163" y="3011"/>
              <a:ext cx="250" cy="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Rectangle 27"/>
            <p:cNvSpPr>
              <a:spLocks noChangeArrowheads="1"/>
            </p:cNvSpPr>
            <p:nvPr/>
          </p:nvSpPr>
          <p:spPr bwMode="auto">
            <a:xfrm>
              <a:off x="2413" y="2363"/>
              <a:ext cx="850" cy="226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8" name="Rectangle 28"/>
            <p:cNvSpPr>
              <a:spLocks noChangeArrowheads="1"/>
            </p:cNvSpPr>
            <p:nvPr/>
          </p:nvSpPr>
          <p:spPr bwMode="auto">
            <a:xfrm>
              <a:off x="2413" y="2363"/>
              <a:ext cx="850" cy="226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9" name="Rectangle 29"/>
            <p:cNvSpPr>
              <a:spLocks noChangeArrowheads="1"/>
            </p:cNvSpPr>
            <p:nvPr/>
          </p:nvSpPr>
          <p:spPr bwMode="auto">
            <a:xfrm>
              <a:off x="2569" y="2405"/>
              <a:ext cx="6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ActionEvent</a:t>
              </a:r>
              <a:endParaRPr lang="en-US" altLang="zh-CN"/>
            </a:p>
          </p:txBody>
        </p:sp>
        <p:sp>
          <p:nvSpPr>
            <p:cNvPr id="39960" name="Rectangle 30"/>
            <p:cNvSpPr>
              <a:spLocks noChangeArrowheads="1"/>
            </p:cNvSpPr>
            <p:nvPr/>
          </p:nvSpPr>
          <p:spPr bwMode="auto">
            <a:xfrm>
              <a:off x="2413" y="2645"/>
              <a:ext cx="850" cy="225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1" name="Rectangle 31"/>
            <p:cNvSpPr>
              <a:spLocks noChangeArrowheads="1"/>
            </p:cNvSpPr>
            <p:nvPr/>
          </p:nvSpPr>
          <p:spPr bwMode="auto">
            <a:xfrm>
              <a:off x="2413" y="2645"/>
              <a:ext cx="850" cy="22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2" name="Rectangle 32"/>
            <p:cNvSpPr>
              <a:spLocks noChangeArrowheads="1"/>
            </p:cNvSpPr>
            <p:nvPr/>
          </p:nvSpPr>
          <p:spPr bwMode="auto">
            <a:xfrm>
              <a:off x="2436" y="2688"/>
              <a:ext cx="91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ListSelectionEvent</a:t>
              </a:r>
              <a:endParaRPr lang="en-US" altLang="zh-CN"/>
            </a:p>
          </p:txBody>
        </p:sp>
        <p:sp>
          <p:nvSpPr>
            <p:cNvPr id="39963" name="Rectangle 33"/>
            <p:cNvSpPr>
              <a:spLocks noChangeArrowheads="1"/>
            </p:cNvSpPr>
            <p:nvPr/>
          </p:nvSpPr>
          <p:spPr bwMode="auto">
            <a:xfrm>
              <a:off x="2413" y="2898"/>
              <a:ext cx="850" cy="226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4" name="Rectangle 34"/>
            <p:cNvSpPr>
              <a:spLocks noChangeArrowheads="1"/>
            </p:cNvSpPr>
            <p:nvPr/>
          </p:nvSpPr>
          <p:spPr bwMode="auto">
            <a:xfrm>
              <a:off x="2413" y="2898"/>
              <a:ext cx="850" cy="226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5" name="Rectangle 35"/>
            <p:cNvSpPr>
              <a:spLocks noChangeArrowheads="1"/>
            </p:cNvSpPr>
            <p:nvPr/>
          </p:nvSpPr>
          <p:spPr bwMode="auto">
            <a:xfrm>
              <a:off x="2469" y="2941"/>
              <a:ext cx="83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ComponentEvent</a:t>
              </a:r>
              <a:endParaRPr lang="en-US" altLang="zh-CN"/>
            </a:p>
          </p:txBody>
        </p:sp>
        <p:sp>
          <p:nvSpPr>
            <p:cNvPr id="39966" name="Rectangle 36"/>
            <p:cNvSpPr>
              <a:spLocks noChangeArrowheads="1"/>
            </p:cNvSpPr>
            <p:nvPr/>
          </p:nvSpPr>
          <p:spPr bwMode="auto">
            <a:xfrm>
              <a:off x="2419" y="3180"/>
              <a:ext cx="850" cy="225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7" name="Rectangle 37"/>
            <p:cNvSpPr>
              <a:spLocks noChangeArrowheads="1"/>
            </p:cNvSpPr>
            <p:nvPr/>
          </p:nvSpPr>
          <p:spPr bwMode="auto">
            <a:xfrm>
              <a:off x="2419" y="3180"/>
              <a:ext cx="850" cy="22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8" name="Rectangle 38"/>
            <p:cNvSpPr>
              <a:spLocks noChangeArrowheads="1"/>
            </p:cNvSpPr>
            <p:nvPr/>
          </p:nvSpPr>
          <p:spPr bwMode="auto">
            <a:xfrm>
              <a:off x="2621" y="3224"/>
              <a:ext cx="49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ItemEvent</a:t>
              </a:r>
              <a:endParaRPr lang="en-US" altLang="zh-CN"/>
            </a:p>
          </p:txBody>
        </p:sp>
        <p:sp>
          <p:nvSpPr>
            <p:cNvPr id="39969" name="Rectangle 39"/>
            <p:cNvSpPr>
              <a:spLocks noChangeArrowheads="1"/>
            </p:cNvSpPr>
            <p:nvPr/>
          </p:nvSpPr>
          <p:spPr bwMode="auto">
            <a:xfrm>
              <a:off x="2419" y="3490"/>
              <a:ext cx="850" cy="225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0" name="Rectangle 40"/>
            <p:cNvSpPr>
              <a:spLocks noChangeArrowheads="1"/>
            </p:cNvSpPr>
            <p:nvPr/>
          </p:nvSpPr>
          <p:spPr bwMode="auto">
            <a:xfrm>
              <a:off x="2419" y="3490"/>
              <a:ext cx="850" cy="22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1" name="Rectangle 41"/>
            <p:cNvSpPr>
              <a:spLocks noChangeArrowheads="1"/>
            </p:cNvSpPr>
            <p:nvPr/>
          </p:nvSpPr>
          <p:spPr bwMode="auto">
            <a:xfrm>
              <a:off x="2621" y="3537"/>
              <a:ext cx="49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TextEvent</a:t>
              </a:r>
              <a:endParaRPr lang="en-US" altLang="zh-CN"/>
            </a:p>
          </p:txBody>
        </p:sp>
        <p:sp>
          <p:nvSpPr>
            <p:cNvPr id="39972" name="Freeform 42"/>
            <p:cNvSpPr>
              <a:spLocks/>
            </p:cNvSpPr>
            <p:nvPr/>
          </p:nvSpPr>
          <p:spPr bwMode="auto">
            <a:xfrm>
              <a:off x="3260" y="2955"/>
              <a:ext cx="76" cy="112"/>
            </a:xfrm>
            <a:custGeom>
              <a:avLst/>
              <a:gdLst>
                <a:gd name="T0" fmla="*/ 76 w 76"/>
                <a:gd name="T1" fmla="*/ 112 h 112"/>
                <a:gd name="T2" fmla="*/ 76 w 76"/>
                <a:gd name="T3" fmla="*/ 0 h 112"/>
                <a:gd name="T4" fmla="*/ 0 w 76"/>
                <a:gd name="T5" fmla="*/ 56 h 112"/>
                <a:gd name="T6" fmla="*/ 76 w 76"/>
                <a:gd name="T7" fmla="*/ 112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112"/>
                <a:gd name="T14" fmla="*/ 76 w 76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112">
                  <a:moveTo>
                    <a:pt x="76" y="112"/>
                  </a:moveTo>
                  <a:lnTo>
                    <a:pt x="76" y="0"/>
                  </a:lnTo>
                  <a:lnTo>
                    <a:pt x="0" y="56"/>
                  </a:lnTo>
                  <a:lnTo>
                    <a:pt x="76" y="112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3" name="Freeform 43"/>
            <p:cNvSpPr>
              <a:spLocks/>
            </p:cNvSpPr>
            <p:nvPr/>
          </p:nvSpPr>
          <p:spPr bwMode="auto">
            <a:xfrm>
              <a:off x="3260" y="2955"/>
              <a:ext cx="76" cy="112"/>
            </a:xfrm>
            <a:custGeom>
              <a:avLst/>
              <a:gdLst>
                <a:gd name="T0" fmla="*/ 76 w 76"/>
                <a:gd name="T1" fmla="*/ 112 h 112"/>
                <a:gd name="T2" fmla="*/ 76 w 76"/>
                <a:gd name="T3" fmla="*/ 0 h 112"/>
                <a:gd name="T4" fmla="*/ 0 w 76"/>
                <a:gd name="T5" fmla="*/ 56 h 112"/>
                <a:gd name="T6" fmla="*/ 76 w 76"/>
                <a:gd name="T7" fmla="*/ 112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112"/>
                <a:gd name="T14" fmla="*/ 76 w 76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112">
                  <a:moveTo>
                    <a:pt x="76" y="112"/>
                  </a:moveTo>
                  <a:lnTo>
                    <a:pt x="76" y="0"/>
                  </a:lnTo>
                  <a:lnTo>
                    <a:pt x="0" y="56"/>
                  </a:lnTo>
                  <a:lnTo>
                    <a:pt x="76" y="11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4" name="Line 44"/>
            <p:cNvSpPr>
              <a:spLocks noChangeShapeType="1"/>
            </p:cNvSpPr>
            <p:nvPr/>
          </p:nvSpPr>
          <p:spPr bwMode="auto">
            <a:xfrm flipH="1">
              <a:off x="3336" y="3011"/>
              <a:ext cx="396" cy="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5" name="Freeform 45"/>
            <p:cNvSpPr>
              <a:spLocks/>
            </p:cNvSpPr>
            <p:nvPr/>
          </p:nvSpPr>
          <p:spPr bwMode="auto">
            <a:xfrm>
              <a:off x="3476" y="2194"/>
              <a:ext cx="250" cy="1127"/>
            </a:xfrm>
            <a:custGeom>
              <a:avLst/>
              <a:gdLst>
                <a:gd name="T0" fmla="*/ 250 w 250"/>
                <a:gd name="T1" fmla="*/ 0 h 1127"/>
                <a:gd name="T2" fmla="*/ 0 w 250"/>
                <a:gd name="T3" fmla="*/ 0 h 1127"/>
                <a:gd name="T4" fmla="*/ 0 w 250"/>
                <a:gd name="T5" fmla="*/ 1127 h 1127"/>
                <a:gd name="T6" fmla="*/ 250 w 250"/>
                <a:gd name="T7" fmla="*/ 1127 h 1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1127"/>
                <a:gd name="T14" fmla="*/ 250 w 250"/>
                <a:gd name="T15" fmla="*/ 1127 h 1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1127">
                  <a:moveTo>
                    <a:pt x="250" y="0"/>
                  </a:moveTo>
                  <a:lnTo>
                    <a:pt x="0" y="0"/>
                  </a:lnTo>
                  <a:lnTo>
                    <a:pt x="0" y="1127"/>
                  </a:lnTo>
                  <a:lnTo>
                    <a:pt x="250" y="1127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6" name="Line 46"/>
            <p:cNvSpPr>
              <a:spLocks noChangeShapeType="1"/>
            </p:cNvSpPr>
            <p:nvPr/>
          </p:nvSpPr>
          <p:spPr bwMode="auto">
            <a:xfrm>
              <a:off x="3476" y="2476"/>
              <a:ext cx="250" cy="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7" name="Line 47"/>
            <p:cNvSpPr>
              <a:spLocks noChangeShapeType="1"/>
            </p:cNvSpPr>
            <p:nvPr/>
          </p:nvSpPr>
          <p:spPr bwMode="auto">
            <a:xfrm>
              <a:off x="3476" y="2729"/>
              <a:ext cx="250" cy="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8" name="Rectangle 48"/>
            <p:cNvSpPr>
              <a:spLocks noChangeArrowheads="1"/>
            </p:cNvSpPr>
            <p:nvPr/>
          </p:nvSpPr>
          <p:spPr bwMode="auto">
            <a:xfrm>
              <a:off x="3726" y="2082"/>
              <a:ext cx="850" cy="225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9" name="Rectangle 49"/>
            <p:cNvSpPr>
              <a:spLocks noChangeArrowheads="1"/>
            </p:cNvSpPr>
            <p:nvPr/>
          </p:nvSpPr>
          <p:spPr bwMode="auto">
            <a:xfrm>
              <a:off x="3726" y="2082"/>
              <a:ext cx="850" cy="22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0" name="Rectangle 50"/>
            <p:cNvSpPr>
              <a:spLocks noChangeArrowheads="1"/>
            </p:cNvSpPr>
            <p:nvPr/>
          </p:nvSpPr>
          <p:spPr bwMode="auto">
            <a:xfrm>
              <a:off x="3819" y="2129"/>
              <a:ext cx="75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ContainerEvent</a:t>
              </a:r>
              <a:endParaRPr lang="en-US" altLang="zh-CN"/>
            </a:p>
          </p:txBody>
        </p:sp>
        <p:sp>
          <p:nvSpPr>
            <p:cNvPr id="39981" name="Rectangle 51"/>
            <p:cNvSpPr>
              <a:spLocks noChangeArrowheads="1"/>
            </p:cNvSpPr>
            <p:nvPr/>
          </p:nvSpPr>
          <p:spPr bwMode="auto">
            <a:xfrm>
              <a:off x="3726" y="2363"/>
              <a:ext cx="850" cy="226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2" name="Rectangle 52"/>
            <p:cNvSpPr>
              <a:spLocks noChangeArrowheads="1"/>
            </p:cNvSpPr>
            <p:nvPr/>
          </p:nvSpPr>
          <p:spPr bwMode="auto">
            <a:xfrm>
              <a:off x="3726" y="2363"/>
              <a:ext cx="850" cy="226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3" name="Rectangle 53"/>
            <p:cNvSpPr>
              <a:spLocks noChangeArrowheads="1"/>
            </p:cNvSpPr>
            <p:nvPr/>
          </p:nvSpPr>
          <p:spPr bwMode="auto">
            <a:xfrm>
              <a:off x="3898" y="2405"/>
              <a:ext cx="56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FocusEvent</a:t>
              </a:r>
              <a:endParaRPr lang="en-US" altLang="zh-CN"/>
            </a:p>
          </p:txBody>
        </p:sp>
        <p:sp>
          <p:nvSpPr>
            <p:cNvPr id="39984" name="Rectangle 54"/>
            <p:cNvSpPr>
              <a:spLocks noChangeArrowheads="1"/>
            </p:cNvSpPr>
            <p:nvPr/>
          </p:nvSpPr>
          <p:spPr bwMode="auto">
            <a:xfrm>
              <a:off x="3726" y="2617"/>
              <a:ext cx="850" cy="225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5" name="Rectangle 55"/>
            <p:cNvSpPr>
              <a:spLocks noChangeArrowheads="1"/>
            </p:cNvSpPr>
            <p:nvPr/>
          </p:nvSpPr>
          <p:spPr bwMode="auto">
            <a:xfrm>
              <a:off x="3726" y="2617"/>
              <a:ext cx="850" cy="22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6" name="Rectangle 56"/>
            <p:cNvSpPr>
              <a:spLocks noChangeArrowheads="1"/>
            </p:cNvSpPr>
            <p:nvPr/>
          </p:nvSpPr>
          <p:spPr bwMode="auto">
            <a:xfrm>
              <a:off x="3918" y="2658"/>
              <a:ext cx="53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InputEvent</a:t>
              </a:r>
              <a:endParaRPr lang="en-US" altLang="zh-CN"/>
            </a:p>
          </p:txBody>
        </p:sp>
        <p:sp>
          <p:nvSpPr>
            <p:cNvPr id="39987" name="Rectangle 57"/>
            <p:cNvSpPr>
              <a:spLocks noChangeArrowheads="1"/>
            </p:cNvSpPr>
            <p:nvPr/>
          </p:nvSpPr>
          <p:spPr bwMode="auto">
            <a:xfrm>
              <a:off x="3732" y="2898"/>
              <a:ext cx="850" cy="226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8" name="Rectangle 58"/>
            <p:cNvSpPr>
              <a:spLocks noChangeArrowheads="1"/>
            </p:cNvSpPr>
            <p:nvPr/>
          </p:nvSpPr>
          <p:spPr bwMode="auto">
            <a:xfrm>
              <a:off x="3732" y="2898"/>
              <a:ext cx="850" cy="226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9" name="Rectangle 59"/>
            <p:cNvSpPr>
              <a:spLocks noChangeArrowheads="1"/>
            </p:cNvSpPr>
            <p:nvPr/>
          </p:nvSpPr>
          <p:spPr bwMode="auto">
            <a:xfrm>
              <a:off x="3925" y="2941"/>
              <a:ext cx="52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PaintEvent</a:t>
              </a:r>
              <a:endParaRPr lang="en-US" altLang="zh-CN"/>
            </a:p>
          </p:txBody>
        </p:sp>
        <p:sp>
          <p:nvSpPr>
            <p:cNvPr id="39990" name="Rectangle 60"/>
            <p:cNvSpPr>
              <a:spLocks noChangeArrowheads="1"/>
            </p:cNvSpPr>
            <p:nvPr/>
          </p:nvSpPr>
          <p:spPr bwMode="auto">
            <a:xfrm>
              <a:off x="3732" y="3208"/>
              <a:ext cx="850" cy="226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91" name="Rectangle 61"/>
            <p:cNvSpPr>
              <a:spLocks noChangeArrowheads="1"/>
            </p:cNvSpPr>
            <p:nvPr/>
          </p:nvSpPr>
          <p:spPr bwMode="auto">
            <a:xfrm>
              <a:off x="3732" y="3208"/>
              <a:ext cx="850" cy="226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92" name="Rectangle 62"/>
            <p:cNvSpPr>
              <a:spLocks noChangeArrowheads="1"/>
            </p:cNvSpPr>
            <p:nvPr/>
          </p:nvSpPr>
          <p:spPr bwMode="auto">
            <a:xfrm>
              <a:off x="3852" y="3254"/>
              <a:ext cx="6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WindowEvent</a:t>
              </a:r>
              <a:endParaRPr lang="en-US" altLang="zh-CN"/>
            </a:p>
          </p:txBody>
        </p:sp>
        <p:sp>
          <p:nvSpPr>
            <p:cNvPr id="39993" name="Freeform 63"/>
            <p:cNvSpPr>
              <a:spLocks/>
            </p:cNvSpPr>
            <p:nvPr/>
          </p:nvSpPr>
          <p:spPr bwMode="auto">
            <a:xfrm>
              <a:off x="4558" y="2645"/>
              <a:ext cx="75" cy="112"/>
            </a:xfrm>
            <a:custGeom>
              <a:avLst/>
              <a:gdLst>
                <a:gd name="T0" fmla="*/ 75 w 75"/>
                <a:gd name="T1" fmla="*/ 112 h 112"/>
                <a:gd name="T2" fmla="*/ 75 w 75"/>
                <a:gd name="T3" fmla="*/ 0 h 112"/>
                <a:gd name="T4" fmla="*/ 0 w 75"/>
                <a:gd name="T5" fmla="*/ 56 h 112"/>
                <a:gd name="T6" fmla="*/ 75 w 75"/>
                <a:gd name="T7" fmla="*/ 112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12"/>
                <a:gd name="T14" fmla="*/ 75 w 75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12">
                  <a:moveTo>
                    <a:pt x="75" y="112"/>
                  </a:moveTo>
                  <a:lnTo>
                    <a:pt x="75" y="0"/>
                  </a:lnTo>
                  <a:lnTo>
                    <a:pt x="0" y="56"/>
                  </a:lnTo>
                  <a:lnTo>
                    <a:pt x="75" y="112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94" name="Freeform 64"/>
            <p:cNvSpPr>
              <a:spLocks/>
            </p:cNvSpPr>
            <p:nvPr/>
          </p:nvSpPr>
          <p:spPr bwMode="auto">
            <a:xfrm>
              <a:off x="4558" y="2645"/>
              <a:ext cx="75" cy="112"/>
            </a:xfrm>
            <a:custGeom>
              <a:avLst/>
              <a:gdLst>
                <a:gd name="T0" fmla="*/ 75 w 75"/>
                <a:gd name="T1" fmla="*/ 112 h 112"/>
                <a:gd name="T2" fmla="*/ 75 w 75"/>
                <a:gd name="T3" fmla="*/ 0 h 112"/>
                <a:gd name="T4" fmla="*/ 0 w 75"/>
                <a:gd name="T5" fmla="*/ 56 h 112"/>
                <a:gd name="T6" fmla="*/ 75 w 75"/>
                <a:gd name="T7" fmla="*/ 112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12"/>
                <a:gd name="T14" fmla="*/ 75 w 75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12">
                  <a:moveTo>
                    <a:pt x="75" y="112"/>
                  </a:moveTo>
                  <a:lnTo>
                    <a:pt x="75" y="0"/>
                  </a:lnTo>
                  <a:lnTo>
                    <a:pt x="0" y="56"/>
                  </a:lnTo>
                  <a:lnTo>
                    <a:pt x="75" y="11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95" name="Line 65"/>
            <p:cNvSpPr>
              <a:spLocks noChangeShapeType="1"/>
            </p:cNvSpPr>
            <p:nvPr/>
          </p:nvSpPr>
          <p:spPr bwMode="auto">
            <a:xfrm flipH="1">
              <a:off x="4633" y="2701"/>
              <a:ext cx="121" cy="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6" name="Rectangle 66"/>
            <p:cNvSpPr>
              <a:spLocks noChangeArrowheads="1"/>
            </p:cNvSpPr>
            <p:nvPr/>
          </p:nvSpPr>
          <p:spPr bwMode="auto">
            <a:xfrm>
              <a:off x="4754" y="2589"/>
              <a:ext cx="625" cy="225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97" name="Rectangle 67"/>
            <p:cNvSpPr>
              <a:spLocks noChangeArrowheads="1"/>
            </p:cNvSpPr>
            <p:nvPr/>
          </p:nvSpPr>
          <p:spPr bwMode="auto">
            <a:xfrm>
              <a:off x="4754" y="2589"/>
              <a:ext cx="625" cy="22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98" name="Rectangle 68"/>
            <p:cNvSpPr>
              <a:spLocks noChangeArrowheads="1"/>
            </p:cNvSpPr>
            <p:nvPr/>
          </p:nvSpPr>
          <p:spPr bwMode="auto">
            <a:xfrm>
              <a:off x="4798" y="2636"/>
              <a:ext cx="60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MouseEvent</a:t>
              </a:r>
              <a:endParaRPr lang="en-US" altLang="zh-CN"/>
            </a:p>
          </p:txBody>
        </p:sp>
        <p:sp>
          <p:nvSpPr>
            <p:cNvPr id="39999" name="Freeform 69"/>
            <p:cNvSpPr>
              <a:spLocks/>
            </p:cNvSpPr>
            <p:nvPr/>
          </p:nvSpPr>
          <p:spPr bwMode="auto">
            <a:xfrm>
              <a:off x="4692" y="2701"/>
              <a:ext cx="149" cy="676"/>
            </a:xfrm>
            <a:custGeom>
              <a:avLst/>
              <a:gdLst>
                <a:gd name="T0" fmla="*/ 0 w 149"/>
                <a:gd name="T1" fmla="*/ 0 h 676"/>
                <a:gd name="T2" fmla="*/ 0 w 149"/>
                <a:gd name="T3" fmla="*/ 676 h 676"/>
                <a:gd name="T4" fmla="*/ 149 w 149"/>
                <a:gd name="T5" fmla="*/ 676 h 676"/>
                <a:gd name="T6" fmla="*/ 0 60000 65536"/>
                <a:gd name="T7" fmla="*/ 0 60000 65536"/>
                <a:gd name="T8" fmla="*/ 0 60000 65536"/>
                <a:gd name="T9" fmla="*/ 0 w 149"/>
                <a:gd name="T10" fmla="*/ 0 h 676"/>
                <a:gd name="T11" fmla="*/ 149 w 149"/>
                <a:gd name="T12" fmla="*/ 676 h 6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" h="676">
                  <a:moveTo>
                    <a:pt x="0" y="0"/>
                  </a:moveTo>
                  <a:lnTo>
                    <a:pt x="0" y="676"/>
                  </a:lnTo>
                  <a:lnTo>
                    <a:pt x="149" y="676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00" name="Rectangle 70"/>
            <p:cNvSpPr>
              <a:spLocks noChangeArrowheads="1"/>
            </p:cNvSpPr>
            <p:nvPr/>
          </p:nvSpPr>
          <p:spPr bwMode="auto">
            <a:xfrm>
              <a:off x="4841" y="3264"/>
              <a:ext cx="613" cy="226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01" name="Rectangle 71"/>
            <p:cNvSpPr>
              <a:spLocks noChangeArrowheads="1"/>
            </p:cNvSpPr>
            <p:nvPr/>
          </p:nvSpPr>
          <p:spPr bwMode="auto">
            <a:xfrm>
              <a:off x="4841" y="3264"/>
              <a:ext cx="613" cy="226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02" name="Rectangle 72"/>
            <p:cNvSpPr>
              <a:spLocks noChangeArrowheads="1"/>
            </p:cNvSpPr>
            <p:nvPr/>
          </p:nvSpPr>
          <p:spPr bwMode="auto">
            <a:xfrm>
              <a:off x="4937" y="3306"/>
              <a:ext cx="47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KeyEvent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13019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事件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7474"/>
            <a:ext cx="8229600" cy="1217291"/>
          </a:xfrm>
        </p:spPr>
        <p:txBody>
          <a:bodyPr/>
          <a:lstStyle/>
          <a:p>
            <a:pPr lvl="1" eaLnBrk="1" hangingPunct="1"/>
            <a:r>
              <a:rPr lang="zh-CN" altLang="en-US" dirty="0" smtClean="0"/>
              <a:t>事件驱动：</a:t>
            </a:r>
          </a:p>
          <a:p>
            <a:pPr lvl="2" eaLnBrk="1" hangingPunct="1"/>
            <a:r>
              <a:rPr lang="zh-CN" altLang="en-US" dirty="0" smtClean="0"/>
              <a:t>用户行为、源对象和事件类型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997200"/>
            <a:ext cx="8064500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7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事件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72295"/>
            <a:ext cx="8362950" cy="2665412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/>
              <a:t>事件驱动：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 smtClean="0"/>
              <a:t>用户行为、源对象和事件类型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dirty="0" smtClean="0"/>
              <a:t>说明：</a:t>
            </a:r>
            <a:r>
              <a:rPr lang="en-US" altLang="zh-CN" sz="1800" dirty="0" err="1" smtClean="0"/>
              <a:t>ListSelectionEvent</a:t>
            </a:r>
            <a:r>
              <a:rPr lang="zh-CN" altLang="en-US" sz="1800" dirty="0" smtClean="0"/>
              <a:t>包含在</a:t>
            </a:r>
            <a:r>
              <a:rPr lang="en-US" altLang="zh-CN" sz="1800" dirty="0" err="1" smtClean="0"/>
              <a:t>javax.swing.event</a:t>
            </a:r>
            <a:r>
              <a:rPr lang="zh-CN" altLang="en-US" sz="1800" dirty="0" smtClean="0"/>
              <a:t>中，其余都在</a:t>
            </a:r>
            <a:r>
              <a:rPr lang="en-US" altLang="zh-CN" sz="1800" dirty="0" err="1" smtClean="0"/>
              <a:t>java.awt.event</a:t>
            </a:r>
            <a:r>
              <a:rPr lang="zh-CN" altLang="en-US" sz="1800" dirty="0" smtClean="0"/>
              <a:t>中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dirty="0" smtClean="0"/>
              <a:t>如果一个组件能发生某个事件，那么这个组件的任何子类都可以发生同样类型的事件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 smtClean="0"/>
              <a:t>事件注册、监听和处理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50180145"/>
              </p:ext>
            </p:extLst>
          </p:nvPr>
        </p:nvGraphicFramePr>
        <p:xfrm>
          <a:off x="1403350" y="4503423"/>
          <a:ext cx="6553200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3" imgW="4303166" imgH="1507541" progId="Visio.Drawing.11">
                  <p:embed/>
                </p:oleObj>
              </mc:Choice>
              <mc:Fallback>
                <p:oleObj name="Visio" r:id="rId3" imgW="4303166" imgH="150754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03423"/>
                        <a:ext cx="6553200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49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5909" y="122238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知识点</a:t>
            </a:r>
            <a:r>
              <a:rPr lang="en-US" altLang="zh-CN" dirty="0" smtClean="0"/>
              <a:t>45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图形</a:t>
            </a:r>
            <a:r>
              <a:rPr lang="en-US" altLang="zh-CN" dirty="0" smtClean="0"/>
              <a:t>API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9782" y="2346287"/>
            <a:ext cx="7570788" cy="557212"/>
          </a:xfrm>
        </p:spPr>
        <p:txBody>
          <a:bodyPr/>
          <a:lstStyle/>
          <a:p>
            <a:pPr eaLnBrk="1" hangingPunct="1"/>
            <a:r>
              <a:rPr lang="en-US" altLang="zh-CN" sz="2600" dirty="0" smtClean="0"/>
              <a:t>Java</a:t>
            </a:r>
            <a:r>
              <a:rPr lang="zh-CN" altLang="en-US" sz="2600" dirty="0" smtClean="0"/>
              <a:t>图形程序设计所用类的层次结构</a:t>
            </a:r>
          </a:p>
        </p:txBody>
      </p:sp>
      <p:grpSp>
        <p:nvGrpSpPr>
          <p:cNvPr id="1029" name="Group 23"/>
          <p:cNvGrpSpPr>
            <a:grpSpLocks/>
          </p:cNvGrpSpPr>
          <p:nvPr/>
        </p:nvGrpSpPr>
        <p:grpSpPr bwMode="auto">
          <a:xfrm>
            <a:off x="1300705" y="2945222"/>
            <a:ext cx="6985000" cy="3455988"/>
            <a:chOff x="567" y="1570"/>
            <a:chExt cx="4400" cy="2177"/>
          </a:xfrm>
        </p:grpSpPr>
        <p:graphicFrame>
          <p:nvGraphicFramePr>
            <p:cNvPr id="1026" name="Object 9"/>
            <p:cNvGraphicFramePr>
              <a:graphicFrameLocks noChangeAspect="1"/>
            </p:cNvGraphicFramePr>
            <p:nvPr/>
          </p:nvGraphicFramePr>
          <p:xfrm>
            <a:off x="567" y="1661"/>
            <a:ext cx="4361" cy="1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Visio" r:id="rId3" imgW="6679782" imgH="3043846" progId="Visio.Drawing.11">
                    <p:embed/>
                  </p:oleObj>
                </mc:Choice>
                <mc:Fallback>
                  <p:oleObj name="Visio" r:id="rId3" imgW="6679782" imgH="304384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661"/>
                          <a:ext cx="4361" cy="1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" name="Rectangle 14"/>
            <p:cNvSpPr>
              <a:spLocks noChangeArrowheads="1"/>
            </p:cNvSpPr>
            <p:nvPr/>
          </p:nvSpPr>
          <p:spPr bwMode="auto">
            <a:xfrm>
              <a:off x="1111" y="1570"/>
              <a:ext cx="3175" cy="17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33" name="Group 22"/>
            <p:cNvGrpSpPr>
              <a:grpSpLocks/>
            </p:cNvGrpSpPr>
            <p:nvPr/>
          </p:nvGrpSpPr>
          <p:grpSpPr bwMode="auto">
            <a:xfrm>
              <a:off x="2653" y="2341"/>
              <a:ext cx="2314" cy="1406"/>
              <a:chOff x="2653" y="2387"/>
              <a:chExt cx="2314" cy="1406"/>
            </a:xfrm>
          </p:grpSpPr>
          <p:sp>
            <p:nvSpPr>
              <p:cNvPr id="1034" name="Line 17"/>
              <p:cNvSpPr>
                <a:spLocks noChangeShapeType="1"/>
              </p:cNvSpPr>
              <p:nvPr/>
            </p:nvSpPr>
            <p:spPr bwMode="auto">
              <a:xfrm>
                <a:off x="4377" y="2387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5" name="Group 21"/>
              <p:cNvGrpSpPr>
                <a:grpSpLocks/>
              </p:cNvGrpSpPr>
              <p:nvPr/>
            </p:nvGrpSpPr>
            <p:grpSpPr bwMode="auto">
              <a:xfrm>
                <a:off x="2653" y="2387"/>
                <a:ext cx="2314" cy="1406"/>
                <a:chOff x="2653" y="2387"/>
                <a:chExt cx="2314" cy="1406"/>
              </a:xfrm>
            </p:grpSpPr>
            <p:sp>
              <p:nvSpPr>
                <p:cNvPr id="1036" name="Line 15"/>
                <p:cNvSpPr>
                  <a:spLocks noChangeShapeType="1"/>
                </p:cNvSpPr>
                <p:nvPr/>
              </p:nvSpPr>
              <p:spPr bwMode="auto">
                <a:xfrm>
                  <a:off x="2653" y="3385"/>
                  <a:ext cx="17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7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377" y="2387"/>
                  <a:ext cx="0" cy="9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967" y="2387"/>
                  <a:ext cx="0" cy="140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9" name="Line 19"/>
                <p:cNvSpPr>
                  <a:spLocks noChangeShapeType="1"/>
                </p:cNvSpPr>
                <p:nvPr/>
              </p:nvSpPr>
              <p:spPr bwMode="auto">
                <a:xfrm>
                  <a:off x="2653" y="3385"/>
                  <a:ext cx="0" cy="4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653" y="3793"/>
                  <a:ext cx="231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30" name="Text Box 24"/>
          <p:cNvSpPr txBox="1">
            <a:spLocks noChangeArrowheads="1"/>
          </p:cNvSpPr>
          <p:nvPr/>
        </p:nvSpPr>
        <p:spPr bwMode="auto">
          <a:xfrm>
            <a:off x="5463130" y="3013074"/>
            <a:ext cx="1741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/>
              <a:t>包</a:t>
            </a:r>
            <a:r>
              <a:rPr lang="en-US" altLang="zh-CN" sz="1600"/>
              <a:t>java.awt</a:t>
            </a:r>
            <a:r>
              <a:rPr lang="zh-CN" altLang="en-US" sz="1600"/>
              <a:t>中的类</a:t>
            </a:r>
          </a:p>
        </p:txBody>
      </p:sp>
      <p:sp>
        <p:nvSpPr>
          <p:cNvPr id="1031" name="Text Box 25"/>
          <p:cNvSpPr txBox="1">
            <a:spLocks noChangeArrowheads="1"/>
          </p:cNvSpPr>
          <p:nvPr/>
        </p:nvSpPr>
        <p:spPr bwMode="auto">
          <a:xfrm>
            <a:off x="6718842" y="5678487"/>
            <a:ext cx="1638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/>
              <a:t>包</a:t>
            </a:r>
            <a:r>
              <a:rPr lang="en-US" altLang="zh-CN" sz="1600"/>
              <a:t>javax.swing</a:t>
            </a:r>
            <a:r>
              <a:rPr lang="zh-CN" altLang="en-US" sz="1600"/>
              <a:t>中</a:t>
            </a:r>
          </a:p>
          <a:p>
            <a:pPr eaLnBrk="1" hangingPunct="1"/>
            <a:r>
              <a:rPr lang="zh-CN" altLang="en-US" sz="1600"/>
              <a:t>的</a:t>
            </a:r>
            <a:r>
              <a:rPr lang="en-US" altLang="zh-CN" sz="1600"/>
              <a:t>swing</a:t>
            </a:r>
            <a:r>
              <a:rPr lang="zh-CN" altLang="en-US" sz="1600"/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335511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事件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47384"/>
            <a:ext cx="8229600" cy="314352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事件驱动程序设计：</a:t>
            </a:r>
          </a:p>
          <a:p>
            <a:pPr lvl="1" eaLnBrk="1" hangingPunct="1"/>
            <a:r>
              <a:rPr lang="zh-CN" altLang="en-US" dirty="0" smtClean="0"/>
              <a:t>事件驱动：</a:t>
            </a:r>
          </a:p>
          <a:p>
            <a:pPr lvl="2" eaLnBrk="1" hangingPunct="1"/>
            <a:r>
              <a:rPr lang="zh-CN" altLang="en-US" dirty="0" smtClean="0"/>
              <a:t>事件注册、监听和处理</a:t>
            </a:r>
          </a:p>
          <a:p>
            <a:pPr lvl="3" eaLnBrk="1" hangingPunct="1"/>
            <a:r>
              <a:rPr lang="zh-CN" altLang="en-US" dirty="0" smtClean="0"/>
              <a:t>一个事件源可以触发多种事件，如果它注册了某种事件的监听器，那么这种事件就会被接收和处理</a:t>
            </a:r>
          </a:p>
          <a:p>
            <a:pPr lvl="3" eaLnBrk="1" hangingPunct="1"/>
            <a:r>
              <a:rPr lang="zh-CN" altLang="en-US" dirty="0" smtClean="0"/>
              <a:t>事件源本身并不处理事件，而是委托给相应的事件监听器来处理，因此这种模式称为</a:t>
            </a:r>
            <a:r>
              <a:rPr lang="zh-CN" altLang="en-US" b="1" i="1" dirty="0" smtClean="0"/>
              <a:t>委托模式</a:t>
            </a:r>
          </a:p>
          <a:p>
            <a:pPr lvl="3" eaLnBrk="1" hangingPunct="1"/>
            <a:r>
              <a:rPr lang="zh-CN" altLang="en-US" dirty="0" smtClean="0"/>
              <a:t>事件、事件监听器和监听器方法：（参见后一页）</a:t>
            </a:r>
          </a:p>
        </p:txBody>
      </p:sp>
    </p:spTree>
    <p:extLst>
      <p:ext uri="{BB962C8B-B14F-4D97-AF65-F5344CB8AC3E}">
        <p14:creationId xmlns:p14="http://schemas.microsoft.com/office/powerpoint/2010/main" val="31445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33375"/>
            <a:ext cx="8064500" cy="61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4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知识点</a:t>
            </a:r>
            <a:r>
              <a:rPr lang="en-US" altLang="zh-CN" dirty="0" smtClean="0"/>
              <a:t>50</a:t>
            </a:r>
            <a:r>
              <a:rPr lang="zh-CN" altLang="en-US" dirty="0" smtClean="0"/>
              <a:t>：事件处理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763" y="2525758"/>
            <a:ext cx="6527072" cy="3457031"/>
          </a:xfrm>
        </p:spPr>
        <p:txBody>
          <a:bodyPr/>
          <a:lstStyle/>
          <a:p>
            <a:r>
              <a:rPr lang="zh-CN" altLang="en-US" dirty="0" smtClean="0"/>
              <a:t>事件处理：（举例：三个按钮进行颜色切换）</a:t>
            </a:r>
          </a:p>
          <a:p>
            <a:pPr lvl="1"/>
            <a:r>
              <a:rPr lang="zh-CN" altLang="en-US" dirty="0" smtClean="0"/>
              <a:t>实现方式：</a:t>
            </a:r>
          </a:p>
          <a:p>
            <a:pPr lvl="2"/>
            <a:r>
              <a:rPr lang="zh-CN" altLang="en-US" dirty="0" smtClean="0"/>
              <a:t>用内部类实现监听接口</a:t>
            </a:r>
          </a:p>
          <a:p>
            <a:pPr lvl="2"/>
            <a:r>
              <a:rPr lang="zh-CN" altLang="en-US" dirty="0" smtClean="0"/>
              <a:t>用容器类实现监听接口</a:t>
            </a:r>
          </a:p>
          <a:p>
            <a:pPr lvl="2"/>
            <a:r>
              <a:rPr lang="zh-CN" altLang="en-US" dirty="0" smtClean="0"/>
              <a:t>定义专门的顶层类实现监听接口</a:t>
            </a:r>
          </a:p>
          <a:p>
            <a:pPr lvl="2"/>
            <a:r>
              <a:rPr lang="zh-CN" altLang="en-US" dirty="0" smtClean="0"/>
              <a:t>采用事件适配器</a:t>
            </a:r>
          </a:p>
        </p:txBody>
      </p:sp>
    </p:spTree>
    <p:extLst>
      <p:ext uri="{BB962C8B-B14F-4D97-AF65-F5344CB8AC3E}">
        <p14:creationId xmlns:p14="http://schemas.microsoft.com/office/powerpoint/2010/main" val="211420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事件处理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398"/>
            <a:ext cx="8229600" cy="384062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关于适配器（续）</a:t>
            </a:r>
          </a:p>
          <a:p>
            <a:pPr lvl="4" eaLnBrk="1" hangingPunct="1">
              <a:lnSpc>
                <a:spcPct val="90000"/>
              </a:lnSpc>
            </a:pPr>
            <a:r>
              <a:rPr lang="zh-CN" altLang="en-US" dirty="0" smtClean="0"/>
              <a:t>并不是所有的接口都有适配器（监听器接口中只有一个方法时，就不必提供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）</a:t>
            </a:r>
          </a:p>
          <a:p>
            <a:pPr lvl="4" eaLnBrk="1" hangingPunct="1">
              <a:lnSpc>
                <a:spcPct val="90000"/>
              </a:lnSpc>
            </a:pPr>
            <a:r>
              <a:rPr lang="zh-CN" altLang="en-US" dirty="0" smtClean="0"/>
              <a:t>监听器接口与适配器的对应关系：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3" eaLnBrk="1" hangingPunct="1">
              <a:lnSpc>
                <a:spcPct val="90000"/>
              </a:lnSpc>
            </a:pPr>
            <a:r>
              <a:rPr lang="zh-CN" altLang="en-US" dirty="0" smtClean="0"/>
              <a:t>一个组件注册多个监听器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716338"/>
            <a:ext cx="532765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4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事件</a:t>
            </a:r>
            <a:r>
              <a:rPr lang="zh-CN" altLang="en-US" dirty="0" smtClean="0"/>
              <a:t>示例</a:t>
            </a:r>
            <a:endParaRPr lang="zh-CN" alt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编程实现简单的计算器。（＋、－、</a:t>
            </a:r>
            <a:r>
              <a:rPr lang="en-US" altLang="zh-CN" smtClean="0"/>
              <a:t>×</a:t>
            </a:r>
            <a:r>
              <a:rPr lang="zh-CN" altLang="en-US" smtClean="0"/>
              <a:t>、</a:t>
            </a:r>
            <a:r>
              <a:rPr lang="en-US" altLang="zh-CN" smtClean="0"/>
              <a:t>÷</a:t>
            </a:r>
            <a:r>
              <a:rPr lang="zh-CN" altLang="en-US" smtClean="0"/>
              <a:t>）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787" y="3336299"/>
            <a:ext cx="266382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知识点</a:t>
            </a:r>
            <a:r>
              <a:rPr lang="en-US" altLang="zh-CN" dirty="0" smtClean="0"/>
              <a:t>51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用户组件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01842"/>
            <a:ext cx="8229600" cy="21050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Swing</a:t>
            </a:r>
            <a:r>
              <a:rPr lang="zh-CN" altLang="en-US" dirty="0" smtClean="0"/>
              <a:t>组件主要包括：</a:t>
            </a:r>
          </a:p>
          <a:p>
            <a:pPr lvl="1" eaLnBrk="1" hangingPunct="1"/>
            <a:r>
              <a:rPr lang="zh-CN" altLang="en-US" dirty="0" smtClean="0"/>
              <a:t>文本处理、按钮、标签、列表、</a:t>
            </a:r>
            <a:r>
              <a:rPr lang="en-US" altLang="zh-CN" dirty="0" smtClean="0"/>
              <a:t>pane</a:t>
            </a:r>
            <a:r>
              <a:rPr lang="zh-CN" altLang="en-US" dirty="0" smtClean="0"/>
              <a:t>、组合框、滚动条、滚动</a:t>
            </a:r>
            <a:r>
              <a:rPr lang="en-US" altLang="zh-CN" dirty="0" smtClean="0"/>
              <a:t>pane</a:t>
            </a:r>
            <a:r>
              <a:rPr lang="zh-CN" altLang="en-US" dirty="0" smtClean="0"/>
              <a:t>、菜单、表格、树等</a:t>
            </a:r>
          </a:p>
          <a:p>
            <a:pPr lvl="1" eaLnBrk="1" hangingPunct="1"/>
            <a:r>
              <a:rPr lang="zh-CN" altLang="en-US" dirty="0" smtClean="0"/>
              <a:t>其中一些组件的图示：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827088" y="4118380"/>
            <a:ext cx="7791450" cy="1979613"/>
            <a:chOff x="521" y="2432"/>
            <a:chExt cx="4908" cy="1247"/>
          </a:xfrm>
        </p:grpSpPr>
        <p:pic>
          <p:nvPicPr>
            <p:cNvPr id="4506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2432"/>
              <a:ext cx="1098" cy="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" y="2432"/>
              <a:ext cx="1212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3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5" y="2432"/>
              <a:ext cx="1212" cy="1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4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4" y="2432"/>
              <a:ext cx="1325" cy="1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305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用户组件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684" y="2440479"/>
            <a:ext cx="8229600" cy="61753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Swing</a:t>
            </a:r>
            <a:r>
              <a:rPr lang="zh-CN" altLang="en-US" dirty="0" smtClean="0"/>
              <a:t>组件的图示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900113" y="2938574"/>
            <a:ext cx="7739062" cy="3590925"/>
            <a:chOff x="612" y="1797"/>
            <a:chExt cx="4875" cy="2262"/>
          </a:xfrm>
        </p:grpSpPr>
        <p:pic>
          <p:nvPicPr>
            <p:cNvPr id="4608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1842"/>
              <a:ext cx="124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842"/>
              <a:ext cx="1240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1797"/>
              <a:ext cx="1354" cy="1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8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" y="1842"/>
              <a:ext cx="1155" cy="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9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2" y="2976"/>
              <a:ext cx="1212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90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2976"/>
              <a:ext cx="985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91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2840"/>
              <a:ext cx="1070" cy="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92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" y="2840"/>
              <a:ext cx="1406" cy="1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41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Swing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边框</a:t>
            </a:r>
            <a:endParaRPr lang="zh-CN" altLang="en-US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002588" cy="1925637"/>
          </a:xfrm>
        </p:spPr>
        <p:txBody>
          <a:bodyPr/>
          <a:lstStyle/>
          <a:p>
            <a:pPr eaLnBrk="1" hangingPunct="1"/>
            <a:r>
              <a:rPr lang="zh-CN" altLang="en-US" sz="2200" dirty="0" smtClean="0"/>
              <a:t>边框：</a:t>
            </a:r>
          </a:p>
          <a:p>
            <a:pPr lvl="1" eaLnBrk="1" hangingPunct="1"/>
            <a:r>
              <a:rPr lang="en-US" altLang="zh-CN" sz="2000" dirty="0" err="1" smtClean="0"/>
              <a:t>JComponent</a:t>
            </a:r>
            <a:r>
              <a:rPr lang="zh-CN" altLang="en-US" sz="2000" dirty="0" smtClean="0"/>
              <a:t>类中定义了</a:t>
            </a:r>
            <a:r>
              <a:rPr lang="en-US" altLang="zh-CN" sz="2000" dirty="0" err="1" smtClean="0"/>
              <a:t>setBorder</a:t>
            </a:r>
            <a:r>
              <a:rPr lang="en-US" altLang="zh-CN" sz="2000" dirty="0" smtClean="0"/>
              <a:t>(Border border)</a:t>
            </a:r>
            <a:r>
              <a:rPr lang="zh-CN" altLang="en-US" sz="2000" dirty="0" smtClean="0"/>
              <a:t>方法，用于为组件设置边框</a:t>
            </a:r>
          </a:p>
          <a:p>
            <a:pPr lvl="1" eaLnBrk="1" hangingPunct="1"/>
            <a:r>
              <a:rPr lang="zh-CN" altLang="en-US" sz="2000" dirty="0" smtClean="0"/>
              <a:t>所有边框类都实现了</a:t>
            </a:r>
            <a:r>
              <a:rPr lang="en-US" altLang="zh-CN" sz="2000" dirty="0" err="1" smtClean="0"/>
              <a:t>javax.swing.border.Border</a:t>
            </a:r>
            <a:r>
              <a:rPr lang="zh-CN" altLang="en-US" sz="2000" dirty="0" smtClean="0"/>
              <a:t>接口</a:t>
            </a:r>
          </a:p>
          <a:p>
            <a:pPr lvl="1" eaLnBrk="1" hangingPunct="1"/>
            <a:r>
              <a:rPr lang="zh-CN" altLang="en-US" sz="2000" dirty="0" smtClean="0"/>
              <a:t>边框类的层次结构：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187450" y="3716338"/>
          <a:ext cx="6983413" cy="227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Visio" r:id="rId3" imgW="5512613" imgH="1633728" progId="Visio.Drawing.11">
                  <p:embed/>
                </p:oleObj>
              </mc:Choice>
              <mc:Fallback>
                <p:oleObj name="Visio" r:id="rId3" imgW="5512613" imgH="16337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716338"/>
                        <a:ext cx="6983413" cy="227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52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用户界面组件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002588" cy="4302125"/>
          </a:xfrm>
        </p:spPr>
        <p:txBody>
          <a:bodyPr/>
          <a:lstStyle/>
          <a:p>
            <a:pPr eaLnBrk="1" hangingPunct="1"/>
            <a:r>
              <a:rPr lang="zh-CN" altLang="en-US" sz="2600" smtClean="0"/>
              <a:t>边框：</a:t>
            </a:r>
          </a:p>
          <a:p>
            <a:pPr lvl="1" eaLnBrk="1" hangingPunct="1"/>
            <a:r>
              <a:rPr lang="zh-CN" altLang="en-US" sz="2400" smtClean="0"/>
              <a:t>边框类：</a:t>
            </a:r>
          </a:p>
          <a:p>
            <a:pPr lvl="2" eaLnBrk="1" hangingPunct="1"/>
            <a:r>
              <a:rPr lang="en-US" altLang="zh-CN" sz="2100" smtClean="0"/>
              <a:t>TitledBorder</a:t>
            </a:r>
            <a:r>
              <a:rPr lang="zh-CN" altLang="en-US" sz="2100" smtClean="0"/>
              <a:t>：实现带标题的子类</a:t>
            </a:r>
          </a:p>
          <a:p>
            <a:pPr lvl="3" eaLnBrk="1" hangingPunct="1"/>
            <a:r>
              <a:rPr lang="en-US" altLang="zh-CN" sz="1800" smtClean="0"/>
              <a:t>title</a:t>
            </a:r>
            <a:r>
              <a:rPr lang="zh-CN" altLang="en-US" sz="1800" smtClean="0"/>
              <a:t>、</a:t>
            </a:r>
            <a:r>
              <a:rPr lang="en-US" altLang="zh-CN" sz="1800" smtClean="0"/>
              <a:t>titleColor</a:t>
            </a:r>
            <a:r>
              <a:rPr lang="zh-CN" altLang="en-US" sz="1800" smtClean="0"/>
              <a:t>、</a:t>
            </a:r>
            <a:r>
              <a:rPr lang="en-US" altLang="zh-CN" sz="1800" smtClean="0"/>
              <a:t>titleFont</a:t>
            </a:r>
            <a:r>
              <a:rPr lang="zh-CN" altLang="en-US" sz="1800" smtClean="0"/>
              <a:t>、</a:t>
            </a:r>
            <a:r>
              <a:rPr lang="en-US" altLang="zh-CN" sz="1800" smtClean="0"/>
              <a:t>titleJustification</a:t>
            </a:r>
            <a:r>
              <a:rPr lang="zh-CN" altLang="en-US" sz="1800" smtClean="0"/>
              <a:t>、</a:t>
            </a:r>
            <a:r>
              <a:rPr lang="en-US" altLang="zh-CN" sz="1800" smtClean="0"/>
              <a:t>titlePosition</a:t>
            </a:r>
          </a:p>
          <a:p>
            <a:pPr lvl="2" eaLnBrk="1" hangingPunct="1"/>
            <a:r>
              <a:rPr lang="en-US" altLang="zh-CN" sz="2100" smtClean="0"/>
              <a:t>BevelBorder</a:t>
            </a:r>
            <a:r>
              <a:rPr lang="zh-CN" altLang="en-US" sz="2100" smtClean="0"/>
              <a:t>：创建可凹凸的</a:t>
            </a:r>
            <a:r>
              <a:rPr lang="en-US" altLang="zh-CN" sz="2100" smtClean="0"/>
              <a:t>3D</a:t>
            </a:r>
            <a:r>
              <a:rPr lang="zh-CN" altLang="en-US" sz="2100" smtClean="0"/>
              <a:t>边框</a:t>
            </a:r>
          </a:p>
          <a:p>
            <a:pPr lvl="2" eaLnBrk="1" hangingPunct="1"/>
            <a:r>
              <a:rPr lang="en-US" altLang="zh-CN" sz="2100" smtClean="0"/>
              <a:t>EtchedBorder</a:t>
            </a:r>
            <a:r>
              <a:rPr lang="zh-CN" altLang="en-US" sz="2100" smtClean="0"/>
              <a:t>：创建一个蚀刻型边框</a:t>
            </a:r>
          </a:p>
          <a:p>
            <a:pPr lvl="2" eaLnBrk="1" hangingPunct="1"/>
            <a:r>
              <a:rPr lang="en-US" altLang="zh-CN" sz="2100" smtClean="0"/>
              <a:t>LineBorder</a:t>
            </a:r>
            <a:r>
              <a:rPr lang="zh-CN" altLang="en-US" sz="2100" smtClean="0"/>
              <a:t>：创建一个线型边框</a:t>
            </a:r>
          </a:p>
          <a:p>
            <a:pPr lvl="2" eaLnBrk="1" hangingPunct="1"/>
            <a:r>
              <a:rPr lang="en-US" altLang="zh-CN" sz="2100" smtClean="0"/>
              <a:t>MatteBorder</a:t>
            </a:r>
            <a:r>
              <a:rPr lang="zh-CN" altLang="en-US" sz="2100" smtClean="0"/>
              <a:t>：创建一个用图标构成的虚线型边框</a:t>
            </a:r>
          </a:p>
          <a:p>
            <a:pPr lvl="2" eaLnBrk="1" hangingPunct="1"/>
            <a:r>
              <a:rPr lang="en-US" altLang="zh-CN" sz="2100" smtClean="0"/>
              <a:t>EmptyBorder</a:t>
            </a:r>
            <a:r>
              <a:rPr lang="zh-CN" altLang="en-US" sz="2100" smtClean="0"/>
              <a:t>：创建一个有边框空间但没有线的边框</a:t>
            </a:r>
          </a:p>
        </p:txBody>
      </p:sp>
    </p:spTree>
    <p:extLst>
      <p:ext uri="{BB962C8B-B14F-4D97-AF65-F5344CB8AC3E}">
        <p14:creationId xmlns:p14="http://schemas.microsoft.com/office/powerpoint/2010/main" val="31148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用户界面组件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002588" cy="989012"/>
          </a:xfrm>
        </p:spPr>
        <p:txBody>
          <a:bodyPr/>
          <a:lstStyle/>
          <a:p>
            <a:pPr eaLnBrk="1" hangingPunct="1"/>
            <a:r>
              <a:rPr lang="zh-CN" altLang="en-US" sz="2600" smtClean="0"/>
              <a:t>按钮组件：</a:t>
            </a:r>
          </a:p>
          <a:p>
            <a:pPr lvl="1" eaLnBrk="1" hangingPunct="1"/>
            <a:r>
              <a:rPr lang="zh-CN" altLang="en-US" sz="2200" smtClean="0"/>
              <a:t>所有的按钮类都继承自</a:t>
            </a:r>
            <a:r>
              <a:rPr lang="en-US" altLang="zh-CN" sz="2200" smtClean="0"/>
              <a:t>AbstractButton</a:t>
            </a:r>
            <a:r>
              <a:rPr lang="zh-CN" altLang="en-US" sz="2200" smtClean="0"/>
              <a:t>类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971550" y="2708275"/>
          <a:ext cx="7129463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Visio" r:id="rId3" imgW="5179771" imgH="1975714" progId="Visio.Drawing.11">
                  <p:embed/>
                </p:oleObj>
              </mc:Choice>
              <mc:Fallback>
                <p:oleObj name="Visio" r:id="rId3" imgW="5179771" imgH="19757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08275"/>
                        <a:ext cx="7129463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66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Java</a:t>
            </a:r>
            <a:r>
              <a:rPr lang="zh-CN" altLang="en-US" smtClean="0"/>
              <a:t>图形</a:t>
            </a:r>
            <a:r>
              <a:rPr lang="en-US" altLang="zh-CN" smtClean="0"/>
              <a:t>API</a:t>
            </a:r>
          </a:p>
        </p:txBody>
      </p:sp>
      <p:graphicFrame>
        <p:nvGraphicFramePr>
          <p:cNvPr id="2050" name="Object 1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2349660"/>
              </p:ext>
            </p:extLst>
          </p:nvPr>
        </p:nvGraphicFramePr>
        <p:xfrm>
          <a:off x="900113" y="2344378"/>
          <a:ext cx="7570787" cy="43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7363609" imgH="5689600" progId="Visio.Drawing.11">
                  <p:embed/>
                </p:oleObj>
              </mc:Choice>
              <mc:Fallback>
                <p:oleObj name="Visio" r:id="rId3" imgW="7363609" imgH="56896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44378"/>
                        <a:ext cx="7570787" cy="431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05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用户界面组件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91513" cy="4086225"/>
          </a:xfrm>
        </p:spPr>
        <p:txBody>
          <a:bodyPr/>
          <a:lstStyle/>
          <a:p>
            <a:pPr eaLnBrk="1" hangingPunct="1"/>
            <a:r>
              <a:rPr lang="zh-CN" altLang="en-US" sz="2600" smtClean="0"/>
              <a:t>按钮组件：</a:t>
            </a:r>
          </a:p>
          <a:p>
            <a:pPr lvl="1" eaLnBrk="1" hangingPunct="1"/>
            <a:r>
              <a:rPr lang="en-US" altLang="zh-CN" sz="2200" smtClean="0"/>
              <a:t>JToggleButton</a:t>
            </a:r>
            <a:r>
              <a:rPr lang="zh-CN" altLang="en-US" sz="2200" smtClean="0"/>
              <a:t>与</a:t>
            </a:r>
            <a:r>
              <a:rPr lang="en-US" altLang="zh-CN" sz="2200" smtClean="0"/>
              <a:t>JButton</a:t>
            </a:r>
            <a:r>
              <a:rPr lang="zh-CN" altLang="en-US" sz="2200" smtClean="0"/>
              <a:t>的区别：</a:t>
            </a:r>
          </a:p>
          <a:p>
            <a:pPr lvl="1" eaLnBrk="1" hangingPunct="1"/>
            <a:r>
              <a:rPr lang="zh-CN" altLang="en-US" sz="2200" smtClean="0"/>
              <a:t>按钮中可以显示图标，</a:t>
            </a:r>
            <a:r>
              <a:rPr lang="en-US" altLang="zh-CN" sz="2200" smtClean="0"/>
              <a:t>ImageIcon</a:t>
            </a:r>
            <a:r>
              <a:rPr lang="zh-CN" altLang="en-US" sz="2200" smtClean="0"/>
              <a:t>类表示图标</a:t>
            </a:r>
          </a:p>
          <a:p>
            <a:pPr lvl="2" eaLnBrk="1" hangingPunct="1"/>
            <a:r>
              <a:rPr lang="en-US" altLang="zh-CN" sz="2100" smtClean="0"/>
              <a:t>setIcon(Icon icon)</a:t>
            </a:r>
            <a:r>
              <a:rPr lang="zh-CN" altLang="en-US" sz="2100" smtClean="0"/>
              <a:t>：设置按钮有效状态下的图标</a:t>
            </a:r>
          </a:p>
          <a:p>
            <a:pPr lvl="2" eaLnBrk="1" hangingPunct="1"/>
            <a:r>
              <a:rPr lang="en-US" altLang="zh-CN" sz="2100" smtClean="0"/>
              <a:t>setRolloverIcon(Icon icon)</a:t>
            </a:r>
            <a:r>
              <a:rPr lang="zh-CN" altLang="en-US" sz="2100" smtClean="0"/>
              <a:t>：设置鼠标移动到按钮区域的图标</a:t>
            </a:r>
          </a:p>
          <a:p>
            <a:pPr lvl="2" eaLnBrk="1" hangingPunct="1"/>
            <a:r>
              <a:rPr lang="en-US" altLang="zh-CN" sz="2100" smtClean="0"/>
              <a:t>setPressedIcon(Icon icon)</a:t>
            </a:r>
            <a:r>
              <a:rPr lang="zh-CN" altLang="en-US" sz="2100" smtClean="0"/>
              <a:t>：设置按下按钮时的图标</a:t>
            </a:r>
          </a:p>
          <a:p>
            <a:pPr lvl="2" eaLnBrk="1" hangingPunct="1"/>
            <a:r>
              <a:rPr lang="en-US" altLang="zh-CN" sz="2100" smtClean="0"/>
              <a:t>setDisabledIcon(Icon icon)</a:t>
            </a:r>
            <a:r>
              <a:rPr lang="zh-CN" altLang="en-US" sz="2100" smtClean="0"/>
              <a:t>：设置按钮无效状态下的图标</a:t>
            </a:r>
          </a:p>
        </p:txBody>
      </p:sp>
    </p:spTree>
    <p:extLst>
      <p:ext uri="{BB962C8B-B14F-4D97-AF65-F5344CB8AC3E}">
        <p14:creationId xmlns:p14="http://schemas.microsoft.com/office/powerpoint/2010/main" val="13425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11176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mtClean="0"/>
              <a:t>文本组件：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zh-CN" smtClean="0"/>
              <a:t>JTextComponent </a:t>
            </a:r>
            <a:r>
              <a:rPr lang="zh-CN" altLang="en-US" smtClean="0"/>
              <a:t>为所有 </a:t>
            </a:r>
            <a:r>
              <a:rPr lang="en-US" altLang="zh-CN" smtClean="0"/>
              <a:t>Swing </a:t>
            </a:r>
            <a:r>
              <a:rPr lang="zh-CN" altLang="en-US" smtClean="0"/>
              <a:t>文本组件的根类</a:t>
            </a:r>
          </a:p>
        </p:txBody>
      </p:sp>
      <p:grpSp>
        <p:nvGrpSpPr>
          <p:cNvPr id="51203" name="Group 4"/>
          <p:cNvGrpSpPr>
            <a:grpSpLocks/>
          </p:cNvGrpSpPr>
          <p:nvPr/>
        </p:nvGrpSpPr>
        <p:grpSpPr bwMode="auto">
          <a:xfrm>
            <a:off x="533400" y="2651125"/>
            <a:ext cx="6934200" cy="3657600"/>
            <a:chOff x="768" y="1824"/>
            <a:chExt cx="4368" cy="2304"/>
          </a:xfrm>
        </p:grpSpPr>
        <p:sp>
          <p:nvSpPr>
            <p:cNvPr id="72709" name="Rectangle 5"/>
            <p:cNvSpPr>
              <a:spLocks noChangeArrowheads="1"/>
            </p:cNvSpPr>
            <p:nvPr/>
          </p:nvSpPr>
          <p:spPr bwMode="auto">
            <a:xfrm>
              <a:off x="3552" y="1824"/>
              <a:ext cx="1584" cy="336"/>
            </a:xfrm>
            <a:prstGeom prst="rect">
              <a:avLst/>
            </a:prstGeom>
            <a:gradFill rotWithShape="0">
              <a:gsLst>
                <a:gs pos="0">
                  <a:srgbClr val="00E4A8"/>
                </a:gs>
                <a:gs pos="50000">
                  <a:schemeClr val="bg1"/>
                </a:gs>
                <a:gs pos="100000">
                  <a:srgbClr val="00E4A8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b="1">
                  <a:latin typeface="Arial Narrow" pitchFamily="34" charset="0"/>
                  <a:ea typeface="楷体_GB2312" pitchFamily="49" charset="-122"/>
                </a:rPr>
                <a:t>JTextField </a:t>
              </a:r>
            </a:p>
          </p:txBody>
        </p:sp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768" y="2640"/>
              <a:ext cx="1727" cy="432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8488C4"/>
              </a:extrusionClr>
              <a:contourClr>
                <a:srgbClr val="8488C4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anose="020B0606020202030204" pitchFamily="34" charset="0"/>
                  <a:ea typeface="楷体_GB2312" pitchFamily="49" charset="-122"/>
                </a:rPr>
                <a:t>JTextComponent</a:t>
              </a:r>
            </a:p>
          </p:txBody>
        </p:sp>
        <p:sp>
          <p:nvSpPr>
            <p:cNvPr id="51207" name="Rectangle 7"/>
            <p:cNvSpPr>
              <a:spLocks noChangeArrowheads="1"/>
            </p:cNvSpPr>
            <p:nvPr/>
          </p:nvSpPr>
          <p:spPr bwMode="auto">
            <a:xfrm>
              <a:off x="3552" y="2832"/>
              <a:ext cx="1584" cy="336"/>
            </a:xfrm>
            <a:prstGeom prst="rect">
              <a:avLst/>
            </a:prstGeom>
            <a:gradFill rotWithShape="0">
              <a:gsLst>
                <a:gs pos="0">
                  <a:srgbClr val="00E4A8"/>
                </a:gs>
                <a:gs pos="50000">
                  <a:srgbClr val="FFFFFF"/>
                </a:gs>
                <a:gs pos="100000">
                  <a:srgbClr val="00E4A8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Arial Narrow" panose="020B0606020202030204" pitchFamily="34" charset="0"/>
                  <a:ea typeface="楷体_GB2312" pitchFamily="49" charset="-122"/>
                </a:rPr>
                <a:t>JEditorPane</a:t>
              </a:r>
            </a:p>
          </p:txBody>
        </p:sp>
        <p:sp>
          <p:nvSpPr>
            <p:cNvPr id="72712" name="Rectangle 8"/>
            <p:cNvSpPr>
              <a:spLocks noChangeArrowheads="1"/>
            </p:cNvSpPr>
            <p:nvPr/>
          </p:nvSpPr>
          <p:spPr bwMode="auto">
            <a:xfrm>
              <a:off x="3552" y="2304"/>
              <a:ext cx="1584" cy="336"/>
            </a:xfrm>
            <a:prstGeom prst="rect">
              <a:avLst/>
            </a:prstGeom>
            <a:gradFill rotWithShape="0">
              <a:gsLst>
                <a:gs pos="0">
                  <a:srgbClr val="00E4A8"/>
                </a:gs>
                <a:gs pos="50000">
                  <a:schemeClr val="bg1"/>
                </a:gs>
                <a:gs pos="100000">
                  <a:srgbClr val="00E4A8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b="1">
                  <a:latin typeface="Arial Narrow" pitchFamily="34" charset="0"/>
                  <a:ea typeface="楷体_GB2312" pitchFamily="49" charset="-122"/>
                </a:rPr>
                <a:t>JTextArea</a:t>
              </a:r>
            </a:p>
          </p:txBody>
        </p:sp>
        <p:sp>
          <p:nvSpPr>
            <p:cNvPr id="72713" name="Rectangle 9"/>
            <p:cNvSpPr>
              <a:spLocks noChangeArrowheads="1"/>
            </p:cNvSpPr>
            <p:nvPr/>
          </p:nvSpPr>
          <p:spPr bwMode="auto">
            <a:xfrm>
              <a:off x="3552" y="3312"/>
              <a:ext cx="1584" cy="336"/>
            </a:xfrm>
            <a:prstGeom prst="rect">
              <a:avLst/>
            </a:prstGeom>
            <a:gradFill rotWithShape="0">
              <a:gsLst>
                <a:gs pos="0">
                  <a:srgbClr val="00E4A8"/>
                </a:gs>
                <a:gs pos="50000">
                  <a:schemeClr val="bg1"/>
                </a:gs>
                <a:gs pos="100000">
                  <a:srgbClr val="00E4A8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b="1">
                  <a:latin typeface="Arial Narrow" pitchFamily="34" charset="0"/>
                  <a:ea typeface="楷体_GB2312" pitchFamily="49" charset="-122"/>
                </a:rPr>
                <a:t>JTextPane</a:t>
              </a:r>
            </a:p>
          </p:txBody>
        </p:sp>
        <p:sp>
          <p:nvSpPr>
            <p:cNvPr id="72714" name="Rectangle 10"/>
            <p:cNvSpPr>
              <a:spLocks noChangeArrowheads="1"/>
            </p:cNvSpPr>
            <p:nvPr/>
          </p:nvSpPr>
          <p:spPr bwMode="auto">
            <a:xfrm>
              <a:off x="3552" y="3792"/>
              <a:ext cx="1584" cy="336"/>
            </a:xfrm>
            <a:prstGeom prst="rect">
              <a:avLst/>
            </a:prstGeom>
            <a:gradFill rotWithShape="0">
              <a:gsLst>
                <a:gs pos="0">
                  <a:srgbClr val="00E4A8"/>
                </a:gs>
                <a:gs pos="50000">
                  <a:schemeClr val="bg1"/>
                </a:gs>
                <a:gs pos="100000">
                  <a:srgbClr val="00E4A8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b="1">
                  <a:latin typeface="Arial Narrow" pitchFamily="34" charset="0"/>
                  <a:ea typeface="楷体_GB2312" pitchFamily="49" charset="-122"/>
                </a:rPr>
                <a:t>JPasswordField</a:t>
              </a:r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 flipV="1">
              <a:off x="2928" y="1968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>
              <a:off x="2928" y="2880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2928" y="196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2928" y="244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2928" y="3024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>
              <a:off x="2928" y="3504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2928" y="3936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>
              <a:off x="2496" y="288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1204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用户界面组件</a:t>
            </a:r>
          </a:p>
        </p:txBody>
      </p:sp>
    </p:spTree>
    <p:extLst>
      <p:ext uri="{BB962C8B-B14F-4D97-AF65-F5344CB8AC3E}">
        <p14:creationId xmlns:p14="http://schemas.microsoft.com/office/powerpoint/2010/main" val="914362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59775" cy="3810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Char char="•"/>
            </a:pPr>
            <a:r>
              <a:rPr lang="zh-CN" altLang="en-US" smtClean="0"/>
              <a:t>文本组件</a:t>
            </a: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r>
              <a:rPr lang="en-US" altLang="zh-CN" smtClean="0"/>
              <a:t>JTextField </a:t>
            </a:r>
          </a:p>
          <a:p>
            <a:pPr lvl="2" eaLnBrk="1" hangingPunct="1">
              <a:buClr>
                <a:schemeClr val="tx1"/>
              </a:buClr>
              <a:buFontTx/>
              <a:buChar char="•"/>
            </a:pPr>
            <a:r>
              <a:rPr lang="zh-CN" altLang="en-US" smtClean="0"/>
              <a:t>组件允许输入或编辑单行文本</a:t>
            </a:r>
          </a:p>
          <a:p>
            <a:pPr lvl="2" eaLnBrk="1" hangingPunct="1">
              <a:buClr>
                <a:schemeClr val="tx1"/>
              </a:buClr>
              <a:buFontTx/>
              <a:buChar char="•"/>
            </a:pPr>
            <a:r>
              <a:rPr lang="zh-CN" altLang="en-US" smtClean="0"/>
              <a:t>造函数包括：</a:t>
            </a:r>
          </a:p>
          <a:p>
            <a:pPr lvl="3" eaLnBrk="1" hangingPunct="1"/>
            <a:r>
              <a:rPr lang="en-US" altLang="zh-CN" b="1" smtClean="0">
                <a:solidFill>
                  <a:srgbClr val="CC0000"/>
                </a:solidFill>
              </a:rPr>
              <a:t>JTextField()</a:t>
            </a:r>
          </a:p>
          <a:p>
            <a:pPr lvl="3" eaLnBrk="1" hangingPunct="1"/>
            <a:r>
              <a:rPr lang="en-US" altLang="zh-CN" b="1" smtClean="0">
                <a:solidFill>
                  <a:srgbClr val="CC0000"/>
                </a:solidFill>
              </a:rPr>
              <a:t>JTextField(Document doc, String text, int columns)</a:t>
            </a:r>
          </a:p>
          <a:p>
            <a:pPr lvl="3" eaLnBrk="1" hangingPunct="1"/>
            <a:r>
              <a:rPr lang="en-US" altLang="zh-CN" b="1" smtClean="0">
                <a:solidFill>
                  <a:srgbClr val="CC0000"/>
                </a:solidFill>
              </a:rPr>
              <a:t>JTextField(int columns)</a:t>
            </a:r>
          </a:p>
          <a:p>
            <a:pPr lvl="3" eaLnBrk="1" hangingPunct="1"/>
            <a:r>
              <a:rPr lang="en-US" altLang="zh-CN" b="1" smtClean="0">
                <a:solidFill>
                  <a:srgbClr val="CC0000"/>
                </a:solidFill>
              </a:rPr>
              <a:t>JTextField(String text)</a:t>
            </a:r>
          </a:p>
          <a:p>
            <a:pPr lvl="3" eaLnBrk="1" hangingPunct="1"/>
            <a:r>
              <a:rPr lang="en-US" altLang="zh-CN" b="1" smtClean="0">
                <a:solidFill>
                  <a:srgbClr val="CC0000"/>
                </a:solidFill>
              </a:rPr>
              <a:t>JTextField(String text, int columns)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68313" y="4437063"/>
            <a:ext cx="8534400" cy="2117725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Arial Narrow" panose="020B0606020202030204" pitchFamily="34" charset="0"/>
                <a:cs typeface="Courier New" panose="02070309020205020404" pitchFamily="49" charset="0"/>
              </a:rPr>
              <a:t>…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Container con = getContentPane();</a:t>
            </a:r>
            <a:endParaRPr lang="en-US" altLang="zh-CN" sz="2000" b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con.setLayout(new FlowLayout());</a:t>
            </a:r>
            <a:endParaRPr lang="en-US" altLang="zh-CN" sz="2000" b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JLabel jl = new JLabel(</a:t>
            </a:r>
            <a:r>
              <a:rPr lang="en-US" altLang="zh-CN" sz="2000" b="1">
                <a:solidFill>
                  <a:srgbClr val="CC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“</a:t>
            </a:r>
            <a:r>
              <a:rPr lang="zh-CN" altLang="en-US" sz="2000" b="1">
                <a:solidFill>
                  <a:srgbClr val="CC0000"/>
                </a:solidFill>
                <a:latin typeface="宋体" panose="02010600030101010101" pitchFamily="2" charset="-122"/>
              </a:rPr>
              <a:t>文本域</a:t>
            </a:r>
            <a:r>
              <a:rPr lang="zh-CN" altLang="en-US" sz="2000" b="1">
                <a:solidFill>
                  <a:srgbClr val="CC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”</a:t>
            </a:r>
            <a:r>
              <a:rPr lang="en-US" altLang="zh-CN" sz="2000" b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con.add(jl);</a:t>
            </a:r>
            <a:endParaRPr lang="en-US" altLang="zh-CN" sz="2000" b="1">
              <a:solidFill>
                <a:srgbClr val="CC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JTextField tf = new JTextField(20); </a:t>
            </a:r>
            <a:r>
              <a:rPr lang="en-US" altLang="zh-CN" sz="2000" b="1">
                <a:solidFill>
                  <a:srgbClr val="CC0000"/>
                </a:solidFill>
                <a:latin typeface="Courier New" panose="02070309020205020404" pitchFamily="49" charset="0"/>
              </a:rPr>
              <a:t>con.add(tf);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Arial Narrow" panose="020B0606020202030204" pitchFamily="34" charset="0"/>
                <a:cs typeface="Courier New" panose="02070309020205020404" pitchFamily="49" charset="0"/>
              </a:rPr>
              <a:t>…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48200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用户界面组件</a:t>
            </a:r>
          </a:p>
        </p:txBody>
      </p:sp>
    </p:spTree>
    <p:extLst>
      <p:ext uri="{BB962C8B-B14F-4D97-AF65-F5344CB8AC3E}">
        <p14:creationId xmlns:p14="http://schemas.microsoft.com/office/powerpoint/2010/main" val="400872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581150"/>
            <a:ext cx="8458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zh-CN" altLang="en-US" sz="2200" smtClean="0"/>
              <a:t>文本组件：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altLang="zh-CN" sz="2000" smtClean="0"/>
              <a:t>JTextArea </a:t>
            </a:r>
            <a:r>
              <a:rPr lang="zh-CN" altLang="en-US" sz="2000" smtClean="0"/>
              <a:t>组件：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zh-CN" altLang="en-US" sz="1900" smtClean="0"/>
              <a:t>用于接受来自用户的多行文本，可用于实现可滚动界面</a:t>
            </a:r>
            <a:endParaRPr lang="zh-CN" altLang="en-GB" sz="1900" smtClean="0"/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zh-CN" altLang="en-US" sz="1900" smtClean="0"/>
              <a:t>造函数创建：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b="1" smtClean="0">
                <a:solidFill>
                  <a:srgbClr val="CC0000"/>
                </a:solidFill>
              </a:rPr>
              <a:t>JTextArea()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b="1" smtClean="0">
                <a:solidFill>
                  <a:srgbClr val="CC0000"/>
                </a:solidFill>
              </a:rPr>
              <a:t>JTextArea(int rows, int cols)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b="1" smtClean="0">
                <a:solidFill>
                  <a:srgbClr val="CC0000"/>
                </a:solidFill>
              </a:rPr>
              <a:t>JTextArea(String text)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b="1" smtClean="0">
                <a:solidFill>
                  <a:srgbClr val="CC0000"/>
                </a:solidFill>
              </a:rPr>
              <a:t>JTextArea(String text, int rows, int cols)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b="1" smtClean="0">
                <a:solidFill>
                  <a:srgbClr val="CC0000"/>
                </a:solidFill>
              </a:rPr>
              <a:t>JTextArea(Document doc)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b="1" smtClean="0">
                <a:solidFill>
                  <a:srgbClr val="CC0000"/>
                </a:solidFill>
              </a:rPr>
              <a:t>JTextArea(Document doc, String text, int rows, int cols)</a:t>
            </a:r>
          </a:p>
        </p:txBody>
      </p:sp>
      <p:sp>
        <p:nvSpPr>
          <p:cNvPr id="53251" name="Rectangle 5"/>
          <p:cNvSpPr>
            <a:spLocks noChangeArrowheads="1"/>
          </p:cNvSpPr>
          <p:nvPr/>
        </p:nvSpPr>
        <p:spPr bwMode="auto">
          <a:xfrm>
            <a:off x="685800" y="1905000"/>
            <a:ext cx="845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zh-CN" sz="2800">
              <a:latin typeface="Arial Narrow" panose="020B0606020202030204" pitchFamily="34" charset="0"/>
              <a:ea typeface="楷体_GB2312" pitchFamily="49" charset="-122"/>
            </a:endParaRP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381000" y="4191000"/>
            <a:ext cx="8534400" cy="2117725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Arial Narrow" panose="020B0606020202030204" pitchFamily="34" charset="0"/>
                <a:cs typeface="Courier New" panose="02070309020205020404" pitchFamily="49" charset="0"/>
              </a:rPr>
              <a:t>…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JLabel jl = new JLabel(</a:t>
            </a:r>
            <a:r>
              <a:rPr lang="en-US" altLang="zh-CN" sz="2000" b="1">
                <a:latin typeface="Arial Narrow" panose="020B0606020202030204" pitchFamily="34" charset="0"/>
                <a:cs typeface="Courier New" panose="02070309020205020404" pitchFamily="49" charset="0"/>
              </a:rPr>
              <a:t>“</a:t>
            </a:r>
            <a:r>
              <a:rPr lang="zh-CN" altLang="en-US" sz="2000" b="1">
                <a:latin typeface="宋体" panose="02010600030101010101" pitchFamily="2" charset="-122"/>
              </a:rPr>
              <a:t>文本区</a:t>
            </a:r>
            <a:r>
              <a:rPr lang="zh-CN" altLang="en-US" sz="2000" b="1">
                <a:latin typeface="Arial Narrow" panose="020B0606020202030204" pitchFamily="34" charset="0"/>
                <a:cs typeface="Courier New" panose="02070309020205020404" pitchFamily="49" charset="0"/>
              </a:rPr>
              <a:t>”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con.add(jl);</a:t>
            </a:r>
            <a:endParaRPr lang="en-US" altLang="zh-CN" sz="2000" b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JTextArea ta = new JTextArea(5,10);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con.add(ta);</a:t>
            </a:r>
            <a:r>
              <a:rPr lang="en-US" altLang="zh-CN" sz="20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Arial Narrow" panose="020B0606020202030204" pitchFamily="34" charset="0"/>
                <a:cs typeface="Courier New" panose="02070309020205020404" pitchFamily="49" charset="0"/>
              </a:rPr>
              <a:t>…</a:t>
            </a:r>
            <a:endParaRPr lang="en-US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47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43400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用户界面组件</a:t>
            </a:r>
          </a:p>
        </p:txBody>
      </p:sp>
    </p:spTree>
    <p:extLst>
      <p:ext uri="{BB962C8B-B14F-4D97-AF65-F5344CB8AC3E}">
        <p14:creationId xmlns:p14="http://schemas.microsoft.com/office/powerpoint/2010/main" val="58708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935163"/>
            <a:ext cx="7283450" cy="3581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400" smtClean="0"/>
              <a:t>文本组件：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3000" smtClean="0"/>
              <a:t>JPasswordField</a:t>
            </a:r>
            <a:r>
              <a:rPr lang="zh-CN" altLang="en-US" sz="3000" smtClean="0"/>
              <a:t>：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900" smtClean="0"/>
              <a:t>是</a:t>
            </a:r>
            <a:r>
              <a:rPr lang="en-US" altLang="zh-CN" sz="2900" smtClean="0"/>
              <a:t>JTextField</a:t>
            </a:r>
            <a:r>
              <a:rPr lang="zh-CN" altLang="en-US" sz="2900" smtClean="0"/>
              <a:t>类的子类。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900" smtClean="0"/>
              <a:t>主要用来输入口令</a:t>
            </a:r>
            <a:endParaRPr lang="zh-CN" altLang="en-US" sz="2500" smtClean="0"/>
          </a:p>
        </p:txBody>
      </p:sp>
      <p:sp>
        <p:nvSpPr>
          <p:cNvPr id="54275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用户界面组件</a:t>
            </a:r>
          </a:p>
        </p:txBody>
      </p:sp>
    </p:spTree>
    <p:extLst>
      <p:ext uri="{BB962C8B-B14F-4D97-AF65-F5344CB8AC3E}">
        <p14:creationId xmlns:p14="http://schemas.microsoft.com/office/powerpoint/2010/main" val="141570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用户组件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002588" cy="4411662"/>
          </a:xfrm>
        </p:spPr>
        <p:txBody>
          <a:bodyPr/>
          <a:lstStyle/>
          <a:p>
            <a:pPr eaLnBrk="1" hangingPunct="1"/>
            <a:r>
              <a:rPr lang="zh-CN" altLang="en-US" smtClean="0"/>
              <a:t>选择性输入：</a:t>
            </a:r>
          </a:p>
          <a:p>
            <a:pPr lvl="1" eaLnBrk="1" hangingPunct="1"/>
            <a:r>
              <a:rPr lang="zh-CN" altLang="en-US" smtClean="0"/>
              <a:t>为了简化表单填写过程，通常为用户提供多种可供选择的选项，而无需用户写出他们的响应。常用于选择性输入的组件有：</a:t>
            </a:r>
          </a:p>
          <a:p>
            <a:pPr lvl="2" eaLnBrk="1" hangingPunct="1"/>
            <a:r>
              <a:rPr lang="zh-CN" altLang="en-US" b="1" smtClean="0"/>
              <a:t>复选框</a:t>
            </a:r>
            <a:r>
              <a:rPr lang="en-US" altLang="zh-CN" b="1" smtClean="0"/>
              <a:t>JCheckBox</a:t>
            </a:r>
          </a:p>
          <a:p>
            <a:pPr lvl="2" eaLnBrk="1" hangingPunct="1"/>
            <a:r>
              <a:rPr lang="zh-CN" altLang="en-US" b="1" smtClean="0"/>
              <a:t>单选框</a:t>
            </a:r>
            <a:r>
              <a:rPr lang="en-US" altLang="zh-CN" b="1" smtClean="0"/>
              <a:t>JRadioButton</a:t>
            </a:r>
          </a:p>
          <a:p>
            <a:pPr lvl="2" eaLnBrk="1" hangingPunct="1"/>
            <a:r>
              <a:rPr lang="zh-CN" altLang="en-US" b="1" smtClean="0"/>
              <a:t>列表框</a:t>
            </a:r>
            <a:r>
              <a:rPr lang="en-US" altLang="zh-CN" b="1" smtClean="0"/>
              <a:t>JList</a:t>
            </a:r>
          </a:p>
          <a:p>
            <a:pPr lvl="2" eaLnBrk="1" hangingPunct="1"/>
            <a:r>
              <a:rPr lang="zh-CN" altLang="en-US" b="1" smtClean="0"/>
              <a:t>组合框</a:t>
            </a:r>
            <a:r>
              <a:rPr lang="en-US" altLang="zh-CN" b="1" smtClean="0"/>
              <a:t>JComboBox</a:t>
            </a:r>
          </a:p>
        </p:txBody>
      </p:sp>
    </p:spTree>
    <p:extLst>
      <p:ext uri="{BB962C8B-B14F-4D97-AF65-F5344CB8AC3E}">
        <p14:creationId xmlns:p14="http://schemas.microsoft.com/office/powerpoint/2010/main" val="68656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用户组件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002588" cy="4411662"/>
          </a:xfrm>
        </p:spPr>
        <p:txBody>
          <a:bodyPr/>
          <a:lstStyle/>
          <a:p>
            <a:pPr eaLnBrk="1" hangingPunct="1"/>
            <a:r>
              <a:rPr lang="zh-CN" altLang="en-US" smtClean="0"/>
              <a:t>复选框：</a:t>
            </a:r>
          </a:p>
          <a:p>
            <a:pPr lvl="1" eaLnBrk="1" hangingPunct="1"/>
            <a:r>
              <a:rPr lang="zh-CN" altLang="en-US" smtClean="0"/>
              <a:t>用于为用户提供一组选项</a:t>
            </a:r>
          </a:p>
          <a:p>
            <a:pPr lvl="1" eaLnBrk="1" hangingPunct="1"/>
            <a:r>
              <a:rPr lang="zh-CN" altLang="en-US" smtClean="0"/>
              <a:t>具有下列构造函数：</a:t>
            </a:r>
          </a:p>
          <a:p>
            <a:pPr lvl="2" eaLnBrk="1" hangingPunct="1"/>
            <a:r>
              <a:rPr lang="en-US" altLang="zh-CN" sz="2100" b="1" smtClean="0">
                <a:solidFill>
                  <a:srgbClr val="CC0000"/>
                </a:solidFill>
              </a:rPr>
              <a:t>JCheckBox()</a:t>
            </a:r>
          </a:p>
          <a:p>
            <a:pPr lvl="2" eaLnBrk="1" hangingPunct="1"/>
            <a:r>
              <a:rPr lang="en-US" altLang="zh-CN" sz="2100" b="1" smtClean="0">
                <a:solidFill>
                  <a:srgbClr val="CC0000"/>
                </a:solidFill>
              </a:rPr>
              <a:t>JCheckBox(Icon icon)</a:t>
            </a:r>
          </a:p>
          <a:p>
            <a:pPr lvl="2" eaLnBrk="1" hangingPunct="1"/>
            <a:r>
              <a:rPr lang="en-US" altLang="zh-CN" sz="2100" b="1" smtClean="0">
                <a:solidFill>
                  <a:srgbClr val="CC0000"/>
                </a:solidFill>
              </a:rPr>
              <a:t>JCheckBox(Icon icon, boolean selected)</a:t>
            </a:r>
          </a:p>
          <a:p>
            <a:pPr lvl="2" eaLnBrk="1" hangingPunct="1"/>
            <a:r>
              <a:rPr lang="en-US" altLang="zh-CN" sz="2100" b="1" smtClean="0">
                <a:solidFill>
                  <a:srgbClr val="CC0000"/>
                </a:solidFill>
              </a:rPr>
              <a:t>JCheckBox(String text)</a:t>
            </a:r>
          </a:p>
          <a:p>
            <a:pPr lvl="2" eaLnBrk="1" hangingPunct="1"/>
            <a:r>
              <a:rPr lang="en-US" altLang="zh-CN" sz="2100" b="1" smtClean="0">
                <a:solidFill>
                  <a:srgbClr val="CC0000"/>
                </a:solidFill>
              </a:rPr>
              <a:t>JCheckBox(String text, boolean selected)</a:t>
            </a:r>
          </a:p>
          <a:p>
            <a:pPr lvl="2" eaLnBrk="1" hangingPunct="1"/>
            <a:r>
              <a:rPr lang="en-US" altLang="zh-CN" sz="2100" b="1" smtClean="0">
                <a:solidFill>
                  <a:srgbClr val="CC0000"/>
                </a:solidFill>
              </a:rPr>
              <a:t>JCheckBox(String text, Icon icon)</a:t>
            </a:r>
          </a:p>
          <a:p>
            <a:pPr lvl="2" eaLnBrk="1" hangingPunct="1"/>
            <a:r>
              <a:rPr lang="en-US" altLang="zh-CN" sz="2100" b="1" smtClean="0">
                <a:solidFill>
                  <a:srgbClr val="CC0000"/>
                </a:solidFill>
              </a:rPr>
              <a:t>JCheckBox(String text, Icon icon, boolean selected)</a:t>
            </a:r>
            <a:endParaRPr lang="en-US" altLang="zh-CN" sz="2100" b="1" smtClean="0"/>
          </a:p>
        </p:txBody>
      </p:sp>
    </p:spTree>
    <p:extLst>
      <p:ext uri="{BB962C8B-B14F-4D97-AF65-F5344CB8AC3E}">
        <p14:creationId xmlns:p14="http://schemas.microsoft.com/office/powerpoint/2010/main" val="390011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用户组件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002588" cy="4411662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zh-CN" altLang="en-US" sz="2600" smtClean="0"/>
              <a:t>单选框：</a:t>
            </a:r>
          </a:p>
          <a:p>
            <a:pPr lvl="1" eaLnBrk="1" hangingPunct="1"/>
            <a:r>
              <a:rPr lang="zh-CN" altLang="en-US" sz="2200" smtClean="0"/>
              <a:t>允许用户从多个选项中选择其中一个</a:t>
            </a:r>
          </a:p>
          <a:p>
            <a:pPr lvl="1" eaLnBrk="1" hangingPunct="1"/>
            <a:r>
              <a:rPr lang="en-US" altLang="zh-CN" sz="2200" smtClean="0"/>
              <a:t>ButtonGroup </a:t>
            </a:r>
            <a:r>
              <a:rPr lang="zh-CN" altLang="en-US" sz="2200" smtClean="0"/>
              <a:t>用于在 </a:t>
            </a:r>
            <a:r>
              <a:rPr lang="en-US" altLang="zh-CN" sz="2200" smtClean="0"/>
              <a:t>Swing </a:t>
            </a:r>
            <a:r>
              <a:rPr lang="zh-CN" altLang="en-US" sz="2200" smtClean="0"/>
              <a:t>中创建组</a:t>
            </a:r>
          </a:p>
          <a:p>
            <a:pPr lvl="1" eaLnBrk="1" hangingPunct="1"/>
            <a:r>
              <a:rPr lang="zh-CN" altLang="en-US" sz="2200" smtClean="0"/>
              <a:t>单选框的构造函数：</a:t>
            </a:r>
          </a:p>
          <a:p>
            <a:pPr lvl="2" eaLnBrk="1" hangingPunct="1"/>
            <a:r>
              <a:rPr lang="en-US" altLang="zh-CN" sz="2100" b="1" smtClean="0">
                <a:solidFill>
                  <a:srgbClr val="CC0000"/>
                </a:solidFill>
              </a:rPr>
              <a:t>JRadioButton()</a:t>
            </a:r>
          </a:p>
          <a:p>
            <a:pPr lvl="2" eaLnBrk="1" hangingPunct="1"/>
            <a:r>
              <a:rPr lang="en-US" altLang="zh-CN" sz="2100" b="1" smtClean="0">
                <a:solidFill>
                  <a:srgbClr val="CC0000"/>
                </a:solidFill>
              </a:rPr>
              <a:t>JRadioButton(Icon icon)</a:t>
            </a:r>
          </a:p>
          <a:p>
            <a:pPr lvl="2" eaLnBrk="1" hangingPunct="1"/>
            <a:r>
              <a:rPr lang="en-US" altLang="zh-CN" sz="2100" b="1" smtClean="0">
                <a:solidFill>
                  <a:srgbClr val="CC0000"/>
                </a:solidFill>
              </a:rPr>
              <a:t>JRadioButton(Icon, boolean selected)</a:t>
            </a:r>
          </a:p>
          <a:p>
            <a:pPr lvl="2" eaLnBrk="1" hangingPunct="1"/>
            <a:r>
              <a:rPr lang="en-US" altLang="zh-CN" sz="2100" b="1" smtClean="0">
                <a:solidFill>
                  <a:srgbClr val="CC0000"/>
                </a:solidFill>
              </a:rPr>
              <a:t>JRadioButton(String text)</a:t>
            </a:r>
          </a:p>
          <a:p>
            <a:pPr lvl="2" eaLnBrk="1" hangingPunct="1"/>
            <a:r>
              <a:rPr lang="en-US" altLang="zh-CN" sz="2100" b="1" smtClean="0">
                <a:solidFill>
                  <a:srgbClr val="CC0000"/>
                </a:solidFill>
              </a:rPr>
              <a:t>JRadioButton(String text, boolean selected)</a:t>
            </a:r>
          </a:p>
          <a:p>
            <a:pPr lvl="2" eaLnBrk="1" hangingPunct="1"/>
            <a:r>
              <a:rPr lang="en-US" altLang="zh-CN" sz="2100" b="1" smtClean="0">
                <a:solidFill>
                  <a:srgbClr val="CC0000"/>
                </a:solidFill>
              </a:rPr>
              <a:t>JRadioButton(String text, Icon icon)</a:t>
            </a:r>
          </a:p>
          <a:p>
            <a:pPr lvl="2" eaLnBrk="1" hangingPunct="1"/>
            <a:r>
              <a:rPr lang="en-US" altLang="zh-CN" sz="2100" b="1" smtClean="0">
                <a:solidFill>
                  <a:srgbClr val="CC0000"/>
                </a:solidFill>
              </a:rPr>
              <a:t>JRadioButton(String text, Icon icon, boolean selected)</a:t>
            </a:r>
            <a:endParaRPr lang="en-US" altLang="zh-CN" sz="1900" b="1" smtClean="0"/>
          </a:p>
        </p:txBody>
      </p:sp>
    </p:spTree>
    <p:extLst>
      <p:ext uri="{BB962C8B-B14F-4D97-AF65-F5344CB8AC3E}">
        <p14:creationId xmlns:p14="http://schemas.microsoft.com/office/powerpoint/2010/main" val="4094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>
          <a:xfrm>
            <a:off x="538163" y="404813"/>
            <a:ext cx="7489825" cy="720725"/>
          </a:xfrm>
        </p:spPr>
        <p:txBody>
          <a:bodyPr/>
          <a:lstStyle/>
          <a:p>
            <a:pPr eaLnBrk="1" hangingPunct="1"/>
            <a:r>
              <a:rPr lang="en-US" altLang="zh-CN" sz="3500" smtClean="0"/>
              <a:t>JCheckBox</a:t>
            </a:r>
            <a:r>
              <a:rPr lang="zh-CN" altLang="en-US" sz="3500" smtClean="0"/>
              <a:t>和</a:t>
            </a:r>
            <a:r>
              <a:rPr lang="en-US" altLang="zh-CN" sz="3500" smtClean="0"/>
              <a:t>JRadioButton</a:t>
            </a:r>
            <a:r>
              <a:rPr lang="zh-CN" altLang="en-US" sz="3500" smtClean="0"/>
              <a:t>示例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143000"/>
            <a:ext cx="8280400" cy="5410200"/>
          </a:xfrm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700" smtClean="0">
                <a:latin typeface="Courier New" panose="02070309020205020404" pitchFamily="49" charset="0"/>
              </a:rPr>
              <a:t>import java.awt.*;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700" smtClean="0">
                <a:latin typeface="Courier New" panose="02070309020205020404" pitchFamily="49" charset="0"/>
              </a:rPr>
              <a:t>import javax.swing.*;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700" smtClean="0">
                <a:latin typeface="Courier New" panose="02070309020205020404" pitchFamily="49" charset="0"/>
              </a:rPr>
              <a:t>class Hobby extends JPanel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700" smtClean="0">
                <a:latin typeface="Courier New" panose="02070309020205020404" pitchFamily="49" charset="0"/>
              </a:rPr>
              <a:t>  </a:t>
            </a:r>
            <a:r>
              <a:rPr lang="en-US" altLang="zh-CN" sz="1700" smtClean="0">
                <a:solidFill>
                  <a:srgbClr val="CC0000"/>
                </a:solidFill>
                <a:latin typeface="Courier New" panose="02070309020205020404" pitchFamily="49" charset="0"/>
              </a:rPr>
              <a:t>JCheckBox c1 = new JCheckBox("</a:t>
            </a:r>
            <a:r>
              <a:rPr lang="zh-CN" altLang="en-US" sz="1700" smtClean="0">
                <a:solidFill>
                  <a:srgbClr val="CC0000"/>
                </a:solidFill>
                <a:latin typeface="Courier New" panose="02070309020205020404" pitchFamily="49" charset="0"/>
              </a:rPr>
              <a:t>阅读</a:t>
            </a:r>
            <a:r>
              <a:rPr lang="en-US" altLang="zh-CN" sz="1700" smtClean="0">
                <a:solidFill>
                  <a:srgbClr val="CC0000"/>
                </a:solidFill>
                <a:latin typeface="Courier New" panose="02070309020205020404" pitchFamily="49" charset="0"/>
              </a:rPr>
              <a:t>",false);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700" smtClean="0">
                <a:solidFill>
                  <a:srgbClr val="CC0000"/>
                </a:solidFill>
                <a:latin typeface="Courier New" panose="02070309020205020404" pitchFamily="49" charset="0"/>
              </a:rPr>
              <a:t>  JCheckBox c2 = new JCheckBox("</a:t>
            </a:r>
            <a:r>
              <a:rPr lang="zh-CN" altLang="en-US" sz="1700" smtClean="0">
                <a:solidFill>
                  <a:srgbClr val="CC0000"/>
                </a:solidFill>
                <a:latin typeface="Courier New" panose="02070309020205020404" pitchFamily="49" charset="0"/>
              </a:rPr>
              <a:t>音乐</a:t>
            </a:r>
            <a:r>
              <a:rPr lang="en-US" altLang="zh-CN" sz="1700" smtClean="0">
                <a:solidFill>
                  <a:srgbClr val="CC0000"/>
                </a:solidFill>
                <a:latin typeface="Courier New" panose="02070309020205020404" pitchFamily="49" charset="0"/>
              </a:rPr>
              <a:t>",false);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700" smtClean="0">
                <a:solidFill>
                  <a:srgbClr val="CC0000"/>
                </a:solidFill>
                <a:latin typeface="Courier New" panose="02070309020205020404" pitchFamily="49" charset="0"/>
              </a:rPr>
              <a:t>  JCheckBox c3 = new JCheckBox("</a:t>
            </a:r>
            <a:r>
              <a:rPr lang="zh-CN" altLang="en-US" sz="1700" smtClean="0">
                <a:solidFill>
                  <a:srgbClr val="CC0000"/>
                </a:solidFill>
                <a:latin typeface="Courier New" panose="02070309020205020404" pitchFamily="49" charset="0"/>
              </a:rPr>
              <a:t>绘画</a:t>
            </a:r>
            <a:r>
              <a:rPr lang="en-US" altLang="zh-CN" sz="1700" smtClean="0">
                <a:solidFill>
                  <a:srgbClr val="CC0000"/>
                </a:solidFill>
                <a:latin typeface="Courier New" panose="02070309020205020404" pitchFamily="49" charset="0"/>
              </a:rPr>
              <a:t>",false);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700" smtClean="0">
                <a:latin typeface="Courier New" panose="02070309020205020404" pitchFamily="49" charset="0"/>
              </a:rPr>
              <a:t>  </a:t>
            </a:r>
            <a:r>
              <a:rPr lang="en-US" altLang="zh-CN" sz="1700" smtClean="0">
                <a:solidFill>
                  <a:srgbClr val="0000FF"/>
                </a:solidFill>
                <a:latin typeface="Courier New" panose="02070309020205020404" pitchFamily="49" charset="0"/>
              </a:rPr>
              <a:t>JRadioButton rad1 = new JRadioButton("</a:t>
            </a:r>
            <a:r>
              <a:rPr lang="zh-CN" altLang="en-US" sz="1700" smtClean="0">
                <a:solidFill>
                  <a:srgbClr val="0000FF"/>
                </a:solidFill>
                <a:latin typeface="Courier New" panose="02070309020205020404" pitchFamily="49" charset="0"/>
              </a:rPr>
              <a:t>大专</a:t>
            </a:r>
            <a:r>
              <a:rPr lang="en-US" altLang="zh-CN" sz="1700" smtClean="0">
                <a:solidFill>
                  <a:srgbClr val="0000FF"/>
                </a:solidFill>
                <a:latin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700" smtClean="0">
                <a:solidFill>
                  <a:srgbClr val="0000FF"/>
                </a:solidFill>
                <a:latin typeface="Courier New" panose="02070309020205020404" pitchFamily="49" charset="0"/>
              </a:rPr>
              <a:t>  JRadioButton rad2 = new JRadioButton("</a:t>
            </a:r>
            <a:r>
              <a:rPr lang="zh-CN" altLang="en-US" sz="1700" smtClean="0">
                <a:solidFill>
                  <a:srgbClr val="0000FF"/>
                </a:solidFill>
                <a:latin typeface="Courier New" panose="02070309020205020404" pitchFamily="49" charset="0"/>
              </a:rPr>
              <a:t>本科</a:t>
            </a:r>
            <a:r>
              <a:rPr lang="en-US" altLang="zh-CN" sz="1700" smtClean="0">
                <a:solidFill>
                  <a:srgbClr val="0000FF"/>
                </a:solidFill>
                <a:latin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700" smtClean="0">
                <a:solidFill>
                  <a:srgbClr val="0000FF"/>
                </a:solidFill>
                <a:latin typeface="Courier New" panose="02070309020205020404" pitchFamily="49" charset="0"/>
              </a:rPr>
              <a:t>  JRadioButton rad3 = new JRadioButton("</a:t>
            </a:r>
            <a:r>
              <a:rPr lang="zh-CN" altLang="en-US" sz="1700" smtClean="0">
                <a:solidFill>
                  <a:srgbClr val="0000FF"/>
                </a:solidFill>
                <a:latin typeface="Courier New" panose="02070309020205020404" pitchFamily="49" charset="0"/>
              </a:rPr>
              <a:t>硕士</a:t>
            </a:r>
            <a:r>
              <a:rPr lang="en-US" altLang="zh-CN" sz="1700" smtClean="0">
                <a:solidFill>
                  <a:srgbClr val="0000FF"/>
                </a:solidFill>
                <a:latin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700" smtClean="0">
                <a:latin typeface="Courier New" panose="02070309020205020404" pitchFamily="49" charset="0"/>
              </a:rPr>
              <a:t>  JLabel jl = new JLabel("</a:t>
            </a:r>
            <a:r>
              <a:rPr lang="zh-CN" altLang="en-US" sz="1700" smtClean="0">
                <a:latin typeface="Courier New" panose="02070309020205020404" pitchFamily="49" charset="0"/>
              </a:rPr>
              <a:t>您有什么爱好？</a:t>
            </a:r>
            <a:r>
              <a:rPr lang="en-US" altLang="zh-CN" sz="1700" smtClean="0">
                <a:latin typeface="Courier New" panose="02070309020205020404" pitchFamily="49" charset="0"/>
              </a:rPr>
              <a:t>" 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700" smtClean="0">
                <a:latin typeface="Courier New" panose="02070309020205020404" pitchFamily="49" charset="0"/>
              </a:rPr>
              <a:t>  JLabel j2 = new JLabel("</a:t>
            </a:r>
            <a:r>
              <a:rPr lang="zh-CN" altLang="en-US" sz="1700" smtClean="0">
                <a:latin typeface="Courier New" panose="02070309020205020404" pitchFamily="49" charset="0"/>
              </a:rPr>
              <a:t>您的最高学历？</a:t>
            </a:r>
            <a:r>
              <a:rPr lang="en-US" altLang="zh-CN" sz="1700" smtClean="0">
                <a:latin typeface="Courier New" panose="02070309020205020404" pitchFamily="49" charset="0"/>
              </a:rPr>
              <a:t>" 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700" smtClean="0">
                <a:latin typeface="Courier New" panose="02070309020205020404" pitchFamily="49" charset="0"/>
              </a:rPr>
              <a:t>  JButton exitbtn = new JButton("</a:t>
            </a:r>
            <a:r>
              <a:rPr lang="zh-CN" altLang="en-US" sz="1700" smtClean="0">
                <a:latin typeface="Courier New" panose="02070309020205020404" pitchFamily="49" charset="0"/>
              </a:rPr>
              <a:t>退出</a:t>
            </a:r>
            <a:r>
              <a:rPr lang="en-US" altLang="zh-CN" sz="1700" smtClean="0">
                <a:latin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700" smtClean="0">
                <a:latin typeface="Courier New" panose="02070309020205020404" pitchFamily="49" charset="0"/>
              </a:rPr>
              <a:t>  public Hobby( )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700" smtClean="0">
                <a:latin typeface="Courier New" panose="02070309020205020404" pitchFamily="49" charset="0"/>
              </a:rPr>
              <a:t>     setLayout(new GridLayout(9,1));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700" smtClean="0">
                <a:latin typeface="Courier New" panose="02070309020205020404" pitchFamily="49" charset="0"/>
              </a:rPr>
              <a:t>     add(jl); add(c1); add(c2); add(c3);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700" smtClean="0">
                <a:latin typeface="Courier New" panose="02070309020205020404" pitchFamily="49" charset="0"/>
              </a:rPr>
              <a:t>     add(j2); add(rad1); add(rad2); add(rad3); add(exitbtn);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700" smtClean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7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2771775" y="3789363"/>
            <a:ext cx="6019800" cy="2841625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Hobbytest extends JFrame {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Hobbytest() {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super();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getContentPane().add(new Hobby());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setSize(300,200); setVisible(true);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 args[]) {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new Hobbytest();  }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829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648200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26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示例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002588" cy="4411662"/>
          </a:xfrm>
        </p:spPr>
        <p:txBody>
          <a:bodyPr/>
          <a:lstStyle/>
          <a:p>
            <a:pPr eaLnBrk="1" hangingPunct="1"/>
            <a:r>
              <a:rPr lang="zh-CN" altLang="en-US" sz="2700" b="1" smtClean="0"/>
              <a:t>模拟交通灯，让用户从红、黄、绿三色灯中选择一种。选择后，相应的灯会亮，而且只能亮一盏。初始时，所有的灯都不亮。</a:t>
            </a:r>
          </a:p>
        </p:txBody>
      </p:sp>
      <p:pic>
        <p:nvPicPr>
          <p:cNvPr id="593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68638"/>
            <a:ext cx="23622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68863"/>
            <a:ext cx="23431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868863"/>
            <a:ext cx="23336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068638"/>
            <a:ext cx="23526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2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Java</a:t>
            </a:r>
            <a:r>
              <a:rPr lang="zh-CN" altLang="en-US" smtClean="0"/>
              <a:t>图形</a:t>
            </a:r>
            <a:r>
              <a:rPr lang="en-US" altLang="zh-CN" smtClean="0"/>
              <a:t>API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2962" y="2546569"/>
            <a:ext cx="7570788" cy="4157662"/>
          </a:xfrm>
        </p:spPr>
        <p:txBody>
          <a:bodyPr/>
          <a:lstStyle/>
          <a:p>
            <a:pPr eaLnBrk="1" hangingPunct="1"/>
            <a:r>
              <a:rPr lang="en-US" altLang="zh-CN" sz="2600" dirty="0" smtClean="0"/>
              <a:t>Java</a:t>
            </a:r>
            <a:r>
              <a:rPr lang="zh-CN" altLang="en-US" sz="2600" dirty="0" smtClean="0"/>
              <a:t>图形程序设计所用类的层次结构</a:t>
            </a:r>
          </a:p>
          <a:p>
            <a:pPr lvl="1" eaLnBrk="1" hangingPunct="1"/>
            <a:r>
              <a:rPr lang="zh-CN" altLang="en-US" sz="2200" dirty="0" smtClean="0"/>
              <a:t>说明：</a:t>
            </a:r>
          </a:p>
          <a:p>
            <a:pPr lvl="2" eaLnBrk="1" hangingPunct="1"/>
            <a:r>
              <a:rPr lang="en-US" altLang="zh-CN" sz="2100" dirty="0" smtClean="0"/>
              <a:t>Component</a:t>
            </a:r>
            <a:r>
              <a:rPr lang="zh-CN" altLang="en-US" sz="2100" dirty="0" smtClean="0"/>
              <a:t>：所有用户界面类的父类</a:t>
            </a:r>
          </a:p>
          <a:p>
            <a:pPr lvl="2" eaLnBrk="1" hangingPunct="1"/>
            <a:r>
              <a:rPr lang="en-US" altLang="zh-CN" sz="2100" dirty="0" smtClean="0"/>
              <a:t>Container</a:t>
            </a:r>
            <a:r>
              <a:rPr lang="zh-CN" altLang="en-US" sz="2100" dirty="0" smtClean="0"/>
              <a:t>：对组件分组的类</a:t>
            </a:r>
          </a:p>
          <a:p>
            <a:pPr lvl="2" eaLnBrk="1" hangingPunct="1"/>
            <a:r>
              <a:rPr lang="en-US" altLang="zh-CN" sz="2100" dirty="0" err="1" smtClean="0"/>
              <a:t>JComponent</a:t>
            </a:r>
            <a:r>
              <a:rPr lang="zh-CN" altLang="en-US" sz="2100" dirty="0" smtClean="0"/>
              <a:t>：所有轻型</a:t>
            </a:r>
            <a:r>
              <a:rPr lang="en-US" altLang="zh-CN" sz="2100" dirty="0" smtClean="0"/>
              <a:t>Swing</a:t>
            </a:r>
            <a:r>
              <a:rPr lang="zh-CN" altLang="en-US" sz="2100" dirty="0" smtClean="0"/>
              <a:t>组件的父类</a:t>
            </a:r>
          </a:p>
          <a:p>
            <a:pPr lvl="1" eaLnBrk="1" hangingPunct="1"/>
            <a:r>
              <a:rPr lang="zh-CN" altLang="en-US" sz="2200" dirty="0" smtClean="0"/>
              <a:t>图形类：</a:t>
            </a:r>
          </a:p>
          <a:p>
            <a:pPr lvl="2" eaLnBrk="1" hangingPunct="1"/>
            <a:r>
              <a:rPr lang="zh-CN" altLang="en-US" sz="2100" dirty="0" smtClean="0"/>
              <a:t>容器类</a:t>
            </a:r>
          </a:p>
          <a:p>
            <a:pPr lvl="2" eaLnBrk="1" hangingPunct="1"/>
            <a:r>
              <a:rPr lang="zh-CN" altLang="en-US" sz="2100" dirty="0" smtClean="0"/>
              <a:t>组件类</a:t>
            </a:r>
          </a:p>
          <a:p>
            <a:pPr lvl="2" eaLnBrk="1" hangingPunct="1"/>
            <a:r>
              <a:rPr lang="zh-CN" altLang="en-US" sz="2100" dirty="0" smtClean="0"/>
              <a:t>辅助类</a:t>
            </a:r>
          </a:p>
        </p:txBody>
      </p:sp>
    </p:spTree>
    <p:extLst>
      <p:ext uri="{BB962C8B-B14F-4D97-AF65-F5344CB8AC3E}">
        <p14:creationId xmlns:p14="http://schemas.microsoft.com/office/powerpoint/2010/main" val="372564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用户组件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002588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列表框：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在可供选择的选项很多时，可向用户呈现一个列表来供他们选择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JList </a:t>
            </a:r>
            <a:r>
              <a:rPr lang="zh-CN" altLang="en-US" smtClean="0"/>
              <a:t>组件依次排列项目列表，可进行单选或多选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setSelectionMode——</a:t>
            </a:r>
            <a:r>
              <a:rPr lang="zh-CN" altLang="en-US" smtClean="0"/>
              <a:t>单</a:t>
            </a:r>
            <a:r>
              <a:rPr lang="en-US" altLang="zh-CN" smtClean="0"/>
              <a:t>/</a:t>
            </a:r>
            <a:r>
              <a:rPr lang="zh-CN" altLang="en-US" smtClean="0"/>
              <a:t>多选模式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ListSelectionEvent</a:t>
            </a:r>
            <a:r>
              <a:rPr lang="zh-CN" altLang="en-US" smtClean="0"/>
              <a:t>事件</a:t>
            </a:r>
            <a:r>
              <a:rPr lang="en-US" altLang="zh-CN" smtClean="0"/>
              <a:t>/ListSelectionListener</a:t>
            </a:r>
            <a:r>
              <a:rPr lang="zh-CN" altLang="en-US" smtClean="0"/>
              <a:t>监听器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JList</a:t>
            </a:r>
            <a:r>
              <a:rPr lang="zh-CN" altLang="en-US" smtClean="0"/>
              <a:t>组件既可显示字符串，也可显示图标</a:t>
            </a:r>
            <a:endParaRPr lang="zh-CN" altLang="en-GB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JList</a:t>
            </a:r>
            <a:r>
              <a:rPr lang="zh-CN" altLang="en-US" smtClean="0"/>
              <a:t>自身不支持鼠标双击，而是利用事件处理机制解决鼠标双击问题的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MouseListener</a:t>
            </a:r>
            <a:endParaRPr lang="en-US" altLang="zh-CN" sz="2100" b="1" smtClean="0"/>
          </a:p>
        </p:txBody>
      </p:sp>
    </p:spTree>
    <p:extLst>
      <p:ext uri="{BB962C8B-B14F-4D97-AF65-F5344CB8AC3E}">
        <p14:creationId xmlns:p14="http://schemas.microsoft.com/office/powerpoint/2010/main" val="9450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用户组件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002588" cy="4411662"/>
          </a:xfrm>
        </p:spPr>
        <p:txBody>
          <a:bodyPr/>
          <a:lstStyle/>
          <a:p>
            <a:pPr eaLnBrk="1" hangingPunct="1"/>
            <a:r>
              <a:rPr lang="zh-CN" altLang="en-US" sz="2600" smtClean="0"/>
              <a:t>列表框：</a:t>
            </a:r>
          </a:p>
          <a:p>
            <a:pPr lvl="1" eaLnBrk="1" hangingPunct="1"/>
            <a:r>
              <a:rPr lang="zh-CN" altLang="en-US" sz="2200" smtClean="0"/>
              <a:t>构造函数：</a:t>
            </a:r>
          </a:p>
          <a:p>
            <a:pPr lvl="2" eaLnBrk="1" hangingPunct="1"/>
            <a:r>
              <a:rPr lang="en-US" altLang="zh-CN" sz="1900" smtClean="0">
                <a:solidFill>
                  <a:srgbClr val="CC0000"/>
                </a:solidFill>
              </a:rPr>
              <a:t>public JList()</a:t>
            </a:r>
            <a:r>
              <a:rPr lang="en-US" altLang="zh-CN" sz="2100" smtClean="0"/>
              <a:t> :</a:t>
            </a:r>
          </a:p>
          <a:p>
            <a:pPr lvl="2" eaLnBrk="1" hangingPunct="1"/>
            <a:r>
              <a:rPr lang="en-US" altLang="zh-CN" sz="1900" smtClean="0">
                <a:solidFill>
                  <a:srgbClr val="CC0000"/>
                </a:solidFill>
              </a:rPr>
              <a:t>public JList(ListModel dataModel)</a:t>
            </a:r>
            <a:r>
              <a:rPr lang="en-US" altLang="zh-CN" sz="2100" smtClean="0">
                <a:solidFill>
                  <a:srgbClr val="CC0000"/>
                </a:solidFill>
              </a:rPr>
              <a:t> </a:t>
            </a:r>
            <a:r>
              <a:rPr lang="en-US" altLang="zh-CN" sz="2100" smtClean="0"/>
              <a:t>:</a:t>
            </a:r>
            <a:r>
              <a:rPr lang="zh-CN" altLang="en-GB" sz="2100" smtClean="0">
                <a:latin typeface="楷体_GB2312" pitchFamily="49" charset="-122"/>
              </a:rPr>
              <a:t>构造一个列表</a:t>
            </a:r>
            <a:r>
              <a:rPr lang="zh-CN" altLang="en-US" sz="2100" smtClean="0">
                <a:latin typeface="楷体_GB2312" pitchFamily="49" charset="-122"/>
              </a:rPr>
              <a:t>，用它显示指定模型中的元素</a:t>
            </a:r>
            <a:r>
              <a:rPr lang="zh-CN" altLang="en-US" sz="2100" smtClean="0"/>
              <a:t> </a:t>
            </a:r>
          </a:p>
          <a:p>
            <a:pPr lvl="2" eaLnBrk="1" hangingPunct="1"/>
            <a:r>
              <a:rPr lang="en-US" altLang="zh-CN" sz="1900" smtClean="0">
                <a:solidFill>
                  <a:srgbClr val="CC0000"/>
                </a:solidFill>
              </a:rPr>
              <a:t>public JList (Object [] listData)</a:t>
            </a:r>
            <a:r>
              <a:rPr lang="en-US" altLang="zh-CN" sz="2100" smtClean="0">
                <a:solidFill>
                  <a:srgbClr val="CC0000"/>
                </a:solidFill>
              </a:rPr>
              <a:t> </a:t>
            </a:r>
            <a:r>
              <a:rPr lang="en-US" altLang="zh-CN" sz="2100" smtClean="0"/>
              <a:t>:</a:t>
            </a:r>
            <a:r>
              <a:rPr lang="zh-CN" altLang="en-GB" sz="2100" smtClean="0">
                <a:latin typeface="楷体_GB2312" pitchFamily="49" charset="-122"/>
              </a:rPr>
              <a:t>构造一个列表以显示指定数组</a:t>
            </a:r>
            <a:r>
              <a:rPr lang="en-US" altLang="zh-CN" sz="2100" smtClean="0">
                <a:cs typeface="Times New Roman" panose="02020603050405020304" pitchFamily="18" charset="0"/>
              </a:rPr>
              <a:t>listData</a:t>
            </a:r>
            <a:r>
              <a:rPr lang="zh-CN" altLang="en-US" sz="2100" smtClean="0">
                <a:latin typeface="楷体_GB2312" pitchFamily="49" charset="-122"/>
              </a:rPr>
              <a:t>的元素</a:t>
            </a:r>
            <a:endParaRPr lang="zh-CN" altLang="en-US" sz="2100" smtClean="0"/>
          </a:p>
          <a:p>
            <a:pPr lvl="2" eaLnBrk="1" hangingPunct="1"/>
            <a:r>
              <a:rPr lang="en-US" altLang="zh-CN" sz="2100" smtClean="0"/>
              <a:t>JList </a:t>
            </a:r>
            <a:r>
              <a:rPr lang="zh-CN" altLang="en-US" sz="2100" smtClean="0"/>
              <a:t>不支持滚动。要启用滚动，可使用下列代码</a:t>
            </a:r>
            <a:r>
              <a:rPr lang="en-US" altLang="zh-CN" sz="2100" smtClean="0"/>
              <a:t>: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b="1" smtClean="0">
                <a:solidFill>
                  <a:srgbClr val="CC0000"/>
                </a:solidFill>
              </a:rPr>
              <a:t>	   JScrollPane myScrollPane=new JScrollPane();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b="1" smtClean="0">
                <a:solidFill>
                  <a:srgbClr val="CC0000"/>
                </a:solidFill>
              </a:rPr>
              <a:t>		myScrollPane.getViewport().setView(dataList);</a:t>
            </a:r>
            <a:endParaRPr lang="en-US" altLang="zh-CN" sz="2200" smtClean="0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57200" y="4495800"/>
            <a:ext cx="7620000" cy="1722438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Arial Narrow" panose="020B0606020202030204" pitchFamily="34" charset="0"/>
              </a:rPr>
              <a:t>…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String stars[] = {"</a:t>
            </a:r>
            <a:r>
              <a:rPr lang="zh-CN" altLang="en-US" sz="2000" b="1">
                <a:latin typeface="宋体" panose="02010600030101010101" pitchFamily="2" charset="-122"/>
              </a:rPr>
              <a:t>安东尼奥</a:t>
            </a:r>
            <a:r>
              <a:rPr lang="en-US" altLang="zh-CN" sz="2000" b="1">
                <a:latin typeface="宋体" panose="02010600030101010101" pitchFamily="2" charset="-122"/>
              </a:rPr>
              <a:t>.</a:t>
            </a:r>
            <a:r>
              <a:rPr lang="zh-CN" altLang="en-US" sz="2000" b="1">
                <a:latin typeface="宋体" panose="02010600030101010101" pitchFamily="2" charset="-122"/>
              </a:rPr>
              <a:t>班德拉斯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zh-CN" altLang="en-US" sz="2000" b="1">
                <a:latin typeface="宋体" panose="02010600030101010101" pitchFamily="2" charset="-122"/>
              </a:rPr>
              <a:t>来昂纳多</a:t>
            </a:r>
            <a:r>
              <a:rPr lang="en-US" altLang="zh-CN" sz="2000" b="1">
                <a:latin typeface="宋体" panose="02010600030101010101" pitchFamily="2" charset="-122"/>
              </a:rPr>
              <a:t>.</a:t>
            </a:r>
            <a:r>
              <a:rPr lang="zh-CN" altLang="en-US" sz="2000" b="1">
                <a:latin typeface="宋体" panose="02010600030101010101" pitchFamily="2" charset="-122"/>
              </a:rPr>
              <a:t>迪卡普尼奥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sz="2000" b="1">
                <a:latin typeface="宋体" panose="02010600030101010101" pitchFamily="2" charset="-122"/>
              </a:rPr>
              <a:t>桑德拉</a:t>
            </a:r>
            <a:r>
              <a:rPr lang="en-US" altLang="zh-CN" sz="2000" b="1">
                <a:latin typeface="宋体" panose="02010600030101010101" pitchFamily="2" charset="-122"/>
              </a:rPr>
              <a:t>.</a:t>
            </a:r>
            <a:r>
              <a:rPr lang="zh-CN" altLang="en-US" sz="2000" b="1">
                <a:latin typeface="宋体" panose="02010600030101010101" pitchFamily="2" charset="-122"/>
              </a:rPr>
              <a:t>布洛克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zh-CN" altLang="en-US" sz="2000" b="1">
                <a:latin typeface="宋体" panose="02010600030101010101" pitchFamily="2" charset="-122"/>
              </a:rPr>
              <a:t>休</a:t>
            </a:r>
            <a:r>
              <a:rPr lang="en-US" altLang="zh-CN" sz="2000" b="1">
                <a:latin typeface="宋体" panose="02010600030101010101" pitchFamily="2" charset="-122"/>
              </a:rPr>
              <a:t>.</a:t>
            </a:r>
            <a:r>
              <a:rPr lang="zh-CN" altLang="en-US" sz="2000" b="1">
                <a:latin typeface="宋体" panose="02010600030101010101" pitchFamily="2" charset="-122"/>
              </a:rPr>
              <a:t>格兰特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zh-CN" altLang="en-US" sz="2000" b="1">
                <a:latin typeface="宋体" panose="02010600030101010101" pitchFamily="2" charset="-122"/>
              </a:rPr>
              <a:t>朱莉亚</a:t>
            </a:r>
            <a:r>
              <a:rPr lang="en-US" altLang="zh-CN" sz="2000" b="1">
                <a:latin typeface="宋体" panose="02010600030101010101" pitchFamily="2" charset="-122"/>
              </a:rPr>
              <a:t>.</a:t>
            </a:r>
            <a:r>
              <a:rPr lang="zh-CN" altLang="en-US" sz="2000" b="1">
                <a:latin typeface="宋体" panose="02010600030101010101" pitchFamily="2" charset="-122"/>
              </a:rPr>
              <a:t>罗伯茨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"};</a:t>
            </a:r>
            <a:endParaRPr lang="en-US" altLang="zh-CN" sz="2000" b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JList moviestars = new JList(stars);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Arial Narrow" panose="020B0606020202030204" pitchFamily="34" charset="0"/>
              </a:rPr>
              <a:t>…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43400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43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用户组件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002588" cy="4411662"/>
          </a:xfrm>
        </p:spPr>
        <p:txBody>
          <a:bodyPr/>
          <a:lstStyle/>
          <a:p>
            <a:pPr eaLnBrk="1" hangingPunct="1"/>
            <a:r>
              <a:rPr lang="zh-CN" altLang="en-US" smtClean="0"/>
              <a:t>列表框：</a:t>
            </a:r>
          </a:p>
          <a:p>
            <a:pPr lvl="1" eaLnBrk="1" hangingPunct="1"/>
            <a:r>
              <a:rPr lang="zh-CN" altLang="en-US" smtClean="0"/>
              <a:t>常用属性：</a:t>
            </a:r>
          </a:p>
          <a:p>
            <a:pPr lvl="2" eaLnBrk="1" hangingPunct="1"/>
            <a:r>
              <a:rPr lang="en-US" altLang="zh-CN" smtClean="0"/>
              <a:t>selectedIndex</a:t>
            </a:r>
          </a:p>
          <a:p>
            <a:pPr lvl="2" eaLnBrk="1" hangingPunct="1"/>
            <a:r>
              <a:rPr lang="en-US" altLang="zh-CN" smtClean="0"/>
              <a:t>selectedIndices</a:t>
            </a:r>
            <a:r>
              <a:rPr lang="zh-CN" altLang="en-US" smtClean="0"/>
              <a:t>：</a:t>
            </a:r>
            <a:r>
              <a:rPr lang="en-US" altLang="zh-CN" smtClean="0"/>
              <a:t>int</a:t>
            </a:r>
            <a:r>
              <a:rPr lang="zh-CN" altLang="en-US" smtClean="0"/>
              <a:t>数组，表示选定的多项的序号</a:t>
            </a:r>
          </a:p>
          <a:p>
            <a:pPr lvl="2" eaLnBrk="1" hangingPunct="1"/>
            <a:r>
              <a:rPr lang="en-US" altLang="zh-CN" smtClean="0"/>
              <a:t>selectedValue</a:t>
            </a:r>
            <a:r>
              <a:rPr lang="zh-CN" altLang="en-US" smtClean="0"/>
              <a:t>：选定的第一个选定值</a:t>
            </a:r>
          </a:p>
          <a:p>
            <a:pPr lvl="2" eaLnBrk="1" hangingPunct="1"/>
            <a:r>
              <a:rPr lang="en-US" altLang="zh-CN" smtClean="0"/>
              <a:t>selectedValues</a:t>
            </a:r>
          </a:p>
          <a:p>
            <a:pPr lvl="2" eaLnBrk="1" hangingPunct="1"/>
            <a:r>
              <a:rPr lang="en-US" altLang="zh-CN" smtClean="0"/>
              <a:t>visibleRowCount</a:t>
            </a:r>
            <a:r>
              <a:rPr lang="zh-CN" altLang="en-US" smtClean="0"/>
              <a:t>：列表不用滚动可看到的行数</a:t>
            </a:r>
          </a:p>
        </p:txBody>
      </p:sp>
    </p:spTree>
    <p:extLst>
      <p:ext uri="{BB962C8B-B14F-4D97-AF65-F5344CB8AC3E}">
        <p14:creationId xmlns:p14="http://schemas.microsoft.com/office/powerpoint/2010/main" val="3375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用户组件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002588" cy="4411662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组合框：</a:t>
            </a:r>
          </a:p>
          <a:p>
            <a:pPr lvl="1" eaLnBrk="1" hangingPunct="1"/>
            <a:r>
              <a:rPr lang="zh-CN" altLang="en-US" smtClean="0"/>
              <a:t>文本域和下拉列表的组合</a:t>
            </a:r>
          </a:p>
          <a:p>
            <a:pPr lvl="1" eaLnBrk="1" hangingPunct="1"/>
            <a:r>
              <a:rPr lang="en-US" altLang="zh-CN" smtClean="0"/>
              <a:t>JComboBox</a:t>
            </a:r>
            <a:r>
              <a:rPr lang="zh-CN" altLang="en-US" smtClean="0"/>
              <a:t>的构造函数：</a:t>
            </a:r>
            <a:endParaRPr lang="zh-CN" altLang="en-GB" smtClean="0"/>
          </a:p>
          <a:p>
            <a:pPr lvl="2" eaLnBrk="1" hangingPunct="1"/>
            <a:r>
              <a:rPr lang="en-US" altLang="zh-CN" b="1" smtClean="0">
                <a:solidFill>
                  <a:srgbClr val="CC0000"/>
                </a:solidFill>
              </a:rPr>
              <a:t>public JComboBox() </a:t>
            </a:r>
            <a:r>
              <a:rPr lang="en-US" altLang="zh-CN" b="1" smtClean="0"/>
              <a:t>: </a:t>
            </a:r>
            <a:r>
              <a:rPr lang="zh-CN" altLang="en-US" b="1" smtClean="0"/>
              <a:t>使用缺省数据模型创建对象</a:t>
            </a:r>
          </a:p>
          <a:p>
            <a:pPr lvl="2" eaLnBrk="1" hangingPunct="1"/>
            <a:r>
              <a:rPr lang="en-US" altLang="zh-CN" b="1" smtClean="0">
                <a:solidFill>
                  <a:srgbClr val="CC0000"/>
                </a:solidFill>
              </a:rPr>
              <a:t>public JComboBox(ComboBoxModel asModel) </a:t>
            </a:r>
            <a:r>
              <a:rPr lang="en-US" altLang="zh-CN" b="1" smtClean="0"/>
              <a:t>: </a:t>
            </a:r>
            <a:r>
              <a:rPr lang="zh-CN" altLang="en-US" b="1" smtClean="0"/>
              <a:t>使用现有 </a:t>
            </a:r>
            <a:r>
              <a:rPr lang="en-US" altLang="zh-CN" b="1" smtClean="0"/>
              <a:t>ComboBoxModel </a:t>
            </a:r>
            <a:r>
              <a:rPr lang="zh-CN" altLang="en-US" b="1" smtClean="0"/>
              <a:t>中的项目的组合框</a:t>
            </a:r>
          </a:p>
          <a:p>
            <a:pPr lvl="2" eaLnBrk="1" hangingPunct="1"/>
            <a:r>
              <a:rPr lang="en-US" altLang="zh-CN" b="1" smtClean="0">
                <a:solidFill>
                  <a:srgbClr val="CC0000"/>
                </a:solidFill>
              </a:rPr>
              <a:t>public JComboBox(Object [] items) </a:t>
            </a:r>
            <a:r>
              <a:rPr lang="en-US" altLang="zh-CN" b="1" smtClean="0"/>
              <a:t>: </a:t>
            </a:r>
            <a:r>
              <a:rPr lang="zh-CN" altLang="en-US" b="1" smtClean="0"/>
              <a:t>包含指定数组元素的组合框</a:t>
            </a:r>
            <a:endParaRPr lang="zh-CN" altLang="en-US" smtClean="0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52400" y="4495800"/>
            <a:ext cx="7620000" cy="1722438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Arial Narrow" panose="020B0606020202030204" pitchFamily="34" charset="0"/>
              </a:rPr>
              <a:t>…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String names[] = {"</a:t>
            </a:r>
            <a:r>
              <a:rPr lang="zh-CN" altLang="en-US" sz="2000" b="1">
                <a:latin typeface="宋体" panose="02010600030101010101" pitchFamily="2" charset="-122"/>
              </a:rPr>
              <a:t>弗雷德里克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sz="2000" b="1">
                <a:latin typeface="宋体" panose="02010600030101010101" pitchFamily="2" charset="-122"/>
              </a:rPr>
              <a:t>福西斯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sz="2000" b="1">
                <a:latin typeface="宋体" panose="02010600030101010101" pitchFamily="2" charset="-122"/>
              </a:rPr>
              <a:t>约翰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sz="2000" b="1">
                <a:latin typeface="宋体" panose="02010600030101010101" pitchFamily="2" charset="-122"/>
              </a:rPr>
              <a:t>克里沙姆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sz="2000" b="1">
                <a:latin typeface="宋体" panose="02010600030101010101" pitchFamily="2" charset="-122"/>
              </a:rPr>
              <a:t>玛丽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sz="2000" b="1">
                <a:latin typeface="宋体" panose="02010600030101010101" pitchFamily="2" charset="-122"/>
              </a:rPr>
              <a:t>希金斯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sz="2000" b="1">
                <a:latin typeface="宋体" panose="02010600030101010101" pitchFamily="2" charset="-122"/>
              </a:rPr>
              <a:t>克拉克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zh-CN" altLang="en-US" sz="2000" b="1">
                <a:latin typeface="宋体" panose="02010600030101010101" pitchFamily="2" charset="-122"/>
              </a:rPr>
              <a:t>帕特丽夏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sz="2000" b="1">
                <a:latin typeface="宋体" panose="02010600030101010101" pitchFamily="2" charset="-122"/>
              </a:rPr>
              <a:t>康威尔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"};</a:t>
            </a:r>
            <a:endParaRPr lang="en-US" altLang="zh-CN" sz="2000" b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JComboBox authors = new JComboBox(names);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Arial Narrow" panose="020B0606020202030204" pitchFamily="34" charset="0"/>
              </a:rPr>
              <a:t>…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pic>
        <p:nvPicPr>
          <p:cNvPr id="9523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95800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81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用户组件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002588" cy="4411662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组合框：</a:t>
            </a:r>
          </a:p>
          <a:p>
            <a:pPr lvl="1" eaLnBrk="1" hangingPunct="1"/>
            <a:r>
              <a:rPr lang="zh-CN" altLang="en-US" smtClean="0"/>
              <a:t>常用方法和属性：</a:t>
            </a:r>
          </a:p>
          <a:p>
            <a:pPr lvl="2" eaLnBrk="1" hangingPunct="1"/>
            <a:r>
              <a:rPr lang="zh-CN" altLang="en-US" smtClean="0"/>
              <a:t>属性：</a:t>
            </a:r>
          </a:p>
          <a:p>
            <a:pPr lvl="3" eaLnBrk="1" hangingPunct="1"/>
            <a:r>
              <a:rPr lang="en-US" altLang="zh-CN" smtClean="0"/>
              <a:t>selectedIndex</a:t>
            </a:r>
            <a:r>
              <a:rPr lang="zh-CN" altLang="en-US" smtClean="0"/>
              <a:t>：</a:t>
            </a:r>
            <a:r>
              <a:rPr lang="en-US" altLang="zh-CN" smtClean="0"/>
              <a:t>int</a:t>
            </a:r>
            <a:r>
              <a:rPr lang="zh-CN" altLang="en-US" smtClean="0"/>
              <a:t>值，表示选定项的序号</a:t>
            </a:r>
          </a:p>
          <a:p>
            <a:pPr lvl="3" eaLnBrk="1" hangingPunct="1"/>
            <a:r>
              <a:rPr lang="en-US" altLang="zh-CN" smtClean="0"/>
              <a:t>selectedItem</a:t>
            </a:r>
            <a:r>
              <a:rPr lang="zh-CN" altLang="en-US" smtClean="0"/>
              <a:t>：</a:t>
            </a:r>
            <a:r>
              <a:rPr lang="en-US" altLang="zh-CN" smtClean="0"/>
              <a:t>Object</a:t>
            </a:r>
            <a:r>
              <a:rPr lang="zh-CN" altLang="en-US" smtClean="0"/>
              <a:t>类型，表示选定项</a:t>
            </a:r>
          </a:p>
          <a:p>
            <a:pPr lvl="2" eaLnBrk="1" hangingPunct="1"/>
            <a:r>
              <a:rPr lang="zh-CN" altLang="en-US" smtClean="0"/>
              <a:t>方法：</a:t>
            </a:r>
          </a:p>
          <a:p>
            <a:pPr lvl="3" eaLnBrk="1" hangingPunct="1"/>
            <a:r>
              <a:rPr lang="en-US" altLang="zh-CN" smtClean="0"/>
              <a:t>public void addItem(Object item)</a:t>
            </a:r>
          </a:p>
          <a:p>
            <a:pPr lvl="3" eaLnBrk="1" hangingPunct="1"/>
            <a:r>
              <a:rPr lang="en-US" altLang="zh-CN" smtClean="0"/>
              <a:t>public void removeItem(Object obj)</a:t>
            </a:r>
          </a:p>
          <a:p>
            <a:pPr lvl="3" eaLnBrk="1" hangingPunct="1"/>
            <a:r>
              <a:rPr lang="en-US" altLang="zh-CN" smtClean="0"/>
              <a:t>public Object getItemAt(int index)</a:t>
            </a:r>
          </a:p>
          <a:p>
            <a:pPr lvl="3" eaLnBrk="1" hangingPunct="1"/>
            <a:r>
              <a:rPr lang="en-US" altLang="zh-CN" smtClean="0"/>
              <a:t>public void removeAllItems()</a:t>
            </a:r>
          </a:p>
        </p:txBody>
      </p:sp>
    </p:spTree>
    <p:extLst>
      <p:ext uri="{BB962C8B-B14F-4D97-AF65-F5344CB8AC3E}">
        <p14:creationId xmlns:p14="http://schemas.microsoft.com/office/powerpoint/2010/main" val="12795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示例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4835525" cy="4411662"/>
          </a:xfrm>
        </p:spPr>
        <p:txBody>
          <a:bodyPr/>
          <a:lstStyle/>
          <a:p>
            <a:pPr eaLnBrk="1" hangingPunct="1"/>
            <a:r>
              <a:rPr lang="zh-CN" altLang="en-US" smtClean="0"/>
              <a:t>完成下列界面，并能：</a:t>
            </a:r>
          </a:p>
          <a:p>
            <a:pPr lvl="1" eaLnBrk="1" hangingPunct="1"/>
            <a:r>
              <a:rPr lang="zh-CN" altLang="en-US" smtClean="0"/>
              <a:t>输入年龄后，焦点离开时进行合法性检验</a:t>
            </a:r>
          </a:p>
          <a:p>
            <a:pPr lvl="1" eaLnBrk="1" hangingPunct="1"/>
            <a:r>
              <a:rPr lang="zh-CN" altLang="en-US" smtClean="0"/>
              <a:t>点击确定按钮时，检查是否每项都输入完毕了</a:t>
            </a:r>
          </a:p>
        </p:txBody>
      </p:sp>
      <p:pic>
        <p:nvPicPr>
          <p:cNvPr id="6554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484313"/>
            <a:ext cx="3743325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1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用户组件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mtClean="0"/>
              <a:t>页标签面板（</a:t>
            </a:r>
            <a:r>
              <a:rPr lang="en-US" altLang="zh-CN" smtClean="0"/>
              <a:t>JTabbedPane</a:t>
            </a:r>
            <a:r>
              <a:rPr lang="zh-CN" altLang="en-US" smtClean="0"/>
              <a:t>）：</a:t>
            </a:r>
          </a:p>
          <a:p>
            <a:pPr lvl="1" eaLnBrk="1" hangingPunct="1"/>
            <a:r>
              <a:rPr lang="zh-CN" altLang="en-US" smtClean="0"/>
              <a:t>可包含多个页面，每个页面与一个标签对应</a:t>
            </a:r>
          </a:p>
          <a:p>
            <a:pPr lvl="1" eaLnBrk="1" hangingPunct="1"/>
            <a:r>
              <a:rPr lang="zh-CN" altLang="en-US" smtClean="0"/>
              <a:t>选择特定标签就会显式相应页面，并触发事件</a:t>
            </a:r>
            <a:r>
              <a:rPr lang="en-US" altLang="zh-CN" smtClean="0"/>
              <a:t>ChangeEvent</a:t>
            </a:r>
            <a:r>
              <a:rPr lang="zh-CN" altLang="en-US" smtClean="0"/>
              <a:t>，由</a:t>
            </a:r>
            <a:r>
              <a:rPr lang="en-US" altLang="zh-CN" smtClean="0"/>
              <a:t>ChangeListener</a:t>
            </a:r>
            <a:r>
              <a:rPr lang="zh-CN" altLang="en-US" smtClean="0"/>
              <a:t>监听器响应</a:t>
            </a:r>
          </a:p>
          <a:p>
            <a:pPr lvl="1" eaLnBrk="1" hangingPunct="1"/>
            <a:r>
              <a:rPr lang="zh-CN" altLang="en-US" smtClean="0"/>
              <a:t>构造函数：</a:t>
            </a:r>
          </a:p>
          <a:p>
            <a:pPr lvl="2" eaLnBrk="1" hangingPunct="1"/>
            <a:r>
              <a:rPr lang="en-US" altLang="zh-CN" smtClean="0"/>
              <a:t>JTabbledPane()</a:t>
            </a:r>
          </a:p>
          <a:p>
            <a:pPr lvl="2" eaLnBrk="1" hangingPunct="1"/>
            <a:r>
              <a:rPr lang="en-US" altLang="zh-CN" smtClean="0"/>
              <a:t>JTabbledPane(int tabPlacement,int tabLayoutPolicy)</a:t>
            </a:r>
          </a:p>
          <a:p>
            <a:pPr lvl="3" eaLnBrk="1" hangingPunct="1"/>
            <a:r>
              <a:rPr lang="en-US" altLang="zh-CN" smtClean="0"/>
              <a:t>tabPlacement</a:t>
            </a:r>
            <a:r>
              <a:rPr lang="zh-CN" altLang="en-US" smtClean="0"/>
              <a:t>－位置（</a:t>
            </a:r>
            <a:r>
              <a:rPr lang="en-US" altLang="zh-CN" smtClean="0"/>
              <a:t>TOP/BOTTOM</a:t>
            </a:r>
            <a:r>
              <a:rPr lang="zh-CN" altLang="en-US" smtClean="0"/>
              <a:t>）</a:t>
            </a:r>
          </a:p>
          <a:p>
            <a:pPr lvl="3" eaLnBrk="1" hangingPunct="1"/>
            <a:r>
              <a:rPr lang="en-US" altLang="zh-CN" smtClean="0"/>
              <a:t>tabLayoutPolicy</a:t>
            </a:r>
            <a:r>
              <a:rPr lang="zh-CN" altLang="en-US" smtClean="0"/>
              <a:t>－布局（</a:t>
            </a:r>
            <a:r>
              <a:rPr lang="en-US" altLang="zh-CN" smtClean="0"/>
              <a:t>WRAP_TAB_LAYOUT/SCROLL_TABLE_LAYOUT</a:t>
            </a:r>
            <a:r>
              <a:rPr lang="zh-CN" altLang="en-US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98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用户组件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600" smtClean="0"/>
              <a:t>滚动条</a:t>
            </a:r>
            <a:r>
              <a:rPr lang="en-US" altLang="zh-CN" sz="2600" smtClean="0"/>
              <a:t>JScrollBar</a:t>
            </a:r>
            <a:r>
              <a:rPr lang="zh-CN" altLang="en-US" sz="2600" smtClean="0"/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smtClean="0"/>
              <a:t>构造函数：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smtClean="0"/>
              <a:t>public JScrollBar()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smtClean="0"/>
              <a:t>public JScrollBar(int orientation)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smtClean="0"/>
              <a:t>public JScrollBar(int orientation, int value, int visible,int minimum,int maximum)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smtClean="0"/>
              <a:t>说明：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smtClean="0"/>
              <a:t>orientation</a:t>
            </a:r>
            <a:r>
              <a:rPr lang="zh-CN" altLang="en-US" sz="2100" smtClean="0"/>
              <a:t>选值可以是：</a:t>
            </a:r>
            <a:r>
              <a:rPr lang="en-US" altLang="zh-CN" sz="2100" smtClean="0"/>
              <a:t>JScrollBar.HORIZONTAL</a:t>
            </a:r>
            <a:r>
              <a:rPr lang="zh-CN" altLang="en-US" sz="2100" smtClean="0"/>
              <a:t>和</a:t>
            </a:r>
            <a:r>
              <a:rPr lang="en-US" altLang="zh-CN" sz="2100" smtClean="0"/>
              <a:t>VERTICAL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smtClean="0"/>
              <a:t>value</a:t>
            </a:r>
            <a:r>
              <a:rPr lang="zh-CN" altLang="en-US" sz="2100" smtClean="0"/>
              <a:t>：设定初始值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smtClean="0"/>
              <a:t>visible</a:t>
            </a:r>
            <a:r>
              <a:rPr lang="zh-CN" altLang="en-US" sz="2100" smtClean="0"/>
              <a:t>：滑动块的大小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 smtClean="0"/>
              <a:t>minimum</a:t>
            </a:r>
            <a:r>
              <a:rPr lang="zh-CN" altLang="en-US" sz="2100" smtClean="0"/>
              <a:t>和</a:t>
            </a:r>
            <a:r>
              <a:rPr lang="en-US" altLang="zh-CN" sz="2100" smtClean="0"/>
              <a:t>maximum</a:t>
            </a:r>
            <a:r>
              <a:rPr lang="zh-CN" altLang="en-US" sz="2100" smtClean="0"/>
              <a:t>：最小和最大值</a:t>
            </a:r>
          </a:p>
        </p:txBody>
      </p:sp>
    </p:spTree>
    <p:extLst>
      <p:ext uri="{BB962C8B-B14F-4D97-AF65-F5344CB8AC3E}">
        <p14:creationId xmlns:p14="http://schemas.microsoft.com/office/powerpoint/2010/main" val="11117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用户组件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mtClean="0"/>
              <a:t>滚动条</a:t>
            </a:r>
            <a:r>
              <a:rPr lang="en-US" altLang="zh-CN" smtClean="0"/>
              <a:t>JScrollBar</a:t>
            </a:r>
            <a:r>
              <a:rPr lang="zh-CN" altLang="en-US" smtClean="0"/>
              <a:t>：</a:t>
            </a:r>
          </a:p>
          <a:p>
            <a:pPr lvl="1" eaLnBrk="1" hangingPunct="1"/>
            <a:r>
              <a:rPr lang="zh-CN" altLang="en-US" smtClean="0"/>
              <a:t>重要属性和方法：</a:t>
            </a:r>
          </a:p>
          <a:p>
            <a:pPr lvl="2" eaLnBrk="1" hangingPunct="1"/>
            <a:r>
              <a:rPr lang="en-US" altLang="zh-CN" smtClean="0"/>
              <a:t>blockIncrement</a:t>
            </a:r>
            <a:r>
              <a:rPr lang="zh-CN" altLang="en-US" smtClean="0"/>
              <a:t>：点击滚动条的块增加或块减少的量</a:t>
            </a:r>
          </a:p>
          <a:p>
            <a:pPr lvl="2" eaLnBrk="1" hangingPunct="1"/>
            <a:r>
              <a:rPr lang="en-US" altLang="zh-CN" smtClean="0"/>
              <a:t>unitIncrement</a:t>
            </a:r>
            <a:r>
              <a:rPr lang="zh-CN" altLang="en-US" smtClean="0"/>
              <a:t>：点击单位增加或减少的量</a:t>
            </a:r>
          </a:p>
          <a:p>
            <a:pPr lvl="2" eaLnBrk="1" hangingPunct="1"/>
            <a:r>
              <a:rPr lang="en-US" altLang="zh-CN" smtClean="0"/>
              <a:t>public void setValue(int)</a:t>
            </a:r>
            <a:r>
              <a:rPr lang="zh-CN" altLang="en-US" smtClean="0"/>
              <a:t>：用于设置滚动条当前值</a:t>
            </a:r>
          </a:p>
          <a:p>
            <a:pPr lvl="1" eaLnBrk="1" hangingPunct="1"/>
            <a:r>
              <a:rPr lang="zh-CN" altLang="en-US" smtClean="0"/>
              <a:t>事件：</a:t>
            </a:r>
          </a:p>
          <a:p>
            <a:pPr lvl="2" eaLnBrk="1" hangingPunct="1"/>
            <a:r>
              <a:rPr lang="en-US" altLang="zh-CN" smtClean="0"/>
              <a:t>AdjustmentEvent</a:t>
            </a:r>
          </a:p>
          <a:p>
            <a:pPr lvl="2" eaLnBrk="1" hangingPunct="1"/>
            <a:r>
              <a:rPr lang="en-US" altLang="zh-CN" smtClean="0"/>
              <a:t>AdjustmentListener</a:t>
            </a:r>
          </a:p>
          <a:p>
            <a:pPr lvl="3" eaLnBrk="1" hangingPunct="1"/>
            <a:r>
              <a:rPr lang="en-US" altLang="zh-CN" smtClean="0"/>
              <a:t>adjustmentValueChanged</a:t>
            </a:r>
            <a:r>
              <a:rPr lang="zh-CN" altLang="en-US" smtClean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8280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用户组件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smtClean="0"/>
              <a:t>滚动条</a:t>
            </a:r>
            <a:r>
              <a:rPr lang="en-US" altLang="zh-CN" smtClean="0"/>
              <a:t>JScrollBar</a:t>
            </a:r>
            <a:r>
              <a:rPr lang="zh-CN" altLang="en-US" smtClean="0"/>
              <a:t>：</a:t>
            </a:r>
          </a:p>
          <a:p>
            <a:pPr lvl="1" eaLnBrk="1" hangingPunct="1"/>
            <a:r>
              <a:rPr lang="zh-CN" altLang="en-US" smtClean="0"/>
              <a:t>说明：</a:t>
            </a:r>
          </a:p>
          <a:p>
            <a:pPr lvl="2" eaLnBrk="1" hangingPunct="1"/>
            <a:r>
              <a:rPr lang="en-US" altLang="zh-CN" smtClean="0"/>
              <a:t>Java</a:t>
            </a:r>
            <a:r>
              <a:rPr lang="zh-CN" altLang="en-US" smtClean="0"/>
              <a:t>提供了不需编码的自动滚动的组件：</a:t>
            </a:r>
            <a:r>
              <a:rPr lang="en-US" altLang="zh-CN" smtClean="0"/>
              <a:t>JScrollPane</a:t>
            </a:r>
          </a:p>
          <a:p>
            <a:pPr lvl="3" eaLnBrk="1" hangingPunct="1"/>
            <a:r>
              <a:rPr lang="zh-CN" altLang="en-US" smtClean="0"/>
              <a:t>可将它看作特殊容器</a:t>
            </a:r>
          </a:p>
          <a:p>
            <a:pPr lvl="3" eaLnBrk="1" hangingPunct="1"/>
            <a:r>
              <a:rPr lang="zh-CN" altLang="en-US" smtClean="0"/>
              <a:t>构造函数：</a:t>
            </a:r>
          </a:p>
          <a:p>
            <a:pPr lvl="4" eaLnBrk="1" hangingPunct="1"/>
            <a:r>
              <a:rPr lang="en-US" altLang="zh-CN" smtClean="0"/>
              <a:t>public JScrollPane()</a:t>
            </a:r>
          </a:p>
          <a:p>
            <a:pPr lvl="4" eaLnBrk="1" hangingPunct="1"/>
            <a:r>
              <a:rPr lang="en-US" altLang="zh-CN" smtClean="0"/>
              <a:t>public JScrollPane(Component view)</a:t>
            </a:r>
          </a:p>
          <a:p>
            <a:pPr lvl="4" eaLnBrk="1" hangingPunct="1"/>
            <a:r>
              <a:rPr lang="en-US" altLang="zh-CN" smtClean="0"/>
              <a:t>public JScrollPane(Component view,int vsbPolicy,int  hsbPolicy)</a:t>
            </a:r>
          </a:p>
          <a:p>
            <a:pPr lvl="3" eaLnBrk="1" hangingPunct="1"/>
            <a:r>
              <a:rPr lang="zh-CN" altLang="en-US" smtClean="0"/>
              <a:t>说明：</a:t>
            </a:r>
            <a:r>
              <a:rPr lang="en-US" altLang="zh-CN" smtClean="0"/>
              <a:t>vsbPolicy</a:t>
            </a:r>
            <a:r>
              <a:rPr lang="zh-CN" altLang="en-US" smtClean="0"/>
              <a:t>、</a:t>
            </a:r>
            <a:r>
              <a:rPr lang="en-US" altLang="zh-CN" smtClean="0"/>
              <a:t>hsbPolicy</a:t>
            </a:r>
            <a:r>
              <a:rPr lang="zh-CN" altLang="en-US" smtClean="0"/>
              <a:t>取值（需要时出现，总是没有，总是有滚动条）</a:t>
            </a:r>
          </a:p>
        </p:txBody>
      </p:sp>
    </p:spTree>
    <p:extLst>
      <p:ext uri="{BB962C8B-B14F-4D97-AF65-F5344CB8AC3E}">
        <p14:creationId xmlns:p14="http://schemas.microsoft.com/office/powerpoint/2010/main" val="16897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74915" y="235451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46</a:t>
            </a:r>
            <a:r>
              <a:rPr lang="zh-CN" altLang="en-US" dirty="0" smtClean="0"/>
              <a:t>：容器及布局管理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3020110"/>
            <a:ext cx="8064500" cy="373774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 smtClean="0"/>
              <a:t>Container</a:t>
            </a:r>
            <a:r>
              <a:rPr lang="zh-CN" altLang="en-US" sz="2000" dirty="0" smtClean="0"/>
              <a:t>类：抽象类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smtClean="0"/>
              <a:t>Window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Frame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JFrame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 smtClean="0"/>
              <a:t>不依赖于其他容器而独立存在的容器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 smtClean="0"/>
              <a:t>使用步骤：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 smtClean="0"/>
              <a:t>构造函数创建实例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 smtClean="0"/>
              <a:t>激活容器的</a:t>
            </a:r>
            <a:r>
              <a:rPr lang="en-US" altLang="zh-CN" sz="1600" dirty="0" smtClean="0"/>
              <a:t>add</a:t>
            </a:r>
            <a:r>
              <a:rPr lang="zh-CN" altLang="en-US" sz="1600" dirty="0" smtClean="0"/>
              <a:t>方法追加其他组件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 smtClean="0"/>
              <a:t>激活容器的</a:t>
            </a:r>
            <a:r>
              <a:rPr lang="en-US" altLang="zh-CN" sz="1600" dirty="0" err="1" smtClean="0"/>
              <a:t>setLayout</a:t>
            </a:r>
            <a:r>
              <a:rPr lang="zh-CN" altLang="en-US" sz="1600" dirty="0" smtClean="0"/>
              <a:t>方法进行布局设置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 smtClean="0"/>
              <a:t>激活</a:t>
            </a:r>
            <a:r>
              <a:rPr lang="en-US" altLang="zh-CN" sz="1600" dirty="0" err="1" smtClean="0"/>
              <a:t>setSize</a:t>
            </a:r>
            <a:r>
              <a:rPr lang="zh-CN" altLang="en-US" sz="1600" dirty="0" smtClean="0"/>
              <a:t>方法设置容器大小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 smtClean="0"/>
              <a:t>激活</a:t>
            </a:r>
            <a:r>
              <a:rPr lang="en-US" altLang="zh-CN" sz="1600" dirty="0" err="1" smtClean="0"/>
              <a:t>setVisible</a:t>
            </a:r>
            <a:r>
              <a:rPr lang="en-US" altLang="zh-CN" sz="1600" dirty="0" smtClean="0"/>
              <a:t>(true)</a:t>
            </a:r>
            <a:r>
              <a:rPr lang="zh-CN" altLang="en-US" sz="1600" dirty="0" smtClean="0"/>
              <a:t>方法使其可见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smtClean="0"/>
              <a:t>Panel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Applet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JApplet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不能单独存在，只能存在于其他容器中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用法类似于独立容器，只是必须追加到独立容器中</a:t>
            </a:r>
          </a:p>
        </p:txBody>
      </p:sp>
      <p:graphicFrame>
        <p:nvGraphicFramePr>
          <p:cNvPr id="3074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01179632"/>
              </p:ext>
            </p:extLst>
          </p:nvPr>
        </p:nvGraphicFramePr>
        <p:xfrm>
          <a:off x="2531928" y="2294261"/>
          <a:ext cx="63357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3" imgW="4910507" imgH="594247" progId="Visio.Drawing.11">
                  <p:embed/>
                </p:oleObj>
              </mc:Choice>
              <mc:Fallback>
                <p:oleObj name="Visio" r:id="rId3" imgW="4910507" imgH="59424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928" y="2294261"/>
                        <a:ext cx="63357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02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示例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1719263"/>
            <a:ext cx="7715250" cy="4411662"/>
          </a:xfrm>
        </p:spPr>
        <p:txBody>
          <a:bodyPr/>
          <a:lstStyle/>
          <a:p>
            <a:pPr eaLnBrk="1" hangingPunct="1"/>
            <a:r>
              <a:rPr lang="zh-CN" altLang="en-US" smtClean="0"/>
              <a:t>编写程序，利用三个水平滚动条分别调节红、绿、蓝比例，以此设定一个颜色，并将它作为前景色，在面板上画出一个该颜色的填充椭圆。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增加一组单选按钮，分别选择不同图形：实心矩形、实心椭圆、空心矩形、空心椭圆，利用上述滚动条调节得到的颜色，绘制不同的图形</a:t>
            </a:r>
          </a:p>
        </p:txBody>
      </p:sp>
    </p:spTree>
    <p:extLst>
      <p:ext uri="{BB962C8B-B14F-4D97-AF65-F5344CB8AC3E}">
        <p14:creationId xmlns:p14="http://schemas.microsoft.com/office/powerpoint/2010/main" val="19829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用户组件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zh-CN" altLang="en-US" sz="2600" smtClean="0"/>
              <a:t>菜单：</a:t>
            </a:r>
          </a:p>
          <a:p>
            <a:pPr lvl="1" eaLnBrk="1" hangingPunct="1"/>
            <a:r>
              <a:rPr lang="zh-CN" altLang="en-US" sz="2200" smtClean="0"/>
              <a:t>菜单的组织方式：</a:t>
            </a:r>
          </a:p>
          <a:p>
            <a:pPr lvl="2" eaLnBrk="1" hangingPunct="1"/>
            <a:r>
              <a:rPr lang="zh-CN" altLang="en-US" sz="2100" smtClean="0"/>
              <a:t>一个菜单条</a:t>
            </a:r>
            <a:r>
              <a:rPr lang="en-US" altLang="zh-CN" sz="2100" smtClean="0"/>
              <a:t>JMenuBar</a:t>
            </a:r>
            <a:r>
              <a:rPr lang="zh-CN" altLang="en-US" sz="2100" smtClean="0"/>
              <a:t>中包含多个菜单</a:t>
            </a:r>
            <a:r>
              <a:rPr lang="en-US" altLang="zh-CN" sz="2100" smtClean="0"/>
              <a:t>JMenu</a:t>
            </a:r>
          </a:p>
          <a:p>
            <a:pPr lvl="2" eaLnBrk="1" hangingPunct="1"/>
            <a:r>
              <a:rPr lang="zh-CN" altLang="en-US" sz="2100" smtClean="0"/>
              <a:t>一个菜单</a:t>
            </a:r>
            <a:r>
              <a:rPr lang="en-US" altLang="zh-CN" sz="2100" smtClean="0"/>
              <a:t>JMenu</a:t>
            </a:r>
            <a:r>
              <a:rPr lang="zh-CN" altLang="en-US" sz="2100" smtClean="0"/>
              <a:t>中可以包含多个菜单项</a:t>
            </a:r>
            <a:r>
              <a:rPr lang="en-US" altLang="zh-CN" sz="2100" smtClean="0"/>
              <a:t>JMenuItem</a:t>
            </a:r>
          </a:p>
          <a:p>
            <a:pPr lvl="2" eaLnBrk="1" hangingPunct="1"/>
            <a:r>
              <a:rPr lang="zh-CN" altLang="en-US" sz="2100" smtClean="0"/>
              <a:t>而支持菜单的组件（如，</a:t>
            </a:r>
            <a:r>
              <a:rPr lang="en-US" altLang="zh-CN" sz="2100" smtClean="0"/>
              <a:t>JFrame</a:t>
            </a:r>
            <a:r>
              <a:rPr lang="zh-CN" altLang="en-US" sz="2100" smtClean="0"/>
              <a:t>、</a:t>
            </a:r>
            <a:r>
              <a:rPr lang="en-US" altLang="zh-CN" sz="2100" smtClean="0"/>
              <a:t>JDialog</a:t>
            </a:r>
            <a:r>
              <a:rPr lang="zh-CN" altLang="en-US" sz="2100" smtClean="0"/>
              <a:t>等）都包含方法</a:t>
            </a:r>
            <a:r>
              <a:rPr lang="en-US" altLang="zh-CN" sz="2100" smtClean="0"/>
              <a:t>setMenuBar(JMenuBar bar)</a:t>
            </a:r>
            <a:r>
              <a:rPr lang="zh-CN" altLang="en-US" sz="2100" smtClean="0"/>
              <a:t>来设置菜单条</a:t>
            </a:r>
          </a:p>
          <a:p>
            <a:pPr lvl="1" eaLnBrk="1" hangingPunct="1"/>
            <a:r>
              <a:rPr lang="en-US" altLang="zh-CN" sz="2200" smtClean="0"/>
              <a:t>JMenuItem</a:t>
            </a:r>
            <a:r>
              <a:rPr lang="zh-CN" altLang="en-US" sz="2200" smtClean="0"/>
              <a:t>有两个子类：</a:t>
            </a:r>
          </a:p>
          <a:p>
            <a:pPr lvl="2" eaLnBrk="1" hangingPunct="1"/>
            <a:r>
              <a:rPr lang="en-US" altLang="zh-CN" sz="2100" smtClean="0"/>
              <a:t>JRadioButtonMenuItem</a:t>
            </a:r>
          </a:p>
          <a:p>
            <a:pPr lvl="2" eaLnBrk="1" hangingPunct="1"/>
            <a:r>
              <a:rPr lang="en-US" altLang="zh-CN" sz="2100" smtClean="0"/>
              <a:t>JCheckBoxMenuItem</a:t>
            </a:r>
          </a:p>
          <a:p>
            <a:pPr lvl="1" eaLnBrk="1" hangingPunct="1"/>
            <a:r>
              <a:rPr lang="zh-CN" altLang="en-US" sz="2200" smtClean="0"/>
              <a:t>用户选择菜单会触发一个</a:t>
            </a:r>
            <a:r>
              <a:rPr lang="en-US" altLang="zh-CN" sz="2200" smtClean="0"/>
              <a:t>ActionEvent</a:t>
            </a:r>
            <a:r>
              <a:rPr lang="zh-CN" altLang="en-US" sz="2200" smtClean="0"/>
              <a:t>事件，可由监听器</a:t>
            </a:r>
            <a:r>
              <a:rPr lang="en-US" altLang="zh-CN" sz="2200" smtClean="0"/>
              <a:t>ActionListener</a:t>
            </a:r>
            <a:r>
              <a:rPr lang="zh-CN" altLang="en-US" sz="2200" smtClean="0"/>
              <a:t>负责处理</a:t>
            </a:r>
          </a:p>
        </p:txBody>
      </p:sp>
    </p:spTree>
    <p:extLst>
      <p:ext uri="{BB962C8B-B14F-4D97-AF65-F5344CB8AC3E}">
        <p14:creationId xmlns:p14="http://schemas.microsoft.com/office/powerpoint/2010/main" val="260272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用户组件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600" smtClean="0"/>
              <a:t>菜单：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smtClean="0"/>
              <a:t>在</a:t>
            </a:r>
            <a:r>
              <a:rPr lang="en-US" altLang="zh-CN" sz="2200" smtClean="0"/>
              <a:t>Java</a:t>
            </a:r>
            <a:r>
              <a:rPr lang="zh-CN" altLang="en-US" sz="2200" smtClean="0"/>
              <a:t>中实现菜单的步骤：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smtClean="0"/>
              <a:t>创建一个菜单栏，并建立它与框架的关联：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JFrame fm=new JFrame();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fm.setSize(200,300);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fm.setVisible(true);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JMenuBar jmb=new JMenuBar();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fm.setMenuBar(jmb);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smtClean="0"/>
              <a:t>创建菜单：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JMenu fileMenu=new JMenu(“File”);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JMenu helpMenu=new JMenu(“Help”);	//JMenu(String lable)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jmb.add(fileMenu);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jmb.add(helpMenu);</a:t>
            </a:r>
          </a:p>
        </p:txBody>
      </p:sp>
    </p:spTree>
    <p:extLst>
      <p:ext uri="{BB962C8B-B14F-4D97-AF65-F5344CB8AC3E}">
        <p14:creationId xmlns:p14="http://schemas.microsoft.com/office/powerpoint/2010/main" val="292359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用户组件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7339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600" smtClean="0"/>
              <a:t>菜单：</a:t>
            </a:r>
          </a:p>
          <a:p>
            <a:pPr lvl="1" eaLnBrk="1" hangingPunct="1"/>
            <a:r>
              <a:rPr lang="zh-CN" altLang="en-US" sz="2200" smtClean="0"/>
              <a:t>在</a:t>
            </a:r>
            <a:r>
              <a:rPr lang="en-US" altLang="zh-CN" sz="2200" smtClean="0"/>
              <a:t>Java</a:t>
            </a:r>
            <a:r>
              <a:rPr lang="zh-CN" altLang="en-US" sz="2200" smtClean="0"/>
              <a:t>中实现菜单的步骤</a:t>
            </a:r>
            <a:r>
              <a:rPr lang="en-US" altLang="zh-CN" sz="2200" smtClean="0">
                <a:sym typeface="Wingdings" panose="05000000000000000000" pitchFamily="2" charset="2"/>
              </a:rPr>
              <a:t>:(</a:t>
            </a:r>
            <a:r>
              <a:rPr lang="zh-CN" altLang="en-US" sz="2200" smtClean="0">
                <a:sym typeface="Wingdings" panose="05000000000000000000" pitchFamily="2" charset="2"/>
              </a:rPr>
              <a:t>续</a:t>
            </a:r>
            <a:r>
              <a:rPr lang="en-US" altLang="zh-CN" sz="2200" smtClean="0">
                <a:sym typeface="Wingdings" panose="05000000000000000000" pitchFamily="2" charset="2"/>
              </a:rPr>
              <a:t>)</a:t>
            </a:r>
            <a:endParaRPr lang="en-US" altLang="zh-CN" sz="2200" smtClean="0"/>
          </a:p>
          <a:p>
            <a:pPr lvl="2" eaLnBrk="1" hangingPunct="1"/>
            <a:r>
              <a:rPr lang="zh-CN" altLang="en-US" sz="2100" smtClean="0"/>
              <a:t>创建菜单项，并将它们加入到菜单中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fileMenu.add(new JMenuItem(“New”));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fileMenu.add(new JMenuItem(“Open”));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fileMenu.addSeparator();	//</a:t>
            </a:r>
            <a:r>
              <a:rPr lang="zh-CN" altLang="en-US" sz="1800" smtClean="0"/>
              <a:t>在菜单中增加一条分隔线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fileMenu.add(new JMenuItem(“Print”));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fileMenu.add(new JMenuItem(“Exit”));</a:t>
            </a:r>
          </a:p>
          <a:p>
            <a:pPr lvl="3" eaLnBrk="1" hangingPunct="1"/>
            <a:r>
              <a:rPr lang="zh-CN" altLang="en-US" sz="1800" smtClean="0"/>
              <a:t>创建子菜单项：将一个菜单嵌入到另一个菜单中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JMenu softWareSubMenu=new JMenu(“Software”);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JMenu hardWareSubMen=new JMenu(“Hardward”);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helpMenu.add(softWareSubMenu);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helpMenu.add(hardWareSubMenu);</a:t>
            </a:r>
          </a:p>
        </p:txBody>
      </p:sp>
    </p:spTree>
    <p:extLst>
      <p:ext uri="{BB962C8B-B14F-4D97-AF65-F5344CB8AC3E}">
        <p14:creationId xmlns:p14="http://schemas.microsoft.com/office/powerpoint/2010/main" val="26863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用户组件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628775"/>
            <a:ext cx="7632700" cy="47339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600" smtClean="0"/>
              <a:t>菜单：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smtClean="0"/>
              <a:t>在</a:t>
            </a:r>
            <a:r>
              <a:rPr lang="en-US" altLang="zh-CN" sz="2200" smtClean="0"/>
              <a:t>Java</a:t>
            </a:r>
            <a:r>
              <a:rPr lang="zh-CN" altLang="en-US" sz="2200" smtClean="0"/>
              <a:t>中实现菜单的步骤</a:t>
            </a:r>
            <a:r>
              <a:rPr lang="en-US" altLang="zh-CN" sz="2200" smtClean="0">
                <a:sym typeface="Wingdings" panose="05000000000000000000" pitchFamily="2" charset="2"/>
              </a:rPr>
              <a:t>:(</a:t>
            </a:r>
            <a:r>
              <a:rPr lang="zh-CN" altLang="en-US" sz="2200" smtClean="0">
                <a:sym typeface="Wingdings" panose="05000000000000000000" pitchFamily="2" charset="2"/>
              </a:rPr>
              <a:t>续</a:t>
            </a:r>
            <a:r>
              <a:rPr lang="en-US" altLang="zh-CN" sz="2200" smtClean="0">
                <a:sym typeface="Wingdings" panose="05000000000000000000" pitchFamily="2" charset="2"/>
              </a:rPr>
              <a:t>)</a:t>
            </a:r>
            <a:endParaRPr lang="en-US" altLang="zh-CN" sz="220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smtClean="0"/>
              <a:t>创建菜单项，并将它们加入到菜单中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smtClean="0"/>
              <a:t>创建复选框菜单项：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smtClean="0"/>
              <a:t>	</a:t>
            </a:r>
            <a:r>
              <a:rPr lang="en-US" altLang="zh-CN" sz="1800" smtClean="0"/>
              <a:t>helpMenu.add(new JCheckBoxMenuItem(“Check it”);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smtClean="0"/>
              <a:t>创建单选按钮菜单项：</a:t>
            </a:r>
            <a:r>
              <a:rPr lang="en-US" altLang="zh-CN" sz="1800" smtClean="0"/>
              <a:t>(</a:t>
            </a:r>
            <a:r>
              <a:rPr lang="zh-CN" altLang="en-US" sz="1800" smtClean="0"/>
              <a:t>与</a:t>
            </a:r>
            <a:r>
              <a:rPr lang="en-US" altLang="zh-CN" sz="1800" smtClean="0"/>
              <a:t>JCheckBoxMenuItem</a:t>
            </a:r>
            <a:r>
              <a:rPr lang="zh-CN" altLang="en-US" sz="1800" smtClean="0"/>
              <a:t>类似</a:t>
            </a:r>
            <a:r>
              <a:rPr lang="en-US" altLang="zh-CN" sz="180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smtClean="0"/>
              <a:t>对于菜单项产生的</a:t>
            </a:r>
            <a:r>
              <a:rPr lang="en-US" altLang="zh-CN" sz="2100" smtClean="0"/>
              <a:t>ActionEvent</a:t>
            </a:r>
            <a:r>
              <a:rPr lang="zh-CN" altLang="en-US" sz="2100" smtClean="0"/>
              <a:t>事件，必须实现处理器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public void actionPerformed(ActionEvent e)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{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	String actionCommand=e.getActionCommand();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	if (e.getSource() instanceof JMenuItem)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		if (“New”.equals(actionCommand))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			//……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52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用户组件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628775"/>
            <a:ext cx="7632700" cy="4733925"/>
          </a:xfrm>
        </p:spPr>
        <p:txBody>
          <a:bodyPr/>
          <a:lstStyle/>
          <a:p>
            <a:pPr eaLnBrk="1" hangingPunct="1"/>
            <a:r>
              <a:rPr lang="zh-CN" altLang="en-US" sz="2600" smtClean="0"/>
              <a:t>菜单：</a:t>
            </a:r>
          </a:p>
          <a:p>
            <a:pPr lvl="1" eaLnBrk="1" hangingPunct="1"/>
            <a:r>
              <a:rPr lang="zh-CN" altLang="en-US" sz="2200" smtClean="0"/>
              <a:t>在</a:t>
            </a:r>
            <a:r>
              <a:rPr lang="en-US" altLang="zh-CN" sz="2200" smtClean="0"/>
              <a:t>Java</a:t>
            </a:r>
            <a:r>
              <a:rPr lang="zh-CN" altLang="en-US" sz="2200" smtClean="0"/>
              <a:t>中实现菜单的步骤</a:t>
            </a:r>
            <a:r>
              <a:rPr lang="en-US" altLang="zh-CN" sz="2200" smtClean="0">
                <a:sym typeface="Wingdings" panose="05000000000000000000" pitchFamily="2" charset="2"/>
              </a:rPr>
              <a:t>:(</a:t>
            </a:r>
            <a:r>
              <a:rPr lang="zh-CN" altLang="en-US" sz="2200" smtClean="0">
                <a:sym typeface="Wingdings" panose="05000000000000000000" pitchFamily="2" charset="2"/>
              </a:rPr>
              <a:t>续</a:t>
            </a:r>
            <a:r>
              <a:rPr lang="en-US" altLang="zh-CN" sz="2200" smtClean="0">
                <a:sym typeface="Wingdings" panose="05000000000000000000" pitchFamily="2" charset="2"/>
              </a:rPr>
              <a:t>)</a:t>
            </a:r>
            <a:endParaRPr lang="en-US" altLang="zh-CN" sz="2200" smtClean="0"/>
          </a:p>
          <a:p>
            <a:pPr lvl="2" eaLnBrk="1" hangingPunct="1"/>
            <a:r>
              <a:rPr lang="zh-CN" altLang="en-US" sz="2100" smtClean="0"/>
              <a:t>设置菜单的图标、热键和快捷键：</a:t>
            </a:r>
          </a:p>
          <a:p>
            <a:pPr lvl="3" eaLnBrk="1" hangingPunct="1"/>
            <a:r>
              <a:rPr lang="en-US" altLang="zh-CN" sz="1800" smtClean="0"/>
              <a:t>JMenuItem</a:t>
            </a:r>
            <a:r>
              <a:rPr lang="zh-CN" altLang="en-US" sz="1800" smtClean="0"/>
              <a:t>及其子类包含下列方法：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setIcon(ImageIcon);		//</a:t>
            </a:r>
            <a:r>
              <a:rPr lang="zh-CN" altLang="en-US" sz="1800" smtClean="0"/>
              <a:t>设置图标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setMnemonic(char);	//</a:t>
            </a:r>
            <a:r>
              <a:rPr lang="zh-CN" altLang="en-US" sz="1800" smtClean="0"/>
              <a:t>设置</a:t>
            </a:r>
            <a:r>
              <a:rPr lang="en-US" altLang="zh-CN" sz="1800" smtClean="0"/>
              <a:t>ALT+Char</a:t>
            </a:r>
            <a:r>
              <a:rPr lang="zh-CN" altLang="en-US" sz="1800" smtClean="0"/>
              <a:t>热键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setAccelerator(KeyStroke);	//</a:t>
            </a:r>
            <a:r>
              <a:rPr lang="zh-CN" altLang="en-US" sz="1800" smtClean="0"/>
              <a:t>设置快捷键</a:t>
            </a:r>
          </a:p>
          <a:p>
            <a:pPr lvl="3" eaLnBrk="1" hangingPunct="1"/>
            <a:r>
              <a:rPr lang="zh-CN" altLang="en-US" sz="1800" smtClean="0"/>
              <a:t>例如：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JMenuItem jopen=new JMenuItem(“Open”);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jopen.setIcon(new ImageIcon(“images/new.gif”));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jopen.setMnemonic(‘O’);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jopen.setAccelerator(KeyStroke.getKeyStroke(KeyEvent.VK_O,ActionEvent.CTRL_MASK));		//Ctrl+O</a:t>
            </a:r>
          </a:p>
        </p:txBody>
      </p:sp>
    </p:spTree>
    <p:extLst>
      <p:ext uri="{BB962C8B-B14F-4D97-AF65-F5344CB8AC3E}">
        <p14:creationId xmlns:p14="http://schemas.microsoft.com/office/powerpoint/2010/main" val="12577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用户组件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菜单：</a:t>
            </a:r>
          </a:p>
          <a:p>
            <a:pPr lvl="1" eaLnBrk="1" hangingPunct="1"/>
            <a:r>
              <a:rPr lang="en-US" altLang="zh-CN" smtClean="0"/>
              <a:t>Swing</a:t>
            </a:r>
            <a:r>
              <a:rPr lang="zh-CN" altLang="en-US" smtClean="0"/>
              <a:t>还包含</a:t>
            </a:r>
            <a:r>
              <a:rPr lang="en-US" altLang="zh-CN" smtClean="0"/>
              <a:t>JPopupMenu</a:t>
            </a:r>
            <a:r>
              <a:rPr lang="zh-CN" altLang="en-US" smtClean="0"/>
              <a:t>：</a:t>
            </a:r>
          </a:p>
          <a:p>
            <a:pPr lvl="2" eaLnBrk="1" hangingPunct="1"/>
            <a:r>
              <a:rPr lang="zh-CN" altLang="en-US" smtClean="0"/>
              <a:t>用户按下或松开鼠标右键，触发</a:t>
            </a:r>
            <a:r>
              <a:rPr lang="en-US" altLang="zh-CN" smtClean="0"/>
              <a:t>MouseEvent</a:t>
            </a:r>
            <a:r>
              <a:rPr lang="zh-CN" altLang="en-US" smtClean="0"/>
              <a:t>事件</a:t>
            </a:r>
          </a:p>
          <a:p>
            <a:pPr lvl="2" eaLnBrk="1" hangingPunct="1"/>
            <a:r>
              <a:rPr lang="zh-CN" altLang="en-US" smtClean="0"/>
              <a:t>此时该事件对象的</a:t>
            </a:r>
            <a:r>
              <a:rPr lang="en-US" altLang="zh-CN" smtClean="0"/>
              <a:t>isPopupTrigger()</a:t>
            </a:r>
            <a:r>
              <a:rPr lang="zh-CN" altLang="en-US" smtClean="0"/>
              <a:t>方法返回</a:t>
            </a:r>
            <a:r>
              <a:rPr lang="en-US" altLang="zh-CN" smtClean="0"/>
              <a:t>true</a:t>
            </a:r>
          </a:p>
          <a:p>
            <a:pPr lvl="2" eaLnBrk="1" hangingPunct="1"/>
            <a:r>
              <a:rPr lang="zh-CN" altLang="en-US" smtClean="0"/>
              <a:t>如果希望显式弹出式菜单，只需调用</a:t>
            </a:r>
            <a:r>
              <a:rPr lang="en-US" altLang="zh-CN" smtClean="0"/>
              <a:t>JPopupMenu</a:t>
            </a:r>
            <a:r>
              <a:rPr lang="zh-CN" altLang="en-US" smtClean="0"/>
              <a:t>中的</a:t>
            </a:r>
            <a:r>
              <a:rPr lang="en-US" altLang="zh-CN" smtClean="0"/>
              <a:t>show()</a:t>
            </a:r>
            <a:r>
              <a:rPr lang="zh-CN" altLang="en-US" smtClean="0"/>
              <a:t>方法即可</a:t>
            </a:r>
          </a:p>
        </p:txBody>
      </p:sp>
    </p:spTree>
    <p:extLst>
      <p:ext uri="{BB962C8B-B14F-4D97-AF65-F5344CB8AC3E}">
        <p14:creationId xmlns:p14="http://schemas.microsoft.com/office/powerpoint/2010/main" val="32538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用户组件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4688"/>
            <a:ext cx="8229600" cy="3890962"/>
          </a:xfrm>
        </p:spPr>
        <p:txBody>
          <a:bodyPr/>
          <a:lstStyle/>
          <a:p>
            <a:pPr eaLnBrk="1" hangingPunct="1"/>
            <a:r>
              <a:rPr lang="zh-CN" altLang="en-US" sz="2600" smtClean="0"/>
              <a:t>组件观感</a:t>
            </a:r>
          </a:p>
          <a:p>
            <a:pPr lvl="1" eaLnBrk="1" hangingPunct="1"/>
            <a:r>
              <a:rPr lang="en-US" altLang="zh-CN" sz="2200" smtClean="0"/>
              <a:t>Swing</a:t>
            </a:r>
            <a:r>
              <a:rPr lang="zh-CN" altLang="en-US" sz="2200" smtClean="0"/>
              <a:t>组件提供了可插把式观感</a:t>
            </a:r>
          </a:p>
          <a:p>
            <a:pPr lvl="1" eaLnBrk="1" hangingPunct="1"/>
            <a:r>
              <a:rPr lang="zh-CN" altLang="en-US" sz="2200" smtClean="0"/>
              <a:t>默认情况下，</a:t>
            </a:r>
            <a:r>
              <a:rPr lang="en-US" altLang="zh-CN" sz="2200" smtClean="0"/>
              <a:t>Swing</a:t>
            </a:r>
            <a:r>
              <a:rPr lang="zh-CN" altLang="en-US" sz="2200" smtClean="0"/>
              <a:t>程序使用</a:t>
            </a:r>
            <a:r>
              <a:rPr lang="en-US" altLang="zh-CN" sz="2200" smtClean="0"/>
              <a:t>Metal</a:t>
            </a:r>
            <a:r>
              <a:rPr lang="zh-CN" altLang="en-US" sz="2200" smtClean="0"/>
              <a:t>观感</a:t>
            </a:r>
          </a:p>
          <a:p>
            <a:pPr lvl="1" eaLnBrk="1" hangingPunct="1"/>
            <a:r>
              <a:rPr lang="zh-CN" altLang="en-US" sz="2200" smtClean="0"/>
              <a:t>改变的方法有：</a:t>
            </a:r>
          </a:p>
          <a:p>
            <a:pPr lvl="2" eaLnBrk="1" hangingPunct="1"/>
            <a:r>
              <a:rPr lang="en-US" altLang="zh-CN" sz="2100" smtClean="0"/>
              <a:t>Jdk/jre/lib</a:t>
            </a:r>
            <a:r>
              <a:rPr lang="zh-CN" altLang="en-US" sz="2100" smtClean="0"/>
              <a:t>目录下提供一个</a:t>
            </a:r>
            <a:r>
              <a:rPr lang="en-US" altLang="zh-CN" sz="2100" smtClean="0"/>
              <a:t>swing.properties</a:t>
            </a:r>
            <a:r>
              <a:rPr lang="zh-CN" altLang="en-US" sz="2100" smtClean="0"/>
              <a:t>文件，其中把属性</a:t>
            </a:r>
            <a:r>
              <a:rPr lang="en-US" altLang="zh-CN" sz="2100" smtClean="0"/>
              <a:t>swing.defaultlaf</a:t>
            </a:r>
            <a:r>
              <a:rPr lang="zh-CN" altLang="en-US" sz="2100" smtClean="0"/>
              <a:t>设成你想要的观感名</a:t>
            </a:r>
          </a:p>
          <a:p>
            <a:pPr lvl="3" eaLnBrk="1" hangingPunct="1"/>
            <a:r>
              <a:rPr lang="zh-CN" altLang="en-US" sz="1800" smtClean="0"/>
              <a:t>可提供的观感包括：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javax.swing.plaf.metal.MetalLookAndFeel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com.sun.java.swing.plaf.motif.MotifLookAndFeel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com.sun.java.swing.plaf.windows.WindowsLookAndFeel</a:t>
            </a:r>
          </a:p>
        </p:txBody>
      </p:sp>
    </p:spTree>
    <p:extLst>
      <p:ext uri="{BB962C8B-B14F-4D97-AF65-F5344CB8AC3E}">
        <p14:creationId xmlns:p14="http://schemas.microsoft.com/office/powerpoint/2010/main" val="22577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用户组件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4688"/>
            <a:ext cx="8229600" cy="3890962"/>
          </a:xfrm>
        </p:spPr>
        <p:txBody>
          <a:bodyPr/>
          <a:lstStyle/>
          <a:p>
            <a:pPr eaLnBrk="1" hangingPunct="1"/>
            <a:r>
              <a:rPr lang="zh-CN" altLang="en-US" sz="3400" smtClean="0"/>
              <a:t>组件观感</a:t>
            </a:r>
          </a:p>
          <a:p>
            <a:pPr lvl="1" eaLnBrk="1" hangingPunct="1"/>
            <a:r>
              <a:rPr lang="zh-CN" altLang="en-US" smtClean="0"/>
              <a:t>改变的方法有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</a:p>
          <a:p>
            <a:pPr lvl="2" eaLnBrk="1" hangingPunct="1"/>
            <a:r>
              <a:rPr lang="zh-CN" altLang="en-US" sz="2500" smtClean="0"/>
              <a:t>动态改变观感，可调用静态的</a:t>
            </a:r>
            <a:r>
              <a:rPr lang="en-US" altLang="zh-CN" sz="2500" smtClean="0"/>
              <a:t>UIManager.setLookAndFeel</a:t>
            </a:r>
            <a:r>
              <a:rPr lang="zh-CN" altLang="en-US" sz="2500" smtClean="0"/>
              <a:t>方法，并给出想要的观感的名字；接着调用</a:t>
            </a:r>
            <a:r>
              <a:rPr lang="en-US" altLang="zh-CN" sz="2500" smtClean="0"/>
              <a:t>SwingUtilities.updateComponentTreeUI</a:t>
            </a:r>
            <a:r>
              <a:rPr lang="zh-CN" altLang="en-US" sz="2500" smtClean="0"/>
              <a:t>来刷新全部组件</a:t>
            </a:r>
          </a:p>
        </p:txBody>
      </p:sp>
    </p:spTree>
    <p:extLst>
      <p:ext uri="{BB962C8B-B14F-4D97-AF65-F5344CB8AC3E}">
        <p14:creationId xmlns:p14="http://schemas.microsoft.com/office/powerpoint/2010/main" val="17640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用户组件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对话框</a:t>
            </a:r>
            <a:r>
              <a:rPr lang="en-US" altLang="zh-CN" smtClean="0"/>
              <a:t>JDialog</a:t>
            </a:r>
          </a:p>
          <a:p>
            <a:pPr lvl="1" eaLnBrk="1" hangingPunct="1"/>
            <a:r>
              <a:rPr lang="zh-CN" altLang="en-US" smtClean="0"/>
              <a:t>默认布局管理器：</a:t>
            </a:r>
            <a:r>
              <a:rPr lang="en-US" altLang="zh-CN" smtClean="0"/>
              <a:t>BorderLayout</a:t>
            </a:r>
          </a:p>
          <a:p>
            <a:pPr lvl="1" eaLnBrk="1" hangingPunct="1"/>
            <a:r>
              <a:rPr lang="zh-CN" altLang="en-US" smtClean="0"/>
              <a:t>构造方法：</a:t>
            </a:r>
          </a:p>
          <a:p>
            <a:pPr lvl="2" eaLnBrk="1" hangingPunct="1"/>
            <a:r>
              <a:rPr lang="en-US" altLang="zh-CN" smtClean="0"/>
              <a:t>JDialog(Frame owner, String title, boolean modal)</a:t>
            </a:r>
          </a:p>
          <a:p>
            <a:pPr lvl="2" eaLnBrk="1" hangingPunct="1"/>
            <a:r>
              <a:rPr lang="zh-CN" altLang="en-US" smtClean="0"/>
              <a:t>说明：</a:t>
            </a:r>
            <a:r>
              <a:rPr lang="en-US" altLang="zh-CN" smtClean="0"/>
              <a:t>modal——</a:t>
            </a:r>
            <a:r>
              <a:rPr lang="zh-CN" altLang="en-US" smtClean="0"/>
              <a:t>是否为模态对话框</a:t>
            </a:r>
          </a:p>
          <a:p>
            <a:pPr lvl="1" eaLnBrk="1" hangingPunct="1"/>
            <a:r>
              <a:rPr lang="zh-CN" altLang="en-US" smtClean="0"/>
              <a:t>对话框关闭时，通常不需要结束整个应用程序，因此需要调用</a:t>
            </a:r>
            <a:r>
              <a:rPr lang="en-US" altLang="zh-CN" smtClean="0"/>
              <a:t>JDialog</a:t>
            </a:r>
            <a:r>
              <a:rPr lang="zh-CN" altLang="en-US" smtClean="0"/>
              <a:t>的</a:t>
            </a:r>
            <a:r>
              <a:rPr lang="en-US" altLang="zh-CN" smtClean="0"/>
              <a:t>disponse()</a:t>
            </a:r>
            <a:r>
              <a:rPr lang="zh-CN" altLang="en-US" smtClean="0"/>
              <a:t>方法，释放对话框所占用资源</a:t>
            </a:r>
          </a:p>
        </p:txBody>
      </p:sp>
    </p:spTree>
    <p:extLst>
      <p:ext uri="{BB962C8B-B14F-4D97-AF65-F5344CB8AC3E}">
        <p14:creationId xmlns:p14="http://schemas.microsoft.com/office/powerpoint/2010/main" val="30043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容器及布局管理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909" y="2210482"/>
            <a:ext cx="8229600" cy="44116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600" dirty="0" smtClean="0"/>
              <a:t>容器使用示例：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/>
              <a:t>说明：以</a:t>
            </a:r>
            <a:r>
              <a:rPr lang="en-US" altLang="zh-CN" sz="2200" dirty="0" err="1" smtClean="0"/>
              <a:t>JFrame</a:t>
            </a:r>
            <a:r>
              <a:rPr lang="zh-CN" altLang="en-US" sz="2200" dirty="0" smtClean="0"/>
              <a:t>为例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100" dirty="0" smtClean="0"/>
              <a:t>居中问题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CN" sz="1800" dirty="0" err="1" smtClean="0"/>
              <a:t>java.awt.Toolkit</a:t>
            </a:r>
            <a:r>
              <a:rPr lang="zh-CN" altLang="en-US" sz="1800" dirty="0" smtClean="0"/>
              <a:t>类可用于得到屏幕的宽和高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1800" dirty="0" smtClean="0"/>
              <a:t>例如：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Dimension </a:t>
            </a:r>
            <a:r>
              <a:rPr lang="en-US" altLang="zh-CN" sz="1600" dirty="0" err="1" smtClean="0"/>
              <a:t>dm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Toolkit.getDefaultToolkit</a:t>
            </a:r>
            <a:r>
              <a:rPr lang="en-US" altLang="zh-CN" sz="1600" dirty="0" smtClean="0"/>
              <a:t>().</a:t>
            </a:r>
            <a:r>
              <a:rPr lang="en-US" altLang="zh-CN" sz="1600" dirty="0" err="1" smtClean="0"/>
              <a:t>getScreenSize</a:t>
            </a:r>
            <a:r>
              <a:rPr lang="en-US" altLang="zh-CN" sz="1600" dirty="0" smtClean="0"/>
              <a:t>();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x=</a:t>
            </a:r>
            <a:r>
              <a:rPr lang="en-US" altLang="zh-CN" sz="1600" dirty="0" err="1" smtClean="0"/>
              <a:t>dm.width</a:t>
            </a:r>
            <a:r>
              <a:rPr lang="en-US" altLang="zh-CN" sz="1600" dirty="0" smtClean="0"/>
              <a:t>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y=</a:t>
            </a:r>
            <a:r>
              <a:rPr lang="en-US" altLang="zh-CN" sz="1600" dirty="0" err="1" smtClean="0"/>
              <a:t>dm.height</a:t>
            </a:r>
            <a:r>
              <a:rPr lang="en-US" altLang="zh-CN" sz="1600" dirty="0" smtClean="0"/>
              <a:t>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x=(x-</a:t>
            </a:r>
            <a:r>
              <a:rPr lang="en-US" altLang="zh-CN" sz="1600" dirty="0" err="1" smtClean="0"/>
              <a:t>jf.getWidth</a:t>
            </a:r>
            <a:r>
              <a:rPr lang="en-US" altLang="zh-CN" sz="1600" dirty="0" smtClean="0"/>
              <a:t>())/2;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y=(y-</a:t>
            </a:r>
            <a:r>
              <a:rPr lang="en-US" altLang="zh-CN" sz="1600" dirty="0" err="1" smtClean="0"/>
              <a:t>jf.getHeight</a:t>
            </a:r>
            <a:r>
              <a:rPr lang="en-US" altLang="zh-CN" sz="1600" dirty="0" smtClean="0"/>
              <a:t>())/2;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 smtClean="0"/>
              <a:t>jf.setLocation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x,y</a:t>
            </a:r>
            <a:r>
              <a:rPr lang="en-US" altLang="zh-CN" sz="1600" dirty="0" smtClean="0"/>
              <a:t>);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100" dirty="0" smtClean="0"/>
              <a:t>追加其他组件：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1800" dirty="0" smtClean="0"/>
              <a:t>例如：</a:t>
            </a:r>
            <a:r>
              <a:rPr lang="en-US" altLang="zh-CN" sz="1800" dirty="0" err="1" smtClean="0"/>
              <a:t>jf.getContentPane</a:t>
            </a:r>
            <a:r>
              <a:rPr lang="en-US" altLang="zh-CN" sz="1800" dirty="0" smtClean="0"/>
              <a:t>().add(new </a:t>
            </a:r>
            <a:r>
              <a:rPr lang="en-US" altLang="zh-CN" sz="1800" dirty="0" err="1" smtClean="0"/>
              <a:t>JButton</a:t>
            </a:r>
            <a:r>
              <a:rPr lang="en-US" altLang="zh-CN" sz="1800" dirty="0" smtClean="0"/>
              <a:t>("Welcome"));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100" dirty="0" smtClean="0"/>
              <a:t>退出：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1800" dirty="0" smtClean="0"/>
              <a:t>例如：</a:t>
            </a:r>
            <a:r>
              <a:rPr lang="en-US" altLang="zh-CN" sz="1800" dirty="0" err="1" smtClean="0"/>
              <a:t>jf.setDefaultCloseOperation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JFrame.EXIT_ON_CLOSE</a:t>
            </a:r>
            <a:r>
              <a:rPr lang="en-US" altLang="zh-CN" sz="18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968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用户组件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文件对话框</a:t>
            </a:r>
            <a:r>
              <a:rPr lang="en-US" altLang="zh-CN" smtClean="0"/>
              <a:t>JFileChooser</a:t>
            </a:r>
          </a:p>
          <a:p>
            <a:pPr lvl="1" eaLnBrk="1" hangingPunct="1"/>
            <a:r>
              <a:rPr lang="zh-CN" altLang="en-US" smtClean="0"/>
              <a:t>包含两个静态方法：</a:t>
            </a:r>
          </a:p>
          <a:p>
            <a:pPr lvl="2" eaLnBrk="1" hangingPunct="1"/>
            <a:r>
              <a:rPr lang="en-US" altLang="zh-CN" smtClean="0"/>
              <a:t>showOpenDialog()</a:t>
            </a:r>
            <a:r>
              <a:rPr lang="zh-CN" altLang="en-US" smtClean="0"/>
              <a:t>：显式用于打开文件的对话框</a:t>
            </a:r>
          </a:p>
          <a:p>
            <a:pPr lvl="2" eaLnBrk="1" hangingPunct="1"/>
            <a:r>
              <a:rPr lang="en-US" altLang="zh-CN" smtClean="0"/>
              <a:t>showSaveDialog()</a:t>
            </a:r>
            <a:r>
              <a:rPr lang="zh-CN" altLang="en-US" smtClean="0"/>
              <a:t>：显式用于保存文件的对话框</a:t>
            </a:r>
          </a:p>
          <a:p>
            <a:pPr lvl="1" eaLnBrk="1" hangingPunct="1"/>
            <a:r>
              <a:rPr lang="zh-CN" altLang="en-US" smtClean="0"/>
              <a:t>使用示例：文本编辑器模仿</a:t>
            </a:r>
          </a:p>
        </p:txBody>
      </p:sp>
    </p:spTree>
    <p:extLst>
      <p:ext uri="{BB962C8B-B14F-4D97-AF65-F5344CB8AC3E}">
        <p14:creationId xmlns:p14="http://schemas.microsoft.com/office/powerpoint/2010/main" val="2725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Swing</a:t>
            </a:r>
            <a:r>
              <a:rPr lang="zh-CN" altLang="en-US" smtClean="0"/>
              <a:t>用户组件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消息框：</a:t>
            </a:r>
          </a:p>
          <a:p>
            <a:pPr lvl="1" eaLnBrk="1" hangingPunct="1"/>
            <a:r>
              <a:rPr lang="en-US" altLang="zh-CN" smtClean="0"/>
              <a:t>JOptionPane</a:t>
            </a:r>
            <a:r>
              <a:rPr lang="zh-CN" altLang="en-US" smtClean="0"/>
              <a:t>类中包含一系列</a:t>
            </a:r>
            <a:r>
              <a:rPr lang="en-US" altLang="zh-CN" smtClean="0"/>
              <a:t>showXXXDialog()</a:t>
            </a:r>
            <a:r>
              <a:rPr lang="zh-CN" altLang="en-US" smtClean="0"/>
              <a:t>的静态方法，可用来生成各种类型的消息框</a:t>
            </a:r>
          </a:p>
          <a:p>
            <a:pPr lvl="2" eaLnBrk="1" hangingPunct="1"/>
            <a:r>
              <a:rPr lang="en-US" altLang="zh-CN" smtClean="0"/>
              <a:t>showMessageDialog()</a:t>
            </a:r>
            <a:r>
              <a:rPr lang="zh-CN" altLang="en-US" smtClean="0"/>
              <a:t>：显示包含提示信息的对话框</a:t>
            </a:r>
          </a:p>
          <a:p>
            <a:pPr lvl="2" eaLnBrk="1" hangingPunct="1"/>
            <a:r>
              <a:rPr lang="en-US" altLang="zh-CN" smtClean="0"/>
              <a:t>showOptionDialog()</a:t>
            </a:r>
            <a:r>
              <a:rPr lang="zh-CN" altLang="en-US" smtClean="0"/>
              <a:t>：显示让用户选择可选项的对话框</a:t>
            </a:r>
          </a:p>
          <a:p>
            <a:pPr lvl="2" eaLnBrk="1" hangingPunct="1"/>
            <a:r>
              <a:rPr lang="en-US" altLang="zh-CN" smtClean="0"/>
              <a:t>showInputDialog()</a:t>
            </a:r>
          </a:p>
          <a:p>
            <a:pPr lvl="2" eaLnBrk="1" hangingPunct="1"/>
            <a:r>
              <a:rPr lang="en-US" altLang="zh-CN" smtClean="0"/>
              <a:t>showConfirmDialog()</a:t>
            </a:r>
            <a:r>
              <a:rPr lang="zh-CN" altLang="en-US" smtClean="0"/>
              <a:t>：显示让用户选</a:t>
            </a:r>
            <a:r>
              <a:rPr lang="en-US" altLang="zh-CN" smtClean="0"/>
              <a:t>Yes/No</a:t>
            </a:r>
            <a:r>
              <a:rPr lang="zh-CN" altLang="en-US" smtClean="0"/>
              <a:t>的对话框</a:t>
            </a:r>
          </a:p>
        </p:txBody>
      </p:sp>
    </p:spTree>
    <p:extLst>
      <p:ext uri="{BB962C8B-B14F-4D97-AF65-F5344CB8AC3E}">
        <p14:creationId xmlns:p14="http://schemas.microsoft.com/office/powerpoint/2010/main" val="10520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23837"/>
            <a:ext cx="81343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36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9911</TotalTime>
  <Words>4048</Words>
  <Application>Microsoft Office PowerPoint</Application>
  <PresentationFormat>全屏显示(4:3)</PresentationFormat>
  <Paragraphs>696</Paragraphs>
  <Slides>81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81</vt:i4>
      </vt:variant>
    </vt:vector>
  </HeadingPairs>
  <TitlesOfParts>
    <vt:vector size="95" baseType="lpstr">
      <vt:lpstr>Arial Unicode MS</vt:lpstr>
      <vt:lpstr>Calisto MT</vt:lpstr>
      <vt:lpstr>楷体_GB2312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起源</vt:lpstr>
      <vt:lpstr>1_起源</vt:lpstr>
      <vt:lpstr>Visio</vt:lpstr>
      <vt:lpstr>Microsoft Visio 绘图</vt:lpstr>
      <vt:lpstr>图形用户界面（GUI）</vt:lpstr>
      <vt:lpstr>知识点44：GUI概述</vt:lpstr>
      <vt:lpstr>GUI概述</vt:lpstr>
      <vt:lpstr>知识点45：Java图形API</vt:lpstr>
      <vt:lpstr>Java图形API</vt:lpstr>
      <vt:lpstr>Java图形API</vt:lpstr>
      <vt:lpstr>知识点46：容器及布局管理</vt:lpstr>
      <vt:lpstr>容器及布局管理</vt:lpstr>
      <vt:lpstr>PowerPoint 演示文稿</vt:lpstr>
      <vt:lpstr>容器及布局管理</vt:lpstr>
      <vt:lpstr>知识点47：布局管理器</vt:lpstr>
      <vt:lpstr>布局管理器</vt:lpstr>
      <vt:lpstr>PowerPoint 演示文稿</vt:lpstr>
      <vt:lpstr>布局管理器</vt:lpstr>
      <vt:lpstr>布局管理器</vt:lpstr>
      <vt:lpstr>PowerPoint 演示文稿</vt:lpstr>
      <vt:lpstr>布局管理器</vt:lpstr>
      <vt:lpstr>布局管理器</vt:lpstr>
      <vt:lpstr>布局管理器</vt:lpstr>
      <vt:lpstr>布局管理器</vt:lpstr>
      <vt:lpstr>布局管理器</vt:lpstr>
      <vt:lpstr>PowerPoint 演示文稿</vt:lpstr>
      <vt:lpstr>知识点48：辅助类</vt:lpstr>
      <vt:lpstr>辅助类</vt:lpstr>
      <vt:lpstr>辅助类</vt:lpstr>
      <vt:lpstr>辅助类</vt:lpstr>
      <vt:lpstr>辅助类</vt:lpstr>
      <vt:lpstr>辅助类</vt:lpstr>
      <vt:lpstr>PowerPoint 演示文稿</vt:lpstr>
      <vt:lpstr>辅助类</vt:lpstr>
      <vt:lpstr>辅助类</vt:lpstr>
      <vt:lpstr>PowerPoint 演示文稿</vt:lpstr>
      <vt:lpstr>辅助类</vt:lpstr>
      <vt:lpstr>辅助类</vt:lpstr>
      <vt:lpstr>PowerPoint 演示文稿</vt:lpstr>
      <vt:lpstr>知识点49：事件</vt:lpstr>
      <vt:lpstr>事件</vt:lpstr>
      <vt:lpstr>事件</vt:lpstr>
      <vt:lpstr>事件</vt:lpstr>
      <vt:lpstr>事件</vt:lpstr>
      <vt:lpstr>PowerPoint 演示文稿</vt:lpstr>
      <vt:lpstr>知识点50：事件处理</vt:lpstr>
      <vt:lpstr>事件处理</vt:lpstr>
      <vt:lpstr>事件示例</vt:lpstr>
      <vt:lpstr>知识点51：Swing用户组件</vt:lpstr>
      <vt:lpstr>Swing用户组件</vt:lpstr>
      <vt:lpstr>Swing组件——边框</vt:lpstr>
      <vt:lpstr>Swing用户界面组件</vt:lpstr>
      <vt:lpstr>Swing用户界面组件</vt:lpstr>
      <vt:lpstr>Swing用户界面组件</vt:lpstr>
      <vt:lpstr>Swing用户界面组件</vt:lpstr>
      <vt:lpstr>Swing用户界面组件</vt:lpstr>
      <vt:lpstr>Swing用户界面组件</vt:lpstr>
      <vt:lpstr>Swing用户界面组件</vt:lpstr>
      <vt:lpstr>Swing用户组件</vt:lpstr>
      <vt:lpstr>Swing用户组件</vt:lpstr>
      <vt:lpstr>Swing用户组件</vt:lpstr>
      <vt:lpstr>JCheckBox和JRadioButton示例</vt:lpstr>
      <vt:lpstr>示例</vt:lpstr>
      <vt:lpstr>Swing用户组件</vt:lpstr>
      <vt:lpstr>Swing用户组件</vt:lpstr>
      <vt:lpstr>Swing用户组件</vt:lpstr>
      <vt:lpstr>Swing用户组件</vt:lpstr>
      <vt:lpstr>Swing用户组件</vt:lpstr>
      <vt:lpstr>示例</vt:lpstr>
      <vt:lpstr>Swing用户组件</vt:lpstr>
      <vt:lpstr>Swing用户组件</vt:lpstr>
      <vt:lpstr>Swing用户组件</vt:lpstr>
      <vt:lpstr>Swing用户组件</vt:lpstr>
      <vt:lpstr>示例</vt:lpstr>
      <vt:lpstr>Swing用户组件</vt:lpstr>
      <vt:lpstr>Swing用户组件</vt:lpstr>
      <vt:lpstr>Swing用户组件</vt:lpstr>
      <vt:lpstr>Swing用户组件</vt:lpstr>
      <vt:lpstr>Swing用户组件</vt:lpstr>
      <vt:lpstr>Swing用户组件</vt:lpstr>
      <vt:lpstr>Swing用户组件</vt:lpstr>
      <vt:lpstr>Swing用户组件</vt:lpstr>
      <vt:lpstr>Swing用户组件</vt:lpstr>
      <vt:lpstr>Swing用户组件</vt:lpstr>
      <vt:lpstr>Swing用户组件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基础知识</dc:title>
  <dc:creator>Fang Kong</dc:creator>
  <cp:lastModifiedBy>Dell</cp:lastModifiedBy>
  <cp:revision>79</cp:revision>
  <dcterms:created xsi:type="dcterms:W3CDTF">2015-09-10T07:26:18Z</dcterms:created>
  <dcterms:modified xsi:type="dcterms:W3CDTF">2015-12-04T08:08:32Z</dcterms:modified>
</cp:coreProperties>
</file>