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3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16/5/17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01156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7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16/5/17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2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16/5/17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8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16/5/17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363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1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CC49C-0EA8-AB45-923E-94B0A48B875E}" type="slidenum">
              <a:rPr lang="en-US" altLang="zh-CN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7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16/5/17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78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7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68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7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16/5/17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中异常处理</a:t>
            </a:r>
          </a:p>
        </p:txBody>
      </p:sp>
    </p:spTree>
    <p:extLst>
      <p:ext uri="{BB962C8B-B14F-4D97-AF65-F5344CB8AC3E}">
        <p14:creationId xmlns:p14="http://schemas.microsoft.com/office/powerpoint/2010/main" val="425789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6" name="Group 6"/>
          <p:cNvGrpSpPr>
            <a:grpSpLocks/>
          </p:cNvGrpSpPr>
          <p:nvPr/>
        </p:nvGrpSpPr>
        <p:grpSpPr bwMode="auto">
          <a:xfrm>
            <a:off x="611188" y="476250"/>
            <a:ext cx="7993062" cy="6013450"/>
            <a:chOff x="385" y="300"/>
            <a:chExt cx="5035" cy="3788"/>
          </a:xfrm>
        </p:grpSpPr>
        <p:sp>
          <p:nvSpPr>
            <p:cNvPr id="220164" name="Text Box 4"/>
            <p:cNvSpPr txBox="1">
              <a:spLocks noChangeArrowheads="1"/>
            </p:cNvSpPr>
            <p:nvPr/>
          </p:nvSpPr>
          <p:spPr bwMode="auto">
            <a:xfrm>
              <a:off x="2109" y="3838"/>
              <a:ext cx="19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java.lang.Exception</a:t>
              </a:r>
              <a:r>
                <a:rPr lang="zh-CN" altLang="en-US" sz="2000"/>
                <a:t>子类</a:t>
              </a:r>
            </a:p>
          </p:txBody>
        </p:sp>
        <p:pic>
          <p:nvPicPr>
            <p:cNvPr id="220165" name="Picture 5" descr="Exception类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0"/>
              <a:ext cx="5035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8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中的常见异常</a:t>
            </a:r>
          </a:p>
        </p:txBody>
      </p:sp>
      <p:graphicFrame>
        <p:nvGraphicFramePr>
          <p:cNvPr id="212082" name="Group 11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13165066"/>
              </p:ext>
            </p:extLst>
          </p:nvPr>
        </p:nvGraphicFramePr>
        <p:xfrm>
          <a:off x="755650" y="2437656"/>
          <a:ext cx="7704138" cy="3957956"/>
        </p:xfrm>
        <a:graphic>
          <a:graphicData uri="http://schemas.openxmlformats.org/drawingml/2006/table">
            <a:tbl>
              <a:tblPr/>
              <a:tblGrid>
                <a:gridCol w="3744913"/>
                <a:gridCol w="395922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引起的原因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ArithmeticException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数学错误，被零除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ArrayIndexOutOfBoundsException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错误的数组索引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FileNotFoundException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企图访问一个不存在的文件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IOException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普通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故障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NullPointerException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涉及到一个空对象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SecurityException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Applet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试图执行浏览起的安全设置不允许的动作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StackOverflowException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系统运行超出栈空间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SocketException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不能正常完成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Socket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8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/>
              <a:t>捕获和处理异常：</a:t>
            </a:r>
            <a:endParaRPr lang="en-US" altLang="zh-CN" sz="2400"/>
          </a:p>
          <a:p>
            <a:pPr lvl="1">
              <a:buFont typeface="Wingdings" charset="0"/>
              <a:buNone/>
            </a:pPr>
            <a:r>
              <a:rPr lang="en-US" altLang="zh-CN" sz="2200"/>
              <a:t>try{</a:t>
            </a:r>
          </a:p>
          <a:p>
            <a:pPr lvl="1">
              <a:buFont typeface="Wingdings" charset="0"/>
              <a:buNone/>
            </a:pPr>
            <a:r>
              <a:rPr lang="en-US" altLang="zh-CN" sz="2200"/>
              <a:t>	//</a:t>
            </a:r>
            <a:r>
              <a:rPr lang="zh-CN" altLang="en-US" sz="2200"/>
              <a:t>执行的代码块</a:t>
            </a:r>
            <a:endParaRPr lang="en-US" altLang="zh-CN" sz="2200"/>
          </a:p>
          <a:p>
            <a:pPr lvl="1">
              <a:buFont typeface="Wingdings" charset="0"/>
              <a:buNone/>
            </a:pPr>
            <a:r>
              <a:rPr lang="en-US" altLang="zh-CN" sz="2200"/>
              <a:t>}catch(Exception1 e){</a:t>
            </a:r>
          </a:p>
          <a:p>
            <a:pPr lvl="1">
              <a:buFont typeface="Wingdings" charset="0"/>
              <a:buNone/>
            </a:pPr>
            <a:r>
              <a:rPr lang="en-US" altLang="zh-CN" sz="2200"/>
              <a:t>	//</a:t>
            </a:r>
            <a:r>
              <a:rPr lang="zh-CN" altLang="en-US" sz="2200"/>
              <a:t>对异常类型</a:t>
            </a:r>
            <a:r>
              <a:rPr lang="en-US" altLang="zh-CN" sz="2200"/>
              <a:t>1</a:t>
            </a:r>
            <a:r>
              <a:rPr lang="zh-CN" altLang="en-US" sz="2200"/>
              <a:t>的处理</a:t>
            </a:r>
            <a:endParaRPr lang="en-US" altLang="zh-CN" sz="2200"/>
          </a:p>
          <a:p>
            <a:pPr lvl="1">
              <a:buFont typeface="Wingdings" charset="0"/>
              <a:buNone/>
            </a:pPr>
            <a:r>
              <a:rPr lang="en-US" altLang="zh-CN" sz="2200"/>
              <a:t>}catch(Exception2 e){</a:t>
            </a:r>
          </a:p>
          <a:p>
            <a:pPr lvl="1">
              <a:buFont typeface="Wingdings" charset="0"/>
              <a:buNone/>
            </a:pPr>
            <a:r>
              <a:rPr lang="en-US" altLang="zh-CN" sz="2200"/>
              <a:t>	//</a:t>
            </a:r>
            <a:r>
              <a:rPr lang="zh-CN" altLang="en-US" sz="2200"/>
              <a:t>对异常类型</a:t>
            </a:r>
            <a:r>
              <a:rPr lang="en-US" altLang="zh-CN" sz="2200"/>
              <a:t>2</a:t>
            </a:r>
            <a:r>
              <a:rPr lang="zh-CN" altLang="en-US" sz="2200"/>
              <a:t>的处理</a:t>
            </a:r>
            <a:endParaRPr lang="en-US" altLang="zh-CN" sz="2200"/>
          </a:p>
          <a:p>
            <a:pPr lvl="1">
              <a:buFont typeface="Wingdings" charset="0"/>
              <a:buNone/>
            </a:pPr>
            <a:r>
              <a:rPr lang="en-US" altLang="zh-CN" sz="2200"/>
              <a:t>}finally{</a:t>
            </a:r>
          </a:p>
          <a:p>
            <a:pPr lvl="1">
              <a:buFont typeface="Wingdings" charset="0"/>
              <a:buNone/>
            </a:pPr>
            <a:r>
              <a:rPr lang="en-US" altLang="zh-CN" sz="2200"/>
              <a:t>	</a:t>
            </a:r>
            <a:r>
              <a:rPr lang="en-US" altLang="zh-CN" sz="2200">
                <a:latin typeface="Verdana"/>
              </a:rPr>
              <a:t>……</a:t>
            </a:r>
            <a:endParaRPr lang="en-US" altLang="zh-CN" sz="2200"/>
          </a:p>
          <a:p>
            <a:pPr lvl="1">
              <a:buFont typeface="Wingdings" charset="0"/>
              <a:buNone/>
            </a:pPr>
            <a:r>
              <a:rPr lang="en-US" altLang="zh-CN" sz="2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76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657" y="2458482"/>
            <a:ext cx="7512050" cy="4205288"/>
          </a:xfrm>
        </p:spPr>
        <p:txBody>
          <a:bodyPr/>
          <a:lstStyle/>
          <a:p>
            <a:r>
              <a:rPr lang="zh-CN" altLang="en-US" dirty="0"/>
              <a:t>捕获和处理异常</a:t>
            </a:r>
            <a:endParaRPr lang="en-US" altLang="zh-CN" dirty="0"/>
          </a:p>
          <a:p>
            <a:pPr lvl="1"/>
            <a:r>
              <a:rPr lang="en-US" altLang="zh-CN" dirty="0"/>
              <a:t>try</a:t>
            </a:r>
            <a:r>
              <a:rPr lang="zh-CN" altLang="en-US" dirty="0"/>
              <a:t>语句：</a:t>
            </a:r>
            <a:r>
              <a:rPr lang="en-US" altLang="zh-CN" dirty="0"/>
              <a:t>try{</a:t>
            </a:r>
            <a:r>
              <a:rPr lang="en-US" altLang="zh-CN" dirty="0">
                <a:latin typeface="Verdana"/>
              </a:rPr>
              <a:t>……</a:t>
            </a:r>
            <a:r>
              <a:rPr lang="en-US" altLang="zh-CN" dirty="0"/>
              <a:t>}</a:t>
            </a:r>
            <a:r>
              <a:rPr lang="zh-CN" altLang="en-US" dirty="0"/>
              <a:t>选定捕获异常的范围，在该范围中的语句会生成异常对象并抛出</a:t>
            </a:r>
            <a:endParaRPr lang="en-US" altLang="zh-CN" dirty="0"/>
          </a:p>
          <a:p>
            <a:pPr lvl="1"/>
            <a:r>
              <a:rPr lang="en-US" altLang="zh-CN" dirty="0"/>
              <a:t>catch</a:t>
            </a:r>
            <a:r>
              <a:rPr lang="zh-CN" altLang="en-US" dirty="0"/>
              <a:t>语句：一个</a:t>
            </a:r>
            <a:r>
              <a:rPr lang="en-US" altLang="zh-CN" dirty="0"/>
              <a:t>try</a:t>
            </a:r>
            <a:r>
              <a:rPr lang="zh-CN" altLang="en-US" dirty="0"/>
              <a:t>后面可以跟多个包含异常引用的</a:t>
            </a:r>
            <a:r>
              <a:rPr lang="en-US" altLang="zh-CN" dirty="0"/>
              <a:t>catch</a:t>
            </a:r>
            <a:r>
              <a:rPr lang="zh-CN" altLang="en-US" dirty="0"/>
              <a:t>块来处理指定的异常</a:t>
            </a:r>
            <a:endParaRPr lang="en-US" altLang="zh-CN" dirty="0"/>
          </a:p>
          <a:p>
            <a:pPr lvl="1"/>
            <a:r>
              <a:rPr lang="en-US" altLang="zh-CN" dirty="0"/>
              <a:t>finally</a:t>
            </a:r>
            <a:r>
              <a:rPr lang="zh-CN" altLang="en-US" dirty="0"/>
              <a:t>语句：这块中的内容不论异常是否发生，其内容都必须被执行，提供了统一的出口</a:t>
            </a:r>
          </a:p>
        </p:txBody>
      </p:sp>
    </p:spTree>
    <p:extLst>
      <p:ext uri="{BB962C8B-B14F-4D97-AF65-F5344CB8AC3E}">
        <p14:creationId xmlns:p14="http://schemas.microsoft.com/office/powerpoint/2010/main" val="204587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452" y="2211035"/>
            <a:ext cx="8187491" cy="455453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例如：</a:t>
            </a:r>
            <a:r>
              <a:rPr lang="en-US" altLang="zh-CN" sz="2000" dirty="0"/>
              <a:t>try</a:t>
            </a:r>
            <a:r>
              <a:rPr lang="zh-CN" altLang="en-US" sz="2000" dirty="0"/>
              <a:t>子句可以有多个</a:t>
            </a:r>
            <a:r>
              <a:rPr lang="en-US" altLang="zh-CN" sz="2000" dirty="0"/>
              <a:t>catch</a:t>
            </a:r>
            <a:r>
              <a:rPr lang="zh-CN" altLang="en-US" sz="2000" dirty="0"/>
              <a:t>子句，指定不同类型的异常：</a:t>
            </a:r>
            <a:endParaRPr lang="en-US" altLang="zh-CN" sz="2000" dirty="0"/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try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readFromFile</a:t>
            </a:r>
            <a:r>
              <a:rPr lang="en-US" altLang="zh-CN" sz="2000" dirty="0"/>
              <a:t>(</a:t>
            </a:r>
            <a:r>
              <a:rPr lang="zh-CN" altLang="en-US" sz="2000" dirty="0"/>
              <a:t>“</a:t>
            </a:r>
            <a:r>
              <a:rPr lang="en-US" altLang="zh-CN" sz="2000" dirty="0"/>
              <a:t>foo</a:t>
            </a:r>
            <a:r>
              <a:rPr lang="zh-CN" altLang="en-US" sz="2000" dirty="0"/>
              <a:t>”</a:t>
            </a:r>
            <a:r>
              <a:rPr lang="en-US" altLang="zh-CN" sz="2000" dirty="0"/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…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catch (</a:t>
            </a:r>
            <a:r>
              <a:rPr lang="en-US" altLang="zh-CN" sz="2000" dirty="0" err="1"/>
              <a:t>FileNotFoundException</a:t>
            </a:r>
            <a:r>
              <a:rPr lang="en-US" altLang="zh-CN" sz="2000" dirty="0"/>
              <a:t> e)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//</a:t>
            </a:r>
            <a:r>
              <a:rPr lang="zh-CN" altLang="en-US" sz="2000" dirty="0"/>
              <a:t>处理文件未找到错误</a:t>
            </a:r>
            <a:endParaRPr lang="en-US" altLang="zh-CN" sz="2000" dirty="0"/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…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catch (</a:t>
            </a:r>
            <a:r>
              <a:rPr lang="en-US" altLang="zh-CN" sz="2000" dirty="0" err="1"/>
              <a:t>IOException</a:t>
            </a:r>
            <a:r>
              <a:rPr lang="en-US" altLang="zh-CN" sz="2000" dirty="0"/>
              <a:t> e)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//</a:t>
            </a:r>
            <a:r>
              <a:rPr lang="zh-CN" altLang="en-US" sz="2000" dirty="0"/>
              <a:t>处理读取错误</a:t>
            </a:r>
            <a:endParaRPr lang="en-US" altLang="zh-CN" sz="2000" dirty="0"/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…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catch (Exception e)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//</a:t>
            </a:r>
            <a:r>
              <a:rPr lang="zh-CN" altLang="en-US" sz="2000" dirty="0"/>
              <a:t>处理其他错误</a:t>
            </a:r>
            <a:endParaRPr lang="en-US" altLang="zh-CN" sz="2000" dirty="0"/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…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695362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950" y="2802565"/>
            <a:ext cx="7388225" cy="3328360"/>
          </a:xfrm>
        </p:spPr>
        <p:txBody>
          <a:bodyPr/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en-US" altLang="zh-CN" dirty="0"/>
              <a:t>catch</a:t>
            </a:r>
            <a:r>
              <a:rPr lang="zh-CN" altLang="en-US" dirty="0"/>
              <a:t>子句按顺序计算，执行第一个可能匹配</a:t>
            </a:r>
            <a:endParaRPr lang="en-US" altLang="zh-CN" dirty="0"/>
          </a:p>
          <a:p>
            <a:pPr lvl="1"/>
            <a:r>
              <a:rPr lang="zh-CN" altLang="en-US" dirty="0"/>
              <a:t>最多只能有一个</a:t>
            </a:r>
            <a:r>
              <a:rPr lang="en-US" altLang="zh-CN" dirty="0"/>
              <a:t>catch</a:t>
            </a:r>
            <a:r>
              <a:rPr lang="zh-CN" altLang="en-US" dirty="0"/>
              <a:t>子句执行</a:t>
            </a:r>
            <a:endParaRPr lang="en-US" altLang="zh-CN" dirty="0"/>
          </a:p>
          <a:p>
            <a:pPr lvl="1"/>
            <a:r>
              <a:rPr lang="zh-CN" altLang="en-US" dirty="0"/>
              <a:t>异常应该按从最特殊到最一般的顺序排列</a:t>
            </a:r>
          </a:p>
        </p:txBody>
      </p:sp>
    </p:spTree>
    <p:extLst>
      <p:ext uri="{BB962C8B-B14F-4D97-AF65-F5344CB8AC3E}">
        <p14:creationId xmlns:p14="http://schemas.microsoft.com/office/powerpoint/2010/main" val="3340003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146" y="193280"/>
            <a:ext cx="8448580" cy="633134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b="1" dirty="0" err="1"/>
              <a:t>TryCatchFinallySample</a:t>
            </a:r>
            <a:r>
              <a:rPr lang="en-US" altLang="zh-CN" sz="1800" b="1" dirty="0"/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static void 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sel</a:t>
            </a:r>
            <a:r>
              <a:rPr lang="en-US" altLang="zh-CN" sz="1800" b="1" dirty="0"/>
              <a:t>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("-----In Situation "+</a:t>
            </a:r>
            <a:r>
              <a:rPr lang="en-US" altLang="zh-CN" sz="1800" b="1" dirty="0" err="1"/>
              <a:t>sel</a:t>
            </a:r>
            <a:r>
              <a:rPr lang="en-US" altLang="zh-CN" sz="1800" b="1" dirty="0"/>
              <a:t>+"-----");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try{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if (</a:t>
            </a:r>
            <a:r>
              <a:rPr lang="en-US" altLang="zh-CN" sz="1800" b="1" dirty="0" err="1"/>
              <a:t>sel</a:t>
            </a:r>
            <a:r>
              <a:rPr lang="en-US" altLang="zh-CN" sz="1800" b="1" dirty="0"/>
              <a:t>==0){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("No Exception caught");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return 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else if (</a:t>
            </a:r>
            <a:r>
              <a:rPr lang="en-US" altLang="zh-CN" sz="1800" b="1" dirty="0" err="1"/>
              <a:t>sel</a:t>
            </a:r>
            <a:r>
              <a:rPr lang="en-US" altLang="zh-CN" sz="1800" b="1" dirty="0"/>
              <a:t>==1){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j=4/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else if (</a:t>
            </a:r>
            <a:r>
              <a:rPr lang="en-US" altLang="zh-CN" sz="1800" b="1" dirty="0" err="1"/>
              <a:t>sel</a:t>
            </a:r>
            <a:r>
              <a:rPr lang="en-US" altLang="zh-CN" sz="1800" b="1" dirty="0"/>
              <a:t>==2){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iArray</a:t>
            </a:r>
            <a:r>
              <a:rPr lang="en-US" altLang="zh-CN" sz="1800" b="1" dirty="0"/>
              <a:t>[]=new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[4];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	</a:t>
            </a:r>
            <a:r>
              <a:rPr lang="en-US" altLang="zh-CN" sz="1800" b="1" dirty="0" err="1"/>
              <a:t>iArray</a:t>
            </a:r>
            <a:r>
              <a:rPr lang="en-US" altLang="zh-CN" sz="1800" b="1" dirty="0"/>
              <a:t>[10]=3;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}catch(</a:t>
            </a:r>
            <a:r>
              <a:rPr lang="en-US" altLang="zh-CN" sz="1800" b="1" dirty="0" err="1"/>
              <a:t>ArithmeticException</a:t>
            </a:r>
            <a:r>
              <a:rPr lang="en-US" altLang="zh-CN" sz="1800" b="1" dirty="0"/>
              <a:t> e){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("Catch "+e);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}catch(</a:t>
            </a:r>
            <a:r>
              <a:rPr lang="en-US" altLang="zh-CN" sz="1800" b="1" dirty="0" err="1"/>
              <a:t>ArrayIndexOutOfBoundsException</a:t>
            </a:r>
            <a:r>
              <a:rPr lang="en-US" altLang="zh-CN" sz="1800" b="1" dirty="0"/>
              <a:t> e){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("Will not be executed");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}finally{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	</a:t>
            </a:r>
            <a:r>
              <a:rPr lang="en-US" altLang="zh-CN" sz="1800" b="1" dirty="0" err="1"/>
              <a:t>System.out.println</a:t>
            </a:r>
            <a:r>
              <a:rPr lang="en-US" altLang="zh-CN" sz="1800" b="1" dirty="0"/>
              <a:t>("in 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 finally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}	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public static void main(String </a:t>
            </a:r>
            <a:r>
              <a:rPr lang="en-US" altLang="zh-CN" sz="1800" b="1" dirty="0" err="1"/>
              <a:t>args</a:t>
            </a:r>
            <a:r>
              <a:rPr lang="en-US" altLang="zh-CN" sz="1800" b="1" dirty="0"/>
              <a:t>[]</a:t>
            </a:r>
            <a:r>
              <a:rPr lang="en-US" altLang="zh-CN" sz="1800" b="1" dirty="0" smtClean="0"/>
              <a:t>){</a:t>
            </a:r>
            <a:endParaRPr lang="en-US" altLang="zh-CN" sz="1800" b="1" dirty="0"/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(0);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(1);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Proc</a:t>
            </a:r>
            <a:r>
              <a:rPr lang="en-US" altLang="zh-CN" sz="1800" b="1" dirty="0"/>
              <a:t>(2);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	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241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95447"/>
            <a:ext cx="7848600" cy="446405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throw</a:t>
            </a:r>
            <a:r>
              <a:rPr lang="zh-CN" altLang="en-US" dirty="0"/>
              <a:t>语句抛出异常：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语句可以明显地引发一个异常</a:t>
            </a:r>
            <a:endParaRPr lang="en-US" altLang="zh-CN" dirty="0"/>
          </a:p>
          <a:p>
            <a:pPr lvl="1"/>
            <a:r>
              <a:rPr lang="zh-CN" altLang="en-US" dirty="0"/>
              <a:t>基本格式：</a:t>
            </a:r>
            <a:r>
              <a:rPr lang="en-US" altLang="zh-CN" dirty="0"/>
              <a:t>throw </a:t>
            </a:r>
            <a:r>
              <a:rPr lang="en-US" altLang="zh-CN" dirty="0" err="1"/>
              <a:t>throwableInstance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基本使用过程：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catch</a:t>
            </a:r>
            <a:r>
              <a:rPr lang="zh-CN" altLang="en-US" dirty="0"/>
              <a:t>子句的参数或使用</a:t>
            </a:r>
            <a:r>
              <a:rPr lang="en-US" altLang="zh-CN" dirty="0"/>
              <a:t>new</a:t>
            </a:r>
            <a:r>
              <a:rPr lang="zh-CN" altLang="en-US" dirty="0"/>
              <a:t>运算获取一个</a:t>
            </a:r>
            <a:r>
              <a:rPr lang="en-US" altLang="zh-CN" dirty="0" err="1"/>
              <a:t>Throwable</a:t>
            </a:r>
            <a:r>
              <a:rPr lang="zh-CN" altLang="en-US" dirty="0"/>
              <a:t>实例的句柄；</a:t>
            </a:r>
            <a:endParaRPr lang="en-US" altLang="zh-CN" dirty="0"/>
          </a:p>
          <a:p>
            <a:pPr lvl="2"/>
            <a:r>
              <a:rPr lang="zh-CN" altLang="en-US" dirty="0"/>
              <a:t>执行</a:t>
            </a:r>
            <a:r>
              <a:rPr lang="en-US" altLang="zh-CN" dirty="0"/>
              <a:t>throw</a:t>
            </a:r>
            <a:r>
              <a:rPr lang="zh-CN" altLang="en-US" dirty="0"/>
              <a:t>语句后，程序转向内存中一个</a:t>
            </a:r>
            <a:r>
              <a:rPr lang="en-US" altLang="zh-CN" dirty="0"/>
              <a:t>try</a:t>
            </a:r>
            <a:r>
              <a:rPr lang="zh-CN" altLang="en-US" dirty="0"/>
              <a:t>语句块，检查其中</a:t>
            </a:r>
            <a:r>
              <a:rPr lang="en-US" altLang="zh-CN" dirty="0"/>
              <a:t>catch</a:t>
            </a:r>
            <a:r>
              <a:rPr lang="zh-CN" altLang="en-US" dirty="0"/>
              <a:t>中捕获的异常是否与其匹配</a:t>
            </a:r>
            <a:endParaRPr lang="en-US" altLang="zh-CN" dirty="0"/>
          </a:p>
          <a:p>
            <a:pPr lvl="2"/>
            <a:r>
              <a:rPr lang="zh-CN" altLang="en-US" dirty="0"/>
              <a:t>找到，则执行；</a:t>
            </a:r>
            <a:endParaRPr lang="en-US" altLang="zh-CN" dirty="0"/>
          </a:p>
          <a:p>
            <a:pPr lvl="2"/>
            <a:r>
              <a:rPr lang="zh-CN" altLang="en-US" dirty="0"/>
              <a:t>没找到，则转向上一层的</a:t>
            </a:r>
            <a:r>
              <a:rPr lang="en-US" altLang="zh-CN" dirty="0"/>
              <a:t>try</a:t>
            </a:r>
            <a:r>
              <a:rPr lang="zh-CN" altLang="en-US" dirty="0"/>
              <a:t>语句；如此逐层向上</a:t>
            </a:r>
          </a:p>
        </p:txBody>
      </p:sp>
    </p:spTree>
    <p:extLst>
      <p:ext uri="{BB962C8B-B14F-4D97-AF65-F5344CB8AC3E}">
        <p14:creationId xmlns:p14="http://schemas.microsoft.com/office/powerpoint/2010/main" val="30601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7688"/>
            <a:ext cx="8424862" cy="5733922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class </a:t>
            </a:r>
            <a:r>
              <a:rPr lang="en-US" altLang="zh-CN" sz="2000" b="1" dirty="0" err="1"/>
              <a:t>ThrowSample</a:t>
            </a:r>
            <a:r>
              <a:rPr lang="en-US" altLang="zh-CN" sz="2000" b="1" dirty="0"/>
              <a:t>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static void Example(){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   try{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       </a:t>
            </a:r>
            <a:r>
              <a:rPr lang="en-US" altLang="zh-CN" sz="2000" b="1" dirty="0" err="1"/>
              <a:t>NullPointerException</a:t>
            </a:r>
            <a:r>
              <a:rPr lang="en-US" altLang="zh-CN" sz="2000" b="1" dirty="0"/>
              <a:t> t=new </a:t>
            </a:r>
            <a:r>
              <a:rPr lang="en-US" altLang="zh-CN" sz="2000" b="1" dirty="0" err="1"/>
              <a:t>NullPointerException</a:t>
            </a:r>
            <a:r>
              <a:rPr lang="en-US" altLang="zh-CN" sz="2000" b="1" dirty="0"/>
              <a:t>("demo");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throw t;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    }catch(</a:t>
            </a:r>
            <a:r>
              <a:rPr lang="en-US" altLang="zh-CN" sz="2000" b="1" dirty="0" err="1"/>
              <a:t>NullPointerException</a:t>
            </a:r>
            <a:r>
              <a:rPr lang="en-US" altLang="zh-CN" sz="2000" b="1" dirty="0"/>
              <a:t> e){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("First catch inside Exception");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throw e;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          }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}	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public static void main(String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[]){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try{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	Example();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}catch(</a:t>
            </a:r>
            <a:r>
              <a:rPr lang="en-US" altLang="zh-CN" sz="2000" b="1" dirty="0" err="1"/>
              <a:t>NullPointerException</a:t>
            </a:r>
            <a:r>
              <a:rPr lang="en-US" altLang="zh-CN" sz="2000" b="1" dirty="0"/>
              <a:t> e){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en-US" altLang="zh-CN" sz="2000" b="1" dirty="0" err="1"/>
              <a:t>recatch</a:t>
            </a:r>
            <a:r>
              <a:rPr lang="en-US" altLang="zh-CN" sz="2000" b="1" dirty="0"/>
              <a:t> Exception:"+e);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	}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	}</a:t>
            </a:r>
          </a:p>
          <a:p>
            <a:pPr>
              <a:spcBef>
                <a:spcPts val="0"/>
              </a:spcBef>
              <a:buFont typeface="Wingdings" charset="0"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54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06035"/>
            <a:ext cx="7848600" cy="41449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throws</a:t>
            </a:r>
            <a:r>
              <a:rPr lang="zh-CN" altLang="en-US" dirty="0"/>
              <a:t>子句声明异常：</a:t>
            </a:r>
            <a:endParaRPr lang="en-US" altLang="zh-CN" dirty="0"/>
          </a:p>
          <a:p>
            <a:pPr lvl="1"/>
            <a:r>
              <a:rPr lang="zh-CN" altLang="en-US" dirty="0"/>
              <a:t>有些情况下，一个方法并不需要处理它所生成的异常，或者不知道该如何处理这一异常，这时就向上传递，由调用它的方法来处理这些异常，这就需要</a:t>
            </a:r>
            <a:r>
              <a:rPr lang="en-US" altLang="zh-CN" dirty="0"/>
              <a:t>throws</a:t>
            </a:r>
            <a:r>
              <a:rPr lang="zh-CN" altLang="en-US" dirty="0"/>
              <a:t>子句</a:t>
            </a:r>
            <a:endParaRPr lang="en-US" altLang="zh-CN" dirty="0"/>
          </a:p>
          <a:p>
            <a:pPr lvl="1"/>
            <a:r>
              <a:rPr lang="zh-CN" altLang="en-US" dirty="0"/>
              <a:t>子句</a:t>
            </a:r>
            <a:r>
              <a:rPr lang="en-US" altLang="zh-CN" dirty="0"/>
              <a:t>throws</a:t>
            </a:r>
            <a:r>
              <a:rPr lang="zh-CN" altLang="en-US" dirty="0"/>
              <a:t>的格式：</a:t>
            </a:r>
            <a:endParaRPr lang="en-US" altLang="zh-CN" dirty="0"/>
          </a:p>
          <a:p>
            <a:pPr lvl="2">
              <a:buFont typeface="Wingdings" charset="0"/>
              <a:buNone/>
            </a:pP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 throws </a:t>
            </a:r>
            <a:r>
              <a:rPr lang="en-US" altLang="zh-CN" dirty="0" err="1"/>
              <a:t>exceptionList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88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6363" y="2525203"/>
            <a:ext cx="7310437" cy="3452700"/>
          </a:xfrm>
        </p:spPr>
        <p:txBody>
          <a:bodyPr/>
          <a:lstStyle/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zh-CN" altLang="en-US" dirty="0"/>
              <a:t>异常捕获</a:t>
            </a:r>
            <a:endParaRPr lang="en-US" altLang="zh-CN" dirty="0"/>
          </a:p>
          <a:p>
            <a:r>
              <a:rPr lang="zh-CN" altLang="en-US" dirty="0"/>
              <a:t>异常抛出</a:t>
            </a:r>
            <a:endParaRPr lang="en-US" altLang="zh-CN" dirty="0"/>
          </a:p>
          <a:p>
            <a:r>
              <a:rPr lang="zh-CN" altLang="en-US" dirty="0"/>
              <a:t>编写自己的异常类</a:t>
            </a:r>
          </a:p>
        </p:txBody>
      </p:sp>
    </p:spTree>
    <p:extLst>
      <p:ext uri="{BB962C8B-B14F-4D97-AF65-F5344CB8AC3E}">
        <p14:creationId xmlns:p14="http://schemas.microsoft.com/office/powerpoint/2010/main" val="292602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404813"/>
            <a:ext cx="8001000" cy="604837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throwsExceptionSample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static void </a:t>
            </a:r>
            <a:r>
              <a:rPr lang="en-US" altLang="zh-CN" sz="2000" dirty="0" err="1"/>
              <a:t>Proc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sel</a:t>
            </a:r>
            <a:r>
              <a:rPr lang="en-US" altLang="zh-CN" sz="2000" dirty="0"/>
              <a:t>) throws 	</a:t>
            </a:r>
            <a:r>
              <a:rPr lang="en-US" altLang="zh-CN" sz="2000" dirty="0" err="1"/>
              <a:t>ArithmeticException,ArrayIndexOutOfBoundsException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("-----In Situation "+</a:t>
            </a:r>
            <a:r>
              <a:rPr lang="en-US" altLang="zh-CN" sz="2000" dirty="0" err="1"/>
              <a:t>sel</a:t>
            </a:r>
            <a:r>
              <a:rPr lang="en-US" altLang="zh-CN" sz="2000" dirty="0"/>
              <a:t>+" -----");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   if (</a:t>
            </a:r>
            <a:r>
              <a:rPr lang="en-US" altLang="zh-CN" sz="2000" dirty="0" err="1"/>
              <a:t>sel</a:t>
            </a:r>
            <a:r>
              <a:rPr lang="en-US" altLang="zh-CN" sz="2000" dirty="0"/>
              <a:t>==0){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("No Exception caught");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return;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   else if (</a:t>
            </a:r>
            <a:r>
              <a:rPr lang="en-US" altLang="zh-CN" sz="2000" dirty="0" err="1"/>
              <a:t>sel</a:t>
            </a:r>
            <a:r>
              <a:rPr lang="en-US" altLang="zh-CN" sz="2000" dirty="0"/>
              <a:t>==1){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iArray</a:t>
            </a:r>
            <a:r>
              <a:rPr lang="en-US" altLang="zh-CN" sz="2000" dirty="0"/>
              <a:t>[]=new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[4];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iArray</a:t>
            </a:r>
            <a:r>
              <a:rPr lang="en-US" altLang="zh-CN" sz="2000" dirty="0"/>
              <a:t>[10]=3;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   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try{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Proc</a:t>
            </a:r>
            <a:r>
              <a:rPr lang="en-US" altLang="zh-CN" sz="2000" dirty="0"/>
              <a:t>(0);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Proc</a:t>
            </a:r>
            <a:r>
              <a:rPr lang="en-US" altLang="zh-CN" sz="2000" dirty="0"/>
              <a:t>(1);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}catch(</a:t>
            </a:r>
            <a:r>
              <a:rPr lang="en-US" altLang="zh-CN" sz="2000" dirty="0" err="1"/>
              <a:t>ArrayIndexOutOfBoundsException</a:t>
            </a:r>
            <a:r>
              <a:rPr lang="en-US" altLang="zh-CN" sz="2000" dirty="0"/>
              <a:t> e){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("Catch "+e);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}finally{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("in </a:t>
            </a:r>
            <a:r>
              <a:rPr lang="en-US" altLang="zh-CN" sz="2000" dirty="0" err="1"/>
              <a:t>Proc</a:t>
            </a:r>
            <a:r>
              <a:rPr lang="en-US" altLang="zh-CN" sz="2000" dirty="0"/>
              <a:t> finally ");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	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211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编写自己的异常类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197229"/>
            <a:ext cx="8001000" cy="452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用户定义异常是通过扩展</a:t>
            </a:r>
            <a:r>
              <a:rPr lang="en-US" altLang="zh-CN" sz="2000" dirty="0"/>
              <a:t>Exception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RunTimeException</a:t>
            </a:r>
            <a:r>
              <a:rPr lang="zh-CN" altLang="en-US" sz="2000" dirty="0"/>
              <a:t>类创建</a:t>
            </a:r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49666"/>
            <a:ext cx="7423246" cy="401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49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编写自己的异常类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537383"/>
            <a:ext cx="8001000" cy="452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利用</a:t>
            </a:r>
            <a:r>
              <a:rPr lang="en-US" altLang="zh-CN" sz="2400"/>
              <a:t>throw</a:t>
            </a:r>
            <a:r>
              <a:rPr lang="zh-CN" altLang="en-US" sz="2400"/>
              <a:t>抛出异常：</a:t>
            </a:r>
          </a:p>
        </p:txBody>
      </p:sp>
      <p:pic>
        <p:nvPicPr>
          <p:cNvPr id="2324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86670"/>
            <a:ext cx="50323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5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编写自己的异常类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42955"/>
            <a:ext cx="8001000" cy="1584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应用实例：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客户服务器程序中：</a:t>
            </a:r>
            <a:endParaRPr lang="en-US" altLang="zh-CN" sz="2200" dirty="0"/>
          </a:p>
          <a:p>
            <a:pPr lvl="2">
              <a:lnSpc>
                <a:spcPct val="90000"/>
              </a:lnSpc>
            </a:pPr>
            <a:r>
              <a:rPr lang="zh-CN" altLang="en-US" sz="2100" dirty="0"/>
              <a:t>客户代码中，要与服务器连接，并希望服务器在</a:t>
            </a:r>
            <a:r>
              <a:rPr lang="en-US" altLang="zh-CN" sz="2100" dirty="0"/>
              <a:t>5</a:t>
            </a:r>
            <a:r>
              <a:rPr lang="zh-CN" altLang="en-US" sz="2100" dirty="0"/>
              <a:t>秒钟内响应。如果未响应，则抛出一个异常</a:t>
            </a: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24" y="3658521"/>
            <a:ext cx="6889834" cy="290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5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编写自己的异常类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9597"/>
            <a:ext cx="8001000" cy="86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应用实例：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要捕获异常，则利用</a:t>
            </a:r>
            <a:r>
              <a:rPr lang="en-US" altLang="zh-CN" sz="2200" dirty="0"/>
              <a:t>try-catch</a:t>
            </a:r>
            <a:r>
              <a:rPr lang="zh-CN" altLang="en-US" sz="2200" dirty="0"/>
              <a:t>进行：</a:t>
            </a:r>
          </a:p>
        </p:txBody>
      </p:sp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3003197"/>
            <a:ext cx="7024687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70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定义包</a:t>
            </a:r>
            <a:r>
              <a:rPr lang="en-US" altLang="zh-CN"/>
              <a:t>Bank</a:t>
            </a:r>
          </a:p>
          <a:p>
            <a:r>
              <a:rPr lang="zh-CN" altLang="en-US"/>
              <a:t>定义银行帐户</a:t>
            </a:r>
            <a:endParaRPr lang="en-US" altLang="zh-CN"/>
          </a:p>
          <a:p>
            <a:pPr lvl="1"/>
            <a:r>
              <a:rPr lang="zh-CN" altLang="en-US"/>
              <a:t>存储用户信息、帐户信息</a:t>
            </a:r>
            <a:endParaRPr lang="en-US" altLang="zh-CN"/>
          </a:p>
          <a:p>
            <a:pPr lvl="1"/>
            <a:r>
              <a:rPr lang="zh-CN" altLang="en-US"/>
              <a:t>定义</a:t>
            </a:r>
            <a:r>
              <a:rPr lang="en-US" altLang="zh-CN"/>
              <a:t>deposit</a:t>
            </a:r>
            <a:r>
              <a:rPr lang="zh-CN" altLang="en-US"/>
              <a:t>和</a:t>
            </a:r>
            <a:r>
              <a:rPr lang="en-US" altLang="zh-CN"/>
              <a:t>withdraw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zh-CN" altLang="en-US"/>
              <a:t>编写</a:t>
            </a:r>
            <a:r>
              <a:rPr lang="en-US" altLang="zh-CN"/>
              <a:t>AccountOverdrawnException</a:t>
            </a:r>
            <a:r>
              <a:rPr lang="zh-CN" altLang="en-US"/>
              <a:t>，当要取出比帐户上更多钱时触发</a:t>
            </a:r>
            <a:endParaRPr lang="en-US" altLang="zh-CN"/>
          </a:p>
          <a:p>
            <a:pPr lvl="1"/>
            <a:r>
              <a:rPr lang="zh-CN" altLang="en-US"/>
              <a:t>编写</a:t>
            </a:r>
            <a:r>
              <a:rPr lang="en-US" altLang="zh-CN"/>
              <a:t>InvalidDepositException</a:t>
            </a:r>
            <a:r>
              <a:rPr lang="zh-CN" altLang="en-US"/>
              <a:t>，当无效钱数（小于</a:t>
            </a:r>
            <a:r>
              <a:rPr lang="en-US" altLang="zh-CN"/>
              <a:t>0</a:t>
            </a:r>
            <a:r>
              <a:rPr lang="zh-CN" altLang="en-US"/>
              <a:t>）存入时触发</a:t>
            </a:r>
          </a:p>
        </p:txBody>
      </p:sp>
    </p:spTree>
    <p:extLst>
      <p:ext uri="{BB962C8B-B14F-4D97-AF65-F5344CB8AC3E}">
        <p14:creationId xmlns:p14="http://schemas.microsoft.com/office/powerpoint/2010/main" val="30589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99466"/>
            <a:ext cx="7704138" cy="400208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程序除了按用户需求完成所规定的功能外，还应该对程序运行过程中可能出现的异常（例如：除</a:t>
            </a:r>
            <a:r>
              <a:rPr lang="en-US" altLang="zh-CN" sz="2400" dirty="0"/>
              <a:t>0</a:t>
            </a:r>
            <a:r>
              <a:rPr lang="zh-CN" altLang="en-US" sz="2400" dirty="0"/>
              <a:t>溢出、数组越界、文件找不到等）进行处理</a:t>
            </a:r>
            <a:endParaRPr lang="en-US" altLang="zh-CN" sz="2400" dirty="0"/>
          </a:p>
          <a:p>
            <a:pPr lvl="1"/>
            <a:r>
              <a:rPr lang="zh-CN" altLang="en-US" sz="2200" dirty="0"/>
              <a:t>异常处理得越早，损失就越小</a:t>
            </a:r>
            <a:endParaRPr lang="en-US" altLang="zh-CN" sz="2200" dirty="0"/>
          </a:p>
          <a:p>
            <a:pPr lvl="1"/>
            <a:r>
              <a:rPr lang="zh-CN" altLang="en-US" sz="2200" dirty="0"/>
              <a:t>首先应该预计所有可能出现的异常，然后考虑能否完全避免。如果不能完全避免，再考虑异常发生时的具体处理方法</a:t>
            </a:r>
            <a:endParaRPr lang="en-US" altLang="zh-CN" sz="2200" dirty="0"/>
          </a:p>
          <a:p>
            <a:r>
              <a:rPr lang="zh-CN" altLang="en-US" sz="2400" dirty="0"/>
              <a:t>在程序中处理异常主要考虑两个问题：</a:t>
            </a:r>
            <a:endParaRPr lang="en-US" altLang="zh-CN" sz="2400" dirty="0"/>
          </a:p>
          <a:p>
            <a:pPr lvl="1"/>
            <a:r>
              <a:rPr lang="zh-CN" altLang="en-US" sz="2200" dirty="0"/>
              <a:t>如何表示异常</a:t>
            </a:r>
            <a:endParaRPr lang="en-US" altLang="zh-CN" sz="2200" dirty="0"/>
          </a:p>
          <a:p>
            <a:pPr lvl="1"/>
            <a:r>
              <a:rPr lang="zh-CN" altLang="en-US" sz="2200" dirty="0"/>
              <a:t>如何控制处理流程</a:t>
            </a:r>
          </a:p>
        </p:txBody>
      </p:sp>
    </p:spTree>
    <p:extLst>
      <p:ext uri="{BB962C8B-B14F-4D97-AF65-F5344CB8AC3E}">
        <p14:creationId xmlns:p14="http://schemas.microsoft.com/office/powerpoint/2010/main" val="287088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339427"/>
            <a:ext cx="8353425" cy="4002087"/>
          </a:xfrm>
        </p:spPr>
        <p:txBody>
          <a:bodyPr/>
          <a:lstStyle/>
          <a:p>
            <a:r>
              <a:rPr lang="zh-CN" altLang="en-US" sz="2400" dirty="0"/>
              <a:t>传统的异常处理（以</a:t>
            </a:r>
            <a:r>
              <a:rPr lang="en-US" altLang="zh-CN" sz="2400" dirty="0"/>
              <a:t>C</a:t>
            </a:r>
            <a:r>
              <a:rPr lang="zh-CN" altLang="en-US" sz="2400" dirty="0"/>
              <a:t>为代表）：</a:t>
            </a:r>
            <a:endParaRPr lang="en-US" altLang="zh-CN" sz="2400" dirty="0"/>
          </a:p>
          <a:p>
            <a:pPr lvl="1"/>
            <a:r>
              <a:rPr lang="zh-CN" altLang="en-US" sz="2200" dirty="0"/>
              <a:t>出现异常时得到一个</a:t>
            </a:r>
            <a:r>
              <a:rPr lang="zh-CN" altLang="en-US" sz="2200" dirty="0">
                <a:latin typeface="Verdana"/>
              </a:rPr>
              <a:t>“</a:t>
            </a:r>
            <a:r>
              <a:rPr lang="zh-CN" altLang="en-US" sz="2200" dirty="0"/>
              <a:t>异常</a:t>
            </a:r>
            <a:r>
              <a:rPr lang="zh-CN" altLang="en-US" sz="2200" dirty="0">
                <a:latin typeface="Verdana"/>
              </a:rPr>
              <a:t>”</a:t>
            </a:r>
            <a:r>
              <a:rPr lang="zh-CN" altLang="en-US" sz="2200" dirty="0"/>
              <a:t>的值或编码，程序通过</a:t>
            </a:r>
            <a:r>
              <a:rPr lang="en-US" altLang="zh-CN" sz="2200" dirty="0"/>
              <a:t>if</a:t>
            </a:r>
            <a:r>
              <a:rPr lang="zh-CN" altLang="en-US" sz="2200" dirty="0"/>
              <a:t>语句判断调用相应的异常处理代码</a:t>
            </a:r>
            <a:endParaRPr lang="en-US" altLang="zh-CN" sz="2200" dirty="0"/>
          </a:p>
          <a:p>
            <a:pPr lvl="1"/>
            <a:r>
              <a:rPr lang="zh-CN" altLang="en-US" sz="2200" dirty="0"/>
              <a:t>缺点：</a:t>
            </a:r>
            <a:endParaRPr lang="en-US" altLang="zh-CN" sz="2200" dirty="0"/>
          </a:p>
          <a:p>
            <a:pPr lvl="2"/>
            <a:r>
              <a:rPr lang="zh-CN" altLang="en-US" sz="2100" dirty="0"/>
              <a:t>表示异常情况的能力有限，仅靠值或编码，难以表达异常情况所包含的所有信息</a:t>
            </a:r>
            <a:endParaRPr lang="en-US" altLang="zh-CN" sz="2100" dirty="0"/>
          </a:p>
          <a:p>
            <a:pPr lvl="2"/>
            <a:r>
              <a:rPr lang="zh-CN" altLang="en-US" sz="2100" dirty="0"/>
              <a:t>异常流程的代码和正常流程的代码混合在一起，会影响程序的可读性，容易增加程序结构的复杂性</a:t>
            </a:r>
            <a:endParaRPr lang="en-US" altLang="zh-CN" sz="2100" dirty="0"/>
          </a:p>
          <a:p>
            <a:pPr lvl="2"/>
            <a:r>
              <a:rPr lang="zh-CN" altLang="en-US" sz="2100" dirty="0"/>
              <a:t>随着系统规模的不断扩大，这种处理方式已经成为创建大型、可维护应用程序的障碍</a:t>
            </a:r>
          </a:p>
        </p:txBody>
      </p:sp>
    </p:spTree>
    <p:extLst>
      <p:ext uri="{BB962C8B-B14F-4D97-AF65-F5344CB8AC3E}">
        <p14:creationId xmlns:p14="http://schemas.microsoft.com/office/powerpoint/2010/main" val="225715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98009"/>
            <a:ext cx="8353425" cy="4002087"/>
          </a:xfrm>
        </p:spPr>
        <p:txBody>
          <a:bodyPr/>
          <a:lstStyle/>
          <a:p>
            <a:r>
              <a:rPr lang="zh-CN" altLang="en-US" sz="2400" dirty="0"/>
              <a:t>面向对象机制中的异常处理（以</a:t>
            </a:r>
            <a:r>
              <a:rPr lang="en-US" altLang="zh-CN" sz="2400" dirty="0"/>
              <a:t>Java</a:t>
            </a:r>
            <a:r>
              <a:rPr lang="zh-CN" altLang="en-US" sz="2400" dirty="0"/>
              <a:t>为代表）：</a:t>
            </a:r>
            <a:endParaRPr lang="en-US" altLang="zh-CN" sz="2400" dirty="0"/>
          </a:p>
          <a:p>
            <a:pPr lvl="1"/>
            <a:r>
              <a:rPr lang="zh-CN" altLang="en-US" sz="2200" dirty="0"/>
              <a:t>发生的异常看成一个对象，封装了对应的错误类型以及程序运行的状态等信息</a:t>
            </a:r>
            <a:endParaRPr lang="en-US" altLang="zh-CN" sz="2200" dirty="0"/>
          </a:p>
          <a:p>
            <a:pPr lvl="1"/>
            <a:r>
              <a:rPr lang="zh-CN" altLang="en-US" sz="2200" dirty="0"/>
              <a:t>优点：</a:t>
            </a:r>
            <a:endParaRPr lang="en-US" altLang="zh-CN" sz="2200" dirty="0"/>
          </a:p>
          <a:p>
            <a:pPr lvl="2"/>
            <a:r>
              <a:rPr lang="zh-CN" altLang="en-US" sz="2100" dirty="0"/>
              <a:t>把各种不同类型的异常情况进行分类，形成不同的异常类，可以充分发挥类的可扩展和可重用的优势</a:t>
            </a:r>
            <a:endParaRPr lang="en-US" altLang="zh-CN" sz="2100" dirty="0"/>
          </a:p>
          <a:p>
            <a:pPr lvl="2"/>
            <a:r>
              <a:rPr lang="zh-CN" altLang="en-US" sz="2100" dirty="0"/>
              <a:t>异常流程代码和正常流程代码分离，提高了程序的可读性，简化了程序的结构</a:t>
            </a:r>
            <a:endParaRPr lang="en-US" altLang="zh-CN" sz="2100" dirty="0"/>
          </a:p>
          <a:p>
            <a:pPr lvl="2"/>
            <a:r>
              <a:rPr lang="zh-CN" altLang="en-US" sz="2100" dirty="0"/>
              <a:t>可以灵活地处理异常。如果当前方法有能力处理异常，就捕获并处理它，否则只需抛出异常，由调用者来处理</a:t>
            </a:r>
          </a:p>
        </p:txBody>
      </p:sp>
    </p:spTree>
    <p:extLst>
      <p:ext uri="{BB962C8B-B14F-4D97-AF65-F5344CB8AC3E}">
        <p14:creationId xmlns:p14="http://schemas.microsoft.com/office/powerpoint/2010/main" val="81281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中的异常处理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2461273"/>
            <a:ext cx="7704137" cy="407352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中异常的产生：</a:t>
            </a:r>
            <a:endParaRPr lang="en-US" altLang="zh-CN" dirty="0"/>
          </a:p>
          <a:p>
            <a:pPr lvl="1"/>
            <a:r>
              <a:rPr lang="zh-CN" altLang="en-US" dirty="0"/>
              <a:t>执行过程中如果发生异常，就会生成对应异常类的对象；</a:t>
            </a:r>
            <a:endParaRPr lang="en-US" altLang="zh-CN" dirty="0"/>
          </a:p>
          <a:p>
            <a:pPr lvl="1"/>
            <a:r>
              <a:rPr lang="zh-CN" altLang="en-US" dirty="0"/>
              <a:t>异常对象可以由发生异常的方法生成，也可以由</a:t>
            </a:r>
            <a:r>
              <a:rPr lang="en-US" altLang="zh-CN" dirty="0"/>
              <a:t>Java</a:t>
            </a:r>
            <a:r>
              <a:rPr lang="zh-CN" altLang="en-US" dirty="0"/>
              <a:t>虚拟机生成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hlink"/>
                </a:solidFill>
              </a:rPr>
              <a:t>抛出异常</a:t>
            </a:r>
            <a:r>
              <a:rPr lang="zh-CN" altLang="en-US" dirty="0"/>
              <a:t>：生成异常对象，并把它提交给运行时系统的过程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中的异常是</a:t>
            </a:r>
            <a:r>
              <a:rPr lang="en-US" altLang="zh-CN" dirty="0" err="1"/>
              <a:t>Throwable</a:t>
            </a:r>
            <a:r>
              <a:rPr lang="zh-CN" altLang="en-US" dirty="0"/>
              <a:t>类及其子类生成的实例</a:t>
            </a:r>
          </a:p>
        </p:txBody>
      </p:sp>
    </p:spTree>
    <p:extLst>
      <p:ext uri="{BB962C8B-B14F-4D97-AF65-F5344CB8AC3E}">
        <p14:creationId xmlns:p14="http://schemas.microsoft.com/office/powerpoint/2010/main" val="202049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中异常的层次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089" y="2280734"/>
            <a:ext cx="7772400" cy="4179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 err="1"/>
              <a:t>java.lang.Throwable</a:t>
            </a:r>
            <a:r>
              <a:rPr lang="zh-CN" altLang="en-US" sz="2400" dirty="0"/>
              <a:t>类：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常用方法</a:t>
            </a:r>
            <a:endParaRPr lang="en-US" altLang="zh-CN" sz="2200" dirty="0"/>
          </a:p>
          <a:p>
            <a:pPr lvl="2">
              <a:lnSpc>
                <a:spcPct val="80000"/>
              </a:lnSpc>
            </a:pPr>
            <a:r>
              <a:rPr lang="en-US" altLang="zh-CN" dirty="0" err="1"/>
              <a:t>getMessage</a:t>
            </a:r>
            <a:r>
              <a:rPr lang="en-US" altLang="zh-CN" dirty="0"/>
              <a:t>()</a:t>
            </a:r>
            <a:r>
              <a:rPr lang="en-US" altLang="zh-CN" dirty="0">
                <a:latin typeface="Verdana"/>
              </a:rPr>
              <a:t>——</a:t>
            </a:r>
            <a:r>
              <a:rPr lang="zh-CN" altLang="en-US" dirty="0"/>
              <a:t>返回</a:t>
            </a:r>
            <a:r>
              <a:rPr lang="en-US" altLang="zh-CN" dirty="0"/>
              <a:t>String</a:t>
            </a:r>
            <a:r>
              <a:rPr lang="zh-CN" altLang="en-US" dirty="0"/>
              <a:t>类型的异常信息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en-US" altLang="zh-CN" dirty="0" err="1"/>
              <a:t>printStackTrace</a:t>
            </a:r>
            <a:r>
              <a:rPr lang="en-US" altLang="zh-CN" dirty="0"/>
              <a:t>()</a:t>
            </a:r>
            <a:r>
              <a:rPr lang="en-US" altLang="zh-CN" dirty="0">
                <a:latin typeface="Verdana"/>
              </a:rPr>
              <a:t>——</a:t>
            </a:r>
            <a:r>
              <a:rPr lang="zh-CN" altLang="en-US" dirty="0"/>
              <a:t>打印跟踪方法调用栈而获得的详细异常信息。在程序调试阶段，此方法可用于跟踪错误</a:t>
            </a:r>
            <a:endParaRPr lang="en-US" altLang="zh-CN" sz="2100" dirty="0"/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Throwable</a:t>
            </a:r>
            <a:r>
              <a:rPr lang="zh-CN" altLang="en-US" sz="2400" dirty="0"/>
              <a:t>类有两个标准的子类：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200" dirty="0" err="1"/>
              <a:t>java.lang.Error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错误，是指虚拟机或动态装载等相关的问题，如系统崩溃、动态链接失败、虚拟机错误等</a:t>
            </a:r>
            <a:endParaRPr lang="en-US" altLang="zh-CN" sz="2100" dirty="0"/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这类错误一般认为是无法恢复和不可捕获的，将导致应用程序中断。</a:t>
            </a:r>
          </a:p>
        </p:txBody>
      </p:sp>
    </p:spTree>
    <p:extLst>
      <p:ext uri="{BB962C8B-B14F-4D97-AF65-F5344CB8AC3E}">
        <p14:creationId xmlns:p14="http://schemas.microsoft.com/office/powerpoint/2010/main" val="343126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43" name="Group 7"/>
          <p:cNvGrpSpPr>
            <a:grpSpLocks/>
          </p:cNvGrpSpPr>
          <p:nvPr/>
        </p:nvGrpSpPr>
        <p:grpSpPr bwMode="auto">
          <a:xfrm>
            <a:off x="539750" y="404813"/>
            <a:ext cx="8064500" cy="6059487"/>
            <a:chOff x="385" y="482"/>
            <a:chExt cx="4990" cy="3591"/>
          </a:xfrm>
        </p:grpSpPr>
        <p:pic>
          <p:nvPicPr>
            <p:cNvPr id="219140" name="Picture 4" descr="Error类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482"/>
              <a:ext cx="4990" cy="3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142" name="Text Box 6"/>
            <p:cNvSpPr txBox="1">
              <a:spLocks noChangeArrowheads="1"/>
            </p:cNvSpPr>
            <p:nvPr/>
          </p:nvSpPr>
          <p:spPr bwMode="auto">
            <a:xfrm>
              <a:off x="2109" y="3838"/>
              <a:ext cx="195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java.lang.Error</a:t>
              </a:r>
              <a:r>
                <a:rPr lang="zh-CN" altLang="en-US" sz="2000"/>
                <a:t>子类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45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中异常的层次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2608"/>
            <a:ext cx="7772400" cy="4179887"/>
          </a:xfrm>
        </p:spPr>
        <p:txBody>
          <a:bodyPr/>
          <a:lstStyle/>
          <a:p>
            <a:r>
              <a:rPr lang="en-US" altLang="zh-CN" dirty="0" err="1"/>
              <a:t>Throwable</a:t>
            </a:r>
            <a:r>
              <a:rPr lang="zh-CN" altLang="en-US" dirty="0"/>
              <a:t>类有两个标准的子类：</a:t>
            </a:r>
            <a:endParaRPr lang="en-US" altLang="zh-CN" dirty="0"/>
          </a:p>
          <a:p>
            <a:pPr lvl="1"/>
            <a:r>
              <a:rPr lang="en-US" altLang="zh-CN" dirty="0" err="1"/>
              <a:t>java.lang.Exception</a:t>
            </a:r>
            <a:endParaRPr lang="en-US" altLang="zh-CN" dirty="0"/>
          </a:p>
          <a:p>
            <a:pPr lvl="2"/>
            <a:r>
              <a:rPr lang="zh-CN" altLang="en-US" dirty="0"/>
              <a:t>异常，是可以捕获，可能恢复的异常情况</a:t>
            </a:r>
            <a:endParaRPr lang="en-US" altLang="zh-CN" dirty="0"/>
          </a:p>
          <a:p>
            <a:pPr lvl="2"/>
            <a:r>
              <a:rPr lang="en-US" altLang="zh-CN" dirty="0"/>
              <a:t>Exception</a:t>
            </a:r>
            <a:r>
              <a:rPr lang="zh-CN" altLang="en-US" dirty="0"/>
              <a:t>类对象是</a:t>
            </a:r>
            <a:r>
              <a:rPr lang="en-US" altLang="zh-CN" dirty="0"/>
              <a:t>Java</a:t>
            </a:r>
            <a:r>
              <a:rPr lang="zh-CN" altLang="en-US" dirty="0"/>
              <a:t>程序处理或抛出的对象</a:t>
            </a:r>
            <a:endParaRPr lang="en-US" altLang="zh-CN" dirty="0"/>
          </a:p>
          <a:p>
            <a:pPr lvl="2"/>
            <a:r>
              <a:rPr lang="en-US" altLang="zh-CN" dirty="0"/>
              <a:t>Exception</a:t>
            </a:r>
            <a:r>
              <a:rPr lang="zh-CN" altLang="en-US" dirty="0"/>
              <a:t>类及其子类（见下图）</a:t>
            </a:r>
            <a:endParaRPr lang="en-US" altLang="zh-CN" dirty="0"/>
          </a:p>
          <a:p>
            <a:pPr lvl="2"/>
            <a:r>
              <a:rPr lang="zh-CN" altLang="en-US" dirty="0"/>
              <a:t>常见的一些异常（见下表）</a:t>
            </a:r>
          </a:p>
        </p:txBody>
      </p:sp>
    </p:spTree>
    <p:extLst>
      <p:ext uri="{BB962C8B-B14F-4D97-AF65-F5344CB8AC3E}">
        <p14:creationId xmlns:p14="http://schemas.microsoft.com/office/powerpoint/2010/main" val="356486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18739</TotalTime>
  <Words>665</Words>
  <Application>Microsoft Macintosh PowerPoint</Application>
  <PresentationFormat>全屏显示(4:3)</PresentationFormat>
  <Paragraphs>212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1_起源</vt:lpstr>
      <vt:lpstr>Java中异常处理</vt:lpstr>
      <vt:lpstr>主要内容</vt:lpstr>
      <vt:lpstr>异常概述</vt:lpstr>
      <vt:lpstr>异常概述</vt:lpstr>
      <vt:lpstr>异常概述</vt:lpstr>
      <vt:lpstr>Java中的异常处理</vt:lpstr>
      <vt:lpstr>Java中异常的层次</vt:lpstr>
      <vt:lpstr>PowerPoint 演示文稿</vt:lpstr>
      <vt:lpstr>Java中异常的层次</vt:lpstr>
      <vt:lpstr>PowerPoint 演示文稿</vt:lpstr>
      <vt:lpstr>Java中的常见异常</vt:lpstr>
      <vt:lpstr>异常处理</vt:lpstr>
      <vt:lpstr>异常处理</vt:lpstr>
      <vt:lpstr>异常处理</vt:lpstr>
      <vt:lpstr>异常处理</vt:lpstr>
      <vt:lpstr>PowerPoint 演示文稿</vt:lpstr>
      <vt:lpstr>异常处理</vt:lpstr>
      <vt:lpstr>PowerPoint 演示文稿</vt:lpstr>
      <vt:lpstr>异常处理</vt:lpstr>
      <vt:lpstr>PowerPoint 演示文稿</vt:lpstr>
      <vt:lpstr>编写自己的异常类</vt:lpstr>
      <vt:lpstr>编写自己的异常类</vt:lpstr>
      <vt:lpstr>编写自己的异常类</vt:lpstr>
      <vt:lpstr>编写自己的异常类</vt:lpstr>
      <vt:lpstr>实例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Fang Kong</cp:lastModifiedBy>
  <cp:revision>88</cp:revision>
  <dcterms:created xsi:type="dcterms:W3CDTF">2015-09-10T07:26:18Z</dcterms:created>
  <dcterms:modified xsi:type="dcterms:W3CDTF">2016-05-17T00:57:44Z</dcterms:modified>
</cp:coreProperties>
</file>