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69"/>
  </p:notesMasterIdLst>
  <p:sldIdLst>
    <p:sldId id="256" r:id="rId2"/>
    <p:sldId id="257" r:id="rId3"/>
    <p:sldId id="313" r:id="rId4"/>
    <p:sldId id="322" r:id="rId5"/>
    <p:sldId id="314" r:id="rId6"/>
    <p:sldId id="315" r:id="rId7"/>
    <p:sldId id="316" r:id="rId8"/>
    <p:sldId id="318" r:id="rId9"/>
    <p:sldId id="317" r:id="rId10"/>
    <p:sldId id="319" r:id="rId11"/>
    <p:sldId id="320" r:id="rId12"/>
    <p:sldId id="321" r:id="rId13"/>
    <p:sldId id="291" r:id="rId14"/>
    <p:sldId id="295" r:id="rId15"/>
    <p:sldId id="323" r:id="rId16"/>
    <p:sldId id="325" r:id="rId17"/>
    <p:sldId id="324" r:id="rId18"/>
    <p:sldId id="327" r:id="rId19"/>
    <p:sldId id="326" r:id="rId20"/>
    <p:sldId id="328" r:id="rId21"/>
    <p:sldId id="329" r:id="rId22"/>
    <p:sldId id="330" r:id="rId23"/>
    <p:sldId id="337" r:id="rId24"/>
    <p:sldId id="332" r:id="rId25"/>
    <p:sldId id="333" r:id="rId26"/>
    <p:sldId id="334" r:id="rId27"/>
    <p:sldId id="335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31" r:id="rId41"/>
    <p:sldId id="350" r:id="rId42"/>
    <p:sldId id="352" r:id="rId43"/>
    <p:sldId id="351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72" r:id="rId55"/>
    <p:sldId id="373" r:id="rId56"/>
    <p:sldId id="374" r:id="rId57"/>
    <p:sldId id="375" r:id="rId58"/>
    <p:sldId id="363" r:id="rId59"/>
    <p:sldId id="364" r:id="rId60"/>
    <p:sldId id="365" r:id="rId61"/>
    <p:sldId id="366" r:id="rId62"/>
    <p:sldId id="376" r:id="rId63"/>
    <p:sldId id="367" r:id="rId64"/>
    <p:sldId id="368" r:id="rId65"/>
    <p:sldId id="369" r:id="rId66"/>
    <p:sldId id="370" r:id="rId67"/>
    <p:sldId id="371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FFFF"/>
    <a:srgbClr val="66FFFF"/>
    <a:srgbClr val="D5D38F"/>
    <a:srgbClr val="00CCFF"/>
    <a:srgbClr val="33CCCC"/>
    <a:srgbClr val="00FFFF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 varScale="1">
        <p:scale>
          <a:sx n="96" d="100"/>
          <a:sy n="96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E4FDF-C176-4C1B-B123-790D6909C66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0C0D9-AE96-4227-A521-CEA6EB10AD4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57D22-441E-4F3B-AC62-3BCAA5ED4B0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537A3-FEDB-4141-BC5F-7D134B807B7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558E2-CA02-411E-932F-C2883272ADA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DF6FF-A765-41CA-8508-579350AF0D0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3A493-C465-4AC6-B2C6-54399938547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52845-13BD-4571-969A-F80A348FF29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72560-AF8B-4142-BE5E-BB5D092C52D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7AF45-72DA-464E-AA63-9069A18164D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39507-CBDF-4866-B3DF-CDA59CF3C1F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5B3D3-6E53-415A-80EC-D217C25E503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15A1F-DD5A-427E-AE66-0B9A1047B9A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AF4B8-B5EB-46D0-9305-53790F9EA33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15A1F-DD5A-427E-AE66-0B9A1047B9A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AF4B8-B5EB-46D0-9305-53790F9EA33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3E357B6-17C6-4845-92DD-B1FCC4461C5F}" type="slidenum">
              <a:rPr lang="en-US" altLang="zh-CN">
                <a:latin typeface="Arial" pitchFamily="34" charset="0"/>
              </a:rPr>
              <a:pPr eaLnBrk="1" hangingPunct="1"/>
              <a:t>46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E22DA33-141B-414F-9BAF-8818DABDFE11}" type="slidenum">
              <a:rPr lang="en-US" altLang="zh-CN">
                <a:latin typeface="Arial" pitchFamily="34" charset="0"/>
              </a:rPr>
              <a:pPr eaLnBrk="1" hangingPunct="1"/>
              <a:t>47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792CC83-CB35-49BA-8FED-1049F59E23A7}" type="slidenum">
              <a:rPr lang="en-US" altLang="zh-CN">
                <a:latin typeface="Arial" pitchFamily="34" charset="0"/>
              </a:rPr>
              <a:pPr eaLnBrk="1" hangingPunct="1"/>
              <a:t>48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721889A-9FA7-4C9C-A2A8-99BA22C0E52A}" type="slidenum">
              <a:rPr lang="en-US" altLang="zh-CN">
                <a:latin typeface="Arial" pitchFamily="34" charset="0"/>
              </a:rPr>
              <a:pPr eaLnBrk="1" hangingPunct="1"/>
              <a:t>49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2F84753-3E34-461B-B306-BA055BCD836E}" type="slidenum">
              <a:rPr lang="en-US" altLang="zh-CN">
                <a:latin typeface="Arial" pitchFamily="34" charset="0"/>
              </a:rPr>
              <a:pPr eaLnBrk="1" hangingPunct="1"/>
              <a:t>50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C65A0E9-7B6A-4D8F-A035-B784BC82050E}" type="slidenum">
              <a:rPr lang="en-US" altLang="zh-CN">
                <a:latin typeface="Arial" pitchFamily="34" charset="0"/>
              </a:rPr>
              <a:pPr eaLnBrk="1" hangingPunct="1"/>
              <a:t>51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E89801-2A7E-404C-9763-BA421D5BC923}" type="slidenum">
              <a:rPr lang="en-US" altLang="zh-CN">
                <a:latin typeface="Arial" pitchFamily="34" charset="0"/>
              </a:rPr>
              <a:pPr eaLnBrk="1" hangingPunct="1"/>
              <a:t>52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53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54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55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D574708-580E-43F4-AF58-ABA722AAFD52}" type="slidenum">
              <a:rPr lang="en-US" altLang="zh-CN">
                <a:latin typeface="Arial" pitchFamily="34" charset="0"/>
              </a:rPr>
              <a:pPr eaLnBrk="1" hangingPunct="1"/>
              <a:t>58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44B8030-F3F5-4F0B-A244-DCBDC4E39B90}" type="slidenum">
              <a:rPr lang="en-US" altLang="zh-CN">
                <a:latin typeface="Arial" pitchFamily="34" charset="0"/>
              </a:rPr>
              <a:pPr eaLnBrk="1" hangingPunct="1"/>
              <a:t>59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FB1C6B8-B5D0-497D-9835-7071DE659DF3}" type="slidenum">
              <a:rPr lang="en-US" altLang="zh-CN">
                <a:latin typeface="Arial" pitchFamily="34" charset="0"/>
              </a:rPr>
              <a:pPr eaLnBrk="1" hangingPunct="1"/>
              <a:t>60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68D138F-0815-41C0-94F2-EAF1875D9497}" type="slidenum">
              <a:rPr lang="en-US" altLang="zh-CN">
                <a:latin typeface="Arial" pitchFamily="34" charset="0"/>
              </a:rPr>
              <a:pPr eaLnBrk="1" hangingPunct="1"/>
              <a:t>61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68D138F-0815-41C0-94F2-EAF1875D9497}" type="slidenum">
              <a:rPr lang="en-US" altLang="zh-CN">
                <a:latin typeface="Arial" pitchFamily="34" charset="0"/>
              </a:rPr>
              <a:pPr eaLnBrk="1" hangingPunct="1"/>
              <a:t>62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E8F6AE4-8A16-492E-9FCC-EA3233138DC0}" type="slidenum">
              <a:rPr lang="en-US" altLang="zh-CN">
                <a:latin typeface="Arial" pitchFamily="34" charset="0"/>
              </a:rPr>
              <a:pPr eaLnBrk="1" hangingPunct="1"/>
              <a:t>63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299CAF2-9AA0-4157-813F-0D1C2F0F6454}" type="slidenum">
              <a:rPr lang="en-US" altLang="zh-CN">
                <a:latin typeface="Arial" pitchFamily="34" charset="0"/>
              </a:rPr>
              <a:pPr eaLnBrk="1" hangingPunct="1"/>
              <a:t>64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7726249-6C79-4F0C-B392-E49F8842E4F9}" type="slidenum">
              <a:rPr lang="en-US" altLang="zh-CN">
                <a:latin typeface="Arial" pitchFamily="34" charset="0"/>
              </a:rPr>
              <a:pPr eaLnBrk="1" hangingPunct="1"/>
              <a:t>65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0D361B9-554A-4BBC-A350-7421B776D5AE}" type="slidenum">
              <a:rPr lang="en-US" altLang="zh-CN">
                <a:latin typeface="Arial" pitchFamily="34" charset="0"/>
              </a:rPr>
              <a:pPr eaLnBrk="1" hangingPunct="1"/>
              <a:t>66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80F07E5-B249-4B22-9AAE-B532AFF92934}" type="slidenum">
              <a:rPr lang="en-US" altLang="zh-CN">
                <a:latin typeface="Arial" pitchFamily="34" charset="0"/>
              </a:rPr>
              <a:pPr eaLnBrk="1" hangingPunct="1"/>
              <a:t>67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章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IA-32</a:t>
            </a:r>
            <a:r>
              <a:rPr lang="zh-CN" altLang="en-US" b="1" dirty="0" smtClean="0">
                <a:solidFill>
                  <a:srgbClr val="0000FF"/>
                </a:solidFill>
              </a:rPr>
              <a:t>处理器基本功能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.1  IA-32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处理器简介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标志寄存器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2</a:t>
            </a:r>
            <a:r>
              <a:rPr lang="en-US" altLang="zh-CN" sz="3200" b="1" dirty="0" smtClean="0">
                <a:solidFill>
                  <a:srgbClr val="D5D38F"/>
                </a:solidFill>
              </a:rPr>
              <a:t>.4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段寄存器</a:t>
            </a:r>
            <a:endParaRPr lang="en-US" altLang="zh-CN" sz="3200" b="1" dirty="0" smtClean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D5D38F"/>
                </a:solidFill>
              </a:rPr>
              <a:t>2.5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寻址方式</a:t>
            </a:r>
            <a:endParaRPr lang="en-US" altLang="zh-CN" sz="3200" b="1" dirty="0" smtClean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D5D38F"/>
                </a:solidFill>
              </a:rPr>
              <a:t>2.6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指令指针寄存器和简单控制转移</a:t>
            </a:r>
            <a:endParaRPr lang="en-US" altLang="zh-CN" sz="3200" b="1" dirty="0" smtClean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D5D38F"/>
                </a:solidFill>
              </a:rPr>
              <a:t>2.7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堆栈和堆栈操作</a:t>
            </a:r>
            <a:endParaRPr lang="zh-CN" altLang="en-US" sz="3200" b="1" dirty="0">
              <a:solidFill>
                <a:srgbClr val="D5D38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2.1.2  </a:t>
            </a:r>
            <a:r>
              <a:rPr lang="zh-CN" altLang="en-US" b="1" dirty="0" smtClean="0">
                <a:solidFill>
                  <a:srgbClr val="0000FF"/>
                </a:solidFill>
              </a:rPr>
              <a:t>保护</a:t>
            </a:r>
            <a:r>
              <a:rPr lang="zh-CN" altLang="en-US" b="1" dirty="0">
                <a:solidFill>
                  <a:srgbClr val="0000FF"/>
                </a:solidFill>
              </a:rPr>
              <a:t>方式和实地址</a:t>
            </a:r>
            <a:r>
              <a:rPr lang="zh-CN" altLang="en-US" b="1" dirty="0" smtClean="0">
                <a:solidFill>
                  <a:srgbClr val="0000FF"/>
                </a:solidFill>
              </a:rPr>
              <a:t>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实地址方式</a:t>
            </a:r>
            <a:r>
              <a:rPr lang="zh-CN" altLang="en-US" b="1" dirty="0"/>
              <a:t>（</a:t>
            </a:r>
            <a:r>
              <a:rPr lang="en-US" altLang="zh-CN" b="1" dirty="0"/>
              <a:t>Real-address mode</a:t>
            </a:r>
            <a:r>
              <a:rPr lang="zh-CN" altLang="en-US" b="1" dirty="0"/>
              <a:t>）</a:t>
            </a:r>
            <a:r>
              <a:rPr lang="zh-CN" altLang="en-US" sz="2400" b="1" dirty="0"/>
              <a:t>是最初的工作方式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实</a:t>
            </a:r>
            <a:r>
              <a:rPr lang="zh-CN" altLang="en-US" sz="2400" b="1" dirty="0">
                <a:solidFill>
                  <a:srgbClr val="FF0000"/>
                </a:solidFill>
              </a:rPr>
              <a:t>地址方式是处理器重新开始运行后的最初工作方式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实地址方式是</a:t>
            </a:r>
            <a:r>
              <a:rPr lang="en-US" altLang="zh-CN" sz="2000" b="1" dirty="0"/>
              <a:t>IA-32</a:t>
            </a:r>
            <a:r>
              <a:rPr lang="zh-CN" altLang="en-US" sz="2400" b="1" dirty="0"/>
              <a:t>系列处理器中最初的处理器的工作方式。</a:t>
            </a:r>
            <a:r>
              <a:rPr lang="zh-CN" altLang="en-US" sz="2400" b="1" dirty="0" smtClean="0"/>
              <a:t>很</a:t>
            </a:r>
            <a:r>
              <a:rPr lang="zh-CN" altLang="en-US" sz="2400" b="1" dirty="0"/>
              <a:t>久以前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 </a:t>
            </a:r>
            <a:r>
              <a:rPr lang="en-US" altLang="zh-CN" sz="2000" b="1" dirty="0"/>
              <a:t>8086/8088</a:t>
            </a:r>
            <a:r>
              <a:rPr lang="zh-CN" altLang="en-US" sz="2400" b="1" dirty="0"/>
              <a:t>处理器只具有所谓的实地址方式，没有保护方式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实地址方式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2.1.2  </a:t>
            </a:r>
            <a:r>
              <a:rPr lang="zh-CN" altLang="en-US" b="1" dirty="0" smtClean="0">
                <a:solidFill>
                  <a:srgbClr val="0000FF"/>
                </a:solidFill>
              </a:rPr>
              <a:t>保护</a:t>
            </a:r>
            <a:r>
              <a:rPr lang="zh-CN" altLang="en-US" b="1" dirty="0">
                <a:solidFill>
                  <a:srgbClr val="0000FF"/>
                </a:solidFill>
              </a:rPr>
              <a:t>方式和实地址</a:t>
            </a:r>
            <a:r>
              <a:rPr lang="zh-CN" altLang="en-US" b="1" dirty="0" smtClean="0">
                <a:solidFill>
                  <a:srgbClr val="0000FF"/>
                </a:solidFill>
              </a:rPr>
              <a:t>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只能</a:t>
            </a:r>
            <a:r>
              <a:rPr lang="zh-CN" altLang="en-US" sz="2400" b="1" dirty="0"/>
              <a:t>访问最低端的</a:t>
            </a:r>
            <a:r>
              <a:rPr lang="en-US" altLang="zh-CN" sz="2000" b="1" dirty="0"/>
              <a:t>1M</a:t>
            </a:r>
            <a:r>
              <a:rPr lang="zh-CN" altLang="en-US" sz="2400" b="1" dirty="0"/>
              <a:t>字节的物理地址空间。地址空间的范围是</a:t>
            </a:r>
            <a:r>
              <a:rPr lang="en-US" altLang="zh-CN" sz="2000" b="1" dirty="0"/>
              <a:t>00000H</a:t>
            </a:r>
            <a:r>
              <a:rPr lang="zh-CN" altLang="en-US" sz="2400" b="1" dirty="0"/>
              <a:t>至</a:t>
            </a:r>
            <a:r>
              <a:rPr lang="en-US" altLang="zh-CN" sz="2000" b="1" dirty="0" smtClean="0"/>
              <a:t>FFFFFH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只</a:t>
            </a:r>
            <a:r>
              <a:rPr lang="zh-CN" altLang="en-US" sz="2400" b="1" dirty="0"/>
              <a:t>支持存储器的分段管理，而且每个存储段的大小限于</a:t>
            </a:r>
            <a:r>
              <a:rPr lang="en-US" altLang="zh-CN" sz="2000" b="1" dirty="0"/>
              <a:t>64K</a:t>
            </a:r>
            <a:r>
              <a:rPr lang="zh-CN" altLang="en-US" sz="2400" b="1" dirty="0" smtClean="0"/>
              <a:t>字节。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实</a:t>
            </a:r>
            <a:r>
              <a:rPr lang="zh-CN" altLang="en-US" sz="2400" b="1" dirty="0"/>
              <a:t>地址对应保护方式下的虚地址。这应该是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实地址方式</a:t>
            </a:r>
            <a:r>
              <a:rPr lang="zh-CN" altLang="en-US" sz="2400" b="1" dirty="0"/>
              <a:t>的名称由来。实地址方式常常被简称为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在</a:t>
            </a:r>
            <a:r>
              <a:rPr lang="zh-CN" altLang="en-US" sz="2400" b="1" dirty="0"/>
              <a:t>实方式下，</a:t>
            </a:r>
            <a:r>
              <a:rPr lang="en-US" altLang="zh-CN" sz="2000" b="1" dirty="0"/>
              <a:t>IA-32</a:t>
            </a:r>
            <a:r>
              <a:rPr lang="zh-CN" altLang="en-US" sz="2400" b="1" dirty="0"/>
              <a:t>系列处理器不能发挥其全部</a:t>
            </a:r>
            <a:r>
              <a:rPr lang="zh-CN" altLang="en-US" sz="2400" b="1" dirty="0" smtClean="0"/>
              <a:t>性能。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实地址方式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2.1.2  </a:t>
            </a:r>
            <a:r>
              <a:rPr lang="zh-CN" altLang="en-US" b="1" dirty="0" smtClean="0">
                <a:solidFill>
                  <a:srgbClr val="0000FF"/>
                </a:solidFill>
              </a:rPr>
              <a:t>保护</a:t>
            </a:r>
            <a:r>
              <a:rPr lang="zh-CN" altLang="en-US" b="1" dirty="0">
                <a:solidFill>
                  <a:srgbClr val="0000FF"/>
                </a:solidFill>
              </a:rPr>
              <a:t>方式和实地址</a:t>
            </a:r>
            <a:r>
              <a:rPr lang="zh-CN" altLang="en-US" b="1" dirty="0" smtClean="0">
                <a:solidFill>
                  <a:srgbClr val="0000FF"/>
                </a:solidFill>
              </a:rPr>
              <a:t>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工作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方式的切换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659291"/>
              </p:ext>
            </p:extLst>
          </p:nvPr>
        </p:nvGraphicFramePr>
        <p:xfrm>
          <a:off x="755576" y="2060848"/>
          <a:ext cx="5256584" cy="372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Visio" r:id="rId4" imgW="4326128" imgH="3068955" progId="Visio.Drawing.11">
                  <p:embed/>
                </p:oleObj>
              </mc:Choice>
              <mc:Fallback>
                <p:oleObj name="Visio" r:id="rId4" imgW="4326128" imgH="30689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0848"/>
                        <a:ext cx="5256584" cy="3728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3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</a:rPr>
              <a:t>.2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66813"/>
            <a:ext cx="79216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.2.1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.2.2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简单传送指令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.2.3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简单加减指令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2.2.4  VC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嵌入汇编和实验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844824"/>
            <a:ext cx="79216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处理器内</a:t>
            </a:r>
            <a:r>
              <a:rPr lang="zh-CN" altLang="en-US" sz="2400" b="1" dirty="0" smtClean="0"/>
              <a:t>的特殊存储单元</a:t>
            </a:r>
            <a:endParaRPr lang="zh-CN" altLang="en-US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处理器内有多种不同用途的</a:t>
            </a:r>
            <a:r>
              <a:rPr lang="zh-CN" altLang="en-US" sz="2400" b="1" dirty="0" smtClean="0"/>
              <a:t>寄存器</a:t>
            </a:r>
            <a:endParaRPr lang="zh-CN" altLang="en-US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寄存器分别有各自的</a:t>
            </a:r>
            <a:r>
              <a:rPr lang="zh-CN" altLang="en-US" sz="2400" b="1" dirty="0" smtClean="0"/>
              <a:t>名称，以便表示及访问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844824"/>
            <a:ext cx="792162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b="1" dirty="0"/>
              <a:t>IA-32</a:t>
            </a:r>
            <a:r>
              <a:rPr lang="zh-CN" altLang="en-US" sz="2400" b="1" dirty="0"/>
              <a:t>系列</a:t>
            </a:r>
            <a:r>
              <a:rPr lang="en-US" altLang="zh-CN" sz="2000" b="1" dirty="0" smtClean="0"/>
              <a:t>CPU</a:t>
            </a:r>
            <a:r>
              <a:rPr lang="zh-CN" altLang="en-US" sz="2400" b="1" dirty="0"/>
              <a:t>有</a:t>
            </a: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en-US" altLang="zh-CN" sz="2400" b="1" dirty="0">
                <a:solidFill>
                  <a:srgbClr val="FF0000"/>
                </a:solidFill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</a:rPr>
              <a:t>位的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通用寄存器</a:t>
            </a:r>
            <a:r>
              <a:rPr lang="zh-CN" altLang="en-US" b="1" dirty="0" smtClean="0"/>
              <a:t>（</a:t>
            </a:r>
            <a:r>
              <a:rPr lang="en-US" altLang="zh-CN" b="1" dirty="0"/>
              <a:t>General-Purpose Registers</a:t>
            </a:r>
            <a:r>
              <a:rPr lang="zh-CN" altLang="en-US" b="1" dirty="0" smtClean="0"/>
              <a:t>）</a:t>
            </a:r>
            <a:endParaRPr lang="zh-CN" altLang="en-US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通用寄存器不仅能存储数据，而且能参与算术</a:t>
            </a:r>
            <a:r>
              <a:rPr lang="zh-CN" altLang="en-US" sz="2400" b="1" dirty="0" smtClean="0"/>
              <a:t>逻辑运算，还能给出存储单元的地址</a:t>
            </a:r>
            <a:endParaRPr lang="zh-CN" altLang="en-US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名称分别</a:t>
            </a:r>
            <a:r>
              <a:rPr lang="zh-CN" altLang="en-US" sz="2400" b="1" dirty="0" smtClean="0"/>
              <a:t>是：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EAX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EBX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ECX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EDX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ESI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EDI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EBP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ESP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00200" y="25307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3400" y="2518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EAX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3400" y="2899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EBX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9113" y="4804048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EBP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19113" y="4042048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ESI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33400" y="4423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EDI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33400" y="3280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ECX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3400" y="3661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EDX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3400" y="5185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ESP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800200" y="2899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800200" y="3280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800200" y="3661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800200" y="4042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800200" y="4423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800200" y="4804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800200" y="5185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991200" y="20608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647800" y="206084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1809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4622" y="1995118"/>
            <a:ext cx="81258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EAX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12345</a:t>
            </a:r>
            <a:r>
              <a:rPr lang="en-US" altLang="zh-CN" sz="2000" b="1" dirty="0" smtClean="0">
                <a:latin typeface="+mn-ea"/>
                <a:ea typeface="+mn-ea"/>
              </a:rPr>
              <a:t>678H       </a:t>
            </a:r>
            <a:r>
              <a:rPr lang="zh-CN" altLang="zh-CN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EAX=12345678H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ESI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11223344H       </a:t>
            </a:r>
            <a:r>
              <a:rPr lang="zh-CN" altLang="zh-CN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ESI=11223344H</a:t>
            </a:r>
            <a:endParaRPr lang="zh-CN" altLang="zh-CN" sz="2000" b="1" dirty="0"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ADD    EAX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ESI             </a:t>
            </a:r>
            <a:r>
              <a:rPr lang="zh-CN" altLang="zh-CN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EAX=235689BCH</a:t>
            </a:r>
            <a:endParaRPr lang="zh-CN" altLang="zh-CN" sz="2000" b="1" dirty="0"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EBX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EAX             </a:t>
            </a:r>
            <a:r>
              <a:rPr lang="zh-CN" altLang="zh-CN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EBX=235689BCH</a:t>
            </a:r>
            <a:endParaRPr lang="zh-CN" altLang="zh-CN" sz="2000" b="1" dirty="0"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ECX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[ESI]           </a:t>
            </a:r>
            <a:r>
              <a:rPr lang="zh-CN" altLang="zh-CN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ESI</a:t>
            </a:r>
            <a:r>
              <a:rPr lang="zh-CN" altLang="zh-CN" sz="2000" b="1" dirty="0">
                <a:latin typeface="+mn-ea"/>
                <a:ea typeface="+mn-ea"/>
              </a:rPr>
              <a:t>作为指针给出存储单元地址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EDX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[EBX+8]         </a:t>
            </a:r>
            <a:r>
              <a:rPr lang="zh-CN" altLang="zh-CN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EBX</a:t>
            </a:r>
            <a:r>
              <a:rPr lang="zh-CN" altLang="zh-CN" sz="2000" b="1" dirty="0">
                <a:latin typeface="+mn-ea"/>
                <a:ea typeface="+mn-ea"/>
              </a:rPr>
              <a:t>作为计算存储单元地址的一部分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" name="线形标注 1(带边框和强调线) 2"/>
          <p:cNvSpPr/>
          <p:nvPr/>
        </p:nvSpPr>
        <p:spPr>
          <a:xfrm>
            <a:off x="3491880" y="1598865"/>
            <a:ext cx="1152128" cy="396253"/>
          </a:xfrm>
          <a:prstGeom prst="accentBorderCallout1">
            <a:avLst/>
          </a:prstGeom>
          <a:solidFill>
            <a:srgbClr val="D5D3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讲义有误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11188" y="1773238"/>
            <a:ext cx="827881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可以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单独直接访问这些通用寄存器的低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16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位</a:t>
            </a:r>
            <a:endParaRPr kumimoji="1" lang="zh-CN" altLang="en-US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它们是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个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000" b="1" dirty="0">
                <a:latin typeface="Times New Roman" pitchFamily="18" charset="0"/>
              </a:rPr>
              <a:t>位的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名称分别是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AX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BX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CX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DX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SI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DI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BP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SP</a:t>
            </a:r>
            <a:endParaRPr kumimoji="1" lang="zh-CN" altLang="en-US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对应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000" b="1" dirty="0">
                <a:latin typeface="Times New Roman" pitchFamily="18" charset="0"/>
              </a:rPr>
              <a:t>位处理器</a:t>
            </a:r>
            <a:r>
              <a:rPr kumimoji="1" lang="en-US" altLang="zh-CN" sz="2000" b="1" dirty="0">
                <a:latin typeface="Times New Roman" pitchFamily="18" charset="0"/>
              </a:rPr>
              <a:t>8086</a:t>
            </a:r>
            <a:r>
              <a:rPr kumimoji="1" lang="zh-CN" altLang="en-US" sz="20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个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1466528" y="3545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399728" y="3545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EAX</a:t>
            </a:r>
          </a:p>
        </p:txBody>
      </p:sp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399728" y="3926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EBX</a:t>
            </a: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399728" y="5831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EBP</a:t>
            </a: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399728" y="5069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ESI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399728" y="5450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EDI</a:t>
            </a: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399728" y="4307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ECX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399728" y="4688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EDX</a:t>
            </a: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399728" y="6212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ESP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5657528" y="345626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1322065" y="317686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31</a:t>
            </a: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3752528" y="3545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AX</a:t>
            </a:r>
          </a:p>
        </p:txBody>
      </p:sp>
      <p:sp>
        <p:nvSpPr>
          <p:cNvPr id="20" name="Rectangle 64"/>
          <p:cNvSpPr>
            <a:spLocks noChangeArrowheads="1"/>
          </p:cNvSpPr>
          <p:nvPr/>
        </p:nvSpPr>
        <p:spPr bwMode="auto">
          <a:xfrm>
            <a:off x="1466528" y="3926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1466528" y="4307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1466528" y="5069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1466528" y="4688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1466528" y="5831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1466528" y="5450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70"/>
          <p:cNvSpPr>
            <a:spLocks noChangeArrowheads="1"/>
          </p:cNvSpPr>
          <p:nvPr/>
        </p:nvSpPr>
        <p:spPr bwMode="auto">
          <a:xfrm>
            <a:off x="1466528" y="6212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71"/>
          <p:cNvSpPr>
            <a:spLocks noChangeArrowheads="1"/>
          </p:cNvSpPr>
          <p:nvPr/>
        </p:nvSpPr>
        <p:spPr bwMode="auto">
          <a:xfrm>
            <a:off x="3752528" y="3926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BX</a:t>
            </a:r>
          </a:p>
        </p:txBody>
      </p:sp>
      <p:sp>
        <p:nvSpPr>
          <p:cNvPr id="28" name="Rectangle 72"/>
          <p:cNvSpPr>
            <a:spLocks noChangeArrowheads="1"/>
          </p:cNvSpPr>
          <p:nvPr/>
        </p:nvSpPr>
        <p:spPr bwMode="auto">
          <a:xfrm>
            <a:off x="3752528" y="4307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CX</a:t>
            </a:r>
          </a:p>
        </p:txBody>
      </p:sp>
      <p:sp>
        <p:nvSpPr>
          <p:cNvPr id="29" name="Rectangle 73"/>
          <p:cNvSpPr>
            <a:spLocks noChangeArrowheads="1"/>
          </p:cNvSpPr>
          <p:nvPr/>
        </p:nvSpPr>
        <p:spPr bwMode="auto">
          <a:xfrm>
            <a:off x="3752528" y="4688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DX</a:t>
            </a:r>
          </a:p>
        </p:txBody>
      </p:sp>
      <p:sp>
        <p:nvSpPr>
          <p:cNvPr id="30" name="Rectangle 74"/>
          <p:cNvSpPr>
            <a:spLocks noChangeArrowheads="1"/>
          </p:cNvSpPr>
          <p:nvPr/>
        </p:nvSpPr>
        <p:spPr bwMode="auto">
          <a:xfrm>
            <a:off x="3752528" y="5069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SI</a:t>
            </a:r>
          </a:p>
        </p:txBody>
      </p:sp>
      <p:sp>
        <p:nvSpPr>
          <p:cNvPr id="31" name="Rectangle 75"/>
          <p:cNvSpPr>
            <a:spLocks noChangeArrowheads="1"/>
          </p:cNvSpPr>
          <p:nvPr/>
        </p:nvSpPr>
        <p:spPr bwMode="auto">
          <a:xfrm>
            <a:off x="3752528" y="5450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DI</a:t>
            </a:r>
          </a:p>
        </p:txBody>
      </p:sp>
      <p:sp>
        <p:nvSpPr>
          <p:cNvPr id="32" name="Rectangle 76"/>
          <p:cNvSpPr>
            <a:spLocks noChangeArrowheads="1"/>
          </p:cNvSpPr>
          <p:nvPr/>
        </p:nvSpPr>
        <p:spPr bwMode="auto">
          <a:xfrm>
            <a:off x="3752528" y="5831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BP</a:t>
            </a:r>
          </a:p>
        </p:txBody>
      </p: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3752528" y="6212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SP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3698553" y="317686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15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195315" y="317686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16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5498778" y="317686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86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82788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可单独直接访问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BX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CX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DX</a:t>
            </a:r>
            <a:r>
              <a:rPr kumimoji="1" lang="zh-CN" altLang="en-US" sz="2000" b="1" dirty="0"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位和低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 smtClean="0">
                <a:latin typeface="Times New Roman" pitchFamily="18" charset="0"/>
              </a:rPr>
              <a:t>位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它们是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位的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名称分别是</a:t>
            </a:r>
            <a:r>
              <a:rPr kumimoji="1" lang="en-US" altLang="zh-CN" sz="2000" b="1" dirty="0">
                <a:latin typeface="Times New Roman" pitchFamily="18" charset="0"/>
              </a:rPr>
              <a:t>AH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BH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BL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CH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DH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DL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1476375" y="3509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409575" y="3473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EAX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09575" y="3854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EBX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09575" y="5759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EBP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409575" y="4997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ESI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409575" y="5378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EDI</a:t>
            </a: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09575" y="4235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ECX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409575" y="4616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EDX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409575" y="6140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ESP</a:t>
            </a: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5667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1323975" y="30527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31</a:t>
            </a: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3762375" y="3509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AH</a:t>
            </a: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1476375" y="3890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1476375" y="4271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1476375" y="5033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1476375" y="4652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1476375" y="5795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76375" y="5414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1476375" y="6176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3762375" y="3890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BH</a:t>
            </a:r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762375" y="4271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CH</a:t>
            </a:r>
          </a:p>
        </p:txBody>
      </p:sp>
      <p:sp>
        <p:nvSpPr>
          <p:cNvPr id="29" name="Rectangle 55"/>
          <p:cNvSpPr>
            <a:spLocks noChangeArrowheads="1"/>
          </p:cNvSpPr>
          <p:nvPr/>
        </p:nvSpPr>
        <p:spPr bwMode="auto">
          <a:xfrm>
            <a:off x="3762375" y="4652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DH</a:t>
            </a:r>
          </a:p>
        </p:txBody>
      </p:sp>
      <p:sp>
        <p:nvSpPr>
          <p:cNvPr id="30" name="Rectangle 56"/>
          <p:cNvSpPr>
            <a:spLocks noChangeArrowheads="1"/>
          </p:cNvSpPr>
          <p:nvPr/>
        </p:nvSpPr>
        <p:spPr bwMode="auto">
          <a:xfrm>
            <a:off x="3762375" y="5033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SI</a:t>
            </a:r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3762375" y="5414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DI</a:t>
            </a:r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3762375" y="5795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BP</a:t>
            </a: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3762375" y="6176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SP</a:t>
            </a:r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3686175" y="30527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15</a:t>
            </a:r>
          </a:p>
        </p:txBody>
      </p: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3228975" y="30527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16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4905375" y="3509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AL</a:t>
            </a: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4905375" y="3890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BL</a:t>
            </a: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905375" y="4271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CL</a:t>
            </a:r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4905375" y="4652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宋体" charset="-122"/>
              </a:rPr>
              <a:t>DL</a:t>
            </a:r>
          </a:p>
        </p:txBody>
      </p:sp>
      <p:sp>
        <p:nvSpPr>
          <p:cNvPr id="40" name="Text Box 66"/>
          <p:cNvSpPr txBox="1">
            <a:spLocks noChangeArrowheads="1"/>
          </p:cNvSpPr>
          <p:nvPr/>
        </p:nvSpPr>
        <p:spPr bwMode="auto">
          <a:xfrm>
            <a:off x="6048375" y="3509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AX</a:t>
            </a:r>
          </a:p>
        </p:txBody>
      </p:sp>
      <p:sp>
        <p:nvSpPr>
          <p:cNvPr id="41" name="Text Box 67"/>
          <p:cNvSpPr txBox="1">
            <a:spLocks noChangeArrowheads="1"/>
          </p:cNvSpPr>
          <p:nvPr/>
        </p:nvSpPr>
        <p:spPr bwMode="auto">
          <a:xfrm>
            <a:off x="6048375" y="3890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BX</a:t>
            </a:r>
          </a:p>
        </p:txBody>
      </p:sp>
      <p:sp>
        <p:nvSpPr>
          <p:cNvPr id="42" name="Text Box 68"/>
          <p:cNvSpPr txBox="1">
            <a:spLocks noChangeArrowheads="1"/>
          </p:cNvSpPr>
          <p:nvPr/>
        </p:nvSpPr>
        <p:spPr bwMode="auto">
          <a:xfrm>
            <a:off x="6048375" y="4271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CX</a:t>
            </a:r>
          </a:p>
        </p:txBody>
      </p:sp>
      <p:sp>
        <p:nvSpPr>
          <p:cNvPr id="43" name="Text Box 69"/>
          <p:cNvSpPr txBox="1">
            <a:spLocks noChangeArrowheads="1"/>
          </p:cNvSpPr>
          <p:nvPr/>
        </p:nvSpPr>
        <p:spPr bwMode="auto">
          <a:xfrm>
            <a:off x="6048375" y="4652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dirty="0">
                <a:latin typeface="宋体" charset="-122"/>
              </a:rPr>
              <a:t>DX</a:t>
            </a:r>
          </a:p>
        </p:txBody>
      </p:sp>
      <p:sp>
        <p:nvSpPr>
          <p:cNvPr id="44" name="Text Box 70"/>
          <p:cNvSpPr txBox="1">
            <a:spLocks noChangeArrowheads="1"/>
          </p:cNvSpPr>
          <p:nvPr/>
        </p:nvSpPr>
        <p:spPr bwMode="auto">
          <a:xfrm>
            <a:off x="4905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7</a:t>
            </a:r>
          </a:p>
        </p:txBody>
      </p:sp>
      <p:sp>
        <p:nvSpPr>
          <p:cNvPr id="45" name="Text Box 71"/>
          <p:cNvSpPr txBox="1">
            <a:spLocks noChangeArrowheads="1"/>
          </p:cNvSpPr>
          <p:nvPr/>
        </p:nvSpPr>
        <p:spPr bwMode="auto">
          <a:xfrm>
            <a:off x="4524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86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</a:rPr>
              <a:t>.1  IA-32</a:t>
            </a:r>
            <a:r>
              <a:rPr lang="zh-CN" altLang="en-US" b="1" dirty="0" smtClean="0">
                <a:solidFill>
                  <a:srgbClr val="0000FF"/>
                </a:solidFill>
              </a:rPr>
              <a:t>处理器简介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.1.1  IA-32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系列处理器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保护方式和实地址方式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81744" y="1916832"/>
            <a:ext cx="818274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/>
              <a:t>32</a:t>
            </a:r>
            <a:r>
              <a:rPr kumimoji="1" lang="zh-CN" altLang="en-US" sz="2000" b="1" dirty="0"/>
              <a:t>位通用寄存器的名称是在对应</a:t>
            </a:r>
            <a:r>
              <a:rPr kumimoji="1" lang="en-US" altLang="zh-CN" sz="2000" b="1" dirty="0"/>
              <a:t>16</a:t>
            </a:r>
            <a:r>
              <a:rPr kumimoji="1" lang="zh-CN" altLang="en-US" sz="2000" b="1" dirty="0"/>
              <a:t>位寄存器名称前加字母</a:t>
            </a:r>
            <a:r>
              <a:rPr kumimoji="1" lang="en-US" altLang="zh-CN" sz="2000" b="1" dirty="0" smtClean="0"/>
              <a:t>E</a:t>
            </a:r>
            <a:endParaRPr kumimoji="1" lang="zh-CN" altLang="en-US" sz="2000" b="1" dirty="0"/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/>
              <a:t>AH</a:t>
            </a:r>
            <a:r>
              <a:rPr kumimoji="1" lang="zh-CN" altLang="en-US" sz="2000" b="1" dirty="0"/>
              <a:t>是</a:t>
            </a:r>
            <a:r>
              <a:rPr kumimoji="1" lang="en-US" altLang="zh-CN" sz="2000" b="1" dirty="0"/>
              <a:t>AX</a:t>
            </a:r>
            <a:r>
              <a:rPr kumimoji="1" lang="zh-CN" altLang="en-US" sz="2000" b="1" dirty="0"/>
              <a:t>的高（</a:t>
            </a:r>
            <a:r>
              <a:rPr kumimoji="1" lang="en-US" altLang="zh-CN" sz="2000" b="1" dirty="0"/>
              <a:t>High</a:t>
            </a:r>
            <a:r>
              <a:rPr kumimoji="1" lang="zh-CN" altLang="en-US" sz="2000" b="1" dirty="0"/>
              <a:t>）字节；</a:t>
            </a:r>
            <a:r>
              <a:rPr kumimoji="1" lang="en-US" altLang="zh-CN" sz="2000" b="1" dirty="0"/>
              <a:t>AL</a:t>
            </a:r>
            <a:r>
              <a:rPr kumimoji="1" lang="zh-CN" altLang="en-US" sz="2000" b="1" dirty="0"/>
              <a:t>是</a:t>
            </a:r>
            <a:r>
              <a:rPr kumimoji="1" lang="en-US" altLang="zh-CN" sz="2000" b="1" dirty="0"/>
              <a:t>AX</a:t>
            </a:r>
            <a:r>
              <a:rPr kumimoji="1" lang="zh-CN" altLang="en-US" sz="2000" b="1" dirty="0"/>
              <a:t>的低（</a:t>
            </a:r>
            <a:r>
              <a:rPr kumimoji="1" lang="en-US" altLang="zh-CN" sz="2000" b="1" dirty="0"/>
              <a:t>Low</a:t>
            </a:r>
            <a:r>
              <a:rPr kumimoji="1" lang="zh-CN" altLang="en-US" sz="2000" b="1" dirty="0"/>
              <a:t>）</a:t>
            </a:r>
            <a:r>
              <a:rPr kumimoji="1" lang="zh-CN" altLang="en-US" sz="2000" b="1" dirty="0" smtClean="0"/>
              <a:t>字节</a:t>
            </a:r>
            <a:endParaRPr kumimoji="1" lang="zh-CN" altLang="en-US" sz="2000" b="1" dirty="0"/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/>
              <a:t>EAX</a:t>
            </a:r>
            <a:r>
              <a:rPr kumimoji="1" lang="zh-CN" altLang="en-US" sz="2000" b="1" dirty="0"/>
              <a:t>是</a:t>
            </a:r>
            <a:r>
              <a:rPr kumimoji="1" lang="en-US" altLang="zh-CN" sz="2000" b="1" dirty="0"/>
              <a:t>AX</a:t>
            </a:r>
            <a:r>
              <a:rPr kumimoji="1" lang="zh-CN" altLang="en-US" sz="2000" b="1" dirty="0"/>
              <a:t>的</a:t>
            </a:r>
            <a:r>
              <a:rPr kumimoji="1" lang="zh-CN" altLang="en-US" sz="2000" b="1" dirty="0" smtClean="0"/>
              <a:t>扩展</a:t>
            </a:r>
            <a:endParaRPr kumimoji="1" lang="zh-CN" altLang="en-US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57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86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15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43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72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300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29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758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986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215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443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672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01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129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358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586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815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044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272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501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729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958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87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415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644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872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7101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330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558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787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8015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244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8473182" y="403455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157982" y="403455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4815582" y="403455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644382" y="40345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5272782" y="4034557"/>
            <a:ext cx="8382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AH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7101582" y="4034557"/>
            <a:ext cx="8382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AL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187182" y="4491757"/>
            <a:ext cx="838200" cy="3968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AX</a:t>
            </a: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4967982" y="4872757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1310382" y="5558557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4358382" y="5101357"/>
            <a:ext cx="838200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EAX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 flipH="1">
            <a:off x="81683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 flipH="1">
            <a:off x="65681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 flipH="1">
            <a:off x="62633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 flipH="1">
            <a:off x="46631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15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 flipH="1">
            <a:off x="43583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16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 flipH="1">
            <a:off x="10055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9889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2614" y="1995118"/>
            <a:ext cx="8125850" cy="196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EAX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11112222H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EAX=11112222H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AX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9999H    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EAX=11119999H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EDX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EAX     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EDX=11119999H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DX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8765H    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EDX=11118765H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ADD    </a:t>
            </a:r>
            <a:r>
              <a:rPr lang="en-US" altLang="zh-CN" sz="2000" b="1" dirty="0">
                <a:latin typeface="+mn-ea"/>
                <a:ea typeface="+mn-ea"/>
              </a:rPr>
              <a:t>AX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DX       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EAX=111120FEH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5148064" y="4581128"/>
            <a:ext cx="3528392" cy="792088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对</a:t>
            </a:r>
            <a:r>
              <a:rPr lang="en-US" altLang="zh-CN" b="1" dirty="0" smtClean="0">
                <a:solidFill>
                  <a:srgbClr val="0000FF"/>
                </a:solidFill>
              </a:rPr>
              <a:t>32</a:t>
            </a:r>
            <a:r>
              <a:rPr lang="zh-CN" altLang="en-US" b="1" dirty="0" smtClean="0">
                <a:solidFill>
                  <a:srgbClr val="0000FF"/>
                </a:solidFill>
              </a:rPr>
              <a:t>位寄存器低</a:t>
            </a:r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</a:t>
            </a:r>
            <a:r>
              <a:rPr lang="zh-CN" altLang="en-US" b="1" dirty="0" smtClean="0">
                <a:solidFill>
                  <a:srgbClr val="FF0000"/>
                </a:solidFill>
              </a:rPr>
              <a:t>独立操作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不影响</a:t>
            </a:r>
            <a:r>
              <a:rPr lang="zh-CN" altLang="en-US" b="1" dirty="0">
                <a:solidFill>
                  <a:srgbClr val="0000FF"/>
                </a:solidFill>
              </a:rPr>
              <a:t>高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6409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2.2.1  </a:t>
            </a:r>
            <a:r>
              <a:rPr lang="zh-CN" altLang="en-US" b="1" dirty="0" smtClean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188" y="2060848"/>
            <a:ext cx="81258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EBX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11112222H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EBX=11112222H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BH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77H      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EBX=11117722H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 </a:t>
            </a:r>
            <a:r>
              <a:rPr lang="en-US" altLang="zh-CN" sz="2000" b="1" dirty="0">
                <a:latin typeface="+mn-ea"/>
                <a:ea typeface="+mn-ea"/>
              </a:rPr>
              <a:t>BL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99H      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EBX=11117799H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ADD    </a:t>
            </a:r>
            <a:r>
              <a:rPr lang="en-US" altLang="zh-CN" sz="2000" b="1" dirty="0">
                <a:latin typeface="+mn-ea"/>
                <a:ea typeface="+mn-ea"/>
              </a:rPr>
              <a:t>BL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82H      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EBX=1111771BH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076056" y="4365104"/>
            <a:ext cx="3528392" cy="792088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对</a:t>
            </a:r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位寄存器的</a:t>
            </a:r>
            <a:r>
              <a:rPr lang="en-US" altLang="zh-CN" b="1" dirty="0" smtClean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位</a:t>
            </a:r>
            <a:r>
              <a:rPr lang="zh-CN" altLang="en-US" b="1" dirty="0" smtClean="0">
                <a:solidFill>
                  <a:srgbClr val="FF0000"/>
                </a:solidFill>
              </a:rPr>
              <a:t>独立操作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不影响另外</a:t>
            </a:r>
            <a:r>
              <a:rPr lang="en-US" altLang="zh-CN" b="1" dirty="0" smtClean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位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2.2.2  </a:t>
            </a:r>
            <a:r>
              <a:rPr lang="zh-CN" altLang="en-US" b="1" dirty="0">
                <a:solidFill>
                  <a:srgbClr val="0000FF"/>
                </a:solidFill>
              </a:rPr>
              <a:t>简单传送指令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611560" y="1268760"/>
            <a:ext cx="79248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传送指令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MOV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交换指令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XCHG</a:t>
            </a:r>
          </a:p>
        </p:txBody>
      </p:sp>
    </p:spTree>
    <p:extLst>
      <p:ext uri="{BB962C8B-B14F-4D97-AF65-F5344CB8AC3E}">
        <p14:creationId xmlns:p14="http://schemas.microsoft.com/office/powerpoint/2010/main" val="21244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2.2.2  </a:t>
            </a:r>
            <a:r>
              <a:rPr lang="zh-CN" altLang="en-US" b="1" dirty="0">
                <a:solidFill>
                  <a:srgbClr val="0000FF"/>
                </a:solidFill>
              </a:rPr>
              <a:t>简单传送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MOV     DST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587250" y="2986002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</a:rPr>
              <a:t>指令的动作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731713" y="363370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58688" y="4209965"/>
            <a:ext cx="663416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把一个字节、一个字或者一个双字，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从源</a:t>
            </a:r>
            <a:r>
              <a:rPr kumimoji="1" lang="en-US" altLang="zh-CN" sz="24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送到目标</a:t>
            </a:r>
            <a:r>
              <a:rPr kumimoji="1" lang="en-US" altLang="zh-CN" sz="2400" b="1" dirty="0">
                <a:latin typeface="Times New Roman" pitchFamily="18" charset="0"/>
              </a:rPr>
              <a:t>DST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328724" name="Rectangle 20"/>
          <p:cNvSpPr>
            <a:spLocks noChangeArrowheads="1"/>
          </p:cNvSpPr>
          <p:nvPr/>
        </p:nvSpPr>
        <p:spPr bwMode="auto">
          <a:xfrm>
            <a:off x="658688" y="5221649"/>
            <a:ext cx="81617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这是在程序中用得最多的指令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。注意：</a:t>
            </a:r>
            <a:endParaRPr kumimoji="1" lang="zh-CN" altLang="en-US" sz="2400" b="1" dirty="0">
              <a:solidFill>
                <a:srgbClr val="0066CC"/>
              </a:solidFill>
              <a:latin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源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和目标的尺寸必须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一致；不能同时是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存储单元！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传送指令（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MOV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06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2.2.2  </a:t>
            </a:r>
            <a:r>
              <a:rPr lang="zh-CN" altLang="en-US" b="1" dirty="0">
                <a:solidFill>
                  <a:srgbClr val="0000FF"/>
                </a:solidFill>
              </a:rPr>
              <a:t>简单传送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593477" y="176202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809377" y="2338288"/>
            <a:ext cx="35814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，’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b’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AH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	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4481264" y="2338288"/>
            <a:ext cx="42672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00000100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FFFFFFFF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1234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0062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1234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FFFF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7878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1234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=	0000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0062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123401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6679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传送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MOV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2.2.2  </a:t>
            </a:r>
            <a:r>
              <a:rPr lang="zh-CN" altLang="en-US" b="1" dirty="0">
                <a:solidFill>
                  <a:srgbClr val="0000FF"/>
                </a:solidFill>
              </a:rPr>
              <a:t>简单传送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07640" y="1807046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XCHG</a:t>
            </a:r>
            <a:r>
              <a:rPr lang="zh-CN" altLang="en-US" sz="2400" b="1" dirty="0">
                <a:latin typeface="Times New Roman" pitchFamily="18" charset="0"/>
              </a:rPr>
              <a:t>指</a:t>
            </a:r>
            <a:r>
              <a:rPr kumimoji="1" lang="zh-CN" altLang="en-US" sz="2400" b="1" dirty="0">
                <a:latin typeface="Times New Roman" pitchFamily="18" charset="0"/>
              </a:rPr>
              <a:t>令的一般格式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752103" y="2310283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XCHG    OPRD1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en-US" altLang="zh-CN"/>
              <a:t> 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607640" y="30310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XCHG</a:t>
            </a:r>
            <a:r>
              <a:rPr kumimoji="1" lang="zh-CN" altLang="en-US" sz="2400" b="1" dirty="0">
                <a:latin typeface="Times New Roman" pitchFamily="18" charset="0"/>
              </a:rPr>
              <a:t>指令的动作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752103" y="367870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OPRD1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←→  OPRD2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611188" y="4221163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latin typeface="Times New Roman" pitchFamily="18" charset="0"/>
              </a:rPr>
              <a:t>OPRD1</a:t>
            </a:r>
            <a:r>
              <a:rPr kumimoji="1" lang="zh-CN" altLang="en-US" sz="2400" b="1" dirty="0">
                <a:latin typeface="Times New Roman" pitchFamily="18" charset="0"/>
              </a:rPr>
              <a:t>的内容与操作数</a:t>
            </a:r>
            <a:r>
              <a:rPr kumimoji="1" lang="en-US" altLang="zh-CN" sz="2400" b="1" dirty="0">
                <a:latin typeface="Times New Roman" pitchFamily="18" charset="0"/>
              </a:rPr>
              <a:t>OPRD2</a:t>
            </a:r>
            <a:r>
              <a:rPr kumimoji="1" lang="zh-CN" altLang="en-US" sz="2400" b="1" dirty="0">
                <a:latin typeface="Times New Roman" pitchFamily="18" charset="0"/>
              </a:rPr>
              <a:t>的内容交换。</a:t>
            </a:r>
            <a:r>
              <a:rPr kumimoji="1" lang="zh-CN" altLang="en-US" dirty="0"/>
              <a:t> </a:t>
            </a: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679078" y="4686771"/>
            <a:ext cx="6324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注意：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源和目标的尺寸必须一致。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不能同时是存储单元。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交换指令（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xchg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2.2.2  </a:t>
            </a:r>
            <a:r>
              <a:rPr lang="zh-CN" altLang="en-US" b="1" dirty="0">
                <a:solidFill>
                  <a:srgbClr val="0000FF"/>
                </a:solidFill>
              </a:rPr>
              <a:t>简单传送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679648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900237" y="2492375"/>
            <a:ext cx="7416179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            ; 8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; 16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 32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[EBX]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与由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存储单元交换</a:t>
            </a:r>
          </a:p>
          <a:p>
            <a:pPr>
              <a:spcBef>
                <a:spcPct val="2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与由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存储单元交换</a:t>
            </a:r>
          </a:p>
          <a:p>
            <a:pPr>
              <a:spcBef>
                <a:spcPct val="2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[EDI]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 EDX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与由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kumimoji="1"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双字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存储单元交换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交换指令（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xchg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简单加减指令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539750" y="1196752"/>
            <a:ext cx="7924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加法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指令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ADD 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减法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指令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SUB 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加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指令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INC 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减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指令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DEC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取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补指令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NEG</a:t>
            </a:r>
          </a:p>
        </p:txBody>
      </p:sp>
    </p:spTree>
    <p:extLst>
      <p:ext uri="{BB962C8B-B14F-4D97-AF65-F5344CB8AC3E}">
        <p14:creationId xmlns:p14="http://schemas.microsoft.com/office/powerpoint/2010/main" val="3828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ADD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ADD     DST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ADD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SRC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把目标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和源</a:t>
            </a:r>
            <a:r>
              <a:rPr lang="en-US" altLang="zh-CN" sz="2400" b="1">
                <a:latin typeface="Times New Roman" pitchFamily="18" charset="0"/>
              </a:rPr>
              <a:t>SRC</a:t>
            </a:r>
            <a:r>
              <a:rPr lang="zh-CN" altLang="en-US" sz="2400" b="1">
                <a:latin typeface="Times New Roman" pitchFamily="18" charset="0"/>
              </a:rPr>
              <a:t>相加，结果送到目标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611188" y="4868863"/>
            <a:ext cx="6324600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这是在程序中运用得很普遍的指令。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实现</a:t>
            </a:r>
            <a:r>
              <a:rPr kumimoji="1" lang="en-US" altLang="zh-CN" sz="2400" b="1" dirty="0">
                <a:solidFill>
                  <a:srgbClr val="0066CC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位相加、</a:t>
            </a:r>
            <a:r>
              <a:rPr kumimoji="1" lang="en-US" altLang="zh-CN" sz="2400" b="1" dirty="0">
                <a:solidFill>
                  <a:srgbClr val="0066CC"/>
                </a:solidFill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位相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加或者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位相加。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注意：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源和目标的尺寸必须一致。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</a:rPr>
              <a:t>.1.1  IA-32</a:t>
            </a:r>
            <a:r>
              <a:rPr lang="zh-CN" altLang="en-US" b="1" dirty="0" smtClean="0">
                <a:solidFill>
                  <a:srgbClr val="0000FF"/>
                </a:solidFill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zh-CN" sz="2400" b="1" dirty="0" smtClean="0"/>
              <a:t>有时泛指</a:t>
            </a:r>
            <a:r>
              <a:rPr lang="zh-CN" altLang="en-US" sz="2400" b="1" dirty="0" smtClean="0"/>
              <a:t>：</a:t>
            </a:r>
            <a:r>
              <a:rPr lang="zh-CN" altLang="zh-CN" sz="2400" b="1" dirty="0" smtClean="0"/>
              <a:t>所有</a:t>
            </a:r>
            <a:r>
              <a:rPr lang="zh-CN" altLang="zh-CN" sz="2400" b="1" dirty="0"/>
              <a:t>基于英特尔</a:t>
            </a:r>
            <a:r>
              <a:rPr lang="en-US" altLang="zh-CN" sz="2400" b="1" dirty="0"/>
              <a:t>IA-32</a:t>
            </a:r>
            <a:r>
              <a:rPr lang="zh-CN" altLang="zh-CN" sz="2400" b="1" dirty="0"/>
              <a:t>架构的</a:t>
            </a:r>
            <a:r>
              <a:rPr lang="zh-CN" altLang="zh-CN" sz="2400" b="1" dirty="0" smtClean="0"/>
              <a:t>微处理器</a:t>
            </a:r>
            <a:endParaRPr lang="en-US" altLang="zh-CN" sz="2400" b="1" dirty="0" smtClean="0"/>
          </a:p>
          <a:p>
            <a:pPr lvl="1">
              <a:lnSpc>
                <a:spcPts val="4000"/>
              </a:lnSpc>
            </a:pPr>
            <a:r>
              <a:rPr lang="en-US" altLang="zh-CN" sz="2400" b="1" dirty="0" smtClean="0"/>
              <a:t>Intel </a:t>
            </a:r>
            <a:r>
              <a:rPr lang="en-US" altLang="zh-CN" sz="2400" b="1" dirty="0"/>
              <a:t>8086/8088</a:t>
            </a:r>
            <a:r>
              <a:rPr lang="zh-CN" altLang="zh-CN" sz="2400" b="1" dirty="0"/>
              <a:t>及</a:t>
            </a:r>
            <a:r>
              <a:rPr lang="en-US" altLang="zh-CN" sz="2400" b="1" dirty="0"/>
              <a:t>Intel </a:t>
            </a:r>
            <a:r>
              <a:rPr lang="en-US" altLang="zh-CN" sz="2400" b="1" dirty="0" smtClean="0"/>
              <a:t>80286</a:t>
            </a:r>
          </a:p>
          <a:p>
            <a:pPr lvl="1">
              <a:lnSpc>
                <a:spcPts val="4000"/>
              </a:lnSpc>
            </a:pPr>
            <a:r>
              <a:rPr lang="en-US" altLang="zh-CN" sz="2400" b="1" dirty="0" smtClean="0"/>
              <a:t>Intel </a:t>
            </a:r>
            <a:r>
              <a:rPr lang="en-US" altLang="zh-CN" sz="2400" b="1" dirty="0"/>
              <a:t>Xeon</a:t>
            </a:r>
            <a:r>
              <a:rPr lang="zh-CN" altLang="zh-CN" sz="2400" b="1" dirty="0"/>
              <a:t>（至强</a:t>
            </a:r>
            <a:r>
              <a:rPr lang="zh-CN" altLang="zh-CN" sz="2400" b="1" dirty="0" smtClean="0"/>
              <a:t>）</a:t>
            </a:r>
            <a:endParaRPr lang="en-US" altLang="zh-CN" sz="2400" b="1" dirty="0" smtClean="0"/>
          </a:p>
          <a:p>
            <a:pPr lvl="1">
              <a:lnSpc>
                <a:spcPts val="4000"/>
              </a:lnSpc>
            </a:pPr>
            <a:r>
              <a:rPr lang="en-US" altLang="zh-CN" sz="2400" b="1" dirty="0" smtClean="0"/>
              <a:t>Intel Core</a:t>
            </a:r>
            <a:r>
              <a:rPr lang="zh-CN" altLang="en-US" sz="2400" b="1" dirty="0" smtClean="0"/>
              <a:t>（酷睿）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本课程</a:t>
            </a:r>
            <a:r>
              <a:rPr lang="zh-CN" altLang="zh-CN" sz="2400" b="1" dirty="0" smtClean="0"/>
              <a:t>指</a:t>
            </a:r>
            <a:r>
              <a:rPr lang="zh-CN" altLang="en-US" sz="2400" b="1" dirty="0" smtClean="0"/>
              <a:t>：</a:t>
            </a:r>
            <a:r>
              <a:rPr lang="zh-CN" altLang="zh-CN" sz="2400" b="1" dirty="0" smtClean="0"/>
              <a:t>基于</a:t>
            </a:r>
            <a:r>
              <a:rPr lang="zh-CN" altLang="zh-CN" sz="2400" b="1" dirty="0"/>
              <a:t>英特尔</a:t>
            </a:r>
            <a:r>
              <a:rPr lang="en-US" altLang="zh-CN" sz="2400" b="1" dirty="0"/>
              <a:t>IA-32</a:t>
            </a:r>
            <a:r>
              <a:rPr lang="zh-CN" altLang="zh-CN" sz="2400" b="1" dirty="0"/>
              <a:t>架构的</a:t>
            </a:r>
            <a:r>
              <a:rPr lang="en-US" altLang="zh-CN" sz="2400" b="1" dirty="0">
                <a:solidFill>
                  <a:srgbClr val="FF0000"/>
                </a:solidFill>
              </a:rPr>
              <a:t>32</a:t>
            </a:r>
            <a:r>
              <a:rPr lang="zh-CN" altLang="zh-CN" sz="2400" b="1" dirty="0">
                <a:solidFill>
                  <a:srgbClr val="FF0000"/>
                </a:solidFill>
              </a:rPr>
              <a:t>位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微处理器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/>
              <a:t> </a:t>
            </a:r>
            <a:r>
              <a:rPr lang="zh-CN" altLang="en-US" sz="2400" b="1" dirty="0" smtClean="0"/>
              <a:t>一个最大特点：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保持</a:t>
            </a:r>
            <a:r>
              <a:rPr lang="zh-CN" altLang="en-US" sz="2400" b="1" dirty="0">
                <a:solidFill>
                  <a:srgbClr val="FF0000"/>
                </a:solidFill>
              </a:rPr>
              <a:t>与先前处理器的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兼容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IA-32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系列处理器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3581400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12345678H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01010101H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2000H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kumimoji="1" lang="en-US" altLang="zh-CN" b="1" dirty="0">
              <a:latin typeface="Times New Roman" pitchFamily="18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356100" y="2492375"/>
            <a:ext cx="42672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01010101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13355779 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0101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587A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133557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D1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133557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D4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0101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787A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607640" y="17002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611188" y="2133600"/>
            <a:ext cx="358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00001298H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81H</a:t>
            </a:r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4356100" y="2133600"/>
            <a:ext cx="42672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00001298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000012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611188" y="2971800"/>
            <a:ext cx="358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00001298H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81H</a:t>
            </a:r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4344988" y="2971800"/>
            <a:ext cx="42672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00001298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1319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611188" y="3860800"/>
            <a:ext cx="358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00009876H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00008765H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611188" y="5084763"/>
            <a:ext cx="358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00009876H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00008756H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4356100" y="3860800"/>
            <a:ext cx="426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00009876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00008765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1FDB</a:t>
            </a: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4356100" y="5084763"/>
            <a:ext cx="426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00009876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00008765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00011FDB</a:t>
            </a:r>
          </a:p>
        </p:txBody>
      </p:sp>
      <p:sp>
        <p:nvSpPr>
          <p:cNvPr id="345102" name="Line 14"/>
          <p:cNvSpPr>
            <a:spLocks noChangeShapeType="1"/>
          </p:cNvSpPr>
          <p:nvPr/>
        </p:nvSpPr>
        <p:spPr bwMode="auto">
          <a:xfrm>
            <a:off x="323850" y="2997200"/>
            <a:ext cx="835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395288" y="3933825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>
            <a:off x="468313" y="5084763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4498552" y="620688"/>
            <a:ext cx="2449712" cy="1584176"/>
          </a:xfrm>
          <a:prstGeom prst="irregularSeal1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位或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独立操作！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5" grpId="0"/>
      <p:bldP spid="345097" grpId="0"/>
      <p:bldP spid="345100" grpId="0"/>
      <p:bldP spid="345101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SUB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SUB     DST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SUB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- SRC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把目标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减去源</a:t>
            </a:r>
            <a:r>
              <a:rPr lang="en-US" altLang="zh-CN" sz="2400" b="1">
                <a:latin typeface="Times New Roman" pitchFamily="18" charset="0"/>
              </a:rPr>
              <a:t>SRC</a:t>
            </a:r>
            <a:r>
              <a:rPr lang="zh-CN" altLang="en-US" sz="2400" b="1">
                <a:latin typeface="Times New Roman" pitchFamily="18" charset="0"/>
              </a:rPr>
              <a:t>，结果送到目标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611188" y="4868863"/>
            <a:ext cx="63246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实现</a:t>
            </a:r>
            <a:r>
              <a:rPr kumimoji="1" lang="en-US" altLang="zh-CN" sz="2400" b="1" dirty="0">
                <a:solidFill>
                  <a:srgbClr val="0066CC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位相减、</a:t>
            </a:r>
            <a:r>
              <a:rPr kumimoji="1" lang="en-US" altLang="zh-CN" sz="2400" b="1" dirty="0">
                <a:solidFill>
                  <a:srgbClr val="0066CC"/>
                </a:solidFill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位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相减或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位相减。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注意：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源和目标的尺寸必须一致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SUB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784822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1000 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1000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    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[EDI]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的双字存储单元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SUB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INC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INC     DST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INC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+ 1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对操作数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加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，然后把结果送回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611188" y="4972409"/>
            <a:ext cx="777716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solidFill>
                  <a:srgbClr val="0066CC"/>
                </a:solidFill>
                <a:latin typeface="Times New Roman" pitchFamily="18" charset="0"/>
              </a:rPr>
              <a:t>DST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可以是通用寄存器，也可以是存储单元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solidFill>
                <a:srgbClr val="0066CC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solidFill>
                  <a:srgbClr val="0066CC"/>
                </a:solidFill>
                <a:latin typeface="Times New Roman" pitchFamily="18" charset="0"/>
              </a:rPr>
              <a:t>DST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可以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是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位、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位或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位。</a:t>
            </a:r>
            <a:endParaRPr kumimoji="1" lang="zh-CN" altLang="en-US" sz="2400" b="1" dirty="0">
              <a:solidFill>
                <a:srgbClr val="0066CC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    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  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DEC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DEC    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DST</a:t>
            </a:r>
            <a:endParaRPr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DEC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- 1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对操作数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减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，然后把结果送回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DEC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1188" y="4972409"/>
            <a:ext cx="777716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solidFill>
                  <a:srgbClr val="0066CC"/>
                </a:solidFill>
                <a:latin typeface="Times New Roman" pitchFamily="18" charset="0"/>
              </a:rPr>
              <a:t>DST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可以是通用寄存器，也可以是存储单元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solidFill>
                <a:srgbClr val="0066CC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solidFill>
                  <a:srgbClr val="0066CC"/>
                </a:solidFill>
                <a:latin typeface="Times New Roman" pitchFamily="18" charset="0"/>
              </a:rPr>
              <a:t>DST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可以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是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位、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位或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位。</a:t>
            </a:r>
            <a:endParaRPr kumimoji="1" lang="zh-CN" altLang="en-US" sz="2400" b="1" dirty="0">
              <a:solidFill>
                <a:srgbClr val="0066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DEC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</a:rPr>
              <a:t>NEG</a:t>
            </a:r>
            <a:r>
              <a:rPr lang="zh-CN" altLang="en-US" sz="2400" b="1" dirty="0" smtClean="0">
                <a:latin typeface="Times New Roman" pitchFamily="18" charset="0"/>
              </a:rPr>
              <a:t>指令</a:t>
            </a:r>
            <a:r>
              <a:rPr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NEG     OPRD</a:t>
            </a:r>
            <a:endParaRPr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</a:rPr>
              <a:t>NEG</a:t>
            </a:r>
            <a:r>
              <a:rPr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的动作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OPRD </a:t>
            </a: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← 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0 - OPRD</a:t>
            </a:r>
            <a:endParaRPr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取得</a:t>
            </a:r>
            <a:r>
              <a:rPr lang="zh-CN" altLang="en-US" sz="2400" b="1" dirty="0">
                <a:latin typeface="Times New Roman" pitchFamily="18" charset="0"/>
              </a:rPr>
              <a:t>操作数的</a:t>
            </a:r>
            <a:r>
              <a:rPr lang="zh-CN" altLang="en-US" sz="2400" b="1" dirty="0" smtClean="0">
                <a:latin typeface="Times New Roman" pitchFamily="18" charset="0"/>
              </a:rPr>
              <a:t>负数，结果送回</a:t>
            </a:r>
            <a:r>
              <a:rPr lang="en-US" altLang="zh-CN" sz="2400" b="1" dirty="0" smtClean="0">
                <a:latin typeface="Times New Roman" pitchFamily="18" charset="0"/>
              </a:rPr>
              <a:t>OPRD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操作数</a:t>
            </a:r>
            <a:r>
              <a:rPr lang="zh-CN" altLang="en-US" sz="2400" b="1" dirty="0">
                <a:latin typeface="Times New Roman" pitchFamily="18" charset="0"/>
              </a:rPr>
              <a:t>是以补码表示的。 </a:t>
            </a:r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11188" y="5348064"/>
            <a:ext cx="777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操作数</a:t>
            </a:r>
            <a:r>
              <a:rPr kumimoji="1" lang="en-US" altLang="zh-CN" sz="2400" b="1" dirty="0" smtClean="0">
                <a:solidFill>
                  <a:srgbClr val="0066CC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solidFill>
                  <a:srgbClr val="0066CC"/>
                </a:solidFill>
                <a:latin typeface="Times New Roman" pitchFamily="18" charset="0"/>
              </a:rPr>
              <a:t>可以</a:t>
            </a:r>
            <a:r>
              <a:rPr kumimoji="1" lang="zh-CN" altLang="en-US" sz="2400" b="1" dirty="0">
                <a:solidFill>
                  <a:srgbClr val="0066CC"/>
                </a:solidFill>
                <a:latin typeface="Times New Roman" pitchFamily="18" charset="0"/>
              </a:rPr>
              <a:t>是通用寄存器，也可以是存储单元。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NEG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2.2.3  </a:t>
            </a:r>
            <a:r>
              <a:rPr lang="zh-CN" altLang="en-US" b="1" dirty="0">
                <a:solidFill>
                  <a:srgbClr val="0000FF"/>
                </a:solidFill>
              </a:rPr>
              <a:t>简单加减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AL=03H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AL=FDH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-3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-5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EAX=FFFFFFFBH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 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EAX=00000005H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NEG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</a:rPr>
              <a:t>.1.1  IA-32</a:t>
            </a:r>
            <a:r>
              <a:rPr lang="zh-CN" altLang="en-US" b="1" dirty="0" smtClean="0">
                <a:solidFill>
                  <a:srgbClr val="0000FF"/>
                </a:solidFill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处理数据的位数</a:t>
            </a:r>
            <a:endParaRPr lang="en-US" altLang="zh-CN" sz="2400" b="1" dirty="0" smtClean="0"/>
          </a:p>
          <a:p>
            <a:pPr marL="800100" lvl="1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位</a:t>
            </a:r>
            <a:endParaRPr lang="en-US" altLang="zh-CN" sz="2400" b="1" dirty="0" smtClean="0"/>
          </a:p>
          <a:p>
            <a:pPr marL="800100" lvl="1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</a:t>
            </a:r>
            <a:endParaRPr lang="en-US" altLang="zh-CN" sz="2400" b="1" dirty="0" smtClean="0"/>
          </a:p>
          <a:p>
            <a:pPr marL="800100" lvl="1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64</a:t>
            </a:r>
            <a:r>
              <a:rPr lang="zh-CN" altLang="en-US" sz="2400" b="1" dirty="0" smtClean="0"/>
              <a:t>位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主频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平行化程度</a:t>
            </a:r>
            <a:endParaRPr lang="en-US" altLang="zh-CN" sz="2400" b="1" dirty="0" smtClean="0"/>
          </a:p>
          <a:p>
            <a:pPr marL="800100" lvl="1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流水线</a:t>
            </a:r>
            <a:endParaRPr lang="en-US" altLang="zh-CN" sz="2400" b="1" dirty="0" smtClean="0"/>
          </a:p>
          <a:p>
            <a:pPr marL="800100" lvl="1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多核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处理器的重要指标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2.2.4  VC</a:t>
            </a:r>
            <a:r>
              <a:rPr lang="zh-CN" altLang="en-US" b="1" dirty="0" smtClean="0">
                <a:solidFill>
                  <a:srgbClr val="0000FF"/>
                </a:solidFill>
              </a:rPr>
              <a:t>嵌入汇编和实验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>
                <a:solidFill>
                  <a:srgbClr val="0000FF"/>
                </a:solidFill>
              </a:rPr>
              <a:t>dp21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72816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 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0x11223344,  vary =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的值送到寄存器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5566H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把十六进制值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5566H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77H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把十六进制值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vary, 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vary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("vary=%08XH\n", vary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vary=11225577H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29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2.2.4  VC</a:t>
            </a:r>
            <a:r>
              <a:rPr lang="zh-CN" altLang="en-US" b="1" dirty="0" smtClean="0">
                <a:solidFill>
                  <a:srgbClr val="0000FF"/>
                </a:solidFill>
              </a:rPr>
              <a:t>嵌入汇编和实验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72816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var1, var2, var3;   /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个变量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11119950H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EDX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var1, EDX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CX, 8765H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CX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DX, CX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var2, EDX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DL, 76H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var3, EDX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30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2.2.4  VC</a:t>
            </a:r>
            <a:r>
              <a:rPr lang="zh-CN" altLang="en-US" b="1" dirty="0" smtClean="0">
                <a:solidFill>
                  <a:srgbClr val="0000FF"/>
                </a:solidFill>
              </a:rPr>
              <a:t>嵌入汇编和实验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72816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var1, var2, var3;   /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个变量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.. .. ..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.. .. ..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("EDX1=%08XH\n",var1);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EDX1=11119951H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("EDX2=%08XH\n",var2);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EDX2=111120B5H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("EDX3=%08XH\n",var3);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EDX3=1111203FH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2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2.2.4  VC</a:t>
            </a:r>
            <a:r>
              <a:rPr lang="zh-CN" altLang="en-US" b="1" dirty="0" smtClean="0">
                <a:solidFill>
                  <a:srgbClr val="0000FF"/>
                </a:solidFill>
              </a:rPr>
              <a:t>嵌入汇编和实验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72816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vary;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定义变量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input:varx,vary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:");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d,%d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&amp;vary);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vary;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计算表达式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44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2.2.4  VC</a:t>
            </a:r>
            <a:r>
              <a:rPr lang="zh-CN" altLang="en-US" b="1" dirty="0" smtClean="0">
                <a:solidFill>
                  <a:srgbClr val="0000FF"/>
                </a:solidFill>
              </a:rPr>
              <a:t>嵌入汇编和实验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72816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vary;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定义变量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input:varx,vary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:");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("%d,%d",&amp;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&amp;vary);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{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MOV  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把存储单元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的值送到寄存器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ADD  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vary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把存储单元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vary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的值加上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值再送到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MOV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varz,EDX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的值送到存储单元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0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 </a:t>
            </a:r>
            <a:r>
              <a:rPr lang="zh-CN" altLang="en-US" b="1" dirty="0">
                <a:solidFill>
                  <a:srgbClr val="0000FF"/>
                </a:solidFill>
              </a:rPr>
              <a:t>标志</a:t>
            </a:r>
            <a:r>
              <a:rPr lang="zh-CN" altLang="en-US" b="1" dirty="0" smtClean="0">
                <a:solidFill>
                  <a:srgbClr val="0000FF"/>
                </a:solidFill>
              </a:rPr>
              <a:t>寄存器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66813"/>
            <a:ext cx="79216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2.3.1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标志寄存器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2.3.2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状态标志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2.3.3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状态标志操作指令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带进位加减指令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2.3.1  </a:t>
            </a:r>
            <a:r>
              <a:rPr lang="zh-CN" altLang="en-US" b="1" dirty="0" smtClean="0">
                <a:solidFill>
                  <a:srgbClr val="0000FF"/>
                </a:solidFill>
              </a:rPr>
              <a:t>标志寄存器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7640" y="11096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标志寄存器（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EFLAGS register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36984" y="1760785"/>
            <a:ext cx="7391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一个</a:t>
            </a: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位的</a:t>
            </a:r>
            <a:r>
              <a:rPr kumimoji="1" lang="zh-CN" altLang="en-US" sz="2400" b="1" dirty="0" smtClean="0">
                <a:latin typeface="Times New Roman" pitchFamily="18" charset="0"/>
              </a:rPr>
              <a:t>寄存器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用于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反映处理器的状态和运算结果的某些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特征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状态标志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控制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标志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低端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位对应</a:t>
            </a:r>
            <a:r>
              <a:rPr kumimoji="1" lang="en-US" altLang="zh-CN" sz="2000" b="1" dirty="0">
                <a:latin typeface="Times New Roman" pitchFamily="18" charset="0"/>
              </a:rPr>
              <a:t>8086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FLAGS</a:t>
            </a:r>
            <a:r>
              <a:rPr kumimoji="1" lang="zh-CN" altLang="en-US" sz="2400" b="1" dirty="0" smtClean="0">
                <a:latin typeface="Times New Roman" pitchFamily="18" charset="0"/>
              </a:rPr>
              <a:t>寄存器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70247" y="4530080"/>
            <a:ext cx="408305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753297" y="4530080"/>
            <a:ext cx="4067175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FLAGS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8439472" y="4220517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680272" y="414908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15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248472" y="414908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16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94047" y="414908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31</a:t>
            </a:r>
          </a:p>
        </p:txBody>
      </p:sp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9816"/>
              </p:ext>
            </p:extLst>
          </p:nvPr>
        </p:nvGraphicFramePr>
        <p:xfrm>
          <a:off x="648022" y="4941242"/>
          <a:ext cx="81724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Visio" r:id="rId4" imgW="5806853" imgH="766824" progId="Visio.Drawing.11">
                  <p:embed/>
                </p:oleObj>
              </mc:Choice>
              <mc:Fallback>
                <p:oleObj name="Visio" r:id="rId4" imgW="5806853" imgH="7668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2" y="4941242"/>
                        <a:ext cx="81724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FF"/>
                </a:solidFill>
              </a:rPr>
              <a:t>2.3.1  </a:t>
            </a:r>
            <a:r>
              <a:rPr lang="zh-CN" altLang="en-US" b="1" smtClean="0">
                <a:solidFill>
                  <a:srgbClr val="0000FF"/>
                </a:solidFill>
              </a:rPr>
              <a:t>标志寄存器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611188" y="1772816"/>
            <a:ext cx="7391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一组状态标志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一组系统标志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一个控制标志 </a:t>
            </a:r>
          </a:p>
        </p:txBody>
      </p:sp>
      <p:graphicFrame>
        <p:nvGraphicFramePr>
          <p:cNvPr id="4102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99956"/>
              </p:ext>
            </p:extLst>
          </p:nvPr>
        </p:nvGraphicFramePr>
        <p:xfrm>
          <a:off x="755576" y="3645024"/>
          <a:ext cx="6299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Visio" r:id="rId4" imgW="3722624" imgH="624459" progId="Visio.Drawing.11">
                  <p:embed/>
                </p:oleObj>
              </mc:Choice>
              <mc:Fallback>
                <p:oleObj name="Visio" r:id="rId4" imgW="3722624" imgH="6244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45024"/>
                        <a:ext cx="62992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640" y="11096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标志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寄存器的低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位（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FLAGS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register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28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2.3.2  </a:t>
            </a:r>
            <a:r>
              <a:rPr lang="zh-CN" altLang="en-US" b="1" dirty="0" smtClean="0">
                <a:solidFill>
                  <a:srgbClr val="0000FF"/>
                </a:solidFill>
              </a:rPr>
              <a:t>状态标志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9552" y="2044006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12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83910"/>
              </p:ext>
            </p:extLst>
          </p:nvPr>
        </p:nvGraphicFramePr>
        <p:xfrm>
          <a:off x="717971" y="1827535"/>
          <a:ext cx="77041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VISIO" r:id="rId4" imgW="3697158" imgH="593371" progId="Visio.Drawing.5">
                  <p:embed/>
                </p:oleObj>
              </mc:Choice>
              <mc:Fallback>
                <p:oleObj name="VISIO" r:id="rId4" imgW="3697158" imgH="593371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71" y="1827535"/>
                        <a:ext cx="770413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08992" y="3334792"/>
            <a:ext cx="7391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latin typeface="Times New Roman" pitchFamily="18" charset="0"/>
              </a:rPr>
              <a:t>：进位标志（</a:t>
            </a:r>
            <a:r>
              <a:rPr kumimoji="1" lang="en-US" altLang="zh-CN" sz="2400" b="1" dirty="0">
                <a:latin typeface="Times New Roman" pitchFamily="18" charset="0"/>
              </a:rPr>
              <a:t>Carry Flag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ZF</a:t>
            </a:r>
            <a:r>
              <a:rPr kumimoji="1" lang="zh-CN" altLang="en-US" sz="2400" b="1" dirty="0">
                <a:latin typeface="Times New Roman" pitchFamily="18" charset="0"/>
              </a:rPr>
              <a:t>：零标志（</a:t>
            </a:r>
            <a:r>
              <a:rPr kumimoji="1" lang="en-US" altLang="zh-CN" sz="2400" b="1" dirty="0">
                <a:latin typeface="Times New Roman" pitchFamily="18" charset="0"/>
              </a:rPr>
              <a:t>Zero Flag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SF</a:t>
            </a:r>
            <a:r>
              <a:rPr kumimoji="1" lang="zh-CN" altLang="en-US" sz="2400" b="1" dirty="0">
                <a:latin typeface="Times New Roman" pitchFamily="18" charset="0"/>
              </a:rPr>
              <a:t>：符号标志（</a:t>
            </a:r>
            <a:r>
              <a:rPr kumimoji="1" lang="en-US" altLang="zh-CN" sz="2400" b="1" dirty="0">
                <a:latin typeface="Times New Roman" pitchFamily="18" charset="0"/>
              </a:rPr>
              <a:t>Sign Flag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OF</a:t>
            </a:r>
            <a:r>
              <a:rPr kumimoji="1" lang="zh-CN" altLang="en-US" sz="2400" b="1" dirty="0">
                <a:latin typeface="Times New Roman" pitchFamily="18" charset="0"/>
              </a:rPr>
              <a:t>：溢出标志（</a:t>
            </a:r>
            <a:r>
              <a:rPr kumimoji="1" lang="en-US" altLang="zh-CN" sz="2400" b="1" dirty="0">
                <a:latin typeface="Times New Roman" pitchFamily="18" charset="0"/>
              </a:rPr>
              <a:t>Overflow Flag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PF</a:t>
            </a:r>
            <a:r>
              <a:rPr kumimoji="1" lang="zh-CN" altLang="en-US" sz="2400" b="1" dirty="0">
                <a:latin typeface="Times New Roman" pitchFamily="18" charset="0"/>
              </a:rPr>
              <a:t>：奇偶标志（</a:t>
            </a:r>
            <a:r>
              <a:rPr kumimoji="1" lang="en-US" altLang="zh-CN" sz="2400" b="1" dirty="0">
                <a:latin typeface="Times New Roman" pitchFamily="18" charset="0"/>
              </a:rPr>
              <a:t>Parity Flag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AF</a:t>
            </a:r>
            <a:r>
              <a:rPr kumimoji="1" lang="zh-CN" altLang="en-US" sz="2400" b="1" dirty="0">
                <a:latin typeface="Times New Roman" pitchFamily="18" charset="0"/>
              </a:rPr>
              <a:t>：辅助进位标志（</a:t>
            </a:r>
            <a:r>
              <a:rPr kumimoji="1" lang="en-US" altLang="zh-CN" sz="2400" b="1" dirty="0">
                <a:latin typeface="Times New Roman" pitchFamily="18" charset="0"/>
              </a:rPr>
              <a:t>Auxiliary Carry Flag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7640" y="1181696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状态标志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FF"/>
                </a:solidFill>
              </a:rPr>
              <a:t>2.3.2  </a:t>
            </a:r>
            <a:r>
              <a:rPr lang="zh-CN" altLang="en-US" b="1" smtClean="0">
                <a:solidFill>
                  <a:srgbClr val="0000FF"/>
                </a:solidFill>
              </a:rPr>
              <a:t>状态标志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：进位标志（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Carry Flag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611832" y="1700808"/>
            <a:ext cx="78486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当算术运算产生进位或者借位时，置标志；否则清标志。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作为无符号数运算产生溢出的条件。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755576" y="2852936"/>
            <a:ext cx="35814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MOV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77009966H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MOV	EDX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55440000H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EDX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AL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6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AL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52H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0CDDCH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33BC0000H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427538" y="2852936"/>
            <a:ext cx="42672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77009966</a:t>
            </a:r>
            <a:r>
              <a:rPr kumimoji="1" lang="en-US" altLang="zh-CN" sz="2000" b="1" dirty="0">
                <a:latin typeface="Times New Roman" pitchFamily="18" charset="0"/>
              </a:rPr>
              <a:t>   </a:t>
            </a:r>
            <a:r>
              <a:rPr kumimoji="1" lang="zh-CN" altLang="en-US" sz="2000" b="1" dirty="0">
                <a:latin typeface="Times New Roman" pitchFamily="18" charset="0"/>
              </a:rPr>
              <a:t>（十六进制）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EDX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55440000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CC449966         </a:t>
            </a:r>
            <a:r>
              <a:rPr kumimoji="1" lang="en-US" altLang="zh-CN" sz="2000" b="1" dirty="0">
                <a:latin typeface="Times New Roman" pitchFamily="18" charset="0"/>
              </a:rPr>
              <a:t>CF=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EDX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21889966</a:t>
            </a:r>
            <a:r>
              <a:rPr kumimoji="1" lang="en-US" altLang="zh-CN" sz="2000" b="1" dirty="0">
                <a:latin typeface="Times New Roman" pitchFamily="18" charset="0"/>
              </a:rPr>
              <a:t>          CF=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32CC</a:t>
            </a:r>
            <a:r>
              <a:rPr kumimoji="1" lang="en-US" altLang="zh-CN" sz="2000" b="1" dirty="0">
                <a:latin typeface="Times New Roman" pitchFamily="18" charset="0"/>
              </a:rPr>
              <a:t>       CF=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CC4432D2       CF=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CC4432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24        </a:t>
            </a:r>
            <a:r>
              <a:rPr kumimoji="1" lang="en-US" altLang="zh-CN" sz="2000" b="1" dirty="0">
                <a:latin typeface="Times New Roman" pitchFamily="18" charset="0"/>
              </a:rPr>
              <a:t>CF=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0000        </a:t>
            </a:r>
            <a:r>
              <a:rPr kumimoji="1" lang="en-US" altLang="zh-CN" sz="2000" b="1" dirty="0">
                <a:latin typeface="Times New Roman" pitchFamily="18" charset="0"/>
              </a:rPr>
              <a:t>CF=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 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 00000000         </a:t>
            </a:r>
            <a:r>
              <a:rPr kumimoji="1" lang="en-US" altLang="zh-CN" sz="2000" b="1" dirty="0">
                <a:latin typeface="Times New Roman" pitchFamily="18" charset="0"/>
              </a:rPr>
              <a:t>CF=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90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</a:rPr>
              <a:t>.1.1  IA-32</a:t>
            </a:r>
            <a:r>
              <a:rPr lang="zh-CN" altLang="en-US" b="1" dirty="0" smtClean="0">
                <a:solidFill>
                  <a:srgbClr val="0000FF"/>
                </a:solidFill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869792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/>
              <a:t>1978</a:t>
            </a:r>
            <a:r>
              <a:rPr lang="zh-CN" altLang="en-US" sz="2400" b="1" dirty="0" smtClean="0"/>
              <a:t>年，</a:t>
            </a:r>
            <a:r>
              <a:rPr lang="en-US" altLang="zh-CN" sz="2400" b="1" dirty="0" smtClean="0"/>
              <a:t>Intel</a:t>
            </a:r>
            <a:r>
              <a:rPr lang="zh-CN" altLang="en-US" sz="2400" b="1" dirty="0" smtClean="0"/>
              <a:t>率先推出</a:t>
            </a:r>
            <a:r>
              <a:rPr lang="en-US" altLang="zh-CN" sz="2400" b="1" dirty="0" smtClean="0"/>
              <a:t>16</a:t>
            </a:r>
            <a:r>
              <a:rPr lang="zh-CN" altLang="en-US" sz="2400" b="1" dirty="0"/>
              <a:t>位微处理器</a:t>
            </a:r>
            <a:r>
              <a:rPr lang="en-US" altLang="zh-CN" sz="2400" b="1" dirty="0" smtClean="0"/>
              <a:t>8086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1979</a:t>
            </a:r>
            <a:r>
              <a:rPr lang="zh-CN" altLang="en-US" sz="2400" b="1" dirty="0"/>
              <a:t>年，</a:t>
            </a:r>
            <a:r>
              <a:rPr lang="en-US" altLang="zh-CN" sz="2400" b="1" dirty="0" smtClean="0"/>
              <a:t>Intel</a:t>
            </a:r>
            <a:r>
              <a:rPr lang="zh-CN" altLang="en-US" sz="2400" b="1" dirty="0" smtClean="0"/>
              <a:t>推出准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位微处理器</a:t>
            </a:r>
            <a:r>
              <a:rPr lang="en-US" altLang="zh-CN" sz="2400" b="1" dirty="0" smtClean="0"/>
              <a:t>8088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1982</a:t>
            </a:r>
            <a:r>
              <a:rPr lang="zh-CN" altLang="en-US" sz="2400" b="1" dirty="0" smtClean="0"/>
              <a:t>年，</a:t>
            </a:r>
            <a:r>
              <a:rPr lang="en-US" altLang="zh-CN" sz="2400" b="1" dirty="0" smtClean="0"/>
              <a:t>Intel</a:t>
            </a:r>
            <a:r>
              <a:rPr lang="zh-CN" altLang="en-US" sz="2400" b="1" dirty="0" smtClean="0"/>
              <a:t>推出“超级”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</a:t>
            </a:r>
            <a:r>
              <a:rPr lang="zh-CN" altLang="en-US" sz="2400" b="1" dirty="0" smtClean="0"/>
              <a:t>微处理器</a:t>
            </a:r>
            <a:r>
              <a:rPr lang="en-US" altLang="zh-CN" sz="2400" b="1" dirty="0" smtClean="0"/>
              <a:t>80286</a:t>
            </a:r>
            <a:endParaRPr lang="en-US" altLang="zh-CN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早期</a:t>
            </a:r>
            <a:r>
              <a:rPr lang="zh-CN" altLang="en-US" sz="2800" b="1" dirty="0">
                <a:solidFill>
                  <a:srgbClr val="0000FF"/>
                </a:solidFill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位处理器</a:t>
            </a:r>
          </a:p>
        </p:txBody>
      </p:sp>
    </p:spTree>
    <p:extLst>
      <p:ext uri="{BB962C8B-B14F-4D97-AF65-F5344CB8AC3E}">
        <p14:creationId xmlns:p14="http://schemas.microsoft.com/office/powerpoint/2010/main" val="40541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FF"/>
                </a:solidFill>
              </a:rPr>
              <a:t>2.3.2  </a:t>
            </a:r>
            <a:r>
              <a:rPr lang="zh-CN" altLang="en-US" b="1" smtClean="0">
                <a:solidFill>
                  <a:srgbClr val="0000FF"/>
                </a:solidFill>
              </a:rPr>
              <a:t>状态标志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ZF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：零标志（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Zero Flag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1188" y="17605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当当运算结果为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时，置标志；否则清标志。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725488" y="2852936"/>
            <a:ext cx="35814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MOV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77009966H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MOV	EDX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55440000H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EDX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AL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6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AL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52H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0CDDCH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33BC0000H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4498467" y="2852935"/>
            <a:ext cx="42672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77009966</a:t>
            </a:r>
            <a:r>
              <a:rPr kumimoji="1" lang="en-US" altLang="zh-CN" sz="2000" b="1" dirty="0">
                <a:latin typeface="Times New Roman" pitchFamily="18" charset="0"/>
              </a:rPr>
              <a:t>   </a:t>
            </a:r>
            <a:r>
              <a:rPr kumimoji="1" lang="zh-CN" altLang="en-US" sz="2000" b="1" dirty="0">
                <a:latin typeface="Times New Roman" pitchFamily="18" charset="0"/>
              </a:rPr>
              <a:t>（十六进制）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EDX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55440000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CC449966         </a:t>
            </a:r>
            <a:r>
              <a:rPr kumimoji="1" lang="en-US" altLang="zh-CN" sz="2000" b="1" dirty="0">
                <a:latin typeface="Times New Roman" pitchFamily="18" charset="0"/>
              </a:rPr>
              <a:t>ZF=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EDX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21889966</a:t>
            </a:r>
            <a:r>
              <a:rPr kumimoji="1" lang="en-US" altLang="zh-CN" sz="2000" b="1" dirty="0">
                <a:latin typeface="Times New Roman" pitchFamily="18" charset="0"/>
              </a:rPr>
              <a:t>          ZF=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32CC</a:t>
            </a:r>
            <a:r>
              <a:rPr kumimoji="1" lang="en-US" altLang="zh-CN" sz="2000" b="1" dirty="0">
                <a:latin typeface="Times New Roman" pitchFamily="18" charset="0"/>
              </a:rPr>
              <a:t>       ZF=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CC4432D2       ZF=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CC4432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24        </a:t>
            </a:r>
            <a:r>
              <a:rPr kumimoji="1" lang="en-US" altLang="zh-CN" sz="2000" b="1" dirty="0">
                <a:latin typeface="Times New Roman" pitchFamily="18" charset="0"/>
              </a:rPr>
              <a:t>ZF=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0000        </a:t>
            </a:r>
            <a:r>
              <a:rPr kumimoji="1" lang="en-US" altLang="zh-CN" sz="2000" b="1" dirty="0">
                <a:latin typeface="Times New Roman" pitchFamily="18" charset="0"/>
              </a:rPr>
              <a:t>ZF=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 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 00000000         </a:t>
            </a:r>
            <a:r>
              <a:rPr kumimoji="1" lang="en-US" altLang="zh-CN" sz="2000" b="1" dirty="0">
                <a:latin typeface="Times New Roman" pitchFamily="18" charset="0"/>
              </a:rPr>
              <a:t>ZF=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28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FF"/>
                </a:solidFill>
              </a:rPr>
              <a:t>2.3.2  </a:t>
            </a:r>
            <a:r>
              <a:rPr lang="zh-CN" altLang="en-US" b="1" smtClean="0">
                <a:solidFill>
                  <a:srgbClr val="0000FF"/>
                </a:solidFill>
              </a:rPr>
              <a:t>状态标志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：符号标志（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Sign Flag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16326" y="1761331"/>
            <a:ext cx="860425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反映运算结果的符号位；（符号位为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，置标志；否则清）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与运算结果的最高位相同。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84213" y="2852936"/>
            <a:ext cx="35814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MOV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77009966H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MOV	EDX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55440000H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EDX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AL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6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AL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52H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0CDDCH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33BC0000H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4427538" y="2852936"/>
            <a:ext cx="42672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77009966</a:t>
            </a:r>
            <a:r>
              <a:rPr kumimoji="1" lang="en-US" altLang="zh-CN" sz="2000" b="1" dirty="0">
                <a:latin typeface="Times New Roman" pitchFamily="18" charset="0"/>
              </a:rPr>
              <a:t>   </a:t>
            </a:r>
            <a:r>
              <a:rPr kumimoji="1" lang="zh-CN" altLang="en-US" sz="2000" b="1" dirty="0">
                <a:latin typeface="Times New Roman" pitchFamily="18" charset="0"/>
              </a:rPr>
              <a:t>（十六进制）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EDX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55440000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CC449966         </a:t>
            </a:r>
            <a:r>
              <a:rPr kumimoji="1" lang="en-US" altLang="zh-CN" sz="2000" b="1" dirty="0">
                <a:latin typeface="Times New Roman" pitchFamily="18" charset="0"/>
              </a:rPr>
              <a:t>SF=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EDX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21889966</a:t>
            </a:r>
            <a:r>
              <a:rPr kumimoji="1" lang="en-US" altLang="zh-CN" sz="2000" b="1" dirty="0">
                <a:latin typeface="Times New Roman" pitchFamily="18" charset="0"/>
              </a:rPr>
              <a:t>          SF=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32CC</a:t>
            </a:r>
            <a:r>
              <a:rPr kumimoji="1" lang="en-US" altLang="zh-CN" sz="2000" b="1" dirty="0">
                <a:latin typeface="Times New Roman" pitchFamily="18" charset="0"/>
              </a:rPr>
              <a:t>       SF=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CC4432D2       SF=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CC4432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24        </a:t>
            </a:r>
            <a:r>
              <a:rPr kumimoji="1" lang="en-US" altLang="zh-CN" sz="2000" b="1" dirty="0">
                <a:latin typeface="Times New Roman" pitchFamily="18" charset="0"/>
              </a:rPr>
              <a:t>SF=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0000        </a:t>
            </a:r>
            <a:r>
              <a:rPr kumimoji="1" lang="en-US" altLang="zh-CN" sz="2000" b="1" dirty="0">
                <a:latin typeface="Times New Roman" pitchFamily="18" charset="0"/>
              </a:rPr>
              <a:t>SF=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 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 00000000         </a:t>
            </a:r>
            <a:r>
              <a:rPr kumimoji="1" lang="en-US" altLang="zh-CN" sz="2000" b="1" dirty="0">
                <a:latin typeface="Times New Roman" pitchFamily="18" charset="0"/>
              </a:rPr>
              <a:t>SF=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10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FF"/>
                </a:solidFill>
              </a:rPr>
              <a:t>2.3.2  </a:t>
            </a:r>
            <a:r>
              <a:rPr lang="zh-CN" altLang="en-US" b="1" smtClean="0">
                <a:solidFill>
                  <a:srgbClr val="0000FF"/>
                </a:solidFill>
              </a:rPr>
              <a:t>状态标志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：溢出标志（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Overflow Flag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9504" y="1772816"/>
            <a:ext cx="860425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/>
              <a:t>反映有符号数的加减运算是否引起溢出；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/>
              <a:t>如果溢出，置标志；否则清标志。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611188" y="2852936"/>
            <a:ext cx="35814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MOV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77009966H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MOV	EDX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55440000H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EDX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AL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6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AL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52H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0CDDCH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ADD	EAX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33BC0000H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4429364" y="2852936"/>
            <a:ext cx="42672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77009966</a:t>
            </a:r>
            <a:r>
              <a:rPr kumimoji="1" lang="en-US" altLang="zh-CN" sz="2000" b="1" dirty="0">
                <a:latin typeface="Times New Roman" pitchFamily="18" charset="0"/>
              </a:rPr>
              <a:t>   </a:t>
            </a:r>
            <a:r>
              <a:rPr kumimoji="1" lang="zh-CN" altLang="en-US" sz="2000" b="1" dirty="0">
                <a:latin typeface="Times New Roman" pitchFamily="18" charset="0"/>
              </a:rPr>
              <a:t>（十六进制）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EDX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55440000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CC449966         </a:t>
            </a:r>
            <a:r>
              <a:rPr kumimoji="1" lang="en-US" altLang="zh-CN" sz="2000" b="1" dirty="0">
                <a:latin typeface="Times New Roman" pitchFamily="18" charset="0"/>
              </a:rPr>
              <a:t>OF=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EDX =	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21889966</a:t>
            </a:r>
            <a:r>
              <a:rPr kumimoji="1" lang="en-US" altLang="zh-CN" sz="2000" b="1" dirty="0">
                <a:latin typeface="Times New Roman" pitchFamily="18" charset="0"/>
              </a:rPr>
              <a:t>          OF=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32CC</a:t>
            </a:r>
            <a:r>
              <a:rPr kumimoji="1" lang="en-US" altLang="zh-CN" sz="2000" b="1" dirty="0">
                <a:latin typeface="Times New Roman" pitchFamily="18" charset="0"/>
              </a:rPr>
              <a:t>       OF=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CC4432D2       OF=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CC4432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24        </a:t>
            </a:r>
            <a:r>
              <a:rPr kumimoji="1" lang="en-US" altLang="zh-CN" sz="2000" b="1" dirty="0">
                <a:latin typeface="Times New Roman" pitchFamily="18" charset="0"/>
              </a:rPr>
              <a:t>OF=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	CC44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0000        </a:t>
            </a:r>
            <a:r>
              <a:rPr kumimoji="1" lang="en-US" altLang="zh-CN" sz="2000" b="1" dirty="0">
                <a:latin typeface="Times New Roman" pitchFamily="18" charset="0"/>
              </a:rPr>
              <a:t>OF=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</a:rPr>
              <a:t>EAX = 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 00000000         </a:t>
            </a:r>
            <a:r>
              <a:rPr kumimoji="1" lang="en-US" altLang="zh-CN" sz="2000" b="1" dirty="0">
                <a:latin typeface="Times New Roman" pitchFamily="18" charset="0"/>
              </a:rPr>
              <a:t>OF=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47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2.3.3  </a:t>
            </a:r>
            <a:r>
              <a:rPr lang="zh-CN" altLang="en-US" b="1" dirty="0">
                <a:solidFill>
                  <a:srgbClr val="0000FF"/>
                </a:solidFill>
              </a:rPr>
              <a:t>状态</a:t>
            </a:r>
            <a:r>
              <a:rPr lang="zh-CN" altLang="en-US" b="1" dirty="0" smtClean="0">
                <a:solidFill>
                  <a:srgbClr val="0000FF"/>
                </a:solidFill>
              </a:rPr>
              <a:t>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1101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进位标志操作指令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71299" y="1844824"/>
            <a:ext cx="7543800" cy="14065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CLC		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；清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CF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STC		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；置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CF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CMC		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CF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取反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671299" y="3500438"/>
            <a:ext cx="8532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使用举例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791344" y="4221088"/>
            <a:ext cx="2484512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8899H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CLC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CMC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4067944" y="4221088"/>
            <a:ext cx="40386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 = 8899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 = 88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  CF=1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CF=0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CF=1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CF=0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3708400" y="3789363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2.3.3  </a:t>
            </a:r>
            <a:r>
              <a:rPr lang="zh-CN" altLang="en-US" b="1" dirty="0">
                <a:solidFill>
                  <a:srgbClr val="0000FF"/>
                </a:solidFill>
              </a:rPr>
              <a:t>状态</a:t>
            </a:r>
            <a:r>
              <a:rPr lang="zh-CN" altLang="en-US" b="1" dirty="0" smtClean="0">
                <a:solidFill>
                  <a:srgbClr val="0000FF"/>
                </a:solidFill>
              </a:rPr>
              <a:t>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2759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获取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状态标志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操作指令（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LAHF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11188" y="1847596"/>
            <a:ext cx="7543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FFFF00"/>
                </a:solidFill>
                <a:latin typeface="Times New Roman" pitchFamily="18" charset="0"/>
              </a:rPr>
              <a:t>LAHF</a:t>
            </a:r>
            <a:endParaRPr kumimoji="1" lang="zh-CN" altLang="en-US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2564904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把标志寄存器的低</a:t>
            </a:r>
            <a:r>
              <a:rPr lang="en-US" altLang="zh-CN" sz="2400" b="1" dirty="0">
                <a:latin typeface="+mn-ea"/>
                <a:ea typeface="+mn-ea"/>
              </a:rPr>
              <a:t>8</a:t>
            </a:r>
            <a:r>
              <a:rPr lang="zh-CN" altLang="en-US" sz="2400" b="1" dirty="0">
                <a:latin typeface="+mn-ea"/>
                <a:ea typeface="+mn-ea"/>
              </a:rPr>
              <a:t>位，送到通用寄存器</a:t>
            </a:r>
            <a:r>
              <a:rPr lang="en-US" altLang="zh-CN" sz="2400" b="1" dirty="0">
                <a:latin typeface="+mn-ea"/>
                <a:ea typeface="+mn-ea"/>
              </a:rPr>
              <a:t>AH</a:t>
            </a:r>
            <a:r>
              <a:rPr lang="zh-CN" altLang="en-US" sz="2400" b="1" dirty="0">
                <a:latin typeface="+mn-ea"/>
                <a:ea typeface="+mn-ea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366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2.3.3  </a:t>
            </a:r>
            <a:r>
              <a:rPr lang="zh-CN" altLang="en-US" b="1" dirty="0">
                <a:solidFill>
                  <a:srgbClr val="0000FF"/>
                </a:solidFill>
              </a:rPr>
              <a:t>状态</a:t>
            </a:r>
            <a:r>
              <a:rPr lang="zh-CN" altLang="en-US" b="1" dirty="0" smtClean="0">
                <a:solidFill>
                  <a:srgbClr val="0000FF"/>
                </a:solidFill>
              </a:rPr>
              <a:t>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2759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设置状态标志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操作指令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SAHF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11188" y="1847596"/>
            <a:ext cx="7543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itchFamily="18" charset="0"/>
              </a:rPr>
              <a:t>AHF</a:t>
            </a:r>
            <a:endParaRPr kumimoji="1" lang="zh-CN" altLang="en-US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2564904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+mn-ea"/>
                <a:ea typeface="+mn-ea"/>
              </a:rPr>
              <a:t>使得状态标志</a:t>
            </a:r>
            <a:r>
              <a:rPr lang="en-US" altLang="zh-CN" sz="2400" b="1" dirty="0">
                <a:latin typeface="+mn-ea"/>
                <a:ea typeface="+mn-ea"/>
              </a:rPr>
              <a:t>SF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ZF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AF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PF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CF</a:t>
            </a:r>
            <a:r>
              <a:rPr lang="zh-CN" altLang="en-US" sz="2400" b="1" dirty="0">
                <a:latin typeface="+mn-ea"/>
                <a:ea typeface="+mn-ea"/>
              </a:rPr>
              <a:t>分别成为来自寄存器</a:t>
            </a:r>
            <a:r>
              <a:rPr lang="en-US" altLang="zh-CN" sz="2400" b="1" dirty="0">
                <a:latin typeface="+mn-ea"/>
                <a:ea typeface="+mn-ea"/>
              </a:rPr>
              <a:t>AH</a:t>
            </a:r>
            <a:r>
              <a:rPr lang="zh-CN" altLang="en-US" sz="2400" b="1" dirty="0">
                <a:latin typeface="+mn-ea"/>
                <a:ea typeface="+mn-ea"/>
              </a:rPr>
              <a:t>中对应位的值</a:t>
            </a:r>
          </a:p>
        </p:txBody>
      </p:sp>
    </p:spTree>
    <p:extLst>
      <p:ext uri="{BB962C8B-B14F-4D97-AF65-F5344CB8AC3E}">
        <p14:creationId xmlns:p14="http://schemas.microsoft.com/office/powerpoint/2010/main" val="2887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2.3.3  </a:t>
            </a:r>
            <a:r>
              <a:rPr lang="zh-CN" altLang="en-US" b="1" dirty="0">
                <a:solidFill>
                  <a:srgbClr val="0000FF"/>
                </a:solidFill>
              </a:rPr>
              <a:t>状态标志操作指令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72816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个无符号字节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unsigned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flag1, flag2, flag3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.. .. ..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.. .. ..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("flag1=%02XH\n", flag1);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flag1=02H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("flag2=%02XH\n", flag2);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flag1=13H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("flag3=%02XH\n", flag3);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flag1=86H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0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2.3.3  </a:t>
            </a:r>
            <a:r>
              <a:rPr lang="zh-CN" altLang="en-US" b="1" dirty="0">
                <a:solidFill>
                  <a:srgbClr val="0000FF"/>
                </a:solidFill>
              </a:rPr>
              <a:t>状态标志操作指令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508586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SAHF               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(02H)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又回送到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flag1, AH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7799H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DX=7799H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DH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DX=7710H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(13H)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flag2, AH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84H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DH=F310H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CLC                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(86H)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flag3, AH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flag3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8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b="1" dirty="0" smtClean="0">
                <a:solidFill>
                  <a:srgbClr val="0000FF"/>
                </a:solidFill>
              </a:rPr>
              <a:t>带进位加减指令</a:t>
            </a:r>
            <a:r>
              <a:rPr lang="zh-CN" altLang="en-US" dirty="0" smtClean="0"/>
              <a:t>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带进位加法指令</a:t>
            </a:r>
            <a:r>
              <a:rPr lang="en-US" altLang="zh-CN" sz="2800" b="1" dirty="0">
                <a:solidFill>
                  <a:srgbClr val="0000FF"/>
                </a:solidFill>
              </a:rPr>
              <a:t>ADC 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带借位减法指令</a:t>
            </a:r>
            <a:r>
              <a:rPr lang="en-US" altLang="zh-CN" sz="2800" b="1" dirty="0">
                <a:solidFill>
                  <a:srgbClr val="0000FF"/>
                </a:solidFill>
              </a:rPr>
              <a:t>SBB</a:t>
            </a:r>
          </a:p>
        </p:txBody>
      </p:sp>
    </p:spTree>
    <p:extLst>
      <p:ext uri="{BB962C8B-B14F-4D97-AF65-F5344CB8AC3E}">
        <p14:creationId xmlns:p14="http://schemas.microsoft.com/office/powerpoint/2010/main" val="35986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b="1" dirty="0" smtClean="0">
                <a:solidFill>
                  <a:srgbClr val="0000FF"/>
                </a:solidFill>
              </a:rPr>
              <a:t>带进位加减指令</a:t>
            </a:r>
            <a:endParaRPr lang="en-US" altLang="zh-CN" dirty="0" smtClean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ADC</a:t>
            </a:r>
            <a:r>
              <a:rPr lang="zh-CN" altLang="en-US" sz="2400" b="1" dirty="0">
                <a:latin typeface="Times New Roman" pitchFamily="18" charset="0"/>
              </a:rPr>
              <a:t>指令的一般格式（ </a:t>
            </a:r>
            <a:r>
              <a:rPr kumimoji="1" lang="en-US" altLang="zh-CN" dirty="0"/>
              <a:t>ADD with Carry</a:t>
            </a:r>
            <a:r>
              <a:rPr lang="en-US" altLang="zh-CN" dirty="0"/>
              <a:t> 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ADC     DST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ADC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SRC+ CF</a:t>
            </a:r>
          </a:p>
        </p:txBody>
      </p:sp>
      <p:sp>
        <p:nvSpPr>
          <p:cNvPr id="386057" name="Rectangle 9"/>
          <p:cNvSpPr>
            <a:spLocks noChangeArrowheads="1"/>
          </p:cNvSpPr>
          <p:nvPr/>
        </p:nvSpPr>
        <p:spPr bwMode="auto">
          <a:xfrm>
            <a:off x="611188" y="4868863"/>
            <a:ext cx="6324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0066CC"/>
                </a:solidFill>
                <a:latin typeface="Times New Roman" pitchFamily="18" charset="0"/>
              </a:rPr>
              <a:t>这该指令实现带进位的加操作。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0066CC"/>
                </a:solidFill>
                <a:latin typeface="Times New Roman" pitchFamily="18" charset="0"/>
              </a:rPr>
              <a:t>注意：源和目标的尺寸必须一致。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611188" y="42211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把目标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、源</a:t>
            </a:r>
            <a:r>
              <a:rPr lang="en-US" altLang="zh-CN" sz="2400" b="1">
                <a:latin typeface="Times New Roman" pitchFamily="18" charset="0"/>
              </a:rPr>
              <a:t>SRC</a:t>
            </a:r>
            <a:r>
              <a:rPr lang="zh-CN" altLang="en-US" sz="2400" b="1">
                <a:latin typeface="Times New Roman" pitchFamily="18" charset="0"/>
              </a:rPr>
              <a:t>和进位标志</a:t>
            </a:r>
            <a:r>
              <a:rPr lang="en-US" altLang="zh-CN" sz="2400" b="1">
                <a:latin typeface="Times New Roman" pitchFamily="18" charset="0"/>
              </a:rPr>
              <a:t>CF</a:t>
            </a:r>
            <a:r>
              <a:rPr lang="zh-CN" altLang="en-US" sz="2400" b="1">
                <a:latin typeface="Times New Roman" pitchFamily="18" charset="0"/>
              </a:rPr>
              <a:t>相加，结果送到目标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带进位加指令（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</a:rPr>
              <a:t>.1.1  IA-32</a:t>
            </a:r>
            <a:r>
              <a:rPr lang="zh-CN" altLang="en-US" b="1" dirty="0" smtClean="0">
                <a:solidFill>
                  <a:srgbClr val="0000FF"/>
                </a:solidFill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06180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/>
              <a:t>1985</a:t>
            </a:r>
            <a:r>
              <a:rPr lang="zh-CN" altLang="en-US" sz="2400" b="1" dirty="0" smtClean="0"/>
              <a:t>年，</a:t>
            </a:r>
            <a:r>
              <a:rPr lang="en-US" altLang="zh-CN" sz="2400" b="1" dirty="0" smtClean="0"/>
              <a:t>Intel</a:t>
            </a:r>
            <a:r>
              <a:rPr lang="zh-CN" altLang="en-US" sz="2400" b="1" dirty="0" smtClean="0"/>
              <a:t>推出</a:t>
            </a:r>
            <a:r>
              <a:rPr lang="en-US" altLang="zh-CN" sz="2400" b="1" dirty="0" smtClean="0"/>
              <a:t>32</a:t>
            </a:r>
            <a:r>
              <a:rPr lang="zh-CN" altLang="en-US" sz="2400" b="1" dirty="0"/>
              <a:t>位微处理器</a:t>
            </a:r>
            <a:r>
              <a:rPr lang="en-US" altLang="zh-CN" sz="2400" b="1" dirty="0" smtClean="0"/>
              <a:t>80386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全面支持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位数据类型和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</a:t>
            </a:r>
            <a:r>
              <a:rPr lang="zh-CN" altLang="en-US" sz="2400" b="1" dirty="0" smtClean="0"/>
              <a:t>操作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</a:t>
            </a:r>
            <a:r>
              <a:rPr lang="zh-CN" altLang="en-US" sz="2400" b="1" dirty="0"/>
              <a:t>实地址方式和保护方式两种工作</a:t>
            </a:r>
            <a:r>
              <a:rPr lang="zh-CN" altLang="en-US" sz="2400" b="1" dirty="0" smtClean="0"/>
              <a:t>方式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保护</a:t>
            </a:r>
            <a:r>
              <a:rPr lang="zh-CN" altLang="en-US" sz="2400" b="1" dirty="0"/>
              <a:t>方式下，可寻址的物理地址空间高达</a:t>
            </a:r>
            <a:r>
              <a:rPr lang="en-US" altLang="zh-CN" sz="2400" b="1" dirty="0" smtClean="0"/>
              <a:t>4G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保护</a:t>
            </a:r>
            <a:r>
              <a:rPr lang="zh-CN" altLang="en-US" sz="2400" b="1" dirty="0"/>
              <a:t>方式下，提供了完善的保护</a:t>
            </a:r>
            <a:r>
              <a:rPr lang="zh-CN" altLang="en-US" sz="2400" b="1" dirty="0" smtClean="0"/>
              <a:t>机制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</a:rPr>
              <a:t>进入</a:t>
            </a:r>
            <a:r>
              <a:rPr lang="en-US" altLang="zh-CN" sz="2400" b="1" dirty="0">
                <a:solidFill>
                  <a:srgbClr val="FF0000"/>
                </a:solidFill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</a:rPr>
              <a:t>位时代做好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了充分准备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第一</a:t>
            </a:r>
            <a:r>
              <a:rPr lang="zh-CN" altLang="en-US" sz="2800" b="1" dirty="0">
                <a:solidFill>
                  <a:srgbClr val="0000FF"/>
                </a:solidFill>
              </a:rPr>
              <a:t>款</a:t>
            </a: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位处理器</a:t>
            </a:r>
          </a:p>
        </p:txBody>
      </p:sp>
    </p:spTree>
    <p:extLst>
      <p:ext uri="{BB962C8B-B14F-4D97-AF65-F5344CB8AC3E}">
        <p14:creationId xmlns:p14="http://schemas.microsoft.com/office/powerpoint/2010/main" val="6406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b="1" dirty="0" smtClean="0">
                <a:solidFill>
                  <a:srgbClr val="0000FF"/>
                </a:solidFill>
              </a:rPr>
              <a:t>带进位加减指令</a:t>
            </a:r>
            <a:endParaRPr lang="en-US" altLang="zh-CN" dirty="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0764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400" b="1">
                <a:latin typeface="Times New Roman" pitchFamily="18" charset="0"/>
              </a:rPr>
              <a:t>使用举例</a:t>
            </a:r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684213" y="2492375"/>
            <a:ext cx="655161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EAX=2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         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EAX=5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带进位加指令（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b="1" dirty="0" smtClean="0">
                <a:solidFill>
                  <a:srgbClr val="0000FF"/>
                </a:solidFill>
              </a:rPr>
              <a:t>带进位加减指令</a:t>
            </a:r>
            <a:endParaRPr lang="en-US" altLang="zh-CN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8" y="1772816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char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vch1=188,vch2=172,vch3=233;//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个字节变量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sum=0;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无符号整型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变量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.. .. ..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.. .. ..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("sum=%u\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n",sum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sum=593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4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b="1" dirty="0" smtClean="0">
                <a:solidFill>
                  <a:srgbClr val="0000FF"/>
                </a:solidFill>
              </a:rPr>
              <a:t>带进位加减指令</a:t>
            </a:r>
            <a:endParaRPr lang="en-US" altLang="zh-CN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8" y="1772816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存放累加和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vch1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位相加（保持形式一致）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vch2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位相加（考虑可能出现的进位）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vch3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位相加（考虑可能出现的进位）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sum, EDX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把结果送到变量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21375"/>
              </p:ext>
            </p:extLst>
          </p:nvPr>
        </p:nvGraphicFramePr>
        <p:xfrm>
          <a:off x="2224204" y="4797152"/>
          <a:ext cx="378795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Visio" r:id="rId4" imgW="2206806" imgH="1090800" progId="Visio.Drawing.11">
                  <p:embed/>
                </p:oleObj>
              </mc:Choice>
              <mc:Fallback>
                <p:oleObj name="Visio" r:id="rId4" imgW="2206806" imgH="10908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204" y="4797152"/>
                        <a:ext cx="3787956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8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b="1" dirty="0" smtClean="0">
                <a:solidFill>
                  <a:srgbClr val="0000FF"/>
                </a:solidFill>
              </a:rPr>
              <a:t>带进位加减指令</a:t>
            </a:r>
            <a:r>
              <a:rPr lang="en-US" altLang="zh-CN" b="1" dirty="0" smtClean="0">
                <a:solidFill>
                  <a:srgbClr val="0000FF"/>
                </a:solidFill>
              </a:rPr>
              <a:t>|ADC</a:t>
            </a:r>
            <a:r>
              <a:rPr lang="en-US" altLang="zh-CN" dirty="0" smtClean="0"/>
              <a:t>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23850" y="2276475"/>
            <a:ext cx="88201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/>
              <a:t>           </a:t>
            </a:r>
            <a:r>
              <a:rPr kumimoji="1" lang="en-US" altLang="zh-CN" b="1"/>
              <a:t>MOV    CX</a:t>
            </a:r>
            <a:r>
              <a:rPr kumimoji="1" lang="zh-CN" altLang="en-US" b="1"/>
              <a:t>，</a:t>
            </a:r>
            <a:r>
              <a:rPr kumimoji="1" lang="en-US" altLang="zh-CN" b="1"/>
              <a:t>10             </a:t>
            </a:r>
            <a:r>
              <a:rPr kumimoji="1" lang="zh-CN" altLang="en-US" b="1"/>
              <a:t>；</a:t>
            </a:r>
            <a:r>
              <a:rPr kumimoji="1" lang="en-US" altLang="zh-CN" b="1"/>
              <a:t>CX</a:t>
            </a:r>
            <a:r>
              <a:rPr kumimoji="1" lang="zh-CN" altLang="en-US" b="1"/>
              <a:t>作为计数器，初值设置为</a:t>
            </a:r>
            <a:r>
              <a:rPr kumimoji="1" lang="en-US" altLang="zh-CN" b="1"/>
              <a:t>10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b="1"/>
              <a:t>           MOV    AX</a:t>
            </a:r>
            <a:r>
              <a:rPr kumimoji="1" lang="zh-CN" altLang="en-US" b="1"/>
              <a:t>，</a:t>
            </a:r>
            <a:r>
              <a:rPr kumimoji="1" lang="en-US" altLang="zh-CN" b="1"/>
              <a:t>0               </a:t>
            </a:r>
            <a:r>
              <a:rPr kumimoji="1" lang="zh-CN" altLang="en-US" b="1"/>
              <a:t>；</a:t>
            </a:r>
            <a:r>
              <a:rPr kumimoji="1" lang="en-US" altLang="zh-CN" b="1"/>
              <a:t>AX</a:t>
            </a:r>
            <a:r>
              <a:rPr kumimoji="1" lang="zh-CN" altLang="en-US" b="1"/>
              <a:t>作为累加器，初值设置为</a:t>
            </a:r>
            <a:r>
              <a:rPr kumimoji="1" lang="en-US" altLang="zh-CN" b="1"/>
              <a:t>0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b="1"/>
              <a:t>NEXT: ADD    AL,[ESI]           </a:t>
            </a:r>
            <a:r>
              <a:rPr kumimoji="1" lang="zh-CN" altLang="en-US" b="1"/>
              <a:t>；</a:t>
            </a:r>
            <a:r>
              <a:rPr kumimoji="1" lang="en-US" altLang="zh-CN" b="1"/>
              <a:t>AL</a:t>
            </a:r>
            <a:r>
              <a:rPr kumimoji="1" lang="zh-CN" altLang="en-US" b="1"/>
              <a:t>加上由寄存器由</a:t>
            </a:r>
            <a:r>
              <a:rPr kumimoji="1" lang="en-US" altLang="zh-CN" b="1"/>
              <a:t>ESI</a:t>
            </a:r>
            <a:r>
              <a:rPr kumimoji="1" lang="zh-CN" altLang="en-US" b="1"/>
              <a:t>指定的内存单元的值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           </a:t>
            </a:r>
            <a:r>
              <a:rPr kumimoji="1" lang="en-US" altLang="zh-CN" b="1"/>
              <a:t>ADC    AH,0                 </a:t>
            </a:r>
            <a:r>
              <a:rPr kumimoji="1" lang="zh-CN" altLang="en-US" b="1"/>
              <a:t>；考虑可能产生的进位，把可能的进位加到</a:t>
            </a:r>
            <a:r>
              <a:rPr kumimoji="1" lang="en-US" altLang="zh-CN" b="1"/>
              <a:t>AH</a:t>
            </a:r>
            <a:r>
              <a:rPr kumimoji="1" lang="zh-CN" altLang="en-US" b="1"/>
              <a:t>中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           </a:t>
            </a:r>
            <a:r>
              <a:rPr kumimoji="1" lang="en-US" altLang="zh-CN" b="1"/>
              <a:t>INC    SI                      </a:t>
            </a:r>
            <a:r>
              <a:rPr kumimoji="1" lang="zh-CN" altLang="en-US" b="1"/>
              <a:t>；使</a:t>
            </a:r>
            <a:r>
              <a:rPr kumimoji="1" lang="en-US" altLang="zh-CN" b="1"/>
              <a:t>SI</a:t>
            </a:r>
            <a:r>
              <a:rPr kumimoji="1" lang="zh-CN" altLang="en-US" b="1"/>
              <a:t>指定下一个内存单元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           </a:t>
            </a:r>
            <a:r>
              <a:rPr kumimoji="1" lang="en-US" altLang="zh-CN" b="1"/>
              <a:t>DEC    CX                     </a:t>
            </a:r>
            <a:r>
              <a:rPr kumimoji="1" lang="zh-CN" altLang="en-US" b="1"/>
              <a:t>；计数器减</a:t>
            </a:r>
            <a:r>
              <a:rPr kumimoji="1" lang="en-US" altLang="zh-CN" b="1"/>
              <a:t>1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b="1"/>
              <a:t>           JNZ    NEXT                 </a:t>
            </a:r>
            <a:r>
              <a:rPr kumimoji="1" lang="zh-CN" altLang="en-US" b="1"/>
              <a:t>；当</a:t>
            </a:r>
            <a:r>
              <a:rPr kumimoji="1" lang="en-US" altLang="zh-CN" b="1"/>
              <a:t>CX</a:t>
            </a:r>
            <a:r>
              <a:rPr kumimoji="1" lang="zh-CN" altLang="en-US" b="1"/>
              <a:t>不为</a:t>
            </a:r>
            <a:r>
              <a:rPr kumimoji="1" lang="en-US" altLang="zh-CN" b="1"/>
              <a:t>0</a:t>
            </a:r>
            <a:r>
              <a:rPr kumimoji="1" lang="zh-CN" altLang="en-US" b="1"/>
              <a:t>，则从</a:t>
            </a:r>
            <a:r>
              <a:rPr kumimoji="1" lang="en-US" altLang="zh-CN" b="1"/>
              <a:t>NEXT</a:t>
            </a:r>
            <a:r>
              <a:rPr kumimoji="1" lang="zh-CN" altLang="en-US" b="1"/>
              <a:t>处继续执行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           </a:t>
            </a:r>
            <a:r>
              <a:rPr kumimoji="1" lang="en-US" altLang="zh-CN" b="1"/>
              <a:t>MOV    DX</a:t>
            </a:r>
            <a:r>
              <a:rPr kumimoji="1" lang="zh-CN" altLang="en-US" b="1"/>
              <a:t>，</a:t>
            </a:r>
            <a:r>
              <a:rPr kumimoji="1" lang="en-US" altLang="zh-CN" b="1"/>
              <a:t>AX            </a:t>
            </a:r>
            <a:r>
              <a:rPr kumimoji="1" lang="zh-CN" altLang="en-US" b="1"/>
              <a:t>；把结果保存到</a:t>
            </a:r>
            <a:r>
              <a:rPr kumimoji="1" lang="en-US" altLang="zh-CN" b="1"/>
              <a:t>DX</a:t>
            </a:r>
            <a:r>
              <a:rPr kumimoji="1" lang="zh-CN" altLang="en-US" b="1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623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b="1" dirty="0" smtClean="0">
                <a:solidFill>
                  <a:srgbClr val="0000FF"/>
                </a:solidFill>
              </a:rPr>
              <a:t>带进位加减指令</a:t>
            </a:r>
            <a:r>
              <a:rPr lang="en-US" altLang="zh-CN" b="1" dirty="0" smtClean="0">
                <a:solidFill>
                  <a:srgbClr val="0000FF"/>
                </a:solidFill>
              </a:rPr>
              <a:t>|SBB</a:t>
            </a:r>
            <a:r>
              <a:rPr lang="en-US" altLang="zh-CN" dirty="0" smtClean="0"/>
              <a:t> 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SBB</a:t>
            </a:r>
            <a:r>
              <a:rPr lang="zh-CN" altLang="en-US" sz="2400" b="1">
                <a:latin typeface="Times New Roman" pitchFamily="18" charset="0"/>
              </a:rPr>
              <a:t>指令的一般格式（ </a:t>
            </a:r>
            <a:r>
              <a:rPr kumimoji="1" lang="en-US" altLang="zh-CN"/>
              <a:t>Integer Subtraction with borrow</a:t>
            </a:r>
            <a:r>
              <a:rPr lang="en-US" altLang="zh-CN"/>
              <a:t> </a:t>
            </a:r>
            <a:r>
              <a:rPr lang="zh-CN" altLang="en-US" sz="2400" b="1">
                <a:latin typeface="Times New Roman" pitchFamily="18" charset="0"/>
              </a:rPr>
              <a:t>）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SBB     DST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SBB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– 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SRC+ CF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611188" y="4868863"/>
            <a:ext cx="6324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0066CC"/>
                </a:solidFill>
                <a:latin typeface="Times New Roman" pitchFamily="18" charset="0"/>
              </a:rPr>
              <a:t>该指令实现代借位减操作。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0066CC"/>
                </a:solidFill>
                <a:latin typeface="Times New Roman" pitchFamily="18" charset="0"/>
              </a:rPr>
              <a:t>注意：源和目标的尺寸必须一致。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611188" y="42211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把目标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减去源</a:t>
            </a:r>
            <a:r>
              <a:rPr lang="en-US" altLang="zh-CN" sz="2400" b="1">
                <a:latin typeface="Times New Roman" pitchFamily="18" charset="0"/>
              </a:rPr>
              <a:t>SRC</a:t>
            </a:r>
            <a:r>
              <a:rPr lang="zh-CN" altLang="en-US" sz="2400" b="1">
                <a:latin typeface="Times New Roman" pitchFamily="18" charset="0"/>
              </a:rPr>
              <a:t>和借位标志</a:t>
            </a:r>
            <a:r>
              <a:rPr lang="en-US" altLang="zh-CN" sz="2400" b="1">
                <a:latin typeface="Times New Roman" pitchFamily="18" charset="0"/>
              </a:rPr>
              <a:t>CF</a:t>
            </a:r>
            <a:r>
              <a:rPr lang="zh-CN" altLang="en-US" sz="2400" b="1">
                <a:latin typeface="Times New Roman" pitchFamily="18" charset="0"/>
              </a:rPr>
              <a:t>，结果送到目标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带</a:t>
            </a:r>
            <a:r>
              <a:rPr lang="zh-CN" altLang="en-US" sz="2800" b="1" dirty="0">
                <a:solidFill>
                  <a:srgbClr val="0000FF"/>
                </a:solidFill>
              </a:rPr>
              <a:t>借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位加指令（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SBB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2.3.4  </a:t>
            </a:r>
            <a:r>
              <a:rPr lang="zh-CN" altLang="en-US" b="1" dirty="0" smtClean="0">
                <a:solidFill>
                  <a:srgbClr val="0000FF"/>
                </a:solidFill>
              </a:rPr>
              <a:t>带进位加减指令</a:t>
            </a:r>
            <a:r>
              <a:rPr lang="en-US" altLang="zh-CN" b="1" dirty="0" smtClean="0">
                <a:solidFill>
                  <a:srgbClr val="0000FF"/>
                </a:solidFill>
              </a:rPr>
              <a:t>|SBB</a:t>
            </a:r>
            <a:r>
              <a:rPr lang="en-US" altLang="zh-CN" dirty="0" smtClean="0"/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400" b="1">
                <a:latin typeface="Times New Roman" pitchFamily="18" charset="0"/>
              </a:rPr>
              <a:t>使用举例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80645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620H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AX=0620H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AL=FFH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AX=06FFH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AH=03H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AX=03FFH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      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AH=01H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带</a:t>
            </a:r>
            <a:r>
              <a:rPr lang="zh-CN" altLang="en-US" sz="2800" b="1" dirty="0">
                <a:solidFill>
                  <a:srgbClr val="0000FF"/>
                </a:solidFill>
              </a:rPr>
              <a:t>借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位加指令（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SBB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*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r>
              <a:rPr lang="zh-CN" altLang="en-US" b="1" dirty="0" smtClean="0">
                <a:solidFill>
                  <a:srgbClr val="0000FF"/>
                </a:solidFill>
              </a:rPr>
              <a:t>对标志位的影响</a:t>
            </a:r>
            <a:r>
              <a:rPr lang="zh-CN" altLang="en-US" dirty="0" smtClean="0"/>
              <a:t> 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539750" y="1124744"/>
            <a:ext cx="7848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指令对标志的影响情况，根据每条指令的功能而定。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算术运算指令根据运算结果，影响</a:t>
            </a:r>
            <a:r>
              <a:rPr kumimoji="1" lang="en-US" altLang="zh-CN" sz="2400" b="1" dirty="0">
                <a:latin typeface="Times New Roman" pitchFamily="18" charset="0"/>
              </a:rPr>
              <a:t>6</a:t>
            </a:r>
            <a:r>
              <a:rPr kumimoji="1" lang="zh-CN" altLang="en-US" sz="2400" b="1" dirty="0">
                <a:latin typeface="Times New Roman" pitchFamily="18" charset="0"/>
              </a:rPr>
              <a:t>个状态标志。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39750" y="2348880"/>
            <a:ext cx="3124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12345678H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EDX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20000000H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	DL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3779838" y="2348880"/>
            <a:ext cx="5105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20000000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F2345678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20000001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F23456CE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= 1</a:t>
            </a:r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708400" y="2204864"/>
            <a:ext cx="0" cy="396044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*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r>
              <a:rPr lang="zh-CN" altLang="en-US" b="1" dirty="0" smtClean="0">
                <a:solidFill>
                  <a:srgbClr val="0000FF"/>
                </a:solidFill>
              </a:rPr>
              <a:t>对标志位的影响</a:t>
            </a:r>
            <a:r>
              <a:rPr lang="zh-CN" altLang="en-US" dirty="0" smtClean="0"/>
              <a:t> </a:t>
            </a: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539552" y="2564904"/>
            <a:ext cx="3200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EAX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	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39H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	DH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	DL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3739952" y="1647461"/>
            <a:ext cx="5105400" cy="458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F23456CE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20000001    CF=1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D23456CC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D2345705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2000FF01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2000FF00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708400" y="1340768"/>
            <a:ext cx="0" cy="4824536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560" y="1190261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@</a:t>
            </a:r>
            <a:r>
              <a:rPr lang="zh-CN" altLang="en-US" sz="2400" b="1" dirty="0" smtClean="0">
                <a:latin typeface="Times New Roman" pitchFamily="18" charset="0"/>
              </a:rPr>
              <a:t>续前页</a:t>
            </a:r>
            <a:endParaRPr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</a:rPr>
              <a:t>.1.1  IA-32</a:t>
            </a:r>
            <a:r>
              <a:rPr lang="zh-CN" altLang="en-US" b="1" dirty="0" smtClean="0">
                <a:solidFill>
                  <a:srgbClr val="0000FF"/>
                </a:solidFill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825268"/>
            <a:ext cx="7992888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/>
              <a:t>1989</a:t>
            </a:r>
            <a:r>
              <a:rPr lang="zh-CN" altLang="en-US" sz="2400" b="1" dirty="0" smtClean="0"/>
              <a:t>年，推出</a:t>
            </a:r>
            <a:r>
              <a:rPr lang="en-US" altLang="zh-CN" sz="2400" b="1" dirty="0" smtClean="0"/>
              <a:t>80486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1993</a:t>
            </a:r>
            <a:r>
              <a:rPr lang="zh-CN" altLang="en-US" sz="2400" b="1" dirty="0" smtClean="0"/>
              <a:t>年，推出</a:t>
            </a:r>
            <a:r>
              <a:rPr lang="en-US" altLang="zh-CN" sz="2400" b="1" dirty="0" smtClean="0"/>
              <a:t>Pentium</a:t>
            </a:r>
            <a:r>
              <a:rPr lang="zh-CN" altLang="en-US" sz="2400" b="1" dirty="0"/>
              <a:t>（奔腾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1995</a:t>
            </a:r>
            <a:r>
              <a:rPr lang="zh-CN" altLang="en-US" sz="2400" b="1" dirty="0" smtClean="0"/>
              <a:t>年，推出</a:t>
            </a:r>
            <a:r>
              <a:rPr lang="en-US" altLang="zh-CN" sz="2400" b="1" dirty="0" smtClean="0"/>
              <a:t>Pentium </a:t>
            </a:r>
            <a:r>
              <a:rPr lang="en-US" altLang="zh-CN" sz="2400" b="1" dirty="0"/>
              <a:t>Pro</a:t>
            </a:r>
            <a:r>
              <a:rPr lang="zh-CN" altLang="en-US" sz="2400" b="1" dirty="0"/>
              <a:t>（高能奔腾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2000</a:t>
            </a:r>
            <a:r>
              <a:rPr lang="zh-CN" altLang="en-US" sz="2400" b="1" dirty="0"/>
              <a:t>年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Pentium 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系列处理器</a:t>
            </a:r>
            <a:r>
              <a:rPr lang="zh-CN" altLang="en-US" sz="2400" b="1" dirty="0" smtClean="0"/>
              <a:t>面世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2001</a:t>
            </a:r>
            <a:r>
              <a:rPr lang="zh-CN" altLang="en-US" sz="2400" b="1" dirty="0"/>
              <a:t>年，</a:t>
            </a:r>
            <a:r>
              <a:rPr lang="en-US" altLang="zh-CN" sz="2400" b="1" dirty="0"/>
              <a:t>Xeon</a:t>
            </a:r>
            <a:r>
              <a:rPr lang="zh-CN" altLang="en-US" sz="2400" b="1" dirty="0"/>
              <a:t>（至强）处理器系列被</a:t>
            </a:r>
            <a:r>
              <a:rPr lang="zh-CN" altLang="en-US" sz="2400" b="1" dirty="0" smtClean="0"/>
              <a:t>推出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/>
              <a:t>2003</a:t>
            </a:r>
            <a:r>
              <a:rPr lang="zh-CN" altLang="en-US" sz="2400" b="1" dirty="0"/>
              <a:t>年，</a:t>
            </a:r>
            <a:r>
              <a:rPr lang="en-US" altLang="zh-CN" sz="2400" b="1" dirty="0"/>
              <a:t>Pentium M</a:t>
            </a:r>
            <a:r>
              <a:rPr lang="zh-CN" altLang="en-US" sz="2400" b="1" dirty="0"/>
              <a:t>处理器被</a:t>
            </a:r>
            <a:r>
              <a:rPr lang="zh-CN" altLang="en-US" sz="2400" b="1" dirty="0" smtClean="0"/>
              <a:t>推出</a:t>
            </a:r>
            <a:endParaRPr lang="zh-CN" altLang="en-US" sz="2400" b="1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最</a:t>
            </a:r>
            <a:r>
              <a:rPr lang="zh-CN" altLang="en-US" sz="2400" b="1" dirty="0"/>
              <a:t>近几年，新的功能更强的处理器不断被</a:t>
            </a:r>
            <a:r>
              <a:rPr lang="zh-CN" altLang="en-US" sz="2400" b="1" dirty="0" smtClean="0"/>
              <a:t>推出。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但从普通程序员角度</a:t>
            </a:r>
            <a:r>
              <a:rPr lang="zh-CN" altLang="en-US" sz="2400" b="1" dirty="0">
                <a:solidFill>
                  <a:srgbClr val="0000FF"/>
                </a:solidFill>
              </a:rPr>
              <a:t>去看，这些处理器并没有显著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差异</a:t>
            </a:r>
            <a:endParaRPr lang="en-US" altLang="zh-CN" sz="2400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不断推陈出新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2.1.2  </a:t>
            </a:r>
            <a:r>
              <a:rPr lang="zh-CN" altLang="en-US" b="1" dirty="0" smtClean="0">
                <a:solidFill>
                  <a:srgbClr val="0000FF"/>
                </a:solidFill>
              </a:rPr>
              <a:t>保护</a:t>
            </a:r>
            <a:r>
              <a:rPr lang="zh-CN" altLang="en-US" b="1" dirty="0">
                <a:solidFill>
                  <a:srgbClr val="0000FF"/>
                </a:solidFill>
              </a:rPr>
              <a:t>方式和实地址</a:t>
            </a:r>
            <a:r>
              <a:rPr lang="zh-CN" altLang="en-US" b="1" dirty="0" smtClean="0">
                <a:solidFill>
                  <a:srgbClr val="0000FF"/>
                </a:solidFill>
              </a:rPr>
              <a:t>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保护</a:t>
            </a:r>
            <a:r>
              <a:rPr lang="zh-CN" altLang="en-US" sz="2400" b="1" dirty="0">
                <a:solidFill>
                  <a:srgbClr val="FF0000"/>
                </a:solidFill>
              </a:rPr>
              <a:t>方式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Protected  mode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</a:rPr>
              <a:t>IA-32</a:t>
            </a:r>
            <a:r>
              <a:rPr lang="zh-CN" altLang="en-US" sz="2400" b="1" dirty="0">
                <a:solidFill>
                  <a:srgbClr val="FF0000"/>
                </a:solidFill>
              </a:rPr>
              <a:t>系列处理器的常态工作方式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只有</a:t>
            </a:r>
            <a:r>
              <a:rPr lang="zh-CN" altLang="en-US" sz="2400" b="1" dirty="0">
                <a:solidFill>
                  <a:srgbClr val="FF0000"/>
                </a:solidFill>
              </a:rPr>
              <a:t>在保护方式下，</a:t>
            </a:r>
            <a:r>
              <a:rPr lang="en-US" altLang="zh-CN" sz="2000" b="1" dirty="0">
                <a:solidFill>
                  <a:srgbClr val="FF0000"/>
                </a:solidFill>
              </a:rPr>
              <a:t>IA-32</a:t>
            </a:r>
            <a:r>
              <a:rPr lang="zh-CN" altLang="en-US" sz="2400" b="1" dirty="0">
                <a:solidFill>
                  <a:srgbClr val="FF0000"/>
                </a:solidFill>
              </a:rPr>
              <a:t>系列处理器才能够发挥出其全部性能和特点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 smtClean="0"/>
              <a:t>Windows</a:t>
            </a:r>
            <a:r>
              <a:rPr lang="zh-CN" altLang="en-US" sz="2400" b="1" dirty="0"/>
              <a:t>操作系统和基于</a:t>
            </a:r>
            <a:r>
              <a:rPr lang="en-US" altLang="zh-CN" sz="2000" b="1" dirty="0"/>
              <a:t>IA-32</a:t>
            </a:r>
            <a:r>
              <a:rPr lang="zh-CN" altLang="en-US" sz="2400" b="1" dirty="0"/>
              <a:t>处理器的</a:t>
            </a:r>
            <a:r>
              <a:rPr lang="en-US" altLang="zh-CN" sz="2000" b="1" dirty="0"/>
              <a:t>Linux</a:t>
            </a:r>
            <a:r>
              <a:rPr lang="zh-CN" altLang="en-US" sz="2400" b="1" dirty="0"/>
              <a:t>操作系统</a:t>
            </a:r>
            <a:r>
              <a:rPr lang="zh-CN" altLang="en-US" sz="2400" b="1" dirty="0" smtClean="0"/>
              <a:t>都运行</a:t>
            </a:r>
            <a:r>
              <a:rPr lang="zh-CN" altLang="en-US" sz="2400" b="1" dirty="0"/>
              <a:t>于保护方式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保护方式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星 3"/>
          <p:cNvSpPr/>
          <p:nvPr/>
        </p:nvSpPr>
        <p:spPr>
          <a:xfrm>
            <a:off x="6372200" y="3789040"/>
            <a:ext cx="2448272" cy="223224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0000"/>
                </a:solidFill>
              </a:rPr>
              <a:t>保护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2.1.2  </a:t>
            </a:r>
            <a:r>
              <a:rPr lang="zh-CN" altLang="en-US" b="1" dirty="0" smtClean="0">
                <a:solidFill>
                  <a:srgbClr val="0000FF"/>
                </a:solidFill>
              </a:rPr>
              <a:t>保护</a:t>
            </a:r>
            <a:r>
              <a:rPr lang="zh-CN" altLang="en-US" b="1" dirty="0">
                <a:solidFill>
                  <a:srgbClr val="0000FF"/>
                </a:solidFill>
              </a:rPr>
              <a:t>方式和实地址</a:t>
            </a:r>
            <a:r>
              <a:rPr lang="zh-CN" altLang="en-US" b="1" dirty="0" smtClean="0">
                <a:solidFill>
                  <a:srgbClr val="0000FF"/>
                </a:solidFill>
              </a:rPr>
              <a:t>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11188" y="1863989"/>
            <a:ext cx="8353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全部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根地址线有效，</a:t>
            </a:r>
            <a:r>
              <a:rPr lang="zh-CN" altLang="en-US" sz="2400" b="1" dirty="0">
                <a:solidFill>
                  <a:srgbClr val="FF0000"/>
                </a:solidFill>
              </a:rPr>
              <a:t>可寻址高达</a:t>
            </a:r>
            <a:r>
              <a:rPr lang="en-US" altLang="zh-CN" sz="2000" b="1" dirty="0">
                <a:solidFill>
                  <a:srgbClr val="FF0000"/>
                </a:solidFill>
              </a:rPr>
              <a:t>4G</a:t>
            </a:r>
            <a:r>
              <a:rPr lang="zh-CN" altLang="en-US" sz="2400" b="1" dirty="0">
                <a:solidFill>
                  <a:srgbClr val="FF0000"/>
                </a:solidFill>
              </a:rPr>
              <a:t>字节的物理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地址空间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支持存储器</a:t>
            </a:r>
            <a:r>
              <a:rPr lang="zh-CN" altLang="en-US" sz="2400" b="1" dirty="0"/>
              <a:t>分段</a:t>
            </a:r>
            <a:r>
              <a:rPr lang="zh-CN" altLang="en-US" sz="2400" b="1" dirty="0" smtClean="0"/>
              <a:t>管理和</a:t>
            </a:r>
            <a:r>
              <a:rPr lang="zh-CN" altLang="en-US" sz="2400" b="1" dirty="0"/>
              <a:t>可选的存储器分页管理</a:t>
            </a:r>
            <a:r>
              <a:rPr lang="zh-CN" altLang="en-US" sz="2400" b="1" dirty="0" smtClean="0"/>
              <a:t>机制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支持实现虚拟存储器</a:t>
            </a:r>
            <a:endParaRPr lang="zh-CN" altLang="en-US" sz="2400" b="1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提供完善</a:t>
            </a:r>
            <a:r>
              <a:rPr lang="zh-CN" altLang="en-US" sz="2400" b="1" dirty="0"/>
              <a:t>的保护</a:t>
            </a:r>
            <a:r>
              <a:rPr lang="zh-CN" altLang="en-US" sz="2400" b="1" dirty="0" smtClean="0"/>
              <a:t>机制</a:t>
            </a:r>
            <a:endParaRPr lang="zh-CN" altLang="en-US" sz="2400" b="1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</a:t>
            </a:r>
            <a:r>
              <a:rPr lang="zh-CN" altLang="en-US" sz="2400" b="1" dirty="0"/>
              <a:t>操作系统实现</a:t>
            </a:r>
            <a:r>
              <a:rPr lang="zh-CN" altLang="en-US" sz="2400" b="1" dirty="0" smtClean="0"/>
              <a:t>多任务管理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</a:t>
            </a:r>
            <a:r>
              <a:rPr lang="zh-CN" altLang="en-US" sz="2400" b="1" dirty="0">
                <a:solidFill>
                  <a:srgbClr val="0000FF"/>
                </a:solidFill>
              </a:rPr>
              <a:t>虚拟</a:t>
            </a:r>
            <a:r>
              <a:rPr lang="en-US" altLang="zh-CN" sz="2000" b="1" dirty="0">
                <a:solidFill>
                  <a:srgbClr val="0000FF"/>
                </a:solidFill>
              </a:rPr>
              <a:t>8086</a:t>
            </a:r>
            <a:r>
              <a:rPr lang="zh-CN" altLang="en-US" sz="2400" b="1" dirty="0"/>
              <a:t>方式</a:t>
            </a:r>
            <a:r>
              <a:rPr lang="zh-CN" altLang="en-US" b="1" dirty="0"/>
              <a:t>（</a:t>
            </a:r>
            <a:r>
              <a:rPr lang="en-US" altLang="zh-CN" b="1" dirty="0"/>
              <a:t>Virtual-8086  mode</a:t>
            </a:r>
            <a:r>
              <a:rPr lang="zh-CN" altLang="en-US" b="1" dirty="0" smtClean="0"/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保护方式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1525</TotalTime>
  <Words>3850</Words>
  <Application>Microsoft Office PowerPoint</Application>
  <PresentationFormat>全屏显示(4:3)</PresentationFormat>
  <Paragraphs>824</Paragraphs>
  <Slides>67</Slides>
  <Notes>67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71" baseType="lpstr">
      <vt:lpstr>Profile</vt:lpstr>
      <vt:lpstr>Visio</vt:lpstr>
      <vt:lpstr>VISIO</vt:lpstr>
      <vt:lpstr>Microsoft Visio 绘图</vt:lpstr>
      <vt:lpstr>第2章  IA-32处理器基本功能</vt:lpstr>
      <vt:lpstr>2.1  IA-32处理器简介</vt:lpstr>
      <vt:lpstr>2.1.1  IA-32系列处理器</vt:lpstr>
      <vt:lpstr>2.1.1  IA-32系列处理器</vt:lpstr>
      <vt:lpstr>2.1.1  IA-32系列处理器</vt:lpstr>
      <vt:lpstr>2.1.1  IA-32系列处理器</vt:lpstr>
      <vt:lpstr>2.1.1  IA-32系列处理器</vt:lpstr>
      <vt:lpstr>2.1.2  保护方式和实地址方式</vt:lpstr>
      <vt:lpstr>2.1.2  保护方式和实地址方式</vt:lpstr>
      <vt:lpstr>2.1.2  保护方式和实地址方式</vt:lpstr>
      <vt:lpstr>2.1.2  保护方式和实地址方式</vt:lpstr>
      <vt:lpstr>2.1.2  保护方式和实地址方式</vt:lpstr>
      <vt:lpstr>2.2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2.2.2  简单传送指令</vt:lpstr>
      <vt:lpstr>2.2.2  简单传送指令</vt:lpstr>
      <vt:lpstr>2.2.2  简单传送指令</vt:lpstr>
      <vt:lpstr>2.2.2  简单传送指令</vt:lpstr>
      <vt:lpstr>2.2.2  简单传送指令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2.2.4  VC嵌入汇编和实验</vt:lpstr>
      <vt:lpstr>2.2.4  VC嵌入汇编和实验</vt:lpstr>
      <vt:lpstr>2.2.4  VC嵌入汇编和实验</vt:lpstr>
      <vt:lpstr>2.2.4  VC嵌入汇编和实验</vt:lpstr>
      <vt:lpstr>2.2.4  VC嵌入汇编和实验</vt:lpstr>
      <vt:lpstr>2.3 标志寄存器</vt:lpstr>
      <vt:lpstr>2.3.1  标志寄存器</vt:lpstr>
      <vt:lpstr>2.3.1  标志寄存器</vt:lpstr>
      <vt:lpstr>2.3.2  状态标志</vt:lpstr>
      <vt:lpstr>2.3.2  状态标志</vt:lpstr>
      <vt:lpstr>2.3.2  状态标志</vt:lpstr>
      <vt:lpstr>2.3.2  状态标志</vt:lpstr>
      <vt:lpstr>2.3.2  状态标志</vt:lpstr>
      <vt:lpstr>2.3.3  状态标志操作指令</vt:lpstr>
      <vt:lpstr>2.3.3  状态标志操作指令</vt:lpstr>
      <vt:lpstr>2.3.3  状态标志操作指令</vt:lpstr>
      <vt:lpstr>2.3.3  状态标志操作指令</vt:lpstr>
      <vt:lpstr>2.3.3  状态标志操作指令</vt:lpstr>
      <vt:lpstr>2.3.4  带进位加减指令 </vt:lpstr>
      <vt:lpstr>2.3.4  带进位加减指令</vt:lpstr>
      <vt:lpstr>2.3.4  带进位加减指令</vt:lpstr>
      <vt:lpstr>2.3.4  带进位加减指令</vt:lpstr>
      <vt:lpstr>2.3.4  带进位加减指令</vt:lpstr>
      <vt:lpstr>2.3.4  带进位加减指令|ADC </vt:lpstr>
      <vt:lpstr>2.3.4  带进位加减指令|SBB </vt:lpstr>
      <vt:lpstr>2.3.4  带进位加减指令|SBB </vt:lpstr>
      <vt:lpstr>*指令对标志位的影响 </vt:lpstr>
      <vt:lpstr>*指令对标志位的影响 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学院三年科技计划与目标</dc:title>
  <dc:creator>YJW</dc:creator>
  <cp:lastModifiedBy>jwyang</cp:lastModifiedBy>
  <cp:revision>501</cp:revision>
  <dcterms:created xsi:type="dcterms:W3CDTF">2008-02-14T05:21:14Z</dcterms:created>
  <dcterms:modified xsi:type="dcterms:W3CDTF">2016-02-28T02:47:47Z</dcterms:modified>
</cp:coreProperties>
</file>