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71"/>
  </p:notesMasterIdLst>
  <p:sldIdLst>
    <p:sldId id="256" r:id="rId2"/>
    <p:sldId id="257" r:id="rId3"/>
    <p:sldId id="377" r:id="rId4"/>
    <p:sldId id="378" r:id="rId5"/>
    <p:sldId id="379" r:id="rId6"/>
    <p:sldId id="383" r:id="rId7"/>
    <p:sldId id="384" r:id="rId8"/>
    <p:sldId id="385" r:id="rId9"/>
    <p:sldId id="389" r:id="rId10"/>
    <p:sldId id="387" r:id="rId11"/>
    <p:sldId id="388" r:id="rId12"/>
    <p:sldId id="390" r:id="rId13"/>
    <p:sldId id="291" r:id="rId14"/>
    <p:sldId id="295" r:id="rId15"/>
    <p:sldId id="391" r:id="rId16"/>
    <p:sldId id="392" r:id="rId17"/>
    <p:sldId id="393" r:id="rId18"/>
    <p:sldId id="394" r:id="rId19"/>
    <p:sldId id="396" r:id="rId20"/>
    <p:sldId id="395" r:id="rId21"/>
    <p:sldId id="397" r:id="rId22"/>
    <p:sldId id="398" r:id="rId23"/>
    <p:sldId id="399" r:id="rId24"/>
    <p:sldId id="400" r:id="rId25"/>
    <p:sldId id="401" r:id="rId26"/>
    <p:sldId id="402" r:id="rId27"/>
    <p:sldId id="403" r:id="rId28"/>
    <p:sldId id="404" r:id="rId29"/>
    <p:sldId id="405" r:id="rId30"/>
    <p:sldId id="406" r:id="rId31"/>
    <p:sldId id="407" r:id="rId32"/>
    <p:sldId id="409" r:id="rId33"/>
    <p:sldId id="410" r:id="rId34"/>
    <p:sldId id="411"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24" r:id="rId48"/>
    <p:sldId id="425" r:id="rId49"/>
    <p:sldId id="426" r:id="rId50"/>
    <p:sldId id="427" r:id="rId51"/>
    <p:sldId id="428" r:id="rId52"/>
    <p:sldId id="429" r:id="rId53"/>
    <p:sldId id="430" r:id="rId54"/>
    <p:sldId id="431" r:id="rId55"/>
    <p:sldId id="432" r:id="rId56"/>
    <p:sldId id="433" r:id="rId57"/>
    <p:sldId id="434" r:id="rId58"/>
    <p:sldId id="435" r:id="rId59"/>
    <p:sldId id="436" r:id="rId60"/>
    <p:sldId id="437" r:id="rId61"/>
    <p:sldId id="438" r:id="rId62"/>
    <p:sldId id="439" r:id="rId63"/>
    <p:sldId id="440" r:id="rId64"/>
    <p:sldId id="441" r:id="rId65"/>
    <p:sldId id="442" r:id="rId66"/>
    <p:sldId id="443" r:id="rId67"/>
    <p:sldId id="444" r:id="rId68"/>
    <p:sldId id="445" r:id="rId69"/>
    <p:sldId id="446"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FFFFCC"/>
    <a:srgbClr val="FFFFFF"/>
    <a:srgbClr val="D5D38F"/>
    <a:srgbClr val="00CCFF"/>
    <a:srgbClr val="33CCCC"/>
    <a:srgbClr val="00FFFF"/>
    <a:srgbClr val="3399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94660"/>
  </p:normalViewPr>
  <p:slideViewPr>
    <p:cSldViewPr>
      <p:cViewPr varScale="1">
        <p:scale>
          <a:sx n="98" d="100"/>
          <a:sy n="98" d="100"/>
        </p:scale>
        <p:origin x="-172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E9B110-2FDF-46B6-8373-4AF47E46AF95}" type="slidenum">
              <a:rPr lang="en-US" altLang="zh-CN"/>
              <a:pPr>
                <a:defRPr/>
              </a:pPr>
              <a:t>‹#›</a:t>
            </a:fld>
            <a:endParaRPr lang="en-US" altLang="zh-CN"/>
          </a:p>
        </p:txBody>
      </p:sp>
    </p:spTree>
    <p:extLst>
      <p:ext uri="{BB962C8B-B14F-4D97-AF65-F5344CB8AC3E}">
        <p14:creationId xmlns:p14="http://schemas.microsoft.com/office/powerpoint/2010/main" val="1561698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8695C-461C-4612-8F00-CB54222E51C0}" type="slidenum">
              <a:rPr lang="en-US" altLang="zh-CN"/>
              <a:pPr/>
              <a:t>10</a:t>
            </a:fld>
            <a:endParaRPr lang="en-US" altLang="zh-CN"/>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8695C-461C-4612-8F00-CB54222E51C0}" type="slidenum">
              <a:rPr lang="en-US" altLang="zh-CN"/>
              <a:pPr/>
              <a:t>11</a:t>
            </a:fld>
            <a:endParaRPr lang="en-US" altLang="zh-CN"/>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223B66-38D0-4163-948C-DB095C27D40A}" type="slidenum">
              <a:rPr lang="en-US" altLang="zh-CN" smtClean="0">
                <a:latin typeface="Arial" charset="0"/>
              </a:rPr>
              <a:pPr eaLnBrk="1" hangingPunct="1"/>
              <a:t>12</a:t>
            </a:fld>
            <a:endParaRPr lang="en-US" altLang="zh-CN"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223B66-38D0-4163-948C-DB095C27D40A}" type="slidenum">
              <a:rPr lang="en-US" altLang="zh-CN" smtClean="0">
                <a:latin typeface="Arial" charset="0"/>
              </a:rPr>
              <a:pPr eaLnBrk="1" hangingPunct="1"/>
              <a:t>13</a:t>
            </a:fld>
            <a:endParaRPr lang="en-US" altLang="zh-CN"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14</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16</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17</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18</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19</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latin typeface="Arial" charset="0"/>
              </a:rPr>
              <a:pPr eaLnBrk="1" hangingPunct="1"/>
              <a:t>2</a:t>
            </a:fld>
            <a:endParaRPr lang="en-US" altLang="zh-CN"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20</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21</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22</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24</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26</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27</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28</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29</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30</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31</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32</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33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34</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35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36</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37</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5B5CFD-E8A6-4969-AADC-C875FABB6D5C}" type="slidenum">
              <a:rPr lang="en-US" altLang="zh-CN"/>
              <a:pPr/>
              <a:t>38</a:t>
            </a:fld>
            <a:endParaRPr lang="en-US" altLang="zh-CN"/>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FA5406-F1A5-48B0-AED6-A532D2CD4EF5}" type="slidenum">
              <a:rPr lang="en-US" altLang="zh-CN"/>
              <a:pPr/>
              <a:t>39</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ED694-CD29-4680-9304-1C41229E864A}" type="slidenum">
              <a:rPr lang="en-US" altLang="zh-CN"/>
              <a:pPr/>
              <a:t>4</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40</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41</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42</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43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18AC-5198-43A7-B9BB-102E48DCB9A3}" type="slidenum">
              <a:rPr lang="en-US" altLang="zh-CN"/>
              <a:pPr/>
              <a:t>44</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18AC-5198-43A7-B9BB-102E48DCB9A3}" type="slidenum">
              <a:rPr lang="en-US" altLang="zh-CN"/>
              <a:pPr/>
              <a:t>45</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latin typeface="Arial" charset="0"/>
              </a:rPr>
              <a:pPr eaLnBrk="1" hangingPunct="1"/>
              <a:t>46</a:t>
            </a:fld>
            <a:endParaRPr lang="en-US" altLang="zh-CN"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latin typeface="Arial" charset="0"/>
              </a:rPr>
              <a:pPr eaLnBrk="1" hangingPunct="1"/>
              <a:t>47</a:t>
            </a:fld>
            <a:endParaRPr lang="en-US" altLang="zh-CN"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48</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49</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60237-99D6-4620-8B9D-863989F97650}" type="slidenum">
              <a:rPr lang="en-US" altLang="zh-CN"/>
              <a:pPr/>
              <a:t>5</a:t>
            </a:fld>
            <a:endParaRPr lang="en-US" altLang="zh-CN"/>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50</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3A407-16A3-4018-949F-0349F873A1F0}" type="slidenum">
              <a:rPr lang="en-US" altLang="zh-CN"/>
              <a:pPr/>
              <a:t>51</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52</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53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147AA-E3D8-481D-BCE4-454DD4BBF3AB}" type="slidenum">
              <a:rPr lang="en-US" altLang="zh-CN"/>
              <a:pPr/>
              <a:t>54</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147AA-E3D8-481D-BCE4-454DD4BBF3AB}" type="slidenum">
              <a:rPr lang="en-US" altLang="zh-CN"/>
              <a:pPr/>
              <a:t>55</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71DE7-C746-4515-87BC-E530F99C3C4B}" type="slidenum">
              <a:rPr lang="en-US" altLang="zh-CN"/>
              <a:pPr/>
              <a:t>56</a:t>
            </a:fld>
            <a:endParaRPr lang="en-US" altLang="zh-CN"/>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0C0D9-AE96-4227-A521-CEA6EB10AD41}" type="slidenum">
              <a:rPr lang="en-US" altLang="zh-CN"/>
              <a:pPr/>
              <a:t>57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58</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6CC56-0869-4FE5-983B-686160305B97}" type="slidenum">
              <a:rPr lang="en-US" altLang="zh-CN"/>
              <a:pPr/>
              <a:t>59</a:t>
            </a:fld>
            <a:endParaRPr lang="en-US" altLang="zh-CN"/>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B6549-90DA-485D-A180-1AD1F83C025E}" type="slidenum">
              <a:rPr lang="en-US" altLang="zh-CN"/>
              <a:pPr/>
              <a:t>6</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60</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18D29-A5F6-441A-AE3A-21176A595B41}" type="slidenum">
              <a:rPr lang="en-US" altLang="zh-CN"/>
              <a:pPr/>
              <a:t>61</a:t>
            </a:fld>
            <a:endParaRPr lang="en-US"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62</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63</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64</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65</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66</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67</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68</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69</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B6549-90DA-485D-A180-1AD1F83C025E}" type="slidenum">
              <a:rPr lang="en-US" altLang="zh-CN"/>
              <a:pPr/>
              <a:t>7</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B6549-90DA-485D-A180-1AD1F83C025E}" type="slidenum">
              <a:rPr lang="en-US" altLang="zh-CN"/>
              <a:pPr/>
              <a:t>8</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8695C-461C-4612-8F00-CB54222E51C0}" type="slidenum">
              <a:rPr lang="en-US" altLang="zh-CN"/>
              <a:pPr/>
              <a:t>9</a:t>
            </a:fld>
            <a:endParaRPr lang="en-US" altLang="zh-CN"/>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155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6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18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Tree>
    <p:extLst>
      <p:ext uri="{BB962C8B-B14F-4D97-AF65-F5344CB8AC3E}">
        <p14:creationId xmlns:p14="http://schemas.microsoft.com/office/powerpoint/2010/main" val="6839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4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715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71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05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69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4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091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62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1314287750 h 1000"/>
              <a:gd name="T6" fmla="*/ 0 w 1000"/>
              <a:gd name="T7" fmla="*/ 131428775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3492500" y="6165850"/>
            <a:ext cx="511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spcBef>
                <a:spcPct val="50000"/>
              </a:spcBef>
              <a:defRPr/>
            </a:pPr>
            <a:r>
              <a:rPr lang="en-US" altLang="zh-CN" smtClean="0">
                <a:ea typeface="隶书" pitchFamily="49" charset="-122"/>
              </a:rPr>
              <a:t>ASM YJW</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5.e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b="1" dirty="0" smtClean="0">
                <a:solidFill>
                  <a:srgbClr val="0000FF"/>
                </a:solidFill>
              </a:rPr>
              <a:t>第</a:t>
            </a:r>
            <a:r>
              <a:rPr lang="en-US" altLang="zh-CN" b="1" dirty="0">
                <a:solidFill>
                  <a:srgbClr val="0000FF"/>
                </a:solidFill>
              </a:rPr>
              <a:t>2</a:t>
            </a:r>
            <a:r>
              <a:rPr lang="zh-CN" altLang="en-US" b="1" dirty="0" smtClean="0">
                <a:solidFill>
                  <a:srgbClr val="0000FF"/>
                </a:solidFill>
              </a:rPr>
              <a:t>章  </a:t>
            </a:r>
            <a:r>
              <a:rPr lang="en-US" altLang="zh-CN" sz="2800" b="1" dirty="0" smtClean="0">
                <a:solidFill>
                  <a:srgbClr val="0000FF"/>
                </a:solidFill>
              </a:rPr>
              <a:t>IA-32</a:t>
            </a:r>
            <a:r>
              <a:rPr lang="zh-CN" altLang="en-US" b="1" dirty="0" smtClean="0">
                <a:solidFill>
                  <a:srgbClr val="0000FF"/>
                </a:solidFill>
              </a:rPr>
              <a:t>处理器基本功能</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2052" name="Text Box 7"/>
          <p:cNvSpPr txBox="1">
            <a:spLocks noChangeArrowheads="1"/>
          </p:cNvSpPr>
          <p:nvPr/>
        </p:nvSpPr>
        <p:spPr bwMode="auto">
          <a:xfrm>
            <a:off x="611188" y="1052736"/>
            <a:ext cx="792162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50000"/>
              </a:lnSpc>
            </a:pPr>
            <a:r>
              <a:rPr lang="en-US" altLang="zh-CN" sz="3200" b="1" dirty="0">
                <a:solidFill>
                  <a:srgbClr val="D5D38F"/>
                </a:solidFill>
              </a:rPr>
              <a:t>2.1  IA-32</a:t>
            </a:r>
            <a:r>
              <a:rPr lang="zh-CN" altLang="en-US" sz="3200" b="1" dirty="0">
                <a:solidFill>
                  <a:srgbClr val="D5D38F"/>
                </a:solidFill>
              </a:rPr>
              <a:t>处理器简介</a:t>
            </a:r>
          </a:p>
          <a:p>
            <a:pPr eaLnBrk="1" hangingPunct="1">
              <a:lnSpc>
                <a:spcPct val="150000"/>
              </a:lnSpc>
            </a:pPr>
            <a:r>
              <a:rPr lang="en-US" altLang="zh-CN" sz="3200" b="1" dirty="0">
                <a:solidFill>
                  <a:srgbClr val="D5D38F"/>
                </a:solidFill>
              </a:rPr>
              <a:t>2.2  </a:t>
            </a:r>
            <a:r>
              <a:rPr lang="zh-CN" altLang="en-US" sz="3200" b="1" dirty="0">
                <a:solidFill>
                  <a:srgbClr val="D5D38F"/>
                </a:solidFill>
              </a:rPr>
              <a:t>通用寄存器</a:t>
            </a:r>
          </a:p>
          <a:p>
            <a:pPr eaLnBrk="1" hangingPunct="1">
              <a:lnSpc>
                <a:spcPct val="150000"/>
              </a:lnSpc>
            </a:pPr>
            <a:r>
              <a:rPr lang="en-US" altLang="zh-CN" sz="3200" b="1" dirty="0">
                <a:solidFill>
                  <a:srgbClr val="D5D38F"/>
                </a:solidFill>
              </a:rPr>
              <a:t>2.3  </a:t>
            </a:r>
            <a:r>
              <a:rPr lang="zh-CN" altLang="en-US" sz="3200" b="1" dirty="0">
                <a:solidFill>
                  <a:srgbClr val="D5D38F"/>
                </a:solidFill>
              </a:rPr>
              <a:t>标志寄存器</a:t>
            </a:r>
            <a:endParaRPr lang="en-US" altLang="zh-CN" sz="3200" b="1" dirty="0">
              <a:solidFill>
                <a:srgbClr val="D5D38F"/>
              </a:solidFill>
            </a:endParaRPr>
          </a:p>
          <a:p>
            <a:pPr eaLnBrk="1" hangingPunct="1">
              <a:lnSpc>
                <a:spcPct val="150000"/>
              </a:lnSpc>
            </a:pPr>
            <a:r>
              <a:rPr lang="en-US" altLang="zh-CN" sz="3200" b="1" dirty="0">
                <a:solidFill>
                  <a:srgbClr val="0000FF"/>
                </a:solidFill>
              </a:rPr>
              <a:t>2</a:t>
            </a:r>
            <a:r>
              <a:rPr lang="en-US" altLang="zh-CN" sz="3200" b="1" dirty="0" smtClean="0">
                <a:solidFill>
                  <a:srgbClr val="0000FF"/>
                </a:solidFill>
              </a:rPr>
              <a:t>.4  </a:t>
            </a:r>
            <a:r>
              <a:rPr lang="zh-CN" altLang="en-US" sz="3200" b="1" dirty="0" smtClean="0">
                <a:solidFill>
                  <a:srgbClr val="0000FF"/>
                </a:solidFill>
              </a:rPr>
              <a:t>段寄存器</a:t>
            </a:r>
            <a:endParaRPr lang="en-US" altLang="zh-CN" sz="3200" b="1" dirty="0" smtClean="0">
              <a:solidFill>
                <a:srgbClr val="0000FF"/>
              </a:solidFill>
            </a:endParaRPr>
          </a:p>
          <a:p>
            <a:pPr eaLnBrk="1" hangingPunct="1">
              <a:lnSpc>
                <a:spcPct val="150000"/>
              </a:lnSpc>
            </a:pPr>
            <a:r>
              <a:rPr lang="en-US" altLang="zh-CN" sz="3200" b="1" dirty="0" smtClean="0">
                <a:solidFill>
                  <a:srgbClr val="0000FF"/>
                </a:solidFill>
              </a:rPr>
              <a:t>2.5  </a:t>
            </a:r>
            <a:r>
              <a:rPr lang="zh-CN" altLang="en-US" sz="3200" b="1" dirty="0" smtClean="0">
                <a:solidFill>
                  <a:srgbClr val="0000FF"/>
                </a:solidFill>
              </a:rPr>
              <a:t>寻址方式</a:t>
            </a:r>
            <a:endParaRPr lang="en-US" altLang="zh-CN" sz="3200" b="1" dirty="0" smtClean="0">
              <a:solidFill>
                <a:srgbClr val="0000FF"/>
              </a:solidFill>
            </a:endParaRPr>
          </a:p>
          <a:p>
            <a:pPr eaLnBrk="1" hangingPunct="1">
              <a:lnSpc>
                <a:spcPct val="150000"/>
              </a:lnSpc>
            </a:pPr>
            <a:r>
              <a:rPr lang="en-US" altLang="zh-CN" sz="3200" b="1" dirty="0" smtClean="0">
                <a:solidFill>
                  <a:srgbClr val="0000FF"/>
                </a:solidFill>
              </a:rPr>
              <a:t>2.6  </a:t>
            </a:r>
            <a:r>
              <a:rPr lang="zh-CN" altLang="en-US" sz="3200" b="1" dirty="0" smtClean="0">
                <a:solidFill>
                  <a:srgbClr val="0000FF"/>
                </a:solidFill>
              </a:rPr>
              <a:t>指令指针寄存器和简单控制转移</a:t>
            </a:r>
            <a:endParaRPr lang="en-US" altLang="zh-CN" sz="3200" b="1" dirty="0" smtClean="0">
              <a:solidFill>
                <a:srgbClr val="0000FF"/>
              </a:solidFill>
            </a:endParaRPr>
          </a:p>
          <a:p>
            <a:pPr eaLnBrk="1" hangingPunct="1">
              <a:lnSpc>
                <a:spcPct val="150000"/>
              </a:lnSpc>
            </a:pPr>
            <a:r>
              <a:rPr lang="en-US" altLang="zh-CN" sz="3200" b="1" dirty="0" smtClean="0">
                <a:solidFill>
                  <a:srgbClr val="D5D38F"/>
                </a:solidFill>
              </a:rPr>
              <a:t>2.7  </a:t>
            </a:r>
            <a:r>
              <a:rPr lang="zh-CN" altLang="en-US" sz="3200" b="1" dirty="0" smtClean="0">
                <a:solidFill>
                  <a:srgbClr val="D5D38F"/>
                </a:solidFill>
              </a:rPr>
              <a:t>堆栈和堆栈操作</a:t>
            </a:r>
            <a:endParaRPr lang="zh-CN" altLang="en-US" sz="3200" b="1" dirty="0">
              <a:solidFill>
                <a:srgbClr val="D5D38F"/>
              </a:solidFill>
            </a:endParaRPr>
          </a:p>
        </p:txBody>
      </p:sp>
      <p:sp>
        <p:nvSpPr>
          <p:cNvPr id="2" name="TextBox 1"/>
          <p:cNvSpPr txBox="1"/>
          <p:nvPr/>
        </p:nvSpPr>
        <p:spPr>
          <a:xfrm>
            <a:off x="611188" y="6165304"/>
            <a:ext cx="2736676" cy="369332"/>
          </a:xfrm>
          <a:prstGeom prst="rect">
            <a:avLst/>
          </a:prstGeom>
          <a:noFill/>
        </p:spPr>
        <p:txBody>
          <a:bodyPr wrap="square" rtlCol="0">
            <a:spAutoFit/>
          </a:bodyPr>
          <a:lstStyle/>
          <a:p>
            <a:r>
              <a:rPr lang="en-US" altLang="zh-CN" dirty="0" smtClean="0"/>
              <a:t>No:3</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2.4.3  </a:t>
            </a:r>
            <a:r>
              <a:rPr lang="zh-CN" altLang="en-US" b="1" dirty="0">
                <a:solidFill>
                  <a:srgbClr val="0000FF"/>
                </a:solidFill>
              </a:rPr>
              <a:t>段</a:t>
            </a:r>
            <a:r>
              <a:rPr lang="zh-CN" altLang="en-US" b="1" dirty="0" smtClean="0">
                <a:solidFill>
                  <a:srgbClr val="0000FF"/>
                </a:solidFill>
              </a:rPr>
              <a:t>寄存器</a:t>
            </a:r>
            <a:endParaRPr lang="zh-CN" altLang="en-US" b="1" dirty="0">
              <a:solidFill>
                <a:srgbClr val="0000FF"/>
              </a:solidFill>
            </a:endParaRPr>
          </a:p>
        </p:txBody>
      </p:sp>
      <p:sp>
        <p:nvSpPr>
          <p:cNvPr id="45363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53636" name="Text Box 4"/>
          <p:cNvSpPr txBox="1">
            <a:spLocks noChangeArrowheads="1"/>
          </p:cNvSpPr>
          <p:nvPr/>
        </p:nvSpPr>
        <p:spPr bwMode="auto">
          <a:xfrm>
            <a:off x="611188" y="1556792"/>
            <a:ext cx="792162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600"/>
              </a:lnSpc>
              <a:spcBef>
                <a:spcPts val="0"/>
              </a:spcBef>
              <a:buFont typeface="Wingdings" pitchFamily="2" charset="2"/>
              <a:buChar char="ü"/>
            </a:pPr>
            <a:r>
              <a:rPr lang="en-US" altLang="zh-CN" sz="2000" b="1" dirty="0"/>
              <a:t>Intel</a:t>
            </a:r>
            <a:r>
              <a:rPr lang="en-US" altLang="zh-CN" sz="2400" b="1" dirty="0"/>
              <a:t> </a:t>
            </a:r>
            <a:r>
              <a:rPr lang="en-US" altLang="zh-CN" sz="2000" b="1" dirty="0"/>
              <a:t>8086</a:t>
            </a:r>
            <a:r>
              <a:rPr lang="zh-CN" altLang="en-US" sz="2400" b="1" dirty="0"/>
              <a:t>处理器有四个段寄存器</a:t>
            </a:r>
          </a:p>
          <a:p>
            <a:pPr>
              <a:lnSpc>
                <a:spcPts val="3600"/>
              </a:lnSpc>
              <a:spcBef>
                <a:spcPts val="0"/>
              </a:spcBef>
            </a:pPr>
            <a:r>
              <a:rPr lang="zh-CN" altLang="en-US" sz="2400" b="1" dirty="0"/>
              <a:t>       </a:t>
            </a:r>
            <a:r>
              <a:rPr lang="en-US" altLang="zh-CN" sz="2000" b="1" dirty="0"/>
              <a:t>CS</a:t>
            </a:r>
            <a:r>
              <a:rPr lang="en-US" altLang="zh-CN" sz="2400" b="1" dirty="0"/>
              <a:t>: </a:t>
            </a:r>
            <a:r>
              <a:rPr lang="zh-CN" altLang="en-US" sz="2400" b="1" dirty="0"/>
              <a:t>代码段</a:t>
            </a:r>
            <a:r>
              <a:rPr lang="en-US" altLang="zh-CN" b="1" dirty="0"/>
              <a:t>(Code Segment)</a:t>
            </a:r>
            <a:r>
              <a:rPr lang="zh-CN" altLang="en-US" sz="2400" b="1" dirty="0"/>
              <a:t>寄存器</a:t>
            </a:r>
          </a:p>
          <a:p>
            <a:pPr>
              <a:lnSpc>
                <a:spcPts val="3600"/>
              </a:lnSpc>
              <a:spcBef>
                <a:spcPts val="0"/>
              </a:spcBef>
            </a:pPr>
            <a:r>
              <a:rPr lang="zh-CN" altLang="en-US" sz="2400" b="1" dirty="0"/>
              <a:t>       </a:t>
            </a:r>
            <a:r>
              <a:rPr lang="en-US" altLang="zh-CN" sz="2000" b="1" dirty="0"/>
              <a:t>SS</a:t>
            </a:r>
            <a:r>
              <a:rPr lang="en-US" altLang="zh-CN" sz="2400" b="1" dirty="0"/>
              <a:t>: </a:t>
            </a:r>
            <a:r>
              <a:rPr lang="zh-CN" altLang="en-US" sz="2400" b="1" dirty="0"/>
              <a:t>堆栈段</a:t>
            </a:r>
            <a:r>
              <a:rPr lang="en-US" altLang="zh-CN" b="1" dirty="0"/>
              <a:t>(Stack Segment)</a:t>
            </a:r>
            <a:r>
              <a:rPr lang="zh-CN" altLang="en-US" sz="2400" b="1" dirty="0"/>
              <a:t>寄存器</a:t>
            </a:r>
          </a:p>
          <a:p>
            <a:pPr>
              <a:lnSpc>
                <a:spcPts val="3600"/>
              </a:lnSpc>
              <a:spcBef>
                <a:spcPts val="0"/>
              </a:spcBef>
            </a:pPr>
            <a:r>
              <a:rPr lang="zh-CN" altLang="en-US" sz="2400" b="1" dirty="0"/>
              <a:t>       </a:t>
            </a:r>
            <a:r>
              <a:rPr lang="en-US" altLang="zh-CN" sz="2000" b="1" dirty="0"/>
              <a:t>DS</a:t>
            </a:r>
            <a:r>
              <a:rPr lang="en-US" altLang="zh-CN" sz="2400" b="1" dirty="0"/>
              <a:t>: </a:t>
            </a:r>
            <a:r>
              <a:rPr lang="zh-CN" altLang="en-US" sz="2400" b="1" dirty="0"/>
              <a:t>数据段</a:t>
            </a:r>
            <a:r>
              <a:rPr lang="en-US" altLang="zh-CN" b="1" dirty="0"/>
              <a:t>(Data Segment)</a:t>
            </a:r>
            <a:r>
              <a:rPr lang="zh-CN" altLang="en-US" sz="2400" b="1" dirty="0"/>
              <a:t>寄存器</a:t>
            </a:r>
          </a:p>
          <a:p>
            <a:pPr>
              <a:lnSpc>
                <a:spcPts val="3600"/>
              </a:lnSpc>
              <a:spcBef>
                <a:spcPts val="0"/>
              </a:spcBef>
            </a:pPr>
            <a:r>
              <a:rPr lang="zh-CN" altLang="en-US" sz="2400" b="1" dirty="0"/>
              <a:t>       </a:t>
            </a:r>
            <a:r>
              <a:rPr lang="en-US" altLang="zh-CN" sz="2000" b="1" dirty="0"/>
              <a:t>ES</a:t>
            </a:r>
            <a:r>
              <a:rPr lang="en-US" altLang="zh-CN" sz="2400" b="1" dirty="0"/>
              <a:t>: </a:t>
            </a:r>
            <a:r>
              <a:rPr lang="zh-CN" altLang="en-US" sz="2400" b="1" dirty="0"/>
              <a:t>附加段</a:t>
            </a:r>
            <a:r>
              <a:rPr lang="en-US" altLang="zh-CN" b="1" dirty="0"/>
              <a:t>(Extra Segment)</a:t>
            </a:r>
            <a:r>
              <a:rPr lang="zh-CN" altLang="en-US" sz="2400" b="1" dirty="0"/>
              <a:t>寄存器</a:t>
            </a:r>
          </a:p>
          <a:p>
            <a:pPr>
              <a:lnSpc>
                <a:spcPts val="3600"/>
              </a:lnSpc>
              <a:spcBef>
                <a:spcPts val="0"/>
              </a:spcBef>
              <a:buFont typeface="Wingdings" pitchFamily="2" charset="2"/>
              <a:buChar char="ü"/>
            </a:pPr>
            <a:r>
              <a:rPr lang="zh-CN" altLang="en-US" sz="2400" b="1" dirty="0"/>
              <a:t>从</a:t>
            </a:r>
            <a:r>
              <a:rPr lang="en-US" altLang="zh-CN" sz="2000" b="1" dirty="0"/>
              <a:t>80386</a:t>
            </a:r>
            <a:r>
              <a:rPr lang="zh-CN" altLang="en-US" sz="2400" b="1" dirty="0"/>
              <a:t>处理器开始，增加了两个段寄存器</a:t>
            </a:r>
          </a:p>
          <a:p>
            <a:pPr>
              <a:lnSpc>
                <a:spcPts val="3600"/>
              </a:lnSpc>
              <a:spcBef>
                <a:spcPts val="0"/>
              </a:spcBef>
              <a:buFont typeface="Wingdings" pitchFamily="2" charset="2"/>
              <a:buNone/>
            </a:pPr>
            <a:r>
              <a:rPr lang="zh-CN" altLang="en-US" sz="2400" b="1" dirty="0"/>
              <a:t>       </a:t>
            </a:r>
            <a:r>
              <a:rPr lang="en-US" altLang="zh-CN" sz="2000" b="1" dirty="0"/>
              <a:t>FS</a:t>
            </a:r>
            <a:r>
              <a:rPr lang="en-US" altLang="zh-CN" sz="2400" b="1" dirty="0"/>
              <a:t>: </a:t>
            </a:r>
            <a:r>
              <a:rPr lang="zh-CN" altLang="en-US" sz="2400" b="1" dirty="0"/>
              <a:t>附加段寄存器</a:t>
            </a:r>
          </a:p>
          <a:p>
            <a:pPr>
              <a:lnSpc>
                <a:spcPts val="3600"/>
              </a:lnSpc>
              <a:spcBef>
                <a:spcPts val="0"/>
              </a:spcBef>
              <a:buFont typeface="Wingdings" pitchFamily="2" charset="2"/>
              <a:buNone/>
            </a:pPr>
            <a:r>
              <a:rPr lang="zh-CN" altLang="en-US" sz="2400" b="1" dirty="0"/>
              <a:t>       </a:t>
            </a:r>
            <a:r>
              <a:rPr lang="en-US" altLang="zh-CN" sz="2000" b="1" dirty="0"/>
              <a:t>GS</a:t>
            </a:r>
            <a:r>
              <a:rPr lang="en-US" altLang="zh-CN" sz="2400" b="1" dirty="0"/>
              <a:t>: </a:t>
            </a:r>
            <a:r>
              <a:rPr lang="zh-CN" altLang="en-US" sz="2400" b="1" dirty="0"/>
              <a:t>附加段</a:t>
            </a:r>
            <a:r>
              <a:rPr lang="zh-CN" altLang="en-US" sz="2400" b="1" dirty="0" smtClean="0"/>
              <a:t>寄存器</a:t>
            </a:r>
            <a:endParaRPr lang="en-US" altLang="zh-CN" sz="2400" b="1" dirty="0" smtClean="0"/>
          </a:p>
          <a:p>
            <a:pPr marL="342900" indent="-342900">
              <a:lnSpc>
                <a:spcPts val="3600"/>
              </a:lnSpc>
              <a:spcBef>
                <a:spcPts val="0"/>
              </a:spcBef>
              <a:buFont typeface="Wingdings" pitchFamily="2" charset="2"/>
              <a:buChar char="ü"/>
            </a:pPr>
            <a:r>
              <a:rPr lang="en-US" altLang="zh-CN" sz="2000" b="1" dirty="0">
                <a:solidFill>
                  <a:srgbClr val="C00000"/>
                </a:solidFill>
                <a:effectLst>
                  <a:outerShdw blurRad="38100" dist="38100" dir="2700000" algn="tl">
                    <a:srgbClr val="000000">
                      <a:alpha val="43137"/>
                    </a:srgbClr>
                  </a:outerShdw>
                </a:effectLst>
              </a:rPr>
              <a:t>CS</a:t>
            </a:r>
            <a:r>
              <a:rPr lang="zh-CN" altLang="en-US" sz="2400" b="1" dirty="0">
                <a:solidFill>
                  <a:srgbClr val="C00000"/>
                </a:solidFill>
                <a:effectLst>
                  <a:outerShdw blurRad="38100" dist="38100" dir="2700000" algn="tl">
                    <a:srgbClr val="000000">
                      <a:alpha val="43137"/>
                    </a:srgbClr>
                  </a:outerShdw>
                </a:effectLst>
              </a:rPr>
              <a:t>指定当前代码段</a:t>
            </a:r>
            <a:r>
              <a:rPr lang="zh-CN" altLang="en-US" sz="2400" b="1" dirty="0" smtClean="0">
                <a:solidFill>
                  <a:srgbClr val="C00000"/>
                </a:solidFill>
                <a:effectLst>
                  <a:outerShdw blurRad="38100" dist="38100" dir="2700000" algn="tl">
                    <a:srgbClr val="000000">
                      <a:alpha val="43137"/>
                    </a:srgbClr>
                  </a:outerShdw>
                </a:effectLst>
              </a:rPr>
              <a:t>，</a:t>
            </a:r>
            <a:r>
              <a:rPr lang="en-US" altLang="zh-CN" sz="2000" b="1" dirty="0" smtClean="0">
                <a:solidFill>
                  <a:srgbClr val="C00000"/>
                </a:solidFill>
                <a:effectLst>
                  <a:outerShdw blurRad="38100" dist="38100" dir="2700000" algn="tl">
                    <a:srgbClr val="000000">
                      <a:alpha val="43137"/>
                    </a:srgbClr>
                  </a:outerShdw>
                </a:effectLst>
              </a:rPr>
              <a:t>SS</a:t>
            </a:r>
            <a:r>
              <a:rPr lang="zh-CN" altLang="en-US" sz="2400" b="1" dirty="0">
                <a:solidFill>
                  <a:srgbClr val="C00000"/>
                </a:solidFill>
                <a:effectLst>
                  <a:outerShdw blurRad="38100" dist="38100" dir="2700000" algn="tl">
                    <a:srgbClr val="000000">
                      <a:alpha val="43137"/>
                    </a:srgbClr>
                  </a:outerShdw>
                </a:effectLst>
              </a:rPr>
              <a:t>指定当前堆栈</a:t>
            </a:r>
            <a:r>
              <a:rPr lang="zh-CN" altLang="en-US" sz="2400" b="1" dirty="0" smtClean="0">
                <a:solidFill>
                  <a:srgbClr val="C00000"/>
                </a:solidFill>
                <a:effectLst>
                  <a:outerShdw blurRad="38100" dist="38100" dir="2700000" algn="tl">
                    <a:srgbClr val="000000">
                      <a:alpha val="43137"/>
                    </a:srgbClr>
                  </a:outerShdw>
                </a:effectLst>
              </a:rPr>
              <a:t>段</a:t>
            </a:r>
            <a:endParaRPr lang="en-US" altLang="zh-CN" sz="2400" b="1" dirty="0" smtClean="0">
              <a:solidFill>
                <a:srgbClr val="C00000"/>
              </a:solidFill>
              <a:effectLst>
                <a:outerShdw blurRad="38100" dist="38100" dir="2700000" algn="tl">
                  <a:srgbClr val="000000">
                    <a:alpha val="43137"/>
                  </a:srgbClr>
                </a:outerShdw>
              </a:effectLst>
            </a:endParaRPr>
          </a:p>
          <a:p>
            <a:pPr marL="342900" indent="-342900">
              <a:lnSpc>
                <a:spcPts val="3600"/>
              </a:lnSpc>
              <a:spcBef>
                <a:spcPts val="0"/>
              </a:spcBef>
              <a:buFont typeface="Wingdings" pitchFamily="2" charset="2"/>
              <a:buChar char="ü"/>
            </a:pPr>
            <a:r>
              <a:rPr lang="zh-CN" altLang="en-US" sz="2400" b="1" dirty="0" smtClean="0">
                <a:solidFill>
                  <a:srgbClr val="C00000"/>
                </a:solidFill>
                <a:effectLst>
                  <a:outerShdw blurRad="38100" dist="38100" dir="2700000" algn="tl">
                    <a:srgbClr val="000000">
                      <a:alpha val="43137"/>
                    </a:srgbClr>
                  </a:outerShdw>
                </a:effectLst>
              </a:rPr>
              <a:t>一般情况下，</a:t>
            </a:r>
            <a:r>
              <a:rPr lang="en-US" altLang="zh-CN" sz="2000" b="1" dirty="0">
                <a:solidFill>
                  <a:srgbClr val="C00000"/>
                </a:solidFill>
                <a:effectLst>
                  <a:outerShdw blurRad="38100" dist="38100" dir="2700000" algn="tl">
                    <a:srgbClr val="000000">
                      <a:alpha val="43137"/>
                    </a:srgbClr>
                  </a:outerShdw>
                </a:effectLst>
              </a:rPr>
              <a:t>DS</a:t>
            </a:r>
            <a:r>
              <a:rPr lang="zh-CN" altLang="en-US" sz="2400" b="1" dirty="0">
                <a:solidFill>
                  <a:srgbClr val="C00000"/>
                </a:solidFill>
                <a:effectLst>
                  <a:outerShdw blurRad="38100" dist="38100" dir="2700000" algn="tl">
                    <a:srgbClr val="000000">
                      <a:alpha val="43137"/>
                    </a:srgbClr>
                  </a:outerShdw>
                </a:effectLst>
              </a:rPr>
              <a:t>指定当前</a:t>
            </a:r>
            <a:r>
              <a:rPr lang="zh-CN" altLang="en-US" sz="2400" b="1" dirty="0" smtClean="0">
                <a:solidFill>
                  <a:srgbClr val="C00000"/>
                </a:solidFill>
                <a:effectLst>
                  <a:outerShdw blurRad="38100" dist="38100" dir="2700000" algn="tl">
                    <a:srgbClr val="000000">
                      <a:alpha val="43137"/>
                    </a:srgbClr>
                  </a:outerShdw>
                </a:effectLst>
              </a:rPr>
              <a:t>数据段</a:t>
            </a:r>
            <a:endParaRPr lang="en-US" altLang="zh-CN" sz="2400" b="1" dirty="0" smtClean="0">
              <a:solidFill>
                <a:srgbClr val="C00000"/>
              </a:solidFill>
              <a:effectLst>
                <a:outerShdw blurRad="38100" dist="38100" dir="2700000" algn="tl">
                  <a:srgbClr val="000000">
                    <a:alpha val="43137"/>
                  </a:srgbClr>
                </a:outerShdw>
              </a:effectLst>
            </a:endParaRPr>
          </a:p>
          <a:p>
            <a:pPr marL="342900" indent="-342900">
              <a:lnSpc>
                <a:spcPts val="3600"/>
              </a:lnSpc>
              <a:spcBef>
                <a:spcPts val="0"/>
              </a:spcBef>
              <a:buFont typeface="Wingdings" pitchFamily="2" charset="2"/>
              <a:buChar char="ü"/>
            </a:pPr>
            <a:r>
              <a:rPr lang="zh-CN" altLang="en-US" sz="2400" b="1" dirty="0" smtClean="0"/>
              <a:t>附加</a:t>
            </a:r>
            <a:r>
              <a:rPr lang="zh-CN" altLang="en-US" sz="2400" b="1" dirty="0"/>
              <a:t>段寄存器</a:t>
            </a:r>
            <a:r>
              <a:rPr lang="en-US" altLang="zh-CN" sz="2000" b="1" dirty="0"/>
              <a:t>ES</a:t>
            </a:r>
            <a:r>
              <a:rPr lang="zh-CN" altLang="en-US" sz="2400" b="1" dirty="0"/>
              <a:t>、</a:t>
            </a:r>
            <a:r>
              <a:rPr lang="en-US" altLang="zh-CN" sz="2000" b="1" dirty="0"/>
              <a:t>FS</a:t>
            </a:r>
            <a:r>
              <a:rPr lang="zh-CN" altLang="en-US" sz="2400" b="1" dirty="0"/>
              <a:t>、</a:t>
            </a:r>
            <a:r>
              <a:rPr lang="en-US" altLang="zh-CN" sz="2000" b="1" dirty="0"/>
              <a:t>GS</a:t>
            </a:r>
            <a:r>
              <a:rPr lang="zh-CN" altLang="en-US" sz="2400" b="1" dirty="0" smtClean="0"/>
              <a:t>也可用于</a:t>
            </a:r>
            <a:r>
              <a:rPr lang="zh-CN" altLang="en-US" sz="2400" b="1" dirty="0"/>
              <a:t>指定</a:t>
            </a:r>
            <a:r>
              <a:rPr lang="zh-CN" altLang="en-US" sz="2400" b="1" dirty="0" smtClean="0"/>
              <a:t>数据段</a:t>
            </a:r>
            <a:endParaRPr lang="zh-CN" altLang="en-US" sz="2400" b="1" dirty="0"/>
          </a:p>
        </p:txBody>
      </p:sp>
      <p:sp>
        <p:nvSpPr>
          <p:cNvPr id="5"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段寄存器</a:t>
            </a:r>
            <a:endParaRPr lang="zh-CN" altLang="en-US" sz="2800" b="1" dirty="0">
              <a:solidFill>
                <a:srgbClr val="0000FF"/>
              </a:solidFill>
            </a:endParaRPr>
          </a:p>
        </p:txBody>
      </p:sp>
    </p:spTree>
    <p:extLst>
      <p:ext uri="{BB962C8B-B14F-4D97-AF65-F5344CB8AC3E}">
        <p14:creationId xmlns:p14="http://schemas.microsoft.com/office/powerpoint/2010/main" val="3264233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2.4.3  </a:t>
            </a:r>
            <a:r>
              <a:rPr lang="zh-CN" altLang="en-US" b="1" dirty="0">
                <a:solidFill>
                  <a:srgbClr val="0000FF"/>
                </a:solidFill>
              </a:rPr>
              <a:t>段</a:t>
            </a:r>
            <a:r>
              <a:rPr lang="zh-CN" altLang="en-US" b="1" dirty="0" smtClean="0">
                <a:solidFill>
                  <a:srgbClr val="0000FF"/>
                </a:solidFill>
              </a:rPr>
              <a:t>寄存器</a:t>
            </a:r>
            <a:endParaRPr lang="zh-CN" altLang="en-US" b="1" dirty="0">
              <a:solidFill>
                <a:srgbClr val="0000FF"/>
              </a:solidFill>
            </a:endParaRPr>
          </a:p>
        </p:txBody>
      </p:sp>
      <p:sp>
        <p:nvSpPr>
          <p:cNvPr id="45363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53636" name="Text Box 4"/>
          <p:cNvSpPr txBox="1">
            <a:spLocks noChangeArrowheads="1"/>
          </p:cNvSpPr>
          <p:nvPr/>
        </p:nvSpPr>
        <p:spPr bwMode="auto">
          <a:xfrm>
            <a:off x="611188" y="1741453"/>
            <a:ext cx="7921625"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600"/>
              </a:lnSpc>
              <a:spcBef>
                <a:spcPts val="1200"/>
              </a:spcBef>
              <a:buFont typeface="Wingdings" pitchFamily="2" charset="2"/>
              <a:buChar char="ü"/>
            </a:pPr>
            <a:r>
              <a:rPr lang="zh-CN" altLang="en-US" sz="2400" b="1" dirty="0"/>
              <a:t>在访问存储单元时，</a:t>
            </a:r>
            <a:r>
              <a:rPr lang="en-US" altLang="zh-CN" sz="2000" b="1" dirty="0"/>
              <a:t>CPU</a:t>
            </a:r>
            <a:r>
              <a:rPr lang="zh-CN" altLang="en-US" sz="2400" b="1" dirty="0"/>
              <a:t>先根据对应的段寄存器得到段起始地址，再加上相应的偏移</a:t>
            </a:r>
            <a:r>
              <a:rPr lang="zh-CN" altLang="en-US" sz="2400" b="1" dirty="0" smtClean="0"/>
              <a:t>，</a:t>
            </a:r>
            <a:r>
              <a:rPr lang="zh-CN" altLang="en-US" sz="2400" b="1" dirty="0"/>
              <a:t>形成</a:t>
            </a:r>
            <a:r>
              <a:rPr lang="zh-CN" altLang="en-US" sz="2400" b="1" dirty="0" smtClean="0"/>
              <a:t>存储单元</a:t>
            </a:r>
            <a:r>
              <a:rPr lang="zh-CN" altLang="en-US" sz="2400" b="1" dirty="0"/>
              <a:t>的物理地址。</a:t>
            </a:r>
          </a:p>
          <a:p>
            <a:pPr>
              <a:lnSpc>
                <a:spcPts val="3600"/>
              </a:lnSpc>
              <a:spcBef>
                <a:spcPts val="1200"/>
              </a:spcBef>
              <a:buFont typeface="Wingdings" pitchFamily="2" charset="2"/>
              <a:buChar char="ü"/>
            </a:pPr>
            <a:r>
              <a:rPr lang="zh-CN" altLang="en-US" sz="2400" b="1" dirty="0" smtClean="0"/>
              <a:t>如果程序</a:t>
            </a:r>
            <a:r>
              <a:rPr lang="zh-CN" altLang="en-US" sz="2400" b="1" dirty="0"/>
              <a:t>的代码段、数据段、堆栈段占用同一个存储段，那么代码段寄存器</a:t>
            </a:r>
            <a:r>
              <a:rPr lang="en-US" altLang="zh-CN" sz="2000" b="1" dirty="0"/>
              <a:t>CS</a:t>
            </a:r>
            <a:r>
              <a:rPr lang="zh-CN" altLang="en-US" sz="2400" b="1" dirty="0"/>
              <a:t>、数据段寄存器</a:t>
            </a:r>
            <a:r>
              <a:rPr lang="en-US" altLang="zh-CN" sz="2000" b="1" dirty="0"/>
              <a:t>DS</a:t>
            </a:r>
            <a:r>
              <a:rPr lang="zh-CN" altLang="en-US" sz="2400" b="1" dirty="0"/>
              <a:t>和堆栈段寄存器</a:t>
            </a:r>
            <a:r>
              <a:rPr lang="en-US" altLang="zh-CN" sz="2000" b="1" dirty="0"/>
              <a:t>SS</a:t>
            </a:r>
            <a:r>
              <a:rPr lang="zh-CN" altLang="en-US" sz="2400" b="1" dirty="0"/>
              <a:t>等指定同一个存储段，给出相同的段起始地址</a:t>
            </a:r>
            <a:r>
              <a:rPr lang="zh-CN" altLang="en-US" sz="2400" b="1" dirty="0" smtClean="0"/>
              <a:t>。</a:t>
            </a:r>
            <a:endParaRPr lang="en-US" altLang="zh-CN" sz="2400" b="1" dirty="0" smtClean="0"/>
          </a:p>
          <a:p>
            <a:pPr>
              <a:lnSpc>
                <a:spcPts val="3600"/>
              </a:lnSpc>
              <a:spcBef>
                <a:spcPts val="1200"/>
              </a:spcBef>
              <a:buFont typeface="Wingdings" pitchFamily="2" charset="2"/>
              <a:buChar char="ü"/>
            </a:pPr>
            <a:r>
              <a:rPr lang="zh-CN" altLang="en-US" sz="2400" b="1" dirty="0" smtClean="0">
                <a:solidFill>
                  <a:srgbClr val="0000FF"/>
                </a:solidFill>
                <a:effectLst>
                  <a:outerShdw blurRad="38100" dist="38100" dir="2700000" algn="tl">
                    <a:srgbClr val="000000">
                      <a:alpha val="43137"/>
                    </a:srgbClr>
                  </a:outerShdw>
                </a:effectLst>
              </a:rPr>
              <a:t>如果</a:t>
            </a:r>
            <a:r>
              <a:rPr lang="zh-CN" altLang="en-US" sz="2400" b="1" dirty="0">
                <a:solidFill>
                  <a:srgbClr val="0000FF"/>
                </a:solidFill>
                <a:effectLst>
                  <a:outerShdw blurRad="38100" dist="38100" dir="2700000" algn="tl">
                    <a:srgbClr val="000000">
                      <a:alpha val="43137"/>
                    </a:srgbClr>
                  </a:outerShdw>
                </a:effectLst>
              </a:rPr>
              <a:t>由段寄存器给出的段起始地址是</a:t>
            </a:r>
            <a:r>
              <a:rPr lang="en-US" altLang="zh-CN" sz="2400" b="1" dirty="0">
                <a:solidFill>
                  <a:srgbClr val="0000FF"/>
                </a:solidFill>
                <a:effectLst>
                  <a:outerShdw blurRad="38100" dist="38100" dir="2700000" algn="tl">
                    <a:srgbClr val="000000">
                      <a:alpha val="43137"/>
                    </a:srgbClr>
                  </a:outerShdw>
                </a:effectLst>
              </a:rPr>
              <a:t>0</a:t>
            </a:r>
            <a:r>
              <a:rPr lang="zh-CN" altLang="en-US" sz="2400" b="1" dirty="0">
                <a:solidFill>
                  <a:srgbClr val="0000FF"/>
                </a:solidFill>
                <a:effectLst>
                  <a:outerShdw blurRad="38100" dist="38100" dir="2700000" algn="tl">
                    <a:srgbClr val="000000">
                      <a:alpha val="43137"/>
                    </a:srgbClr>
                  </a:outerShdw>
                </a:effectLst>
              </a:rPr>
              <a:t>，那么偏移就相当于物理地址</a:t>
            </a:r>
            <a:r>
              <a:rPr lang="zh-CN" altLang="en-US" sz="2400" b="1" dirty="0"/>
              <a:t>。</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段寄存器</a:t>
            </a:r>
            <a:endParaRPr lang="zh-CN" altLang="en-US" sz="2800" b="1" dirty="0">
              <a:solidFill>
                <a:srgbClr val="0000FF"/>
              </a:solidFill>
            </a:endParaRPr>
          </a:p>
        </p:txBody>
      </p:sp>
    </p:spTree>
    <p:extLst>
      <p:ext uri="{BB962C8B-B14F-4D97-AF65-F5344CB8AC3E}">
        <p14:creationId xmlns:p14="http://schemas.microsoft.com/office/powerpoint/2010/main" val="3378488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 </a:t>
            </a:r>
            <a:r>
              <a:rPr lang="zh-CN" altLang="en-US" b="1" dirty="0" smtClean="0">
                <a:solidFill>
                  <a:srgbClr val="0000FF"/>
                </a:solidFill>
              </a:rPr>
              <a:t>寻址方式</a:t>
            </a:r>
          </a:p>
        </p:txBody>
      </p:sp>
      <p:sp>
        <p:nvSpPr>
          <p:cNvPr id="1229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09600" y="1340768"/>
            <a:ext cx="79216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600"/>
              </a:lnSpc>
              <a:spcBef>
                <a:spcPts val="1200"/>
              </a:spcBef>
              <a:buFont typeface="Wingdings" pitchFamily="2" charset="2"/>
              <a:buChar char="ü"/>
            </a:pPr>
            <a:r>
              <a:rPr lang="zh-CN" altLang="en-US" sz="2400" b="1" dirty="0" smtClean="0"/>
              <a:t>把表示</a:t>
            </a:r>
            <a:r>
              <a:rPr lang="zh-CN" altLang="en-US" sz="2400" b="1" dirty="0"/>
              <a:t>指令中操作数所在的</a:t>
            </a:r>
            <a:r>
              <a:rPr lang="zh-CN" altLang="en-US" sz="2400" b="1" dirty="0" smtClean="0"/>
              <a:t>方法称为</a:t>
            </a:r>
            <a:r>
              <a:rPr lang="zh-CN" altLang="en-US" sz="2400" b="1" u="sng" dirty="0" smtClean="0">
                <a:solidFill>
                  <a:srgbClr val="0000FF"/>
                </a:solidFill>
                <a:effectLst>
                  <a:outerShdw blurRad="38100" dist="38100" dir="2700000" algn="tl">
                    <a:srgbClr val="000000">
                      <a:alpha val="43137"/>
                    </a:srgbClr>
                  </a:outerShdw>
                </a:effectLst>
              </a:rPr>
              <a:t>寻址方式</a:t>
            </a:r>
            <a:endParaRPr lang="en-US" altLang="zh-CN" sz="2400" b="1" u="sng" dirty="0" smtClean="0">
              <a:solidFill>
                <a:srgbClr val="0000FF"/>
              </a:solidFill>
              <a:effectLst>
                <a:outerShdw blurRad="38100" dist="38100" dir="2700000" algn="tl">
                  <a:srgbClr val="000000">
                    <a:alpha val="43137"/>
                  </a:srgbClr>
                </a:outerShdw>
              </a:effectLst>
            </a:endParaRPr>
          </a:p>
          <a:p>
            <a:pPr>
              <a:lnSpc>
                <a:spcPts val="3600"/>
              </a:lnSpc>
              <a:spcBef>
                <a:spcPts val="1200"/>
              </a:spcBef>
              <a:buFont typeface="Wingdings" pitchFamily="2" charset="2"/>
              <a:buChar char="ü"/>
            </a:pPr>
            <a:r>
              <a:rPr lang="en-US" altLang="zh-CN" sz="2000" b="1" dirty="0" smtClean="0"/>
              <a:t>CPU</a:t>
            </a:r>
            <a:r>
              <a:rPr lang="zh-CN" altLang="en-US" sz="2400" b="1" dirty="0"/>
              <a:t>常用的寻址方式可分为三大类：</a:t>
            </a:r>
            <a:r>
              <a:rPr lang="zh-CN" altLang="en-US" sz="2400" b="1" dirty="0">
                <a:solidFill>
                  <a:srgbClr val="0000FF"/>
                </a:solidFill>
                <a:effectLst>
                  <a:outerShdw blurRad="38100" dist="38100" dir="2700000" algn="tl">
                    <a:srgbClr val="000000">
                      <a:alpha val="43137"/>
                    </a:srgbClr>
                  </a:outerShdw>
                </a:effectLst>
              </a:rPr>
              <a:t>立即寻址、寄存器寻址和存储器寻址</a:t>
            </a:r>
            <a:r>
              <a:rPr lang="zh-CN" altLang="en-US" sz="2400" b="1" dirty="0"/>
              <a:t>，此外还有固定寻址和</a:t>
            </a:r>
            <a:r>
              <a:rPr lang="en-US" altLang="zh-CN" sz="2000" b="1" dirty="0"/>
              <a:t>I/O</a:t>
            </a:r>
            <a:r>
              <a:rPr lang="zh-CN" altLang="en-US" sz="2400" b="1" dirty="0"/>
              <a:t>端口寻址</a:t>
            </a:r>
            <a:r>
              <a:rPr lang="zh-CN" altLang="en-US" sz="2400" b="1" dirty="0" smtClean="0"/>
              <a:t>等</a:t>
            </a:r>
            <a:endParaRPr lang="zh-CN" altLang="en-US" sz="2400" b="1" dirty="0"/>
          </a:p>
        </p:txBody>
      </p:sp>
    </p:spTree>
    <p:extLst>
      <p:ext uri="{BB962C8B-B14F-4D97-AF65-F5344CB8AC3E}">
        <p14:creationId xmlns:p14="http://schemas.microsoft.com/office/powerpoint/2010/main" val="4261428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  </a:t>
            </a:r>
            <a:r>
              <a:rPr lang="zh-CN" altLang="en-US" b="1" dirty="0" smtClean="0">
                <a:solidFill>
                  <a:srgbClr val="0000FF"/>
                </a:solidFill>
              </a:rPr>
              <a:t>寻址方式</a:t>
            </a:r>
          </a:p>
        </p:txBody>
      </p:sp>
      <p:sp>
        <p:nvSpPr>
          <p:cNvPr id="1229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2292" name="Text Box 4"/>
          <p:cNvSpPr txBox="1">
            <a:spLocks noChangeArrowheads="1"/>
          </p:cNvSpPr>
          <p:nvPr/>
        </p:nvSpPr>
        <p:spPr bwMode="auto">
          <a:xfrm>
            <a:off x="611188" y="1166813"/>
            <a:ext cx="79216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pPr>
            <a:r>
              <a:rPr lang="en-US" altLang="zh-CN" sz="2800" b="1" dirty="0" smtClean="0">
                <a:solidFill>
                  <a:srgbClr val="0000FF"/>
                </a:solidFill>
              </a:rPr>
              <a:t>2.5.1  </a:t>
            </a:r>
            <a:r>
              <a:rPr lang="zh-CN" altLang="en-US" sz="2800" b="1" dirty="0" smtClean="0">
                <a:solidFill>
                  <a:srgbClr val="0000FF"/>
                </a:solidFill>
              </a:rPr>
              <a:t>立即寻址</a:t>
            </a:r>
            <a:r>
              <a:rPr lang="zh-CN" altLang="en-US" sz="2800" b="1" dirty="0">
                <a:solidFill>
                  <a:srgbClr val="0000FF"/>
                </a:solidFill>
              </a:rPr>
              <a:t>方式和寄存器</a:t>
            </a:r>
            <a:r>
              <a:rPr lang="zh-CN" altLang="en-US" sz="2800" b="1" dirty="0" smtClean="0">
                <a:solidFill>
                  <a:srgbClr val="0000FF"/>
                </a:solidFill>
              </a:rPr>
              <a:t>寻址方式</a:t>
            </a:r>
            <a:endParaRPr lang="en-US" altLang="zh-CN" sz="2800" b="1" dirty="0" smtClean="0">
              <a:solidFill>
                <a:srgbClr val="0000FF"/>
              </a:solidFill>
            </a:endParaRPr>
          </a:p>
          <a:p>
            <a:pPr algn="just" eaLnBrk="1" hangingPunct="1">
              <a:spcBef>
                <a:spcPct val="50000"/>
              </a:spcBef>
            </a:pPr>
            <a:r>
              <a:rPr lang="en-US" altLang="zh-CN" sz="2800" b="1" dirty="0" smtClean="0">
                <a:solidFill>
                  <a:srgbClr val="0000FF"/>
                </a:solidFill>
              </a:rPr>
              <a:t>2.5.2  32</a:t>
            </a:r>
            <a:r>
              <a:rPr lang="zh-CN" altLang="en-US" sz="2800" b="1" dirty="0">
                <a:solidFill>
                  <a:srgbClr val="0000FF"/>
                </a:solidFill>
              </a:rPr>
              <a:t>位的存储器寻址方式</a:t>
            </a:r>
          </a:p>
          <a:p>
            <a:pPr algn="just" eaLnBrk="1" hangingPunct="1">
              <a:spcBef>
                <a:spcPct val="50000"/>
              </a:spcBef>
            </a:pPr>
            <a:r>
              <a:rPr lang="en-US" altLang="zh-CN" sz="2800" b="1" dirty="0" smtClean="0">
                <a:solidFill>
                  <a:srgbClr val="0000FF"/>
                </a:solidFill>
              </a:rPr>
              <a:t>2.5.3  </a:t>
            </a:r>
            <a:r>
              <a:rPr lang="zh-CN" altLang="en-US" sz="2800" b="1" dirty="0" smtClean="0">
                <a:solidFill>
                  <a:srgbClr val="0000FF"/>
                </a:solidFill>
              </a:rPr>
              <a:t>取</a:t>
            </a:r>
            <a:r>
              <a:rPr lang="zh-CN" altLang="en-US" sz="2800" b="1" dirty="0">
                <a:solidFill>
                  <a:srgbClr val="0000FF"/>
                </a:solidFill>
              </a:rPr>
              <a:t>有效地址</a:t>
            </a:r>
            <a:r>
              <a:rPr lang="zh-CN" altLang="en-US" sz="2800" b="1" dirty="0" smtClean="0">
                <a:solidFill>
                  <a:srgbClr val="0000FF"/>
                </a:solidFill>
              </a:rPr>
              <a:t>指令</a:t>
            </a:r>
            <a:endParaRPr lang="zh-CN" altLang="en-US" sz="2800" b="1" dirty="0">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2.5.1  </a:t>
            </a:r>
            <a:r>
              <a:rPr lang="zh-CN" altLang="en-US" sz="3200" b="1" dirty="0" smtClean="0">
                <a:solidFill>
                  <a:srgbClr val="0000FF"/>
                </a:solidFill>
              </a:rPr>
              <a:t>立即寻址</a:t>
            </a:r>
            <a:r>
              <a:rPr lang="zh-CN" altLang="en-US" sz="3200" b="1" dirty="0">
                <a:solidFill>
                  <a:srgbClr val="0000FF"/>
                </a:solidFill>
              </a:rPr>
              <a:t>方式和寄存器</a:t>
            </a:r>
            <a:r>
              <a:rPr lang="zh-CN" altLang="en-US" sz="3200" b="1" dirty="0" smtClean="0">
                <a:solidFill>
                  <a:srgbClr val="0000FF"/>
                </a:solidFill>
              </a:rPr>
              <a:t>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11188" y="1844824"/>
            <a:ext cx="7921625"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a:t>操作数本身就包含在指令中，直接作为指令的一部分给出。把这种寻址方式称为</a:t>
            </a:r>
            <a:r>
              <a:rPr lang="zh-CN" altLang="en-US" sz="2400" b="1" u="sng" dirty="0" smtClean="0">
                <a:solidFill>
                  <a:srgbClr val="0000FF"/>
                </a:solidFill>
                <a:effectLst>
                  <a:outerShdw blurRad="38100" dist="38100" dir="2700000" algn="tl">
                    <a:srgbClr val="000000">
                      <a:alpha val="43137"/>
                    </a:srgbClr>
                  </a:outerShdw>
                </a:effectLst>
              </a:rPr>
              <a:t>立即寻址方式</a:t>
            </a:r>
            <a:r>
              <a:rPr lang="zh-CN" altLang="en-US" sz="2400" b="1" dirty="0" smtClean="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smtClean="0"/>
              <a:t>把</a:t>
            </a:r>
            <a:r>
              <a:rPr lang="zh-CN" altLang="en-US" sz="2400" b="1" dirty="0"/>
              <a:t>这样的操作数称为</a:t>
            </a:r>
            <a:r>
              <a:rPr lang="zh-CN" altLang="en-US" sz="2400" b="1" u="sng" dirty="0">
                <a:solidFill>
                  <a:srgbClr val="0000FF"/>
                </a:solidFill>
                <a:effectLst>
                  <a:outerShdw blurRad="38100" dist="38100" dir="2700000" algn="tl">
                    <a:srgbClr val="000000">
                      <a:alpha val="43137"/>
                    </a:srgbClr>
                  </a:outerShdw>
                </a:effectLst>
              </a:rPr>
              <a:t>立即数</a:t>
            </a:r>
            <a:r>
              <a:rPr lang="zh-CN" altLang="en-US" sz="2400" b="1" dirty="0"/>
              <a:t>。</a:t>
            </a:r>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立即寻址</a:t>
            </a:r>
            <a:r>
              <a:rPr lang="zh-CN" altLang="en-US" sz="2800" b="1" dirty="0">
                <a:solidFill>
                  <a:srgbClr val="0000FF"/>
                </a:solidFill>
              </a:rPr>
              <a:t>方式</a:t>
            </a:r>
          </a:p>
        </p:txBody>
      </p:sp>
      <p:sp>
        <p:nvSpPr>
          <p:cNvPr id="6" name="矩形 5"/>
          <p:cNvSpPr/>
          <p:nvPr/>
        </p:nvSpPr>
        <p:spPr>
          <a:xfrm>
            <a:off x="611560" y="3429000"/>
            <a:ext cx="8125850" cy="2785378"/>
          </a:xfrm>
          <a:prstGeom prst="rect">
            <a:avLst/>
          </a:prstGeom>
        </p:spPr>
        <p:txBody>
          <a:bodyPr wrap="square">
            <a:spAutoFit/>
          </a:bodyPr>
          <a:lstStyle/>
          <a:p>
            <a:pPr>
              <a:lnSpc>
                <a:spcPts val="3000"/>
              </a:lnSpc>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EAX</a:t>
            </a:r>
            <a:r>
              <a:rPr lang="zh-CN" altLang="en-US" sz="2000" b="1" dirty="0">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12345678</a:t>
            </a:r>
            <a:r>
              <a:rPr lang="en-US" altLang="zh-CN" sz="2000" b="1" dirty="0" smtClean="0">
                <a:effectLst>
                  <a:outerShdw blurRad="38100" dist="38100" dir="2700000" algn="tl">
                    <a:srgbClr val="000000">
                      <a:alpha val="43137"/>
                    </a:srgbClr>
                  </a:outerShdw>
                </a:effectLst>
                <a:latin typeface="+mn-ea"/>
                <a:ea typeface="+mn-ea"/>
              </a:rPr>
              <a:t>H</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给</a:t>
            </a:r>
            <a:r>
              <a:rPr lang="en-US" altLang="zh-CN" sz="2000" b="1" dirty="0">
                <a:effectLst>
                  <a:outerShdw blurRad="38100" dist="38100" dir="2700000" algn="tl">
                    <a:srgbClr val="000000">
                      <a:alpha val="43137"/>
                    </a:srgbClr>
                  </a:outerShdw>
                </a:effectLst>
                <a:latin typeface="+mn-ea"/>
                <a:ea typeface="+mn-ea"/>
              </a:rPr>
              <a:t>EAX</a:t>
            </a:r>
            <a:r>
              <a:rPr lang="zh-CN" altLang="en-US" sz="2000" b="1" dirty="0">
                <a:effectLst>
                  <a:outerShdw blurRad="38100" dist="38100" dir="2700000" algn="tl">
                    <a:srgbClr val="000000">
                      <a:alpha val="43137"/>
                    </a:srgbClr>
                  </a:outerShdw>
                </a:effectLst>
                <a:latin typeface="+mn-ea"/>
                <a:ea typeface="+mn-ea"/>
              </a:rPr>
              <a:t>寄存器赋初值</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a:effectLst>
                  <a:outerShdw blurRad="38100" dist="38100" dir="2700000" algn="tl">
                    <a:srgbClr val="000000">
                      <a:alpha val="43137"/>
                    </a:srgbClr>
                  </a:outerShdw>
                </a:effectLst>
                <a:latin typeface="+mn-ea"/>
                <a:ea typeface="+mn-ea"/>
              </a:rPr>
              <a:t>BX</a:t>
            </a:r>
            <a:r>
              <a:rPr lang="zh-CN" altLang="en-US" sz="2000" b="1" dirty="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1234</a:t>
            </a:r>
            <a:r>
              <a:rPr lang="en-US" altLang="zh-CN" sz="2000" b="1" dirty="0">
                <a:effectLst>
                  <a:outerShdw blurRad="38100" dist="38100" dir="2700000" algn="tl">
                    <a:srgbClr val="000000">
                      <a:alpha val="43137"/>
                    </a:srgbClr>
                  </a:outerShdw>
                </a:effectLst>
                <a:latin typeface="+mn-ea"/>
                <a:ea typeface="+mn-ea"/>
              </a:rPr>
              <a:t>H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给</a:t>
            </a:r>
            <a:r>
              <a:rPr lang="en-US" altLang="zh-CN" sz="2000" b="1" dirty="0">
                <a:effectLst>
                  <a:outerShdw blurRad="38100" dist="38100" dir="2700000" algn="tl">
                    <a:srgbClr val="000000">
                      <a:alpha val="43137"/>
                    </a:srgbClr>
                  </a:outerShdw>
                </a:effectLst>
                <a:latin typeface="+mn-ea"/>
                <a:ea typeface="+mn-ea"/>
              </a:rPr>
              <a:t>BX</a:t>
            </a:r>
            <a:r>
              <a:rPr lang="zh-CN" altLang="en-US" sz="2000" b="1" dirty="0">
                <a:effectLst>
                  <a:outerShdw blurRad="38100" dist="38100" dir="2700000" algn="tl">
                    <a:srgbClr val="000000">
                      <a:alpha val="43137"/>
                    </a:srgbClr>
                  </a:outerShdw>
                </a:effectLst>
                <a:latin typeface="+mn-ea"/>
                <a:ea typeface="+mn-ea"/>
              </a:rPr>
              <a:t>寄存器加上值</a:t>
            </a:r>
            <a:r>
              <a:rPr lang="en-US" altLang="zh-CN" sz="2000" b="1" dirty="0">
                <a:effectLst>
                  <a:outerShdw blurRad="38100" dist="38100" dir="2700000" algn="tl">
                    <a:srgbClr val="000000">
                      <a:alpha val="43137"/>
                    </a:srgbClr>
                  </a:outerShdw>
                </a:effectLst>
                <a:latin typeface="+mn-ea"/>
                <a:ea typeface="+mn-ea"/>
              </a:rPr>
              <a:t>1234H</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SUB   </a:t>
            </a:r>
            <a:r>
              <a:rPr lang="en-US" altLang="zh-CN" sz="2000" b="1" dirty="0">
                <a:effectLst>
                  <a:outerShdw blurRad="38100" dist="38100" dir="2700000" algn="tl">
                    <a:srgbClr val="000000">
                      <a:alpha val="43137"/>
                    </a:srgbClr>
                  </a:outerShdw>
                </a:effectLst>
                <a:latin typeface="+mn-ea"/>
                <a:ea typeface="+mn-ea"/>
              </a:rPr>
              <a:t>CL</a:t>
            </a:r>
            <a:r>
              <a:rPr lang="zh-CN" altLang="en-US" sz="2000" b="1" dirty="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2</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从</a:t>
            </a:r>
            <a:r>
              <a:rPr lang="en-US" altLang="zh-CN" sz="2000" b="1" dirty="0">
                <a:effectLst>
                  <a:outerShdw blurRad="38100" dist="38100" dir="2700000" algn="tl">
                    <a:srgbClr val="000000">
                      <a:alpha val="43137"/>
                    </a:srgbClr>
                  </a:outerShdw>
                </a:effectLst>
                <a:latin typeface="+mn-ea"/>
                <a:ea typeface="+mn-ea"/>
              </a:rPr>
              <a:t>CL</a:t>
            </a:r>
            <a:r>
              <a:rPr lang="zh-CN" altLang="en-US" sz="2000" b="1" dirty="0">
                <a:effectLst>
                  <a:outerShdw blurRad="38100" dist="38100" dir="2700000" algn="tl">
                    <a:srgbClr val="000000">
                      <a:alpha val="43137"/>
                    </a:srgbClr>
                  </a:outerShdw>
                </a:effectLst>
                <a:latin typeface="+mn-ea"/>
                <a:ea typeface="+mn-ea"/>
              </a:rPr>
              <a:t>寄存器减去值</a:t>
            </a:r>
            <a:r>
              <a:rPr lang="en-US" altLang="zh-CN" sz="2000" b="1" dirty="0" smtClean="0">
                <a:effectLst>
                  <a:outerShdw blurRad="38100" dist="38100" dir="2700000" algn="tl">
                    <a:srgbClr val="000000">
                      <a:alpha val="43137"/>
                    </a:srgbClr>
                  </a:outerShdw>
                </a:effectLst>
                <a:latin typeface="+mn-ea"/>
                <a:ea typeface="+mn-ea"/>
              </a:rPr>
              <a:t>2</a:t>
            </a:r>
          </a:p>
          <a:p>
            <a:pPr>
              <a:lnSpc>
                <a:spcPts val="3000"/>
              </a:lnSpc>
            </a:pPr>
            <a:endParaRPr lang="en-US" altLang="zh-CN" sz="2000" b="1" dirty="0" smtClean="0">
              <a:effectLst>
                <a:outerShdw blurRad="38100" dist="38100" dir="2700000" algn="tl">
                  <a:srgbClr val="000000">
                    <a:alpha val="43137"/>
                  </a:srgbClr>
                </a:outerShdw>
              </a:effectLst>
              <a:latin typeface="+mn-ea"/>
              <a:ea typeface="+mn-ea"/>
            </a:endParaRPr>
          </a:p>
          <a:p>
            <a:pPr>
              <a:lnSpc>
                <a:spcPts val="3000"/>
              </a:lnSpc>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EDX</a:t>
            </a:r>
            <a:r>
              <a:rPr lang="zh-CN" altLang="en-US" sz="2000" b="1" dirty="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1</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操作数是</a:t>
            </a:r>
            <a:r>
              <a:rPr lang="en-US" altLang="zh-CN" sz="2000" b="1" dirty="0">
                <a:effectLst>
                  <a:outerShdw blurRad="38100" dist="38100" dir="2700000" algn="tl">
                    <a:srgbClr val="000000">
                      <a:alpha val="43137"/>
                    </a:srgbClr>
                  </a:outerShdw>
                </a:effectLst>
                <a:latin typeface="+mn-ea"/>
                <a:ea typeface="+mn-ea"/>
              </a:rPr>
              <a:t>32</a:t>
            </a:r>
            <a:r>
              <a:rPr lang="zh-CN" altLang="en-US" sz="2000" b="1" dirty="0">
                <a:effectLst>
                  <a:outerShdw blurRad="38100" dist="38100" dir="2700000" algn="tl">
                    <a:srgbClr val="000000">
                      <a:alpha val="43137"/>
                    </a:srgbClr>
                  </a:outerShdw>
                </a:effectLst>
                <a:latin typeface="+mn-ea"/>
                <a:ea typeface="+mn-ea"/>
              </a:rPr>
              <a:t>位</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DX</a:t>
            </a:r>
            <a:r>
              <a:rPr lang="zh-CN" altLang="en-US" sz="2000" b="1" dirty="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1</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操作数是</a:t>
            </a:r>
            <a:r>
              <a:rPr lang="en-US" altLang="zh-CN" sz="2000" b="1" dirty="0">
                <a:effectLst>
                  <a:outerShdw blurRad="38100" dist="38100" dir="2700000" algn="tl">
                    <a:srgbClr val="000000">
                      <a:alpha val="43137"/>
                    </a:srgbClr>
                  </a:outerShdw>
                </a:effectLst>
                <a:latin typeface="+mn-ea"/>
                <a:ea typeface="+mn-ea"/>
              </a:rPr>
              <a:t>16</a:t>
            </a:r>
            <a:r>
              <a:rPr lang="zh-CN" altLang="en-US" sz="2000" b="1" dirty="0">
                <a:effectLst>
                  <a:outerShdw blurRad="38100" dist="38100" dir="2700000" algn="tl">
                    <a:srgbClr val="000000">
                      <a:alpha val="43137"/>
                    </a:srgbClr>
                  </a:outerShdw>
                </a:effectLst>
                <a:latin typeface="+mn-ea"/>
                <a:ea typeface="+mn-ea"/>
              </a:rPr>
              <a:t>位</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DL</a:t>
            </a:r>
            <a:r>
              <a:rPr lang="zh-CN" altLang="en-US" sz="2000" b="1" dirty="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1</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操作数是</a:t>
            </a:r>
            <a:r>
              <a:rPr lang="en-US" altLang="zh-CN" sz="2000" b="1" dirty="0">
                <a:effectLst>
                  <a:outerShdw blurRad="38100" dist="38100" dir="2700000" algn="tl">
                    <a:srgbClr val="000000">
                      <a:alpha val="43137"/>
                    </a:srgbClr>
                  </a:outerShdw>
                </a:effectLst>
                <a:latin typeface="+mn-ea"/>
                <a:ea typeface="+mn-ea"/>
              </a:rPr>
              <a:t>8</a:t>
            </a:r>
            <a:r>
              <a:rPr lang="zh-CN" altLang="en-US" sz="2000" b="1" dirty="0">
                <a:effectLst>
                  <a:outerShdw blurRad="38100" dist="38100" dir="2700000" algn="tl">
                    <a:srgbClr val="000000">
                      <a:alpha val="43137"/>
                    </a:srgbClr>
                  </a:outerShdw>
                </a:effectLst>
                <a:latin typeface="+mn-ea"/>
                <a:ea typeface="+mn-ea"/>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additive="base">
                                        <p:cTn id="2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2.5.1  </a:t>
            </a:r>
            <a:r>
              <a:rPr lang="zh-CN" altLang="en-US" sz="3200" b="1" dirty="0" smtClean="0">
                <a:solidFill>
                  <a:srgbClr val="0000FF"/>
                </a:solidFill>
              </a:rPr>
              <a:t>立即寻址</a:t>
            </a:r>
            <a:r>
              <a:rPr lang="zh-CN" altLang="en-US" sz="3200" b="1" dirty="0">
                <a:solidFill>
                  <a:srgbClr val="0000FF"/>
                </a:solidFill>
              </a:rPr>
              <a:t>方式和寄存器</a:t>
            </a:r>
            <a:r>
              <a:rPr lang="zh-CN" altLang="en-US" sz="3200" b="1" dirty="0" smtClean="0">
                <a:solidFill>
                  <a:srgbClr val="0000FF"/>
                </a:solidFill>
              </a:rPr>
              <a:t>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539552" y="1746389"/>
            <a:ext cx="792162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立即</a:t>
            </a:r>
            <a:r>
              <a:rPr lang="zh-CN" altLang="en-US" sz="2400" b="1" dirty="0"/>
              <a:t>数作为指令的一部分，跟在操作码后存放在代码段</a:t>
            </a:r>
            <a:r>
              <a:rPr lang="zh-CN" altLang="en-US" sz="2400" b="1" dirty="0" smtClean="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a:t>如果立即数由多个字节构成，那么在作为指令的一部分存储时，也采用“高高低低”</a:t>
            </a:r>
            <a:r>
              <a:rPr lang="zh-CN" altLang="en-US" sz="2400" b="1" dirty="0" smtClean="0"/>
              <a:t>规则</a:t>
            </a:r>
            <a:r>
              <a:rPr lang="zh-CN" altLang="en-US" sz="2400" b="1" dirty="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a:t>只有源操作数才可采用立即寻址方式，</a:t>
            </a:r>
            <a:r>
              <a:rPr lang="zh-CN" altLang="en-US" sz="2400" b="1" dirty="0">
                <a:solidFill>
                  <a:srgbClr val="C00000"/>
                </a:solidFill>
                <a:effectLst>
                  <a:outerShdw blurRad="38100" dist="38100" dir="2700000" algn="tl">
                    <a:srgbClr val="000000">
                      <a:alpha val="43137"/>
                    </a:srgbClr>
                  </a:outerShdw>
                </a:effectLst>
              </a:rPr>
              <a:t>目的操作数不能采用立即寻址方式</a:t>
            </a:r>
            <a:r>
              <a:rPr lang="zh-CN" altLang="en-US" sz="2400" b="1" dirty="0" smtClean="0">
                <a:solidFill>
                  <a:srgbClr val="FF0000"/>
                </a:solidFill>
                <a:effectLst>
                  <a:outerShdw blurRad="38100" dist="38100" dir="2700000" algn="tl">
                    <a:srgbClr val="000000">
                      <a:alpha val="43137"/>
                    </a:srgbClr>
                  </a:outerShdw>
                </a:effectLst>
              </a:rPr>
              <a:t>。</a:t>
            </a:r>
            <a:endParaRPr lang="en-US" altLang="zh-CN" sz="2400" b="1" dirty="0" smtClean="0">
              <a:solidFill>
                <a:srgbClr val="FF0000"/>
              </a:solidFill>
              <a:effectLst>
                <a:outerShdw blurRad="38100" dist="38100" dir="2700000" algn="tl">
                  <a:srgbClr val="000000">
                    <a:alpha val="43137"/>
                  </a:srgbClr>
                </a:outerShdw>
              </a:effectLst>
            </a:endParaRPr>
          </a:p>
          <a:p>
            <a:pPr algn="just" eaLnBrk="1" hangingPunct="1">
              <a:lnSpc>
                <a:spcPts val="3600"/>
              </a:lnSpc>
              <a:spcBef>
                <a:spcPts val="600"/>
              </a:spcBef>
              <a:buFont typeface="Wingdings" pitchFamily="2" charset="2"/>
              <a:buChar char="ü"/>
            </a:pPr>
            <a:r>
              <a:rPr lang="zh-CN" altLang="en-US" sz="2400" b="1" dirty="0" smtClean="0"/>
              <a:t>由于</a:t>
            </a:r>
            <a:r>
              <a:rPr lang="zh-CN" altLang="en-US" sz="2400" b="1" dirty="0">
                <a:solidFill>
                  <a:srgbClr val="0000FF"/>
                </a:solidFill>
              </a:rPr>
              <a:t>立即寻址方式</a:t>
            </a:r>
            <a:r>
              <a:rPr lang="zh-CN" altLang="en-US" sz="2400" b="1" dirty="0"/>
              <a:t>的操作数是立即数</a:t>
            </a:r>
            <a:r>
              <a:rPr lang="zh-CN" altLang="en-US" sz="2400" b="1" dirty="0" smtClean="0"/>
              <a:t>，包含</a:t>
            </a:r>
            <a:r>
              <a:rPr lang="zh-CN" altLang="en-US" sz="2400" b="1" dirty="0"/>
              <a:t>在指令中，所以执行指令时，</a:t>
            </a:r>
            <a:r>
              <a:rPr lang="zh-CN" altLang="en-US" sz="2400" b="1" dirty="0">
                <a:solidFill>
                  <a:srgbClr val="0000FF"/>
                </a:solidFill>
              </a:rPr>
              <a:t>不需要再到存储器中去取该操作数</a:t>
            </a:r>
            <a:r>
              <a:rPr lang="zh-CN" altLang="en-US" sz="2400" b="1" dirty="0"/>
              <a:t>了。</a:t>
            </a:r>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立即寻址</a:t>
            </a:r>
            <a:r>
              <a:rPr lang="zh-CN" altLang="en-US" sz="2800" b="1" dirty="0">
                <a:solidFill>
                  <a:srgbClr val="0000FF"/>
                </a:solidFill>
              </a:rPr>
              <a:t>方式</a:t>
            </a:r>
          </a:p>
        </p:txBody>
      </p:sp>
    </p:spTree>
    <p:extLst>
      <p:ext uri="{BB962C8B-B14F-4D97-AF65-F5344CB8AC3E}">
        <p14:creationId xmlns:p14="http://schemas.microsoft.com/office/powerpoint/2010/main" val="3147580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2.5.1  </a:t>
            </a:r>
            <a:r>
              <a:rPr lang="zh-CN" altLang="en-US" sz="3200" b="1" dirty="0" smtClean="0">
                <a:solidFill>
                  <a:srgbClr val="0000FF"/>
                </a:solidFill>
              </a:rPr>
              <a:t>立即寻址</a:t>
            </a:r>
            <a:r>
              <a:rPr lang="zh-CN" altLang="en-US" sz="3200" b="1" dirty="0">
                <a:solidFill>
                  <a:srgbClr val="0000FF"/>
                </a:solidFill>
              </a:rPr>
              <a:t>方式和寄存器</a:t>
            </a:r>
            <a:r>
              <a:rPr lang="zh-CN" altLang="en-US" sz="3200" b="1" dirty="0" smtClean="0">
                <a:solidFill>
                  <a:srgbClr val="0000FF"/>
                </a:solidFill>
              </a:rPr>
              <a:t>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11189" y="1844824"/>
            <a:ext cx="7705228"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a:t>操作数在</a:t>
            </a:r>
            <a:r>
              <a:rPr lang="en-US" altLang="zh-CN" sz="2000" b="1" dirty="0"/>
              <a:t>CPU</a:t>
            </a:r>
            <a:r>
              <a:rPr lang="zh-CN" altLang="en-US" sz="2400" b="1" dirty="0"/>
              <a:t>内部的寄存器中，指令中指定寄存器。把这种寻址方式称为</a:t>
            </a:r>
            <a:r>
              <a:rPr lang="zh-CN" altLang="en-US" sz="2400" b="1" u="sng" dirty="0">
                <a:solidFill>
                  <a:srgbClr val="0000FF"/>
                </a:solidFill>
                <a:effectLst>
                  <a:outerShdw blurRad="38100" dist="38100" dir="2700000" algn="tl">
                    <a:srgbClr val="000000">
                      <a:alpha val="43137"/>
                    </a:srgbClr>
                  </a:outerShdw>
                </a:effectLst>
              </a:rPr>
              <a:t>寄存器寻址方式</a:t>
            </a:r>
            <a:r>
              <a:rPr lang="zh-CN" altLang="en-US" sz="2400" b="1" dirty="0" smtClean="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smtClean="0"/>
              <a:t>可以</a:t>
            </a:r>
            <a:r>
              <a:rPr lang="zh-CN" altLang="en-US" sz="2400" b="1" dirty="0"/>
              <a:t>是</a:t>
            </a:r>
            <a:r>
              <a:rPr lang="en-US" altLang="zh-CN" sz="2000" b="1" dirty="0"/>
              <a:t>8</a:t>
            </a:r>
            <a:r>
              <a:rPr lang="zh-CN" altLang="en-US" sz="2400" b="1" dirty="0"/>
              <a:t>个</a:t>
            </a:r>
            <a:r>
              <a:rPr lang="en-US" altLang="zh-CN" sz="2000" b="1" dirty="0"/>
              <a:t>32</a:t>
            </a:r>
            <a:r>
              <a:rPr lang="zh-CN" altLang="en-US" sz="2400" b="1" dirty="0"/>
              <a:t>位的</a:t>
            </a:r>
            <a:r>
              <a:rPr lang="zh-CN" altLang="en-US" sz="2400" b="1" dirty="0" smtClean="0"/>
              <a:t>通用寄存器</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smtClean="0"/>
              <a:t>可以</a:t>
            </a:r>
            <a:r>
              <a:rPr lang="zh-CN" altLang="en-US" sz="2400" b="1" dirty="0"/>
              <a:t>是</a:t>
            </a:r>
            <a:r>
              <a:rPr lang="en-US" altLang="zh-CN" sz="2000" b="1" dirty="0"/>
              <a:t>8</a:t>
            </a:r>
            <a:r>
              <a:rPr lang="zh-CN" altLang="en-US" sz="2400" b="1" dirty="0"/>
              <a:t>个</a:t>
            </a:r>
            <a:r>
              <a:rPr lang="en-US" altLang="zh-CN" sz="2000" b="1" dirty="0"/>
              <a:t>16</a:t>
            </a:r>
            <a:r>
              <a:rPr lang="zh-CN" altLang="en-US" sz="2400" b="1" dirty="0"/>
              <a:t>位的</a:t>
            </a:r>
            <a:r>
              <a:rPr lang="zh-CN" altLang="en-US" sz="2400" b="1" dirty="0" smtClean="0"/>
              <a:t>通用寄存器</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smtClean="0"/>
              <a:t>可以</a:t>
            </a:r>
            <a:r>
              <a:rPr lang="zh-CN" altLang="en-US" sz="2400" b="1" dirty="0"/>
              <a:t>是</a:t>
            </a:r>
            <a:r>
              <a:rPr lang="en-US" altLang="zh-CN" sz="2000" b="1" dirty="0"/>
              <a:t>8</a:t>
            </a:r>
            <a:r>
              <a:rPr lang="zh-CN" altLang="en-US" sz="2400" b="1" dirty="0"/>
              <a:t>个</a:t>
            </a:r>
            <a:r>
              <a:rPr lang="en-US" altLang="zh-CN" sz="2000" b="1" dirty="0"/>
              <a:t>8</a:t>
            </a:r>
            <a:r>
              <a:rPr lang="zh-CN" altLang="en-US" sz="2400" b="1" dirty="0"/>
              <a:t>位的</a:t>
            </a:r>
            <a:r>
              <a:rPr lang="zh-CN" altLang="en-US" sz="2400" b="1" dirty="0" smtClean="0"/>
              <a:t>通用寄存器</a:t>
            </a:r>
            <a:endParaRPr lang="zh-CN" altLang="en-US" sz="2400" b="1" dirty="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寄存器</a:t>
            </a:r>
            <a:r>
              <a:rPr lang="zh-CN" altLang="en-US" sz="2800" b="1" dirty="0" smtClean="0">
                <a:solidFill>
                  <a:srgbClr val="0000FF"/>
                </a:solidFill>
              </a:rPr>
              <a:t>寻址方式</a:t>
            </a:r>
            <a:endParaRPr lang="zh-CN" altLang="en-US" sz="2800" b="1" dirty="0">
              <a:solidFill>
                <a:srgbClr val="0000FF"/>
              </a:solidFill>
            </a:endParaRPr>
          </a:p>
        </p:txBody>
      </p:sp>
      <p:sp>
        <p:nvSpPr>
          <p:cNvPr id="6" name="矩形 5"/>
          <p:cNvSpPr/>
          <p:nvPr/>
        </p:nvSpPr>
        <p:spPr>
          <a:xfrm>
            <a:off x="611189" y="4581128"/>
            <a:ext cx="8125850" cy="1631216"/>
          </a:xfrm>
          <a:prstGeom prst="rect">
            <a:avLst/>
          </a:prstGeom>
        </p:spPr>
        <p:txBody>
          <a:bodyPr wrap="square">
            <a:spAutoFit/>
          </a:bodyPr>
          <a:lstStyle/>
          <a:p>
            <a:pPr>
              <a:lnSpc>
                <a:spcPts val="3000"/>
              </a:lnSpc>
            </a:pPr>
            <a:r>
              <a:rPr lang="en-US" altLang="zh-CN" sz="2000" b="1" dirty="0" smtClean="0">
                <a:latin typeface="+mn-ea"/>
                <a:ea typeface="+mn-ea"/>
              </a:rPr>
              <a:t>MOV   </a:t>
            </a:r>
            <a:r>
              <a:rPr lang="en-US" altLang="zh-CN" sz="2000" b="1" dirty="0" smtClean="0">
                <a:solidFill>
                  <a:srgbClr val="0000FF"/>
                </a:solidFill>
                <a:effectLst>
                  <a:outerShdw blurRad="38100" dist="38100" dir="2700000" algn="tl">
                    <a:srgbClr val="000000">
                      <a:alpha val="43137"/>
                    </a:srgbClr>
                  </a:outerShdw>
                </a:effectLst>
                <a:latin typeface="+mn-ea"/>
                <a:ea typeface="+mn-ea"/>
              </a:rPr>
              <a:t>EBP</a:t>
            </a:r>
            <a:r>
              <a:rPr lang="en-US" altLang="zh-CN" sz="2000" b="1" dirty="0" smtClean="0">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ESP</a:t>
            </a:r>
            <a:r>
              <a:rPr lang="en-US" altLang="zh-CN" sz="2000" b="1" dirty="0" smtClean="0">
                <a:latin typeface="+mn-ea"/>
                <a:ea typeface="+mn-ea"/>
              </a:rPr>
              <a:t>        </a:t>
            </a:r>
            <a:r>
              <a:rPr lang="en-US" altLang="zh-CN" sz="2000" b="1" dirty="0">
                <a:latin typeface="+mn-ea"/>
                <a:ea typeface="+mn-ea"/>
              </a:rPr>
              <a:t>;</a:t>
            </a:r>
            <a:r>
              <a:rPr lang="zh-CN" altLang="en-US" sz="2000" b="1" dirty="0" smtClean="0">
                <a:latin typeface="+mn-ea"/>
                <a:ea typeface="+mn-ea"/>
              </a:rPr>
              <a:t>把</a:t>
            </a:r>
            <a:r>
              <a:rPr lang="en-US" altLang="zh-CN" sz="2000" b="1" dirty="0">
                <a:latin typeface="+mn-ea"/>
                <a:ea typeface="+mn-ea"/>
              </a:rPr>
              <a:t>ESP</a:t>
            </a:r>
            <a:r>
              <a:rPr lang="zh-CN" altLang="en-US" sz="2000" b="1" dirty="0">
                <a:latin typeface="+mn-ea"/>
                <a:ea typeface="+mn-ea"/>
              </a:rPr>
              <a:t>之值送到</a:t>
            </a:r>
            <a:r>
              <a:rPr lang="en-US" altLang="zh-CN" sz="2000" b="1" dirty="0">
                <a:latin typeface="+mn-ea"/>
                <a:ea typeface="+mn-ea"/>
              </a:rPr>
              <a:t>EBP</a:t>
            </a:r>
          </a:p>
          <a:p>
            <a:pPr>
              <a:lnSpc>
                <a:spcPts val="3000"/>
              </a:lnSpc>
            </a:pPr>
            <a:r>
              <a:rPr lang="en-US" altLang="zh-CN" sz="2000" b="1" dirty="0" smtClean="0">
                <a:latin typeface="+mn-ea"/>
                <a:ea typeface="+mn-ea"/>
              </a:rPr>
              <a:t>ADD   </a:t>
            </a:r>
            <a:r>
              <a:rPr lang="en-US" altLang="zh-CN" sz="2000" b="1" dirty="0" smtClean="0">
                <a:solidFill>
                  <a:srgbClr val="0000FF"/>
                </a:solidFill>
                <a:effectLst>
                  <a:outerShdw blurRad="38100" dist="38100" dir="2700000" algn="tl">
                    <a:srgbClr val="000000">
                      <a:alpha val="43137"/>
                    </a:srgbClr>
                  </a:outerShdw>
                </a:effectLst>
                <a:latin typeface="+mn-ea"/>
                <a:ea typeface="+mn-ea"/>
              </a:rPr>
              <a:t>EAX</a:t>
            </a:r>
            <a:r>
              <a:rPr lang="en-US" altLang="zh-CN" sz="2000" b="1" dirty="0" smtClean="0">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EDX</a:t>
            </a:r>
            <a:r>
              <a:rPr lang="en-US" altLang="zh-CN" sz="2000" b="1" dirty="0" smtClean="0">
                <a:latin typeface="+mn-ea"/>
                <a:ea typeface="+mn-ea"/>
              </a:rPr>
              <a:t>        </a:t>
            </a:r>
            <a:r>
              <a:rPr lang="en-US" altLang="zh-CN" sz="2000" b="1" dirty="0">
                <a:latin typeface="+mn-ea"/>
                <a:ea typeface="+mn-ea"/>
              </a:rPr>
              <a:t>;</a:t>
            </a:r>
            <a:r>
              <a:rPr lang="zh-CN" altLang="en-US" sz="2000" b="1" dirty="0" smtClean="0">
                <a:latin typeface="+mn-ea"/>
                <a:ea typeface="+mn-ea"/>
              </a:rPr>
              <a:t>把</a:t>
            </a:r>
            <a:r>
              <a:rPr lang="en-US" altLang="zh-CN" sz="2000" b="1" dirty="0">
                <a:latin typeface="+mn-ea"/>
                <a:ea typeface="+mn-ea"/>
              </a:rPr>
              <a:t>EAX</a:t>
            </a:r>
            <a:r>
              <a:rPr lang="zh-CN" altLang="en-US" sz="2000" b="1" dirty="0">
                <a:latin typeface="+mn-ea"/>
                <a:ea typeface="+mn-ea"/>
              </a:rPr>
              <a:t>之值与</a:t>
            </a:r>
            <a:r>
              <a:rPr lang="en-US" altLang="zh-CN" sz="2000" b="1" dirty="0">
                <a:latin typeface="+mn-ea"/>
                <a:ea typeface="+mn-ea"/>
              </a:rPr>
              <a:t>EDX</a:t>
            </a:r>
            <a:r>
              <a:rPr lang="zh-CN" altLang="en-US" sz="2000" b="1" dirty="0">
                <a:latin typeface="+mn-ea"/>
                <a:ea typeface="+mn-ea"/>
              </a:rPr>
              <a:t>之值相加，结果送到</a:t>
            </a:r>
            <a:r>
              <a:rPr lang="en-US" altLang="zh-CN" sz="2000" b="1" dirty="0">
                <a:latin typeface="+mn-ea"/>
                <a:ea typeface="+mn-ea"/>
              </a:rPr>
              <a:t>EAX</a:t>
            </a:r>
          </a:p>
          <a:p>
            <a:pPr>
              <a:lnSpc>
                <a:spcPts val="3000"/>
              </a:lnSpc>
            </a:pPr>
            <a:r>
              <a:rPr lang="en-US" altLang="zh-CN" sz="2000" b="1" dirty="0" smtClean="0">
                <a:latin typeface="+mn-ea"/>
                <a:ea typeface="+mn-ea"/>
              </a:rPr>
              <a:t>SUB   </a:t>
            </a:r>
            <a:r>
              <a:rPr lang="en-US" altLang="zh-CN" sz="2000" b="1" dirty="0" smtClean="0">
                <a:solidFill>
                  <a:srgbClr val="0000FF"/>
                </a:solidFill>
                <a:effectLst>
                  <a:outerShdw blurRad="38100" dist="38100" dir="2700000" algn="tl">
                    <a:srgbClr val="000000">
                      <a:alpha val="43137"/>
                    </a:srgbClr>
                  </a:outerShdw>
                </a:effectLst>
                <a:latin typeface="+mn-ea"/>
                <a:ea typeface="+mn-ea"/>
              </a:rPr>
              <a:t>DI</a:t>
            </a:r>
            <a:r>
              <a:rPr lang="en-US" altLang="zh-CN" sz="2000" b="1" dirty="0" smtClean="0">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BX</a:t>
            </a:r>
            <a:r>
              <a:rPr lang="en-US" altLang="zh-CN" sz="2000" b="1" dirty="0" smtClean="0">
                <a:latin typeface="+mn-ea"/>
                <a:ea typeface="+mn-ea"/>
              </a:rPr>
              <a:t>          </a:t>
            </a:r>
            <a:r>
              <a:rPr lang="en-US" altLang="zh-CN" sz="2000" b="1" dirty="0">
                <a:latin typeface="+mn-ea"/>
                <a:ea typeface="+mn-ea"/>
              </a:rPr>
              <a:t>;</a:t>
            </a:r>
            <a:r>
              <a:rPr lang="zh-CN" altLang="en-US" sz="2000" b="1" dirty="0" smtClean="0">
                <a:latin typeface="+mn-ea"/>
                <a:ea typeface="+mn-ea"/>
              </a:rPr>
              <a:t>把</a:t>
            </a:r>
            <a:r>
              <a:rPr lang="en-US" altLang="zh-CN" sz="2000" b="1" dirty="0">
                <a:latin typeface="+mn-ea"/>
                <a:ea typeface="+mn-ea"/>
              </a:rPr>
              <a:t>DI</a:t>
            </a:r>
            <a:r>
              <a:rPr lang="zh-CN" altLang="en-US" sz="2000" b="1" dirty="0">
                <a:latin typeface="+mn-ea"/>
                <a:ea typeface="+mn-ea"/>
              </a:rPr>
              <a:t>之值减去</a:t>
            </a:r>
            <a:r>
              <a:rPr lang="en-US" altLang="zh-CN" sz="2000" b="1" dirty="0">
                <a:latin typeface="+mn-ea"/>
                <a:ea typeface="+mn-ea"/>
              </a:rPr>
              <a:t>BX</a:t>
            </a:r>
            <a:r>
              <a:rPr lang="zh-CN" altLang="en-US" sz="2000" b="1" dirty="0">
                <a:latin typeface="+mn-ea"/>
                <a:ea typeface="+mn-ea"/>
              </a:rPr>
              <a:t>之值，结果送到</a:t>
            </a:r>
            <a:r>
              <a:rPr lang="en-US" altLang="zh-CN" sz="2000" b="1" dirty="0">
                <a:latin typeface="+mn-ea"/>
                <a:ea typeface="+mn-ea"/>
              </a:rPr>
              <a:t>DI</a:t>
            </a:r>
          </a:p>
          <a:p>
            <a:pPr>
              <a:lnSpc>
                <a:spcPts val="3000"/>
              </a:lnSpc>
            </a:pPr>
            <a:r>
              <a:rPr lang="en-US" altLang="zh-CN" sz="2000" b="1" dirty="0" smtClean="0">
                <a:latin typeface="+mn-ea"/>
                <a:ea typeface="+mn-ea"/>
              </a:rPr>
              <a:t>XCHG  </a:t>
            </a:r>
            <a:r>
              <a:rPr lang="en-US" altLang="zh-CN" sz="2000" b="1" dirty="0" smtClean="0">
                <a:solidFill>
                  <a:srgbClr val="0000FF"/>
                </a:solidFill>
                <a:effectLst>
                  <a:outerShdw blurRad="38100" dist="38100" dir="2700000" algn="tl">
                    <a:srgbClr val="000000">
                      <a:alpha val="43137"/>
                    </a:srgbClr>
                  </a:outerShdw>
                </a:effectLst>
                <a:latin typeface="+mn-ea"/>
                <a:ea typeface="+mn-ea"/>
              </a:rPr>
              <a:t>AH</a:t>
            </a:r>
            <a:r>
              <a:rPr lang="en-US" altLang="zh-CN" sz="2000" b="1" dirty="0" smtClean="0">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DH </a:t>
            </a:r>
            <a:r>
              <a:rPr lang="en-US" altLang="zh-CN" sz="2000" b="1" dirty="0" smtClean="0">
                <a:latin typeface="+mn-ea"/>
                <a:ea typeface="+mn-ea"/>
              </a:rPr>
              <a:t>         </a:t>
            </a:r>
            <a:r>
              <a:rPr lang="en-US" altLang="zh-CN" sz="2000" b="1" dirty="0">
                <a:latin typeface="+mn-ea"/>
                <a:ea typeface="+mn-ea"/>
              </a:rPr>
              <a:t>;</a:t>
            </a:r>
            <a:r>
              <a:rPr lang="zh-CN" altLang="en-US" sz="2000" b="1" dirty="0" smtClean="0">
                <a:latin typeface="+mn-ea"/>
                <a:ea typeface="+mn-ea"/>
              </a:rPr>
              <a:t>交换</a:t>
            </a:r>
            <a:r>
              <a:rPr lang="en-US" altLang="zh-CN" sz="2000" b="1" dirty="0">
                <a:latin typeface="+mn-ea"/>
                <a:ea typeface="+mn-ea"/>
              </a:rPr>
              <a:t>AH</a:t>
            </a:r>
            <a:r>
              <a:rPr lang="zh-CN" altLang="en-US" sz="2000" b="1" dirty="0">
                <a:latin typeface="+mn-ea"/>
                <a:ea typeface="+mn-ea"/>
              </a:rPr>
              <a:t>与</a:t>
            </a:r>
            <a:r>
              <a:rPr lang="en-US" altLang="zh-CN" sz="2000" b="1" dirty="0">
                <a:latin typeface="+mn-ea"/>
                <a:ea typeface="+mn-ea"/>
              </a:rPr>
              <a:t>DH</a:t>
            </a:r>
            <a:r>
              <a:rPr lang="zh-CN" altLang="en-US" sz="2000" b="1" dirty="0">
                <a:latin typeface="+mn-ea"/>
                <a:ea typeface="+mn-ea"/>
              </a:rPr>
              <a:t>之值</a:t>
            </a:r>
            <a:endParaRPr lang="en-US" altLang="zh-CN" sz="2000" b="1" dirty="0" smtClean="0">
              <a:latin typeface="+mn-ea"/>
              <a:ea typeface="+mn-ea"/>
            </a:endParaRPr>
          </a:p>
        </p:txBody>
      </p:sp>
    </p:spTree>
    <p:extLst>
      <p:ext uri="{BB962C8B-B14F-4D97-AF65-F5344CB8AC3E}">
        <p14:creationId xmlns:p14="http://schemas.microsoft.com/office/powerpoint/2010/main" val="9164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2.5.1  </a:t>
            </a:r>
            <a:r>
              <a:rPr lang="zh-CN" altLang="en-US" sz="3200" b="1" dirty="0" smtClean="0">
                <a:solidFill>
                  <a:srgbClr val="0000FF"/>
                </a:solidFill>
              </a:rPr>
              <a:t>立即寻址</a:t>
            </a:r>
            <a:r>
              <a:rPr lang="zh-CN" altLang="en-US" sz="3200" b="1" dirty="0">
                <a:solidFill>
                  <a:srgbClr val="0000FF"/>
                </a:solidFill>
              </a:rPr>
              <a:t>方式和寄存器</a:t>
            </a:r>
            <a:r>
              <a:rPr lang="zh-CN" altLang="en-US" sz="3200" b="1" dirty="0" smtClean="0">
                <a:solidFill>
                  <a:srgbClr val="0000FF"/>
                </a:solidFill>
              </a:rPr>
              <a:t>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11189" y="1844824"/>
            <a:ext cx="7921624" cy="96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a:t>由于操作数在寄存器中，不需要通过访问存储器来取得操作数，所以</a:t>
            </a:r>
            <a:r>
              <a:rPr lang="zh-CN" altLang="en-US" sz="2400" b="1" dirty="0">
                <a:solidFill>
                  <a:srgbClr val="0000FF"/>
                </a:solidFill>
              </a:rPr>
              <a:t>采用寄存器寻址方式的指令执行速度较快</a:t>
            </a:r>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寄存器</a:t>
            </a:r>
            <a:r>
              <a:rPr lang="zh-CN" altLang="en-US" sz="2800" b="1" dirty="0" smtClean="0">
                <a:solidFill>
                  <a:srgbClr val="0000FF"/>
                </a:solidFill>
              </a:rPr>
              <a:t>寻址方式</a:t>
            </a:r>
            <a:endParaRPr lang="zh-CN" altLang="en-US" sz="2800" b="1" dirty="0">
              <a:solidFill>
                <a:srgbClr val="0000FF"/>
              </a:solidFill>
            </a:endParaRPr>
          </a:p>
        </p:txBody>
      </p:sp>
    </p:spTree>
    <p:extLst>
      <p:ext uri="{BB962C8B-B14F-4D97-AF65-F5344CB8AC3E}">
        <p14:creationId xmlns:p14="http://schemas.microsoft.com/office/powerpoint/2010/main" val="2180794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09601" y="1772816"/>
            <a:ext cx="7921624"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当指令</a:t>
            </a:r>
            <a:r>
              <a:rPr lang="zh-CN" altLang="en-US" sz="2400" b="1" dirty="0"/>
              <a:t>的</a:t>
            </a:r>
            <a:r>
              <a:rPr lang="zh-CN" altLang="en-US" sz="2400" b="1" dirty="0" smtClean="0"/>
              <a:t>操作数在存储单元时，</a:t>
            </a:r>
            <a:r>
              <a:rPr lang="zh-CN" altLang="en-US" sz="2400" b="1" dirty="0"/>
              <a:t>指定存储单元就指定了操作数</a:t>
            </a:r>
            <a:r>
              <a:rPr lang="zh-CN" altLang="en-US" sz="2400" b="1" dirty="0" smtClean="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smtClean="0"/>
              <a:t>在某个</a:t>
            </a:r>
            <a:r>
              <a:rPr lang="zh-CN" altLang="en-US" sz="2400" b="1" dirty="0"/>
              <a:t>段内，通过偏移就能够指定</a:t>
            </a:r>
            <a:r>
              <a:rPr lang="zh-CN" altLang="en-US" sz="2400" b="1" dirty="0" smtClean="0"/>
              <a:t>存储单元。一般</a:t>
            </a:r>
            <a:r>
              <a:rPr lang="zh-CN" altLang="en-US" sz="2400" b="1" dirty="0"/>
              <a:t>情况下访问存储单元的指令只需要给出存储单元的偏移</a:t>
            </a:r>
            <a:r>
              <a:rPr lang="zh-CN" altLang="en-US" sz="2400" b="1" dirty="0" smtClean="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u="sng" dirty="0" smtClean="0">
                <a:solidFill>
                  <a:srgbClr val="0000FF"/>
                </a:solidFill>
                <a:effectLst>
                  <a:outerShdw blurRad="38100" dist="38100" dir="2700000" algn="tl">
                    <a:srgbClr val="000000">
                      <a:alpha val="43137"/>
                    </a:srgbClr>
                  </a:outerShdw>
                </a:effectLst>
              </a:rPr>
              <a:t>存储器寻址方式</a:t>
            </a:r>
            <a:r>
              <a:rPr lang="zh-CN" altLang="en-US" sz="2400" b="1" dirty="0" smtClean="0"/>
              <a:t>指</a:t>
            </a:r>
            <a:r>
              <a:rPr lang="zh-CN" altLang="en-US" sz="2400" b="1" dirty="0"/>
              <a:t>，给出存储单元偏移的方式</a:t>
            </a:r>
            <a:r>
              <a:rPr lang="zh-CN" altLang="en-US" sz="2400" b="1" dirty="0" smtClean="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smtClean="0"/>
              <a:t>采用</a:t>
            </a:r>
            <a:r>
              <a:rPr lang="en-US" altLang="zh-CN" sz="2400" b="1" dirty="0"/>
              <a:t>32</a:t>
            </a:r>
            <a:r>
              <a:rPr lang="zh-CN" altLang="en-US" sz="2400" b="1" dirty="0"/>
              <a:t>位的存储器寻址方式，能够给出</a:t>
            </a:r>
            <a:r>
              <a:rPr lang="en-US" altLang="zh-CN" sz="2400" b="1" dirty="0"/>
              <a:t>32</a:t>
            </a:r>
            <a:r>
              <a:rPr lang="zh-CN" altLang="en-US" sz="2400" b="1" dirty="0"/>
              <a:t>位的偏移</a:t>
            </a:r>
            <a:r>
              <a:rPr lang="zh-CN" altLang="en-US" sz="2400" b="1" dirty="0" smtClean="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smtClean="0"/>
              <a:t>常常</a:t>
            </a:r>
            <a:r>
              <a:rPr lang="zh-CN" altLang="en-US" sz="2400" b="1" dirty="0"/>
              <a:t>把要访问的存储单元的段内偏移称为</a:t>
            </a:r>
            <a:r>
              <a:rPr lang="zh-CN" altLang="en-US" sz="2400" b="1" u="sng" dirty="0">
                <a:solidFill>
                  <a:srgbClr val="0000FF"/>
                </a:solidFill>
                <a:effectLst>
                  <a:outerShdw blurRad="38100" dist="38100" dir="2700000" algn="tl">
                    <a:srgbClr val="000000">
                      <a:alpha val="43137"/>
                    </a:srgbClr>
                  </a:outerShdw>
                </a:effectLst>
              </a:rPr>
              <a:t>有效地址</a:t>
            </a:r>
            <a:r>
              <a:rPr lang="en-US" altLang="zh-CN" sz="2400" b="1" dirty="0"/>
              <a:t>EA</a:t>
            </a:r>
            <a:r>
              <a:rPr lang="en-US" altLang="zh-CN" b="1" dirty="0"/>
              <a:t>(Effective Address)</a:t>
            </a:r>
            <a:r>
              <a:rPr lang="zh-CN" altLang="en-US" sz="2400" b="1" dirty="0"/>
              <a:t>。在</a:t>
            </a:r>
            <a:r>
              <a:rPr lang="en-US" altLang="zh-CN" sz="2400" b="1" dirty="0"/>
              <a:t>32</a:t>
            </a:r>
            <a:r>
              <a:rPr lang="zh-CN" altLang="en-US" sz="2400" b="1" dirty="0"/>
              <a:t>位存储器寻址方式下，存储单元的有效地址可达</a:t>
            </a:r>
            <a:r>
              <a:rPr lang="en-US" altLang="zh-CN" sz="2400" b="1" dirty="0"/>
              <a:t>32</a:t>
            </a:r>
            <a:r>
              <a:rPr lang="zh-CN" altLang="en-US" sz="2400" b="1" dirty="0"/>
              <a:t>位。</a:t>
            </a:r>
            <a:endParaRPr lang="zh-CN" altLang="en-US" sz="2400" b="1" dirty="0">
              <a:solidFill>
                <a:srgbClr val="0000FF"/>
              </a:solidFill>
            </a:endParaRPr>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a:solidFill>
                  <a:srgbClr val="0000FF"/>
                </a:solidFill>
              </a:rPr>
              <a:t>32</a:t>
            </a:r>
            <a:r>
              <a:rPr lang="zh-CN" altLang="en-US" sz="2800" b="1" dirty="0">
                <a:solidFill>
                  <a:srgbClr val="0000FF"/>
                </a:solidFill>
              </a:rPr>
              <a:t>位的存储器寻址方式</a:t>
            </a:r>
          </a:p>
        </p:txBody>
      </p:sp>
    </p:spTree>
    <p:extLst>
      <p:ext uri="{BB962C8B-B14F-4D97-AF65-F5344CB8AC3E}">
        <p14:creationId xmlns:p14="http://schemas.microsoft.com/office/powerpoint/2010/main" val="3409977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09601" y="1772816"/>
            <a:ext cx="7921624" cy="417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a:t>为了灵活方便地访问存储器，</a:t>
            </a:r>
            <a:r>
              <a:rPr lang="en-US" altLang="zh-CN" sz="2000" b="1" dirty="0"/>
              <a:t>IA-32</a:t>
            </a:r>
            <a:r>
              <a:rPr lang="zh-CN" altLang="en-US" sz="2400" b="1" dirty="0"/>
              <a:t>系列</a:t>
            </a:r>
            <a:r>
              <a:rPr lang="en-US" altLang="zh-CN" sz="2000" b="1" dirty="0"/>
              <a:t>CPU</a:t>
            </a:r>
            <a:r>
              <a:rPr lang="zh-CN" altLang="en-US" sz="2400" b="1" dirty="0"/>
              <a:t>提供了多种表示存储单元偏移的方式。换句话说，</a:t>
            </a:r>
            <a:r>
              <a:rPr lang="zh-CN" altLang="en-US" sz="2400" b="1" dirty="0">
                <a:solidFill>
                  <a:srgbClr val="C00000"/>
                </a:solidFill>
                <a:effectLst>
                  <a:outerShdw blurRad="38100" dist="38100" dir="2700000" algn="tl">
                    <a:srgbClr val="000000">
                      <a:alpha val="43137"/>
                    </a:srgbClr>
                  </a:outerShdw>
                </a:effectLst>
              </a:rPr>
              <a:t>有多种存储器寻址方式</a:t>
            </a:r>
            <a:r>
              <a:rPr lang="zh-CN" altLang="en-US" sz="2400" b="1" dirty="0" smtClean="0"/>
              <a:t>。</a:t>
            </a:r>
            <a:endParaRPr lang="en-US" altLang="zh-CN" sz="2400" b="1" dirty="0" smtClean="0"/>
          </a:p>
          <a:p>
            <a:pPr marL="800100" lvl="1" indent="-342900" algn="just" eaLnBrk="1" hangingPunct="1">
              <a:lnSpc>
                <a:spcPts val="3600"/>
              </a:lnSpc>
              <a:spcBef>
                <a:spcPts val="600"/>
              </a:spcBef>
              <a:buFont typeface="Arial" pitchFamily="34" charset="0"/>
              <a:buChar char="•"/>
            </a:pPr>
            <a:r>
              <a:rPr lang="zh-CN" altLang="en-US" sz="2400" b="1" dirty="0" smtClean="0">
                <a:solidFill>
                  <a:srgbClr val="0000FF"/>
                </a:solidFill>
              </a:rPr>
              <a:t>直接寻址</a:t>
            </a:r>
            <a:endParaRPr lang="en-US" altLang="zh-CN" sz="2400" b="1" dirty="0" smtClean="0">
              <a:solidFill>
                <a:srgbClr val="0000FF"/>
              </a:solidFill>
            </a:endParaRPr>
          </a:p>
          <a:p>
            <a:pPr marL="800100" lvl="1" indent="-342900" algn="just" eaLnBrk="1" hangingPunct="1">
              <a:lnSpc>
                <a:spcPts val="3600"/>
              </a:lnSpc>
              <a:spcBef>
                <a:spcPts val="600"/>
              </a:spcBef>
              <a:buFont typeface="Arial" pitchFamily="34" charset="0"/>
              <a:buChar char="•"/>
            </a:pPr>
            <a:r>
              <a:rPr lang="zh-CN" altLang="en-US" sz="2400" b="1" dirty="0" smtClean="0">
                <a:solidFill>
                  <a:srgbClr val="0000FF"/>
                </a:solidFill>
              </a:rPr>
              <a:t>寄存器间接</a:t>
            </a:r>
            <a:endParaRPr lang="en-US" altLang="zh-CN" sz="2400" b="1" dirty="0" smtClean="0">
              <a:solidFill>
                <a:srgbClr val="0000FF"/>
              </a:solidFill>
            </a:endParaRPr>
          </a:p>
          <a:p>
            <a:pPr marL="800100" lvl="1" indent="-342900" algn="just" eaLnBrk="1" hangingPunct="1">
              <a:lnSpc>
                <a:spcPts val="3600"/>
              </a:lnSpc>
              <a:spcBef>
                <a:spcPts val="600"/>
              </a:spcBef>
              <a:buFont typeface="Arial" pitchFamily="34" charset="0"/>
              <a:buChar char="•"/>
            </a:pPr>
            <a:r>
              <a:rPr lang="zh-CN" altLang="en-US" sz="2400" b="1" dirty="0" smtClean="0">
                <a:solidFill>
                  <a:srgbClr val="0000FF"/>
                </a:solidFill>
              </a:rPr>
              <a:t>寄存器相对</a:t>
            </a:r>
            <a:endParaRPr lang="en-US" altLang="zh-CN" sz="2400" b="1" dirty="0" smtClean="0">
              <a:solidFill>
                <a:srgbClr val="0000FF"/>
              </a:solidFill>
            </a:endParaRPr>
          </a:p>
          <a:p>
            <a:pPr marL="800100" lvl="1" indent="-342900" algn="just" eaLnBrk="1" hangingPunct="1">
              <a:lnSpc>
                <a:spcPts val="3600"/>
              </a:lnSpc>
              <a:spcBef>
                <a:spcPts val="600"/>
              </a:spcBef>
              <a:buFont typeface="Arial" pitchFamily="34" charset="0"/>
              <a:buChar char="•"/>
            </a:pPr>
            <a:r>
              <a:rPr lang="zh-CN" altLang="en-US" sz="2400" b="1" dirty="0" smtClean="0">
                <a:solidFill>
                  <a:srgbClr val="0000FF"/>
                </a:solidFill>
              </a:rPr>
              <a:t>基址加变址</a:t>
            </a:r>
            <a:endParaRPr lang="en-US" altLang="zh-CN" sz="2400" b="1" dirty="0" smtClean="0">
              <a:solidFill>
                <a:srgbClr val="0000FF"/>
              </a:solidFill>
            </a:endParaRPr>
          </a:p>
          <a:p>
            <a:pPr marL="800100" lvl="1" indent="-342900" algn="just" eaLnBrk="1" hangingPunct="1">
              <a:lnSpc>
                <a:spcPts val="3600"/>
              </a:lnSpc>
              <a:spcBef>
                <a:spcPts val="600"/>
              </a:spcBef>
              <a:buFont typeface="Arial" pitchFamily="34" charset="0"/>
              <a:buChar char="•"/>
            </a:pPr>
            <a:r>
              <a:rPr lang="zh-CN" altLang="en-US" sz="2400" b="1" dirty="0">
                <a:solidFill>
                  <a:srgbClr val="0000FF"/>
                </a:solidFill>
              </a:rPr>
              <a:t>通用</a:t>
            </a:r>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a:solidFill>
                  <a:srgbClr val="0000FF"/>
                </a:solidFill>
              </a:rPr>
              <a:t>32</a:t>
            </a:r>
            <a:r>
              <a:rPr lang="zh-CN" altLang="en-US" sz="2800" b="1" dirty="0">
                <a:solidFill>
                  <a:srgbClr val="0000FF"/>
                </a:solidFill>
              </a:rPr>
              <a:t>位的存储器寻址方式</a:t>
            </a:r>
          </a:p>
        </p:txBody>
      </p:sp>
    </p:spTree>
    <p:extLst>
      <p:ext uri="{BB962C8B-B14F-4D97-AF65-F5344CB8AC3E}">
        <p14:creationId xmlns:p14="http://schemas.microsoft.com/office/powerpoint/2010/main" val="155417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333375"/>
            <a:ext cx="8281988" cy="574675"/>
          </a:xfrm>
        </p:spPr>
        <p:txBody>
          <a:bodyPr/>
          <a:lstStyle/>
          <a:p>
            <a:pPr eaLnBrk="1" hangingPunct="1"/>
            <a:r>
              <a:rPr lang="en-US" altLang="zh-CN" b="1" dirty="0" smtClean="0">
                <a:solidFill>
                  <a:srgbClr val="0000FF"/>
                </a:solidFill>
              </a:rPr>
              <a:t>2.4  </a:t>
            </a:r>
            <a:r>
              <a:rPr lang="zh-CN" altLang="en-US" b="1" dirty="0" smtClean="0">
                <a:solidFill>
                  <a:srgbClr val="0000FF"/>
                </a:solidFill>
              </a:rPr>
              <a:t>段寄存器</a:t>
            </a:r>
            <a:endParaRPr lang="zh-CN" altLang="en-US" dirty="0" smtClean="0"/>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3076" name="Text Box 4"/>
          <p:cNvSpPr txBox="1">
            <a:spLocks noChangeArrowheads="1"/>
          </p:cNvSpPr>
          <p:nvPr/>
        </p:nvSpPr>
        <p:spPr bwMode="auto">
          <a:xfrm>
            <a:off x="611188" y="1332434"/>
            <a:ext cx="79216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pPr>
            <a:r>
              <a:rPr lang="en-US" altLang="zh-CN" sz="2800" b="1" dirty="0" smtClean="0">
                <a:solidFill>
                  <a:srgbClr val="0000FF"/>
                </a:solidFill>
              </a:rPr>
              <a:t>2.4.1  </a:t>
            </a:r>
            <a:r>
              <a:rPr lang="zh-CN" altLang="en-US" sz="2800" b="1" dirty="0" smtClean="0">
                <a:solidFill>
                  <a:srgbClr val="0000FF"/>
                </a:solidFill>
              </a:rPr>
              <a:t>存储器分段</a:t>
            </a:r>
            <a:endParaRPr lang="zh-CN" altLang="en-US" sz="2800" b="1" dirty="0">
              <a:solidFill>
                <a:srgbClr val="0000FF"/>
              </a:solidFill>
            </a:endParaRPr>
          </a:p>
          <a:p>
            <a:pPr algn="just" eaLnBrk="1" hangingPunct="1">
              <a:spcBef>
                <a:spcPct val="50000"/>
              </a:spcBef>
            </a:pPr>
            <a:r>
              <a:rPr lang="en-US" altLang="zh-CN" sz="2800" b="1" dirty="0" smtClean="0">
                <a:solidFill>
                  <a:srgbClr val="0000FF"/>
                </a:solidFill>
              </a:rPr>
              <a:t>2.4.2  </a:t>
            </a:r>
            <a:r>
              <a:rPr lang="zh-CN" altLang="en-US" sz="2800" b="1" dirty="0">
                <a:solidFill>
                  <a:srgbClr val="0000FF"/>
                </a:solidFill>
              </a:rPr>
              <a:t>逻辑</a:t>
            </a:r>
            <a:r>
              <a:rPr lang="zh-CN" altLang="en-US" sz="2800" b="1" dirty="0" smtClean="0">
                <a:solidFill>
                  <a:srgbClr val="0000FF"/>
                </a:solidFill>
              </a:rPr>
              <a:t>地址</a:t>
            </a:r>
            <a:endParaRPr lang="en-US" altLang="zh-CN" sz="2800" b="1" dirty="0" smtClean="0">
              <a:solidFill>
                <a:srgbClr val="0000FF"/>
              </a:solidFill>
            </a:endParaRPr>
          </a:p>
          <a:p>
            <a:pPr algn="just" eaLnBrk="1" hangingPunct="1">
              <a:spcBef>
                <a:spcPct val="50000"/>
              </a:spcBef>
            </a:pPr>
            <a:r>
              <a:rPr lang="en-US" altLang="zh-CN" sz="2800" b="1" dirty="0" smtClean="0">
                <a:solidFill>
                  <a:srgbClr val="0000FF"/>
                </a:solidFill>
              </a:rPr>
              <a:t>2.4.3  </a:t>
            </a:r>
            <a:r>
              <a:rPr lang="zh-CN" altLang="en-US" sz="2800" b="1" dirty="0" smtClean="0">
                <a:solidFill>
                  <a:srgbClr val="0000FF"/>
                </a:solidFill>
              </a:rPr>
              <a:t>段寄存器</a:t>
            </a:r>
            <a:endParaRPr lang="zh-CN" altLang="en-US" sz="2800" dirty="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09601" y="1772816"/>
            <a:ext cx="79216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操作数</a:t>
            </a:r>
            <a:r>
              <a:rPr lang="zh-CN" altLang="en-US" sz="2400" b="1" dirty="0"/>
              <a:t>在存储器中，指令直接包含操作数所在存储单元的有效地址。把这种寻址方式称为</a:t>
            </a:r>
            <a:r>
              <a:rPr lang="zh-CN" altLang="en-US" sz="2400" b="1" u="sng" dirty="0">
                <a:solidFill>
                  <a:srgbClr val="0000FF"/>
                </a:solidFill>
                <a:effectLst>
                  <a:outerShdw blurRad="38100" dist="38100" dir="2700000" algn="tl">
                    <a:srgbClr val="000000">
                      <a:alpha val="43137"/>
                    </a:srgbClr>
                  </a:outerShdw>
                </a:effectLst>
              </a:rPr>
              <a:t>直接寻址方式</a:t>
            </a:r>
            <a:r>
              <a:rPr lang="zh-CN" altLang="en-US" sz="2400" b="1" dirty="0" smtClean="0"/>
              <a:t>。</a:t>
            </a:r>
            <a:endParaRPr lang="en-US" altLang="zh-CN" sz="2400"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直接寻址方式</a:t>
            </a:r>
          </a:p>
        </p:txBody>
      </p:sp>
      <p:sp>
        <p:nvSpPr>
          <p:cNvPr id="6" name="矩形 5"/>
          <p:cNvSpPr/>
          <p:nvPr/>
        </p:nvSpPr>
        <p:spPr>
          <a:xfrm>
            <a:off x="611188" y="3068960"/>
            <a:ext cx="8125850" cy="1246495"/>
          </a:xfrm>
          <a:prstGeom prst="rect">
            <a:avLst/>
          </a:prstGeom>
        </p:spPr>
        <p:txBody>
          <a:bodyPr wrap="square">
            <a:spAutoFit/>
          </a:bodyPr>
          <a:lstStyle/>
          <a:p>
            <a:pPr>
              <a:lnSpc>
                <a:spcPts val="3000"/>
              </a:lnSpc>
            </a:pPr>
            <a:r>
              <a:rPr lang="en-US" altLang="zh-CN" sz="2000" b="1" dirty="0" smtClean="0">
                <a:effectLst>
                  <a:outerShdw blurRad="38100" dist="38100" dir="2700000" algn="tl">
                    <a:srgbClr val="000000">
                      <a:alpha val="43137"/>
                    </a:srgbClr>
                  </a:outerShdw>
                </a:effectLst>
                <a:latin typeface="+mn-ea"/>
                <a:ea typeface="+mn-ea"/>
              </a:rPr>
              <a:t>MOV   ECX,</a:t>
            </a:r>
            <a:r>
              <a:rPr lang="en-US" altLang="zh-CN" sz="2000" b="1" dirty="0" smtClean="0">
                <a:solidFill>
                  <a:srgbClr val="0000FF"/>
                </a:solidFill>
                <a:effectLst>
                  <a:outerShdw blurRad="38100" dist="38100" dir="2700000" algn="tl">
                    <a:srgbClr val="000000">
                      <a:alpha val="43137"/>
                    </a:srgbClr>
                  </a:outerShdw>
                </a:effectLst>
                <a:latin typeface="+mn-ea"/>
                <a:ea typeface="+mn-ea"/>
              </a:rPr>
              <a:t> [95480H</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操作数采用直接寻址</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9547CH]</a:t>
            </a:r>
            <a:r>
              <a:rPr lang="en-US" altLang="zh-CN" sz="2000" b="1" dirty="0" smtClean="0">
                <a:effectLst>
                  <a:outerShdw blurRad="38100" dist="38100" dir="2700000" algn="tl">
                    <a:srgbClr val="000000">
                      <a:alpha val="43137"/>
                    </a:srgbClr>
                  </a:outerShdw>
                </a:effectLst>
                <a:latin typeface="+mn-ea"/>
                <a:ea typeface="+mn-ea"/>
              </a:rPr>
              <a:t>, DX        </a:t>
            </a:r>
            <a:r>
              <a:rPr lang="en-US" altLang="zh-CN" sz="2000" b="1" dirty="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目的</a:t>
            </a:r>
            <a:r>
              <a:rPr lang="zh-CN" altLang="en-US" sz="2000" b="1" dirty="0">
                <a:effectLst>
                  <a:outerShdw blurRad="38100" dist="38100" dir="2700000" algn="tl">
                    <a:srgbClr val="000000">
                      <a:alpha val="43137"/>
                    </a:srgbClr>
                  </a:outerShdw>
                </a:effectLst>
                <a:latin typeface="+mn-ea"/>
                <a:ea typeface="+mn-ea"/>
              </a:rPr>
              <a:t>操作数采用直接寻址</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ADD   BL, </a:t>
            </a:r>
            <a:r>
              <a:rPr lang="en-US" altLang="zh-CN" sz="2000" b="1" dirty="0" smtClean="0">
                <a:solidFill>
                  <a:srgbClr val="0000FF"/>
                </a:solidFill>
                <a:effectLst>
                  <a:outerShdw blurRad="38100" dist="38100" dir="2700000" algn="tl">
                    <a:srgbClr val="000000">
                      <a:alpha val="43137"/>
                    </a:srgbClr>
                  </a:outerShdw>
                </a:effectLst>
                <a:latin typeface="+mn-ea"/>
                <a:ea typeface="+mn-ea"/>
              </a:rPr>
              <a:t>[95478H</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操作数采用直接寻址</a:t>
            </a:r>
            <a:endParaRPr lang="en-US" altLang="zh-CN" sz="2000" b="1" dirty="0" smtClean="0">
              <a:effectLst>
                <a:outerShdw blurRad="38100" dist="38100" dir="2700000" algn="tl">
                  <a:srgbClr val="000000">
                    <a:alpha val="43137"/>
                  </a:srgbClr>
                </a:outerShdw>
              </a:effectLst>
              <a:latin typeface="+mn-ea"/>
              <a:ea typeface="+mn-ea"/>
            </a:endParaRPr>
          </a:p>
        </p:txBody>
      </p:sp>
      <p:sp>
        <p:nvSpPr>
          <p:cNvPr id="7" name="圆角矩形标注 6"/>
          <p:cNvSpPr/>
          <p:nvPr/>
        </p:nvSpPr>
        <p:spPr>
          <a:xfrm>
            <a:off x="683568" y="5373216"/>
            <a:ext cx="7849245" cy="777858"/>
          </a:xfrm>
          <a:prstGeom prst="wedgeRoundRectCallout">
            <a:avLst>
              <a:gd name="adj1" fmla="val -8200"/>
              <a:gd name="adj2" fmla="val -84855"/>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立即寻址和</a:t>
            </a:r>
            <a:r>
              <a:rPr lang="zh-CN" altLang="en-US" sz="2000" b="1" dirty="0" smtClean="0">
                <a:solidFill>
                  <a:srgbClr val="FF0000"/>
                </a:solidFill>
              </a:rPr>
              <a:t>直接寻址有本质区别！</a:t>
            </a:r>
            <a:endParaRPr lang="en-US" altLang="zh-CN" sz="2000" b="1" dirty="0" smtClean="0">
              <a:solidFill>
                <a:srgbClr val="FF0000"/>
              </a:solidFill>
            </a:endParaRPr>
          </a:p>
          <a:p>
            <a:r>
              <a:rPr lang="zh-CN" altLang="en-US" sz="2000" b="1" dirty="0" smtClean="0">
                <a:solidFill>
                  <a:srgbClr val="0000FF"/>
                </a:solidFill>
              </a:rPr>
              <a:t>直接寻址</a:t>
            </a:r>
            <a:r>
              <a:rPr lang="zh-CN" altLang="en-US" sz="2000" b="1" dirty="0">
                <a:solidFill>
                  <a:srgbClr val="0000FF"/>
                </a:solidFill>
              </a:rPr>
              <a:t>的地址要放在方括号</a:t>
            </a:r>
            <a:r>
              <a:rPr lang="zh-CN" altLang="en-US" sz="2000" b="1" dirty="0" smtClean="0">
                <a:solidFill>
                  <a:srgbClr val="0000FF"/>
                </a:solidFill>
              </a:rPr>
              <a:t>中，在</a:t>
            </a:r>
            <a:r>
              <a:rPr lang="zh-CN" altLang="en-US" sz="2000" b="1" dirty="0">
                <a:solidFill>
                  <a:srgbClr val="0000FF"/>
                </a:solidFill>
              </a:rPr>
              <a:t>源程序中，往往用变量名</a:t>
            </a:r>
            <a:r>
              <a:rPr lang="zh-CN" altLang="en-US" sz="2000" b="1" dirty="0" smtClean="0">
                <a:solidFill>
                  <a:srgbClr val="0000FF"/>
                </a:solidFill>
              </a:rPr>
              <a:t>表示</a:t>
            </a:r>
            <a:r>
              <a:rPr lang="zh-CN" altLang="en-US" sz="2000" b="1" dirty="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312777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28339" y="2247543"/>
            <a:ext cx="3098303"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示例</a:t>
            </a:r>
            <a:endParaRPr lang="en-US" altLang="zh-CN" sz="2400" b="1" dirty="0" smtClean="0"/>
          </a:p>
          <a:p>
            <a:pPr algn="just" eaLnBrk="1" hangingPunct="1">
              <a:lnSpc>
                <a:spcPts val="3000"/>
              </a:lnSpc>
              <a:spcBef>
                <a:spcPts val="0"/>
              </a:spcBef>
            </a:pPr>
            <a:r>
              <a:rPr lang="zh-CN" altLang="en-US" b="1" dirty="0" smtClean="0"/>
              <a:t>假设</a:t>
            </a:r>
            <a:r>
              <a:rPr lang="zh-CN" altLang="en-US" b="1" dirty="0"/>
              <a:t>数据段和代码段重叠</a:t>
            </a:r>
            <a:r>
              <a:rPr lang="zh-CN" altLang="en-US" b="1" dirty="0" smtClean="0"/>
              <a:t>，</a:t>
            </a:r>
            <a:endParaRPr lang="en-US" altLang="zh-CN" b="1" dirty="0" smtClean="0"/>
          </a:p>
          <a:p>
            <a:pPr algn="just" eaLnBrk="1" hangingPunct="1">
              <a:lnSpc>
                <a:spcPts val="3000"/>
              </a:lnSpc>
              <a:spcBef>
                <a:spcPts val="0"/>
              </a:spcBef>
            </a:pPr>
            <a:r>
              <a:rPr lang="zh-CN" altLang="en-US" b="1" dirty="0" smtClean="0"/>
              <a:t>段</a:t>
            </a:r>
            <a:r>
              <a:rPr lang="zh-CN" altLang="en-US" b="1" dirty="0"/>
              <a:t>起始地址都是</a:t>
            </a:r>
            <a:r>
              <a:rPr lang="en-US" altLang="zh-CN" b="1" dirty="0" smtClean="0"/>
              <a:t>0</a:t>
            </a:r>
            <a:r>
              <a:rPr lang="zh-CN" altLang="en-US" b="1" dirty="0"/>
              <a:t>。</a:t>
            </a:r>
            <a:endParaRPr lang="en-US" altLang="zh-CN" b="1" dirty="0" smtClean="0"/>
          </a:p>
          <a:p>
            <a:pPr algn="just" eaLnBrk="1" hangingPunct="1">
              <a:lnSpc>
                <a:spcPts val="3000"/>
              </a:lnSpc>
              <a:spcBef>
                <a:spcPts val="0"/>
              </a:spcBef>
            </a:pPr>
            <a:r>
              <a:rPr lang="zh-CN" altLang="en-US" b="1" dirty="0" smtClean="0"/>
              <a:t>有效地址</a:t>
            </a:r>
            <a:r>
              <a:rPr lang="zh-CN" altLang="en-US" b="1" dirty="0"/>
              <a:t>为</a:t>
            </a:r>
            <a:r>
              <a:rPr lang="en-US" altLang="zh-CN" b="1" dirty="0"/>
              <a:t>01234567H</a:t>
            </a:r>
            <a:r>
              <a:rPr lang="zh-CN" altLang="en-US" b="1" dirty="0" smtClean="0"/>
              <a:t>的</a:t>
            </a:r>
            <a:endParaRPr lang="en-US" altLang="zh-CN" b="1" dirty="0" smtClean="0"/>
          </a:p>
          <a:p>
            <a:pPr algn="just" eaLnBrk="1" hangingPunct="1">
              <a:lnSpc>
                <a:spcPts val="3000"/>
              </a:lnSpc>
              <a:spcBef>
                <a:spcPts val="0"/>
              </a:spcBef>
            </a:pPr>
            <a:r>
              <a:rPr lang="zh-CN" altLang="en-US" b="1" dirty="0" smtClean="0"/>
              <a:t>双</a:t>
            </a:r>
            <a:r>
              <a:rPr lang="zh-CN" altLang="en-US" b="1" dirty="0"/>
              <a:t>字存储单元中内容</a:t>
            </a:r>
            <a:r>
              <a:rPr lang="zh-CN" altLang="en-US" b="1" dirty="0" smtClean="0"/>
              <a:t>是</a:t>
            </a:r>
            <a:endParaRPr lang="en-US" altLang="zh-CN" b="1" dirty="0" smtClean="0"/>
          </a:p>
          <a:p>
            <a:pPr algn="just" eaLnBrk="1" hangingPunct="1">
              <a:lnSpc>
                <a:spcPts val="3000"/>
              </a:lnSpc>
              <a:spcBef>
                <a:spcPts val="0"/>
              </a:spcBef>
            </a:pPr>
            <a:r>
              <a:rPr lang="en-US" altLang="zh-CN" b="1" dirty="0" smtClean="0"/>
              <a:t>4F5A9687H</a:t>
            </a:r>
            <a:r>
              <a:rPr lang="zh-CN" altLang="en-US" b="1" dirty="0" smtClean="0"/>
              <a:t>。</a:t>
            </a:r>
            <a:endParaRPr lang="en-US" altLang="zh-CN"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直接寻址方式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001185857"/>
              </p:ext>
            </p:extLst>
          </p:nvPr>
        </p:nvGraphicFramePr>
        <p:xfrm>
          <a:off x="3363959" y="1052736"/>
          <a:ext cx="5780041" cy="5158154"/>
        </p:xfrm>
        <a:graphic>
          <a:graphicData uri="http://schemas.openxmlformats.org/presentationml/2006/ole">
            <mc:AlternateContent xmlns:mc="http://schemas.openxmlformats.org/markup-compatibility/2006">
              <mc:Choice xmlns:v="urn:schemas-microsoft-com:vml" Requires="v">
                <p:oleObj spid="_x0000_s50236" name="Visio" r:id="rId4" imgW="4601805" imgH="3123360" progId="Visio.Drawing.11">
                  <p:embed/>
                </p:oleObj>
              </mc:Choice>
              <mc:Fallback>
                <p:oleObj name="Visio" r:id="rId4" imgW="4601805" imgH="312336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959" y="1052736"/>
                        <a:ext cx="5780041" cy="5158154"/>
                      </a:xfrm>
                      <a:prstGeom prst="rect">
                        <a:avLst/>
                      </a:prstGeom>
                      <a:noFill/>
                    </p:spPr>
                  </p:pic>
                </p:oleObj>
              </mc:Fallback>
            </mc:AlternateContent>
          </a:graphicData>
        </a:graphic>
      </p:graphicFrame>
      <p:sp>
        <p:nvSpPr>
          <p:cNvPr id="4" name="TextBox 3"/>
          <p:cNvSpPr txBox="1"/>
          <p:nvPr/>
        </p:nvSpPr>
        <p:spPr>
          <a:xfrm>
            <a:off x="628338" y="5382508"/>
            <a:ext cx="3079566" cy="369332"/>
          </a:xfrm>
          <a:prstGeom prst="rect">
            <a:avLst/>
          </a:prstGeom>
          <a:solidFill>
            <a:srgbClr val="66FFFF"/>
          </a:solidFill>
        </p:spPr>
        <p:txBody>
          <a:bodyPr wrap="square" rtlCol="0">
            <a:spAutoFit/>
          </a:bodyPr>
          <a:lstStyle/>
          <a:p>
            <a:r>
              <a:rPr lang="en-US" altLang="zh-CN" b="1" dirty="0" smtClean="0">
                <a:latin typeface="+mn-ea"/>
                <a:ea typeface="+mn-ea"/>
              </a:rPr>
              <a:t>MOV   </a:t>
            </a:r>
            <a:r>
              <a:rPr lang="en-US" altLang="zh-CN" b="1" dirty="0">
                <a:latin typeface="+mn-ea"/>
                <a:ea typeface="+mn-ea"/>
              </a:rPr>
              <a:t>EAX</a:t>
            </a:r>
            <a:r>
              <a:rPr lang="zh-CN" altLang="en-US" b="1" dirty="0">
                <a:latin typeface="+mn-ea"/>
                <a:ea typeface="+mn-ea"/>
              </a:rPr>
              <a:t>，</a:t>
            </a:r>
            <a:r>
              <a:rPr lang="en-US" altLang="zh-CN" b="1" dirty="0">
                <a:latin typeface="+mn-ea"/>
                <a:ea typeface="+mn-ea"/>
              </a:rPr>
              <a:t>[01234567H]</a:t>
            </a:r>
            <a:endParaRPr lang="zh-CN" altLang="en-US" b="1" dirty="0">
              <a:latin typeface="+mn-ea"/>
              <a:ea typeface="+mn-ea"/>
            </a:endParaRPr>
          </a:p>
        </p:txBody>
      </p:sp>
    </p:spTree>
    <p:extLst>
      <p:ext uri="{BB962C8B-B14F-4D97-AF65-F5344CB8AC3E}">
        <p14:creationId xmlns:p14="http://schemas.microsoft.com/office/powerpoint/2010/main" val="1333878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09601" y="1772816"/>
            <a:ext cx="79216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a:t>操作数在存储器中，由八个</a:t>
            </a:r>
            <a:r>
              <a:rPr lang="en-US" altLang="zh-CN" sz="2400" b="1" dirty="0"/>
              <a:t>32</a:t>
            </a:r>
            <a:r>
              <a:rPr lang="zh-CN" altLang="en-US" sz="2400" b="1" dirty="0"/>
              <a:t>位的通用寄存器之一给出操作数所在存储单元的有效地址。把这种通过寄存器间接给出存储单元有效地址的方式称为</a:t>
            </a:r>
            <a:r>
              <a:rPr lang="zh-CN" altLang="en-US" sz="2400" b="1" u="sng" dirty="0">
                <a:solidFill>
                  <a:srgbClr val="0000FF"/>
                </a:solidFill>
                <a:effectLst>
                  <a:outerShdw blurRad="38100" dist="38100" dir="2700000" algn="tl">
                    <a:srgbClr val="000000">
                      <a:alpha val="43137"/>
                    </a:srgbClr>
                  </a:outerShdw>
                </a:effectLst>
              </a:rPr>
              <a:t>寄存器</a:t>
            </a:r>
            <a:r>
              <a:rPr lang="zh-CN" altLang="en-US" sz="2400" b="1" u="sng" dirty="0" smtClean="0">
                <a:solidFill>
                  <a:srgbClr val="0000FF"/>
                </a:solidFill>
                <a:effectLst>
                  <a:outerShdw blurRad="38100" dist="38100" dir="2700000" algn="tl">
                    <a:srgbClr val="000000">
                      <a:alpha val="43137"/>
                    </a:srgbClr>
                  </a:outerShdw>
                </a:effectLst>
              </a:rPr>
              <a:t>间接寻址方式</a:t>
            </a:r>
            <a:r>
              <a:rPr lang="zh-CN" altLang="en-US" sz="2400" b="1" dirty="0" smtClean="0"/>
              <a:t>。</a:t>
            </a:r>
            <a:endParaRPr lang="en-US" altLang="zh-CN" sz="2400"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寄存器间接寻址方式</a:t>
            </a:r>
          </a:p>
        </p:txBody>
      </p:sp>
      <p:sp>
        <p:nvSpPr>
          <p:cNvPr id="6" name="矩形 5"/>
          <p:cNvSpPr/>
          <p:nvPr/>
        </p:nvSpPr>
        <p:spPr>
          <a:xfrm>
            <a:off x="683568" y="3429000"/>
            <a:ext cx="8125850" cy="1246495"/>
          </a:xfrm>
          <a:prstGeom prst="rect">
            <a:avLst/>
          </a:prstGeom>
        </p:spPr>
        <p:txBody>
          <a:bodyPr wrap="square">
            <a:spAutoFit/>
          </a:bodyPr>
          <a:lstStyle/>
          <a:p>
            <a:pPr>
              <a:lnSpc>
                <a:spcPts val="3000"/>
              </a:lnSpc>
            </a:pPr>
            <a:r>
              <a:rPr lang="en-US" altLang="zh-CN" sz="2000" b="1" dirty="0" smtClean="0">
                <a:effectLst>
                  <a:outerShdw blurRad="38100" dist="38100" dir="2700000" algn="tl">
                    <a:srgbClr val="000000">
                      <a:alpha val="43137"/>
                    </a:srgbClr>
                  </a:outerShdw>
                </a:effectLst>
                <a:latin typeface="+mn-ea"/>
                <a:ea typeface="+mn-ea"/>
              </a:rPr>
              <a:t>MOV   EAX, </a:t>
            </a:r>
            <a:r>
              <a:rPr lang="en-US" altLang="zh-CN" sz="2000" b="1" dirty="0" smtClean="0">
                <a:solidFill>
                  <a:srgbClr val="0000FF"/>
                </a:solidFill>
                <a:effectLst>
                  <a:outerShdw blurRad="38100" dist="38100" dir="2700000" algn="tl">
                    <a:srgbClr val="000000">
                      <a:alpha val="43137"/>
                    </a:srgbClr>
                  </a:outerShdw>
                </a:effectLst>
                <a:latin typeface="+mn-ea"/>
                <a:ea typeface="+mn-ea"/>
              </a:rPr>
              <a:t>[ESI</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操作数寄存器间接寻址，</a:t>
            </a:r>
            <a:r>
              <a:rPr lang="en-US" altLang="zh-CN" sz="2000" b="1" dirty="0">
                <a:effectLst>
                  <a:outerShdw blurRad="38100" dist="38100" dir="2700000" algn="tl">
                    <a:srgbClr val="000000">
                      <a:alpha val="43137"/>
                    </a:srgbClr>
                  </a:outerShdw>
                </a:effectLst>
                <a:latin typeface="+mn-ea"/>
                <a:ea typeface="+mn-ea"/>
              </a:rPr>
              <a:t>ESI</a:t>
            </a:r>
            <a:r>
              <a:rPr lang="zh-CN" altLang="en-US" sz="2000" b="1" dirty="0">
                <a:effectLst>
                  <a:outerShdw blurRad="38100" dist="38100" dir="2700000" algn="tl">
                    <a:srgbClr val="000000">
                      <a:alpha val="43137"/>
                    </a:srgbClr>
                  </a:outerShdw>
                </a:effectLst>
                <a:latin typeface="+mn-ea"/>
                <a:ea typeface="+mn-ea"/>
              </a:rPr>
              <a:t>给出有效地址</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EDI</a:t>
            </a:r>
            <a:r>
              <a:rPr lang="en-US" altLang="zh-CN" sz="2000" b="1" dirty="0">
                <a:solidFill>
                  <a:srgbClr val="0000FF"/>
                </a:solidFill>
                <a:effectLst>
                  <a:outerShdw blurRad="38100" dist="38100" dir="2700000" algn="tl">
                    <a:srgbClr val="000000">
                      <a:alpha val="43137"/>
                    </a:srgbClr>
                  </a:outerShdw>
                </a:effectLst>
                <a:latin typeface="+mn-ea"/>
                <a:ea typeface="+mn-ea"/>
              </a:rPr>
              <a:t>]</a:t>
            </a:r>
            <a:r>
              <a:rPr lang="en-US" altLang="zh-CN" sz="2000" b="1" dirty="0" smtClean="0">
                <a:effectLst>
                  <a:outerShdw blurRad="38100" dist="38100" dir="2700000" algn="tl">
                    <a:srgbClr val="000000">
                      <a:alpha val="43137"/>
                    </a:srgbClr>
                  </a:outerShdw>
                </a:effectLst>
                <a:latin typeface="+mn-ea"/>
                <a:ea typeface="+mn-ea"/>
              </a:rPr>
              <a:t>, CL     ;</a:t>
            </a:r>
            <a:r>
              <a:rPr lang="zh-CN" altLang="en-US" sz="2000" b="1" dirty="0" smtClean="0">
                <a:effectLst>
                  <a:outerShdw blurRad="38100" dist="38100" dir="2700000" algn="tl">
                    <a:srgbClr val="000000">
                      <a:alpha val="43137"/>
                    </a:srgbClr>
                  </a:outerShdw>
                </a:effectLst>
                <a:latin typeface="+mn-ea"/>
                <a:ea typeface="+mn-ea"/>
              </a:rPr>
              <a:t>目的</a:t>
            </a:r>
            <a:r>
              <a:rPr lang="zh-CN" altLang="en-US" sz="2000" b="1" dirty="0">
                <a:effectLst>
                  <a:outerShdw blurRad="38100" dist="38100" dir="2700000" algn="tl">
                    <a:srgbClr val="000000">
                      <a:alpha val="43137"/>
                    </a:srgbClr>
                  </a:outerShdw>
                </a:effectLst>
                <a:latin typeface="+mn-ea"/>
                <a:ea typeface="+mn-ea"/>
              </a:rPr>
              <a:t>操作数寄存器间接寻址，</a:t>
            </a:r>
            <a:r>
              <a:rPr lang="en-US" altLang="zh-CN" sz="2000" b="1" dirty="0">
                <a:effectLst>
                  <a:outerShdw blurRad="38100" dist="38100" dir="2700000" algn="tl">
                    <a:srgbClr val="000000">
                      <a:alpha val="43137"/>
                    </a:srgbClr>
                  </a:outerShdw>
                </a:effectLst>
                <a:latin typeface="+mn-ea"/>
                <a:ea typeface="+mn-ea"/>
              </a:rPr>
              <a:t>EDI</a:t>
            </a:r>
            <a:r>
              <a:rPr lang="zh-CN" altLang="en-US" sz="2000" b="1" dirty="0">
                <a:effectLst>
                  <a:outerShdw blurRad="38100" dist="38100" dir="2700000" algn="tl">
                    <a:srgbClr val="000000">
                      <a:alpha val="43137"/>
                    </a:srgbClr>
                  </a:outerShdw>
                </a:effectLst>
                <a:latin typeface="+mn-ea"/>
                <a:ea typeface="+mn-ea"/>
              </a:rPr>
              <a:t>给出有效地址</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SUB   </a:t>
            </a:r>
            <a:r>
              <a:rPr lang="en-US" altLang="zh-CN" sz="2000" b="1" dirty="0">
                <a:effectLst>
                  <a:outerShdw blurRad="38100" dist="38100" dir="2700000" algn="tl">
                    <a:srgbClr val="000000">
                      <a:alpha val="43137"/>
                    </a:srgbClr>
                  </a:outerShdw>
                </a:effectLst>
                <a:latin typeface="+mn-ea"/>
                <a:ea typeface="+mn-ea"/>
              </a:rPr>
              <a:t>DX</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[EBX]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操作数寄存器间接寻址，</a:t>
            </a:r>
            <a:r>
              <a:rPr lang="en-US" altLang="zh-CN" sz="2000" b="1" dirty="0">
                <a:effectLst>
                  <a:outerShdw blurRad="38100" dist="38100" dir="2700000" algn="tl">
                    <a:srgbClr val="000000">
                      <a:alpha val="43137"/>
                    </a:srgbClr>
                  </a:outerShdw>
                </a:effectLst>
                <a:latin typeface="+mn-ea"/>
                <a:ea typeface="+mn-ea"/>
              </a:rPr>
              <a:t>EBX</a:t>
            </a:r>
            <a:r>
              <a:rPr lang="zh-CN" altLang="en-US" sz="2000" b="1" dirty="0">
                <a:effectLst>
                  <a:outerShdw blurRad="38100" dist="38100" dir="2700000" algn="tl">
                    <a:srgbClr val="000000">
                      <a:alpha val="43137"/>
                    </a:srgbClr>
                  </a:outerShdw>
                </a:effectLst>
                <a:latin typeface="+mn-ea"/>
                <a:ea typeface="+mn-ea"/>
              </a:rPr>
              <a:t>给出有效地址</a:t>
            </a:r>
            <a:endParaRPr lang="en-US" altLang="zh-CN" sz="2000" b="1" dirty="0" smtClean="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153800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寄存器间接寻址方式</a:t>
            </a:r>
          </a:p>
        </p:txBody>
      </p:sp>
      <p:sp>
        <p:nvSpPr>
          <p:cNvPr id="6" name="矩形 5"/>
          <p:cNvSpPr/>
          <p:nvPr/>
        </p:nvSpPr>
        <p:spPr>
          <a:xfrm>
            <a:off x="683568" y="3356992"/>
            <a:ext cx="8125850" cy="861774"/>
          </a:xfrm>
          <a:prstGeom prst="rect">
            <a:avLst/>
          </a:prstGeom>
        </p:spPr>
        <p:txBody>
          <a:bodyPr wrap="square">
            <a:spAutoFit/>
          </a:bodyPr>
          <a:lstStyle/>
          <a:p>
            <a:pPr>
              <a:lnSpc>
                <a:spcPts val="3000"/>
              </a:lnSpc>
            </a:pPr>
            <a:r>
              <a:rPr lang="en-US" altLang="zh-CN" sz="2000" b="1" dirty="0" smtClean="0">
                <a:latin typeface="+mn-ea"/>
                <a:ea typeface="+mn-ea"/>
              </a:rPr>
              <a:t>MOV   </a:t>
            </a:r>
            <a:r>
              <a:rPr lang="en-US" altLang="zh-CN" sz="2000" b="1" dirty="0">
                <a:solidFill>
                  <a:srgbClr val="C00000"/>
                </a:solidFill>
                <a:effectLst>
                  <a:outerShdw blurRad="38100" dist="38100" dir="2700000" algn="tl">
                    <a:srgbClr val="000000">
                      <a:alpha val="43137"/>
                    </a:srgbClr>
                  </a:outerShdw>
                </a:effectLst>
                <a:latin typeface="+mn-ea"/>
                <a:ea typeface="+mn-ea"/>
              </a:rPr>
              <a:t>[ESI]</a:t>
            </a:r>
            <a:r>
              <a:rPr lang="zh-CN" altLang="en-US" sz="2000" b="1" dirty="0">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EAX</a:t>
            </a:r>
            <a:r>
              <a:rPr lang="en-US" altLang="zh-CN" sz="2000" b="1" dirty="0">
                <a:latin typeface="+mn-ea"/>
                <a:ea typeface="+mn-ea"/>
              </a:rPr>
              <a:t>       </a:t>
            </a:r>
            <a:r>
              <a:rPr lang="en-US" altLang="zh-CN" sz="2000" b="1" dirty="0" smtClean="0">
                <a:latin typeface="+mn-ea"/>
                <a:ea typeface="+mn-ea"/>
              </a:rPr>
              <a:t>;</a:t>
            </a:r>
            <a:r>
              <a:rPr lang="zh-CN" altLang="en-US" sz="2000" b="1" dirty="0" smtClean="0">
                <a:latin typeface="+mn-ea"/>
                <a:ea typeface="+mn-ea"/>
              </a:rPr>
              <a:t>目的</a:t>
            </a:r>
            <a:r>
              <a:rPr lang="zh-CN" altLang="en-US" sz="2000" b="1" dirty="0">
                <a:latin typeface="+mn-ea"/>
                <a:ea typeface="+mn-ea"/>
              </a:rPr>
              <a:t>操作数采用寄存器间接寻址方式</a:t>
            </a:r>
          </a:p>
          <a:p>
            <a:pPr>
              <a:lnSpc>
                <a:spcPts val="3000"/>
              </a:lnSpc>
            </a:pPr>
            <a:r>
              <a:rPr lang="en-US" altLang="zh-CN" sz="2000" b="1" dirty="0" smtClean="0">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ESI</a:t>
            </a:r>
            <a:r>
              <a:rPr lang="zh-CN" altLang="en-US" sz="2000" b="1" dirty="0">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EAX</a:t>
            </a:r>
            <a:r>
              <a:rPr lang="en-US" altLang="zh-CN" sz="2000" b="1" dirty="0">
                <a:latin typeface="+mn-ea"/>
                <a:ea typeface="+mn-ea"/>
              </a:rPr>
              <a:t>         </a:t>
            </a:r>
            <a:r>
              <a:rPr lang="en-US" altLang="zh-CN" sz="2000" b="1" dirty="0" smtClean="0">
                <a:latin typeface="+mn-ea"/>
                <a:ea typeface="+mn-ea"/>
              </a:rPr>
              <a:t>;</a:t>
            </a:r>
            <a:r>
              <a:rPr lang="zh-CN" altLang="en-US" sz="2000" b="1" dirty="0" smtClean="0">
                <a:latin typeface="+mn-ea"/>
                <a:ea typeface="+mn-ea"/>
              </a:rPr>
              <a:t>目的</a:t>
            </a:r>
            <a:r>
              <a:rPr lang="zh-CN" altLang="en-US" sz="2000" b="1" dirty="0">
                <a:latin typeface="+mn-ea"/>
                <a:ea typeface="+mn-ea"/>
              </a:rPr>
              <a:t>操作数采用寄存器寻址方式</a:t>
            </a:r>
            <a:endParaRPr lang="en-US" altLang="zh-CN" sz="2000" b="1" dirty="0" smtClean="0">
              <a:latin typeface="+mn-ea"/>
              <a:ea typeface="+mn-ea"/>
            </a:endParaRPr>
          </a:p>
        </p:txBody>
      </p:sp>
      <p:sp>
        <p:nvSpPr>
          <p:cNvPr id="7" name="圆角矩形标注 6"/>
          <p:cNvSpPr/>
          <p:nvPr/>
        </p:nvSpPr>
        <p:spPr>
          <a:xfrm>
            <a:off x="695400" y="1989138"/>
            <a:ext cx="7849245" cy="777858"/>
          </a:xfrm>
          <a:prstGeom prst="wedgeRoundRectCallout">
            <a:avLst>
              <a:gd name="adj1" fmla="val -29186"/>
              <a:gd name="adj2" fmla="val 91058"/>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rPr>
              <a:t>立即寄存器间接寻址与寄存器寻址有本质区别！</a:t>
            </a:r>
            <a:endParaRPr lang="en-US" altLang="zh-CN" sz="2000" b="1" dirty="0" smtClean="0">
              <a:solidFill>
                <a:srgbClr val="FF0000"/>
              </a:solidFill>
            </a:endParaRPr>
          </a:p>
          <a:p>
            <a:r>
              <a:rPr lang="zh-CN" altLang="en-US" sz="2000" b="1" dirty="0" smtClean="0">
                <a:solidFill>
                  <a:srgbClr val="0000FF"/>
                </a:solidFill>
              </a:rPr>
              <a:t>寄存器间接寻址的寄存器要</a:t>
            </a:r>
            <a:r>
              <a:rPr lang="zh-CN" altLang="en-US" sz="2000" b="1" dirty="0">
                <a:solidFill>
                  <a:srgbClr val="0000FF"/>
                </a:solidFill>
              </a:rPr>
              <a:t>放在方括号</a:t>
            </a:r>
            <a:r>
              <a:rPr lang="zh-CN" altLang="en-US" sz="2000" b="1" dirty="0" smtClean="0">
                <a:solidFill>
                  <a:srgbClr val="0000FF"/>
                </a:solidFill>
              </a:rPr>
              <a:t>中。</a:t>
            </a:r>
            <a:endParaRPr lang="zh-CN" altLang="en-US" dirty="0">
              <a:solidFill>
                <a:srgbClr val="0000FF"/>
              </a:solidFill>
            </a:endParaRPr>
          </a:p>
        </p:txBody>
      </p:sp>
      <p:sp>
        <p:nvSpPr>
          <p:cNvPr id="8" name="圆角矩形标注 7"/>
          <p:cNvSpPr/>
          <p:nvPr/>
        </p:nvSpPr>
        <p:spPr>
          <a:xfrm>
            <a:off x="695400" y="4509120"/>
            <a:ext cx="7633221" cy="648072"/>
          </a:xfrm>
          <a:prstGeom prst="wedgeRoundRectCallout">
            <a:avLst>
              <a:gd name="adj1" fmla="val -11101"/>
              <a:gd name="adj2" fmla="val -7059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rPr>
              <a:t>在寄存器间接寻址方式中，给出操作数所在存储单元有效地址的寄存器，相当于</a:t>
            </a:r>
            <a:r>
              <a:rPr lang="en-US" altLang="zh-CN" b="1" dirty="0">
                <a:solidFill>
                  <a:srgbClr val="0000FF"/>
                </a:solidFill>
              </a:rPr>
              <a:t>C</a:t>
            </a:r>
            <a:r>
              <a:rPr lang="zh-CN" altLang="en-US" b="1" dirty="0">
                <a:solidFill>
                  <a:srgbClr val="0000FF"/>
                </a:solidFill>
              </a:rPr>
              <a:t>语言中的指针变量，它含有要访问存储单元的</a:t>
            </a:r>
            <a:r>
              <a:rPr lang="zh-CN" altLang="en-US" b="1" dirty="0" smtClean="0">
                <a:solidFill>
                  <a:srgbClr val="0000FF"/>
                </a:solidFill>
              </a:rPr>
              <a:t>地址</a:t>
            </a:r>
            <a:r>
              <a:rPr lang="zh-CN" altLang="en-US" b="1" dirty="0">
                <a:solidFill>
                  <a:srgbClr val="0000FF"/>
                </a:solidFill>
              </a:rPr>
              <a:t>。</a:t>
            </a:r>
            <a:endParaRPr lang="zh-CN" alt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88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584110" y="1772816"/>
            <a:ext cx="7921624"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存储单元</a:t>
            </a:r>
            <a:r>
              <a:rPr lang="zh-CN" altLang="en-US" sz="2400" b="1" dirty="0"/>
              <a:t>的有效地址可以由三部分内容相加构成</a:t>
            </a:r>
            <a:r>
              <a:rPr lang="zh-CN" altLang="en-US" sz="2400" b="1" dirty="0" smtClean="0"/>
              <a:t>：</a:t>
            </a:r>
            <a:endParaRPr lang="en-US" altLang="zh-CN" sz="2400" b="1" dirty="0" smtClean="0"/>
          </a:p>
          <a:p>
            <a:pPr marL="800100" lvl="1" indent="-342900" algn="just" eaLnBrk="1" hangingPunct="1">
              <a:lnSpc>
                <a:spcPts val="3000"/>
              </a:lnSpc>
              <a:spcBef>
                <a:spcPts val="0"/>
              </a:spcBef>
              <a:buFont typeface="Arial" pitchFamily="34" charset="0"/>
              <a:buChar char="•"/>
            </a:pPr>
            <a:r>
              <a:rPr lang="zh-CN" altLang="en-US" sz="2000" b="1" dirty="0" smtClean="0"/>
              <a:t>一</a:t>
            </a:r>
            <a:r>
              <a:rPr lang="zh-CN" altLang="en-US" sz="2000" b="1" dirty="0"/>
              <a:t>个</a:t>
            </a:r>
            <a:r>
              <a:rPr lang="en-US" altLang="zh-CN" sz="2000" b="1" dirty="0"/>
              <a:t>32</a:t>
            </a:r>
            <a:r>
              <a:rPr lang="zh-CN" altLang="en-US" sz="2000" b="1" dirty="0"/>
              <a:t>位的基地址</a:t>
            </a:r>
            <a:r>
              <a:rPr lang="zh-CN" altLang="en-US" sz="2000" b="1" dirty="0" smtClean="0"/>
              <a:t>寄存器</a:t>
            </a:r>
            <a:endParaRPr lang="en-US" altLang="zh-CN" sz="2000" b="1" dirty="0" smtClean="0"/>
          </a:p>
          <a:p>
            <a:pPr marL="800100" lvl="1" indent="-342900" algn="just" eaLnBrk="1" hangingPunct="1">
              <a:lnSpc>
                <a:spcPts val="3000"/>
              </a:lnSpc>
              <a:spcBef>
                <a:spcPts val="0"/>
              </a:spcBef>
              <a:buFont typeface="Arial" pitchFamily="34" charset="0"/>
              <a:buChar char="•"/>
            </a:pPr>
            <a:r>
              <a:rPr lang="zh-CN" altLang="en-US" sz="2000" b="1" dirty="0" smtClean="0"/>
              <a:t>一</a:t>
            </a:r>
            <a:r>
              <a:rPr lang="zh-CN" altLang="en-US" sz="2000" b="1" dirty="0"/>
              <a:t>个可乘上比例因子</a:t>
            </a:r>
            <a:r>
              <a:rPr lang="en-US" altLang="zh-CN" sz="2000" b="1" dirty="0"/>
              <a:t>1</a:t>
            </a:r>
            <a:r>
              <a:rPr lang="zh-CN" altLang="en-US" sz="2000" b="1" dirty="0"/>
              <a:t>、</a:t>
            </a:r>
            <a:r>
              <a:rPr lang="en-US" altLang="zh-CN" sz="2000" b="1" dirty="0"/>
              <a:t>2</a:t>
            </a:r>
            <a:r>
              <a:rPr lang="zh-CN" altLang="en-US" sz="2000" b="1" dirty="0"/>
              <a:t>、</a:t>
            </a:r>
            <a:r>
              <a:rPr lang="en-US" altLang="zh-CN" sz="2000" b="1" dirty="0"/>
              <a:t>4</a:t>
            </a:r>
            <a:r>
              <a:rPr lang="zh-CN" altLang="en-US" sz="2000" b="1" dirty="0"/>
              <a:t>或</a:t>
            </a:r>
            <a:r>
              <a:rPr lang="en-US" altLang="zh-CN" sz="2000" b="1" dirty="0"/>
              <a:t>8</a:t>
            </a:r>
            <a:r>
              <a:rPr lang="zh-CN" altLang="en-US" sz="2000" b="1" dirty="0"/>
              <a:t>的</a:t>
            </a:r>
            <a:r>
              <a:rPr lang="en-US" altLang="zh-CN" sz="2000" b="1" dirty="0"/>
              <a:t>32</a:t>
            </a:r>
            <a:r>
              <a:rPr lang="zh-CN" altLang="en-US" sz="2000" b="1" dirty="0"/>
              <a:t>位</a:t>
            </a:r>
            <a:r>
              <a:rPr lang="zh-CN" altLang="en-US" sz="2000" b="1" dirty="0" smtClean="0"/>
              <a:t>变址寄存器</a:t>
            </a:r>
            <a:endParaRPr lang="en-US" altLang="zh-CN" sz="2000" b="1" dirty="0" smtClean="0"/>
          </a:p>
          <a:p>
            <a:pPr marL="800100" lvl="1" indent="-342900" algn="just" eaLnBrk="1" hangingPunct="1">
              <a:lnSpc>
                <a:spcPts val="3000"/>
              </a:lnSpc>
              <a:spcBef>
                <a:spcPts val="0"/>
              </a:spcBef>
              <a:buFont typeface="Arial" pitchFamily="34" charset="0"/>
              <a:buChar char="•"/>
            </a:pPr>
            <a:r>
              <a:rPr lang="zh-CN" altLang="en-US" sz="2000" b="1" dirty="0" smtClean="0"/>
              <a:t>一</a:t>
            </a:r>
            <a:r>
              <a:rPr lang="zh-CN" altLang="en-US" sz="2000" b="1" dirty="0"/>
              <a:t>个</a:t>
            </a:r>
            <a:r>
              <a:rPr lang="en-US" altLang="zh-CN" sz="2000" b="1" dirty="0"/>
              <a:t>8</a:t>
            </a:r>
            <a:r>
              <a:rPr lang="zh-CN" altLang="en-US" sz="2000" b="1" dirty="0"/>
              <a:t>位、</a:t>
            </a:r>
            <a:r>
              <a:rPr lang="en-US" altLang="zh-CN" sz="2000" b="1" dirty="0"/>
              <a:t>16</a:t>
            </a:r>
            <a:r>
              <a:rPr lang="zh-CN" altLang="en-US" sz="2000" b="1" dirty="0"/>
              <a:t>位或</a:t>
            </a:r>
            <a:r>
              <a:rPr lang="en-US" altLang="zh-CN" sz="2000" b="1" dirty="0"/>
              <a:t>32</a:t>
            </a:r>
            <a:r>
              <a:rPr lang="zh-CN" altLang="en-US" sz="2000" b="1" dirty="0"/>
              <a:t>位的位移</a:t>
            </a:r>
            <a:r>
              <a:rPr lang="zh-CN" altLang="en-US" sz="2000" b="1" dirty="0" smtClean="0"/>
              <a:t>量</a:t>
            </a:r>
            <a:endParaRPr lang="en-US" altLang="zh-CN" sz="2000" b="1" dirty="0" smtClean="0"/>
          </a:p>
          <a:p>
            <a:pPr marL="800100" lvl="1" indent="-342900" algn="just" eaLnBrk="1" hangingPunct="1">
              <a:lnSpc>
                <a:spcPts val="3000"/>
              </a:lnSpc>
              <a:spcBef>
                <a:spcPts val="0"/>
              </a:spcBef>
              <a:buFont typeface="Arial" pitchFamily="34" charset="0"/>
              <a:buChar char="•"/>
            </a:pPr>
            <a:r>
              <a:rPr lang="zh-CN" altLang="en-US" sz="2000" b="1" dirty="0" smtClean="0"/>
              <a:t>这</a:t>
            </a:r>
            <a:r>
              <a:rPr lang="zh-CN" altLang="en-US" sz="2000" b="1" dirty="0"/>
              <a:t>三部分可省去任意的两</a:t>
            </a:r>
            <a:r>
              <a:rPr lang="zh-CN" altLang="en-US" sz="2000" b="1" dirty="0" smtClean="0"/>
              <a:t>部分</a:t>
            </a:r>
            <a:endParaRPr lang="en-US" altLang="zh-CN" sz="2000"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a:solidFill>
                  <a:srgbClr val="0000FF"/>
                </a:solidFill>
              </a:rPr>
              <a:t>32</a:t>
            </a:r>
            <a:r>
              <a:rPr lang="zh-CN" altLang="en-US" sz="2800" b="1" dirty="0">
                <a:solidFill>
                  <a:srgbClr val="0000FF"/>
                </a:solidFill>
              </a:rPr>
              <a:t>位存储器寻址方式的通用表示</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968631945"/>
              </p:ext>
            </p:extLst>
          </p:nvPr>
        </p:nvGraphicFramePr>
        <p:xfrm>
          <a:off x="1115616" y="3868573"/>
          <a:ext cx="5934519" cy="2664296"/>
        </p:xfrm>
        <a:graphic>
          <a:graphicData uri="http://schemas.openxmlformats.org/presentationml/2006/ole">
            <mc:AlternateContent xmlns:mc="http://schemas.openxmlformats.org/markup-compatibility/2006">
              <mc:Choice xmlns:v="urn:schemas-microsoft-com:vml" Requires="v">
                <p:oleObj spid="_x0000_s51255" name="Visio" r:id="rId4" imgW="5090726" imgH="2245690" progId="Visio.Drawing.11">
                  <p:embed/>
                </p:oleObj>
              </mc:Choice>
              <mc:Fallback>
                <p:oleObj name="Visio" r:id="rId4" imgW="5090726" imgH="224569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868573"/>
                        <a:ext cx="5934519" cy="2664296"/>
                      </a:xfrm>
                      <a:prstGeom prst="rect">
                        <a:avLst/>
                      </a:prstGeom>
                      <a:noFill/>
                    </p:spPr>
                  </p:pic>
                </p:oleObj>
              </mc:Fallback>
            </mc:AlternateContent>
          </a:graphicData>
        </a:graphic>
      </p:graphicFrame>
    </p:spTree>
    <p:extLst>
      <p:ext uri="{BB962C8B-B14F-4D97-AF65-F5344CB8AC3E}">
        <p14:creationId xmlns:p14="http://schemas.microsoft.com/office/powerpoint/2010/main" val="53989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584110" y="1772816"/>
            <a:ext cx="792162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a:t>支持灵活的</a:t>
            </a:r>
            <a:r>
              <a:rPr lang="en-US" altLang="zh-CN" sz="2400" b="1" dirty="0"/>
              <a:t>32</a:t>
            </a:r>
            <a:r>
              <a:rPr lang="zh-CN" altLang="en-US" sz="2400" b="1" dirty="0"/>
              <a:t>位有效地址的存储器</a:t>
            </a:r>
            <a:r>
              <a:rPr lang="zh-CN" altLang="en-US" sz="2400" b="1" dirty="0" smtClean="0"/>
              <a:t>寻址方式</a:t>
            </a:r>
            <a:endParaRPr lang="en-US" altLang="zh-CN" sz="2000"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a:solidFill>
                  <a:srgbClr val="0000FF"/>
                </a:solidFill>
              </a:rPr>
              <a:t>32</a:t>
            </a:r>
            <a:r>
              <a:rPr lang="zh-CN" altLang="en-US" sz="2800" b="1" dirty="0">
                <a:solidFill>
                  <a:srgbClr val="0000FF"/>
                </a:solidFill>
              </a:rPr>
              <a:t>位存储器寻址方式的通用表示</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32915255"/>
              </p:ext>
            </p:extLst>
          </p:nvPr>
        </p:nvGraphicFramePr>
        <p:xfrm>
          <a:off x="683568" y="2420888"/>
          <a:ext cx="5934519" cy="2664296"/>
        </p:xfrm>
        <a:graphic>
          <a:graphicData uri="http://schemas.openxmlformats.org/presentationml/2006/ole">
            <mc:AlternateContent xmlns:mc="http://schemas.openxmlformats.org/markup-compatibility/2006">
              <mc:Choice xmlns:v="urn:schemas-microsoft-com:vml" Requires="v">
                <p:oleObj spid="_x0000_s52277" name="Visio" r:id="rId4" imgW="5090726" imgH="2245690" progId="Visio.Drawing.11">
                  <p:embed/>
                </p:oleObj>
              </mc:Choice>
              <mc:Fallback>
                <p:oleObj name="Visio" r:id="rId4" imgW="5090726" imgH="224569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420888"/>
                        <a:ext cx="5934519" cy="2664296"/>
                      </a:xfrm>
                      <a:prstGeom prst="rect">
                        <a:avLst/>
                      </a:prstGeom>
                      <a:noFill/>
                    </p:spPr>
                  </p:pic>
                </p:oleObj>
              </mc:Fallback>
            </mc:AlternateContent>
          </a:graphicData>
        </a:graphic>
      </p:graphicFrame>
      <p:sp>
        <p:nvSpPr>
          <p:cNvPr id="8" name="矩形标注 7"/>
          <p:cNvSpPr/>
          <p:nvPr/>
        </p:nvSpPr>
        <p:spPr>
          <a:xfrm>
            <a:off x="899592" y="5674640"/>
            <a:ext cx="6580178" cy="792088"/>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rPr>
              <a:t>8</a:t>
            </a:r>
            <a:r>
              <a:rPr lang="zh-CN" altLang="en-US" b="1" dirty="0">
                <a:solidFill>
                  <a:srgbClr val="0000FF"/>
                </a:solidFill>
              </a:rPr>
              <a:t>个</a:t>
            </a:r>
            <a:r>
              <a:rPr lang="en-US" altLang="zh-CN" b="1" dirty="0">
                <a:solidFill>
                  <a:srgbClr val="0000FF"/>
                </a:solidFill>
              </a:rPr>
              <a:t>32</a:t>
            </a:r>
            <a:r>
              <a:rPr lang="zh-CN" altLang="en-US" b="1" dirty="0">
                <a:solidFill>
                  <a:srgbClr val="0000FF"/>
                </a:solidFill>
              </a:rPr>
              <a:t>位通用寄存器都可以作为基址寄存器</a:t>
            </a:r>
            <a:r>
              <a:rPr lang="zh-CN" altLang="en-US" b="1" dirty="0" smtClean="0">
                <a:solidFill>
                  <a:srgbClr val="0000FF"/>
                </a:solidFill>
              </a:rPr>
              <a:t>；</a:t>
            </a:r>
            <a:endParaRPr lang="en-US" altLang="zh-CN" b="1" dirty="0" smtClean="0">
              <a:solidFill>
                <a:srgbClr val="0000FF"/>
              </a:solidFill>
            </a:endParaRPr>
          </a:p>
          <a:p>
            <a:r>
              <a:rPr lang="zh-CN" altLang="en-US" b="1" dirty="0" smtClean="0">
                <a:solidFill>
                  <a:srgbClr val="0000FF"/>
                </a:solidFill>
              </a:rPr>
              <a:t>除</a:t>
            </a:r>
            <a:r>
              <a:rPr lang="en-US" altLang="zh-CN" b="1" dirty="0">
                <a:solidFill>
                  <a:srgbClr val="0000FF"/>
                </a:solidFill>
              </a:rPr>
              <a:t>ESP</a:t>
            </a:r>
            <a:r>
              <a:rPr lang="zh-CN" altLang="en-US" b="1" dirty="0">
                <a:solidFill>
                  <a:srgbClr val="0000FF"/>
                </a:solidFill>
              </a:rPr>
              <a:t>寄存器外，其他</a:t>
            </a:r>
            <a:r>
              <a:rPr lang="en-US" altLang="zh-CN" b="1" dirty="0">
                <a:solidFill>
                  <a:srgbClr val="0000FF"/>
                </a:solidFill>
              </a:rPr>
              <a:t>7</a:t>
            </a:r>
            <a:r>
              <a:rPr lang="zh-CN" altLang="en-US" b="1" dirty="0">
                <a:solidFill>
                  <a:srgbClr val="0000FF"/>
                </a:solidFill>
              </a:rPr>
              <a:t>个通用寄存器都可以作为</a:t>
            </a:r>
            <a:r>
              <a:rPr lang="zh-CN" altLang="en-US" b="1" dirty="0" smtClean="0">
                <a:solidFill>
                  <a:srgbClr val="0000FF"/>
                </a:solidFill>
              </a:rPr>
              <a:t>变址寄存器。</a:t>
            </a:r>
            <a:endParaRPr lang="zh-CN" altLang="en-US" b="1" dirty="0">
              <a:solidFill>
                <a:srgbClr val="0000FF"/>
              </a:solidFill>
            </a:endParaRPr>
          </a:p>
        </p:txBody>
      </p:sp>
      <p:sp>
        <p:nvSpPr>
          <p:cNvPr id="9" name="矩形标注 8"/>
          <p:cNvSpPr/>
          <p:nvPr/>
        </p:nvSpPr>
        <p:spPr>
          <a:xfrm>
            <a:off x="6767736" y="2331666"/>
            <a:ext cx="2376264" cy="1080120"/>
          </a:xfrm>
          <a:prstGeom prst="wedgeRectCallout">
            <a:avLst>
              <a:gd name="adj1" fmla="val -45739"/>
              <a:gd name="adj2" fmla="val 7868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rPr>
              <a:t>补码表示，</a:t>
            </a:r>
            <a:endParaRPr lang="en-US" altLang="zh-CN" b="1" dirty="0" smtClean="0">
              <a:solidFill>
                <a:srgbClr val="0000FF"/>
              </a:solidFill>
            </a:endParaRPr>
          </a:p>
          <a:p>
            <a:r>
              <a:rPr lang="zh-CN" altLang="en-US" b="1" dirty="0" smtClean="0">
                <a:solidFill>
                  <a:srgbClr val="0000FF"/>
                </a:solidFill>
              </a:rPr>
              <a:t>如</a:t>
            </a:r>
            <a:r>
              <a:rPr lang="en-US" altLang="zh-CN" b="1" dirty="0" smtClean="0">
                <a:solidFill>
                  <a:srgbClr val="0000FF"/>
                </a:solidFill>
              </a:rPr>
              <a:t>8</a:t>
            </a:r>
            <a:r>
              <a:rPr lang="zh-CN" altLang="en-US" b="1" dirty="0">
                <a:solidFill>
                  <a:srgbClr val="0000FF"/>
                </a:solidFill>
              </a:rPr>
              <a:t>位</a:t>
            </a:r>
            <a:r>
              <a:rPr lang="zh-CN" altLang="en-US" b="1" dirty="0" smtClean="0">
                <a:solidFill>
                  <a:srgbClr val="0000FF"/>
                </a:solidFill>
              </a:rPr>
              <a:t>或</a:t>
            </a:r>
            <a:r>
              <a:rPr lang="en-US" altLang="zh-CN" b="1" dirty="0" smtClean="0">
                <a:solidFill>
                  <a:srgbClr val="0000FF"/>
                </a:solidFill>
              </a:rPr>
              <a:t>16</a:t>
            </a:r>
            <a:r>
              <a:rPr lang="zh-CN" altLang="en-US" b="1" dirty="0">
                <a:solidFill>
                  <a:srgbClr val="0000FF"/>
                </a:solidFill>
              </a:rPr>
              <a:t>位</a:t>
            </a:r>
            <a:r>
              <a:rPr lang="zh-CN" altLang="en-US" b="1" dirty="0" smtClean="0">
                <a:solidFill>
                  <a:srgbClr val="0000FF"/>
                </a:solidFill>
              </a:rPr>
              <a:t>，</a:t>
            </a:r>
            <a:endParaRPr lang="en-US" altLang="zh-CN" b="1" dirty="0" smtClean="0">
              <a:solidFill>
                <a:srgbClr val="0000FF"/>
              </a:solidFill>
            </a:endParaRPr>
          </a:p>
          <a:p>
            <a:r>
              <a:rPr lang="zh-CN" altLang="en-US" b="1" dirty="0" smtClean="0">
                <a:solidFill>
                  <a:srgbClr val="0000FF"/>
                </a:solidFill>
              </a:rPr>
              <a:t>计算时被扩展</a:t>
            </a:r>
            <a:r>
              <a:rPr lang="zh-CN" altLang="en-US" b="1" dirty="0">
                <a:solidFill>
                  <a:srgbClr val="0000FF"/>
                </a:solidFill>
              </a:rPr>
              <a:t>成</a:t>
            </a:r>
            <a:r>
              <a:rPr lang="en-US" altLang="zh-CN" b="1" dirty="0">
                <a:solidFill>
                  <a:srgbClr val="0000FF"/>
                </a:solidFill>
              </a:rPr>
              <a:t>32</a:t>
            </a:r>
            <a:r>
              <a:rPr lang="zh-CN" altLang="en-US" b="1" dirty="0" smtClean="0">
                <a:solidFill>
                  <a:srgbClr val="0000FF"/>
                </a:solidFill>
              </a:rPr>
              <a:t>位</a:t>
            </a:r>
            <a:endParaRPr lang="zh-CN" altLang="en-US" b="1" dirty="0">
              <a:solidFill>
                <a:srgbClr val="0000FF"/>
              </a:solidFill>
            </a:endParaRPr>
          </a:p>
        </p:txBody>
      </p:sp>
    </p:spTree>
    <p:extLst>
      <p:ext uri="{BB962C8B-B14F-4D97-AF65-F5344CB8AC3E}">
        <p14:creationId xmlns:p14="http://schemas.microsoft.com/office/powerpoint/2010/main" val="269732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584110" y="1772816"/>
            <a:ext cx="792162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示例</a:t>
            </a:r>
            <a:endParaRPr lang="en-US" altLang="zh-CN" sz="2000"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a:solidFill>
                  <a:srgbClr val="0000FF"/>
                </a:solidFill>
              </a:rPr>
              <a:t>32</a:t>
            </a:r>
            <a:r>
              <a:rPr lang="zh-CN" altLang="en-US" sz="2800" b="1" dirty="0">
                <a:solidFill>
                  <a:srgbClr val="0000FF"/>
                </a:solidFill>
              </a:rPr>
              <a:t>位存储器寻址方式的通用表示</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355850"/>
            <a:ext cx="8125850" cy="1246495"/>
          </a:xfrm>
          <a:prstGeom prst="rect">
            <a:avLst/>
          </a:prstGeom>
        </p:spPr>
        <p:txBody>
          <a:bodyPr wrap="square">
            <a:spAutoFit/>
          </a:bodyPr>
          <a:lstStyle/>
          <a:p>
            <a:pPr>
              <a:lnSpc>
                <a:spcPts val="3000"/>
              </a:lnSpc>
            </a:pPr>
            <a:r>
              <a:rPr lang="en-US" altLang="zh-CN" sz="2000" b="1" dirty="0" smtClean="0">
                <a:effectLst>
                  <a:outerShdw blurRad="38100" dist="38100" dir="2700000" algn="tl">
                    <a:srgbClr val="000000">
                      <a:alpha val="43137"/>
                    </a:srgbClr>
                  </a:outerShdw>
                </a:effectLst>
                <a:latin typeface="+mn-ea"/>
                <a:ea typeface="+mn-ea"/>
              </a:rPr>
              <a:t>MOV   EAX, </a:t>
            </a:r>
            <a:r>
              <a:rPr lang="en-US" altLang="zh-CN" sz="2000" b="1" dirty="0" smtClean="0">
                <a:solidFill>
                  <a:srgbClr val="0000FF"/>
                </a:solidFill>
                <a:effectLst>
                  <a:outerShdw blurRad="38100" dist="38100" dir="2700000" algn="tl">
                    <a:srgbClr val="000000">
                      <a:alpha val="43137"/>
                    </a:srgbClr>
                  </a:outerShdw>
                </a:effectLst>
                <a:latin typeface="+mn-ea"/>
                <a:ea typeface="+mn-ea"/>
              </a:rPr>
              <a:t>[EBX+12H</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操作数有效地址是</a:t>
            </a:r>
            <a:r>
              <a:rPr lang="en-US" altLang="zh-CN" sz="2000" b="1" dirty="0">
                <a:effectLst>
                  <a:outerShdw blurRad="38100" dist="38100" dir="2700000" algn="tl">
                    <a:srgbClr val="000000">
                      <a:alpha val="43137"/>
                    </a:srgbClr>
                  </a:outerShdw>
                </a:effectLst>
                <a:latin typeface="+mn-ea"/>
                <a:ea typeface="+mn-ea"/>
              </a:rPr>
              <a:t>EBX</a:t>
            </a:r>
            <a:r>
              <a:rPr lang="zh-CN" altLang="en-US" sz="2000" b="1" dirty="0">
                <a:effectLst>
                  <a:outerShdw blurRad="38100" dist="38100" dir="2700000" algn="tl">
                    <a:srgbClr val="000000">
                      <a:alpha val="43137"/>
                    </a:srgbClr>
                  </a:outerShdw>
                </a:effectLst>
                <a:latin typeface="+mn-ea"/>
                <a:ea typeface="+mn-ea"/>
              </a:rPr>
              <a:t>值加上</a:t>
            </a:r>
            <a:r>
              <a:rPr lang="en-US" altLang="zh-CN" sz="2000" b="1" dirty="0">
                <a:effectLst>
                  <a:outerShdw blurRad="38100" dist="38100" dir="2700000" algn="tl">
                    <a:srgbClr val="000000">
                      <a:alpha val="43137"/>
                    </a:srgbClr>
                  </a:outerShdw>
                </a:effectLst>
                <a:latin typeface="+mn-ea"/>
                <a:ea typeface="+mn-ea"/>
              </a:rPr>
              <a:t>12H</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ESI-4]</a:t>
            </a:r>
            <a:r>
              <a:rPr lang="en-US" altLang="zh-CN" sz="2000" b="1" dirty="0" smtClean="0">
                <a:effectLst>
                  <a:outerShdw blurRad="38100" dist="38100" dir="2700000" algn="tl">
                    <a:srgbClr val="000000">
                      <a:alpha val="43137"/>
                    </a:srgbClr>
                  </a:outerShdw>
                </a:effectLst>
                <a:latin typeface="+mn-ea"/>
                <a:ea typeface="+mn-ea"/>
              </a:rPr>
              <a:t>, AL         </a:t>
            </a:r>
            <a:r>
              <a:rPr lang="en-US" altLang="zh-CN" sz="2000" b="1" dirty="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目的</a:t>
            </a:r>
            <a:r>
              <a:rPr lang="zh-CN" altLang="en-US" sz="2000" b="1" dirty="0">
                <a:effectLst>
                  <a:outerShdw blurRad="38100" dist="38100" dir="2700000" algn="tl">
                    <a:srgbClr val="000000">
                      <a:alpha val="43137"/>
                    </a:srgbClr>
                  </a:outerShdw>
                </a:effectLst>
                <a:latin typeface="+mn-ea"/>
                <a:ea typeface="+mn-ea"/>
              </a:rPr>
              <a:t>操作数有效地址是</a:t>
            </a:r>
            <a:r>
              <a:rPr lang="en-US" altLang="zh-CN" sz="2000" b="1" dirty="0">
                <a:effectLst>
                  <a:outerShdw blurRad="38100" dist="38100" dir="2700000" algn="tl">
                    <a:srgbClr val="000000">
                      <a:alpha val="43137"/>
                    </a:srgbClr>
                  </a:outerShdw>
                </a:effectLst>
                <a:latin typeface="+mn-ea"/>
                <a:ea typeface="+mn-ea"/>
              </a:rPr>
              <a:t>ESI</a:t>
            </a:r>
            <a:r>
              <a:rPr lang="zh-CN" altLang="en-US" sz="2000" b="1" dirty="0">
                <a:effectLst>
                  <a:outerShdw blurRad="38100" dist="38100" dir="2700000" algn="tl">
                    <a:srgbClr val="000000">
                      <a:alpha val="43137"/>
                    </a:srgbClr>
                  </a:outerShdw>
                </a:effectLst>
                <a:latin typeface="+mn-ea"/>
                <a:ea typeface="+mn-ea"/>
              </a:rPr>
              <a:t>值减去</a:t>
            </a:r>
            <a:r>
              <a:rPr lang="en-US" altLang="zh-CN" sz="2000" b="1" dirty="0">
                <a:effectLst>
                  <a:outerShdw blurRad="38100" dist="38100" dir="2700000" algn="tl">
                    <a:srgbClr val="000000">
                      <a:alpha val="43137"/>
                    </a:srgbClr>
                  </a:outerShdw>
                </a:effectLst>
                <a:latin typeface="+mn-ea"/>
                <a:ea typeface="+mn-ea"/>
              </a:rPr>
              <a:t>4</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ADD   DX, </a:t>
            </a:r>
            <a:r>
              <a:rPr lang="en-US" altLang="zh-CN" sz="2000" b="1" dirty="0" smtClean="0">
                <a:solidFill>
                  <a:srgbClr val="0000FF"/>
                </a:solidFill>
                <a:effectLst>
                  <a:outerShdw blurRad="38100" dist="38100" dir="2700000" algn="tl">
                    <a:srgbClr val="000000">
                      <a:alpha val="43137"/>
                    </a:srgbClr>
                  </a:outerShdw>
                </a:effectLst>
                <a:latin typeface="+mn-ea"/>
                <a:ea typeface="+mn-ea"/>
              </a:rPr>
              <a:t>[ECX+5328H</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操作数有效地址是</a:t>
            </a:r>
            <a:r>
              <a:rPr lang="en-US" altLang="zh-CN" sz="2000" b="1" dirty="0">
                <a:effectLst>
                  <a:outerShdw blurRad="38100" dist="38100" dir="2700000" algn="tl">
                    <a:srgbClr val="000000">
                      <a:alpha val="43137"/>
                    </a:srgbClr>
                  </a:outerShdw>
                </a:effectLst>
                <a:latin typeface="+mn-ea"/>
                <a:ea typeface="+mn-ea"/>
              </a:rPr>
              <a:t>ECX</a:t>
            </a:r>
            <a:r>
              <a:rPr lang="zh-CN" altLang="en-US" sz="2000" b="1" dirty="0">
                <a:effectLst>
                  <a:outerShdw blurRad="38100" dist="38100" dir="2700000" algn="tl">
                    <a:srgbClr val="000000">
                      <a:alpha val="43137"/>
                    </a:srgbClr>
                  </a:outerShdw>
                </a:effectLst>
                <a:latin typeface="+mn-ea"/>
                <a:ea typeface="+mn-ea"/>
              </a:rPr>
              <a:t>值加上</a:t>
            </a:r>
            <a:r>
              <a:rPr lang="en-US" altLang="zh-CN" sz="2000" b="1" dirty="0">
                <a:effectLst>
                  <a:outerShdw blurRad="38100" dist="38100" dir="2700000" algn="tl">
                    <a:srgbClr val="000000">
                      <a:alpha val="43137"/>
                    </a:srgbClr>
                  </a:outerShdw>
                </a:effectLst>
                <a:latin typeface="+mn-ea"/>
                <a:ea typeface="+mn-ea"/>
              </a:rPr>
              <a:t>5328H</a:t>
            </a:r>
            <a:endParaRPr lang="en-US" altLang="zh-CN" sz="2000" b="1" dirty="0" smtClean="0">
              <a:effectLst>
                <a:outerShdw blurRad="38100" dist="38100" dir="2700000" algn="tl">
                  <a:srgbClr val="000000">
                    <a:alpha val="43137"/>
                  </a:srgbClr>
                </a:outerShdw>
              </a:effectLst>
              <a:latin typeface="+mn-ea"/>
              <a:ea typeface="+mn-ea"/>
            </a:endParaRPr>
          </a:p>
        </p:txBody>
      </p:sp>
      <p:sp>
        <p:nvSpPr>
          <p:cNvPr id="9" name="矩形标注 8"/>
          <p:cNvSpPr/>
          <p:nvPr/>
        </p:nvSpPr>
        <p:spPr>
          <a:xfrm>
            <a:off x="1979712" y="4149080"/>
            <a:ext cx="2952328" cy="576064"/>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rPr>
              <a:t>寄存器相对寻址方式</a:t>
            </a:r>
          </a:p>
        </p:txBody>
      </p:sp>
    </p:spTree>
    <p:extLst>
      <p:ext uri="{BB962C8B-B14F-4D97-AF65-F5344CB8AC3E}">
        <p14:creationId xmlns:p14="http://schemas.microsoft.com/office/powerpoint/2010/main" val="316458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584110" y="1772816"/>
            <a:ext cx="792162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示例</a:t>
            </a:r>
            <a:endParaRPr lang="en-US" altLang="zh-CN" sz="2000"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a:solidFill>
                  <a:srgbClr val="0000FF"/>
                </a:solidFill>
              </a:rPr>
              <a:t>32</a:t>
            </a:r>
            <a:r>
              <a:rPr lang="zh-CN" altLang="en-US" sz="2800" b="1" dirty="0">
                <a:solidFill>
                  <a:srgbClr val="0000FF"/>
                </a:solidFill>
              </a:rPr>
              <a:t>位存储器寻址方式的通用表示</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355850"/>
            <a:ext cx="8125850" cy="1246495"/>
          </a:xfrm>
          <a:prstGeom prst="rect">
            <a:avLst/>
          </a:prstGeom>
        </p:spPr>
        <p:txBody>
          <a:bodyPr wrap="square">
            <a:spAutoFit/>
          </a:bodyPr>
          <a:lstStyle/>
          <a:p>
            <a:pPr>
              <a:lnSpc>
                <a:spcPts val="3000"/>
              </a:lnSpc>
            </a:pPr>
            <a:r>
              <a:rPr lang="en-US" altLang="zh-CN" sz="2000" b="1" dirty="0" smtClean="0">
                <a:effectLst>
                  <a:outerShdw blurRad="38100" dist="38100" dir="2700000" algn="tl">
                    <a:srgbClr val="000000">
                      <a:alpha val="43137"/>
                    </a:srgbClr>
                  </a:outerShdw>
                </a:effectLst>
                <a:latin typeface="+mn-ea"/>
                <a:ea typeface="+mn-ea"/>
              </a:rPr>
              <a:t>MOV   EAX, </a:t>
            </a:r>
            <a:r>
              <a:rPr lang="en-US" altLang="zh-CN" sz="2000" b="1" dirty="0" smtClean="0">
                <a:solidFill>
                  <a:srgbClr val="0000FF"/>
                </a:solidFill>
                <a:effectLst>
                  <a:outerShdw blurRad="38100" dist="38100" dir="2700000" algn="tl">
                    <a:srgbClr val="000000">
                      <a:alpha val="43137"/>
                    </a:srgbClr>
                  </a:outerShdw>
                </a:effectLst>
                <a:latin typeface="+mn-ea"/>
                <a:ea typeface="+mn-ea"/>
              </a:rPr>
              <a:t>[EBX+ESI</a:t>
            </a:r>
            <a:r>
              <a:rPr lang="en-US" altLang="zh-CN" sz="2000" b="1" dirty="0">
                <a:solidFill>
                  <a:srgbClr val="0000FF"/>
                </a:solidFill>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源</a:t>
            </a:r>
            <a:r>
              <a:rPr lang="zh-CN" altLang="en-US" sz="2000" b="1" dirty="0">
                <a:effectLst>
                  <a:outerShdw blurRad="38100" dist="38100" dir="2700000" algn="tl">
                    <a:srgbClr val="000000">
                      <a:alpha val="43137"/>
                    </a:srgbClr>
                  </a:outerShdw>
                </a:effectLst>
                <a:latin typeface="+mn-ea"/>
                <a:ea typeface="+mn-ea"/>
              </a:rPr>
              <a:t>操作数有效地址是</a:t>
            </a:r>
            <a:r>
              <a:rPr lang="en-US" altLang="zh-CN" sz="2000" b="1" dirty="0">
                <a:effectLst>
                  <a:outerShdw blurRad="38100" dist="38100" dir="2700000" algn="tl">
                    <a:srgbClr val="000000">
                      <a:alpha val="43137"/>
                    </a:srgbClr>
                  </a:outerShdw>
                </a:effectLst>
                <a:latin typeface="+mn-ea"/>
                <a:ea typeface="+mn-ea"/>
              </a:rPr>
              <a:t>EBX</a:t>
            </a:r>
            <a:r>
              <a:rPr lang="zh-CN" altLang="en-US" sz="2000" b="1" dirty="0">
                <a:effectLst>
                  <a:outerShdw blurRad="38100" dist="38100" dir="2700000" algn="tl">
                    <a:srgbClr val="000000">
                      <a:alpha val="43137"/>
                    </a:srgbClr>
                  </a:outerShdw>
                </a:effectLst>
                <a:latin typeface="+mn-ea"/>
                <a:ea typeface="+mn-ea"/>
              </a:rPr>
              <a:t>值加上</a:t>
            </a:r>
            <a:r>
              <a:rPr lang="en-US" altLang="zh-CN" sz="2000" b="1" dirty="0">
                <a:effectLst>
                  <a:outerShdw blurRad="38100" dist="38100" dir="2700000" algn="tl">
                    <a:srgbClr val="000000">
                      <a:alpha val="43137"/>
                    </a:srgbClr>
                  </a:outerShdw>
                </a:effectLst>
                <a:latin typeface="+mn-ea"/>
                <a:ea typeface="+mn-ea"/>
              </a:rPr>
              <a:t>ESI</a:t>
            </a:r>
            <a:r>
              <a:rPr lang="zh-CN" altLang="en-US" sz="2000" b="1" dirty="0">
                <a:effectLst>
                  <a:outerShdw blurRad="38100" dist="38100" dir="2700000" algn="tl">
                    <a:srgbClr val="000000">
                      <a:alpha val="43137"/>
                    </a:srgbClr>
                  </a:outerShdw>
                </a:effectLst>
                <a:latin typeface="+mn-ea"/>
                <a:ea typeface="+mn-ea"/>
              </a:rPr>
              <a:t>值</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SUB   </a:t>
            </a:r>
            <a:r>
              <a:rPr lang="en-US" altLang="zh-CN" sz="2000" b="1" dirty="0">
                <a:solidFill>
                  <a:srgbClr val="0000FF"/>
                </a:solidFill>
                <a:effectLst>
                  <a:outerShdw blurRad="38100" dist="38100" dir="2700000" algn="tl">
                    <a:srgbClr val="000000">
                      <a:alpha val="43137"/>
                    </a:srgbClr>
                  </a:outerShdw>
                </a:effectLst>
                <a:latin typeface="+mn-ea"/>
                <a:ea typeface="+mn-ea"/>
              </a:rPr>
              <a:t>[ECX+EDI</a:t>
            </a:r>
            <a:r>
              <a:rPr lang="en-US" altLang="zh-CN" sz="2000" b="1" dirty="0" smtClean="0">
                <a:solidFill>
                  <a:srgbClr val="0000FF"/>
                </a:solidFill>
                <a:effectLst>
                  <a:outerShdw blurRad="38100" dist="38100" dir="2700000" algn="tl">
                    <a:srgbClr val="000000">
                      <a:alpha val="43137"/>
                    </a:srgbClr>
                  </a:outerShdw>
                </a:effectLst>
                <a:latin typeface="+mn-ea"/>
                <a:ea typeface="+mn-ea"/>
              </a:rPr>
              <a:t>]</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AL       </a:t>
            </a:r>
            <a:r>
              <a:rPr lang="en-US" altLang="zh-CN" sz="2000" b="1" dirty="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目的</a:t>
            </a:r>
            <a:r>
              <a:rPr lang="zh-CN" altLang="en-US" sz="2000" b="1" dirty="0">
                <a:effectLst>
                  <a:outerShdw blurRad="38100" dist="38100" dir="2700000" algn="tl">
                    <a:srgbClr val="000000">
                      <a:alpha val="43137"/>
                    </a:srgbClr>
                  </a:outerShdw>
                </a:effectLst>
                <a:latin typeface="+mn-ea"/>
                <a:ea typeface="+mn-ea"/>
              </a:rPr>
              <a:t>操作数有效地址是</a:t>
            </a:r>
            <a:r>
              <a:rPr lang="en-US" altLang="zh-CN" sz="2000" b="1" dirty="0">
                <a:effectLst>
                  <a:outerShdw blurRad="38100" dist="38100" dir="2700000" algn="tl">
                    <a:srgbClr val="000000">
                      <a:alpha val="43137"/>
                    </a:srgbClr>
                  </a:outerShdw>
                </a:effectLst>
                <a:latin typeface="+mn-ea"/>
                <a:ea typeface="+mn-ea"/>
              </a:rPr>
              <a:t>ECX</a:t>
            </a:r>
            <a:r>
              <a:rPr lang="zh-CN" altLang="en-US" sz="2000" b="1" dirty="0">
                <a:effectLst>
                  <a:outerShdw blurRad="38100" dist="38100" dir="2700000" algn="tl">
                    <a:srgbClr val="000000">
                      <a:alpha val="43137"/>
                    </a:srgbClr>
                  </a:outerShdw>
                </a:effectLst>
                <a:latin typeface="+mn-ea"/>
                <a:ea typeface="+mn-ea"/>
              </a:rPr>
              <a:t>值加上</a:t>
            </a:r>
            <a:r>
              <a:rPr lang="en-US" altLang="zh-CN" sz="2000" b="1" dirty="0">
                <a:effectLst>
                  <a:outerShdw blurRad="38100" dist="38100" dir="2700000" algn="tl">
                    <a:srgbClr val="000000">
                      <a:alpha val="43137"/>
                    </a:srgbClr>
                  </a:outerShdw>
                </a:effectLst>
                <a:latin typeface="+mn-ea"/>
                <a:ea typeface="+mn-ea"/>
              </a:rPr>
              <a:t>EDI</a:t>
            </a:r>
            <a:r>
              <a:rPr lang="zh-CN" altLang="en-US" sz="2000" b="1" dirty="0">
                <a:effectLst>
                  <a:outerShdw blurRad="38100" dist="38100" dir="2700000" algn="tl">
                    <a:srgbClr val="000000">
                      <a:alpha val="43137"/>
                    </a:srgbClr>
                  </a:outerShdw>
                </a:effectLst>
                <a:latin typeface="+mn-ea"/>
                <a:ea typeface="+mn-ea"/>
              </a:rPr>
              <a:t>值</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XCHG  </a:t>
            </a:r>
            <a:r>
              <a:rPr lang="en-US" altLang="zh-CN" sz="2000" b="1" dirty="0">
                <a:solidFill>
                  <a:srgbClr val="0000FF"/>
                </a:solidFill>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EBX+ESI]</a:t>
            </a:r>
            <a:r>
              <a:rPr lang="en-US" altLang="zh-CN" sz="2000" b="1" dirty="0" smtClean="0">
                <a:effectLst>
                  <a:outerShdw blurRad="38100" dist="38100" dir="2700000" algn="tl">
                    <a:srgbClr val="000000">
                      <a:alpha val="43137"/>
                    </a:srgbClr>
                  </a:outerShdw>
                </a:effectLst>
                <a:latin typeface="+mn-ea"/>
                <a:ea typeface="+mn-ea"/>
              </a:rPr>
              <a:t>, DX       </a:t>
            </a:r>
            <a:r>
              <a:rPr lang="en-US" altLang="zh-CN" sz="2000" b="1" dirty="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目的</a:t>
            </a:r>
            <a:r>
              <a:rPr lang="zh-CN" altLang="en-US" sz="2000" b="1" dirty="0">
                <a:effectLst>
                  <a:outerShdw blurRad="38100" dist="38100" dir="2700000" algn="tl">
                    <a:srgbClr val="000000">
                      <a:alpha val="43137"/>
                    </a:srgbClr>
                  </a:outerShdw>
                </a:effectLst>
                <a:latin typeface="+mn-ea"/>
                <a:ea typeface="+mn-ea"/>
              </a:rPr>
              <a:t>操作数有效地址是</a:t>
            </a:r>
            <a:r>
              <a:rPr lang="en-US" altLang="zh-CN" sz="2000" b="1" dirty="0">
                <a:effectLst>
                  <a:outerShdw blurRad="38100" dist="38100" dir="2700000" algn="tl">
                    <a:srgbClr val="000000">
                      <a:alpha val="43137"/>
                    </a:srgbClr>
                  </a:outerShdw>
                </a:effectLst>
                <a:latin typeface="+mn-ea"/>
                <a:ea typeface="+mn-ea"/>
              </a:rPr>
              <a:t>EBX</a:t>
            </a:r>
            <a:r>
              <a:rPr lang="zh-CN" altLang="en-US" sz="2000" b="1" dirty="0">
                <a:effectLst>
                  <a:outerShdw blurRad="38100" dist="38100" dir="2700000" algn="tl">
                    <a:srgbClr val="000000">
                      <a:alpha val="43137"/>
                    </a:srgbClr>
                  </a:outerShdw>
                </a:effectLst>
                <a:latin typeface="+mn-ea"/>
                <a:ea typeface="+mn-ea"/>
              </a:rPr>
              <a:t>值加上</a:t>
            </a:r>
            <a:r>
              <a:rPr lang="en-US" altLang="zh-CN" sz="2000" b="1" dirty="0">
                <a:effectLst>
                  <a:outerShdw blurRad="38100" dist="38100" dir="2700000" algn="tl">
                    <a:srgbClr val="000000">
                      <a:alpha val="43137"/>
                    </a:srgbClr>
                  </a:outerShdw>
                </a:effectLst>
                <a:latin typeface="+mn-ea"/>
                <a:ea typeface="+mn-ea"/>
              </a:rPr>
              <a:t>ESI</a:t>
            </a:r>
            <a:r>
              <a:rPr lang="zh-CN" altLang="en-US" sz="2000" b="1" dirty="0">
                <a:effectLst>
                  <a:outerShdw blurRad="38100" dist="38100" dir="2700000" algn="tl">
                    <a:srgbClr val="000000">
                      <a:alpha val="43137"/>
                    </a:srgbClr>
                  </a:outerShdw>
                </a:effectLst>
                <a:latin typeface="+mn-ea"/>
                <a:ea typeface="+mn-ea"/>
              </a:rPr>
              <a:t>值</a:t>
            </a:r>
            <a:endParaRPr lang="en-US" altLang="zh-CN" sz="2000" b="1" dirty="0" smtClean="0">
              <a:effectLst>
                <a:outerShdw blurRad="38100" dist="38100" dir="2700000" algn="tl">
                  <a:srgbClr val="000000">
                    <a:alpha val="43137"/>
                  </a:srgbClr>
                </a:outerShdw>
              </a:effectLst>
              <a:latin typeface="+mn-ea"/>
              <a:ea typeface="+mn-ea"/>
            </a:endParaRPr>
          </a:p>
        </p:txBody>
      </p:sp>
      <p:sp>
        <p:nvSpPr>
          <p:cNvPr id="9" name="矩形标注 8"/>
          <p:cNvSpPr/>
          <p:nvPr/>
        </p:nvSpPr>
        <p:spPr>
          <a:xfrm>
            <a:off x="2051720" y="4005064"/>
            <a:ext cx="2952328" cy="576064"/>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rPr>
              <a:t>基址加变址</a:t>
            </a:r>
            <a:r>
              <a:rPr lang="zh-CN" altLang="en-US" b="1" dirty="0" smtClean="0">
                <a:solidFill>
                  <a:srgbClr val="0000FF"/>
                </a:solidFill>
              </a:rPr>
              <a:t>寻址方式</a:t>
            </a:r>
            <a:endParaRPr lang="zh-CN" altLang="en-US" b="1" dirty="0">
              <a:solidFill>
                <a:srgbClr val="0000FF"/>
              </a:solidFill>
            </a:endParaRPr>
          </a:p>
        </p:txBody>
      </p:sp>
    </p:spTree>
    <p:extLst>
      <p:ext uri="{BB962C8B-B14F-4D97-AF65-F5344CB8AC3E}">
        <p14:creationId xmlns:p14="http://schemas.microsoft.com/office/powerpoint/2010/main" val="230781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584110" y="1772816"/>
            <a:ext cx="792162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示例</a:t>
            </a:r>
            <a:endParaRPr lang="en-US" altLang="zh-CN" sz="2000"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a:solidFill>
                  <a:srgbClr val="0000FF"/>
                </a:solidFill>
              </a:rPr>
              <a:t>32</a:t>
            </a:r>
            <a:r>
              <a:rPr lang="zh-CN" altLang="en-US" sz="2800" b="1" dirty="0">
                <a:solidFill>
                  <a:srgbClr val="0000FF"/>
                </a:solidFill>
              </a:rPr>
              <a:t>位存储器寻址方式的通用表示</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355850"/>
            <a:ext cx="8125850" cy="2015936"/>
          </a:xfrm>
          <a:prstGeom prst="rect">
            <a:avLst/>
          </a:prstGeom>
        </p:spPr>
        <p:txBody>
          <a:bodyPr wrap="square">
            <a:spAutoFit/>
          </a:bodyPr>
          <a:lstStyle/>
          <a:p>
            <a:pPr>
              <a:lnSpc>
                <a:spcPts val="3000"/>
              </a:lnSpc>
            </a:pPr>
            <a:r>
              <a:rPr lang="en-US" altLang="zh-CN" sz="2000" b="1" dirty="0" smtClean="0">
                <a:effectLst>
                  <a:outerShdw blurRad="38100" dist="38100" dir="2700000" algn="tl">
                    <a:srgbClr val="000000">
                      <a:alpha val="43137"/>
                    </a:srgbClr>
                  </a:outerShdw>
                </a:effectLst>
                <a:latin typeface="+mn-ea"/>
                <a:ea typeface="+mn-ea"/>
              </a:rPr>
              <a:t>MOV   EAX, </a:t>
            </a:r>
            <a:r>
              <a:rPr lang="en-US" altLang="zh-CN" sz="2000" b="1" dirty="0" smtClean="0">
                <a:solidFill>
                  <a:srgbClr val="0000FF"/>
                </a:solidFill>
                <a:effectLst>
                  <a:outerShdw blurRad="38100" dist="38100" dir="2700000" algn="tl">
                    <a:srgbClr val="000000">
                      <a:alpha val="43137"/>
                    </a:srgbClr>
                  </a:outerShdw>
                </a:effectLst>
                <a:latin typeface="+mn-ea"/>
                <a:ea typeface="+mn-ea"/>
              </a:rPr>
              <a:t>[ECX+EBX*4</a:t>
            </a:r>
            <a:r>
              <a:rPr lang="en-US" altLang="zh-CN" sz="2000" b="1" dirty="0">
                <a:solidFill>
                  <a:srgbClr val="0000FF"/>
                </a:solidFill>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;EBX</a:t>
            </a:r>
            <a:r>
              <a:rPr lang="zh-CN" altLang="en-US" sz="2000" b="1" dirty="0">
                <a:effectLst>
                  <a:outerShdw blurRad="38100" dist="38100" dir="2700000" algn="tl">
                    <a:srgbClr val="000000">
                      <a:alpha val="43137"/>
                    </a:srgbClr>
                  </a:outerShdw>
                </a:effectLst>
                <a:latin typeface="+mn-ea"/>
                <a:ea typeface="+mn-ea"/>
              </a:rPr>
              <a:t>作为变址寄存器，放大因子是</a:t>
            </a:r>
            <a:r>
              <a:rPr lang="en-US" altLang="zh-CN" sz="2000" b="1" dirty="0">
                <a:effectLst>
                  <a:outerShdw blurRad="38100" dist="38100" dir="2700000" algn="tl">
                    <a:srgbClr val="000000">
                      <a:alpha val="43137"/>
                    </a:srgbClr>
                  </a:outerShdw>
                </a:effectLst>
                <a:latin typeface="+mn-ea"/>
                <a:ea typeface="+mn-ea"/>
              </a:rPr>
              <a:t>4</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a:t>
            </a:r>
            <a:r>
              <a:rPr lang="en-US" altLang="zh-CN" sz="2000" b="1" dirty="0" smtClean="0">
                <a:solidFill>
                  <a:srgbClr val="0000FF"/>
                </a:solidFill>
                <a:effectLst>
                  <a:outerShdw blurRad="38100" dist="38100" dir="2700000" algn="tl">
                    <a:srgbClr val="000000">
                      <a:alpha val="43137"/>
                    </a:srgbClr>
                  </a:outerShdw>
                </a:effectLst>
                <a:latin typeface="+mn-ea"/>
                <a:ea typeface="+mn-ea"/>
              </a:rPr>
              <a:t>EAX+ECX*2]</a:t>
            </a:r>
            <a:r>
              <a:rPr lang="en-US" altLang="zh-CN" sz="2000" b="1" dirty="0" smtClean="0">
                <a:effectLst>
                  <a:outerShdw blurRad="38100" dist="38100" dir="2700000" algn="tl">
                    <a:srgbClr val="000000">
                      <a:alpha val="43137"/>
                    </a:srgbClr>
                  </a:outerShdw>
                </a:effectLst>
                <a:latin typeface="+mn-ea"/>
                <a:ea typeface="+mn-ea"/>
              </a:rPr>
              <a:t>, DL       ;ECX</a:t>
            </a:r>
            <a:r>
              <a:rPr lang="zh-CN" altLang="en-US" sz="2000" b="1" dirty="0">
                <a:effectLst>
                  <a:outerShdw blurRad="38100" dist="38100" dir="2700000" algn="tl">
                    <a:srgbClr val="000000">
                      <a:alpha val="43137"/>
                    </a:srgbClr>
                  </a:outerShdw>
                </a:effectLst>
                <a:latin typeface="+mn-ea"/>
                <a:ea typeface="+mn-ea"/>
              </a:rPr>
              <a:t>作为变址寄存器，放大因子是</a:t>
            </a:r>
            <a:r>
              <a:rPr lang="en-US" altLang="zh-CN" sz="2000" b="1" dirty="0">
                <a:effectLst>
                  <a:outerShdw blurRad="38100" dist="38100" dir="2700000" algn="tl">
                    <a:srgbClr val="000000">
                      <a:alpha val="43137"/>
                    </a:srgbClr>
                  </a:outerShdw>
                </a:effectLst>
                <a:latin typeface="+mn-ea"/>
                <a:ea typeface="+mn-ea"/>
              </a:rPr>
              <a:t>2</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ADD   EAX, </a:t>
            </a:r>
            <a:r>
              <a:rPr lang="en-US" altLang="zh-CN" sz="2000" b="1" dirty="0" smtClean="0">
                <a:solidFill>
                  <a:srgbClr val="0000FF"/>
                </a:solidFill>
                <a:effectLst>
                  <a:outerShdw blurRad="38100" dist="38100" dir="2700000" algn="tl">
                    <a:srgbClr val="000000">
                      <a:alpha val="43137"/>
                    </a:srgbClr>
                  </a:outerShdw>
                </a:effectLst>
                <a:latin typeface="+mn-ea"/>
                <a:ea typeface="+mn-ea"/>
              </a:rPr>
              <a:t>[EBX+ESI*8</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;ESI</a:t>
            </a:r>
            <a:r>
              <a:rPr lang="zh-CN" altLang="en-US" sz="2000" b="1" dirty="0">
                <a:effectLst>
                  <a:outerShdw blurRad="38100" dist="38100" dir="2700000" algn="tl">
                    <a:srgbClr val="000000">
                      <a:alpha val="43137"/>
                    </a:srgbClr>
                  </a:outerShdw>
                </a:effectLst>
                <a:latin typeface="+mn-ea"/>
                <a:ea typeface="+mn-ea"/>
              </a:rPr>
              <a:t>作为变址寄存器，放大因子是</a:t>
            </a:r>
            <a:r>
              <a:rPr lang="en-US" altLang="zh-CN" sz="2000" b="1" dirty="0">
                <a:effectLst>
                  <a:outerShdw blurRad="38100" dist="38100" dir="2700000" algn="tl">
                    <a:srgbClr val="000000">
                      <a:alpha val="43137"/>
                    </a:srgbClr>
                  </a:outerShdw>
                </a:effectLst>
                <a:latin typeface="+mn-ea"/>
                <a:ea typeface="+mn-ea"/>
              </a:rPr>
              <a:t>8</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SUB   ECX, </a:t>
            </a:r>
            <a:r>
              <a:rPr lang="en-US" altLang="zh-CN" sz="2000" b="1" dirty="0" smtClean="0">
                <a:solidFill>
                  <a:srgbClr val="0000FF"/>
                </a:solidFill>
                <a:effectLst>
                  <a:outerShdw blurRad="38100" dist="38100" dir="2700000" algn="tl">
                    <a:srgbClr val="000000">
                      <a:alpha val="43137"/>
                    </a:srgbClr>
                  </a:outerShdw>
                </a:effectLst>
                <a:latin typeface="+mn-ea"/>
                <a:ea typeface="+mn-ea"/>
              </a:rPr>
              <a:t>[EDX+EAX-4</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;EAX</a:t>
            </a:r>
            <a:r>
              <a:rPr lang="zh-CN" altLang="en-US" sz="2000" b="1" dirty="0">
                <a:effectLst>
                  <a:outerShdw blurRad="38100" dist="38100" dir="2700000" algn="tl">
                    <a:srgbClr val="000000">
                      <a:alpha val="43137"/>
                    </a:srgbClr>
                  </a:outerShdw>
                </a:effectLst>
                <a:latin typeface="+mn-ea"/>
                <a:ea typeface="+mn-ea"/>
              </a:rPr>
              <a:t>作为变址寄存器，放大因子是</a:t>
            </a:r>
            <a:r>
              <a:rPr lang="en-US" altLang="zh-CN" sz="2000" b="1" dirty="0">
                <a:effectLst>
                  <a:outerShdw blurRad="38100" dist="38100" dir="2700000" algn="tl">
                    <a:srgbClr val="000000">
                      <a:alpha val="43137"/>
                    </a:srgbClr>
                  </a:outerShdw>
                </a:effectLst>
                <a:latin typeface="+mn-ea"/>
                <a:ea typeface="+mn-ea"/>
              </a:rPr>
              <a:t>1</a:t>
            </a:r>
          </a:p>
          <a:p>
            <a:pPr>
              <a:lnSpc>
                <a:spcPts val="3000"/>
              </a:lnSpc>
            </a:pPr>
            <a:r>
              <a:rPr lang="en-US" altLang="zh-CN" sz="2000" b="1" dirty="0" smtClean="0">
                <a:effectLst>
                  <a:outerShdw blurRad="38100" dist="38100" dir="2700000" algn="tl">
                    <a:srgbClr val="000000">
                      <a:alpha val="43137"/>
                    </a:srgbClr>
                  </a:outerShdw>
                </a:effectLst>
                <a:latin typeface="+mn-ea"/>
                <a:ea typeface="+mn-ea"/>
              </a:rPr>
              <a:t>MOV   EBX, </a:t>
            </a:r>
            <a:r>
              <a:rPr lang="en-US" altLang="zh-CN" sz="2000" b="1" dirty="0" smtClean="0">
                <a:solidFill>
                  <a:srgbClr val="0000FF"/>
                </a:solidFill>
                <a:effectLst>
                  <a:outerShdw blurRad="38100" dist="38100" dir="2700000" algn="tl">
                    <a:srgbClr val="000000">
                      <a:alpha val="43137"/>
                    </a:srgbClr>
                  </a:outerShdw>
                </a:effectLst>
                <a:latin typeface="+mn-ea"/>
                <a:ea typeface="+mn-ea"/>
              </a:rPr>
              <a:t>[EDI+EAX*4+300H]</a:t>
            </a: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;EAX</a:t>
            </a:r>
            <a:r>
              <a:rPr lang="zh-CN" altLang="en-US" sz="2000" b="1" dirty="0">
                <a:effectLst>
                  <a:outerShdw blurRad="38100" dist="38100" dir="2700000" algn="tl">
                    <a:srgbClr val="000000">
                      <a:alpha val="43137"/>
                    </a:srgbClr>
                  </a:outerShdw>
                </a:effectLst>
                <a:latin typeface="+mn-ea"/>
                <a:ea typeface="+mn-ea"/>
              </a:rPr>
              <a:t>作为变址寄存器，放大因子是</a:t>
            </a:r>
            <a:r>
              <a:rPr lang="en-US" altLang="zh-CN" sz="2000" b="1" dirty="0">
                <a:effectLst>
                  <a:outerShdw blurRad="38100" dist="38100" dir="2700000" algn="tl">
                    <a:srgbClr val="000000">
                      <a:alpha val="43137"/>
                    </a:srgbClr>
                  </a:outerShdw>
                </a:effectLst>
                <a:latin typeface="+mn-ea"/>
                <a:ea typeface="+mn-ea"/>
              </a:rPr>
              <a:t>4</a:t>
            </a:r>
            <a:endParaRPr lang="en-US" altLang="zh-CN" sz="2000" b="1" dirty="0" smtClean="0">
              <a:effectLst>
                <a:outerShdw blurRad="38100" dist="38100" dir="2700000" algn="tl">
                  <a:srgbClr val="000000">
                    <a:alpha val="43137"/>
                  </a:srgbClr>
                </a:outerShdw>
              </a:effectLst>
              <a:latin typeface="+mn-ea"/>
              <a:ea typeface="+mn-ea"/>
            </a:endParaRPr>
          </a:p>
        </p:txBody>
      </p:sp>
      <p:sp>
        <p:nvSpPr>
          <p:cNvPr id="9" name="矩形标注 8"/>
          <p:cNvSpPr/>
          <p:nvPr/>
        </p:nvSpPr>
        <p:spPr>
          <a:xfrm>
            <a:off x="1835696" y="4797152"/>
            <a:ext cx="3888432" cy="576064"/>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rPr>
              <a:t>基址</a:t>
            </a:r>
            <a:r>
              <a:rPr lang="zh-CN" altLang="en-US" b="1" dirty="0" smtClean="0">
                <a:solidFill>
                  <a:srgbClr val="0000FF"/>
                </a:solidFill>
              </a:rPr>
              <a:t>加带放大因子的变址寻址方式</a:t>
            </a:r>
            <a:endParaRPr lang="zh-CN" altLang="en-US" b="1" dirty="0">
              <a:solidFill>
                <a:srgbClr val="0000FF"/>
              </a:solidFill>
            </a:endParaRPr>
          </a:p>
        </p:txBody>
      </p:sp>
    </p:spTree>
    <p:extLst>
      <p:ext uri="{BB962C8B-B14F-4D97-AF65-F5344CB8AC3E}">
        <p14:creationId xmlns:p14="http://schemas.microsoft.com/office/powerpoint/2010/main" val="274464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628339" y="2247543"/>
            <a:ext cx="309830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示例</a:t>
            </a:r>
            <a:endParaRPr lang="en-US" altLang="zh-CN" sz="2400" b="1" dirty="0" smtClean="0"/>
          </a:p>
          <a:p>
            <a:pPr algn="just" eaLnBrk="1" hangingPunct="1">
              <a:lnSpc>
                <a:spcPts val="3000"/>
              </a:lnSpc>
              <a:spcBef>
                <a:spcPts val="0"/>
              </a:spcBef>
            </a:pPr>
            <a:r>
              <a:rPr lang="zh-CN" altLang="en-US" b="1" dirty="0" smtClean="0"/>
              <a:t>假设</a:t>
            </a:r>
            <a:r>
              <a:rPr lang="zh-CN" altLang="en-US" b="1" dirty="0"/>
              <a:t>由</a:t>
            </a:r>
            <a:r>
              <a:rPr lang="en-US" altLang="zh-CN" b="1" dirty="0" smtClean="0"/>
              <a:t>DS</a:t>
            </a:r>
            <a:r>
              <a:rPr lang="zh-CN" altLang="en-US" b="1" dirty="0" smtClean="0"/>
              <a:t>得段</a:t>
            </a:r>
            <a:r>
              <a:rPr lang="zh-CN" altLang="en-US" b="1" dirty="0"/>
              <a:t>起始地址是</a:t>
            </a:r>
            <a:r>
              <a:rPr lang="en-US" altLang="zh-CN" b="1" dirty="0"/>
              <a:t>0</a:t>
            </a:r>
            <a:r>
              <a:rPr lang="zh-CN" altLang="en-US" b="1" dirty="0"/>
              <a:t>，寄存器</a:t>
            </a:r>
            <a:r>
              <a:rPr lang="en-US" altLang="zh-CN" b="1" dirty="0"/>
              <a:t>EDI</a:t>
            </a:r>
            <a:r>
              <a:rPr lang="zh-CN" altLang="en-US" b="1" dirty="0"/>
              <a:t>的内容是</a:t>
            </a:r>
            <a:r>
              <a:rPr lang="en-US" altLang="zh-CN" b="1" dirty="0"/>
              <a:t>51234H</a:t>
            </a:r>
            <a:r>
              <a:rPr lang="zh-CN" altLang="en-US" b="1" dirty="0" smtClean="0"/>
              <a:t>，寄存器</a:t>
            </a:r>
            <a:r>
              <a:rPr lang="en-US" altLang="zh-CN" b="1" dirty="0"/>
              <a:t>EAX</a:t>
            </a:r>
            <a:r>
              <a:rPr lang="zh-CN" altLang="en-US" b="1" dirty="0"/>
              <a:t>的内容是</a:t>
            </a:r>
            <a:r>
              <a:rPr lang="en-US" altLang="zh-CN" b="1" dirty="0"/>
              <a:t>6</a:t>
            </a:r>
            <a:r>
              <a:rPr lang="zh-CN" altLang="en-US" b="1" dirty="0"/>
              <a:t>，并且有效地址为</a:t>
            </a:r>
            <a:r>
              <a:rPr lang="en-US" altLang="zh-CN" b="1" dirty="0"/>
              <a:t>0005154CH</a:t>
            </a:r>
            <a:r>
              <a:rPr lang="zh-CN" altLang="en-US" b="1" dirty="0"/>
              <a:t>的双字存储单元的内容是</a:t>
            </a:r>
            <a:r>
              <a:rPr lang="en-US" altLang="zh-CN" b="1" dirty="0" smtClean="0"/>
              <a:t>44434241H</a:t>
            </a:r>
            <a:r>
              <a:rPr lang="zh-CN" altLang="en-US" b="1" dirty="0" smtClean="0"/>
              <a:t>。</a:t>
            </a:r>
            <a:endParaRPr lang="en-US" altLang="zh-CN" b="1"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28338" y="5382508"/>
            <a:ext cx="3655630" cy="369332"/>
          </a:xfrm>
          <a:prstGeom prst="rect">
            <a:avLst/>
          </a:prstGeom>
          <a:solidFill>
            <a:srgbClr val="66FFFF"/>
          </a:solidFill>
        </p:spPr>
        <p:txBody>
          <a:bodyPr wrap="square" rtlCol="0">
            <a:spAutoFit/>
          </a:bodyPr>
          <a:lstStyle/>
          <a:p>
            <a:r>
              <a:rPr lang="en-US" altLang="zh-CN" b="1" dirty="0">
                <a:latin typeface="+mn-ea"/>
                <a:ea typeface="+mn-ea"/>
              </a:rPr>
              <a:t>MOV   EBX</a:t>
            </a:r>
            <a:r>
              <a:rPr lang="zh-CN" altLang="en-US" b="1" dirty="0">
                <a:latin typeface="+mn-ea"/>
                <a:ea typeface="+mn-ea"/>
              </a:rPr>
              <a:t>，</a:t>
            </a:r>
            <a:r>
              <a:rPr lang="en-US" altLang="zh-CN" b="1" dirty="0">
                <a:latin typeface="+mn-ea"/>
                <a:ea typeface="+mn-ea"/>
              </a:rPr>
              <a:t>[EDI+EAX*4+300H]</a:t>
            </a:r>
            <a:endParaRPr lang="zh-CN" altLang="en-US" b="1" dirty="0">
              <a:latin typeface="+mn-ea"/>
              <a:ea typeface="+mn-ea"/>
            </a:endParaRPr>
          </a:p>
        </p:txBody>
      </p:sp>
      <p:sp>
        <p:nvSpPr>
          <p:cNvPr id="9"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a:solidFill>
                  <a:srgbClr val="0000FF"/>
                </a:solidFill>
              </a:rPr>
              <a:t>32</a:t>
            </a:r>
            <a:r>
              <a:rPr lang="zh-CN" altLang="en-US" sz="2800" b="1" dirty="0">
                <a:solidFill>
                  <a:srgbClr val="0000FF"/>
                </a:solidFill>
              </a:rPr>
              <a:t>位存储器寻址方式的通用表示</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27743087"/>
              </p:ext>
            </p:extLst>
          </p:nvPr>
        </p:nvGraphicFramePr>
        <p:xfrm>
          <a:off x="3446549" y="1340768"/>
          <a:ext cx="5589947" cy="4824536"/>
        </p:xfrm>
        <a:graphic>
          <a:graphicData uri="http://schemas.openxmlformats.org/presentationml/2006/ole">
            <mc:AlternateContent xmlns:mc="http://schemas.openxmlformats.org/markup-compatibility/2006">
              <mc:Choice xmlns:v="urn:schemas-microsoft-com:vml" Requires="v">
                <p:oleObj spid="_x0000_s54324" name="Visio" r:id="rId4" imgW="4618913" imgH="3361500" progId="Visio.Drawing.11">
                  <p:embed/>
                </p:oleObj>
              </mc:Choice>
              <mc:Fallback>
                <p:oleObj name="Visio" r:id="rId4" imgW="4618913" imgH="336150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6549" y="1340768"/>
                        <a:ext cx="5589947" cy="4824536"/>
                      </a:xfrm>
                      <a:prstGeom prst="rect">
                        <a:avLst/>
                      </a:prstGeom>
                      <a:noFill/>
                    </p:spPr>
                  </p:pic>
                </p:oleObj>
              </mc:Fallback>
            </mc:AlternateContent>
          </a:graphicData>
        </a:graphic>
      </p:graphicFrame>
    </p:spTree>
    <p:extLst>
      <p:ext uri="{BB962C8B-B14F-4D97-AF65-F5344CB8AC3E}">
        <p14:creationId xmlns:p14="http://schemas.microsoft.com/office/powerpoint/2010/main" val="298925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2.4.1  </a:t>
            </a:r>
            <a:r>
              <a:rPr lang="zh-CN" altLang="en-US" b="1" dirty="0" smtClean="0">
                <a:solidFill>
                  <a:srgbClr val="0000FF"/>
                </a:solidFill>
              </a:rPr>
              <a:t>存储器分段</a:t>
            </a:r>
            <a:endParaRPr lang="zh-CN" altLang="en-US" b="1" dirty="0">
              <a:solidFill>
                <a:srgbClr val="FF0000"/>
              </a:solidFill>
            </a:endParaRPr>
          </a:p>
        </p:txBody>
      </p:sp>
      <p:sp>
        <p:nvSpPr>
          <p:cNvPr id="413699"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13700" name="Text Box 4"/>
          <p:cNvSpPr txBox="1">
            <a:spLocks noChangeArrowheads="1"/>
          </p:cNvSpPr>
          <p:nvPr/>
        </p:nvSpPr>
        <p:spPr bwMode="auto">
          <a:xfrm>
            <a:off x="611188" y="1783680"/>
            <a:ext cx="8532812" cy="382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buFont typeface="Wingdings" pitchFamily="2" charset="2"/>
              <a:buChar char="ü"/>
            </a:pPr>
            <a:r>
              <a:rPr lang="en-US" altLang="zh-CN" sz="2400" b="1" dirty="0" smtClean="0"/>
              <a:t>CPU</a:t>
            </a:r>
            <a:r>
              <a:rPr lang="zh-CN" altLang="en-US" sz="2400" b="1" dirty="0"/>
              <a:t>能够通过其总线直接寻址访问的</a:t>
            </a:r>
            <a:r>
              <a:rPr lang="zh-CN" altLang="en-US" sz="2400" b="1" dirty="0" smtClean="0"/>
              <a:t>存储器被称为</a:t>
            </a:r>
            <a:r>
              <a:rPr lang="zh-CN" altLang="en-US" sz="2400" b="1" u="sng" dirty="0">
                <a:solidFill>
                  <a:srgbClr val="0000FF"/>
                </a:solidFill>
                <a:effectLst>
                  <a:outerShdw blurRad="38100" dist="38100" dir="2700000" algn="tl">
                    <a:srgbClr val="000000">
                      <a:alpha val="43137"/>
                    </a:srgbClr>
                  </a:outerShdw>
                </a:effectLst>
              </a:rPr>
              <a:t>内存</a:t>
            </a:r>
            <a:r>
              <a:rPr lang="zh-CN" altLang="en-US" sz="2400" b="1" dirty="0"/>
              <a:t>。</a:t>
            </a:r>
          </a:p>
          <a:p>
            <a:pPr algn="just">
              <a:spcBef>
                <a:spcPct val="40000"/>
              </a:spcBef>
              <a:buFont typeface="Wingdings" pitchFamily="2" charset="2"/>
              <a:buChar char="ü"/>
            </a:pPr>
            <a:r>
              <a:rPr lang="zh-CN" altLang="en-US" sz="2400" b="1" dirty="0"/>
              <a:t>每一个字节存储单元有一个唯一的地址，称之为</a:t>
            </a:r>
            <a:r>
              <a:rPr lang="zh-CN" altLang="en-US" sz="2400" b="1" u="sng" dirty="0">
                <a:solidFill>
                  <a:srgbClr val="0000FF"/>
                </a:solidFill>
                <a:effectLst>
                  <a:outerShdw blurRad="38100" dist="38100" dir="2700000" algn="tl">
                    <a:srgbClr val="000000">
                      <a:alpha val="43137"/>
                    </a:srgbClr>
                  </a:outerShdw>
                </a:effectLst>
              </a:rPr>
              <a:t>物理地址</a:t>
            </a:r>
            <a:r>
              <a:rPr lang="zh-CN" altLang="en-US" sz="2400" b="1" dirty="0"/>
              <a:t>。</a:t>
            </a:r>
          </a:p>
          <a:p>
            <a:pPr algn="just">
              <a:spcBef>
                <a:spcPct val="40000"/>
              </a:spcBef>
              <a:buFont typeface="Wingdings" pitchFamily="2" charset="2"/>
              <a:buChar char="ü"/>
            </a:pPr>
            <a:r>
              <a:rPr lang="en-US" altLang="zh-CN" sz="2400" b="1" dirty="0"/>
              <a:t>CPU</a:t>
            </a:r>
            <a:r>
              <a:rPr lang="zh-CN" altLang="en-US" sz="2400" b="1" dirty="0"/>
              <a:t>的地址线数量决定了可产生的最大物理地址。</a:t>
            </a:r>
          </a:p>
          <a:p>
            <a:pPr algn="just">
              <a:spcBef>
                <a:spcPct val="40000"/>
              </a:spcBef>
              <a:buFont typeface="Wingdings" pitchFamily="2" charset="2"/>
              <a:buNone/>
            </a:pPr>
            <a:r>
              <a:rPr lang="zh-CN" altLang="en-US" sz="2400" b="1" dirty="0"/>
              <a:t>	</a:t>
            </a:r>
            <a:r>
              <a:rPr lang="en-US" altLang="zh-CN" b="1" dirty="0">
                <a:solidFill>
                  <a:srgbClr val="C00000"/>
                </a:solidFill>
              </a:rPr>
              <a:t>n</a:t>
            </a:r>
            <a:r>
              <a:rPr lang="zh-CN" altLang="en-US" b="1" dirty="0">
                <a:solidFill>
                  <a:srgbClr val="C00000"/>
                </a:solidFill>
              </a:rPr>
              <a:t>根地址线，可形成的最大物理地址是</a:t>
            </a:r>
            <a:r>
              <a:rPr lang="en-US" altLang="zh-CN" b="1" dirty="0">
                <a:solidFill>
                  <a:srgbClr val="C00000"/>
                </a:solidFill>
              </a:rPr>
              <a:t>2</a:t>
            </a:r>
            <a:r>
              <a:rPr lang="en-US" altLang="zh-CN" b="1" baseline="30000" dirty="0">
                <a:solidFill>
                  <a:srgbClr val="C00000"/>
                </a:solidFill>
              </a:rPr>
              <a:t>n</a:t>
            </a:r>
            <a:r>
              <a:rPr lang="en-US" altLang="zh-CN" b="1" dirty="0">
                <a:solidFill>
                  <a:srgbClr val="C00000"/>
                </a:solidFill>
              </a:rPr>
              <a:t>-1</a:t>
            </a:r>
          </a:p>
          <a:p>
            <a:pPr algn="just">
              <a:spcBef>
                <a:spcPct val="40000"/>
              </a:spcBef>
              <a:buFont typeface="Wingdings" pitchFamily="2" charset="2"/>
              <a:buChar char="ü"/>
            </a:pPr>
            <a:r>
              <a:rPr lang="zh-CN" altLang="en-US" sz="2400" b="1" dirty="0"/>
              <a:t>所有可形成的物理地址的集合被称为</a:t>
            </a:r>
            <a:r>
              <a:rPr lang="zh-CN" altLang="en-US" sz="2400" b="1" u="sng" dirty="0">
                <a:solidFill>
                  <a:srgbClr val="0000FF"/>
                </a:solidFill>
                <a:effectLst>
                  <a:outerShdw blurRad="38100" dist="38100" dir="2700000" algn="tl">
                    <a:srgbClr val="000000">
                      <a:alpha val="43137"/>
                    </a:srgbClr>
                  </a:outerShdw>
                </a:effectLst>
              </a:rPr>
              <a:t>物理地址空间</a:t>
            </a:r>
            <a:r>
              <a:rPr lang="zh-CN" altLang="en-US" sz="2400" b="1" dirty="0"/>
              <a:t>。</a:t>
            </a:r>
          </a:p>
          <a:p>
            <a:pPr>
              <a:spcBef>
                <a:spcPct val="40000"/>
              </a:spcBef>
            </a:pPr>
            <a:r>
              <a:rPr lang="en-US" altLang="zh-CN" b="1" dirty="0"/>
              <a:t>	Intel8086</a:t>
            </a:r>
            <a:r>
              <a:rPr lang="zh-CN" altLang="en-US" b="1" dirty="0"/>
              <a:t>有</a:t>
            </a:r>
            <a:r>
              <a:rPr lang="en-US" altLang="zh-CN" b="1" dirty="0"/>
              <a:t>20</a:t>
            </a:r>
            <a:r>
              <a:rPr lang="zh-CN" altLang="en-US" b="1" dirty="0"/>
              <a:t>根地址线，物理地址的范围是</a:t>
            </a:r>
            <a:r>
              <a:rPr lang="en-US" altLang="zh-CN" b="1" dirty="0"/>
              <a:t>0</a:t>
            </a:r>
            <a:r>
              <a:rPr lang="zh-CN" altLang="en-US" b="1" dirty="0"/>
              <a:t>到</a:t>
            </a:r>
            <a:r>
              <a:rPr lang="en-US" altLang="zh-CN" b="1" dirty="0"/>
              <a:t>FFFFF</a:t>
            </a:r>
          </a:p>
          <a:p>
            <a:pPr>
              <a:spcBef>
                <a:spcPct val="40000"/>
              </a:spcBef>
            </a:pPr>
            <a:r>
              <a:rPr lang="en-US" altLang="zh-CN" b="1" dirty="0"/>
              <a:t>	Intel80386</a:t>
            </a:r>
            <a:r>
              <a:rPr lang="zh-CN" altLang="en-US" b="1" dirty="0"/>
              <a:t>有</a:t>
            </a:r>
            <a:r>
              <a:rPr lang="en-US" altLang="zh-CN" b="1" dirty="0"/>
              <a:t>32</a:t>
            </a:r>
            <a:r>
              <a:rPr lang="zh-CN" altLang="en-US" b="1" dirty="0"/>
              <a:t>根地址线，物理地址的范围是</a:t>
            </a:r>
            <a:r>
              <a:rPr lang="en-US" altLang="zh-CN" b="1" dirty="0"/>
              <a:t>0</a:t>
            </a:r>
            <a:r>
              <a:rPr lang="zh-CN" altLang="en-US" b="1" dirty="0"/>
              <a:t>到</a:t>
            </a:r>
            <a:r>
              <a:rPr lang="en-US" altLang="zh-CN" b="1" dirty="0">
                <a:solidFill>
                  <a:srgbClr val="FF0000"/>
                </a:solidFill>
              </a:rPr>
              <a:t>FFF</a:t>
            </a:r>
            <a:r>
              <a:rPr lang="en-US" altLang="zh-CN" b="1" dirty="0"/>
              <a:t>FFFFF</a:t>
            </a:r>
          </a:p>
          <a:p>
            <a:pPr>
              <a:spcBef>
                <a:spcPct val="40000"/>
              </a:spcBef>
              <a:buFont typeface="Wingdings" pitchFamily="2" charset="2"/>
              <a:buChar char="ü"/>
            </a:pPr>
            <a:r>
              <a:rPr lang="zh-CN" altLang="en-US" sz="2400" b="1" dirty="0">
                <a:solidFill>
                  <a:srgbClr val="006699"/>
                </a:solidFill>
              </a:rPr>
              <a:t>注意：物理地址空间大小不等于实际安装的物理内存大小。</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物理地址空间</a:t>
            </a:r>
            <a:endParaRPr lang="zh-CN" altLang="en-US" sz="2800" b="1" dirty="0">
              <a:solidFill>
                <a:srgbClr val="0000FF"/>
              </a:solidFill>
            </a:endParaRPr>
          </a:p>
        </p:txBody>
      </p:sp>
    </p:spTree>
    <p:extLst>
      <p:ext uri="{BB962C8B-B14F-4D97-AF65-F5344CB8AC3E}">
        <p14:creationId xmlns:p14="http://schemas.microsoft.com/office/powerpoint/2010/main" val="4265682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演示程序</a:t>
            </a:r>
            <a:r>
              <a:rPr lang="en-US" altLang="zh-CN" sz="2800" b="1" dirty="0">
                <a:solidFill>
                  <a:srgbClr val="0000FF"/>
                </a:solidFill>
              </a:rPr>
              <a:t>dp27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56792"/>
            <a:ext cx="8125850" cy="5072864"/>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vari</a:t>
            </a:r>
            <a:r>
              <a:rPr lang="en-US" altLang="zh-CN" sz="2000" b="1" dirty="0">
                <a:effectLst>
                  <a:outerShdw blurRad="38100" dist="38100" dir="2700000" algn="tl">
                    <a:srgbClr val="000000">
                      <a:alpha val="43137"/>
                    </a:srgbClr>
                  </a:outerShdw>
                </a:effectLst>
                <a:latin typeface="+mn-ea"/>
                <a:ea typeface="+mn-ea"/>
              </a:rPr>
              <a:t> = 0x12345678;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定义整型变量。设有效地址为</a:t>
            </a:r>
            <a:r>
              <a:rPr lang="en-US" altLang="zh-CN" sz="2000" b="1" dirty="0">
                <a:effectLst>
                  <a:outerShdw blurRad="38100" dist="38100" dir="2700000" algn="tl">
                    <a:srgbClr val="000000">
                      <a:alpha val="43137"/>
                    </a:srgbClr>
                  </a:outerShdw>
                </a:effectLst>
                <a:latin typeface="+mn-ea"/>
                <a:ea typeface="+mn-ea"/>
              </a:rPr>
              <a:t>x</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char  </a:t>
            </a:r>
            <a:r>
              <a:rPr lang="en-US" altLang="zh-CN" sz="2000" b="1" dirty="0">
                <a:effectLst>
                  <a:outerShdw blurRad="38100" dist="38100" dir="2700000" algn="tl">
                    <a:srgbClr val="000000">
                      <a:alpha val="43137"/>
                    </a:srgbClr>
                  </a:outerShdw>
                </a:effectLst>
                <a:latin typeface="+mn-ea"/>
                <a:ea typeface="+mn-ea"/>
              </a:rPr>
              <a:t>buff[] = "ABCDE";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定义字符数组。设首元素有效地址为</a:t>
            </a:r>
            <a:r>
              <a:rPr lang="en-US" altLang="zh-CN" sz="2000" b="1" dirty="0">
                <a:effectLst>
                  <a:outerShdw blurRad="38100" dist="38100" dir="2700000" algn="tl">
                    <a:srgbClr val="000000">
                      <a:alpha val="43137"/>
                    </a:srgbClr>
                  </a:outerShdw>
                </a:effectLst>
                <a:latin typeface="+mn-ea"/>
                <a:ea typeface="+mn-ea"/>
              </a:rPr>
              <a:t>y</a:t>
            </a:r>
          </a:p>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main(  )</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dv1, dv2, dv3, dv4;    //</a:t>
            </a:r>
            <a:r>
              <a:rPr lang="zh-CN" altLang="en-US" sz="2000" b="1" dirty="0">
                <a:effectLst>
                  <a:outerShdw blurRad="38100" dist="38100" dir="2700000" algn="tl">
                    <a:srgbClr val="000000">
                      <a:alpha val="43137"/>
                    </a:srgbClr>
                  </a:outerShdw>
                </a:effectLst>
                <a:latin typeface="+mn-ea"/>
                <a:ea typeface="+mn-ea"/>
              </a:rPr>
              <a:t>定义</a:t>
            </a:r>
            <a:r>
              <a:rPr lang="en-US" altLang="zh-CN" sz="2000" b="1" dirty="0">
                <a:effectLst>
                  <a:outerShdw blurRad="38100" dist="38100" dir="2700000" algn="tl">
                    <a:srgbClr val="000000">
                      <a:alpha val="43137"/>
                    </a:srgbClr>
                  </a:outerShdw>
                </a:effectLst>
                <a:latin typeface="+mn-ea"/>
                <a:ea typeface="+mn-ea"/>
              </a:rPr>
              <a:t>4</a:t>
            </a:r>
            <a:r>
              <a:rPr lang="zh-CN" altLang="en-US" sz="2000" b="1" dirty="0">
                <a:effectLst>
                  <a:outerShdw blurRad="38100" dist="38100" dir="2700000" algn="tl">
                    <a:srgbClr val="000000">
                      <a:alpha val="43137"/>
                    </a:srgbClr>
                  </a:outerShdw>
                </a:effectLst>
                <a:latin typeface="+mn-ea"/>
                <a:ea typeface="+mn-ea"/>
              </a:rPr>
              <a:t>个整型变量</a:t>
            </a:r>
          </a:p>
          <a:p>
            <a:pPr>
              <a:lnSpc>
                <a:spcPts val="2800"/>
              </a:lnSpc>
            </a:pPr>
            <a:r>
              <a:rPr lang="en-US" altLang="zh-CN" sz="2000" b="1" dirty="0" smtClean="0">
                <a:solidFill>
                  <a:srgbClr val="0000FF"/>
                </a:solidFill>
                <a:effectLst>
                  <a:outerShdw blurRad="38100" dist="38100" dir="2700000" algn="tl">
                    <a:srgbClr val="000000">
                      <a:alpha val="43137"/>
                    </a:srgbClr>
                  </a:outerShdw>
                </a:effectLst>
                <a:latin typeface="+mn-ea"/>
                <a:ea typeface="+mn-ea"/>
              </a:rPr>
              <a:t>    _</a:t>
            </a:r>
            <a:r>
              <a:rPr lang="en-US" altLang="zh-CN" sz="2000" b="1" dirty="0" err="1">
                <a:solidFill>
                  <a:srgbClr val="0000FF"/>
                </a:solidFill>
                <a:effectLst>
                  <a:outerShdw blurRad="38100" dist="38100" dir="2700000" algn="tl">
                    <a:srgbClr val="000000">
                      <a:alpha val="43137"/>
                    </a:srgbClr>
                  </a:outerShdw>
                </a:effectLst>
                <a:latin typeface="+mn-ea"/>
                <a:ea typeface="+mn-ea"/>
              </a:rPr>
              <a:t>asm</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rPr>
              <a:t>//</a:t>
            </a:r>
            <a:r>
              <a:rPr lang="zh-CN" altLang="en-US" sz="2000" b="1" dirty="0">
                <a:solidFill>
                  <a:srgbClr val="0000FF"/>
                </a:solidFill>
                <a:effectLst>
                  <a:outerShdw blurRad="38100" dist="38100" dir="2700000" algn="tl">
                    <a:srgbClr val="000000">
                      <a:alpha val="43137"/>
                    </a:srgbClr>
                  </a:outerShdw>
                </a:effectLst>
                <a:latin typeface="+mn-ea"/>
              </a:rPr>
              <a:t>嵌入汇编</a:t>
            </a:r>
            <a:endParaRPr lang="en-US" altLang="zh-CN" sz="2000" b="1" dirty="0">
              <a:solidFill>
                <a:srgbClr val="0000FF"/>
              </a:solidFill>
              <a:effectLst>
                <a:outerShdw blurRad="38100" dist="38100" dir="2700000" algn="tl">
                  <a:srgbClr val="000000">
                    <a:alpha val="43137"/>
                  </a:srgbClr>
                </a:outerShdw>
              </a:effectLst>
              <a:latin typeface="+mn-ea"/>
              <a:ea typeface="+mn-ea"/>
            </a:endParaRPr>
          </a:p>
          <a:p>
            <a:pPr>
              <a:lnSpc>
                <a:spcPts val="2800"/>
              </a:lnSpc>
            </a:pP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zh-CN" altLang="en-US" sz="2000" b="1" dirty="0" smtClean="0">
                <a:solidFill>
                  <a:srgbClr val="0000FF"/>
                </a:solidFill>
                <a:effectLst>
                  <a:outerShdw blurRad="38100" dist="38100" dir="2700000" algn="tl">
                    <a:srgbClr val="000000">
                      <a:alpha val="43137"/>
                    </a:srgbClr>
                  </a:outerShdw>
                </a:effectLst>
                <a:latin typeface="+mn-ea"/>
                <a:ea typeface="+mn-ea"/>
              </a:rPr>
              <a:t>。。。。。。</a:t>
            </a:r>
            <a:endParaRPr lang="en-US" altLang="zh-CN" sz="2000" b="1" dirty="0" smtClean="0">
              <a:solidFill>
                <a:srgbClr val="0000FF"/>
              </a:solidFill>
              <a:effectLst>
                <a:outerShdw blurRad="38100" dist="38100" dir="2700000" algn="tl">
                  <a:srgbClr val="000000">
                    <a:alpha val="43137"/>
                  </a:srgbClr>
                </a:outerShdw>
              </a:effectLst>
              <a:latin typeface="+mn-ea"/>
              <a:ea typeface="+mn-ea"/>
            </a:endParaRPr>
          </a:p>
          <a:p>
            <a:pPr>
              <a:lnSpc>
                <a:spcPts val="2800"/>
              </a:lnSpc>
            </a:pP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endParaRPr lang="en-US" altLang="zh-CN" sz="2000" b="1" dirty="0">
              <a:solidFill>
                <a:srgbClr val="0000FF"/>
              </a:solidFill>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("dv1=%08XH\n",dv1);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dv1=12345678H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("dv2=%08XH\n",dv2);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dv2=41123456H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("dv3=%08XH\n",dv3);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dv3=41121234H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("dv4=%08XH\n",dv4);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smtClean="0">
                <a:effectLst>
                  <a:outerShdw blurRad="38100" dist="38100" dir="2700000" algn="tl">
                    <a:srgbClr val="000000">
                      <a:alpha val="43137"/>
                    </a:srgbClr>
                  </a:outerShdw>
                </a:effectLst>
                <a:latin typeface="+mn-ea"/>
                <a:ea typeface="+mn-ea"/>
              </a:rPr>
              <a:t>dv4=41121244H</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0;</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4355976" y="3429000"/>
            <a:ext cx="4752528" cy="849866"/>
          </a:xfrm>
          <a:prstGeom prst="wedgeRoundRectCallout">
            <a:avLst>
              <a:gd name="adj1" fmla="val -69984"/>
              <a:gd name="adj2" fmla="val 1338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rPr>
              <a:t>演示</a:t>
            </a:r>
            <a:r>
              <a:rPr lang="en-US" altLang="zh-CN" sz="2000" b="1" dirty="0">
                <a:solidFill>
                  <a:srgbClr val="0000FF"/>
                </a:solidFill>
              </a:rPr>
              <a:t>32</a:t>
            </a:r>
            <a:r>
              <a:rPr lang="zh-CN" altLang="en-US" sz="2000" b="1" dirty="0">
                <a:solidFill>
                  <a:srgbClr val="0000FF"/>
                </a:solidFill>
              </a:rPr>
              <a:t>位存储器</a:t>
            </a:r>
            <a:r>
              <a:rPr lang="zh-CN" altLang="en-US" sz="2000" b="1" dirty="0" smtClean="0">
                <a:solidFill>
                  <a:srgbClr val="0000FF"/>
                </a:solidFill>
              </a:rPr>
              <a:t>寻址方式使用，</a:t>
            </a:r>
            <a:endParaRPr lang="en-US" altLang="zh-CN" sz="2000" b="1" dirty="0" smtClean="0">
              <a:solidFill>
                <a:srgbClr val="0000FF"/>
              </a:solidFill>
            </a:endParaRPr>
          </a:p>
          <a:p>
            <a:pPr>
              <a:lnSpc>
                <a:spcPts val="3000"/>
              </a:lnSpc>
            </a:pPr>
            <a:r>
              <a:rPr lang="zh-CN" altLang="en-US" sz="2000" b="1" dirty="0" smtClean="0">
                <a:solidFill>
                  <a:srgbClr val="0000FF"/>
                </a:solidFill>
              </a:rPr>
              <a:t>演示</a:t>
            </a:r>
            <a:r>
              <a:rPr lang="zh-CN" altLang="en-US" sz="2000" b="1" dirty="0">
                <a:solidFill>
                  <a:srgbClr val="0000FF"/>
                </a:solidFill>
              </a:rPr>
              <a:t>字节存储单元与双字</a:t>
            </a:r>
            <a:r>
              <a:rPr lang="zh-CN" altLang="en-US" sz="2000" b="1" dirty="0" smtClean="0">
                <a:solidFill>
                  <a:srgbClr val="0000FF"/>
                </a:solidFill>
              </a:rPr>
              <a:t>存储单元关系</a:t>
            </a:r>
            <a:endParaRPr lang="zh-CN" altLang="en-US" dirty="0"/>
          </a:p>
        </p:txBody>
      </p:sp>
    </p:spTree>
    <p:extLst>
      <p:ext uri="{BB962C8B-B14F-4D97-AF65-F5344CB8AC3E}">
        <p14:creationId xmlns:p14="http://schemas.microsoft.com/office/powerpoint/2010/main" val="368975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演示程序</a:t>
            </a:r>
            <a:r>
              <a:rPr lang="en-US" altLang="zh-CN" sz="2800" b="1" dirty="0">
                <a:solidFill>
                  <a:srgbClr val="0000FF"/>
                </a:solidFill>
              </a:rPr>
              <a:t>dp27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56792"/>
            <a:ext cx="8532812" cy="5119350"/>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LEA   EBX, </a:t>
            </a:r>
            <a:r>
              <a:rPr lang="en-US" altLang="zh-CN" sz="2000" b="1" dirty="0" err="1">
                <a:effectLst>
                  <a:outerShdw blurRad="38100" dist="38100" dir="2700000" algn="tl">
                    <a:srgbClr val="000000">
                      <a:alpha val="43137"/>
                    </a:srgbClr>
                  </a:outerShdw>
                </a:effectLst>
                <a:latin typeface="+mn-ea"/>
                <a:ea typeface="+mn-ea"/>
              </a:rPr>
              <a:t>vari</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把变量</a:t>
            </a:r>
            <a:r>
              <a:rPr lang="en-US" altLang="zh-CN" sz="2000" b="1" dirty="0" err="1">
                <a:effectLst>
                  <a:outerShdw blurRad="38100" dist="38100" dir="2700000" algn="tl">
                    <a:srgbClr val="000000">
                      <a:alpha val="43137"/>
                    </a:srgbClr>
                  </a:outerShdw>
                </a:effectLst>
                <a:latin typeface="+mn-ea"/>
                <a:ea typeface="+mn-ea"/>
              </a:rPr>
              <a:t>vari</a:t>
            </a:r>
            <a:r>
              <a:rPr lang="zh-CN" altLang="en-US" sz="2000" b="1" dirty="0">
                <a:effectLst>
                  <a:outerShdw blurRad="38100" dist="38100" dir="2700000" algn="tl">
                    <a:srgbClr val="000000">
                      <a:alpha val="43137"/>
                    </a:srgbClr>
                  </a:outerShdw>
                </a:effectLst>
                <a:latin typeface="+mn-ea"/>
                <a:ea typeface="+mn-ea"/>
              </a:rPr>
              <a:t>的有效地址</a:t>
            </a:r>
            <a:r>
              <a:rPr lang="en-US" altLang="zh-CN" sz="2000" b="1" dirty="0">
                <a:effectLst>
                  <a:outerShdw blurRad="38100" dist="38100" dir="2700000" algn="tl">
                    <a:srgbClr val="000000">
                      <a:alpha val="43137"/>
                    </a:srgbClr>
                  </a:outerShdw>
                </a:effectLst>
                <a:latin typeface="+mn-ea"/>
                <a:ea typeface="+mn-ea"/>
              </a:rPr>
              <a:t>x</a:t>
            </a:r>
            <a:r>
              <a:rPr lang="zh-CN" altLang="en-US" sz="2000" b="1" dirty="0">
                <a:effectLst>
                  <a:outerShdw blurRad="38100" dist="38100" dir="2700000" algn="tl">
                    <a:srgbClr val="000000">
                      <a:alpha val="43137"/>
                    </a:srgbClr>
                  </a:outerShdw>
                </a:effectLst>
                <a:latin typeface="+mn-ea"/>
                <a:ea typeface="+mn-ea"/>
              </a:rPr>
              <a:t>送到</a:t>
            </a:r>
            <a:r>
              <a:rPr lang="en-US" altLang="zh-CN" sz="2000" b="1" dirty="0">
                <a:effectLst>
                  <a:outerShdw blurRad="38100" dist="38100" dir="2700000" algn="tl">
                    <a:srgbClr val="000000">
                      <a:alpha val="43137"/>
                    </a:srgbClr>
                  </a:outerShdw>
                </a:effectLst>
                <a:latin typeface="+mn-ea"/>
                <a:ea typeface="+mn-ea"/>
              </a:rPr>
              <a:t>EBX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EAX, [EBX]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把有效地址为</a:t>
            </a:r>
            <a:r>
              <a:rPr lang="en-US" altLang="zh-CN" sz="2000" b="1" dirty="0">
                <a:effectLst>
                  <a:outerShdw blurRad="38100" dist="38100" dir="2700000" algn="tl">
                    <a:srgbClr val="000000">
                      <a:alpha val="43137"/>
                    </a:srgbClr>
                  </a:outerShdw>
                </a:effectLst>
                <a:latin typeface="+mn-ea"/>
                <a:ea typeface="+mn-ea"/>
              </a:rPr>
              <a:t>x</a:t>
            </a:r>
            <a:r>
              <a:rPr lang="zh-CN" altLang="en-US" sz="2000" b="1" dirty="0">
                <a:effectLst>
                  <a:outerShdw blurRad="38100" dist="38100" dir="2700000" algn="tl">
                    <a:srgbClr val="000000">
                      <a:alpha val="43137"/>
                    </a:srgbClr>
                  </a:outerShdw>
                </a:effectLst>
                <a:latin typeface="+mn-ea"/>
                <a:ea typeface="+mn-ea"/>
              </a:rPr>
              <a:t>的双字</a:t>
            </a:r>
            <a:r>
              <a:rPr lang="en-US" altLang="zh-CN" sz="2000" b="1" dirty="0">
                <a:effectLst>
                  <a:outerShdw blurRad="38100" dist="38100" dir="2700000" algn="tl">
                    <a:srgbClr val="000000">
                      <a:alpha val="43137"/>
                    </a:srgbClr>
                  </a:outerShdw>
                </a:effectLst>
                <a:latin typeface="+mn-ea"/>
                <a:ea typeface="+mn-ea"/>
              </a:rPr>
              <a:t>(12345678H)</a:t>
            </a:r>
            <a:r>
              <a:rPr lang="zh-CN" altLang="en-US" sz="2000" b="1" dirty="0">
                <a:effectLst>
                  <a:outerShdw blurRad="38100" dist="38100" dir="2700000" algn="tl">
                    <a:srgbClr val="000000">
                      <a:alpha val="43137"/>
                    </a:srgbClr>
                  </a:outerShdw>
                </a:effectLst>
                <a:latin typeface="+mn-ea"/>
                <a:ea typeface="+mn-ea"/>
              </a:rPr>
              <a:t>送到</a:t>
            </a:r>
            <a:r>
              <a:rPr lang="en-US" altLang="zh-CN" sz="2000" b="1" dirty="0">
                <a:effectLst>
                  <a:outerShdw blurRad="38100" dist="38100" dir="2700000" algn="tl">
                    <a:srgbClr val="000000">
                      <a:alpha val="43137"/>
                    </a:srgbClr>
                  </a:outerShdw>
                </a:effectLst>
                <a:latin typeface="+mn-ea"/>
                <a:ea typeface="+mn-ea"/>
              </a:rPr>
              <a:t>EAX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dv1, EAX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EAX, [EBX+1]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把</a:t>
            </a:r>
            <a:r>
              <a:rPr lang="zh-CN" altLang="en-US" sz="2000" b="1" dirty="0" smtClean="0">
                <a:effectLst>
                  <a:outerShdw blurRad="38100" dist="38100" dir="2700000" algn="tl">
                    <a:srgbClr val="000000">
                      <a:alpha val="43137"/>
                    </a:srgbClr>
                  </a:outerShdw>
                </a:effectLst>
                <a:latin typeface="+mn-ea"/>
                <a:ea typeface="+mn-ea"/>
              </a:rPr>
              <a:t>有效地址</a:t>
            </a:r>
            <a:r>
              <a:rPr lang="en-US" altLang="zh-CN" sz="2000" b="1" dirty="0" smtClean="0">
                <a:effectLst>
                  <a:outerShdw blurRad="38100" dist="38100" dir="2700000" algn="tl">
                    <a:srgbClr val="000000">
                      <a:alpha val="43137"/>
                    </a:srgbClr>
                  </a:outerShdw>
                </a:effectLst>
                <a:latin typeface="+mn-ea"/>
                <a:ea typeface="+mn-ea"/>
              </a:rPr>
              <a:t>x+1</a:t>
            </a:r>
            <a:r>
              <a:rPr lang="zh-CN" altLang="en-US" sz="2000" b="1" dirty="0">
                <a:effectLst>
                  <a:outerShdw blurRad="38100" dist="38100" dir="2700000" algn="tl">
                    <a:srgbClr val="000000">
                      <a:alpha val="43137"/>
                    </a:srgbClr>
                  </a:outerShdw>
                </a:effectLst>
                <a:latin typeface="+mn-ea"/>
                <a:ea typeface="+mn-ea"/>
              </a:rPr>
              <a:t>的双字</a:t>
            </a:r>
            <a:r>
              <a:rPr lang="en-US" altLang="zh-CN" sz="2000" b="1" dirty="0">
                <a:effectLst>
                  <a:outerShdw blurRad="38100" dist="38100" dir="2700000" algn="tl">
                    <a:srgbClr val="000000">
                      <a:alpha val="43137"/>
                    </a:srgbClr>
                  </a:outerShdw>
                </a:effectLst>
                <a:latin typeface="+mn-ea"/>
                <a:ea typeface="+mn-ea"/>
              </a:rPr>
              <a:t>(41123456H)</a:t>
            </a:r>
            <a:r>
              <a:rPr lang="zh-CN" altLang="en-US" sz="2000" b="1" dirty="0">
                <a:effectLst>
                  <a:outerShdw blurRad="38100" dist="38100" dir="2700000" algn="tl">
                    <a:srgbClr val="000000">
                      <a:alpha val="43137"/>
                    </a:srgbClr>
                  </a:outerShdw>
                </a:effectLst>
                <a:latin typeface="+mn-ea"/>
                <a:ea typeface="+mn-ea"/>
              </a:rPr>
              <a:t>送到</a:t>
            </a:r>
            <a:r>
              <a:rPr lang="en-US" altLang="zh-CN" sz="2000" b="1" dirty="0">
                <a:effectLst>
                  <a:outerShdw blurRad="38100" dist="38100" dir="2700000" algn="tl">
                    <a:srgbClr val="000000">
                      <a:alpha val="43137"/>
                    </a:srgbClr>
                  </a:outerShdw>
                </a:effectLst>
                <a:latin typeface="+mn-ea"/>
                <a:ea typeface="+mn-ea"/>
              </a:rPr>
              <a:t>EAX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dv2, EAX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ECX, 2</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AX, [EBX+ECX]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把有效地址为</a:t>
            </a:r>
            <a:r>
              <a:rPr lang="en-US" altLang="zh-CN" sz="2000" b="1" dirty="0">
                <a:effectLst>
                  <a:outerShdw blurRad="38100" dist="38100" dir="2700000" algn="tl">
                    <a:srgbClr val="000000">
                      <a:alpha val="43137"/>
                    </a:srgbClr>
                  </a:outerShdw>
                </a:effectLst>
                <a:latin typeface="+mn-ea"/>
                <a:ea typeface="+mn-ea"/>
              </a:rPr>
              <a:t>x+2</a:t>
            </a:r>
            <a:r>
              <a:rPr lang="zh-CN" altLang="en-US" sz="2000" b="1" dirty="0">
                <a:effectLst>
                  <a:outerShdw blurRad="38100" dist="38100" dir="2700000" algn="tl">
                    <a:srgbClr val="000000">
                      <a:alpha val="43137"/>
                    </a:srgbClr>
                  </a:outerShdw>
                </a:effectLst>
                <a:latin typeface="+mn-ea"/>
                <a:ea typeface="+mn-ea"/>
              </a:rPr>
              <a:t>的字</a:t>
            </a:r>
            <a:r>
              <a:rPr lang="en-US" altLang="zh-CN" sz="2000" b="1" dirty="0">
                <a:effectLst>
                  <a:outerShdw blurRad="38100" dist="38100" dir="2700000" algn="tl">
                    <a:srgbClr val="000000">
                      <a:alpha val="43137"/>
                    </a:srgbClr>
                  </a:outerShdw>
                </a:effectLst>
                <a:latin typeface="+mn-ea"/>
                <a:ea typeface="+mn-ea"/>
              </a:rPr>
              <a:t>(1234H)</a:t>
            </a:r>
            <a:r>
              <a:rPr lang="zh-CN" altLang="en-US" sz="2000" b="1" dirty="0">
                <a:effectLst>
                  <a:outerShdw blurRad="38100" dist="38100" dir="2700000" algn="tl">
                    <a:srgbClr val="000000">
                      <a:alpha val="43137"/>
                    </a:srgbClr>
                  </a:outerShdw>
                </a:effectLst>
                <a:latin typeface="+mn-ea"/>
                <a:ea typeface="+mn-ea"/>
              </a:rPr>
              <a:t>送到</a:t>
            </a:r>
            <a:r>
              <a:rPr lang="en-US" altLang="zh-CN" sz="2000" b="1" dirty="0">
                <a:effectLst>
                  <a:outerShdw blurRad="38100" dist="38100" dir="2700000" algn="tl">
                    <a:srgbClr val="000000">
                      <a:alpha val="43137"/>
                    </a:srgbClr>
                  </a:outerShdw>
                </a:effectLst>
                <a:latin typeface="+mn-ea"/>
                <a:ea typeface="+mn-ea"/>
              </a:rPr>
              <a:t>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dv3, EAX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AL, [EBX+ECX*2+3] //</a:t>
            </a:r>
            <a:r>
              <a:rPr lang="zh-CN" altLang="en-US" sz="2000" b="1" dirty="0">
                <a:effectLst>
                  <a:outerShdw blurRad="38100" dist="38100" dir="2700000" algn="tl">
                    <a:srgbClr val="000000">
                      <a:alpha val="43137"/>
                    </a:srgbClr>
                  </a:outerShdw>
                </a:effectLst>
                <a:latin typeface="+mn-ea"/>
                <a:ea typeface="+mn-ea"/>
              </a:rPr>
              <a:t>把有效地址为</a:t>
            </a:r>
            <a:r>
              <a:rPr lang="en-US" altLang="zh-CN" sz="2000" b="1" dirty="0">
                <a:effectLst>
                  <a:outerShdw blurRad="38100" dist="38100" dir="2700000" algn="tl">
                    <a:srgbClr val="000000">
                      <a:alpha val="43137"/>
                    </a:srgbClr>
                  </a:outerShdw>
                </a:effectLst>
                <a:latin typeface="+mn-ea"/>
                <a:ea typeface="+mn-ea"/>
              </a:rPr>
              <a:t>x+7</a:t>
            </a:r>
            <a:r>
              <a:rPr lang="zh-CN" altLang="en-US" sz="2000" b="1" dirty="0">
                <a:effectLst>
                  <a:outerShdw blurRad="38100" dist="38100" dir="2700000" algn="tl">
                    <a:srgbClr val="000000">
                      <a:alpha val="43137"/>
                    </a:srgbClr>
                  </a:outerShdw>
                </a:effectLst>
                <a:latin typeface="+mn-ea"/>
                <a:ea typeface="+mn-ea"/>
              </a:rPr>
              <a:t>的字节</a:t>
            </a:r>
            <a:r>
              <a:rPr lang="en-US" altLang="zh-CN" sz="2000" b="1" dirty="0">
                <a:effectLst>
                  <a:outerShdw blurRad="38100" dist="38100" dir="2700000" algn="tl">
                    <a:srgbClr val="000000">
                      <a:alpha val="43137"/>
                    </a:srgbClr>
                  </a:outerShdw>
                </a:effectLst>
                <a:latin typeface="+mn-ea"/>
                <a:ea typeface="+mn-ea"/>
              </a:rPr>
              <a:t>(44H)</a:t>
            </a:r>
            <a:r>
              <a:rPr lang="zh-CN" altLang="en-US" sz="2000" b="1" dirty="0">
                <a:effectLst>
                  <a:outerShdw blurRad="38100" dist="38100" dir="2700000" algn="tl">
                    <a:srgbClr val="000000">
                      <a:alpha val="43137"/>
                    </a:srgbClr>
                  </a:outerShdw>
                </a:effectLst>
                <a:latin typeface="+mn-ea"/>
                <a:ea typeface="+mn-ea"/>
              </a:rPr>
              <a:t>送到</a:t>
            </a:r>
            <a:r>
              <a:rPr lang="en-US" altLang="zh-CN" sz="2000" b="1" dirty="0">
                <a:effectLst>
                  <a:outerShdw blurRad="38100" dist="38100" dir="2700000" algn="tl">
                    <a:srgbClr val="000000">
                      <a:alpha val="43137"/>
                    </a:srgbClr>
                  </a:outerShdw>
                </a:effectLst>
                <a:latin typeface="+mn-ea"/>
                <a:ea typeface="+mn-ea"/>
              </a:rPr>
              <a:t>AL</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dv4, EAX</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4355976" y="3429000"/>
            <a:ext cx="4752528" cy="849866"/>
          </a:xfrm>
          <a:prstGeom prst="wedgeRoundRectCallout">
            <a:avLst>
              <a:gd name="adj1" fmla="val -69984"/>
              <a:gd name="adj2" fmla="val 1338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rPr>
              <a:t>演示</a:t>
            </a:r>
            <a:r>
              <a:rPr lang="en-US" altLang="zh-CN" sz="2000" b="1" dirty="0">
                <a:solidFill>
                  <a:srgbClr val="0000FF"/>
                </a:solidFill>
              </a:rPr>
              <a:t>32</a:t>
            </a:r>
            <a:r>
              <a:rPr lang="zh-CN" altLang="en-US" sz="2000" b="1" dirty="0">
                <a:solidFill>
                  <a:srgbClr val="0000FF"/>
                </a:solidFill>
              </a:rPr>
              <a:t>位存储器</a:t>
            </a:r>
            <a:r>
              <a:rPr lang="zh-CN" altLang="en-US" sz="2000" b="1" dirty="0" smtClean="0">
                <a:solidFill>
                  <a:srgbClr val="0000FF"/>
                </a:solidFill>
              </a:rPr>
              <a:t>寻址方式使用，</a:t>
            </a:r>
            <a:endParaRPr lang="en-US" altLang="zh-CN" sz="2000" b="1" dirty="0" smtClean="0">
              <a:solidFill>
                <a:srgbClr val="0000FF"/>
              </a:solidFill>
            </a:endParaRPr>
          </a:p>
          <a:p>
            <a:pPr>
              <a:lnSpc>
                <a:spcPts val="3000"/>
              </a:lnSpc>
            </a:pPr>
            <a:r>
              <a:rPr lang="zh-CN" altLang="en-US" sz="2000" b="1" dirty="0" smtClean="0">
                <a:solidFill>
                  <a:srgbClr val="0000FF"/>
                </a:solidFill>
              </a:rPr>
              <a:t>演示</a:t>
            </a:r>
            <a:r>
              <a:rPr lang="zh-CN" altLang="en-US" sz="2000" b="1" dirty="0">
                <a:solidFill>
                  <a:srgbClr val="0000FF"/>
                </a:solidFill>
              </a:rPr>
              <a:t>字节存储单元与双字</a:t>
            </a:r>
            <a:r>
              <a:rPr lang="zh-CN" altLang="en-US" sz="2000" b="1" dirty="0" smtClean="0">
                <a:solidFill>
                  <a:srgbClr val="0000FF"/>
                </a:solidFill>
              </a:rPr>
              <a:t>存储单元关系</a:t>
            </a:r>
            <a:endParaRPr lang="zh-CN" altLang="en-US" dirty="0"/>
          </a:p>
        </p:txBody>
      </p:sp>
    </p:spTree>
    <p:extLst>
      <p:ext uri="{BB962C8B-B14F-4D97-AF65-F5344CB8AC3E}">
        <p14:creationId xmlns:p14="http://schemas.microsoft.com/office/powerpoint/2010/main" val="14915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03357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演示程序</a:t>
            </a:r>
            <a:r>
              <a:rPr lang="en-US" altLang="zh-CN" sz="2800" b="1" dirty="0">
                <a:solidFill>
                  <a:srgbClr val="0000FF"/>
                </a:solidFill>
              </a:rPr>
              <a:t>dp27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56792"/>
            <a:ext cx="3816796" cy="5119350"/>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LEA   EBX, </a:t>
            </a:r>
            <a:r>
              <a:rPr lang="en-US" altLang="zh-CN" sz="2000" b="1" dirty="0" err="1" smtClean="0">
                <a:effectLst>
                  <a:outerShdw blurRad="38100" dist="38100" dir="2700000" algn="tl">
                    <a:srgbClr val="000000">
                      <a:alpha val="43137"/>
                    </a:srgbClr>
                  </a:outerShdw>
                </a:effectLst>
                <a:latin typeface="+mn-ea"/>
                <a:ea typeface="+mn-ea"/>
              </a:rPr>
              <a:t>vari</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EAX, [EBX</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dv1, EAX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EAX, [EBX+1</a:t>
            </a:r>
            <a:r>
              <a:rPr lang="en-US" altLang="zh-CN" sz="2000" b="1" dirty="0" smtClean="0">
                <a:effectLst>
                  <a:outerShdw blurRad="38100" dist="38100" dir="2700000" algn="tl">
                    <a:srgbClr val="000000">
                      <a:alpha val="43137"/>
                    </a:srgbClr>
                  </a:outerShdw>
                </a:effectLst>
                <a:latin typeface="+mn-ea"/>
                <a:ea typeface="+mn-ea"/>
              </a:rPr>
              <a:t>]</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MOV   </a:t>
            </a:r>
            <a:r>
              <a:rPr lang="en-US" altLang="zh-CN" sz="2000" b="1" dirty="0">
                <a:effectLst>
                  <a:outerShdw blurRad="38100" dist="38100" dir="2700000" algn="tl">
                    <a:srgbClr val="000000">
                      <a:alpha val="43137"/>
                    </a:srgbClr>
                  </a:outerShdw>
                </a:effectLst>
                <a:latin typeface="+mn-ea"/>
                <a:ea typeface="+mn-ea"/>
              </a:rPr>
              <a:t>dv2, EAX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ECX, 2</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AX, [EBX+ECX</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dv3, EAX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AL, [EBX+ECX*2+3</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dv4, EAX</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4"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011775896"/>
              </p:ext>
            </p:extLst>
          </p:nvPr>
        </p:nvGraphicFramePr>
        <p:xfrm>
          <a:off x="4355976" y="1412776"/>
          <a:ext cx="4541949" cy="4680520"/>
        </p:xfrm>
        <a:graphic>
          <a:graphicData uri="http://schemas.openxmlformats.org/presentationml/2006/ole">
            <mc:AlternateContent xmlns:mc="http://schemas.openxmlformats.org/markup-compatibility/2006">
              <mc:Choice xmlns:v="urn:schemas-microsoft-com:vml" Requires="v">
                <p:oleObj spid="_x0000_s60465" name="Visio" r:id="rId4" imgW="3475868" imgH="3361500" progId="Visio.Drawing.11">
                  <p:embed/>
                </p:oleObj>
              </mc:Choice>
              <mc:Fallback>
                <p:oleObj name="Visio" r:id="rId4" imgW="3475868" imgH="3361500" progId="Visio.Drawing.11">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1412776"/>
                        <a:ext cx="4541949" cy="4680520"/>
                      </a:xfrm>
                      <a:prstGeom prst="rect">
                        <a:avLst/>
                      </a:prstGeom>
                      <a:noFill/>
                    </p:spPr>
                  </p:pic>
                </p:oleObj>
              </mc:Fallback>
            </mc:AlternateContent>
          </a:graphicData>
        </a:graphic>
      </p:graphicFrame>
    </p:spTree>
    <p:extLst>
      <p:ext uri="{BB962C8B-B14F-4D97-AF65-F5344CB8AC3E}">
        <p14:creationId xmlns:p14="http://schemas.microsoft.com/office/powerpoint/2010/main" val="418785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584110" y="1772816"/>
            <a:ext cx="792162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如果</a:t>
            </a:r>
            <a:r>
              <a:rPr lang="zh-CN" altLang="en-US" sz="2400" b="1" dirty="0"/>
              <a:t>指令的操作数允许是存储器操作数，</a:t>
            </a:r>
            <a:r>
              <a:rPr lang="zh-CN" altLang="en-US" sz="2400" b="1" dirty="0" smtClean="0"/>
              <a:t>那么各种</a:t>
            </a:r>
            <a:r>
              <a:rPr lang="zh-CN" altLang="en-US" sz="2400" b="1" dirty="0"/>
              <a:t>存储器寻址方式都适用。</a:t>
            </a:r>
          </a:p>
          <a:p>
            <a:pPr algn="just" eaLnBrk="1" hangingPunct="1">
              <a:lnSpc>
                <a:spcPts val="3600"/>
              </a:lnSpc>
              <a:spcBef>
                <a:spcPts val="600"/>
              </a:spcBef>
              <a:buFont typeface="Wingdings" pitchFamily="2" charset="2"/>
              <a:buChar char="ü"/>
            </a:pPr>
            <a:r>
              <a:rPr lang="zh-CN" altLang="en-US" sz="2400" b="1" dirty="0" smtClean="0"/>
              <a:t>存储器</a:t>
            </a:r>
            <a:r>
              <a:rPr lang="zh-CN" altLang="en-US" sz="2400" b="1" dirty="0"/>
              <a:t>操作数的尺寸可以是字节、字或者双字</a:t>
            </a:r>
            <a:r>
              <a:rPr lang="zh-CN" altLang="en-US" sz="2400" b="1" dirty="0" smtClean="0"/>
              <a:t>。</a:t>
            </a:r>
            <a:endParaRPr lang="en-US" altLang="zh-CN" sz="2400" b="1" dirty="0" smtClean="0"/>
          </a:p>
          <a:p>
            <a:pPr algn="just" eaLnBrk="1" hangingPunct="1">
              <a:lnSpc>
                <a:spcPts val="3600"/>
              </a:lnSpc>
              <a:spcBef>
                <a:spcPts val="600"/>
              </a:spcBef>
              <a:buFont typeface="Wingdings" pitchFamily="2" charset="2"/>
              <a:buChar char="ü"/>
            </a:pPr>
            <a:r>
              <a:rPr lang="zh-CN" altLang="en-US" sz="2400" b="1" dirty="0" smtClean="0"/>
              <a:t>在</a:t>
            </a:r>
            <a:r>
              <a:rPr lang="zh-CN" altLang="en-US" sz="2400" b="1" dirty="0"/>
              <a:t>某条具体的指令中，如果有存储器操作数，那么其尺寸是确定的。在大多数情况下，存储器操作数的尺寸是一目了然的，因为通常要求一条指令中的多个操作数的尺寸一致，所以</a:t>
            </a:r>
            <a:r>
              <a:rPr lang="zh-CN" altLang="en-US" sz="2400" b="1" dirty="0">
                <a:solidFill>
                  <a:srgbClr val="C00000"/>
                </a:solidFill>
                <a:effectLst>
                  <a:outerShdw blurRad="38100" dist="38100" dir="2700000" algn="tl">
                    <a:srgbClr val="000000">
                      <a:alpha val="43137"/>
                    </a:srgbClr>
                  </a:outerShdw>
                </a:effectLst>
              </a:rPr>
              <a:t>指令中的寄存器操作数的尺寸就决定了存储器操作数的尺寸</a:t>
            </a:r>
            <a:r>
              <a:rPr lang="zh-CN" altLang="en-US" sz="2400" b="1" dirty="0"/>
              <a:t>。在</a:t>
            </a:r>
            <a:r>
              <a:rPr lang="zh-CN" altLang="en-US" sz="2400" b="1" dirty="0">
                <a:solidFill>
                  <a:srgbClr val="0000FF"/>
                </a:solidFill>
              </a:rPr>
              <a:t>少数情况</a:t>
            </a:r>
            <a:r>
              <a:rPr lang="zh-CN" altLang="en-US" sz="2400" b="1" dirty="0"/>
              <a:t>下，</a:t>
            </a:r>
            <a:r>
              <a:rPr lang="zh-CN" altLang="en-US" sz="2400" b="1" dirty="0">
                <a:solidFill>
                  <a:srgbClr val="0000FF"/>
                </a:solidFill>
              </a:rPr>
              <a:t>需要显式地指定存储器操作数的尺寸</a:t>
            </a:r>
            <a:r>
              <a:rPr lang="zh-CN" altLang="en-US" sz="2400" b="1" dirty="0"/>
              <a:t>。</a:t>
            </a:r>
            <a:endParaRPr lang="en-US" altLang="zh-CN" sz="2000" b="1" dirty="0" smtClean="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关于存储器寻址方式的说明</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561513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0558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演示程序</a:t>
            </a:r>
            <a:r>
              <a:rPr lang="en-US" altLang="zh-CN" sz="2800" b="1" dirty="0" smtClean="0">
                <a:solidFill>
                  <a:srgbClr val="0000FF"/>
                </a:solidFill>
              </a:rPr>
              <a:t>dp28</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628800"/>
            <a:ext cx="8532812" cy="5072864"/>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var1 = 0x33333333, var2 = 0x44444444, var3 = 0x55555555;</a:t>
            </a:r>
          </a:p>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bufi</a:t>
            </a:r>
            <a:r>
              <a:rPr lang="en-US" altLang="zh-CN" sz="2000" b="1" dirty="0">
                <a:effectLst>
                  <a:outerShdw blurRad="38100" dist="38100" dir="2700000" algn="tl">
                    <a:srgbClr val="000000">
                      <a:alpha val="43137"/>
                    </a:srgbClr>
                  </a:outerShdw>
                </a:effectLst>
                <a:latin typeface="+mn-ea"/>
                <a:ea typeface="+mn-ea"/>
              </a:rPr>
              <a:t>[3] = {0x66666666, 0x77777777, 0x88888888};</a:t>
            </a:r>
          </a:p>
          <a:p>
            <a:pPr>
              <a:lnSpc>
                <a:spcPts val="2800"/>
              </a:lnSpc>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main()</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     //</a:t>
            </a:r>
            <a:r>
              <a:rPr lang="zh-CN" altLang="en-US" sz="2000" b="1" dirty="0">
                <a:effectLst>
                  <a:outerShdw blurRad="38100" dist="38100" dir="2700000" algn="tl">
                    <a:srgbClr val="000000">
                      <a:alpha val="43137"/>
                    </a:srgbClr>
                  </a:outerShdw>
                </a:effectLst>
                <a:latin typeface="+mn-ea"/>
                <a:ea typeface="+mn-ea"/>
              </a:rPr>
              <a:t>嵌入汇编代码</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MOV   var1, 9                //</a:t>
            </a:r>
            <a:r>
              <a:rPr lang="zh-CN" altLang="en-US" sz="2000" b="1" dirty="0">
                <a:solidFill>
                  <a:srgbClr val="0000FF"/>
                </a:solidFill>
                <a:effectLst>
                  <a:outerShdw blurRad="38100" dist="38100" dir="2700000" algn="tl">
                    <a:srgbClr val="000000">
                      <a:alpha val="43137"/>
                    </a:srgbClr>
                  </a:outerShdw>
                </a:effectLst>
                <a:latin typeface="+mn-ea"/>
                <a:ea typeface="+mn-ea"/>
              </a:rPr>
              <a:t>双字</a:t>
            </a:r>
            <a:r>
              <a:rPr lang="zh-CN" altLang="en-US" sz="2000" b="1" dirty="0">
                <a:effectLst>
                  <a:outerShdw blurRad="38100" dist="38100" dir="2700000" algn="tl">
                    <a:srgbClr val="000000">
                      <a:alpha val="43137"/>
                    </a:srgbClr>
                  </a:outerShdw>
                </a:effectLst>
                <a:latin typeface="+mn-ea"/>
                <a:ea typeface="+mn-ea"/>
              </a:rPr>
              <a:t>存储单元</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WORD  PTR</a:t>
            </a:r>
            <a:r>
              <a:rPr lang="en-US" altLang="zh-CN" sz="2000" b="1" dirty="0">
                <a:effectLst>
                  <a:outerShdw blurRad="38100" dist="38100" dir="2700000" algn="tl">
                    <a:srgbClr val="000000">
                      <a:alpha val="43137"/>
                    </a:srgbClr>
                  </a:outerShdw>
                </a:effectLst>
                <a:latin typeface="+mn-ea"/>
                <a:ea typeface="+mn-ea"/>
              </a:rPr>
              <a:t> var2, 9      //</a:t>
            </a:r>
            <a:r>
              <a:rPr lang="zh-CN" altLang="en-US" sz="2000" b="1" dirty="0">
                <a:solidFill>
                  <a:srgbClr val="0000FF"/>
                </a:solidFill>
                <a:effectLst>
                  <a:outerShdw blurRad="38100" dist="38100" dir="2700000" algn="tl">
                    <a:srgbClr val="000000">
                      <a:alpha val="43137"/>
                    </a:srgbClr>
                  </a:outerShdw>
                </a:effectLst>
                <a:latin typeface="+mn-ea"/>
                <a:ea typeface="+mn-ea"/>
              </a:rPr>
              <a:t>字</a:t>
            </a:r>
            <a:r>
              <a:rPr lang="zh-CN" altLang="en-US" sz="2000" b="1" dirty="0">
                <a:effectLst>
                  <a:outerShdw blurRad="38100" dist="38100" dir="2700000" algn="tl">
                    <a:srgbClr val="000000">
                      <a:alpha val="43137"/>
                    </a:srgbClr>
                  </a:outerShdw>
                </a:effectLst>
                <a:latin typeface="+mn-ea"/>
                <a:ea typeface="+mn-ea"/>
              </a:rPr>
              <a:t>存储单元</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BYTE  PTR </a:t>
            </a:r>
            <a:r>
              <a:rPr lang="en-US" altLang="zh-CN" sz="2000" b="1" dirty="0">
                <a:effectLst>
                  <a:outerShdw blurRad="38100" dist="38100" dir="2700000" algn="tl">
                    <a:srgbClr val="000000">
                      <a:alpha val="43137"/>
                    </a:srgbClr>
                  </a:outerShdw>
                </a:effectLst>
                <a:latin typeface="+mn-ea"/>
                <a:ea typeface="+mn-ea"/>
              </a:rPr>
              <a:t>var3, 9      //</a:t>
            </a:r>
            <a:r>
              <a:rPr lang="zh-CN" altLang="en-US" sz="2000" b="1" dirty="0">
                <a:solidFill>
                  <a:srgbClr val="0000FF"/>
                </a:solidFill>
                <a:effectLst>
                  <a:outerShdw blurRad="38100" dist="38100" dir="2700000" algn="tl">
                    <a:srgbClr val="000000">
                      <a:alpha val="43137"/>
                    </a:srgbClr>
                  </a:outerShdw>
                </a:effectLst>
                <a:latin typeface="+mn-ea"/>
                <a:ea typeface="+mn-ea"/>
              </a:rPr>
              <a:t>字节</a:t>
            </a:r>
            <a:r>
              <a:rPr lang="zh-CN" altLang="en-US" sz="2000" b="1" dirty="0">
                <a:effectLst>
                  <a:outerShdw blurRad="38100" dist="38100" dir="2700000" algn="tl">
                    <a:srgbClr val="000000">
                      <a:alpha val="43137"/>
                    </a:srgbClr>
                  </a:outerShdw>
                </a:effectLst>
                <a:latin typeface="+mn-ea"/>
                <a:ea typeface="+mn-ea"/>
              </a:rPr>
              <a:t>存储单元</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("%08XH\n",var1);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00000009H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("%08XH\n",var2);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44440009H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("%08XH\n",var3);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55555509H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4139952" y="1105580"/>
            <a:ext cx="4752528" cy="523220"/>
          </a:xfrm>
          <a:prstGeom prst="wedgeRoundRectCallout">
            <a:avLst>
              <a:gd name="adj1" fmla="val -37371"/>
              <a:gd name="adj2" fmla="val 9330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rPr>
              <a:t>演示显式地标明存储器操作数的尺寸</a:t>
            </a:r>
            <a:endParaRPr lang="zh-CN" altLang="en-US" dirty="0"/>
          </a:p>
        </p:txBody>
      </p:sp>
    </p:spTree>
    <p:extLst>
      <p:ext uri="{BB962C8B-B14F-4D97-AF65-F5344CB8AC3E}">
        <p14:creationId xmlns:p14="http://schemas.microsoft.com/office/powerpoint/2010/main" val="387775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 calcmode="lin" valueType="num">
                                      <p:cBhvr additive="base">
                                        <p:cTn id="24"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 calcmode="lin" valueType="num">
                                      <p:cBhvr additive="base">
                                        <p:cTn id="2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 calcmode="lin" valueType="num">
                                      <p:cBhvr additive="base">
                                        <p:cTn id="32"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 calcmode="lin" valueType="num">
                                      <p:cBhvr additive="base">
                                        <p:cTn id="36"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 calcmode="lin" valueType="num">
                                      <p:cBhvr additive="base">
                                        <p:cTn id="40"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anim calcmode="lin" valueType="num">
                                      <p:cBhvr additive="base">
                                        <p:cTn id="44"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
                                            <p:txEl>
                                              <p:pRg st="9" end="9"/>
                                            </p:txEl>
                                          </p:spTgt>
                                        </p:tgtEl>
                                        <p:attrNameLst>
                                          <p:attrName>style.visibility</p:attrName>
                                        </p:attrNameLst>
                                      </p:cBhvr>
                                      <p:to>
                                        <p:strVal val="visible"/>
                                      </p:to>
                                    </p:set>
                                    <p:anim calcmode="lin" valueType="num">
                                      <p:cBhvr additive="base">
                                        <p:cTn id="48"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8">
                                            <p:txEl>
                                              <p:pRg st="10" end="10"/>
                                            </p:txEl>
                                          </p:spTgt>
                                        </p:tgtEl>
                                        <p:attrNameLst>
                                          <p:attrName>style.visibility</p:attrName>
                                        </p:attrNameLst>
                                      </p:cBhvr>
                                      <p:to>
                                        <p:strVal val="visible"/>
                                      </p:to>
                                    </p:set>
                                    <p:anim calcmode="lin" valueType="num">
                                      <p:cBhvr additive="base">
                                        <p:cTn id="52"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8">
                                            <p:txEl>
                                              <p:pRg st="11" end="11"/>
                                            </p:txEl>
                                          </p:spTgt>
                                        </p:tgtEl>
                                        <p:attrNameLst>
                                          <p:attrName>style.visibility</p:attrName>
                                        </p:attrNameLst>
                                      </p:cBhvr>
                                      <p:to>
                                        <p:strVal val="visible"/>
                                      </p:to>
                                    </p:set>
                                    <p:anim calcmode="lin" valueType="num">
                                      <p:cBhvr additive="base">
                                        <p:cTn id="56"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8">
                                            <p:txEl>
                                              <p:pRg st="12" end="12"/>
                                            </p:txEl>
                                          </p:spTgt>
                                        </p:tgtEl>
                                        <p:attrNameLst>
                                          <p:attrName>style.visibility</p:attrName>
                                        </p:attrNameLst>
                                      </p:cBhvr>
                                      <p:to>
                                        <p:strVal val="visible"/>
                                      </p:to>
                                    </p:set>
                                    <p:anim calcmode="lin" valueType="num">
                                      <p:cBhvr additive="base">
                                        <p:cTn id="60"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8">
                                            <p:txEl>
                                              <p:pRg st="13" end="13"/>
                                            </p:txEl>
                                          </p:spTgt>
                                        </p:tgtEl>
                                        <p:attrNameLst>
                                          <p:attrName>style.visibility</p:attrName>
                                        </p:attrNameLst>
                                      </p:cBhvr>
                                      <p:to>
                                        <p:strVal val="visible"/>
                                      </p:to>
                                    </p:set>
                                    <p:anim calcmode="lin" valueType="num">
                                      <p:cBhvr additive="base">
                                        <p:cTn id="64"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24959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演示程序</a:t>
            </a:r>
            <a:r>
              <a:rPr lang="en-US" altLang="zh-CN" sz="2800" b="1" dirty="0" smtClean="0">
                <a:solidFill>
                  <a:srgbClr val="0000FF"/>
                </a:solidFill>
              </a:rPr>
              <a:t>dp28</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979156"/>
            <a:ext cx="8532812" cy="4042132"/>
          </a:xfrm>
          <a:prstGeom prst="rect">
            <a:avLst/>
          </a:prstGeom>
        </p:spPr>
        <p:txBody>
          <a:bodyPr wrap="square">
            <a:spAutoFit/>
          </a:bodyPr>
          <a:lstStyle/>
          <a:p>
            <a:pPr>
              <a:lnSpc>
                <a:spcPts val="2800"/>
              </a:lnSpc>
            </a:pPr>
            <a:r>
              <a:rPr lang="en-US" altLang="zh-CN" sz="2000" b="1" dirty="0" smtClean="0">
                <a:effectLst>
                  <a:outerShdw blurRad="38100" dist="38100" dir="2700000" algn="tl">
                    <a:srgbClr val="000000">
                      <a:alpha val="43137"/>
                    </a:srgbClr>
                  </a:outerShdw>
                </a:effectLst>
                <a:latin typeface="+mn-ea"/>
                <a:ea typeface="+mn-ea"/>
              </a:rPr>
              <a:t>    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     //</a:t>
            </a:r>
            <a:r>
              <a:rPr lang="zh-CN" altLang="en-US" sz="2000" b="1" dirty="0">
                <a:effectLst>
                  <a:outerShdw blurRad="38100" dist="38100" dir="2700000" algn="tl">
                    <a:srgbClr val="000000">
                      <a:alpha val="43137"/>
                    </a:srgbClr>
                  </a:outerShdw>
                </a:effectLst>
                <a:latin typeface="+mn-ea"/>
                <a:ea typeface="+mn-ea"/>
              </a:rPr>
              <a:t>嵌入汇编代码</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EBX, </a:t>
            </a:r>
            <a:r>
              <a:rPr lang="en-US" altLang="zh-CN" sz="2000" b="1" dirty="0" err="1">
                <a:effectLst>
                  <a:outerShdw blurRad="38100" dist="38100" dir="2700000" algn="tl">
                    <a:srgbClr val="000000">
                      <a:alpha val="43137"/>
                    </a:srgbClr>
                  </a:outerShdw>
                </a:effectLst>
                <a:latin typeface="+mn-ea"/>
                <a:ea typeface="+mn-ea"/>
              </a:rPr>
              <a:t>bufi</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把</a:t>
            </a:r>
            <a:r>
              <a:rPr lang="en-US" altLang="zh-CN" sz="2000" b="1" dirty="0" err="1">
                <a:effectLst>
                  <a:outerShdw blurRad="38100" dist="38100" dir="2700000" algn="tl">
                    <a:srgbClr val="000000">
                      <a:alpha val="43137"/>
                    </a:srgbClr>
                  </a:outerShdw>
                </a:effectLst>
                <a:latin typeface="+mn-ea"/>
                <a:ea typeface="+mn-ea"/>
              </a:rPr>
              <a:t>bufi</a:t>
            </a:r>
            <a:r>
              <a:rPr lang="zh-CN" altLang="en-US" sz="2000" b="1" dirty="0">
                <a:effectLst>
                  <a:outerShdw blurRad="38100" dist="38100" dir="2700000" algn="tl">
                    <a:srgbClr val="000000">
                      <a:alpha val="43137"/>
                    </a:srgbClr>
                  </a:outerShdw>
                </a:effectLst>
                <a:latin typeface="+mn-ea"/>
                <a:ea typeface="+mn-ea"/>
              </a:rPr>
              <a:t>的有效地址送到</a:t>
            </a:r>
            <a:r>
              <a:rPr lang="en-US" altLang="zh-CN" sz="2000" b="1" dirty="0">
                <a:effectLst>
                  <a:outerShdw blurRad="38100" dist="38100" dir="2700000" algn="tl">
                    <a:srgbClr val="000000">
                      <a:alpha val="43137"/>
                    </a:srgbClr>
                  </a:outerShdw>
                </a:effectLst>
                <a:latin typeface="+mn-ea"/>
                <a:ea typeface="+mn-ea"/>
              </a:rPr>
              <a:t>EBX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DWORD PTR </a:t>
            </a:r>
            <a:r>
              <a:rPr lang="en-US" altLang="zh-CN" sz="2000" b="1" dirty="0">
                <a:effectLst>
                  <a:outerShdw blurRad="38100" dist="38100" dir="2700000" algn="tl">
                    <a:srgbClr val="000000">
                      <a:alpha val="43137"/>
                    </a:srgbClr>
                  </a:outerShdw>
                </a:effectLst>
                <a:latin typeface="+mn-ea"/>
                <a:ea typeface="+mn-ea"/>
              </a:rPr>
              <a:t>[EBX], 5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solidFill>
                  <a:srgbClr val="0000FF"/>
                </a:solidFill>
                <a:effectLst>
                  <a:outerShdw blurRad="38100" dist="38100" dir="2700000" algn="tl">
                    <a:srgbClr val="000000">
                      <a:alpha val="43137"/>
                    </a:srgbClr>
                  </a:outerShdw>
                </a:effectLst>
                <a:latin typeface="+mn-ea"/>
                <a:ea typeface="+mn-ea"/>
              </a:rPr>
              <a:t>双字</a:t>
            </a:r>
            <a:r>
              <a:rPr lang="zh-CN" altLang="en-US" sz="2000" b="1" dirty="0">
                <a:effectLst>
                  <a:outerShdw blurRad="38100" dist="38100" dir="2700000" algn="tl">
                    <a:srgbClr val="000000">
                      <a:alpha val="43137"/>
                    </a:srgbClr>
                  </a:outerShdw>
                </a:effectLst>
                <a:latin typeface="+mn-ea"/>
                <a:ea typeface="+mn-ea"/>
              </a:rPr>
              <a:t>存储单元</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WORD  PTR </a:t>
            </a:r>
            <a:r>
              <a:rPr lang="en-US" altLang="zh-CN" sz="2000" b="1" dirty="0">
                <a:effectLst>
                  <a:outerShdw blurRad="38100" dist="38100" dir="2700000" algn="tl">
                    <a:srgbClr val="000000">
                      <a:alpha val="43137"/>
                    </a:srgbClr>
                  </a:outerShdw>
                </a:effectLst>
                <a:latin typeface="+mn-ea"/>
                <a:ea typeface="+mn-ea"/>
              </a:rPr>
              <a:t>[EBX+4], 5   </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solidFill>
                  <a:srgbClr val="0000FF"/>
                </a:solidFill>
                <a:effectLst>
                  <a:outerShdw blurRad="38100" dist="38100" dir="2700000" algn="tl">
                    <a:srgbClr val="000000">
                      <a:alpha val="43137"/>
                    </a:srgbClr>
                  </a:outerShdw>
                </a:effectLst>
                <a:latin typeface="+mn-ea"/>
                <a:ea typeface="+mn-ea"/>
              </a:rPr>
              <a:t>字</a:t>
            </a:r>
            <a:r>
              <a:rPr lang="zh-CN" altLang="en-US" sz="2000" b="1" dirty="0">
                <a:effectLst>
                  <a:outerShdw blurRad="38100" dist="38100" dir="2700000" algn="tl">
                    <a:srgbClr val="000000">
                      <a:alpha val="43137"/>
                    </a:srgbClr>
                  </a:outerShdw>
                </a:effectLst>
                <a:latin typeface="+mn-ea"/>
                <a:ea typeface="+mn-ea"/>
              </a:rPr>
              <a:t>存储单元</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solidFill>
                  <a:srgbClr val="0000FF"/>
                </a:solidFill>
                <a:effectLst>
                  <a:outerShdw blurRad="38100" dist="38100" dir="2700000" algn="tl">
                    <a:srgbClr val="000000">
                      <a:alpha val="43137"/>
                    </a:srgbClr>
                  </a:outerShdw>
                </a:effectLst>
                <a:latin typeface="+mn-ea"/>
                <a:ea typeface="+mn-ea"/>
              </a:rPr>
              <a:t>BYTE  PTR </a:t>
            </a:r>
            <a:r>
              <a:rPr lang="en-US" altLang="zh-CN" sz="2000" b="1" dirty="0">
                <a:effectLst>
                  <a:outerShdw blurRad="38100" dist="38100" dir="2700000" algn="tl">
                    <a:srgbClr val="000000">
                      <a:alpha val="43137"/>
                    </a:srgbClr>
                  </a:outerShdw>
                </a:effectLst>
                <a:latin typeface="+mn-ea"/>
                <a:ea typeface="+mn-ea"/>
              </a:rPr>
              <a:t>[EBX+8], 5   </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solidFill>
                  <a:srgbClr val="0000FF"/>
                </a:solidFill>
                <a:effectLst>
                  <a:outerShdw blurRad="38100" dist="38100" dir="2700000" algn="tl">
                    <a:srgbClr val="000000">
                      <a:alpha val="43137"/>
                    </a:srgbClr>
                  </a:outerShdw>
                </a:effectLst>
                <a:latin typeface="+mn-ea"/>
                <a:ea typeface="+mn-ea"/>
              </a:rPr>
              <a:t>字节</a:t>
            </a:r>
            <a:r>
              <a:rPr lang="zh-CN" altLang="en-US" sz="2000" b="1" dirty="0">
                <a:effectLst>
                  <a:outerShdw blurRad="38100" dist="38100" dir="2700000" algn="tl">
                    <a:srgbClr val="000000">
                      <a:alpha val="43137"/>
                    </a:srgbClr>
                  </a:outerShdw>
                </a:effectLst>
                <a:latin typeface="+mn-ea"/>
                <a:ea typeface="+mn-ea"/>
              </a:rPr>
              <a:t>存储单元</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("%08XH\n</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bufi</a:t>
            </a:r>
            <a:r>
              <a:rPr lang="en-US" altLang="zh-CN" sz="2000" b="1" dirty="0" smtClean="0">
                <a:effectLst>
                  <a:outerShdw blurRad="38100" dist="38100" dir="2700000" algn="tl">
                    <a:srgbClr val="000000">
                      <a:alpha val="43137"/>
                    </a:srgbClr>
                  </a:outerShdw>
                </a:effectLst>
                <a:latin typeface="+mn-ea"/>
                <a:ea typeface="+mn-ea"/>
              </a:rPr>
              <a:t>[0</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00000005H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("%08XH\n</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bufi</a:t>
            </a:r>
            <a:r>
              <a:rPr lang="en-US" altLang="zh-CN" sz="2000" b="1" dirty="0" smtClean="0">
                <a:effectLst>
                  <a:outerShdw blurRad="38100" dist="38100" dir="2700000" algn="tl">
                    <a:srgbClr val="000000">
                      <a:alpha val="43137"/>
                    </a:srgbClr>
                  </a:outerShdw>
                </a:effectLst>
                <a:latin typeface="+mn-ea"/>
                <a:ea typeface="+mn-ea"/>
              </a:rPr>
              <a:t>[1</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77770005H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("%08XH\n</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bufi</a:t>
            </a:r>
            <a:r>
              <a:rPr lang="en-US" altLang="zh-CN" sz="2000" b="1" dirty="0" smtClean="0">
                <a:effectLst>
                  <a:outerShdw blurRad="38100" dist="38100" dir="2700000" algn="tl">
                    <a:srgbClr val="000000">
                      <a:alpha val="43137"/>
                    </a:srgbClr>
                  </a:outerShdw>
                </a:effectLst>
                <a:latin typeface="+mn-ea"/>
                <a:ea typeface="+mn-ea"/>
              </a:rPr>
              <a:t>[2</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88888805H</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0;</a:t>
            </a:r>
          </a:p>
          <a:p>
            <a:pPr>
              <a:lnSpc>
                <a:spcPts val="2800"/>
              </a:lnSpc>
            </a:pPr>
            <a:r>
              <a:rPr lang="en-US" altLang="zh-CN" sz="2000" b="1" dirty="0" smtClean="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4355976" y="1484784"/>
            <a:ext cx="4752528" cy="523220"/>
          </a:xfrm>
          <a:prstGeom prst="wedgeRoundRectCallout">
            <a:avLst>
              <a:gd name="adj1" fmla="val -36143"/>
              <a:gd name="adj2" fmla="val 136683"/>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rPr>
              <a:t>演示显式地标明存储器操作数的尺寸</a:t>
            </a:r>
            <a:endParaRPr lang="zh-CN" altLang="en-US" dirty="0"/>
          </a:p>
        </p:txBody>
      </p:sp>
    </p:spTree>
    <p:extLst>
      <p:ext uri="{BB962C8B-B14F-4D97-AF65-F5344CB8AC3E}">
        <p14:creationId xmlns:p14="http://schemas.microsoft.com/office/powerpoint/2010/main" val="240434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2.5.2  </a:t>
            </a:r>
            <a:r>
              <a:rPr lang="en-US" altLang="zh-CN" sz="3200" b="1" dirty="0">
                <a:solidFill>
                  <a:srgbClr val="0000FF"/>
                </a:solidFill>
              </a:rPr>
              <a:t>32</a:t>
            </a:r>
            <a:r>
              <a:rPr lang="zh-CN" altLang="en-US" sz="3200" b="1" dirty="0">
                <a:solidFill>
                  <a:srgbClr val="0000FF"/>
                </a:solidFill>
              </a:rPr>
              <a:t>位的存储器寻址方式</a:t>
            </a:r>
            <a:endParaRPr lang="zh-CN" altLang="en-US" b="1" dirty="0" smtClean="0">
              <a:solidFill>
                <a:srgbClr val="0000FF"/>
              </a:solidFill>
            </a:endParaRPr>
          </a:p>
        </p:txBody>
      </p:sp>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15364" name="Text Box 4"/>
          <p:cNvSpPr txBox="1">
            <a:spLocks noChangeArrowheads="1"/>
          </p:cNvSpPr>
          <p:nvPr/>
        </p:nvSpPr>
        <p:spPr bwMode="auto">
          <a:xfrm>
            <a:off x="584110" y="1772816"/>
            <a:ext cx="7921624"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600"/>
              </a:spcBef>
              <a:buFont typeface="Wingdings" pitchFamily="2" charset="2"/>
              <a:buChar char="ü"/>
            </a:pPr>
            <a:r>
              <a:rPr lang="zh-CN" altLang="en-US" sz="2400" b="1" dirty="0" smtClean="0"/>
              <a:t>如果</a:t>
            </a:r>
            <a:r>
              <a:rPr lang="zh-CN" altLang="en-US" sz="2400" b="1" dirty="0"/>
              <a:t>基址寄存器不是</a:t>
            </a:r>
            <a:r>
              <a:rPr lang="en-US" altLang="zh-CN" sz="2000" b="1" dirty="0"/>
              <a:t>EBP</a:t>
            </a:r>
            <a:r>
              <a:rPr lang="zh-CN" altLang="en-US" sz="2400" b="1" dirty="0"/>
              <a:t>或者</a:t>
            </a:r>
            <a:r>
              <a:rPr lang="en-US" altLang="zh-CN" sz="2000" b="1" dirty="0"/>
              <a:t>ESP</a:t>
            </a:r>
            <a:r>
              <a:rPr lang="zh-CN" altLang="en-US" sz="2400" b="1" dirty="0"/>
              <a:t>，那么缺省引用的段寄存器是</a:t>
            </a:r>
            <a:r>
              <a:rPr lang="en-US" altLang="zh-CN" sz="2000" b="1" dirty="0"/>
              <a:t>DS</a:t>
            </a:r>
            <a:r>
              <a:rPr lang="zh-CN" altLang="en-US" sz="2400" b="1" dirty="0"/>
              <a:t>；如果基址寄存器是</a:t>
            </a:r>
            <a:r>
              <a:rPr lang="en-US" altLang="zh-CN" sz="2000" b="1" dirty="0"/>
              <a:t>EBP</a:t>
            </a:r>
            <a:r>
              <a:rPr lang="zh-CN" altLang="en-US" sz="2400" b="1" dirty="0"/>
              <a:t>或者</a:t>
            </a:r>
            <a:r>
              <a:rPr lang="en-US" altLang="zh-CN" sz="2000" b="1" dirty="0"/>
              <a:t>ESP</a:t>
            </a:r>
            <a:r>
              <a:rPr lang="zh-CN" altLang="en-US" sz="2400" b="1" dirty="0"/>
              <a:t>，那么缺省引用的段寄存器是</a:t>
            </a:r>
            <a:r>
              <a:rPr lang="en-US" altLang="zh-CN" sz="2000" b="1" dirty="0"/>
              <a:t>SS</a:t>
            </a:r>
            <a:r>
              <a:rPr lang="zh-CN" altLang="en-US" sz="2400" b="1" dirty="0"/>
              <a:t>。当</a:t>
            </a:r>
            <a:r>
              <a:rPr lang="en-US" altLang="zh-CN" sz="2000" b="1" dirty="0"/>
              <a:t>EBP</a:t>
            </a:r>
            <a:r>
              <a:rPr lang="zh-CN" altLang="en-US" sz="2400" b="1" dirty="0"/>
              <a:t>作为变址寄存器使用（</a:t>
            </a:r>
            <a:r>
              <a:rPr lang="en-US" altLang="zh-CN" sz="2000" b="1" dirty="0"/>
              <a:t>ESP</a:t>
            </a:r>
            <a:r>
              <a:rPr lang="zh-CN" altLang="en-US" sz="2400" b="1" dirty="0"/>
              <a:t>不能作为变址寄存器使用）时，缺省引用的段寄存器仍然是</a:t>
            </a:r>
            <a:r>
              <a:rPr lang="en-US" altLang="zh-CN" sz="2000" b="1" dirty="0"/>
              <a:t>DS</a:t>
            </a:r>
            <a:r>
              <a:rPr lang="zh-CN" altLang="en-US" sz="2400" b="1" dirty="0"/>
              <a:t>。</a:t>
            </a:r>
          </a:p>
          <a:p>
            <a:pPr algn="just" eaLnBrk="1" hangingPunct="1">
              <a:lnSpc>
                <a:spcPts val="3600"/>
              </a:lnSpc>
              <a:spcBef>
                <a:spcPts val="600"/>
              </a:spcBef>
              <a:buFont typeface="Wingdings" pitchFamily="2" charset="2"/>
              <a:buChar char="ü"/>
            </a:pPr>
            <a:r>
              <a:rPr lang="zh-CN" altLang="en-US" sz="2400" b="1" dirty="0" smtClean="0"/>
              <a:t>无论</a:t>
            </a:r>
            <a:r>
              <a:rPr lang="zh-CN" altLang="en-US" sz="2400" b="1" dirty="0"/>
              <a:t>存储器寻址方式简单或者复杂，如果由基址寄存器、带比例因子的变址寄存器和位移量这三部分相加所得超过</a:t>
            </a:r>
            <a:r>
              <a:rPr lang="en-US" altLang="zh-CN" sz="2000" b="1" dirty="0"/>
              <a:t>32</a:t>
            </a:r>
            <a:r>
              <a:rPr lang="zh-CN" altLang="en-US" sz="2400" b="1" dirty="0"/>
              <a:t>位，那么有效地址仅为低</a:t>
            </a:r>
            <a:r>
              <a:rPr lang="en-US" altLang="zh-CN" sz="2000" b="1" dirty="0"/>
              <a:t>32</a:t>
            </a:r>
            <a:r>
              <a:rPr lang="zh-CN" altLang="en-US" sz="2400" b="1" dirty="0"/>
              <a:t>位</a:t>
            </a:r>
            <a:r>
              <a:rPr lang="zh-CN" altLang="en-US" sz="2400" b="1" dirty="0" smtClean="0"/>
              <a:t>。</a:t>
            </a:r>
            <a:endParaRPr lang="zh-CN" altLang="en-US" sz="2400" b="1" dirty="0"/>
          </a:p>
        </p:txBody>
      </p:sp>
      <p:sp>
        <p:nvSpPr>
          <p:cNvPr id="5" name="Text Box 4"/>
          <p:cNvSpPr txBox="1">
            <a:spLocks noChangeArrowheads="1"/>
          </p:cNvSpPr>
          <p:nvPr/>
        </p:nvSpPr>
        <p:spPr bwMode="auto">
          <a:xfrm>
            <a:off x="611188" y="119675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关于存储器寻址方式的说明</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460771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2.5.3  </a:t>
            </a:r>
            <a:r>
              <a:rPr lang="zh-CN" altLang="en-US" b="1" dirty="0">
                <a:solidFill>
                  <a:srgbClr val="0000FF"/>
                </a:solidFill>
              </a:rPr>
              <a:t>取有效地址指令</a:t>
            </a:r>
          </a:p>
        </p:txBody>
      </p:sp>
      <p:sp>
        <p:nvSpPr>
          <p:cNvPr id="524291" name="Text Box 3"/>
          <p:cNvSpPr txBox="1">
            <a:spLocks noChangeArrowheads="1"/>
          </p:cNvSpPr>
          <p:nvPr/>
        </p:nvSpPr>
        <p:spPr bwMode="auto">
          <a:xfrm>
            <a:off x="611188" y="1124744"/>
            <a:ext cx="79216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取有效地址指令</a:t>
            </a:r>
          </a:p>
          <a:p>
            <a:pPr algn="just">
              <a:lnSpc>
                <a:spcPct val="140000"/>
              </a:lnSpc>
              <a:buFont typeface="Wingdings" pitchFamily="2" charset="2"/>
              <a:buChar char="Ø"/>
            </a:pPr>
            <a:r>
              <a:rPr lang="zh-CN" altLang="en-US" sz="2800" b="1" dirty="0">
                <a:solidFill>
                  <a:srgbClr val="0000FF"/>
                </a:solidFill>
              </a:rPr>
              <a:t>取有效地址指令的应用</a:t>
            </a:r>
          </a:p>
        </p:txBody>
      </p:sp>
    </p:spTree>
    <p:extLst>
      <p:ext uri="{BB962C8B-B14F-4D97-AF65-F5344CB8AC3E}">
        <p14:creationId xmlns:p14="http://schemas.microsoft.com/office/powerpoint/2010/main" val="17529769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2.5.3  </a:t>
            </a:r>
            <a:r>
              <a:rPr lang="zh-CN" altLang="en-US" b="1" dirty="0">
                <a:solidFill>
                  <a:srgbClr val="0000FF"/>
                </a:solidFill>
              </a:rPr>
              <a:t>取有效地址指令</a:t>
            </a:r>
          </a:p>
        </p:txBody>
      </p:sp>
      <p:sp>
        <p:nvSpPr>
          <p:cNvPr id="526339" name="Text Box 3"/>
          <p:cNvSpPr txBox="1">
            <a:spLocks noChangeArrowheads="1"/>
          </p:cNvSpPr>
          <p:nvPr/>
        </p:nvSpPr>
        <p:spPr bwMode="auto">
          <a:xfrm>
            <a:off x="611188" y="1052736"/>
            <a:ext cx="792162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取有效地址指令</a:t>
            </a:r>
          </a:p>
        </p:txBody>
      </p:sp>
      <p:sp>
        <p:nvSpPr>
          <p:cNvPr id="526341" name="Text Box 5"/>
          <p:cNvSpPr txBox="1">
            <a:spLocks noChangeArrowheads="1"/>
          </p:cNvSpPr>
          <p:nvPr/>
        </p:nvSpPr>
        <p:spPr bwMode="auto">
          <a:xfrm>
            <a:off x="611560" y="2996952"/>
            <a:ext cx="7924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b="1" dirty="0"/>
              <a:t>该指令把操作数</a:t>
            </a:r>
            <a:r>
              <a:rPr kumimoji="1" lang="en-US" altLang="zh-CN" sz="2000" b="1" dirty="0"/>
              <a:t>OPRD</a:t>
            </a:r>
            <a:r>
              <a:rPr kumimoji="1" lang="zh-CN" altLang="en-US" sz="2400" b="1" dirty="0"/>
              <a:t>的有效地址传送到操作数</a:t>
            </a:r>
            <a:r>
              <a:rPr kumimoji="1" lang="en-US" altLang="zh-CN" sz="2000" b="1" dirty="0"/>
              <a:t>REG</a:t>
            </a:r>
            <a:r>
              <a:rPr kumimoji="1" lang="zh-CN" altLang="en-US" sz="2400" b="1" dirty="0"/>
              <a:t>。</a:t>
            </a:r>
          </a:p>
          <a:p>
            <a:pPr>
              <a:lnSpc>
                <a:spcPct val="120000"/>
              </a:lnSpc>
            </a:pPr>
            <a:endParaRPr kumimoji="1" lang="en-US" altLang="zh-CN" sz="2400" b="1" dirty="0" smtClean="0">
              <a:solidFill>
                <a:srgbClr val="0066CC"/>
              </a:solidFill>
              <a:latin typeface="Times New Roman" pitchFamily="18" charset="0"/>
            </a:endParaRPr>
          </a:p>
          <a:p>
            <a:pPr>
              <a:lnSpc>
                <a:spcPct val="120000"/>
              </a:lnSpc>
            </a:pPr>
            <a:r>
              <a:rPr kumimoji="1" lang="zh-CN" altLang="en-US" sz="2400" b="1" dirty="0" smtClean="0">
                <a:solidFill>
                  <a:srgbClr val="0066CC"/>
                </a:solidFill>
                <a:latin typeface="Times New Roman" pitchFamily="18" charset="0"/>
              </a:rPr>
              <a:t>注意：</a:t>
            </a:r>
            <a:endParaRPr kumimoji="1" lang="en-US" altLang="zh-CN" sz="2400" b="1" dirty="0" smtClean="0">
              <a:solidFill>
                <a:srgbClr val="0066CC"/>
              </a:solidFill>
              <a:latin typeface="Times New Roman" pitchFamily="18" charset="0"/>
            </a:endParaRPr>
          </a:p>
          <a:p>
            <a:pPr>
              <a:lnSpc>
                <a:spcPct val="120000"/>
              </a:lnSpc>
            </a:pPr>
            <a:r>
              <a:rPr kumimoji="1" lang="zh-CN" altLang="en-US" sz="2400" b="1" dirty="0" smtClean="0">
                <a:solidFill>
                  <a:srgbClr val="0066CC"/>
                </a:solidFill>
                <a:latin typeface="Times New Roman" pitchFamily="18" charset="0"/>
              </a:rPr>
              <a:t>源</a:t>
            </a:r>
            <a:r>
              <a:rPr kumimoji="1" lang="zh-CN" altLang="en-US" sz="2400" b="1" dirty="0">
                <a:solidFill>
                  <a:srgbClr val="0066CC"/>
                </a:solidFill>
                <a:latin typeface="Times New Roman" pitchFamily="18" charset="0"/>
              </a:rPr>
              <a:t>操作数</a:t>
            </a:r>
            <a:r>
              <a:rPr kumimoji="1" lang="en-US" altLang="zh-CN" sz="2000" b="1" dirty="0">
                <a:solidFill>
                  <a:srgbClr val="0066CC"/>
                </a:solidFill>
                <a:latin typeface="Times New Roman" pitchFamily="18" charset="0"/>
              </a:rPr>
              <a:t>OPRD</a:t>
            </a:r>
            <a:r>
              <a:rPr kumimoji="1" lang="zh-CN" altLang="en-US" sz="2400" b="1" dirty="0">
                <a:solidFill>
                  <a:srgbClr val="0066CC"/>
                </a:solidFill>
                <a:latin typeface="Times New Roman" pitchFamily="18" charset="0"/>
              </a:rPr>
              <a:t>必须是一个存储器操作数</a:t>
            </a:r>
            <a:r>
              <a:rPr kumimoji="1" lang="zh-CN" altLang="en-US" sz="2400" b="1" dirty="0" smtClean="0">
                <a:solidFill>
                  <a:srgbClr val="0066CC"/>
                </a:solidFill>
                <a:latin typeface="Times New Roman" pitchFamily="18" charset="0"/>
              </a:rPr>
              <a:t>，</a:t>
            </a:r>
            <a:endParaRPr kumimoji="1" lang="en-US" altLang="zh-CN" sz="2400" b="1" dirty="0" smtClean="0">
              <a:solidFill>
                <a:srgbClr val="0066CC"/>
              </a:solidFill>
              <a:latin typeface="Times New Roman" pitchFamily="18" charset="0"/>
            </a:endParaRPr>
          </a:p>
          <a:p>
            <a:pPr>
              <a:lnSpc>
                <a:spcPct val="120000"/>
              </a:lnSpc>
            </a:pPr>
            <a:r>
              <a:rPr kumimoji="1" lang="zh-CN" altLang="en-US" sz="2400" b="1" dirty="0" smtClean="0">
                <a:solidFill>
                  <a:srgbClr val="0066CC"/>
                </a:solidFill>
                <a:latin typeface="Times New Roman" pitchFamily="18" charset="0"/>
              </a:rPr>
              <a:t>目的</a:t>
            </a:r>
            <a:r>
              <a:rPr kumimoji="1" lang="zh-CN" altLang="en-US" sz="2400" b="1" dirty="0">
                <a:solidFill>
                  <a:srgbClr val="0066CC"/>
                </a:solidFill>
                <a:latin typeface="Times New Roman" pitchFamily="18" charset="0"/>
              </a:rPr>
              <a:t>操作数</a:t>
            </a:r>
            <a:r>
              <a:rPr kumimoji="1" lang="en-US" altLang="zh-CN" sz="2000" b="1" dirty="0">
                <a:solidFill>
                  <a:srgbClr val="0066CC"/>
                </a:solidFill>
                <a:latin typeface="Times New Roman" pitchFamily="18" charset="0"/>
              </a:rPr>
              <a:t>REG</a:t>
            </a:r>
            <a:r>
              <a:rPr kumimoji="1" lang="zh-CN" altLang="en-US" sz="2400" b="1" dirty="0">
                <a:solidFill>
                  <a:srgbClr val="0066CC"/>
                </a:solidFill>
                <a:latin typeface="Times New Roman" pitchFamily="18" charset="0"/>
              </a:rPr>
              <a:t>必须是一个</a:t>
            </a:r>
            <a:r>
              <a:rPr kumimoji="1" lang="en-US" altLang="zh-CN" sz="2400" b="1" dirty="0">
                <a:solidFill>
                  <a:srgbClr val="0066CC"/>
                </a:solidFill>
                <a:latin typeface="Times New Roman" pitchFamily="18" charset="0"/>
              </a:rPr>
              <a:t>16</a:t>
            </a:r>
            <a:r>
              <a:rPr kumimoji="1" lang="zh-CN" altLang="en-US" sz="2400" b="1" dirty="0">
                <a:solidFill>
                  <a:srgbClr val="0066CC"/>
                </a:solidFill>
                <a:latin typeface="Times New Roman" pitchFamily="18" charset="0"/>
              </a:rPr>
              <a:t>位或者</a:t>
            </a:r>
            <a:r>
              <a:rPr kumimoji="1" lang="en-US" altLang="zh-CN" sz="2400" b="1" dirty="0">
                <a:solidFill>
                  <a:srgbClr val="0066CC"/>
                </a:solidFill>
                <a:latin typeface="Times New Roman" pitchFamily="18" charset="0"/>
              </a:rPr>
              <a:t>32</a:t>
            </a:r>
            <a:r>
              <a:rPr kumimoji="1" lang="zh-CN" altLang="en-US" sz="2400" b="1" dirty="0">
                <a:solidFill>
                  <a:srgbClr val="0066CC"/>
                </a:solidFill>
                <a:latin typeface="Times New Roman" pitchFamily="18" charset="0"/>
              </a:rPr>
              <a:t>位的通用寄存器。</a:t>
            </a:r>
          </a:p>
        </p:txBody>
      </p:sp>
      <p:sp>
        <p:nvSpPr>
          <p:cNvPr id="526342" name="Text Box 6"/>
          <p:cNvSpPr txBox="1">
            <a:spLocks noChangeArrowheads="1"/>
          </p:cNvSpPr>
          <p:nvPr/>
        </p:nvSpPr>
        <p:spPr bwMode="auto">
          <a:xfrm>
            <a:off x="607640"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取有效地址（</a:t>
            </a:r>
            <a:r>
              <a:rPr kumimoji="1" lang="en-US" altLang="zh-CN" b="1" dirty="0">
                <a:latin typeface="Times New Roman" pitchFamily="18" charset="0"/>
              </a:rPr>
              <a:t>Load Effective Address</a:t>
            </a:r>
            <a:r>
              <a:rPr kumimoji="1" lang="zh-CN" altLang="en-US" sz="2400" b="1" dirty="0" smtClean="0">
                <a:latin typeface="Times New Roman" pitchFamily="18" charset="0"/>
              </a:rPr>
              <a:t>）指令的</a:t>
            </a:r>
            <a:r>
              <a:rPr kumimoji="1" lang="zh-CN" altLang="en-US" sz="2400" b="1" dirty="0">
                <a:latin typeface="Times New Roman" pitchFamily="18" charset="0"/>
              </a:rPr>
              <a:t>一般格式</a:t>
            </a:r>
          </a:p>
        </p:txBody>
      </p:sp>
      <p:sp>
        <p:nvSpPr>
          <p:cNvPr id="526343" name="Text Box 7"/>
          <p:cNvSpPr txBox="1">
            <a:spLocks noChangeArrowheads="1"/>
          </p:cNvSpPr>
          <p:nvPr/>
        </p:nvSpPr>
        <p:spPr bwMode="auto">
          <a:xfrm>
            <a:off x="683568"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LEA   </a:t>
            </a:r>
            <a:r>
              <a:rPr kumimoji="1" lang="en-US" altLang="zh-CN" sz="2400" b="1" dirty="0" smtClean="0">
                <a:solidFill>
                  <a:srgbClr val="FFFF00"/>
                </a:solidFill>
                <a:latin typeface="Times New Roman" pitchFamily="18" charset="0"/>
              </a:rPr>
              <a:t> REG</a:t>
            </a:r>
            <a:r>
              <a:rPr kumimoji="1" lang="zh-CN" altLang="en-US" sz="2400" b="1" dirty="0">
                <a:solidFill>
                  <a:srgbClr val="FFFF00"/>
                </a:solidFill>
                <a:latin typeface="Times New Roman" pitchFamily="18" charset="0"/>
              </a:rPr>
              <a:t>，</a:t>
            </a:r>
            <a:r>
              <a:rPr kumimoji="1" lang="en-US" altLang="zh-CN" sz="2400" b="1" dirty="0">
                <a:solidFill>
                  <a:srgbClr val="FFFF00"/>
                </a:solidFill>
                <a:latin typeface="Times New Roman" pitchFamily="18" charset="0"/>
              </a:rPr>
              <a:t>OPRD</a:t>
            </a:r>
          </a:p>
        </p:txBody>
      </p:sp>
    </p:spTree>
    <p:extLst>
      <p:ext uri="{BB962C8B-B14F-4D97-AF65-F5344CB8AC3E}">
        <p14:creationId xmlns:p14="http://schemas.microsoft.com/office/powerpoint/2010/main" val="3762477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2.5.3  </a:t>
            </a:r>
            <a:r>
              <a:rPr lang="zh-CN" altLang="en-US" b="1" dirty="0">
                <a:solidFill>
                  <a:srgbClr val="0000FF"/>
                </a:solidFill>
              </a:rPr>
              <a:t>取有效地址指令</a:t>
            </a:r>
          </a:p>
        </p:txBody>
      </p:sp>
      <p:sp>
        <p:nvSpPr>
          <p:cNvPr id="528387" name="Text Box 3"/>
          <p:cNvSpPr txBox="1">
            <a:spLocks noChangeArrowheads="1"/>
          </p:cNvSpPr>
          <p:nvPr/>
        </p:nvSpPr>
        <p:spPr bwMode="auto">
          <a:xfrm>
            <a:off x="611188" y="1052736"/>
            <a:ext cx="792162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取有效地址指令</a:t>
            </a:r>
          </a:p>
        </p:txBody>
      </p:sp>
      <p:sp>
        <p:nvSpPr>
          <p:cNvPr id="528388" name="Text Box 4"/>
          <p:cNvSpPr txBox="1">
            <a:spLocks noChangeArrowheads="1"/>
          </p:cNvSpPr>
          <p:nvPr/>
        </p:nvSpPr>
        <p:spPr bwMode="auto">
          <a:xfrm>
            <a:off x="648270" y="2420888"/>
            <a:ext cx="7884170" cy="180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kumimoji="1" lang="en-US" altLang="zh-CN" b="1" dirty="0" smtClean="0">
                <a:effectLst>
                  <a:outerShdw blurRad="38100" dist="38100" dir="2700000" algn="tl">
                    <a:srgbClr val="000000">
                      <a:alpha val="43137"/>
                    </a:srgbClr>
                  </a:outerShdw>
                </a:effectLst>
                <a:latin typeface="+mn-ea"/>
                <a:ea typeface="+mn-ea"/>
              </a:rPr>
              <a:t>    MOV   EDI, 51234H                 </a:t>
            </a:r>
            <a:r>
              <a:rPr kumimoji="1" lang="en-US" altLang="zh-CN" b="1" dirty="0">
                <a:effectLst>
                  <a:outerShdw blurRad="38100" dist="38100" dir="2700000" algn="tl">
                    <a:srgbClr val="000000">
                      <a:alpha val="43137"/>
                    </a:srgbClr>
                  </a:outerShdw>
                </a:effectLst>
                <a:latin typeface="+mn-ea"/>
                <a:ea typeface="+mn-ea"/>
              </a:rPr>
              <a:t>;</a:t>
            </a:r>
            <a:r>
              <a:rPr kumimoji="1" lang="en-US" altLang="zh-CN" b="1" dirty="0" smtClean="0">
                <a:effectLst>
                  <a:outerShdw blurRad="38100" dist="38100" dir="2700000" algn="tl">
                    <a:srgbClr val="000000">
                      <a:alpha val="43137"/>
                    </a:srgbClr>
                  </a:outerShdw>
                </a:effectLst>
                <a:latin typeface="+mn-ea"/>
                <a:ea typeface="+mn-ea"/>
              </a:rPr>
              <a:t>EDI=00051234H</a:t>
            </a:r>
            <a:endParaRPr kumimoji="1" lang="en-US" altLang="zh-CN" b="1" dirty="0">
              <a:effectLst>
                <a:outerShdw blurRad="38100" dist="38100" dir="2700000" algn="tl">
                  <a:srgbClr val="000000">
                    <a:alpha val="43137"/>
                  </a:srgbClr>
                </a:outerShdw>
              </a:effectLst>
              <a:latin typeface="+mn-ea"/>
              <a:ea typeface="+mn-ea"/>
            </a:endParaRPr>
          </a:p>
          <a:p>
            <a:pPr>
              <a:spcBef>
                <a:spcPct val="30000"/>
              </a:spcBef>
            </a:pPr>
            <a:r>
              <a:rPr kumimoji="1" lang="en-US" altLang="zh-CN" b="1" dirty="0" smtClean="0">
                <a:effectLst>
                  <a:outerShdw blurRad="38100" dist="38100" dir="2700000" algn="tl">
                    <a:srgbClr val="000000">
                      <a:alpha val="43137"/>
                    </a:srgbClr>
                  </a:outerShdw>
                </a:effectLst>
                <a:latin typeface="+mn-ea"/>
                <a:ea typeface="+mn-ea"/>
              </a:rPr>
              <a:t>    MOV   EAX, 6                      </a:t>
            </a:r>
            <a:r>
              <a:rPr kumimoji="1" lang="en-US" altLang="zh-CN" b="1" dirty="0">
                <a:effectLst>
                  <a:outerShdw blurRad="38100" dist="38100" dir="2700000" algn="tl">
                    <a:srgbClr val="000000">
                      <a:alpha val="43137"/>
                    </a:srgbClr>
                  </a:outerShdw>
                </a:effectLst>
                <a:latin typeface="+mn-ea"/>
                <a:ea typeface="+mn-ea"/>
              </a:rPr>
              <a:t>;</a:t>
            </a:r>
            <a:r>
              <a:rPr kumimoji="1" lang="en-US" altLang="zh-CN" b="1" dirty="0" smtClean="0">
                <a:effectLst>
                  <a:outerShdw blurRad="38100" dist="38100" dir="2700000" algn="tl">
                    <a:srgbClr val="000000">
                      <a:alpha val="43137"/>
                    </a:srgbClr>
                  </a:outerShdw>
                </a:effectLst>
                <a:latin typeface="+mn-ea"/>
                <a:ea typeface="+mn-ea"/>
              </a:rPr>
              <a:t>EAX=00000006H</a:t>
            </a:r>
            <a:endParaRPr kumimoji="1" lang="en-US" altLang="zh-CN" b="1" dirty="0">
              <a:effectLst>
                <a:outerShdw blurRad="38100" dist="38100" dir="2700000" algn="tl">
                  <a:srgbClr val="000000">
                    <a:alpha val="43137"/>
                  </a:srgbClr>
                </a:outerShdw>
              </a:effectLst>
              <a:latin typeface="+mn-ea"/>
              <a:ea typeface="+mn-ea"/>
            </a:endParaRPr>
          </a:p>
          <a:p>
            <a:pPr>
              <a:spcBef>
                <a:spcPct val="30000"/>
              </a:spcBef>
            </a:pPr>
            <a:r>
              <a:rPr kumimoji="1" lang="en-US" altLang="zh-CN" b="1" dirty="0" smtClean="0">
                <a:effectLst>
                  <a:outerShdw blurRad="38100" dist="38100" dir="2700000" algn="tl">
                    <a:srgbClr val="000000">
                      <a:alpha val="43137"/>
                    </a:srgbClr>
                  </a:outerShdw>
                </a:effectLst>
                <a:latin typeface="+mn-ea"/>
                <a:ea typeface="+mn-ea"/>
              </a:rPr>
              <a:t>    LEA   ESI, [EDI+EAX</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a:t>
            </a:r>
            <a:r>
              <a:rPr kumimoji="1" lang="en-US" altLang="zh-CN" b="1" dirty="0" smtClean="0">
                <a:effectLst>
                  <a:outerShdw blurRad="38100" dist="38100" dir="2700000" algn="tl">
                    <a:srgbClr val="000000">
                      <a:alpha val="43137"/>
                    </a:srgbClr>
                  </a:outerShdw>
                </a:effectLst>
                <a:latin typeface="+mn-ea"/>
                <a:ea typeface="+mn-ea"/>
              </a:rPr>
              <a:t>ESI=0005123AH</a:t>
            </a:r>
            <a:endParaRPr kumimoji="1" lang="en-US" altLang="zh-CN" b="1" dirty="0">
              <a:effectLst>
                <a:outerShdw blurRad="38100" dist="38100" dir="2700000" algn="tl">
                  <a:srgbClr val="000000">
                    <a:alpha val="43137"/>
                  </a:srgbClr>
                </a:outerShdw>
              </a:effectLst>
              <a:latin typeface="+mn-ea"/>
              <a:ea typeface="+mn-ea"/>
            </a:endParaRPr>
          </a:p>
          <a:p>
            <a:pPr>
              <a:spcBef>
                <a:spcPct val="30000"/>
              </a:spcBef>
            </a:pPr>
            <a:r>
              <a:rPr kumimoji="1" lang="en-US" altLang="zh-CN" b="1" dirty="0" smtClean="0">
                <a:effectLst>
                  <a:outerShdw blurRad="38100" dist="38100" dir="2700000" algn="tl">
                    <a:srgbClr val="000000">
                      <a:alpha val="43137"/>
                    </a:srgbClr>
                  </a:outerShdw>
                </a:effectLst>
                <a:latin typeface="+mn-ea"/>
                <a:ea typeface="+mn-ea"/>
              </a:rPr>
              <a:t>    LEA   ECX, [EAX*4</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a:t>
            </a:r>
            <a:r>
              <a:rPr kumimoji="1" lang="en-US" altLang="zh-CN" b="1" dirty="0" smtClean="0">
                <a:effectLst>
                  <a:outerShdw blurRad="38100" dist="38100" dir="2700000" algn="tl">
                    <a:srgbClr val="000000">
                      <a:alpha val="43137"/>
                    </a:srgbClr>
                  </a:outerShdw>
                </a:effectLst>
                <a:latin typeface="+mn-ea"/>
                <a:ea typeface="+mn-ea"/>
              </a:rPr>
              <a:t>ECX=00000018H</a:t>
            </a:r>
            <a:endParaRPr kumimoji="1" lang="en-US" altLang="zh-CN" b="1" dirty="0">
              <a:effectLst>
                <a:outerShdw blurRad="38100" dist="38100" dir="2700000" algn="tl">
                  <a:srgbClr val="000000">
                    <a:alpha val="43137"/>
                  </a:srgbClr>
                </a:outerShdw>
              </a:effectLst>
              <a:latin typeface="+mn-ea"/>
              <a:ea typeface="+mn-ea"/>
            </a:endParaRPr>
          </a:p>
          <a:p>
            <a:pPr>
              <a:spcBef>
                <a:spcPct val="30000"/>
              </a:spcBef>
            </a:pPr>
            <a:r>
              <a:rPr kumimoji="1" lang="en-US" altLang="zh-CN" b="1" dirty="0" smtClean="0">
                <a:effectLst>
                  <a:outerShdw blurRad="38100" dist="38100" dir="2700000" algn="tl">
                    <a:srgbClr val="000000">
                      <a:alpha val="43137"/>
                    </a:srgbClr>
                  </a:outerShdw>
                </a:effectLst>
                <a:latin typeface="+mn-ea"/>
                <a:ea typeface="+mn-ea"/>
              </a:rPr>
              <a:t>    LEA   EBX, [EDI+EAX*4+300H]       </a:t>
            </a:r>
            <a:r>
              <a:rPr kumimoji="1" lang="en-US" altLang="zh-CN" b="1" dirty="0">
                <a:effectLst>
                  <a:outerShdw blurRad="38100" dist="38100" dir="2700000" algn="tl">
                    <a:srgbClr val="000000">
                      <a:alpha val="43137"/>
                    </a:srgbClr>
                  </a:outerShdw>
                </a:effectLst>
                <a:latin typeface="+mn-ea"/>
                <a:ea typeface="+mn-ea"/>
              </a:rPr>
              <a:t>;</a:t>
            </a:r>
            <a:r>
              <a:rPr kumimoji="1" lang="en-US" altLang="zh-CN" b="1" dirty="0" smtClean="0">
                <a:effectLst>
                  <a:outerShdw blurRad="38100" dist="38100" dir="2700000" algn="tl">
                    <a:srgbClr val="000000">
                      <a:alpha val="43137"/>
                    </a:srgbClr>
                  </a:outerShdw>
                </a:effectLst>
                <a:latin typeface="+mn-ea"/>
                <a:ea typeface="+mn-ea"/>
              </a:rPr>
              <a:t>EBX=0005154CH</a:t>
            </a:r>
            <a:endParaRPr kumimoji="1" lang="en-US" altLang="zh-CN" sz="1400" b="1" dirty="0">
              <a:effectLst>
                <a:outerShdw blurRad="38100" dist="38100" dir="2700000" algn="tl">
                  <a:srgbClr val="000000">
                    <a:alpha val="43137"/>
                  </a:srgbClr>
                </a:outerShdw>
              </a:effectLst>
              <a:latin typeface="+mn-ea"/>
              <a:ea typeface="+mn-ea"/>
            </a:endParaRPr>
          </a:p>
        </p:txBody>
      </p:sp>
      <p:sp>
        <p:nvSpPr>
          <p:cNvPr id="528389" name="Text Box 5"/>
          <p:cNvSpPr txBox="1">
            <a:spLocks noChangeArrowheads="1"/>
          </p:cNvSpPr>
          <p:nvPr/>
        </p:nvSpPr>
        <p:spPr bwMode="auto">
          <a:xfrm>
            <a:off x="607640" y="177281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solidFill>
                  <a:srgbClr val="0000FF"/>
                </a:solidFill>
                <a:latin typeface="Times New Roman" pitchFamily="18" charset="0"/>
              </a:rPr>
              <a:t>使用</a:t>
            </a:r>
            <a:r>
              <a:rPr kumimoji="1" lang="zh-CN" altLang="en-US" sz="2400" b="1" dirty="0" smtClean="0">
                <a:solidFill>
                  <a:srgbClr val="0000FF"/>
                </a:solidFill>
                <a:latin typeface="Times New Roman" pitchFamily="18" charset="0"/>
              </a:rPr>
              <a:t>举例</a:t>
            </a:r>
            <a:endParaRPr kumimoji="1" lang="zh-CN" altLang="en-US" sz="2400" b="1" dirty="0">
              <a:solidFill>
                <a:srgbClr val="0000FF"/>
              </a:solidFill>
              <a:latin typeface="Times New Roman" pitchFamily="18" charset="0"/>
            </a:endParaRPr>
          </a:p>
        </p:txBody>
      </p:sp>
      <p:sp>
        <p:nvSpPr>
          <p:cNvPr id="6" name="圆角矩形标注 5"/>
          <p:cNvSpPr/>
          <p:nvPr/>
        </p:nvSpPr>
        <p:spPr>
          <a:xfrm>
            <a:off x="1835696" y="4941168"/>
            <a:ext cx="4680520" cy="849866"/>
          </a:xfrm>
          <a:prstGeom prst="wedgeRoundRectCallout">
            <a:avLst>
              <a:gd name="adj1" fmla="val -8200"/>
              <a:gd name="adj2" fmla="val -84855"/>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FF0000"/>
                </a:solidFill>
              </a:rPr>
              <a:t>LEA</a:t>
            </a:r>
            <a:r>
              <a:rPr lang="zh-CN" altLang="en-US" sz="2000" b="1" dirty="0">
                <a:solidFill>
                  <a:srgbClr val="FF0000"/>
                </a:solidFill>
              </a:rPr>
              <a:t>指令</a:t>
            </a:r>
            <a:r>
              <a:rPr lang="zh-CN" altLang="en-US" sz="2000" b="1" dirty="0" smtClean="0">
                <a:solidFill>
                  <a:srgbClr val="FF0000"/>
                </a:solidFill>
              </a:rPr>
              <a:t>与</a:t>
            </a:r>
            <a:r>
              <a:rPr lang="en-US" altLang="zh-CN" sz="2000" b="1" dirty="0" smtClean="0">
                <a:solidFill>
                  <a:srgbClr val="FF0000"/>
                </a:solidFill>
              </a:rPr>
              <a:t>MOV</a:t>
            </a:r>
            <a:r>
              <a:rPr lang="zh-CN" altLang="en-US" sz="2000" b="1" dirty="0">
                <a:solidFill>
                  <a:srgbClr val="FF0000"/>
                </a:solidFill>
              </a:rPr>
              <a:t>指令有本质上的</a:t>
            </a:r>
            <a:r>
              <a:rPr lang="zh-CN" altLang="en-US" sz="2000" b="1" dirty="0" smtClean="0">
                <a:solidFill>
                  <a:srgbClr val="FF0000"/>
                </a:solidFill>
              </a:rPr>
              <a:t>区别！</a:t>
            </a:r>
            <a:endParaRPr lang="zh-CN" altLang="en-US" dirty="0">
              <a:solidFill>
                <a:srgbClr val="FF0000"/>
              </a:solidFill>
            </a:endParaRPr>
          </a:p>
        </p:txBody>
      </p:sp>
    </p:spTree>
    <p:extLst>
      <p:ext uri="{BB962C8B-B14F-4D97-AF65-F5344CB8AC3E}">
        <p14:creationId xmlns:p14="http://schemas.microsoft.com/office/powerpoint/2010/main" val="192943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2.4.1  </a:t>
            </a:r>
            <a:r>
              <a:rPr lang="zh-CN" altLang="en-US" b="1" dirty="0" smtClean="0">
                <a:solidFill>
                  <a:srgbClr val="0000FF"/>
                </a:solidFill>
              </a:rPr>
              <a:t>存储器分段</a:t>
            </a:r>
            <a:endParaRPr lang="zh-CN" altLang="en-US" b="1" dirty="0">
              <a:solidFill>
                <a:srgbClr val="FF0000"/>
              </a:solidFill>
            </a:endParaRPr>
          </a:p>
        </p:txBody>
      </p:sp>
      <p:sp>
        <p:nvSpPr>
          <p:cNvPr id="41574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15748" name="Text Box 4"/>
          <p:cNvSpPr txBox="1">
            <a:spLocks noChangeArrowheads="1"/>
          </p:cNvSpPr>
          <p:nvPr/>
        </p:nvSpPr>
        <p:spPr bwMode="auto">
          <a:xfrm>
            <a:off x="611188" y="1700808"/>
            <a:ext cx="8065268" cy="411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50000"/>
              </a:spcBef>
              <a:buFont typeface="Wingdings" pitchFamily="2" charset="2"/>
              <a:buChar char="ü"/>
            </a:pPr>
            <a:r>
              <a:rPr lang="en-US" altLang="zh-CN" dirty="0"/>
              <a:t> </a:t>
            </a:r>
            <a:r>
              <a:rPr lang="zh-CN" altLang="en-US" sz="2400" b="1" dirty="0"/>
              <a:t>为了有效地管理存储器，常常把地址空间划分为若干</a:t>
            </a:r>
            <a:r>
              <a:rPr lang="zh-CN" altLang="en-US" sz="2400" b="1" dirty="0">
                <a:solidFill>
                  <a:srgbClr val="0000FF"/>
                </a:solidFill>
              </a:rPr>
              <a:t>逻辑段</a:t>
            </a:r>
            <a:r>
              <a:rPr lang="zh-CN" altLang="en-US" sz="2400" b="1" dirty="0"/>
              <a:t>。对应存储空间被划分为若干</a:t>
            </a:r>
            <a:r>
              <a:rPr lang="zh-CN" altLang="en-US" sz="2400" b="1" dirty="0">
                <a:solidFill>
                  <a:srgbClr val="0000FF"/>
                </a:solidFill>
              </a:rPr>
              <a:t>存储段</a:t>
            </a:r>
            <a:r>
              <a:rPr lang="zh-CN" altLang="en-US" sz="2400" b="1" dirty="0"/>
              <a:t>。逻辑段和存储段是一致的。</a:t>
            </a:r>
          </a:p>
          <a:p>
            <a:pPr algn="just">
              <a:lnSpc>
                <a:spcPts val="3500"/>
              </a:lnSpc>
              <a:spcBef>
                <a:spcPts val="0"/>
              </a:spcBef>
              <a:buFont typeface="Wingdings" pitchFamily="2" charset="2"/>
              <a:buChar char="ü"/>
            </a:pPr>
            <a:r>
              <a:rPr lang="zh-CN" altLang="en-US" sz="2400" b="1" dirty="0"/>
              <a:t>一般说来，运行着的程序在存储器</a:t>
            </a:r>
            <a:r>
              <a:rPr lang="zh-CN" altLang="en-US" sz="2400" b="1" dirty="0" smtClean="0"/>
              <a:t>中映像</a:t>
            </a:r>
            <a:r>
              <a:rPr lang="zh-CN" altLang="en-US" sz="2400" b="1" dirty="0"/>
              <a:t>有三部分组成</a:t>
            </a:r>
            <a:r>
              <a:rPr lang="zh-CN" altLang="en-US" sz="2400" b="1" dirty="0" smtClean="0"/>
              <a:t>：</a:t>
            </a:r>
            <a:endParaRPr lang="en-US" altLang="zh-CN" sz="2400" b="1" dirty="0" smtClean="0"/>
          </a:p>
          <a:p>
            <a:pPr lvl="1" algn="just">
              <a:lnSpc>
                <a:spcPts val="3500"/>
              </a:lnSpc>
              <a:spcBef>
                <a:spcPts val="0"/>
              </a:spcBef>
            </a:pPr>
            <a:r>
              <a:rPr lang="zh-CN" altLang="en-US" sz="2400" b="1" dirty="0" smtClean="0">
                <a:solidFill>
                  <a:srgbClr val="0000FF"/>
                </a:solidFill>
              </a:rPr>
              <a:t>其一</a:t>
            </a:r>
            <a:r>
              <a:rPr lang="zh-CN" altLang="en-US" sz="2400" b="1" dirty="0">
                <a:solidFill>
                  <a:srgbClr val="0000FF"/>
                </a:solidFill>
              </a:rPr>
              <a:t>是代码</a:t>
            </a:r>
            <a:r>
              <a:rPr lang="zh-CN" altLang="en-US" sz="2400" b="1" dirty="0"/>
              <a:t>，代码是要执行的指令</a:t>
            </a:r>
            <a:r>
              <a:rPr lang="zh-CN" altLang="en-US" sz="2400" b="1" dirty="0" smtClean="0"/>
              <a:t>序列</a:t>
            </a:r>
            <a:endParaRPr lang="en-US" altLang="zh-CN" sz="2400" b="1" dirty="0" smtClean="0"/>
          </a:p>
          <a:p>
            <a:pPr lvl="1" algn="just">
              <a:lnSpc>
                <a:spcPts val="3500"/>
              </a:lnSpc>
              <a:spcBef>
                <a:spcPts val="0"/>
              </a:spcBef>
            </a:pPr>
            <a:r>
              <a:rPr lang="zh-CN" altLang="en-US" sz="2400" b="1" dirty="0" smtClean="0">
                <a:solidFill>
                  <a:srgbClr val="0000FF"/>
                </a:solidFill>
              </a:rPr>
              <a:t>其二</a:t>
            </a:r>
            <a:r>
              <a:rPr lang="zh-CN" altLang="en-US" sz="2400" b="1" dirty="0">
                <a:solidFill>
                  <a:srgbClr val="0000FF"/>
                </a:solidFill>
              </a:rPr>
              <a:t>是数据</a:t>
            </a:r>
            <a:r>
              <a:rPr lang="zh-CN" altLang="en-US" sz="2400" b="1" dirty="0"/>
              <a:t>，数据是要处理加工的</a:t>
            </a:r>
            <a:r>
              <a:rPr lang="zh-CN" altLang="en-US" sz="2400" b="1" dirty="0" smtClean="0"/>
              <a:t>内容</a:t>
            </a:r>
            <a:endParaRPr lang="en-US" altLang="zh-CN" sz="2400" b="1" dirty="0" smtClean="0"/>
          </a:p>
          <a:p>
            <a:pPr lvl="1" algn="just">
              <a:lnSpc>
                <a:spcPts val="3500"/>
              </a:lnSpc>
              <a:spcBef>
                <a:spcPts val="0"/>
              </a:spcBef>
            </a:pPr>
            <a:r>
              <a:rPr lang="zh-CN" altLang="en-US" sz="2400" b="1" dirty="0" smtClean="0">
                <a:solidFill>
                  <a:srgbClr val="0000FF"/>
                </a:solidFill>
              </a:rPr>
              <a:t>其</a:t>
            </a:r>
            <a:r>
              <a:rPr lang="zh-CN" altLang="en-US" sz="2400" b="1" dirty="0">
                <a:solidFill>
                  <a:srgbClr val="0000FF"/>
                </a:solidFill>
              </a:rPr>
              <a:t>三是堆栈</a:t>
            </a:r>
            <a:r>
              <a:rPr lang="zh-CN" altLang="en-US" sz="2400" b="1" dirty="0"/>
              <a:t>，堆栈是按</a:t>
            </a:r>
            <a:r>
              <a:rPr lang="zh-CN" altLang="en-US" sz="2400" b="1" dirty="0">
                <a:latin typeface="Arial"/>
              </a:rPr>
              <a:t>“</a:t>
            </a:r>
            <a:r>
              <a:rPr lang="zh-CN" altLang="en-US" sz="2400" b="1" dirty="0"/>
              <a:t>先进后出</a:t>
            </a:r>
            <a:r>
              <a:rPr lang="zh-CN" altLang="en-US" sz="2400" b="1" dirty="0">
                <a:latin typeface="Arial"/>
              </a:rPr>
              <a:t>”</a:t>
            </a:r>
            <a:r>
              <a:rPr lang="zh-CN" altLang="en-US" sz="2400" b="1" dirty="0"/>
              <a:t>规则存取的</a:t>
            </a:r>
            <a:r>
              <a:rPr lang="zh-CN" altLang="en-US" sz="2400" b="1" dirty="0" smtClean="0"/>
              <a:t>区域</a:t>
            </a:r>
            <a:endParaRPr lang="en-US" altLang="zh-CN" sz="2400" b="1" dirty="0" smtClean="0"/>
          </a:p>
          <a:p>
            <a:pPr marL="342900" indent="-342900" algn="just">
              <a:lnSpc>
                <a:spcPts val="3500"/>
              </a:lnSpc>
              <a:spcBef>
                <a:spcPts val="0"/>
              </a:spcBef>
              <a:buFont typeface="Wingdings" pitchFamily="2" charset="2"/>
              <a:buChar char="ü"/>
            </a:pPr>
            <a:r>
              <a:rPr lang="zh-CN" altLang="en-US" sz="2400" b="1" dirty="0" smtClean="0"/>
              <a:t>通常</a:t>
            </a:r>
            <a:r>
              <a:rPr lang="zh-CN" altLang="en-US" sz="2400" b="1" dirty="0"/>
              <a:t>，代码、数据和堆栈分别占用不同的存储器段，相应的段也就称为</a:t>
            </a:r>
            <a:r>
              <a:rPr lang="zh-CN" altLang="en-US" sz="2400" b="1" dirty="0">
                <a:solidFill>
                  <a:srgbClr val="0000FF"/>
                </a:solidFill>
              </a:rPr>
              <a:t>代码段、数据段和堆栈段</a:t>
            </a:r>
            <a:r>
              <a:rPr lang="zh-CN" altLang="en-US" sz="2400" b="1" dirty="0"/>
              <a:t>。</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存储器分段</a:t>
            </a:r>
            <a:endParaRPr lang="zh-CN" altLang="en-US" sz="2800" b="1" dirty="0">
              <a:solidFill>
                <a:srgbClr val="0000FF"/>
              </a:solidFill>
            </a:endParaRPr>
          </a:p>
        </p:txBody>
      </p:sp>
    </p:spTree>
    <p:extLst>
      <p:ext uri="{BB962C8B-B14F-4D97-AF65-F5344CB8AC3E}">
        <p14:creationId xmlns:p14="http://schemas.microsoft.com/office/powerpoint/2010/main" val="32257065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a:t>
            </a:r>
            <a:r>
              <a:rPr lang="zh-CN" altLang="en-US" sz="2800" b="1" dirty="0">
                <a:solidFill>
                  <a:srgbClr val="0000FF"/>
                </a:solidFill>
              </a:rPr>
              <a:t>程序</a:t>
            </a:r>
            <a:r>
              <a:rPr lang="en-US" altLang="zh-CN" sz="2800" b="1" dirty="0" smtClean="0">
                <a:solidFill>
                  <a:srgbClr val="0000FF"/>
                </a:solidFill>
              </a:rPr>
              <a:t>dp29</a:t>
            </a:r>
            <a:endParaRPr lang="zh-CN" altLang="en-US" sz="2800" b="1" dirty="0">
              <a:solidFill>
                <a:srgbClr val="0000FF"/>
              </a:solidFill>
            </a:endParaRPr>
          </a:p>
        </p:txBody>
      </p:sp>
      <p:sp>
        <p:nvSpPr>
          <p:cNvPr id="6" name="矩形 5"/>
          <p:cNvSpPr/>
          <p:nvPr/>
        </p:nvSpPr>
        <p:spPr>
          <a:xfrm>
            <a:off x="609600" y="1700808"/>
            <a:ext cx="8283575" cy="3939540"/>
          </a:xfrm>
          <a:prstGeom prst="rect">
            <a:avLst/>
          </a:prstGeom>
        </p:spPr>
        <p:txBody>
          <a:bodyPr>
            <a:spAutoFit/>
          </a:bodyPr>
          <a:lstStyle/>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char  </a:t>
            </a:r>
            <a:r>
              <a:rPr lang="en-US" altLang="zh-CN" sz="2000" b="1" dirty="0" err="1">
                <a:effectLst>
                  <a:outerShdw blurRad="38100" dist="38100" dir="2700000" algn="tl">
                    <a:srgbClr val="000000">
                      <a:alpha val="43137"/>
                    </a:srgbClr>
                  </a:outerShdw>
                </a:effectLst>
                <a:latin typeface="+mn-ea"/>
                <a:ea typeface="+mn-ea"/>
              </a:rPr>
              <a:t>chx</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chy</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全局字符变量</a:t>
            </a:r>
          </a:p>
          <a:p>
            <a:pPr>
              <a:lnSpc>
                <a:spcPts val="2500"/>
              </a:lnSpc>
              <a:defRPr/>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main( )</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char  </a:t>
            </a:r>
            <a:r>
              <a:rPr lang="en-US" altLang="zh-CN" sz="2000" b="1" dirty="0">
                <a:solidFill>
                  <a:srgbClr val="FF0000"/>
                </a:solidFill>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p1, </a:t>
            </a:r>
            <a:r>
              <a:rPr lang="en-US" altLang="zh-CN" sz="2000" b="1" dirty="0">
                <a:solidFill>
                  <a:srgbClr val="FF0000"/>
                </a:solidFill>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p2;            //</a:t>
            </a:r>
            <a:r>
              <a:rPr lang="zh-CN" altLang="en-US" sz="2000" b="1" dirty="0">
                <a:effectLst>
                  <a:outerShdw blurRad="38100" dist="38100" dir="2700000" algn="tl">
                    <a:srgbClr val="000000">
                      <a:alpha val="43137"/>
                    </a:srgbClr>
                  </a:outerShdw>
                </a:effectLst>
                <a:latin typeface="+mn-ea"/>
                <a:ea typeface="+mn-ea"/>
              </a:rPr>
              <a:t>两字符型指针变量</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嵌入汇编代码之一</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LEA   </a:t>
            </a:r>
            <a:r>
              <a:rPr lang="en-US" altLang="zh-CN" sz="2000" b="1" dirty="0">
                <a:solidFill>
                  <a:srgbClr val="0000FF"/>
                </a:solidFill>
                <a:effectLst>
                  <a:outerShdw blurRad="38100" dist="38100" dir="2700000" algn="tl">
                    <a:srgbClr val="000000">
                      <a:alpha val="43137"/>
                    </a:srgbClr>
                  </a:outerShdw>
                </a:effectLst>
                <a:latin typeface="+mn-ea"/>
                <a:ea typeface="+mn-ea"/>
              </a:rPr>
              <a:t>EAX, </a:t>
            </a:r>
            <a:r>
              <a:rPr lang="en-US" altLang="zh-CN" sz="2000" b="1" dirty="0" err="1">
                <a:solidFill>
                  <a:srgbClr val="0000FF"/>
                </a:solidFill>
                <a:effectLst>
                  <a:outerShdw blurRad="38100" dist="38100" dir="2700000" algn="tl">
                    <a:srgbClr val="000000">
                      <a:alpha val="43137"/>
                    </a:srgbClr>
                  </a:outerShdw>
                </a:effectLst>
                <a:latin typeface="+mn-ea"/>
                <a:ea typeface="+mn-ea"/>
              </a:rPr>
              <a:t>chx</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取变量</a:t>
            </a:r>
            <a:r>
              <a:rPr lang="en-US" altLang="zh-CN" sz="2000" b="1" dirty="0" err="1">
                <a:effectLst>
                  <a:outerShdw blurRad="38100" dist="38100" dir="2700000" algn="tl">
                    <a:srgbClr val="000000">
                      <a:alpha val="43137"/>
                    </a:srgbClr>
                  </a:outerShdw>
                </a:effectLst>
                <a:latin typeface="+mn-ea"/>
                <a:ea typeface="+mn-ea"/>
              </a:rPr>
              <a:t>chx</a:t>
            </a:r>
            <a:r>
              <a:rPr lang="zh-CN" altLang="en-US" sz="2000" b="1" dirty="0">
                <a:effectLst>
                  <a:outerShdw blurRad="38100" dist="38100" dir="2700000" algn="tl">
                    <a:srgbClr val="000000">
                      <a:alpha val="43137"/>
                    </a:srgbClr>
                  </a:outerShdw>
                </a:effectLst>
                <a:latin typeface="+mn-ea"/>
                <a:ea typeface="+mn-ea"/>
              </a:rPr>
              <a:t>的存储单元有效地址</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p1, EAX          //</a:t>
            </a:r>
            <a:r>
              <a:rPr lang="zh-CN" altLang="en-US" sz="2000" b="1" dirty="0">
                <a:effectLst>
                  <a:outerShdw blurRad="38100" dist="38100" dir="2700000" algn="tl">
                    <a:srgbClr val="000000">
                      <a:alpha val="43137"/>
                    </a:srgbClr>
                  </a:outerShdw>
                </a:effectLst>
                <a:latin typeface="+mn-ea"/>
                <a:ea typeface="+mn-ea"/>
              </a:rPr>
              <a:t>送到指针变量</a:t>
            </a:r>
            <a:r>
              <a:rPr lang="en-US" altLang="zh-CN" sz="2000" b="1" dirty="0">
                <a:effectLst>
                  <a:outerShdw blurRad="38100" dist="38100" dir="2700000" algn="tl">
                    <a:srgbClr val="000000">
                      <a:alpha val="43137"/>
                    </a:srgbClr>
                  </a:outerShdw>
                </a:effectLst>
                <a:latin typeface="+mn-ea"/>
                <a:ea typeface="+mn-ea"/>
              </a:rPr>
              <a:t>p1</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LEA   </a:t>
            </a:r>
            <a:r>
              <a:rPr lang="en-US" altLang="zh-CN" sz="2000" b="1" dirty="0">
                <a:solidFill>
                  <a:srgbClr val="0000FF"/>
                </a:solidFill>
                <a:effectLst>
                  <a:outerShdw blurRad="38100" dist="38100" dir="2700000" algn="tl">
                    <a:srgbClr val="000000">
                      <a:alpha val="43137"/>
                    </a:srgbClr>
                  </a:outerShdw>
                </a:effectLst>
                <a:latin typeface="+mn-ea"/>
                <a:ea typeface="+mn-ea"/>
              </a:rPr>
              <a:t>EAX, </a:t>
            </a:r>
            <a:r>
              <a:rPr lang="en-US" altLang="zh-CN" sz="2000" b="1" dirty="0" err="1">
                <a:solidFill>
                  <a:srgbClr val="0000FF"/>
                </a:solidFill>
                <a:effectLst>
                  <a:outerShdw blurRad="38100" dist="38100" dir="2700000" algn="tl">
                    <a:srgbClr val="000000">
                      <a:alpha val="43137"/>
                    </a:srgbClr>
                  </a:outerShdw>
                </a:effectLst>
                <a:latin typeface="+mn-ea"/>
                <a:ea typeface="+mn-ea"/>
              </a:rPr>
              <a:t>chy</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取变量</a:t>
            </a:r>
            <a:r>
              <a:rPr lang="en-US" altLang="zh-CN" sz="2000" b="1" dirty="0" err="1">
                <a:effectLst>
                  <a:outerShdw blurRad="38100" dist="38100" dir="2700000" algn="tl">
                    <a:srgbClr val="000000">
                      <a:alpha val="43137"/>
                    </a:srgbClr>
                  </a:outerShdw>
                </a:effectLst>
                <a:latin typeface="+mn-ea"/>
                <a:ea typeface="+mn-ea"/>
              </a:rPr>
              <a:t>chy</a:t>
            </a:r>
            <a:r>
              <a:rPr lang="zh-CN" altLang="en-US" sz="2000" b="1" dirty="0">
                <a:effectLst>
                  <a:outerShdw blurRad="38100" dist="38100" dir="2700000" algn="tl">
                    <a:srgbClr val="000000">
                      <a:alpha val="43137"/>
                    </a:srgbClr>
                  </a:outerShdw>
                </a:effectLst>
                <a:latin typeface="+mn-ea"/>
                <a:ea typeface="+mn-ea"/>
              </a:rPr>
              <a:t>的存储单元有效地址</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p2, EAX          //</a:t>
            </a:r>
            <a:r>
              <a:rPr lang="zh-CN" altLang="en-US" sz="2000" b="1" dirty="0">
                <a:effectLst>
                  <a:outerShdw blurRad="38100" dist="38100" dir="2700000" algn="tl">
                    <a:srgbClr val="000000">
                      <a:alpha val="43137"/>
                    </a:srgbClr>
                  </a:outerShdw>
                </a:effectLst>
                <a:latin typeface="+mn-ea"/>
                <a:ea typeface="+mn-ea"/>
              </a:rPr>
              <a:t>送到指针变量</a:t>
            </a:r>
            <a:r>
              <a:rPr lang="en-US" altLang="zh-CN" sz="2000" b="1" dirty="0">
                <a:effectLst>
                  <a:outerShdw blurRad="38100" dist="38100" dir="2700000" algn="tl">
                    <a:srgbClr val="000000">
                      <a:alpha val="43137"/>
                    </a:srgbClr>
                  </a:outerShdw>
                </a:effectLst>
                <a:latin typeface="+mn-ea"/>
                <a:ea typeface="+mn-ea"/>
              </a:rPr>
              <a:t>p2</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3" name="圆角矩形标注 2"/>
          <p:cNvSpPr/>
          <p:nvPr/>
        </p:nvSpPr>
        <p:spPr>
          <a:xfrm>
            <a:off x="2483768" y="5818484"/>
            <a:ext cx="4392488" cy="1039516"/>
          </a:xfrm>
          <a:prstGeom prst="wedgeRoundRectCallout">
            <a:avLst>
              <a:gd name="adj1" fmla="val -32021"/>
              <a:gd name="adj2" fmla="val -7783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latin typeface="+mn-ea"/>
              </a:rPr>
              <a:t>高级语言中的指针本质</a:t>
            </a:r>
            <a:endParaRPr lang="en-US" altLang="zh-CN" sz="2000" b="1" dirty="0" smtClean="0">
              <a:solidFill>
                <a:srgbClr val="0000FF"/>
              </a:solidFill>
              <a:latin typeface="+mn-ea"/>
            </a:endParaRPr>
          </a:p>
          <a:p>
            <a:r>
              <a:rPr lang="en-US" altLang="zh-CN" sz="2000" b="1" dirty="0">
                <a:solidFill>
                  <a:srgbClr val="0000FF"/>
                </a:solidFill>
                <a:latin typeface="+mn-ea"/>
              </a:rPr>
              <a:t>p</a:t>
            </a:r>
            <a:r>
              <a:rPr lang="en-US" altLang="zh-CN" sz="2000" b="1" dirty="0" smtClean="0">
                <a:solidFill>
                  <a:srgbClr val="0000FF"/>
                </a:solidFill>
                <a:latin typeface="+mn-ea"/>
              </a:rPr>
              <a:t>1 = &amp;</a:t>
            </a:r>
            <a:r>
              <a:rPr lang="en-US" altLang="zh-CN" sz="2000" b="1" dirty="0" err="1" smtClean="0">
                <a:solidFill>
                  <a:srgbClr val="0000FF"/>
                </a:solidFill>
                <a:latin typeface="+mn-ea"/>
              </a:rPr>
              <a:t>chx</a:t>
            </a:r>
            <a:r>
              <a:rPr lang="en-US" altLang="zh-CN" sz="2000" b="1" dirty="0" smtClean="0">
                <a:solidFill>
                  <a:srgbClr val="0000FF"/>
                </a:solidFill>
                <a:latin typeface="+mn-ea"/>
              </a:rPr>
              <a:t>;</a:t>
            </a:r>
          </a:p>
          <a:p>
            <a:r>
              <a:rPr lang="en-US" altLang="zh-CN" sz="2000" b="1" dirty="0">
                <a:solidFill>
                  <a:srgbClr val="0000FF"/>
                </a:solidFill>
                <a:latin typeface="+mn-ea"/>
              </a:rPr>
              <a:t>p</a:t>
            </a:r>
            <a:r>
              <a:rPr lang="en-US" altLang="zh-CN" sz="2000" b="1" dirty="0" smtClean="0">
                <a:solidFill>
                  <a:srgbClr val="0000FF"/>
                </a:solidFill>
                <a:latin typeface="+mn-ea"/>
              </a:rPr>
              <a:t>2 = &amp;</a:t>
            </a:r>
            <a:r>
              <a:rPr lang="en-US" altLang="zh-CN" sz="2000" b="1" dirty="0" err="1" smtClean="0">
                <a:solidFill>
                  <a:srgbClr val="0000FF"/>
                </a:solidFill>
                <a:latin typeface="+mn-ea"/>
              </a:rPr>
              <a:t>chy</a:t>
            </a:r>
            <a:r>
              <a:rPr lang="en-US" altLang="zh-CN" sz="2000" b="1" dirty="0" smtClean="0">
                <a:solidFill>
                  <a:srgbClr val="0000FF"/>
                </a:solidFill>
                <a:latin typeface="+mn-ea"/>
              </a:rPr>
              <a:t>;</a:t>
            </a:r>
            <a:endParaRPr lang="zh-CN" altLang="en-US" dirty="0">
              <a:latin typeface="+mn-ea"/>
            </a:endParaRPr>
          </a:p>
        </p:txBody>
      </p:sp>
      <p:sp>
        <p:nvSpPr>
          <p:cNvPr id="8" name="Rectangle 2"/>
          <p:cNvSpPr>
            <a:spLocks noGrp="1" noChangeArrowheads="1"/>
          </p:cNvSpPr>
          <p:nvPr>
            <p:ph type="title"/>
          </p:nvPr>
        </p:nvSpPr>
        <p:spPr/>
        <p:txBody>
          <a:bodyPr/>
          <a:lstStyle/>
          <a:p>
            <a:r>
              <a:rPr lang="en-US" altLang="zh-CN" b="1" dirty="0" smtClean="0">
                <a:solidFill>
                  <a:srgbClr val="0000FF"/>
                </a:solidFill>
              </a:rPr>
              <a:t>2.5.3  </a:t>
            </a:r>
            <a:r>
              <a:rPr lang="zh-CN" altLang="en-US" b="1" dirty="0">
                <a:solidFill>
                  <a:srgbClr val="0000FF"/>
                </a:solidFill>
              </a:rPr>
              <a:t>取有效地址指令</a:t>
            </a:r>
          </a:p>
        </p:txBody>
      </p:sp>
    </p:spTree>
    <p:extLst>
      <p:ext uri="{BB962C8B-B14F-4D97-AF65-F5344CB8AC3E}">
        <p14:creationId xmlns:p14="http://schemas.microsoft.com/office/powerpoint/2010/main" val="13437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a:t>
            </a:r>
            <a:r>
              <a:rPr lang="zh-CN" altLang="en-US" sz="2800" b="1" dirty="0">
                <a:solidFill>
                  <a:srgbClr val="0000FF"/>
                </a:solidFill>
              </a:rPr>
              <a:t>程序</a:t>
            </a:r>
            <a:r>
              <a:rPr lang="en-US" altLang="zh-CN" sz="2800" b="1" dirty="0" smtClean="0">
                <a:solidFill>
                  <a:srgbClr val="0000FF"/>
                </a:solidFill>
              </a:rPr>
              <a:t>dp29</a:t>
            </a:r>
            <a:endParaRPr lang="zh-CN" altLang="en-US" sz="2800" b="1" dirty="0">
              <a:solidFill>
                <a:srgbClr val="0000FF"/>
              </a:solidFill>
            </a:endParaRPr>
          </a:p>
        </p:txBody>
      </p:sp>
      <p:sp>
        <p:nvSpPr>
          <p:cNvPr id="6" name="矩形 5"/>
          <p:cNvSpPr/>
          <p:nvPr/>
        </p:nvSpPr>
        <p:spPr>
          <a:xfrm>
            <a:off x="609600" y="1700808"/>
            <a:ext cx="8283575" cy="3939540"/>
          </a:xfrm>
          <a:prstGeom prst="rect">
            <a:avLst/>
          </a:prstGeom>
        </p:spPr>
        <p:txBody>
          <a:bodyPr>
            <a:spAutoFit/>
          </a:bodyPr>
          <a:lstStyle/>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("Input:");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提示</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scanf</a:t>
            </a:r>
            <a:r>
              <a:rPr lang="en-US" altLang="zh-CN" sz="2000" b="1" dirty="0">
                <a:effectLst>
                  <a:outerShdw blurRad="38100" dist="38100" dir="2700000" algn="tl">
                    <a:srgbClr val="000000">
                      <a:alpha val="43137"/>
                    </a:srgbClr>
                  </a:outerShdw>
                </a:effectLst>
                <a:latin typeface="+mn-ea"/>
                <a:ea typeface="+mn-ea"/>
              </a:rPr>
              <a:t>("%c</a:t>
            </a:r>
            <a:r>
              <a:rPr lang="en-US" altLang="zh-CN" sz="2000" b="1" dirty="0" smtClean="0">
                <a:effectLst>
                  <a:outerShdw blurRad="38100" dist="38100" dir="2700000" algn="tl">
                    <a:srgbClr val="000000">
                      <a:alpha val="43137"/>
                    </a:srgbClr>
                  </a:outerShdw>
                </a:effectLst>
                <a:latin typeface="+mn-ea"/>
                <a:ea typeface="+mn-ea"/>
              </a:rPr>
              <a:t>", p1</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键盘输入一个字符</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嵌入汇编代码之二</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ESI</a:t>
            </a:r>
            <a:r>
              <a:rPr lang="en-US" altLang="zh-CN" sz="2000" b="1" dirty="0" smtClean="0">
                <a:effectLst>
                  <a:outerShdw blurRad="38100" dist="38100" dir="2700000" algn="tl">
                    <a:srgbClr val="000000">
                      <a:alpha val="43137"/>
                    </a:srgbClr>
                  </a:outerShdw>
                </a:effectLst>
                <a:latin typeface="+mn-ea"/>
                <a:ea typeface="+mn-ea"/>
              </a:rPr>
              <a:t>, p1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取回变量</a:t>
            </a:r>
            <a:r>
              <a:rPr lang="en-US" altLang="zh-CN" sz="2000" b="1" dirty="0" err="1">
                <a:effectLst>
                  <a:outerShdw blurRad="38100" dist="38100" dir="2700000" algn="tl">
                    <a:srgbClr val="000000">
                      <a:alpha val="43137"/>
                    </a:srgbClr>
                  </a:outerShdw>
                </a:effectLst>
                <a:latin typeface="+mn-ea"/>
                <a:ea typeface="+mn-ea"/>
              </a:rPr>
              <a:t>chx</a:t>
            </a:r>
            <a:r>
              <a:rPr lang="zh-CN" altLang="en-US" sz="2000" b="1" dirty="0">
                <a:effectLst>
                  <a:outerShdw blurRad="38100" dist="38100" dir="2700000" algn="tl">
                    <a:srgbClr val="000000">
                      <a:alpha val="43137"/>
                    </a:srgbClr>
                  </a:outerShdw>
                </a:effectLst>
                <a:latin typeface="+mn-ea"/>
                <a:ea typeface="+mn-ea"/>
              </a:rPr>
              <a:t>的有效地址</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EDI</a:t>
            </a:r>
            <a:r>
              <a:rPr lang="en-US" altLang="zh-CN" sz="2000" b="1" dirty="0" smtClean="0">
                <a:effectLst>
                  <a:outerShdw blurRad="38100" dist="38100" dir="2700000" algn="tl">
                    <a:srgbClr val="000000">
                      <a:alpha val="43137"/>
                    </a:srgbClr>
                  </a:outerShdw>
                </a:effectLst>
                <a:latin typeface="+mn-ea"/>
                <a:ea typeface="+mn-ea"/>
              </a:rPr>
              <a:t>, p2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取回变量</a:t>
            </a:r>
            <a:r>
              <a:rPr lang="en-US" altLang="zh-CN" sz="2000" b="1" dirty="0" err="1">
                <a:effectLst>
                  <a:outerShdw blurRad="38100" dist="38100" dir="2700000" algn="tl">
                    <a:srgbClr val="000000">
                      <a:alpha val="43137"/>
                    </a:srgbClr>
                  </a:outerShdw>
                </a:effectLst>
                <a:latin typeface="+mn-ea"/>
                <a:ea typeface="+mn-ea"/>
              </a:rPr>
              <a:t>chy</a:t>
            </a:r>
            <a:r>
              <a:rPr lang="zh-CN" altLang="en-US" sz="2000" b="1" dirty="0">
                <a:effectLst>
                  <a:outerShdw blurRad="38100" dist="38100" dir="2700000" algn="tl">
                    <a:srgbClr val="000000">
                      <a:alpha val="43137"/>
                    </a:srgbClr>
                  </a:outerShdw>
                </a:effectLst>
                <a:latin typeface="+mn-ea"/>
                <a:ea typeface="+mn-ea"/>
              </a:rPr>
              <a:t>的有效地址</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AL</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ESI</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取变量</a:t>
            </a:r>
            <a:r>
              <a:rPr lang="en-US" altLang="zh-CN" sz="2000" b="1" dirty="0" err="1">
                <a:effectLst>
                  <a:outerShdw blurRad="38100" dist="38100" dir="2700000" algn="tl">
                    <a:srgbClr val="000000">
                      <a:alpha val="43137"/>
                    </a:srgbClr>
                  </a:outerShdw>
                </a:effectLst>
                <a:latin typeface="+mn-ea"/>
                <a:ea typeface="+mn-ea"/>
              </a:rPr>
              <a:t>chx</a:t>
            </a:r>
            <a:r>
              <a:rPr lang="zh-CN" altLang="en-US" sz="2000" b="1" dirty="0">
                <a:effectLst>
                  <a:outerShdw blurRad="38100" dist="38100" dir="2700000" algn="tl">
                    <a:srgbClr val="000000">
                      <a:alpha val="43137"/>
                    </a:srgbClr>
                  </a:outerShdw>
                </a:effectLst>
                <a:latin typeface="+mn-ea"/>
                <a:ea typeface="+mn-ea"/>
              </a:rPr>
              <a:t>之值</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EDI</a:t>
            </a:r>
            <a:r>
              <a:rPr lang="en-US" altLang="zh-CN" sz="2000" b="1" dirty="0" smtClean="0">
                <a:effectLst>
                  <a:outerShdw blurRad="38100" dist="38100" dir="2700000" algn="tl">
                    <a:srgbClr val="000000">
                      <a:alpha val="43137"/>
                    </a:srgbClr>
                  </a:outerShdw>
                </a:effectLst>
                <a:latin typeface="+mn-ea"/>
                <a:ea typeface="+mn-ea"/>
              </a:rPr>
              <a:t>], AL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送到变量</a:t>
            </a:r>
            <a:r>
              <a:rPr lang="en-US" altLang="zh-CN" sz="2000" b="1" dirty="0" err="1">
                <a:effectLst>
                  <a:outerShdw blurRad="38100" dist="38100" dir="2700000" algn="tl">
                    <a:srgbClr val="000000">
                      <a:alpha val="43137"/>
                    </a:srgbClr>
                  </a:outerShdw>
                </a:effectLst>
                <a:latin typeface="+mn-ea"/>
                <a:ea typeface="+mn-ea"/>
              </a:rPr>
              <a:t>chy</a:t>
            </a:r>
            <a:r>
              <a:rPr lang="zh-CN" altLang="en-US" sz="2000" b="1" dirty="0">
                <a:effectLst>
                  <a:outerShdw blurRad="38100" dist="38100" dir="2700000" algn="tl">
                    <a:srgbClr val="000000">
                      <a:alpha val="43137"/>
                    </a:srgbClr>
                  </a:outerShdw>
                </a:effectLst>
                <a:latin typeface="+mn-ea"/>
                <a:ea typeface="+mn-ea"/>
              </a:rPr>
              <a:t>中</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("ASCII:%02XH\n</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p2);  //</a:t>
            </a:r>
            <a:r>
              <a:rPr lang="zh-CN" altLang="en-US" sz="2000" b="1" dirty="0">
                <a:effectLst>
                  <a:outerShdw blurRad="38100" dist="38100" dir="2700000" algn="tl">
                    <a:srgbClr val="000000">
                      <a:alpha val="43137"/>
                    </a:srgbClr>
                  </a:outerShdw>
                </a:effectLst>
                <a:latin typeface="+mn-ea"/>
                <a:ea typeface="+mn-ea"/>
              </a:rPr>
              <a:t>显示之</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0;</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8" name="Rectangle 2"/>
          <p:cNvSpPr>
            <a:spLocks noGrp="1" noChangeArrowheads="1"/>
          </p:cNvSpPr>
          <p:nvPr>
            <p:ph type="title"/>
          </p:nvPr>
        </p:nvSpPr>
        <p:spPr/>
        <p:txBody>
          <a:bodyPr/>
          <a:lstStyle/>
          <a:p>
            <a:r>
              <a:rPr lang="en-US" altLang="zh-CN" b="1" dirty="0" smtClean="0">
                <a:solidFill>
                  <a:srgbClr val="0000FF"/>
                </a:solidFill>
              </a:rPr>
              <a:t>2.5.3  </a:t>
            </a:r>
            <a:r>
              <a:rPr lang="zh-CN" altLang="en-US" b="1" dirty="0">
                <a:solidFill>
                  <a:srgbClr val="0000FF"/>
                </a:solidFill>
              </a:rPr>
              <a:t>取有效地址指令</a:t>
            </a:r>
          </a:p>
        </p:txBody>
      </p:sp>
      <p:sp>
        <p:nvSpPr>
          <p:cNvPr id="7" name="圆角矩形标注 6"/>
          <p:cNvSpPr/>
          <p:nvPr/>
        </p:nvSpPr>
        <p:spPr>
          <a:xfrm>
            <a:off x="4283968" y="5592797"/>
            <a:ext cx="2808312" cy="424933"/>
          </a:xfrm>
          <a:prstGeom prst="wedgeRoundRectCallout">
            <a:avLst>
              <a:gd name="adj1" fmla="val -33202"/>
              <a:gd name="adj2" fmla="val -9343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寄存器作为指针</a:t>
            </a:r>
            <a:endParaRPr lang="zh-CN" altLang="en-US" dirty="0"/>
          </a:p>
        </p:txBody>
      </p:sp>
      <p:sp>
        <p:nvSpPr>
          <p:cNvPr id="9" name="圆角矩形标注 8"/>
          <p:cNvSpPr/>
          <p:nvPr/>
        </p:nvSpPr>
        <p:spPr>
          <a:xfrm>
            <a:off x="1115616" y="5745197"/>
            <a:ext cx="2808312" cy="996171"/>
          </a:xfrm>
          <a:prstGeom prst="wedgeRoundRectCallout">
            <a:avLst>
              <a:gd name="adj1" fmla="val 5363"/>
              <a:gd name="adj2" fmla="val -7325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0000FF"/>
                </a:solidFill>
                <a:latin typeface="+mn-ea"/>
              </a:rPr>
              <a:t>t</a:t>
            </a:r>
            <a:r>
              <a:rPr lang="en-US" altLang="zh-CN" sz="2000" b="1" dirty="0" smtClean="0">
                <a:solidFill>
                  <a:srgbClr val="0000FF"/>
                </a:solidFill>
                <a:latin typeface="+mn-ea"/>
              </a:rPr>
              <a:t>emp = *p1;</a:t>
            </a:r>
          </a:p>
          <a:p>
            <a:r>
              <a:rPr lang="en-US" altLang="zh-CN" sz="2000" b="1" dirty="0" smtClean="0">
                <a:solidFill>
                  <a:srgbClr val="0000FF"/>
                </a:solidFill>
                <a:latin typeface="+mn-ea"/>
              </a:rPr>
              <a:t>*p2 = temp;</a:t>
            </a:r>
            <a:endParaRPr lang="zh-CN" altLang="en-US" dirty="0">
              <a:latin typeface="+mn-ea"/>
            </a:endParaRPr>
          </a:p>
        </p:txBody>
      </p:sp>
    </p:spTree>
    <p:extLst>
      <p:ext uri="{BB962C8B-B14F-4D97-AF65-F5344CB8AC3E}">
        <p14:creationId xmlns:p14="http://schemas.microsoft.com/office/powerpoint/2010/main" val="372383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a:t>
            </a:r>
            <a:r>
              <a:rPr lang="zh-CN" altLang="en-US" sz="2800" b="1" dirty="0">
                <a:solidFill>
                  <a:srgbClr val="0000FF"/>
                </a:solidFill>
              </a:rPr>
              <a:t>程序</a:t>
            </a:r>
            <a:r>
              <a:rPr lang="en-US" altLang="zh-CN" sz="2800" b="1" dirty="0" smtClean="0">
                <a:solidFill>
                  <a:srgbClr val="0000FF"/>
                </a:solidFill>
              </a:rPr>
              <a:t>dp210</a:t>
            </a:r>
            <a:endParaRPr lang="zh-CN" altLang="en-US" sz="2800" b="1" dirty="0">
              <a:solidFill>
                <a:srgbClr val="0000FF"/>
              </a:solidFill>
            </a:endParaRPr>
          </a:p>
        </p:txBody>
      </p:sp>
      <p:sp>
        <p:nvSpPr>
          <p:cNvPr id="6" name="矩形 5"/>
          <p:cNvSpPr/>
          <p:nvPr/>
        </p:nvSpPr>
        <p:spPr>
          <a:xfrm>
            <a:off x="609600" y="1628800"/>
            <a:ext cx="8283575" cy="4901342"/>
          </a:xfrm>
          <a:prstGeom prst="rect">
            <a:avLst/>
          </a:prstGeom>
        </p:spPr>
        <p:txBody>
          <a:bodyPr>
            <a:spAutoFit/>
          </a:bodyPr>
          <a:lstStyle/>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500"/>
              </a:lnSpc>
              <a:defRPr/>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iarr</a:t>
            </a:r>
            <a:r>
              <a:rPr lang="en-US" altLang="zh-CN" sz="2000" b="1" dirty="0" smtClean="0">
                <a:effectLst>
                  <a:outerShdw blurRad="38100" dist="38100" dir="2700000" algn="tl">
                    <a:srgbClr val="000000">
                      <a:alpha val="43137"/>
                    </a:srgbClr>
                  </a:outerShdw>
                </a:effectLst>
                <a:latin typeface="+mn-ea"/>
                <a:ea typeface="+mn-ea"/>
              </a:rPr>
              <a:t>[5</a:t>
            </a:r>
            <a:r>
              <a:rPr lang="en-US" altLang="zh-CN" sz="2000" b="1" dirty="0">
                <a:effectLst>
                  <a:outerShdw blurRad="38100" dist="38100" dir="2700000" algn="tl">
                    <a:srgbClr val="000000">
                      <a:alpha val="43137"/>
                    </a:srgbClr>
                  </a:outerShdw>
                </a:effectLst>
                <a:latin typeface="+mn-ea"/>
                <a:ea typeface="+mn-ea"/>
              </a:rPr>
              <a:t>] = {55, 87, -23, 89, 126};  </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整型数组</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double  </a:t>
            </a:r>
            <a:r>
              <a:rPr lang="en-US" altLang="zh-CN" sz="2000" b="1" dirty="0" err="1">
                <a:effectLst>
                  <a:outerShdw blurRad="38100" dist="38100" dir="2700000" algn="tl">
                    <a:srgbClr val="000000">
                      <a:alpha val="43137"/>
                    </a:srgbClr>
                  </a:outerShdw>
                </a:effectLst>
                <a:latin typeface="+mn-ea"/>
                <a:ea typeface="+mn-ea"/>
              </a:rPr>
              <a:t>darr</a:t>
            </a:r>
            <a:r>
              <a:rPr lang="en-US" altLang="zh-CN" sz="2000" b="1" dirty="0">
                <a:effectLst>
                  <a:outerShdw blurRad="38100" dist="38100" dir="2700000" algn="tl">
                    <a:srgbClr val="000000">
                      <a:alpha val="43137"/>
                    </a:srgbClr>
                  </a:outerShdw>
                </a:effectLst>
                <a:latin typeface="+mn-ea"/>
                <a:ea typeface="+mn-ea"/>
              </a:rPr>
              <a:t>[5] = {9.8, 2.77, 3.1415926, 1.414, 1.73278</a:t>
            </a:r>
            <a:r>
              <a:rPr lang="en-US" altLang="zh-CN" sz="2000" b="1" dirty="0" smtClean="0">
                <a:effectLst>
                  <a:outerShdw blurRad="38100" dist="38100" dir="2700000" algn="tl">
                    <a:srgbClr val="000000">
                      <a:alpha val="43137"/>
                    </a:srgbClr>
                  </a:outerShdw>
                </a:effectLst>
                <a:latin typeface="+mn-ea"/>
                <a:ea typeface="+mn-ea"/>
              </a:rPr>
              <a:t>};</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双精度浮点</a:t>
            </a:r>
            <a:r>
              <a:rPr lang="zh-CN" altLang="en-US" sz="2000" b="1" dirty="0" smtClean="0">
                <a:effectLst>
                  <a:outerShdw blurRad="38100" dist="38100" dir="2700000" algn="tl">
                    <a:srgbClr val="000000">
                      <a:alpha val="43137"/>
                    </a:srgbClr>
                  </a:outerShdw>
                </a:effectLst>
                <a:latin typeface="+mn-ea"/>
                <a:ea typeface="+mn-ea"/>
              </a:rPr>
              <a:t>数组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main(  )</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ival</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整型变量</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double  </a:t>
            </a:r>
            <a:r>
              <a:rPr lang="en-US" altLang="zh-CN" sz="2000" b="1" dirty="0" err="1">
                <a:effectLst>
                  <a:outerShdw blurRad="38100" dist="38100" dir="2700000" algn="tl">
                    <a:srgbClr val="000000">
                      <a:alpha val="43137"/>
                    </a:srgbClr>
                  </a:outerShdw>
                </a:effectLst>
                <a:latin typeface="+mn-ea"/>
                <a:ea typeface="+mn-ea"/>
              </a:rPr>
              <a:t>dval</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双精度浮点</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嵌入汇编</a:t>
            </a:r>
          </a:p>
          <a:p>
            <a:pPr>
              <a:lnSpc>
                <a:spcPts val="2500"/>
              </a:lnSpc>
              <a:defRPr/>
            </a:pPr>
            <a:r>
              <a:rPr lang="zh-CN" altLang="en-US"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_</a:t>
            </a:r>
            <a:r>
              <a:rPr lang="en-US" altLang="zh-CN" sz="2000" b="1" dirty="0" err="1">
                <a:solidFill>
                  <a:srgbClr val="0000FF"/>
                </a:solidFill>
                <a:effectLst>
                  <a:outerShdw blurRad="38100" dist="38100" dir="2700000" algn="tl">
                    <a:srgbClr val="000000">
                      <a:alpha val="43137"/>
                    </a:srgbClr>
                  </a:outerShdw>
                </a:effectLst>
                <a:latin typeface="+mn-ea"/>
                <a:ea typeface="+mn-ea"/>
              </a:rPr>
              <a:t>asm</a:t>
            </a:r>
            <a:r>
              <a:rPr lang="en-US" altLang="zh-CN" sz="2000" b="1" dirty="0">
                <a:solidFill>
                  <a:srgbClr val="0000FF"/>
                </a:solidFill>
                <a:effectLst>
                  <a:outerShdw blurRad="38100" dist="38100" dir="2700000" algn="tl">
                    <a:srgbClr val="000000">
                      <a:alpha val="43137"/>
                    </a:srgbClr>
                  </a:outerShdw>
                </a:effectLst>
                <a:latin typeface="+mn-ea"/>
                <a:ea typeface="+mn-ea"/>
              </a:rPr>
              <a:t>  {</a:t>
            </a:r>
          </a:p>
          <a:p>
            <a:pPr>
              <a:lnSpc>
                <a:spcPts val="2500"/>
              </a:lnSpc>
              <a:defRPr/>
            </a:pP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r>
              <a:rPr lang="zh-CN" altLang="en-US" sz="2000" b="1" dirty="0" smtClean="0">
                <a:solidFill>
                  <a:srgbClr val="0000FF"/>
                </a:solidFill>
                <a:effectLst>
                  <a:outerShdw blurRad="38100" dist="38100" dir="2700000" algn="tl">
                    <a:srgbClr val="000000">
                      <a:alpha val="43137"/>
                    </a:srgbClr>
                  </a:outerShdw>
                </a:effectLst>
                <a:latin typeface="+mn-ea"/>
                <a:ea typeface="+mn-ea"/>
              </a:rPr>
              <a:t>。。。。。。</a:t>
            </a:r>
            <a:endParaRPr lang="en-US" altLang="zh-CN" sz="2000" b="1" dirty="0" smtClean="0">
              <a:solidFill>
                <a:srgbClr val="0000FF"/>
              </a:solidFill>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solidFill>
                  <a:srgbClr val="0000FF"/>
                </a:solidFill>
                <a:effectLst>
                  <a:outerShdw blurRad="38100" dist="38100" dir="2700000" algn="tl">
                    <a:srgbClr val="000000">
                      <a:alpha val="43137"/>
                    </a:srgbClr>
                  </a:outerShdw>
                </a:effectLst>
                <a:latin typeface="+mn-ea"/>
                <a:ea typeface="+mn-ea"/>
              </a:rPr>
              <a:t>    }</a:t>
            </a:r>
            <a:endParaRPr lang="en-US" altLang="zh-CN" sz="2000" b="1" dirty="0">
              <a:solidFill>
                <a:srgbClr val="0000FF"/>
              </a:solidFill>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a:t>
            </a:r>
            <a:r>
              <a:rPr lang="en-US" altLang="zh-CN" sz="2000" b="1" dirty="0" err="1">
                <a:effectLst>
                  <a:outerShdw blurRad="38100" dist="38100" dir="2700000" algn="tl">
                    <a:srgbClr val="000000">
                      <a:alpha val="43137"/>
                    </a:srgbClr>
                  </a:outerShdw>
                </a:effectLst>
                <a:latin typeface="+mn-ea"/>
                <a:ea typeface="+mn-ea"/>
              </a:rPr>
              <a:t>iVAL</a:t>
            </a:r>
            <a:r>
              <a:rPr lang="en-US" altLang="zh-CN" sz="2000" b="1" dirty="0">
                <a:effectLst>
                  <a:outerShdw blurRad="38100" dist="38100" dir="2700000" algn="tl">
                    <a:srgbClr val="000000">
                      <a:alpha val="43137"/>
                    </a:srgbClr>
                  </a:outerShdw>
                </a:effectLst>
                <a:latin typeface="+mn-ea"/>
                <a:ea typeface="+mn-ea"/>
              </a:rPr>
              <a:t>=%d\n",</a:t>
            </a:r>
            <a:r>
              <a:rPr lang="en-US" altLang="zh-CN" sz="2000" b="1" dirty="0" err="1">
                <a:effectLst>
                  <a:outerShdw blurRad="38100" dist="38100" dir="2700000" algn="tl">
                    <a:srgbClr val="000000">
                      <a:alpha val="43137"/>
                    </a:srgbClr>
                  </a:outerShdw>
                </a:effectLst>
                <a:latin typeface="+mn-ea"/>
                <a:ea typeface="+mn-ea"/>
              </a:rPr>
              <a:t>ival</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err="1">
                <a:effectLst>
                  <a:outerShdw blurRad="38100" dist="38100" dir="2700000" algn="tl">
                    <a:srgbClr val="000000">
                      <a:alpha val="43137"/>
                    </a:srgbClr>
                  </a:outerShdw>
                </a:effectLst>
                <a:latin typeface="+mn-ea"/>
                <a:ea typeface="+mn-ea"/>
              </a:rPr>
              <a:t>iVAL</a:t>
            </a:r>
            <a:r>
              <a:rPr lang="en-US" altLang="zh-CN" sz="2000" b="1" dirty="0">
                <a:effectLst>
                  <a:outerShdw blurRad="38100" dist="38100" dir="2700000" algn="tl">
                    <a:srgbClr val="000000">
                      <a:alpha val="43137"/>
                    </a:srgbClr>
                  </a:outerShdw>
                </a:effectLst>
                <a:latin typeface="+mn-ea"/>
                <a:ea typeface="+mn-ea"/>
              </a:rPr>
              <a:t>=89</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a:t>
            </a:r>
            <a:r>
              <a:rPr lang="en-US" altLang="zh-CN" sz="2000" b="1" dirty="0" err="1">
                <a:effectLst>
                  <a:outerShdw blurRad="38100" dist="38100" dir="2700000" algn="tl">
                    <a:srgbClr val="000000">
                      <a:alpha val="43137"/>
                    </a:srgbClr>
                  </a:outerShdw>
                </a:effectLst>
                <a:latin typeface="+mn-ea"/>
                <a:ea typeface="+mn-ea"/>
              </a:rPr>
              <a:t>dVAL</a:t>
            </a:r>
            <a:r>
              <a:rPr lang="en-US" altLang="zh-CN" sz="2000" b="1" dirty="0">
                <a:effectLst>
                  <a:outerShdw blurRad="38100" dist="38100" dir="2700000" algn="tl">
                    <a:srgbClr val="000000">
                      <a:alpha val="43137"/>
                    </a:srgbClr>
                  </a:outerShdw>
                </a:effectLst>
                <a:latin typeface="+mn-ea"/>
                <a:ea typeface="+mn-ea"/>
              </a:rPr>
              <a:t>=%.8f\n",</a:t>
            </a:r>
            <a:r>
              <a:rPr lang="en-US" altLang="zh-CN" sz="2000" b="1" dirty="0" err="1">
                <a:effectLst>
                  <a:outerShdw blurRad="38100" dist="38100" dir="2700000" algn="tl">
                    <a:srgbClr val="000000">
                      <a:alpha val="43137"/>
                    </a:srgbClr>
                  </a:outerShdw>
                </a:effectLst>
                <a:latin typeface="+mn-ea"/>
                <a:ea typeface="+mn-ea"/>
              </a:rPr>
              <a:t>dval</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err="1">
                <a:effectLst>
                  <a:outerShdw blurRad="38100" dist="38100" dir="2700000" algn="tl">
                    <a:srgbClr val="000000">
                      <a:alpha val="43137"/>
                    </a:srgbClr>
                  </a:outerShdw>
                </a:effectLst>
                <a:latin typeface="+mn-ea"/>
                <a:ea typeface="+mn-ea"/>
              </a:rPr>
              <a:t>dVAL</a:t>
            </a:r>
            <a:r>
              <a:rPr lang="en-US" altLang="zh-CN" sz="2000" b="1" dirty="0">
                <a:effectLst>
                  <a:outerShdw blurRad="38100" dist="38100" dir="2700000" algn="tl">
                    <a:srgbClr val="000000">
                      <a:alpha val="43137"/>
                    </a:srgbClr>
                  </a:outerShdw>
                </a:effectLst>
                <a:latin typeface="+mn-ea"/>
                <a:ea typeface="+mn-ea"/>
              </a:rPr>
              <a:t>=3.14159260</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return  </a:t>
            </a:r>
            <a:r>
              <a:rPr lang="en-US" altLang="zh-CN" sz="2000" b="1" dirty="0">
                <a:effectLst>
                  <a:outerShdw blurRad="38100" dist="38100" dir="2700000" algn="tl">
                    <a:srgbClr val="000000">
                      <a:alpha val="43137"/>
                    </a:srgbClr>
                  </a:outerShdw>
                </a:effectLst>
                <a:latin typeface="+mn-ea"/>
                <a:ea typeface="+mn-ea"/>
              </a:rPr>
              <a:t>0</a:t>
            </a:r>
            <a:r>
              <a:rPr lang="en-US" altLang="zh-CN" sz="2000" b="1" dirty="0" smtClean="0">
                <a:effectLst>
                  <a:outerShdw blurRad="38100" dist="38100" dir="2700000" algn="tl">
                    <a:srgbClr val="000000">
                      <a:alpha val="43137"/>
                    </a:srgbClr>
                  </a:outerShdw>
                </a:effectLst>
                <a:latin typeface="+mn-ea"/>
                <a:ea typeface="+mn-ea"/>
              </a:rPr>
              <a:t>;</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8" name="Rectangle 2"/>
          <p:cNvSpPr>
            <a:spLocks noGrp="1" noChangeArrowheads="1"/>
          </p:cNvSpPr>
          <p:nvPr>
            <p:ph type="title"/>
          </p:nvPr>
        </p:nvSpPr>
        <p:spPr/>
        <p:txBody>
          <a:bodyPr/>
          <a:lstStyle/>
          <a:p>
            <a:r>
              <a:rPr lang="en-US" altLang="zh-CN" b="1" dirty="0" smtClean="0">
                <a:solidFill>
                  <a:srgbClr val="0000FF"/>
                </a:solidFill>
              </a:rPr>
              <a:t>2.5.3  </a:t>
            </a:r>
            <a:r>
              <a:rPr lang="zh-CN" altLang="en-US" b="1" dirty="0">
                <a:solidFill>
                  <a:srgbClr val="0000FF"/>
                </a:solidFill>
              </a:rPr>
              <a:t>取有效地址指令</a:t>
            </a:r>
          </a:p>
        </p:txBody>
      </p:sp>
      <p:sp>
        <p:nvSpPr>
          <p:cNvPr id="7" name="圆角矩形标注 6"/>
          <p:cNvSpPr/>
          <p:nvPr/>
        </p:nvSpPr>
        <p:spPr>
          <a:xfrm>
            <a:off x="4751226" y="4079471"/>
            <a:ext cx="2917118" cy="849866"/>
          </a:xfrm>
          <a:prstGeom prst="wedgeRoundRectCallout">
            <a:avLst>
              <a:gd name="adj1" fmla="val -69984"/>
              <a:gd name="adj2" fmla="val 1338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演示</a:t>
            </a:r>
            <a:r>
              <a:rPr lang="en-US" altLang="zh-CN" sz="2000" b="1" dirty="0" smtClean="0">
                <a:solidFill>
                  <a:srgbClr val="0000FF"/>
                </a:solidFill>
              </a:rPr>
              <a:t>32</a:t>
            </a:r>
            <a:r>
              <a:rPr lang="zh-CN" altLang="en-US" sz="2000" b="1" dirty="0" smtClean="0">
                <a:solidFill>
                  <a:srgbClr val="0000FF"/>
                </a:solidFill>
              </a:rPr>
              <a:t>位寻址方式 </a:t>
            </a:r>
            <a:endParaRPr lang="en-US" altLang="zh-CN" sz="2000" b="1" dirty="0" smtClean="0">
              <a:solidFill>
                <a:srgbClr val="0000FF"/>
              </a:solidFill>
            </a:endParaRPr>
          </a:p>
          <a:p>
            <a:r>
              <a:rPr lang="zh-CN" altLang="en-US" sz="2000" b="1" dirty="0" smtClean="0">
                <a:solidFill>
                  <a:srgbClr val="0000FF"/>
                </a:solidFill>
              </a:rPr>
              <a:t>演示取有效地址指令</a:t>
            </a:r>
            <a:endParaRPr lang="zh-CN" altLang="en-US" dirty="0"/>
          </a:p>
        </p:txBody>
      </p:sp>
    </p:spTree>
    <p:extLst>
      <p:ext uri="{BB962C8B-B14F-4D97-AF65-F5344CB8AC3E}">
        <p14:creationId xmlns:p14="http://schemas.microsoft.com/office/powerpoint/2010/main" val="322667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a:t>
            </a:r>
            <a:r>
              <a:rPr lang="zh-CN" altLang="en-US" sz="2800" b="1" dirty="0">
                <a:solidFill>
                  <a:srgbClr val="0000FF"/>
                </a:solidFill>
              </a:rPr>
              <a:t>程序</a:t>
            </a:r>
            <a:r>
              <a:rPr lang="en-US" altLang="zh-CN" sz="2800" b="1" dirty="0" smtClean="0">
                <a:solidFill>
                  <a:srgbClr val="0000FF"/>
                </a:solidFill>
              </a:rPr>
              <a:t>dp210</a:t>
            </a:r>
            <a:endParaRPr lang="zh-CN" altLang="en-US" sz="2800" b="1" dirty="0">
              <a:solidFill>
                <a:srgbClr val="0000FF"/>
              </a:solidFill>
            </a:endParaRPr>
          </a:p>
        </p:txBody>
      </p:sp>
      <p:sp>
        <p:nvSpPr>
          <p:cNvPr id="6" name="矩形 5"/>
          <p:cNvSpPr/>
          <p:nvPr/>
        </p:nvSpPr>
        <p:spPr>
          <a:xfrm>
            <a:off x="609600" y="1628800"/>
            <a:ext cx="8534400" cy="4580741"/>
          </a:xfrm>
          <a:prstGeom prst="rect">
            <a:avLst/>
          </a:prstGeom>
        </p:spPr>
        <p:txBody>
          <a:bodyPr wrap="square">
            <a:spAutoFit/>
          </a:bodyPr>
          <a:lstStyle/>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EBX, </a:t>
            </a:r>
            <a:r>
              <a:rPr lang="en-US" altLang="zh-CN" sz="2000" b="1" dirty="0" err="1">
                <a:effectLst>
                  <a:outerShdw blurRad="38100" dist="38100" dir="2700000" algn="tl">
                    <a:srgbClr val="000000">
                      <a:alpha val="43137"/>
                    </a:srgbClr>
                  </a:outerShdw>
                </a:effectLst>
                <a:latin typeface="+mn-ea"/>
                <a:ea typeface="+mn-ea"/>
              </a:rPr>
              <a:t>iarr</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把整型数组首元素的有效地址送</a:t>
            </a:r>
            <a:r>
              <a:rPr lang="en-US" altLang="zh-CN" sz="2000" b="1" dirty="0">
                <a:effectLst>
                  <a:outerShdw blurRad="38100" dist="38100" dir="2700000" algn="tl">
                    <a:srgbClr val="000000">
                      <a:alpha val="43137"/>
                    </a:srgbClr>
                  </a:outerShdw>
                </a:effectLst>
                <a:latin typeface="+mn-ea"/>
                <a:ea typeface="+mn-ea"/>
              </a:rPr>
              <a:t>EBX</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ECX, 3</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EDX, [EBX+ECX*4]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取出</a:t>
            </a:r>
            <a:r>
              <a:rPr lang="en-US" altLang="zh-CN" sz="2000" b="1" dirty="0" err="1">
                <a:effectLst>
                  <a:outerShdw blurRad="38100" dist="38100" dir="2700000" algn="tl">
                    <a:srgbClr val="000000">
                      <a:alpha val="43137"/>
                    </a:srgbClr>
                  </a:outerShdw>
                </a:effectLst>
                <a:latin typeface="+mn-ea"/>
                <a:ea typeface="+mn-ea"/>
              </a:rPr>
              <a:t>iarr</a:t>
            </a:r>
            <a:r>
              <a:rPr lang="zh-CN" altLang="en-US" sz="2000" b="1" dirty="0">
                <a:effectLst>
                  <a:outerShdw blurRad="38100" dist="38100" dir="2700000" algn="tl">
                    <a:srgbClr val="000000">
                      <a:alpha val="43137"/>
                    </a:srgbClr>
                  </a:outerShdw>
                </a:effectLst>
                <a:latin typeface="+mn-ea"/>
                <a:ea typeface="+mn-ea"/>
              </a:rPr>
              <a:t>的第</a:t>
            </a:r>
            <a:r>
              <a:rPr lang="en-US" altLang="zh-CN" sz="2000" b="1" dirty="0">
                <a:effectLst>
                  <a:outerShdw blurRad="38100" dist="38100" dir="2700000" algn="tl">
                    <a:srgbClr val="000000">
                      <a:alpha val="43137"/>
                    </a:srgbClr>
                  </a:outerShdw>
                </a:effectLst>
                <a:latin typeface="+mn-ea"/>
                <a:ea typeface="+mn-ea"/>
              </a:rPr>
              <a:t>4</a:t>
            </a:r>
            <a:r>
              <a:rPr lang="zh-CN" altLang="en-US" sz="2000" b="1" dirty="0">
                <a:effectLst>
                  <a:outerShdw blurRad="38100" dist="38100" dir="2700000" algn="tl">
                    <a:srgbClr val="000000">
                      <a:alpha val="43137"/>
                    </a:srgbClr>
                  </a:outerShdw>
                </a:effectLst>
                <a:latin typeface="+mn-ea"/>
                <a:ea typeface="+mn-ea"/>
              </a:rPr>
              <a:t>个元素</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err="1">
                <a:effectLst>
                  <a:outerShdw blurRad="38100" dist="38100" dir="2700000" algn="tl">
                    <a:srgbClr val="000000">
                      <a:alpha val="43137"/>
                    </a:srgbClr>
                  </a:outerShdw>
                </a:effectLst>
                <a:latin typeface="+mn-ea"/>
                <a:ea typeface="+mn-ea"/>
              </a:rPr>
              <a:t>ival</a:t>
            </a:r>
            <a:r>
              <a:rPr lang="en-US" altLang="zh-CN" sz="2000" b="1" dirty="0">
                <a:effectLst>
                  <a:outerShdw blurRad="38100" dist="38100" dir="2700000" algn="tl">
                    <a:srgbClr val="000000">
                      <a:alpha val="43137"/>
                    </a:srgbClr>
                  </a:outerShdw>
                </a:effectLst>
                <a:latin typeface="+mn-ea"/>
                <a:ea typeface="+mn-ea"/>
              </a:rPr>
              <a:t>, EDX</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ESI, </a:t>
            </a:r>
            <a:r>
              <a:rPr lang="en-US" altLang="zh-CN" sz="2000" b="1" dirty="0" err="1">
                <a:effectLst>
                  <a:outerShdw blurRad="38100" dist="38100" dir="2700000" algn="tl">
                    <a:srgbClr val="000000">
                      <a:alpha val="43137"/>
                    </a:srgbClr>
                  </a:outerShdw>
                </a:effectLst>
                <a:latin typeface="+mn-ea"/>
                <a:ea typeface="+mn-ea"/>
              </a:rPr>
              <a:t>darr</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把浮点数组首元素的有效地址送</a:t>
            </a:r>
            <a:r>
              <a:rPr lang="en-US" altLang="zh-CN" sz="2000" b="1" dirty="0">
                <a:effectLst>
                  <a:outerShdw blurRad="38100" dist="38100" dir="2700000" algn="tl">
                    <a:srgbClr val="000000">
                      <a:alpha val="43137"/>
                    </a:srgbClr>
                  </a:outerShdw>
                </a:effectLst>
                <a:latin typeface="+mn-ea"/>
                <a:ea typeface="+mn-ea"/>
              </a:rPr>
              <a:t>ESI</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EDI, </a:t>
            </a:r>
            <a:r>
              <a:rPr lang="en-US" altLang="zh-CN" sz="2000" b="1" dirty="0" err="1">
                <a:effectLst>
                  <a:outerShdw blurRad="38100" dist="38100" dir="2700000" algn="tl">
                    <a:srgbClr val="000000">
                      <a:alpha val="43137"/>
                    </a:srgbClr>
                  </a:outerShdw>
                </a:effectLst>
                <a:latin typeface="+mn-ea"/>
                <a:ea typeface="+mn-ea"/>
              </a:rPr>
              <a:t>dval</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把变量</a:t>
            </a:r>
            <a:r>
              <a:rPr lang="en-US" altLang="zh-CN" sz="2000" b="1" dirty="0" err="1">
                <a:effectLst>
                  <a:outerShdw blurRad="38100" dist="38100" dir="2700000" algn="tl">
                    <a:srgbClr val="000000">
                      <a:alpha val="43137"/>
                    </a:srgbClr>
                  </a:outerShdw>
                </a:effectLst>
                <a:latin typeface="+mn-ea"/>
                <a:ea typeface="+mn-ea"/>
              </a:rPr>
              <a:t>dval</a:t>
            </a:r>
            <a:r>
              <a:rPr lang="zh-CN" altLang="en-US" sz="2000" b="1" dirty="0">
                <a:effectLst>
                  <a:outerShdw blurRad="38100" dist="38100" dir="2700000" algn="tl">
                    <a:srgbClr val="000000">
                      <a:alpha val="43137"/>
                    </a:srgbClr>
                  </a:outerShdw>
                </a:effectLst>
                <a:latin typeface="+mn-ea"/>
                <a:ea typeface="+mn-ea"/>
              </a:rPr>
              <a:t>的有效地址送</a:t>
            </a:r>
            <a:r>
              <a:rPr lang="en-US" altLang="zh-CN" sz="2000" b="1" dirty="0">
                <a:effectLst>
                  <a:outerShdw blurRad="38100" dist="38100" dir="2700000" algn="tl">
                    <a:srgbClr val="000000">
                      <a:alpha val="43137"/>
                    </a:srgbClr>
                  </a:outerShdw>
                </a:effectLst>
                <a:latin typeface="+mn-ea"/>
                <a:ea typeface="+mn-ea"/>
              </a:rPr>
              <a:t>EDI</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ECX, 2</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EAX, [ESI+ECX*8</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取</a:t>
            </a:r>
            <a:r>
              <a:rPr lang="en-US" altLang="zh-CN" sz="2000" b="1" dirty="0" err="1">
                <a:effectLst>
                  <a:outerShdw blurRad="38100" dist="38100" dir="2700000" algn="tl">
                    <a:srgbClr val="000000">
                      <a:alpha val="43137"/>
                    </a:srgbClr>
                  </a:outerShdw>
                </a:effectLst>
                <a:latin typeface="+mn-ea"/>
                <a:ea typeface="+mn-ea"/>
              </a:rPr>
              <a:t>darr</a:t>
            </a:r>
            <a:r>
              <a:rPr lang="zh-CN" altLang="en-US" sz="2000" b="1" dirty="0">
                <a:effectLst>
                  <a:outerShdw blurRad="38100" dist="38100" dir="2700000" algn="tl">
                    <a:srgbClr val="000000">
                      <a:alpha val="43137"/>
                    </a:srgbClr>
                  </a:outerShdw>
                </a:effectLst>
                <a:latin typeface="+mn-ea"/>
                <a:ea typeface="+mn-ea"/>
              </a:rPr>
              <a:t>的第</a:t>
            </a:r>
            <a:r>
              <a:rPr lang="en-US" altLang="zh-CN" sz="2000" b="1" dirty="0">
                <a:effectLst>
                  <a:outerShdw blurRad="38100" dist="38100" dir="2700000" algn="tl">
                    <a:srgbClr val="000000">
                      <a:alpha val="43137"/>
                    </a:srgbClr>
                  </a:outerShdw>
                </a:effectLst>
                <a:latin typeface="+mn-ea"/>
                <a:ea typeface="+mn-ea"/>
              </a:rPr>
              <a:t>3</a:t>
            </a:r>
            <a:r>
              <a:rPr lang="zh-CN" altLang="en-US" sz="2000" b="1" dirty="0">
                <a:effectLst>
                  <a:outerShdw blurRad="38100" dist="38100" dir="2700000" algn="tl">
                    <a:srgbClr val="000000">
                      <a:alpha val="43137"/>
                    </a:srgbClr>
                  </a:outerShdw>
                </a:effectLst>
                <a:latin typeface="+mn-ea"/>
                <a:ea typeface="+mn-ea"/>
              </a:rPr>
              <a:t>个元素的低双字</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EDX, [ESI+ECX*8+4]  //</a:t>
            </a:r>
            <a:r>
              <a:rPr lang="zh-CN" altLang="en-US" sz="2000" b="1" dirty="0">
                <a:effectLst>
                  <a:outerShdw blurRad="38100" dist="38100" dir="2700000" algn="tl">
                    <a:srgbClr val="000000">
                      <a:alpha val="43137"/>
                    </a:srgbClr>
                  </a:outerShdw>
                </a:effectLst>
                <a:latin typeface="+mn-ea"/>
                <a:ea typeface="+mn-ea"/>
              </a:rPr>
              <a:t>取</a:t>
            </a:r>
            <a:r>
              <a:rPr lang="en-US" altLang="zh-CN" sz="2000" b="1" dirty="0" err="1">
                <a:effectLst>
                  <a:outerShdw blurRad="38100" dist="38100" dir="2700000" algn="tl">
                    <a:srgbClr val="000000">
                      <a:alpha val="43137"/>
                    </a:srgbClr>
                  </a:outerShdw>
                </a:effectLst>
                <a:latin typeface="+mn-ea"/>
                <a:ea typeface="+mn-ea"/>
              </a:rPr>
              <a:t>darr</a:t>
            </a:r>
            <a:r>
              <a:rPr lang="zh-CN" altLang="en-US" sz="2000" b="1" dirty="0">
                <a:effectLst>
                  <a:outerShdw blurRad="38100" dist="38100" dir="2700000" algn="tl">
                    <a:srgbClr val="000000">
                      <a:alpha val="43137"/>
                    </a:srgbClr>
                  </a:outerShdw>
                </a:effectLst>
                <a:latin typeface="+mn-ea"/>
                <a:ea typeface="+mn-ea"/>
              </a:rPr>
              <a:t>的第</a:t>
            </a:r>
            <a:r>
              <a:rPr lang="en-US" altLang="zh-CN" sz="2000" b="1" dirty="0">
                <a:effectLst>
                  <a:outerShdw blurRad="38100" dist="38100" dir="2700000" algn="tl">
                    <a:srgbClr val="000000">
                      <a:alpha val="43137"/>
                    </a:srgbClr>
                  </a:outerShdw>
                </a:effectLst>
                <a:latin typeface="+mn-ea"/>
                <a:ea typeface="+mn-ea"/>
              </a:rPr>
              <a:t>3</a:t>
            </a:r>
            <a:r>
              <a:rPr lang="zh-CN" altLang="en-US" sz="2000" b="1" dirty="0">
                <a:effectLst>
                  <a:outerShdw blurRad="38100" dist="38100" dir="2700000" algn="tl">
                    <a:srgbClr val="000000">
                      <a:alpha val="43137"/>
                    </a:srgbClr>
                  </a:outerShdw>
                </a:effectLst>
                <a:latin typeface="+mn-ea"/>
                <a:ea typeface="+mn-ea"/>
              </a:rPr>
              <a:t>个元素的高双字</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[EDI], EAX          //</a:t>
            </a:r>
            <a:r>
              <a:rPr lang="zh-CN" altLang="en-US" sz="2000" b="1" dirty="0">
                <a:effectLst>
                  <a:outerShdw blurRad="38100" dist="38100" dir="2700000" algn="tl">
                    <a:srgbClr val="000000">
                      <a:alpha val="43137"/>
                    </a:srgbClr>
                  </a:outerShdw>
                </a:effectLst>
                <a:latin typeface="+mn-ea"/>
                <a:ea typeface="+mn-ea"/>
              </a:rPr>
              <a:t>保存低双字</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[EDI+4], EDX        //</a:t>
            </a:r>
            <a:r>
              <a:rPr lang="zh-CN" altLang="en-US" sz="2000" b="1" dirty="0">
                <a:effectLst>
                  <a:outerShdw blurRad="38100" dist="38100" dir="2700000" algn="tl">
                    <a:srgbClr val="000000">
                      <a:alpha val="43137"/>
                    </a:srgbClr>
                  </a:outerShdw>
                </a:effectLst>
                <a:latin typeface="+mn-ea"/>
                <a:ea typeface="+mn-ea"/>
              </a:rPr>
              <a:t>保存高双字</a:t>
            </a:r>
          </a:p>
          <a:p>
            <a:pPr>
              <a:lnSpc>
                <a:spcPts val="25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8" name="Rectangle 2"/>
          <p:cNvSpPr>
            <a:spLocks noGrp="1" noChangeArrowheads="1"/>
          </p:cNvSpPr>
          <p:nvPr>
            <p:ph type="title"/>
          </p:nvPr>
        </p:nvSpPr>
        <p:spPr/>
        <p:txBody>
          <a:bodyPr/>
          <a:lstStyle/>
          <a:p>
            <a:r>
              <a:rPr lang="en-US" altLang="zh-CN" b="1" dirty="0" smtClean="0">
                <a:solidFill>
                  <a:srgbClr val="0000FF"/>
                </a:solidFill>
              </a:rPr>
              <a:t>2.5.3  </a:t>
            </a:r>
            <a:r>
              <a:rPr lang="zh-CN" altLang="en-US" b="1" dirty="0">
                <a:solidFill>
                  <a:srgbClr val="0000FF"/>
                </a:solidFill>
              </a:rPr>
              <a:t>取有效地址指令</a:t>
            </a:r>
          </a:p>
        </p:txBody>
      </p:sp>
      <p:sp>
        <p:nvSpPr>
          <p:cNvPr id="7" name="圆角矩形标注 6"/>
          <p:cNvSpPr/>
          <p:nvPr/>
        </p:nvSpPr>
        <p:spPr>
          <a:xfrm>
            <a:off x="3275856" y="5949280"/>
            <a:ext cx="2917118" cy="849866"/>
          </a:xfrm>
          <a:prstGeom prst="wedgeRoundRectCallout">
            <a:avLst>
              <a:gd name="adj1" fmla="val -32278"/>
              <a:gd name="adj2" fmla="val -6536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演示</a:t>
            </a:r>
            <a:r>
              <a:rPr lang="en-US" altLang="zh-CN" sz="2000" b="1" dirty="0" smtClean="0">
                <a:solidFill>
                  <a:srgbClr val="0000FF"/>
                </a:solidFill>
              </a:rPr>
              <a:t>32</a:t>
            </a:r>
            <a:r>
              <a:rPr lang="zh-CN" altLang="en-US" sz="2000" b="1" dirty="0" smtClean="0">
                <a:solidFill>
                  <a:srgbClr val="0000FF"/>
                </a:solidFill>
              </a:rPr>
              <a:t>位寻址方式 </a:t>
            </a:r>
            <a:endParaRPr lang="en-US" altLang="zh-CN" sz="2000" b="1" dirty="0" smtClean="0">
              <a:solidFill>
                <a:srgbClr val="0000FF"/>
              </a:solidFill>
            </a:endParaRPr>
          </a:p>
          <a:p>
            <a:r>
              <a:rPr lang="zh-CN" altLang="en-US" sz="2000" b="1" dirty="0" smtClean="0">
                <a:solidFill>
                  <a:srgbClr val="0000FF"/>
                </a:solidFill>
              </a:rPr>
              <a:t>演示取有效地址指令</a:t>
            </a:r>
            <a:endParaRPr lang="zh-CN" altLang="en-US" dirty="0"/>
          </a:p>
        </p:txBody>
      </p:sp>
    </p:spTree>
    <p:extLst>
      <p:ext uri="{BB962C8B-B14F-4D97-AF65-F5344CB8AC3E}">
        <p14:creationId xmlns:p14="http://schemas.microsoft.com/office/powerpoint/2010/main" val="175903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2.5.3  </a:t>
            </a:r>
            <a:r>
              <a:rPr lang="zh-CN" altLang="en-US" b="1" dirty="0">
                <a:solidFill>
                  <a:srgbClr val="0000FF"/>
                </a:solidFill>
              </a:rPr>
              <a:t>取有效地址指令</a:t>
            </a:r>
          </a:p>
        </p:txBody>
      </p:sp>
      <p:sp>
        <p:nvSpPr>
          <p:cNvPr id="530435" name="Text Box 3"/>
          <p:cNvSpPr txBox="1">
            <a:spLocks noChangeArrowheads="1"/>
          </p:cNvSpPr>
          <p:nvPr/>
        </p:nvSpPr>
        <p:spPr bwMode="auto">
          <a:xfrm>
            <a:off x="611188" y="1010245"/>
            <a:ext cx="792162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取有效地址指令的应用</a:t>
            </a:r>
          </a:p>
        </p:txBody>
      </p:sp>
      <p:sp>
        <p:nvSpPr>
          <p:cNvPr id="5" name="Text Box 3"/>
          <p:cNvSpPr txBox="1">
            <a:spLocks noChangeArrowheads="1"/>
          </p:cNvSpPr>
          <p:nvPr/>
        </p:nvSpPr>
        <p:spPr bwMode="auto">
          <a:xfrm>
            <a:off x="539552" y="1628800"/>
            <a:ext cx="7924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a:p>
            <a:pPr>
              <a:lnSpc>
                <a:spcPts val="3000"/>
              </a:lnSpc>
              <a:spcBef>
                <a:spcPts val="0"/>
              </a:spcBef>
            </a:pPr>
            <a:r>
              <a:rPr kumimoji="1" lang="zh-CN" altLang="en-US" sz="2000" b="1" dirty="0" smtClean="0">
                <a:latin typeface="Times New Roman" pitchFamily="18" charset="0"/>
              </a:rPr>
              <a:t>通过</a:t>
            </a:r>
            <a:r>
              <a:rPr kumimoji="1" lang="zh-CN" altLang="en-US" sz="2000" b="1" dirty="0">
                <a:latin typeface="Times New Roman" pitchFamily="18" charset="0"/>
              </a:rPr>
              <a:t>高级语言源程序的目标代码来说明</a:t>
            </a:r>
            <a:r>
              <a:rPr kumimoji="1" lang="en-US" altLang="zh-CN" sz="2000" b="1" dirty="0">
                <a:latin typeface="Times New Roman" pitchFamily="18" charset="0"/>
              </a:rPr>
              <a:t>LEA</a:t>
            </a:r>
            <a:r>
              <a:rPr kumimoji="1" lang="zh-CN" altLang="en-US" sz="2000" b="1" dirty="0">
                <a:latin typeface="Times New Roman" pitchFamily="18" charset="0"/>
              </a:rPr>
              <a:t>指令的妙用</a:t>
            </a:r>
            <a:r>
              <a:rPr kumimoji="1" lang="zh-CN" altLang="en-US" sz="2000" b="1" dirty="0" smtClean="0">
                <a:latin typeface="Times New Roman" pitchFamily="18" charset="0"/>
              </a:rPr>
              <a:t>。</a:t>
            </a:r>
            <a:endParaRPr kumimoji="1" lang="en-US" altLang="zh-CN" sz="2000" b="1" dirty="0" smtClean="0">
              <a:latin typeface="Times New Roman" pitchFamily="18" charset="0"/>
            </a:endParaRPr>
          </a:p>
        </p:txBody>
      </p:sp>
      <p:sp>
        <p:nvSpPr>
          <p:cNvPr id="6" name="Text Box 9"/>
          <p:cNvSpPr txBox="1">
            <a:spLocks noChangeArrowheads="1"/>
          </p:cNvSpPr>
          <p:nvPr/>
        </p:nvSpPr>
        <p:spPr bwMode="auto">
          <a:xfrm>
            <a:off x="611560" y="2492896"/>
            <a:ext cx="828092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spcBef>
                <a:spcPts val="0"/>
              </a:spcBef>
              <a:buFont typeface="Wingdings" pitchFamily="2" charset="2"/>
              <a:buNone/>
            </a:pP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_</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fastcall</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cf211(</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x, </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y)     </a:t>
            </a:r>
            <a:r>
              <a:rPr kumimoji="1" lang="en-US" altLang="zh-CN" b="1" dirty="0" smtClean="0">
                <a:effectLst>
                  <a:outerShdw blurRad="38100" dist="38100" dir="2700000" algn="tl">
                    <a:srgbClr val="000000">
                      <a:alpha val="43137"/>
                    </a:srgbClr>
                  </a:outerShdw>
                </a:effectLst>
                <a:latin typeface="+mn-ea"/>
                <a:ea typeface="+mn-ea"/>
              </a:rPr>
              <a:t> //</a:t>
            </a:r>
            <a:r>
              <a:rPr kumimoji="1" lang="zh-CN" altLang="en-US" b="1" dirty="0">
                <a:effectLst>
                  <a:outerShdw blurRad="38100" dist="38100" dir="2700000" algn="tl">
                    <a:srgbClr val="000000">
                      <a:alpha val="43137"/>
                    </a:srgbClr>
                  </a:outerShdw>
                </a:effectLst>
                <a:latin typeface="+mn-ea"/>
                <a:ea typeface="+mn-ea"/>
              </a:rPr>
              <a:t>由寄存器传参数</a:t>
            </a: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return ( 2 * x + 5 * y + 100 );</a:t>
            </a: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a:p>
            <a:pPr>
              <a:lnSpc>
                <a:spcPts val="2800"/>
              </a:lnSpc>
              <a:spcBef>
                <a:spcPts val="0"/>
              </a:spcBef>
              <a:buFont typeface="Wingdings" pitchFamily="2" charset="2"/>
              <a:buNone/>
            </a:pPr>
            <a:endParaRPr kumimoji="1" lang="en-US" altLang="zh-CN" b="1" dirty="0" smtClean="0">
              <a:effectLst>
                <a:outerShdw blurRad="38100" dist="38100" dir="2700000" algn="tl">
                  <a:srgbClr val="000000">
                    <a:alpha val="43137"/>
                  </a:srgbClr>
                </a:outerShdw>
              </a:effectLst>
              <a:latin typeface="+mn-ea"/>
              <a:ea typeface="+mn-ea"/>
            </a:endParaRP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cf211</a:t>
            </a:r>
            <a:r>
              <a:rPr kumimoji="1" lang="zh-CN" altLang="en-US" b="1" dirty="0">
                <a:effectLst>
                  <a:outerShdw blurRad="38100" dist="38100" dir="2700000" algn="tl">
                    <a:srgbClr val="000000">
                      <a:alpha val="43137"/>
                    </a:srgbClr>
                  </a:outerShdw>
                </a:effectLst>
                <a:latin typeface="+mn-ea"/>
                <a:ea typeface="+mn-ea"/>
              </a:rPr>
              <a:t>目标代码（使速度最大化）</a:t>
            </a: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edx+edx</a:t>
            </a:r>
            <a:r>
              <a:rPr kumimoji="1" lang="en-US" altLang="zh-CN" b="1" dirty="0">
                <a:effectLst>
                  <a:outerShdw blurRad="38100" dist="38100" dir="2700000" algn="tl">
                    <a:srgbClr val="000000">
                      <a:alpha val="43137"/>
                    </a:srgbClr>
                  </a:outerShdw>
                </a:effectLst>
                <a:latin typeface="+mn-ea"/>
                <a:ea typeface="+mn-ea"/>
              </a:rPr>
              <a:t>*4+100] </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;DWORD PTR</a:t>
            </a:r>
            <a:r>
              <a:rPr kumimoji="1" lang="zh-CN" altLang="en-US" b="1" dirty="0" smtClean="0">
                <a:effectLst>
                  <a:outerShdw blurRad="38100" dist="38100" dir="2700000" algn="tl">
                    <a:srgbClr val="000000">
                      <a:alpha val="43137"/>
                    </a:srgbClr>
                  </a:outerShdw>
                </a:effectLst>
                <a:latin typeface="+mn-ea"/>
                <a:ea typeface="+mn-ea"/>
              </a:rPr>
              <a:t>表示双字存储单元</a:t>
            </a:r>
            <a:endParaRPr kumimoji="1" lang="zh-CN" altLang="en-US" b="1" dirty="0">
              <a:effectLst>
                <a:outerShdw blurRad="38100" dist="38100" dir="2700000" algn="tl">
                  <a:srgbClr val="000000">
                    <a:alpha val="43137"/>
                  </a:srgbClr>
                </a:outerShdw>
              </a:effectLst>
              <a:latin typeface="+mn-ea"/>
              <a:ea typeface="+mn-ea"/>
            </a:endParaRP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eax+ecx</a:t>
            </a:r>
            <a:r>
              <a:rPr kumimoji="1" lang="en-US" altLang="zh-CN" b="1" dirty="0">
                <a:effectLst>
                  <a:outerShdw blurRad="38100" dist="38100" dir="2700000" algn="tl">
                    <a:srgbClr val="000000">
                      <a:alpha val="43137"/>
                    </a:srgbClr>
                  </a:outerShdw>
                </a:effectLst>
                <a:latin typeface="+mn-ea"/>
                <a:ea typeface="+mn-ea"/>
              </a:rPr>
              <a:t>*2]</a:t>
            </a: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ret                                   ;</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cf211</a:t>
            </a:r>
            <a:r>
              <a:rPr kumimoji="1" lang="zh-CN" altLang="en-US" b="1" dirty="0">
                <a:effectLst>
                  <a:outerShdw blurRad="38100" dist="38100" dir="2700000" algn="tl">
                    <a:srgbClr val="000000">
                      <a:alpha val="43137"/>
                    </a:srgbClr>
                  </a:outerShdw>
                </a:effectLst>
                <a:latin typeface="+mn-ea"/>
                <a:ea typeface="+mn-ea"/>
              </a:rPr>
              <a:t>结束，</a:t>
            </a:r>
            <a:r>
              <a:rPr kumimoji="1" lang="zh-CN" altLang="en-US" b="1" dirty="0" smtClean="0">
                <a:effectLst>
                  <a:outerShdw blurRad="38100" dist="38100" dir="2700000" algn="tl">
                    <a:srgbClr val="000000">
                      <a:alpha val="43137"/>
                    </a:srgbClr>
                  </a:outerShdw>
                </a:effectLst>
                <a:latin typeface="+mn-ea"/>
                <a:ea typeface="+mn-ea"/>
              </a:rPr>
              <a:t>返回调用</a:t>
            </a:r>
            <a:r>
              <a:rPr kumimoji="1" lang="zh-CN" altLang="en-US" b="1" dirty="0">
                <a:effectLst>
                  <a:outerShdw blurRad="38100" dist="38100" dir="2700000" algn="tl">
                    <a:srgbClr val="000000">
                      <a:alpha val="43137"/>
                    </a:srgbClr>
                  </a:outerShdw>
                </a:effectLst>
                <a:latin typeface="+mn-ea"/>
                <a:ea typeface="+mn-ea"/>
              </a:rPr>
              <a:t>者</a:t>
            </a:r>
            <a:endParaRPr kumimoji="1" lang="en-US" altLang="zh-CN" sz="1600" b="1" dirty="0">
              <a:effectLst>
                <a:outerShdw blurRad="38100" dist="38100" dir="2700000" algn="tl">
                  <a:srgbClr val="000000">
                    <a:alpha val="43137"/>
                  </a:srgbClr>
                </a:outerShdw>
              </a:effectLst>
              <a:latin typeface="+mn-ea"/>
              <a:ea typeface="+mn-ea"/>
            </a:endParaRPr>
          </a:p>
        </p:txBody>
      </p:sp>
      <p:sp>
        <p:nvSpPr>
          <p:cNvPr id="7" name="圆角矩形标注 6"/>
          <p:cNvSpPr/>
          <p:nvPr/>
        </p:nvSpPr>
        <p:spPr>
          <a:xfrm>
            <a:off x="5436096" y="3501007"/>
            <a:ext cx="2917118" cy="792089"/>
          </a:xfrm>
          <a:prstGeom prst="wedgeRoundRectCallout">
            <a:avLst>
              <a:gd name="adj1" fmla="val -45907"/>
              <a:gd name="adj2" fmla="val 7653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编译器生成的目标代码</a:t>
            </a:r>
            <a:endParaRPr lang="en-US" altLang="zh-CN" sz="2000" b="1" dirty="0" smtClean="0">
              <a:solidFill>
                <a:srgbClr val="0000FF"/>
              </a:solidFill>
            </a:endParaRPr>
          </a:p>
          <a:p>
            <a:r>
              <a:rPr lang="zh-CN" altLang="en-US" sz="2000" b="1" dirty="0" smtClean="0">
                <a:solidFill>
                  <a:srgbClr val="0000FF"/>
                </a:solidFill>
              </a:rPr>
              <a:t>（速度最大化）</a:t>
            </a:r>
            <a:endParaRPr lang="zh-CN" altLang="en-US" dirty="0"/>
          </a:p>
        </p:txBody>
      </p:sp>
      <p:sp>
        <p:nvSpPr>
          <p:cNvPr id="8" name="矩形标注 7"/>
          <p:cNvSpPr/>
          <p:nvPr/>
        </p:nvSpPr>
        <p:spPr>
          <a:xfrm>
            <a:off x="3563888" y="5949280"/>
            <a:ext cx="2952328" cy="720080"/>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latin typeface="+mn-ea"/>
              </a:rPr>
              <a:t>ECX</a:t>
            </a:r>
            <a:r>
              <a:rPr lang="zh-CN" altLang="en-US" b="1" dirty="0" smtClean="0">
                <a:solidFill>
                  <a:srgbClr val="0000FF"/>
                </a:solidFill>
                <a:latin typeface="+mn-ea"/>
              </a:rPr>
              <a:t>传递</a:t>
            </a:r>
            <a:r>
              <a:rPr lang="en-US" altLang="zh-CN" b="1" dirty="0" smtClean="0">
                <a:solidFill>
                  <a:srgbClr val="0000FF"/>
                </a:solidFill>
                <a:latin typeface="+mn-ea"/>
              </a:rPr>
              <a:t>x</a:t>
            </a:r>
          </a:p>
          <a:p>
            <a:r>
              <a:rPr lang="en-US" altLang="zh-CN" b="1" dirty="0" smtClean="0">
                <a:solidFill>
                  <a:srgbClr val="0000FF"/>
                </a:solidFill>
                <a:latin typeface="+mn-ea"/>
              </a:rPr>
              <a:t>EDX</a:t>
            </a:r>
            <a:r>
              <a:rPr lang="zh-CN" altLang="en-US" b="1" dirty="0" smtClean="0">
                <a:solidFill>
                  <a:srgbClr val="0000FF"/>
                </a:solidFill>
                <a:latin typeface="+mn-ea"/>
              </a:rPr>
              <a:t>传递</a:t>
            </a:r>
            <a:r>
              <a:rPr lang="en-US" altLang="zh-CN" b="1" dirty="0" smtClean="0">
                <a:solidFill>
                  <a:srgbClr val="0000FF"/>
                </a:solidFill>
                <a:latin typeface="+mn-ea"/>
              </a:rPr>
              <a:t>y</a:t>
            </a:r>
            <a:endParaRPr lang="zh-CN" altLang="en-US" b="1" dirty="0">
              <a:solidFill>
                <a:srgbClr val="0000FF"/>
              </a:solidFill>
              <a:latin typeface="+mn-ea"/>
            </a:endParaRPr>
          </a:p>
        </p:txBody>
      </p:sp>
    </p:spTree>
    <p:extLst>
      <p:ext uri="{BB962C8B-B14F-4D97-AF65-F5344CB8AC3E}">
        <p14:creationId xmlns:p14="http://schemas.microsoft.com/office/powerpoint/2010/main" val="70649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 calcmode="lin" valueType="num">
                                      <p:cBhvr additive="base">
                                        <p:cTn id="2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 calcmode="lin" valueType="num">
                                      <p:cBhvr additive="base">
                                        <p:cTn id="3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 calcmode="lin" valueType="num">
                                      <p:cBhvr additive="base">
                                        <p:cTn id="3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 calcmode="lin" valueType="num">
                                      <p:cBhvr additive="base">
                                        <p:cTn id="3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2.5.3  </a:t>
            </a:r>
            <a:r>
              <a:rPr lang="zh-CN" altLang="en-US" b="1" dirty="0">
                <a:solidFill>
                  <a:srgbClr val="0000FF"/>
                </a:solidFill>
              </a:rPr>
              <a:t>取有效地址指令</a:t>
            </a:r>
          </a:p>
        </p:txBody>
      </p:sp>
      <p:sp>
        <p:nvSpPr>
          <p:cNvPr id="530435" name="Text Box 3"/>
          <p:cNvSpPr txBox="1">
            <a:spLocks noChangeArrowheads="1"/>
          </p:cNvSpPr>
          <p:nvPr/>
        </p:nvSpPr>
        <p:spPr bwMode="auto">
          <a:xfrm>
            <a:off x="611188" y="1010245"/>
            <a:ext cx="792162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取有效地址指令的应用</a:t>
            </a:r>
          </a:p>
        </p:txBody>
      </p:sp>
      <p:sp>
        <p:nvSpPr>
          <p:cNvPr id="5" name="Text Box 3"/>
          <p:cNvSpPr txBox="1">
            <a:spLocks noChangeArrowheads="1"/>
          </p:cNvSpPr>
          <p:nvPr/>
        </p:nvSpPr>
        <p:spPr bwMode="auto">
          <a:xfrm>
            <a:off x="539552" y="1628800"/>
            <a:ext cx="7924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a:p>
            <a:pPr>
              <a:lnSpc>
                <a:spcPts val="3000"/>
              </a:lnSpc>
              <a:spcBef>
                <a:spcPts val="0"/>
              </a:spcBef>
            </a:pPr>
            <a:r>
              <a:rPr kumimoji="1" lang="zh-CN" altLang="en-US" sz="2000" b="1" dirty="0" smtClean="0">
                <a:latin typeface="Times New Roman" pitchFamily="18" charset="0"/>
              </a:rPr>
              <a:t>通过</a:t>
            </a:r>
            <a:r>
              <a:rPr kumimoji="1" lang="zh-CN" altLang="en-US" sz="2000" b="1" dirty="0">
                <a:latin typeface="Times New Roman" pitchFamily="18" charset="0"/>
              </a:rPr>
              <a:t>高级语言源程序的目标代码来说明</a:t>
            </a:r>
            <a:r>
              <a:rPr kumimoji="1" lang="en-US" altLang="zh-CN" sz="2000" b="1" dirty="0">
                <a:latin typeface="Times New Roman" pitchFamily="18" charset="0"/>
              </a:rPr>
              <a:t>LEA</a:t>
            </a:r>
            <a:r>
              <a:rPr kumimoji="1" lang="zh-CN" altLang="en-US" sz="2000" b="1" dirty="0">
                <a:latin typeface="Times New Roman" pitchFamily="18" charset="0"/>
              </a:rPr>
              <a:t>指令的妙用</a:t>
            </a:r>
            <a:r>
              <a:rPr kumimoji="1" lang="zh-CN" altLang="en-US" sz="2000" b="1" dirty="0" smtClean="0">
                <a:latin typeface="Times New Roman" pitchFamily="18" charset="0"/>
              </a:rPr>
              <a:t>。</a:t>
            </a:r>
            <a:endParaRPr kumimoji="1" lang="en-US" altLang="zh-CN" sz="2000" b="1" dirty="0" smtClean="0">
              <a:latin typeface="Times New Roman" pitchFamily="18" charset="0"/>
            </a:endParaRPr>
          </a:p>
        </p:txBody>
      </p:sp>
      <p:sp>
        <p:nvSpPr>
          <p:cNvPr id="6" name="Text Box 9"/>
          <p:cNvSpPr txBox="1">
            <a:spLocks noChangeArrowheads="1"/>
          </p:cNvSpPr>
          <p:nvPr/>
        </p:nvSpPr>
        <p:spPr bwMode="auto">
          <a:xfrm>
            <a:off x="611560" y="2492896"/>
            <a:ext cx="8280920" cy="404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spcBef>
                <a:spcPts val="0"/>
              </a:spcBef>
              <a:buFont typeface="Wingdings" pitchFamily="2" charset="2"/>
              <a:buNone/>
            </a:pP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_</a:t>
            </a:r>
            <a:r>
              <a:rPr kumimoji="1" lang="en-US" altLang="zh-CN" b="1" dirty="0" err="1">
                <a:solidFill>
                  <a:srgbClr val="0000FF"/>
                </a:solidFill>
                <a:effectLst>
                  <a:outerShdw blurRad="38100" dist="38100" dir="2700000" algn="tl">
                    <a:srgbClr val="000000">
                      <a:alpha val="43137"/>
                    </a:srgbClr>
                  </a:outerShdw>
                </a:effectLst>
                <a:latin typeface="+mn-ea"/>
                <a:ea typeface="+mn-ea"/>
              </a:rPr>
              <a:t>fastcall</a:t>
            </a:r>
            <a:r>
              <a:rPr kumimoji="1" lang="en-US" altLang="zh-CN" b="1" dirty="0">
                <a:solidFill>
                  <a:srgbClr val="0000FF"/>
                </a:solidFill>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cf212(</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x, </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y)    //</a:t>
            </a:r>
            <a:r>
              <a:rPr kumimoji="1" lang="zh-CN" altLang="en-US" b="1" dirty="0">
                <a:effectLst>
                  <a:outerShdw blurRad="38100" dist="38100" dir="2700000" algn="tl">
                    <a:srgbClr val="000000">
                      <a:alpha val="43137"/>
                    </a:srgbClr>
                  </a:outerShdw>
                </a:effectLst>
                <a:latin typeface="+mn-ea"/>
                <a:ea typeface="+mn-ea"/>
              </a:rPr>
              <a:t>由寄存器传参数</a:t>
            </a: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return </a:t>
            </a:r>
            <a:r>
              <a:rPr kumimoji="1" lang="en-US" altLang="zh-CN" b="1" dirty="0">
                <a:effectLst>
                  <a:outerShdw blurRad="38100" dist="38100" dir="2700000" algn="tl">
                    <a:srgbClr val="000000">
                      <a:alpha val="43137"/>
                    </a:srgbClr>
                  </a:outerShdw>
                </a:effectLst>
                <a:latin typeface="+mn-ea"/>
                <a:ea typeface="+mn-ea"/>
              </a:rPr>
              <a:t>( 3 * x + 7 * y + 200 );</a:t>
            </a: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a:t>
            </a:r>
          </a:p>
          <a:p>
            <a:pPr>
              <a:lnSpc>
                <a:spcPts val="2800"/>
              </a:lnSpc>
              <a:spcBef>
                <a:spcPts val="0"/>
              </a:spcBef>
              <a:buFont typeface="Wingdings" pitchFamily="2" charset="2"/>
              <a:buNone/>
            </a:pPr>
            <a:endParaRPr kumimoji="1" lang="en-US" altLang="zh-CN" b="1" dirty="0" smtClean="0">
              <a:effectLst>
                <a:outerShdw blurRad="38100" dist="38100" dir="2700000" algn="tl">
                  <a:srgbClr val="000000">
                    <a:alpha val="43137"/>
                  </a:srgbClr>
                </a:outerShdw>
              </a:effectLst>
              <a:latin typeface="+mn-ea"/>
              <a:ea typeface="+mn-ea"/>
            </a:endParaRPr>
          </a:p>
          <a:p>
            <a:pPr>
              <a:lnSpc>
                <a:spcPts val="2800"/>
              </a:lnSpc>
              <a:spcBef>
                <a:spcPts val="0"/>
              </a:spcBef>
              <a:buFont typeface="Wingdings" pitchFamily="2" charset="2"/>
              <a:buNone/>
            </a:pPr>
            <a:r>
              <a:rPr kumimoji="1" lang="zh-CN" altLang="en-US" b="1" dirty="0" smtClean="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cf212</a:t>
            </a:r>
            <a:r>
              <a:rPr kumimoji="1" lang="zh-CN" altLang="en-US" b="1" dirty="0">
                <a:effectLst>
                  <a:outerShdw blurRad="38100" dist="38100" dir="2700000" algn="tl">
                    <a:srgbClr val="000000">
                      <a:alpha val="43137"/>
                    </a:srgbClr>
                  </a:outerShdw>
                </a:effectLst>
                <a:latin typeface="+mn-ea"/>
                <a:ea typeface="+mn-ea"/>
              </a:rPr>
              <a:t>目标代码（使速度最大化）</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ecx+ecx</a:t>
            </a:r>
            <a:r>
              <a:rPr kumimoji="1" lang="en-US" altLang="zh-CN" b="1" dirty="0">
                <a:effectLst>
                  <a:outerShdw blurRad="38100" dist="38100" dir="2700000" algn="tl">
                    <a:srgbClr val="000000">
                      <a:alpha val="43137"/>
                    </a:srgbClr>
                  </a:outerShdw>
                </a:effectLst>
                <a:latin typeface="+mn-ea"/>
                <a:ea typeface="+mn-ea"/>
              </a:rPr>
              <a:t>*2]    ;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=3*x</a:t>
            </a: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*8]        ;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=8*y</a:t>
            </a: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sub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                      ;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=7*y</a:t>
            </a: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[eax+ecx+200]  ;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=3*x+7*y+200</a:t>
            </a: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ret                                 </a:t>
            </a:r>
            <a:r>
              <a:rPr kumimoji="1" lang="en-US" altLang="zh-CN" b="1" dirty="0">
                <a:effectLst>
                  <a:outerShdw blurRad="38100" dist="38100" dir="2700000" algn="tl">
                    <a:srgbClr val="000000">
                      <a:alpha val="43137"/>
                    </a:srgbClr>
                  </a:outerShdw>
                </a:effectLst>
                <a:latin typeface="+mn-ea"/>
                <a:ea typeface="+mn-ea"/>
              </a:rPr>
              <a:t>; </a:t>
            </a:r>
            <a:r>
              <a:rPr kumimoji="1" lang="zh-CN" altLang="en-US" b="1" dirty="0">
                <a:effectLst>
                  <a:outerShdw blurRad="38100" dist="38100" dir="2700000" algn="tl">
                    <a:srgbClr val="000000">
                      <a:alpha val="43137"/>
                    </a:srgbClr>
                  </a:outerShdw>
                </a:effectLst>
                <a:latin typeface="+mn-ea"/>
                <a:ea typeface="+mn-ea"/>
              </a:rPr>
              <a:t>返回到调用者</a:t>
            </a:r>
            <a:endParaRPr kumimoji="1" lang="en-US" altLang="zh-CN" sz="1600" b="1" dirty="0">
              <a:effectLst>
                <a:outerShdw blurRad="38100" dist="38100" dir="2700000" algn="tl">
                  <a:srgbClr val="000000">
                    <a:alpha val="43137"/>
                  </a:srgbClr>
                </a:outerShdw>
              </a:effectLst>
              <a:latin typeface="+mn-ea"/>
              <a:ea typeface="+mn-ea"/>
            </a:endParaRPr>
          </a:p>
        </p:txBody>
      </p:sp>
      <p:sp>
        <p:nvSpPr>
          <p:cNvPr id="7" name="圆角矩形标注 6"/>
          <p:cNvSpPr/>
          <p:nvPr/>
        </p:nvSpPr>
        <p:spPr>
          <a:xfrm>
            <a:off x="5436096" y="3501007"/>
            <a:ext cx="2917118" cy="792089"/>
          </a:xfrm>
          <a:prstGeom prst="wedgeRoundRectCallout">
            <a:avLst>
              <a:gd name="adj1" fmla="val -45907"/>
              <a:gd name="adj2" fmla="val 7653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编译器生成的目标代码</a:t>
            </a:r>
            <a:endParaRPr lang="en-US" altLang="zh-CN" sz="2000" b="1" dirty="0" smtClean="0">
              <a:solidFill>
                <a:srgbClr val="0000FF"/>
              </a:solidFill>
            </a:endParaRPr>
          </a:p>
          <a:p>
            <a:r>
              <a:rPr lang="zh-CN" altLang="en-US" sz="2000" b="1" dirty="0" smtClean="0">
                <a:solidFill>
                  <a:srgbClr val="0000FF"/>
                </a:solidFill>
              </a:rPr>
              <a:t>（速度最大化）</a:t>
            </a:r>
            <a:endParaRPr lang="zh-CN" altLang="en-US" dirty="0"/>
          </a:p>
        </p:txBody>
      </p:sp>
    </p:spTree>
    <p:extLst>
      <p:ext uri="{BB962C8B-B14F-4D97-AF65-F5344CB8AC3E}">
        <p14:creationId xmlns:p14="http://schemas.microsoft.com/office/powerpoint/2010/main" val="106711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 calcmode="lin" valueType="num">
                                      <p:cBhvr additive="base">
                                        <p:cTn id="2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 calcmode="lin" valueType="num">
                                      <p:cBhvr additive="base">
                                        <p:cTn id="3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 calcmode="lin" valueType="num">
                                      <p:cBhvr additive="base">
                                        <p:cTn id="3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 calcmode="lin" valueType="num">
                                      <p:cBhvr additive="base">
                                        <p:cTn id="3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 calcmode="lin" valueType="num">
                                      <p:cBhvr additive="base">
                                        <p:cTn id="4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6">
                                            <p:txEl>
                                              <p:pRg st="10" end="10"/>
                                            </p:txEl>
                                          </p:spTgt>
                                        </p:tgtEl>
                                        <p:attrNameLst>
                                          <p:attrName>style.visibility</p:attrName>
                                        </p:attrNameLst>
                                      </p:cBhvr>
                                      <p:to>
                                        <p:strVal val="visible"/>
                                      </p:to>
                                    </p:set>
                                    <p:anim calcmode="lin" valueType="num">
                                      <p:cBhvr additive="base">
                                        <p:cTn id="46"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333375"/>
            <a:ext cx="8281988" cy="574675"/>
          </a:xfrm>
        </p:spPr>
        <p:txBody>
          <a:bodyPr/>
          <a:lstStyle/>
          <a:p>
            <a:pPr eaLnBrk="1" hangingPunct="1"/>
            <a:r>
              <a:rPr lang="en-US" altLang="zh-CN" b="1" dirty="0" smtClean="0">
                <a:solidFill>
                  <a:srgbClr val="0000FF"/>
                </a:solidFill>
              </a:rPr>
              <a:t>2.6  </a:t>
            </a:r>
            <a:r>
              <a:rPr lang="zh-CN" altLang="en-US" b="1" dirty="0" smtClean="0">
                <a:solidFill>
                  <a:srgbClr val="0000FF"/>
                </a:solidFill>
              </a:rPr>
              <a:t>指令</a:t>
            </a:r>
            <a:r>
              <a:rPr lang="zh-CN" altLang="en-US" b="1" dirty="0">
                <a:solidFill>
                  <a:srgbClr val="0000FF"/>
                </a:solidFill>
              </a:rPr>
              <a:t>指针寄存器和简单控制转移</a:t>
            </a:r>
            <a:endParaRPr lang="zh-CN" altLang="en-US" dirty="0" smtClean="0"/>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3076" name="Text Box 4"/>
          <p:cNvSpPr txBox="1">
            <a:spLocks noChangeArrowheads="1"/>
          </p:cNvSpPr>
          <p:nvPr/>
        </p:nvSpPr>
        <p:spPr bwMode="auto">
          <a:xfrm>
            <a:off x="611188" y="1332434"/>
            <a:ext cx="792162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pPr>
            <a:r>
              <a:rPr lang="en-US" altLang="zh-CN" sz="2800" b="1" dirty="0" smtClean="0">
                <a:solidFill>
                  <a:srgbClr val="0000FF"/>
                </a:solidFill>
              </a:rPr>
              <a:t>2.6.1  </a:t>
            </a:r>
            <a:r>
              <a:rPr lang="zh-CN" altLang="en-US" sz="2800" b="1" dirty="0" smtClean="0">
                <a:solidFill>
                  <a:srgbClr val="0000FF"/>
                </a:solidFill>
              </a:rPr>
              <a:t>指令</a:t>
            </a:r>
            <a:r>
              <a:rPr lang="zh-CN" altLang="en-US" sz="2800" b="1" dirty="0">
                <a:solidFill>
                  <a:srgbClr val="0000FF"/>
                </a:solidFill>
              </a:rPr>
              <a:t>指针寄存器</a:t>
            </a:r>
          </a:p>
          <a:p>
            <a:pPr algn="just" eaLnBrk="1" hangingPunct="1">
              <a:spcBef>
                <a:spcPct val="50000"/>
              </a:spcBef>
            </a:pPr>
            <a:r>
              <a:rPr lang="en-US" altLang="zh-CN" sz="2800" b="1" dirty="0" smtClean="0">
                <a:solidFill>
                  <a:srgbClr val="0000FF"/>
                </a:solidFill>
              </a:rPr>
              <a:t>2.6.2  </a:t>
            </a:r>
            <a:r>
              <a:rPr lang="zh-CN" altLang="en-US" sz="2800" b="1" dirty="0" smtClean="0">
                <a:solidFill>
                  <a:srgbClr val="0000FF"/>
                </a:solidFill>
              </a:rPr>
              <a:t>常用</a:t>
            </a:r>
            <a:r>
              <a:rPr lang="zh-CN" altLang="en-US" sz="2800" b="1" dirty="0">
                <a:solidFill>
                  <a:srgbClr val="0000FF"/>
                </a:solidFill>
              </a:rPr>
              <a:t>条件转移</a:t>
            </a:r>
            <a:r>
              <a:rPr lang="zh-CN" altLang="en-US" sz="2800" b="1" dirty="0" smtClean="0">
                <a:solidFill>
                  <a:srgbClr val="0000FF"/>
                </a:solidFill>
              </a:rPr>
              <a:t>指令</a:t>
            </a:r>
            <a:endParaRPr lang="en-US" altLang="zh-CN" sz="2800" b="1" dirty="0" smtClean="0">
              <a:solidFill>
                <a:srgbClr val="0000FF"/>
              </a:solidFill>
            </a:endParaRPr>
          </a:p>
          <a:p>
            <a:pPr algn="just" eaLnBrk="1" hangingPunct="1">
              <a:spcBef>
                <a:spcPct val="50000"/>
              </a:spcBef>
            </a:pPr>
            <a:r>
              <a:rPr lang="en-US" altLang="zh-CN" sz="2800" b="1" dirty="0" smtClean="0">
                <a:solidFill>
                  <a:srgbClr val="0000FF"/>
                </a:solidFill>
              </a:rPr>
              <a:t>2.6.3  </a:t>
            </a:r>
            <a:r>
              <a:rPr lang="zh-CN" altLang="en-US" sz="2800" b="1" dirty="0" smtClean="0">
                <a:solidFill>
                  <a:srgbClr val="0000FF"/>
                </a:solidFill>
              </a:rPr>
              <a:t>比较</a:t>
            </a:r>
            <a:r>
              <a:rPr lang="zh-CN" altLang="en-US" sz="2800" b="1" dirty="0">
                <a:solidFill>
                  <a:srgbClr val="0000FF"/>
                </a:solidFill>
              </a:rPr>
              <a:t>指令和数值大小</a:t>
            </a:r>
            <a:r>
              <a:rPr lang="zh-CN" altLang="en-US" sz="2800" b="1" dirty="0" smtClean="0">
                <a:solidFill>
                  <a:srgbClr val="0000FF"/>
                </a:solidFill>
              </a:rPr>
              <a:t>比较</a:t>
            </a:r>
            <a:endParaRPr lang="en-US" altLang="zh-CN" sz="2800" b="1" dirty="0" smtClean="0">
              <a:solidFill>
                <a:srgbClr val="0000FF"/>
              </a:solidFill>
            </a:endParaRPr>
          </a:p>
          <a:p>
            <a:pPr algn="just" eaLnBrk="1" hangingPunct="1">
              <a:spcBef>
                <a:spcPct val="50000"/>
              </a:spcBef>
            </a:pPr>
            <a:r>
              <a:rPr lang="en-US" altLang="zh-CN" sz="2800" b="1" dirty="0" smtClean="0">
                <a:solidFill>
                  <a:srgbClr val="0000FF"/>
                </a:solidFill>
              </a:rPr>
              <a:t>2.6.4  </a:t>
            </a:r>
            <a:r>
              <a:rPr lang="zh-CN" altLang="en-US" sz="2800" b="1" dirty="0" smtClean="0">
                <a:solidFill>
                  <a:srgbClr val="0000FF"/>
                </a:solidFill>
              </a:rPr>
              <a:t>简单</a:t>
            </a:r>
            <a:r>
              <a:rPr lang="zh-CN" altLang="en-US" sz="2800" b="1" dirty="0">
                <a:solidFill>
                  <a:srgbClr val="0000FF"/>
                </a:solidFill>
              </a:rPr>
              <a:t>无条件转移指令</a:t>
            </a:r>
            <a:endParaRPr lang="zh-CN" altLang="en-US" sz="2800" dirty="0">
              <a:solidFill>
                <a:srgbClr val="0000FF"/>
              </a:solidFill>
            </a:endParaRPr>
          </a:p>
        </p:txBody>
      </p:sp>
    </p:spTree>
    <p:extLst>
      <p:ext uri="{BB962C8B-B14F-4D97-AF65-F5344CB8AC3E}">
        <p14:creationId xmlns:p14="http://schemas.microsoft.com/office/powerpoint/2010/main" val="20309698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2.6.1  </a:t>
            </a:r>
            <a:r>
              <a:rPr lang="zh-CN" altLang="en-US" b="1" dirty="0" smtClean="0">
                <a:solidFill>
                  <a:srgbClr val="0000FF"/>
                </a:solidFill>
              </a:rPr>
              <a:t>指令</a:t>
            </a:r>
            <a:r>
              <a:rPr lang="zh-CN" altLang="en-US" b="1" dirty="0">
                <a:solidFill>
                  <a:srgbClr val="0000FF"/>
                </a:solidFill>
              </a:rPr>
              <a:t>指针</a:t>
            </a:r>
            <a:r>
              <a:rPr lang="zh-CN" altLang="en-US" b="1" dirty="0" smtClean="0">
                <a:solidFill>
                  <a:srgbClr val="0000FF"/>
                </a:solidFill>
              </a:rPr>
              <a:t>寄存器</a:t>
            </a:r>
          </a:p>
        </p:txBody>
      </p:sp>
      <p:sp>
        <p:nvSpPr>
          <p:cNvPr id="2" name="矩形 1"/>
          <p:cNvSpPr/>
          <p:nvPr/>
        </p:nvSpPr>
        <p:spPr>
          <a:xfrm>
            <a:off x="605677" y="1918411"/>
            <a:ext cx="7992888" cy="4196020"/>
          </a:xfrm>
          <a:prstGeom prst="rect">
            <a:avLst/>
          </a:prstGeom>
        </p:spPr>
        <p:txBody>
          <a:bodyPr wrap="square">
            <a:spAutoFit/>
          </a:bodyPr>
          <a:lstStyle/>
          <a:p>
            <a:pPr marL="342900" indent="-342900">
              <a:lnSpc>
                <a:spcPts val="4000"/>
              </a:lnSpc>
              <a:buFont typeface="Wingdings" panose="05000000000000000000" pitchFamily="2" charset="2"/>
              <a:buChar char="ü"/>
            </a:pPr>
            <a:r>
              <a:rPr lang="en-US" altLang="zh-CN" sz="2000" b="1" dirty="0"/>
              <a:t>IA-32</a:t>
            </a:r>
            <a:r>
              <a:rPr lang="zh-CN" altLang="en-US" sz="2400" b="1" dirty="0"/>
              <a:t>系列</a:t>
            </a:r>
            <a:r>
              <a:rPr lang="en-US" altLang="zh-CN" sz="2000" b="1" dirty="0"/>
              <a:t>CPU</a:t>
            </a:r>
            <a:r>
              <a:rPr lang="zh-CN" altLang="en-US" sz="2400" b="1" dirty="0">
                <a:solidFill>
                  <a:srgbClr val="FF0000"/>
                </a:solidFill>
              </a:rPr>
              <a:t>有一个</a:t>
            </a:r>
            <a:r>
              <a:rPr lang="en-US" altLang="zh-CN" sz="2000" b="1" dirty="0">
                <a:solidFill>
                  <a:srgbClr val="FF0000"/>
                </a:solidFill>
              </a:rPr>
              <a:t>32</a:t>
            </a:r>
            <a:r>
              <a:rPr lang="zh-CN" altLang="en-US" sz="2400" b="1" dirty="0">
                <a:solidFill>
                  <a:srgbClr val="FF0000"/>
                </a:solidFill>
              </a:rPr>
              <a:t>位的指令指针寄存器</a:t>
            </a:r>
            <a:r>
              <a:rPr lang="en-US" altLang="zh-CN" sz="2000" b="1" dirty="0">
                <a:solidFill>
                  <a:srgbClr val="FF0000"/>
                </a:solidFill>
              </a:rPr>
              <a:t>EIP</a:t>
            </a:r>
          </a:p>
          <a:p>
            <a:pPr marL="342900" indent="-342900">
              <a:lnSpc>
                <a:spcPts val="4000"/>
              </a:lnSpc>
              <a:buFont typeface="Wingdings" panose="05000000000000000000" pitchFamily="2" charset="2"/>
              <a:buChar char="ü"/>
            </a:pPr>
            <a:r>
              <a:rPr lang="zh-CN" altLang="en-US" sz="2400" b="1" dirty="0" smtClean="0"/>
              <a:t>它是早先</a:t>
            </a:r>
            <a:r>
              <a:rPr lang="en-US" altLang="zh-CN" sz="2000" b="1" dirty="0" smtClean="0"/>
              <a:t>8086CPU</a:t>
            </a:r>
            <a:r>
              <a:rPr lang="zh-CN" altLang="en-US" sz="2400" b="1" dirty="0" smtClean="0"/>
              <a:t>指令</a:t>
            </a:r>
            <a:r>
              <a:rPr lang="zh-CN" altLang="en-US" sz="2400" b="1" dirty="0"/>
              <a:t>指针寄存器</a:t>
            </a:r>
            <a:r>
              <a:rPr lang="en-US" altLang="zh-CN" sz="2000" b="1" dirty="0"/>
              <a:t>IP</a:t>
            </a:r>
            <a:r>
              <a:rPr lang="zh-CN" altLang="en-US" sz="2400" b="1" dirty="0"/>
              <a:t>的</a:t>
            </a:r>
            <a:r>
              <a:rPr lang="zh-CN" altLang="en-US" sz="2400" b="1" dirty="0" smtClean="0"/>
              <a:t>扩展</a:t>
            </a:r>
            <a:endParaRPr lang="zh-CN" altLang="en-US" sz="2400" b="1" dirty="0"/>
          </a:p>
          <a:p>
            <a:pPr marL="342900" indent="-342900">
              <a:lnSpc>
                <a:spcPts val="4000"/>
              </a:lnSpc>
              <a:buFont typeface="Wingdings" panose="05000000000000000000" pitchFamily="2" charset="2"/>
              <a:buChar char="ü"/>
            </a:pPr>
            <a:r>
              <a:rPr lang="zh-CN" altLang="en-US" sz="2400" b="1" dirty="0" smtClean="0">
                <a:solidFill>
                  <a:srgbClr val="0000FF"/>
                </a:solidFill>
              </a:rPr>
              <a:t>由</a:t>
            </a:r>
            <a:r>
              <a:rPr lang="en-US" altLang="zh-CN" sz="2000" b="1" dirty="0">
                <a:solidFill>
                  <a:srgbClr val="0000FF"/>
                </a:solidFill>
              </a:rPr>
              <a:t>CS</a:t>
            </a:r>
            <a:r>
              <a:rPr lang="zh-CN" altLang="en-US" sz="2400" b="1" dirty="0">
                <a:solidFill>
                  <a:srgbClr val="0000FF"/>
                </a:solidFill>
              </a:rPr>
              <a:t>和</a:t>
            </a:r>
            <a:r>
              <a:rPr lang="en-US" altLang="zh-CN" sz="2000" b="1" dirty="0">
                <a:solidFill>
                  <a:srgbClr val="0000FF"/>
                </a:solidFill>
              </a:rPr>
              <a:t>EIP</a:t>
            </a:r>
            <a:r>
              <a:rPr lang="zh-CN" altLang="en-US" sz="2400" b="1" dirty="0">
                <a:solidFill>
                  <a:srgbClr val="0000FF"/>
                </a:solidFill>
              </a:rPr>
              <a:t>确定所取指令的存储单元地址</a:t>
            </a:r>
            <a:r>
              <a:rPr lang="zh-CN" altLang="en-US" sz="2400" b="1" dirty="0" smtClean="0"/>
              <a:t>。</a:t>
            </a:r>
            <a:r>
              <a:rPr lang="en-US" altLang="zh-CN" sz="2000" b="1" dirty="0">
                <a:solidFill>
                  <a:srgbClr val="0000FF"/>
                </a:solidFill>
              </a:rPr>
              <a:t>CS</a:t>
            </a:r>
            <a:r>
              <a:rPr lang="zh-CN" altLang="en-US" sz="2400" b="1" dirty="0"/>
              <a:t>给出当前代码段的段号，</a:t>
            </a:r>
            <a:r>
              <a:rPr lang="zh-CN" altLang="en-US" sz="2400" b="1" dirty="0">
                <a:solidFill>
                  <a:srgbClr val="FF0000"/>
                </a:solidFill>
              </a:rPr>
              <a:t>指令指针寄存器</a:t>
            </a:r>
            <a:r>
              <a:rPr lang="en-US" altLang="zh-CN" sz="2000" b="1" dirty="0">
                <a:solidFill>
                  <a:srgbClr val="FF0000"/>
                </a:solidFill>
              </a:rPr>
              <a:t>EIP</a:t>
            </a:r>
            <a:r>
              <a:rPr lang="zh-CN" altLang="en-US" sz="2400" b="1" dirty="0">
                <a:solidFill>
                  <a:srgbClr val="FF0000"/>
                </a:solidFill>
              </a:rPr>
              <a:t>给出</a:t>
            </a:r>
            <a:r>
              <a:rPr lang="zh-CN" altLang="en-US" sz="2400" b="1" dirty="0" smtClean="0">
                <a:solidFill>
                  <a:srgbClr val="FF0000"/>
                </a:solidFill>
              </a:rPr>
              <a:t>偏移</a:t>
            </a:r>
            <a:endParaRPr lang="en-US" altLang="zh-CN" sz="2400" b="1" dirty="0" smtClean="0">
              <a:solidFill>
                <a:srgbClr val="FF0000"/>
              </a:solidFill>
            </a:endParaRPr>
          </a:p>
          <a:p>
            <a:pPr marL="342900" indent="-342900">
              <a:lnSpc>
                <a:spcPts val="4000"/>
              </a:lnSpc>
              <a:buFont typeface="Wingdings" panose="05000000000000000000" pitchFamily="2" charset="2"/>
              <a:buChar char="ü"/>
            </a:pPr>
            <a:r>
              <a:rPr lang="zh-CN" altLang="en-US" sz="2400" b="1" dirty="0" smtClean="0"/>
              <a:t>如代码</a:t>
            </a:r>
            <a:r>
              <a:rPr lang="zh-CN" altLang="en-US" sz="2400" b="1" dirty="0"/>
              <a:t>段起始地址是</a:t>
            </a:r>
            <a:r>
              <a:rPr lang="en-US" altLang="zh-CN" sz="2000" b="1" dirty="0"/>
              <a:t>0</a:t>
            </a:r>
            <a:r>
              <a:rPr lang="zh-CN" altLang="en-US" sz="2400" b="1" dirty="0" smtClean="0"/>
              <a:t>，则</a:t>
            </a:r>
            <a:r>
              <a:rPr lang="en-US" altLang="zh-CN" sz="2000" b="1" dirty="0">
                <a:solidFill>
                  <a:srgbClr val="0000FF"/>
                </a:solidFill>
              </a:rPr>
              <a:t>EIP</a:t>
            </a:r>
            <a:r>
              <a:rPr lang="zh-CN" altLang="en-US" sz="2400" b="1" dirty="0"/>
              <a:t>给出的偏移，或者说有效地址</a:t>
            </a:r>
            <a:r>
              <a:rPr lang="zh-CN" altLang="en-US" sz="2400" b="1" dirty="0" smtClean="0"/>
              <a:t>，直接决定所</a:t>
            </a:r>
            <a:r>
              <a:rPr lang="zh-CN" altLang="en-US" sz="2400" b="1" dirty="0"/>
              <a:t>取指令</a:t>
            </a:r>
            <a:r>
              <a:rPr lang="zh-CN" altLang="en-US" sz="2400" b="1" dirty="0" smtClean="0"/>
              <a:t>的存储单元地址</a:t>
            </a:r>
            <a:endParaRPr lang="zh-CN" altLang="en-US" sz="2400" b="1" dirty="0"/>
          </a:p>
          <a:p>
            <a:pPr marL="342900" indent="-342900">
              <a:lnSpc>
                <a:spcPts val="4000"/>
              </a:lnSpc>
              <a:buFont typeface="Wingdings" panose="05000000000000000000" pitchFamily="2" charset="2"/>
              <a:buChar char="ü"/>
            </a:pPr>
            <a:r>
              <a:rPr lang="zh-CN" altLang="en-US" sz="2400" b="1" dirty="0" smtClean="0"/>
              <a:t>实</a:t>
            </a:r>
            <a:r>
              <a:rPr lang="zh-CN" altLang="en-US" sz="2400" b="1" dirty="0"/>
              <a:t>方式下</a:t>
            </a:r>
            <a:r>
              <a:rPr lang="zh-CN" altLang="en-US" sz="2400" b="1" dirty="0" smtClean="0"/>
              <a:t>，段</a:t>
            </a:r>
            <a:r>
              <a:rPr lang="zh-CN" altLang="en-US" sz="2400" b="1" dirty="0"/>
              <a:t>的最大范围是</a:t>
            </a:r>
            <a:r>
              <a:rPr lang="en-US" altLang="zh-CN" sz="2000" b="1" dirty="0"/>
              <a:t>64K</a:t>
            </a:r>
            <a:r>
              <a:rPr lang="zh-CN" altLang="en-US" sz="2400" b="1" dirty="0" smtClean="0"/>
              <a:t>，</a:t>
            </a:r>
            <a:r>
              <a:rPr lang="en-US" altLang="zh-CN" sz="2000" b="1" dirty="0">
                <a:solidFill>
                  <a:srgbClr val="0000FF"/>
                </a:solidFill>
              </a:rPr>
              <a:t>EIP</a:t>
            </a:r>
            <a:r>
              <a:rPr lang="zh-CN" altLang="en-US" sz="2400" b="1" dirty="0"/>
              <a:t>中的高</a:t>
            </a:r>
            <a:r>
              <a:rPr lang="en-US" altLang="zh-CN" sz="2000" b="1" dirty="0"/>
              <a:t>16</a:t>
            </a:r>
            <a:r>
              <a:rPr lang="zh-CN" altLang="en-US" sz="2400" b="1" dirty="0"/>
              <a:t>位必须是</a:t>
            </a:r>
            <a:r>
              <a:rPr lang="en-US" altLang="zh-CN" sz="2000" b="1" dirty="0"/>
              <a:t>0</a:t>
            </a:r>
            <a:r>
              <a:rPr lang="zh-CN" altLang="en-US" sz="2400" b="1" dirty="0" smtClean="0"/>
              <a:t>，相当于</a:t>
            </a:r>
            <a:r>
              <a:rPr lang="zh-CN" altLang="en-US" sz="2400" b="1" dirty="0"/>
              <a:t>只有低</a:t>
            </a:r>
            <a:r>
              <a:rPr lang="en-US" altLang="zh-CN" sz="2000" b="1" dirty="0"/>
              <a:t>16</a:t>
            </a:r>
            <a:r>
              <a:rPr lang="zh-CN" altLang="en-US" sz="2400" b="1" dirty="0"/>
              <a:t>位的</a:t>
            </a:r>
            <a:r>
              <a:rPr lang="en-US" altLang="zh-CN" sz="2000" b="1" dirty="0"/>
              <a:t>IP</a:t>
            </a:r>
            <a:r>
              <a:rPr lang="zh-CN" altLang="en-US" sz="2400" b="1" dirty="0" smtClean="0"/>
              <a:t>起作用</a:t>
            </a:r>
            <a:endParaRPr lang="zh-CN" altLang="en-US" sz="2400" b="1" dirty="0">
              <a:solidFill>
                <a:srgbClr val="FF0000"/>
              </a:solidFill>
            </a:endParaRPr>
          </a:p>
        </p:txBody>
      </p:sp>
      <p:sp>
        <p:nvSpPr>
          <p:cNvPr id="5" name="Text Box 4"/>
          <p:cNvSpPr txBox="1">
            <a:spLocks noChangeArrowheads="1"/>
          </p:cNvSpPr>
          <p:nvPr/>
        </p:nvSpPr>
        <p:spPr bwMode="auto">
          <a:xfrm>
            <a:off x="611188" y="124959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指令指针寄存器</a:t>
            </a:r>
            <a:endParaRPr lang="zh-CN" altLang="en-US" sz="2800" b="1" dirty="0">
              <a:solidFill>
                <a:srgbClr val="0000FF"/>
              </a:solidFill>
            </a:endParaRPr>
          </a:p>
        </p:txBody>
      </p:sp>
    </p:spTree>
    <p:extLst>
      <p:ext uri="{BB962C8B-B14F-4D97-AF65-F5344CB8AC3E}">
        <p14:creationId xmlns:p14="http://schemas.microsoft.com/office/powerpoint/2010/main" val="991798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2.6.1  </a:t>
            </a:r>
            <a:r>
              <a:rPr lang="zh-CN" altLang="en-US" b="1" dirty="0">
                <a:solidFill>
                  <a:srgbClr val="0000FF"/>
                </a:solidFill>
              </a:rPr>
              <a:t>指令指针寄存器</a:t>
            </a:r>
            <a:endParaRPr lang="zh-CN" altLang="en-US" dirty="0"/>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7747"/>
            <a:ext cx="7775575" cy="282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buFont typeface="Wingdings" pitchFamily="2" charset="2"/>
              <a:buChar char="ü"/>
            </a:pPr>
            <a:r>
              <a:rPr lang="en-US" altLang="zh-CN" sz="2400" b="1" dirty="0"/>
              <a:t>CPU</a:t>
            </a:r>
            <a:r>
              <a:rPr lang="zh-CN" altLang="en-US" sz="2400" b="1" dirty="0"/>
              <a:t>执行代码（程序）就是一条接一条地执行机器指令。可以把</a:t>
            </a:r>
            <a:r>
              <a:rPr lang="en-US" altLang="zh-CN" sz="2400" b="1" dirty="0"/>
              <a:t>CPU</a:t>
            </a:r>
            <a:r>
              <a:rPr lang="zh-CN" altLang="en-US" sz="2400" b="1" dirty="0"/>
              <a:t>执行指令的过程看作一条处理指令的流水线，其第一步是从存储器中取出指令。</a:t>
            </a:r>
          </a:p>
          <a:p>
            <a:pPr algn="just">
              <a:lnSpc>
                <a:spcPct val="120000"/>
              </a:lnSpc>
              <a:spcBef>
                <a:spcPct val="20000"/>
              </a:spcBef>
              <a:buFont typeface="Wingdings" pitchFamily="2" charset="2"/>
              <a:buChar char="ü"/>
            </a:pPr>
            <a:r>
              <a:rPr lang="zh-CN" altLang="en-US" sz="2400" b="1" dirty="0"/>
              <a:t>在取出一条指令后，会根据所取指令的长度，</a:t>
            </a:r>
            <a:r>
              <a:rPr lang="zh-CN" altLang="en-US" sz="2400" b="1" dirty="0">
                <a:solidFill>
                  <a:srgbClr val="0000FF"/>
                </a:solidFill>
              </a:rPr>
              <a:t>自动调整指令指针寄存器</a:t>
            </a:r>
            <a:r>
              <a:rPr lang="en-US" altLang="zh-CN" sz="2400" b="1" dirty="0">
                <a:solidFill>
                  <a:srgbClr val="0000FF"/>
                </a:solidFill>
              </a:rPr>
              <a:t>EIP</a:t>
            </a:r>
            <a:r>
              <a:rPr lang="zh-CN" altLang="en-US" sz="2400" b="1" dirty="0">
                <a:solidFill>
                  <a:srgbClr val="0000FF"/>
                </a:solidFill>
              </a:rPr>
              <a:t>的值，使其指向下一条指令</a:t>
            </a:r>
            <a:r>
              <a:rPr lang="zh-CN" altLang="en-US" sz="2400" b="1" dirty="0"/>
              <a:t>。这样，就实现了</a:t>
            </a:r>
            <a:r>
              <a:rPr lang="zh-CN" altLang="en-US" sz="2400" b="1" dirty="0">
                <a:solidFill>
                  <a:srgbClr val="C00000"/>
                </a:solidFill>
              </a:rPr>
              <a:t>顺序执行指令</a:t>
            </a:r>
            <a:r>
              <a:rPr lang="zh-CN" altLang="en-US" sz="2400" b="1" dirty="0"/>
              <a:t>。</a:t>
            </a:r>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顺序执行指令的过程</a:t>
            </a:r>
          </a:p>
        </p:txBody>
      </p:sp>
    </p:spTree>
    <p:extLst>
      <p:ext uri="{BB962C8B-B14F-4D97-AF65-F5344CB8AC3E}">
        <p14:creationId xmlns:p14="http://schemas.microsoft.com/office/powerpoint/2010/main" val="15671357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2.6.1  </a:t>
            </a:r>
            <a:r>
              <a:rPr lang="zh-CN" altLang="en-US" b="1" dirty="0">
                <a:solidFill>
                  <a:srgbClr val="0000FF"/>
                </a:solidFill>
              </a:rPr>
              <a:t>指令指针寄存器</a:t>
            </a:r>
            <a:endParaRPr lang="zh-CN" altLang="en-US" dirty="0"/>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4030"/>
            <a:ext cx="7775575"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buFont typeface="Wingdings" pitchFamily="2" charset="2"/>
              <a:buChar char="ü"/>
            </a:pPr>
            <a:r>
              <a:rPr lang="zh-CN" altLang="en-US" sz="2400" b="1" dirty="0" smtClean="0"/>
              <a:t>所谓</a:t>
            </a:r>
            <a:r>
              <a:rPr lang="zh-CN" altLang="en-US" sz="2400" b="1" u="sng" dirty="0" smtClean="0">
                <a:solidFill>
                  <a:srgbClr val="0000FF"/>
                </a:solidFill>
                <a:effectLst>
                  <a:outerShdw blurRad="38100" dist="38100" dir="2700000" algn="tl">
                    <a:srgbClr val="000000">
                      <a:alpha val="43137"/>
                    </a:srgbClr>
                  </a:outerShdw>
                </a:effectLst>
              </a:rPr>
              <a:t>转移</a:t>
            </a:r>
            <a:r>
              <a:rPr lang="zh-CN" altLang="en-US" sz="2400" b="1" dirty="0" smtClean="0"/>
              <a:t>指，</a:t>
            </a:r>
            <a:r>
              <a:rPr lang="zh-CN" altLang="en-US" sz="2400" b="1" dirty="0" smtClean="0">
                <a:solidFill>
                  <a:srgbClr val="FF0000"/>
                </a:solidFill>
              </a:rPr>
              <a:t>非自动</a:t>
            </a:r>
            <a:r>
              <a:rPr lang="zh-CN" altLang="en-US" sz="2400" b="1" dirty="0">
                <a:solidFill>
                  <a:srgbClr val="FF0000"/>
                </a:solidFill>
              </a:rPr>
              <a:t>顺序</a:t>
            </a:r>
            <a:r>
              <a:rPr lang="zh-CN" altLang="en-US" sz="2400" b="1" dirty="0" smtClean="0">
                <a:solidFill>
                  <a:srgbClr val="FF0000"/>
                </a:solidFill>
              </a:rPr>
              <a:t>调整</a:t>
            </a:r>
            <a:r>
              <a:rPr lang="en-US" altLang="zh-CN" sz="2000" b="1" dirty="0" smtClean="0">
                <a:solidFill>
                  <a:srgbClr val="FF0000"/>
                </a:solidFill>
              </a:rPr>
              <a:t>EIP</a:t>
            </a:r>
            <a:r>
              <a:rPr lang="zh-CN" altLang="en-US" sz="2400" b="1" dirty="0" smtClean="0"/>
              <a:t>内容</a:t>
            </a:r>
            <a:endParaRPr lang="en-US" altLang="zh-CN" sz="2400" b="1" dirty="0" smtClean="0"/>
          </a:p>
          <a:p>
            <a:pPr algn="just">
              <a:lnSpc>
                <a:spcPct val="120000"/>
              </a:lnSpc>
              <a:spcBef>
                <a:spcPct val="20000"/>
              </a:spcBef>
              <a:buFont typeface="Wingdings" pitchFamily="2" charset="2"/>
              <a:buChar char="ü"/>
            </a:pPr>
            <a:r>
              <a:rPr lang="zh-CN" altLang="en-US" sz="2400" b="1" u="sng" dirty="0" smtClean="0">
                <a:solidFill>
                  <a:srgbClr val="0000FF"/>
                </a:solidFill>
                <a:effectLst>
                  <a:outerShdw blurRad="38100" dist="38100" dir="2700000" algn="tl">
                    <a:srgbClr val="000000">
                      <a:alpha val="43137"/>
                    </a:srgbClr>
                  </a:outerShdw>
                </a:effectLst>
              </a:rPr>
              <a:t>控制</a:t>
            </a:r>
            <a:r>
              <a:rPr lang="zh-CN" altLang="en-US" sz="2400" b="1" u="sng" dirty="0">
                <a:solidFill>
                  <a:srgbClr val="0000FF"/>
                </a:solidFill>
                <a:effectLst>
                  <a:outerShdw blurRad="38100" dist="38100" dir="2700000" algn="tl">
                    <a:srgbClr val="000000">
                      <a:alpha val="43137"/>
                    </a:srgbClr>
                  </a:outerShdw>
                </a:effectLst>
              </a:rPr>
              <a:t>转移指令</a:t>
            </a:r>
            <a:r>
              <a:rPr lang="zh-CN" altLang="en-US" sz="2400" b="1" dirty="0"/>
              <a:t>就是专门用于改变</a:t>
            </a:r>
            <a:r>
              <a:rPr lang="en-US" altLang="zh-CN" sz="2000" b="1" dirty="0"/>
              <a:t>EIP</a:t>
            </a:r>
            <a:r>
              <a:rPr lang="zh-CN" altLang="en-US" sz="2400" b="1" dirty="0"/>
              <a:t>内容的</a:t>
            </a:r>
            <a:r>
              <a:rPr lang="zh-CN" altLang="en-US" sz="2400" b="1" dirty="0" smtClean="0"/>
              <a:t>指令</a:t>
            </a:r>
            <a:endParaRPr lang="en-US" altLang="zh-CN" sz="2400" b="1" dirty="0" smtClean="0"/>
          </a:p>
          <a:p>
            <a:pPr algn="just">
              <a:lnSpc>
                <a:spcPct val="120000"/>
              </a:lnSpc>
              <a:spcBef>
                <a:spcPct val="20000"/>
              </a:spcBef>
              <a:buFont typeface="Wingdings" pitchFamily="2" charset="2"/>
              <a:buChar char="ü"/>
            </a:pPr>
            <a:r>
              <a:rPr lang="zh-CN" altLang="en-US" sz="2400" b="1" dirty="0" smtClean="0"/>
              <a:t>多种控制转移指令</a:t>
            </a:r>
            <a:r>
              <a:rPr lang="zh-CN" altLang="en-US" sz="2400" b="1" dirty="0"/>
              <a:t>：条件转移指令、无条件转移指令、循环指令、函数调用及返回指令</a:t>
            </a:r>
            <a:r>
              <a:rPr lang="zh-CN" altLang="en-US" sz="2400" b="1" dirty="0" smtClean="0"/>
              <a:t>等</a:t>
            </a:r>
            <a:endParaRPr lang="en-US" altLang="zh-CN" sz="2400" b="1" dirty="0" smtClean="0"/>
          </a:p>
          <a:p>
            <a:pPr algn="just">
              <a:lnSpc>
                <a:spcPct val="120000"/>
              </a:lnSpc>
              <a:spcBef>
                <a:spcPct val="20000"/>
              </a:spcBef>
              <a:buFont typeface="Wingdings" pitchFamily="2" charset="2"/>
              <a:buChar char="ü"/>
            </a:pPr>
            <a:r>
              <a:rPr lang="zh-CN" altLang="en-US" sz="2400" b="1" dirty="0"/>
              <a:t>各种控制转移指令能够用于根据不同的情形改变</a:t>
            </a:r>
            <a:r>
              <a:rPr lang="en-US" altLang="zh-CN" sz="2000" b="1" dirty="0"/>
              <a:t>EIP</a:t>
            </a:r>
            <a:r>
              <a:rPr lang="zh-CN" altLang="en-US" sz="2400" b="1" dirty="0"/>
              <a:t>内容，从而实现</a:t>
            </a:r>
            <a:r>
              <a:rPr lang="zh-CN" altLang="en-US" sz="2400" b="1" dirty="0" smtClean="0"/>
              <a:t>转移</a:t>
            </a:r>
            <a:endParaRPr lang="en-US" altLang="zh-CN" sz="2400" b="1" dirty="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控制</a:t>
            </a:r>
            <a:r>
              <a:rPr lang="zh-CN" altLang="en-US" sz="2800" b="1" dirty="0" smtClean="0">
                <a:solidFill>
                  <a:srgbClr val="0000FF"/>
                </a:solidFill>
              </a:rPr>
              <a:t>转移指令</a:t>
            </a:r>
            <a:endParaRPr lang="zh-CN" altLang="en-US" sz="2800" b="1" dirty="0">
              <a:solidFill>
                <a:srgbClr val="0000FF"/>
              </a:solidFill>
            </a:endParaRPr>
          </a:p>
        </p:txBody>
      </p:sp>
    </p:spTree>
    <p:extLst>
      <p:ext uri="{BB962C8B-B14F-4D97-AF65-F5344CB8AC3E}">
        <p14:creationId xmlns:p14="http://schemas.microsoft.com/office/powerpoint/2010/main" val="3418910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539552" y="260648"/>
            <a:ext cx="8281988" cy="648073"/>
          </a:xfrm>
        </p:spPr>
        <p:txBody>
          <a:bodyPr/>
          <a:lstStyle/>
          <a:p>
            <a:r>
              <a:rPr lang="en-US" altLang="zh-CN" b="1" dirty="0">
                <a:solidFill>
                  <a:srgbClr val="0000FF"/>
                </a:solidFill>
              </a:rPr>
              <a:t>2.4.1  </a:t>
            </a:r>
            <a:r>
              <a:rPr lang="zh-CN" altLang="en-US" b="1" dirty="0" smtClean="0">
                <a:solidFill>
                  <a:srgbClr val="0000FF"/>
                </a:solidFill>
              </a:rPr>
              <a:t>存储器分段</a:t>
            </a:r>
            <a:endParaRPr lang="zh-CN" altLang="en-US" b="1" dirty="0">
              <a:solidFill>
                <a:srgbClr val="FF0000"/>
              </a:solidFill>
            </a:endParaRPr>
          </a:p>
        </p:txBody>
      </p:sp>
      <p:sp>
        <p:nvSpPr>
          <p:cNvPr id="4177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17796" name="Text Box 4"/>
          <p:cNvSpPr txBox="1">
            <a:spLocks noChangeArrowheads="1"/>
          </p:cNvSpPr>
          <p:nvPr/>
        </p:nvSpPr>
        <p:spPr bwMode="auto">
          <a:xfrm>
            <a:off x="611188" y="1916113"/>
            <a:ext cx="3240732" cy="382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50000"/>
              </a:spcBef>
              <a:buFont typeface="Wingdings" pitchFamily="2" charset="2"/>
              <a:buChar char="ü"/>
            </a:pPr>
            <a:r>
              <a:rPr lang="zh-CN" altLang="en-US" sz="2400" b="1" dirty="0"/>
              <a:t>可以按需要进行段的划分。逻辑段与逻辑段可以相连，也可以不相连，还可以部分重叠</a:t>
            </a:r>
            <a:r>
              <a:rPr lang="zh-CN" altLang="en-US" sz="2400" b="1" dirty="0" smtClean="0"/>
              <a:t>。</a:t>
            </a:r>
            <a:endParaRPr lang="en-US" altLang="zh-CN" sz="2400" b="1" dirty="0" smtClean="0"/>
          </a:p>
          <a:p>
            <a:pPr algn="just">
              <a:lnSpc>
                <a:spcPct val="120000"/>
              </a:lnSpc>
              <a:spcBef>
                <a:spcPct val="50000"/>
              </a:spcBef>
              <a:buFont typeface="Wingdings" pitchFamily="2" charset="2"/>
              <a:buChar char="ü"/>
            </a:pPr>
            <a:r>
              <a:rPr lang="zh-CN" altLang="en-US" sz="2400" b="1" dirty="0" smtClean="0"/>
              <a:t>代码、数据和堆栈可以在同一个逻辑段内，占用不同区域。</a:t>
            </a:r>
            <a:r>
              <a:rPr lang="zh-CN" altLang="en-US" sz="2400" dirty="0" smtClean="0"/>
              <a:t> </a:t>
            </a:r>
            <a:endParaRPr lang="zh-CN" altLang="en-US" sz="2400" dirty="0"/>
          </a:p>
        </p:txBody>
      </p:sp>
      <p:sp>
        <p:nvSpPr>
          <p:cNvPr id="417798" name="Rectangle 6"/>
          <p:cNvSpPr>
            <a:spLocks noChangeArrowheads="1"/>
          </p:cNvSpPr>
          <p:nvPr/>
        </p:nvSpPr>
        <p:spPr bwMode="auto">
          <a:xfrm>
            <a:off x="0"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7797" name="Object 5"/>
          <p:cNvGraphicFramePr>
            <a:graphicFrameLocks noChangeAspect="1"/>
          </p:cNvGraphicFramePr>
          <p:nvPr/>
        </p:nvGraphicFramePr>
        <p:xfrm>
          <a:off x="4067175" y="1700213"/>
          <a:ext cx="4608513" cy="4151312"/>
        </p:xfrm>
        <a:graphic>
          <a:graphicData uri="http://schemas.openxmlformats.org/presentationml/2006/ole">
            <mc:AlternateContent xmlns:mc="http://schemas.openxmlformats.org/markup-compatibility/2006">
              <mc:Choice xmlns:v="urn:schemas-microsoft-com:vml" Requires="v">
                <p:oleObj spid="_x0000_s49259" name="Visio" r:id="rId4" imgW="3361531" imgH="3030719" progId="Visio.Drawing.11">
                  <p:embed/>
                </p:oleObj>
              </mc:Choice>
              <mc:Fallback>
                <p:oleObj name="Visio" r:id="rId4" imgW="3361531" imgH="303071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1700213"/>
                        <a:ext cx="4608513" cy="415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存储器分段</a:t>
            </a:r>
            <a:endParaRPr lang="zh-CN" altLang="en-US" sz="2800" b="1" dirty="0">
              <a:solidFill>
                <a:srgbClr val="0000FF"/>
              </a:solidFill>
            </a:endParaRPr>
          </a:p>
        </p:txBody>
      </p:sp>
    </p:spTree>
    <p:extLst>
      <p:ext uri="{BB962C8B-B14F-4D97-AF65-F5344CB8AC3E}">
        <p14:creationId xmlns:p14="http://schemas.microsoft.com/office/powerpoint/2010/main" val="39990388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2.6.2  </a:t>
            </a:r>
            <a:r>
              <a:rPr lang="zh-CN" altLang="en-US" b="1" dirty="0" smtClean="0">
                <a:solidFill>
                  <a:srgbClr val="0000FF"/>
                </a:solidFill>
              </a:rPr>
              <a:t>常用条件转移指令</a:t>
            </a:r>
            <a:endParaRPr lang="zh-CN" altLang="en-US" dirty="0"/>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4030"/>
            <a:ext cx="7775575" cy="282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buFont typeface="Wingdings" pitchFamily="2" charset="2"/>
              <a:buChar char="ü"/>
            </a:pPr>
            <a:r>
              <a:rPr lang="zh-CN" altLang="en-US" sz="2400" b="1" dirty="0" smtClean="0"/>
              <a:t>所谓</a:t>
            </a:r>
            <a:r>
              <a:rPr lang="zh-CN" altLang="en-US" sz="2400" b="1" u="sng" dirty="0" smtClean="0">
                <a:solidFill>
                  <a:srgbClr val="0000FF"/>
                </a:solidFill>
                <a:effectLst>
                  <a:outerShdw blurRad="38100" dist="38100" dir="2700000" algn="tl">
                    <a:srgbClr val="000000">
                      <a:alpha val="43137"/>
                    </a:srgbClr>
                  </a:outerShdw>
                </a:effectLst>
              </a:rPr>
              <a:t>条件转移</a:t>
            </a:r>
            <a:r>
              <a:rPr lang="zh-CN" altLang="en-US" sz="2400" b="1" dirty="0" smtClean="0"/>
              <a:t>指</a:t>
            </a:r>
            <a:r>
              <a:rPr lang="zh-CN" altLang="en-US" sz="2400" b="1" dirty="0"/>
              <a:t>，当某一条件满足时，发生转移，否则继续顺序执行。换句话说，当某一条件满足时，就改变</a:t>
            </a:r>
            <a:r>
              <a:rPr lang="en-US" altLang="zh-CN" sz="2000" b="1" dirty="0"/>
              <a:t>EIP</a:t>
            </a:r>
            <a:r>
              <a:rPr lang="zh-CN" altLang="en-US" sz="2400" b="1" dirty="0"/>
              <a:t>的内容，从而实施转移，否则顺序执行。</a:t>
            </a:r>
          </a:p>
          <a:p>
            <a:pPr algn="just">
              <a:lnSpc>
                <a:spcPct val="120000"/>
              </a:lnSpc>
              <a:spcBef>
                <a:spcPct val="20000"/>
              </a:spcBef>
              <a:buFont typeface="Wingdings" pitchFamily="2" charset="2"/>
              <a:buChar char="ü"/>
            </a:pPr>
            <a:r>
              <a:rPr lang="zh-CN" altLang="en-US" sz="2400" b="1" dirty="0" smtClean="0">
                <a:solidFill>
                  <a:srgbClr val="0000FF"/>
                </a:solidFill>
              </a:rPr>
              <a:t>标志</a:t>
            </a:r>
            <a:r>
              <a:rPr lang="zh-CN" altLang="en-US" sz="2400" b="1" dirty="0">
                <a:solidFill>
                  <a:srgbClr val="0000FF"/>
                </a:solidFill>
              </a:rPr>
              <a:t>寄存器中的状态标志被用于表示条件</a:t>
            </a:r>
            <a:r>
              <a:rPr lang="zh-CN" altLang="en-US" sz="2400" b="1" dirty="0"/>
              <a:t>。绝大部分条件转移指令根据某个标志或者某几个标志来判断条件是否</a:t>
            </a:r>
            <a:r>
              <a:rPr lang="zh-CN" altLang="en-US" sz="2400" b="1" dirty="0" smtClean="0"/>
              <a:t>满足</a:t>
            </a:r>
            <a:endParaRPr lang="en-US" altLang="zh-CN" sz="2400" b="1" dirty="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条件转移</a:t>
            </a:r>
            <a:endParaRPr lang="zh-CN" altLang="en-US" sz="2800" b="1" dirty="0">
              <a:solidFill>
                <a:srgbClr val="0000FF"/>
              </a:solidFill>
            </a:endParaRPr>
          </a:p>
        </p:txBody>
      </p:sp>
      <p:sp>
        <p:nvSpPr>
          <p:cNvPr id="6" name="云形标注 5"/>
          <p:cNvSpPr/>
          <p:nvPr/>
        </p:nvSpPr>
        <p:spPr>
          <a:xfrm>
            <a:off x="2987824" y="4293096"/>
            <a:ext cx="4320480" cy="2160240"/>
          </a:xfrm>
          <a:prstGeom prst="cloudCallou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600"/>
              </a:lnSpc>
            </a:pPr>
            <a:r>
              <a:rPr lang="zh-CN" altLang="en-US" sz="2400" b="1" dirty="0" smtClean="0">
                <a:solidFill>
                  <a:srgbClr val="0000FF"/>
                </a:solidFill>
                <a:effectLst>
                  <a:outerShdw blurRad="38100" dist="38100" dir="2700000" algn="tl">
                    <a:srgbClr val="000000">
                      <a:alpha val="43137"/>
                    </a:srgbClr>
                  </a:outerShdw>
                </a:effectLst>
                <a:latin typeface="+mn-ea"/>
              </a:rPr>
              <a:t>条件转移</a:t>
            </a:r>
            <a:endParaRPr lang="en-US" altLang="zh-CN" sz="2400" b="1" dirty="0" smtClean="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smtClean="0">
                <a:solidFill>
                  <a:srgbClr val="0000FF"/>
                </a:solidFill>
                <a:effectLst>
                  <a:outerShdw blurRad="38100" dist="38100" dir="2700000" algn="tl">
                    <a:srgbClr val="000000">
                      <a:alpha val="43137"/>
                    </a:srgbClr>
                  </a:outerShdw>
                </a:effectLst>
                <a:latin typeface="+mn-ea"/>
              </a:rPr>
              <a:t>类似于高级语言的</a:t>
            </a:r>
            <a:endParaRPr lang="en-US" altLang="zh-CN" sz="2400" b="1" dirty="0" smtClean="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a:solidFill>
                  <a:srgbClr val="0000FF"/>
                </a:solidFill>
                <a:effectLst>
                  <a:outerShdw blurRad="38100" dist="38100" dir="2700000" algn="tl">
                    <a:srgbClr val="000000">
                      <a:alpha val="43137"/>
                    </a:srgbClr>
                  </a:outerShdw>
                </a:effectLst>
                <a:latin typeface="+mn-ea"/>
              </a:rPr>
              <a:t>分支</a:t>
            </a:r>
          </a:p>
        </p:txBody>
      </p:sp>
    </p:spTree>
    <p:extLst>
      <p:ext uri="{BB962C8B-B14F-4D97-AF65-F5344CB8AC3E}">
        <p14:creationId xmlns:p14="http://schemas.microsoft.com/office/powerpoint/2010/main" val="11072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4772"/>
                                        </p:tgtEl>
                                        <p:attrNameLst>
                                          <p:attrName>style.visibility</p:attrName>
                                        </p:attrNameLst>
                                      </p:cBhvr>
                                      <p:to>
                                        <p:strVal val="visible"/>
                                      </p:to>
                                    </p:set>
                                    <p:animEffect transition="in" filter="barn(inVertical)">
                                      <p:cBhvr>
                                        <p:cTn id="7" dur="500"/>
                                        <p:tgtEl>
                                          <p:spTgt spid="5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2.6.2  </a:t>
            </a:r>
            <a:r>
              <a:rPr lang="zh-CN" altLang="en-US" b="1" dirty="0">
                <a:solidFill>
                  <a:srgbClr val="0000FF"/>
                </a:solidFill>
              </a:rPr>
              <a:t>常用</a:t>
            </a:r>
            <a:r>
              <a:rPr lang="zh-CN" altLang="en-US" b="1" dirty="0" smtClean="0">
                <a:solidFill>
                  <a:srgbClr val="0000FF"/>
                </a:solidFill>
              </a:rPr>
              <a:t>条件转移</a:t>
            </a:r>
            <a:r>
              <a:rPr lang="zh-CN" altLang="en-US" b="1" dirty="0">
                <a:solidFill>
                  <a:srgbClr val="0000FF"/>
                </a:solidFill>
              </a:rPr>
              <a:t>指令</a:t>
            </a:r>
            <a:endParaRPr lang="zh-CN" altLang="en-US" dirty="0"/>
          </a:p>
        </p:txBody>
      </p:sp>
      <p:sp>
        <p:nvSpPr>
          <p:cNvPr id="55501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55012" name="Text Box 4"/>
          <p:cNvSpPr txBox="1">
            <a:spLocks noChangeArrowheads="1"/>
          </p:cNvSpPr>
          <p:nvPr/>
        </p:nvSpPr>
        <p:spPr bwMode="auto">
          <a:xfrm>
            <a:off x="539750"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a:t>
            </a:r>
          </a:p>
        </p:txBody>
      </p:sp>
      <p:sp>
        <p:nvSpPr>
          <p:cNvPr id="555015" name="Text Box 7"/>
          <p:cNvSpPr txBox="1">
            <a:spLocks noChangeArrowheads="1"/>
          </p:cNvSpPr>
          <p:nvPr/>
        </p:nvSpPr>
        <p:spPr bwMode="auto">
          <a:xfrm>
            <a:off x="468313" y="1787332"/>
            <a:ext cx="777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ü"/>
            </a:pPr>
            <a:r>
              <a:rPr kumimoji="1" lang="zh-CN" altLang="en-US" sz="2400" b="1" dirty="0">
                <a:latin typeface="Times New Roman" pitchFamily="18" charset="0"/>
              </a:rPr>
              <a:t>根据一个标志</a:t>
            </a:r>
            <a:r>
              <a:rPr kumimoji="1" lang="zh-CN" altLang="en-US" sz="2400" b="1" dirty="0" smtClean="0">
                <a:latin typeface="Times New Roman" pitchFamily="18" charset="0"/>
              </a:rPr>
              <a:t>判别</a:t>
            </a:r>
            <a:endParaRPr kumimoji="1" lang="zh-CN" altLang="en-US" sz="2400" b="1" dirty="0">
              <a:latin typeface="Times New Roman" pitchFamily="18" charset="0"/>
            </a:endParaRPr>
          </a:p>
          <a:p>
            <a:pPr algn="just">
              <a:spcBef>
                <a:spcPct val="50000"/>
              </a:spcBef>
              <a:buFont typeface="Wingdings" pitchFamily="2" charset="2"/>
              <a:buChar char="ü"/>
            </a:pPr>
            <a:r>
              <a:rPr kumimoji="1" lang="zh-CN" altLang="en-US" sz="2400" b="1" dirty="0">
                <a:latin typeface="Times New Roman" pitchFamily="18" charset="0"/>
              </a:rPr>
              <a:t>根据两个标志</a:t>
            </a:r>
            <a:r>
              <a:rPr kumimoji="1" lang="zh-CN" altLang="en-US" sz="2400" b="1" dirty="0" smtClean="0">
                <a:latin typeface="Times New Roman" pitchFamily="18" charset="0"/>
              </a:rPr>
              <a:t>判别</a:t>
            </a:r>
            <a:endParaRPr kumimoji="1" lang="zh-CN" altLang="en-US" sz="2400" b="1" dirty="0">
              <a:latin typeface="Times New Roman" pitchFamily="18" charset="0"/>
            </a:endParaRPr>
          </a:p>
          <a:p>
            <a:pPr algn="just">
              <a:spcBef>
                <a:spcPct val="50000"/>
              </a:spcBef>
              <a:buFont typeface="Wingdings" pitchFamily="2" charset="2"/>
              <a:buChar char="ü"/>
            </a:pPr>
            <a:r>
              <a:rPr kumimoji="1" lang="zh-CN" altLang="en-US" sz="2400" b="1" dirty="0">
                <a:latin typeface="Times New Roman" pitchFamily="18" charset="0"/>
              </a:rPr>
              <a:t>根据三个标志</a:t>
            </a:r>
            <a:r>
              <a:rPr kumimoji="1" lang="zh-CN" altLang="en-US" sz="2400" b="1" dirty="0" smtClean="0">
                <a:latin typeface="Times New Roman" pitchFamily="18" charset="0"/>
              </a:rPr>
              <a:t>判别</a:t>
            </a:r>
            <a:endParaRPr kumimoji="1" lang="zh-CN" altLang="en-US" sz="2400" b="1" dirty="0">
              <a:latin typeface="Times New Roman" pitchFamily="18" charset="0"/>
            </a:endParaRPr>
          </a:p>
        </p:txBody>
      </p:sp>
      <p:sp>
        <p:nvSpPr>
          <p:cNvPr id="555016" name="Rectangle 8"/>
          <p:cNvSpPr>
            <a:spLocks noChangeArrowheads="1"/>
          </p:cNvSpPr>
          <p:nvPr/>
        </p:nvSpPr>
        <p:spPr bwMode="auto">
          <a:xfrm>
            <a:off x="611188" y="3556992"/>
            <a:ext cx="8065268" cy="1600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ts val="2800"/>
              </a:lnSpc>
            </a:pPr>
            <a:r>
              <a:rPr kumimoji="1" lang="en-US" altLang="zh-CN" b="1" dirty="0" smtClean="0">
                <a:effectLst>
                  <a:outerShdw blurRad="38100" dist="38100" dir="2700000" algn="tl">
                    <a:srgbClr val="000000">
                      <a:alpha val="43137"/>
                    </a:srgbClr>
                  </a:outerShdw>
                </a:effectLst>
                <a:latin typeface="+mn-ea"/>
                <a:ea typeface="+mn-ea"/>
              </a:rPr>
              <a:t>J</a:t>
            </a:r>
            <a:r>
              <a:rPr kumimoji="1" lang="en-US" altLang="zh-CN" b="1" dirty="0" smtClean="0">
                <a:solidFill>
                  <a:srgbClr val="0000FF"/>
                </a:solidFill>
                <a:effectLst>
                  <a:outerShdw blurRad="38100" dist="38100" dir="2700000" algn="tl">
                    <a:srgbClr val="000000">
                      <a:alpha val="43137"/>
                    </a:srgbClr>
                  </a:outerShdw>
                </a:effectLst>
                <a:latin typeface="+mn-ea"/>
                <a:ea typeface="+mn-ea"/>
              </a:rPr>
              <a:t>C</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LAB1           ;</a:t>
            </a:r>
            <a:r>
              <a:rPr lang="zh-CN" altLang="zh-CN" b="1" dirty="0" smtClean="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Jump </a:t>
            </a:r>
            <a:r>
              <a:rPr lang="en-US" altLang="zh-CN" b="1" dirty="0">
                <a:effectLst>
                  <a:outerShdw blurRad="38100" dist="38100" dir="2700000" algn="tl">
                    <a:srgbClr val="000000">
                      <a:alpha val="43137"/>
                    </a:srgbClr>
                  </a:outerShdw>
                </a:effectLst>
                <a:latin typeface="+mn-ea"/>
                <a:ea typeface="+mn-ea"/>
              </a:rPr>
              <a:t>if carry  </a:t>
            </a:r>
            <a:r>
              <a:rPr lang="en-US" altLang="zh-CN" b="1" dirty="0" smtClean="0">
                <a:effectLst>
                  <a:outerShdw blurRad="38100" dist="38100" dir="2700000" algn="tl">
                    <a:srgbClr val="000000">
                      <a:alpha val="43137"/>
                    </a:srgbClr>
                  </a:outerShdw>
                </a:effectLst>
                <a:latin typeface="+mn-ea"/>
                <a:ea typeface="+mn-ea"/>
              </a:rPr>
              <a:t>        ( CF=1 )</a:t>
            </a:r>
            <a:endParaRPr kumimoji="1" lang="en-US" altLang="zh-CN"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J</a:t>
            </a:r>
            <a:r>
              <a:rPr kumimoji="1" lang="en-US" altLang="zh-CN" b="1" dirty="0" smtClean="0">
                <a:solidFill>
                  <a:srgbClr val="0000FF"/>
                </a:solidFill>
                <a:effectLst>
                  <a:outerShdw blurRad="38100" dist="38100" dir="2700000" algn="tl">
                    <a:srgbClr val="000000">
                      <a:alpha val="43137"/>
                    </a:srgbClr>
                  </a:outerShdw>
                </a:effectLst>
                <a:latin typeface="+mn-ea"/>
                <a:ea typeface="+mn-ea"/>
              </a:rPr>
              <a:t>BE</a:t>
            </a:r>
            <a:r>
              <a:rPr kumimoji="1" lang="en-US" altLang="zh-CN" b="1" dirty="0">
                <a:effectLst>
                  <a:outerShdw blurRad="38100" dist="38100" dir="2700000" algn="tl">
                    <a:srgbClr val="000000">
                      <a:alpha val="43137"/>
                    </a:srgbClr>
                  </a:outerShdw>
                </a:effectLst>
                <a:latin typeface="+mn-ea"/>
                <a:ea typeface="+mn-ea"/>
              </a:rPr>
              <a:t>	LAB2           </a:t>
            </a:r>
            <a:r>
              <a:rPr kumimoji="1" lang="en-US" altLang="zh-CN" b="1" dirty="0" smtClean="0">
                <a:effectLst>
                  <a:outerShdw blurRad="38100" dist="38100" dir="2700000" algn="tl">
                    <a:srgbClr val="000000">
                      <a:alpha val="43137"/>
                    </a:srgbClr>
                  </a:outerShdw>
                </a:effectLst>
                <a:latin typeface="+mn-ea"/>
                <a:ea typeface="+mn-ea"/>
              </a:rPr>
              <a:t>; Jump </a:t>
            </a:r>
            <a:r>
              <a:rPr kumimoji="1" lang="en-US" altLang="zh-CN" b="1" dirty="0">
                <a:effectLst>
                  <a:outerShdw blurRad="38100" dist="38100" dir="2700000" algn="tl">
                    <a:srgbClr val="000000">
                      <a:alpha val="43137"/>
                    </a:srgbClr>
                  </a:outerShdw>
                </a:effectLst>
                <a:latin typeface="+mn-ea"/>
                <a:ea typeface="+mn-ea"/>
              </a:rPr>
              <a:t>if below or equal </a:t>
            </a:r>
            <a:r>
              <a:rPr kumimoji="1" lang="en-US" altLang="zh-CN" b="1" dirty="0" smtClean="0">
                <a:effectLst>
                  <a:outerShdw blurRad="38100" dist="38100" dir="2700000" algn="tl">
                    <a:srgbClr val="000000">
                      <a:alpha val="43137"/>
                    </a:srgbClr>
                  </a:outerShdw>
                </a:effectLst>
                <a:latin typeface="+mn-ea"/>
                <a:ea typeface="+mn-ea"/>
              </a:rPr>
              <a:t>( CF=1 </a:t>
            </a:r>
            <a:r>
              <a:rPr kumimoji="1" lang="zh-CN" altLang="en-US" b="1" dirty="0" smtClean="0">
                <a:effectLst>
                  <a:outerShdw blurRad="38100" dist="38100" dir="2700000" algn="tl">
                    <a:srgbClr val="000000">
                      <a:alpha val="43137"/>
                    </a:srgbClr>
                  </a:outerShdw>
                </a:effectLst>
                <a:latin typeface="+mn-ea"/>
                <a:ea typeface="+mn-ea"/>
              </a:rPr>
              <a:t>或 </a:t>
            </a:r>
            <a:r>
              <a:rPr kumimoji="1" lang="en-US" altLang="zh-CN" b="1" dirty="0" smtClean="0">
                <a:effectLst>
                  <a:outerShdw blurRad="38100" dist="38100" dir="2700000" algn="tl">
                    <a:srgbClr val="000000">
                      <a:alpha val="43137"/>
                    </a:srgbClr>
                  </a:outerShdw>
                </a:effectLst>
                <a:latin typeface="+mn-ea"/>
                <a:ea typeface="+mn-ea"/>
              </a:rPr>
              <a:t>ZF=1 )</a:t>
            </a:r>
            <a:endParaRPr kumimoji="1" lang="en-US" altLang="zh-CN"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J</a:t>
            </a:r>
            <a:r>
              <a:rPr kumimoji="1" lang="en-US" altLang="zh-CN" b="1" dirty="0" smtClean="0">
                <a:solidFill>
                  <a:srgbClr val="0000FF"/>
                </a:solidFill>
                <a:effectLst>
                  <a:outerShdw blurRad="38100" dist="38100" dir="2700000" algn="tl">
                    <a:srgbClr val="000000">
                      <a:alpha val="43137"/>
                    </a:srgbClr>
                  </a:outerShdw>
                </a:effectLst>
                <a:latin typeface="+mn-ea"/>
                <a:ea typeface="+mn-ea"/>
              </a:rPr>
              <a:t>LE</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LAB3           ;</a:t>
            </a:r>
            <a:r>
              <a:rPr lang="zh-CN" altLang="zh-CN" b="1" dirty="0" smtClean="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Jump </a:t>
            </a:r>
            <a:r>
              <a:rPr lang="en-US" altLang="zh-CN" b="1" dirty="0">
                <a:effectLst>
                  <a:outerShdw blurRad="38100" dist="38100" dir="2700000" algn="tl">
                    <a:srgbClr val="000000">
                      <a:alpha val="43137"/>
                    </a:srgbClr>
                  </a:outerShdw>
                </a:effectLst>
                <a:latin typeface="+mn-ea"/>
                <a:ea typeface="+mn-ea"/>
              </a:rPr>
              <a:t>if less or equal </a:t>
            </a:r>
            <a:r>
              <a:rPr lang="en-US" altLang="zh-CN" b="1" dirty="0" smtClean="0">
                <a:effectLst>
                  <a:outerShdw blurRad="38100" dist="38100" dir="2700000" algn="tl">
                    <a:srgbClr val="000000">
                      <a:alpha val="43137"/>
                    </a:srgbClr>
                  </a:outerShdw>
                </a:effectLst>
                <a:latin typeface="+mn-ea"/>
                <a:ea typeface="+mn-ea"/>
              </a:rPr>
              <a:t> ( ZF=1 </a:t>
            </a:r>
            <a:r>
              <a:rPr lang="zh-CN" altLang="en-US" b="1" dirty="0" smtClean="0">
                <a:effectLst>
                  <a:outerShdw blurRad="38100" dist="38100" dir="2700000" algn="tl">
                    <a:srgbClr val="000000">
                      <a:alpha val="43137"/>
                    </a:srgbClr>
                  </a:outerShdw>
                </a:effectLst>
                <a:latin typeface="+mn-ea"/>
                <a:ea typeface="+mn-ea"/>
              </a:rPr>
              <a:t>或 </a:t>
            </a:r>
            <a:r>
              <a:rPr lang="en-US" altLang="zh-CN" b="1" dirty="0" smtClean="0">
                <a:effectLst>
                  <a:outerShdw blurRad="38100" dist="38100" dir="2700000" algn="tl">
                    <a:srgbClr val="000000">
                      <a:alpha val="43137"/>
                    </a:srgbClr>
                  </a:outerShdw>
                </a:effectLst>
                <a:latin typeface="+mn-ea"/>
                <a:ea typeface="+mn-ea"/>
              </a:rPr>
              <a:t>SF</a:t>
            </a:r>
            <a:r>
              <a:rPr lang="en-US" altLang="zh-CN" b="1" dirty="0">
                <a:effectLst>
                  <a:outerShdw blurRad="38100" dist="38100" dir="2700000" algn="tl">
                    <a:srgbClr val="000000">
                      <a:alpha val="43137"/>
                    </a:srgbClr>
                  </a:outerShdw>
                </a:effectLst>
                <a:latin typeface="+mn-ea"/>
                <a:ea typeface="+mn-ea"/>
              </a:rPr>
              <a:t>≠</a:t>
            </a:r>
            <a:r>
              <a:rPr lang="en-US" altLang="zh-CN" b="1" dirty="0" smtClean="0">
                <a:effectLst>
                  <a:outerShdw blurRad="38100" dist="38100" dir="2700000" algn="tl">
                    <a:srgbClr val="000000">
                      <a:alpha val="43137"/>
                    </a:srgbClr>
                  </a:outerShdw>
                </a:effectLst>
                <a:latin typeface="+mn-ea"/>
                <a:ea typeface="+mn-ea"/>
              </a:rPr>
              <a:t>OF )</a:t>
            </a:r>
            <a:endParaRPr kumimoji="1" lang="en-US" altLang="zh-CN"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101116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5016"/>
                                        </p:tgtEl>
                                        <p:attrNameLst>
                                          <p:attrName>style.visibility</p:attrName>
                                        </p:attrNameLst>
                                      </p:cBhvr>
                                      <p:to>
                                        <p:strVal val="visible"/>
                                      </p:to>
                                    </p:set>
                                    <p:animEffect transition="in" filter="wipe(down)">
                                      <p:cBhvr>
                                        <p:cTn id="7" dur="500"/>
                                        <p:tgtEl>
                                          <p:spTgt spid="5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a:t>
            </a:r>
            <a:r>
              <a:rPr lang="zh-CN" altLang="en-US" sz="2800" b="1" dirty="0">
                <a:solidFill>
                  <a:srgbClr val="0000FF"/>
                </a:solidFill>
              </a:rPr>
              <a:t>程序</a:t>
            </a:r>
            <a:r>
              <a:rPr lang="en-US" altLang="zh-CN" sz="2800" b="1" dirty="0" smtClean="0">
                <a:solidFill>
                  <a:srgbClr val="0000FF"/>
                </a:solidFill>
              </a:rPr>
              <a:t>dp213</a:t>
            </a:r>
            <a:endParaRPr lang="zh-CN" altLang="en-US" sz="2800" b="1" dirty="0">
              <a:solidFill>
                <a:srgbClr val="0000FF"/>
              </a:solidFill>
            </a:endParaRPr>
          </a:p>
        </p:txBody>
      </p:sp>
      <p:sp>
        <p:nvSpPr>
          <p:cNvPr id="6" name="矩形 5"/>
          <p:cNvSpPr/>
          <p:nvPr/>
        </p:nvSpPr>
        <p:spPr>
          <a:xfrm>
            <a:off x="609600" y="1672347"/>
            <a:ext cx="8283575" cy="4901342"/>
          </a:xfrm>
          <a:prstGeom prst="rect">
            <a:avLst/>
          </a:prstGeom>
        </p:spPr>
        <p:txBody>
          <a:bodyPr>
            <a:spAutoFit/>
          </a:bodyPr>
          <a:lstStyle/>
          <a:p>
            <a:pPr>
              <a:lnSpc>
                <a:spcPts val="2500"/>
              </a:lnSpc>
              <a:defRPr/>
            </a:pP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500"/>
              </a:lnSpc>
              <a:defRPr/>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arri</a:t>
            </a:r>
            <a:r>
              <a:rPr lang="en-US" altLang="zh-CN" sz="2000" b="1" dirty="0">
                <a:effectLst>
                  <a:outerShdw blurRad="38100" dist="38100" dir="2700000" algn="tl">
                    <a:srgbClr val="000000">
                      <a:alpha val="43137"/>
                    </a:srgbClr>
                  </a:outerShdw>
                </a:effectLst>
                <a:latin typeface="+mn-ea"/>
                <a:ea typeface="+mn-ea"/>
              </a:rPr>
              <a:t>[] = {23, 56, 78, 82, 77, 35, 22, 18, 44, 67};</a:t>
            </a:r>
          </a:p>
          <a:p>
            <a:pPr>
              <a:lnSpc>
                <a:spcPts val="2500"/>
              </a:lnSpc>
              <a:defRPr/>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main( )</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sum;                </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用于存放累加</a:t>
            </a:r>
            <a:r>
              <a:rPr lang="zh-CN" altLang="en-US" sz="2000" b="1" dirty="0" smtClean="0">
                <a:effectLst>
                  <a:outerShdw blurRad="38100" dist="38100" dir="2700000" algn="tl">
                    <a:srgbClr val="000000">
                      <a:alpha val="43137"/>
                    </a:srgbClr>
                  </a:outerShdw>
                </a:effectLst>
                <a:latin typeface="+mn-ea"/>
                <a:ea typeface="+mn-ea"/>
              </a:rPr>
              <a:t>和</a:t>
            </a:r>
            <a:endParaRPr lang="en-US" altLang="zh-CN" sz="2000" b="1" dirty="0" smtClean="0">
              <a:effectLst>
                <a:outerShdw blurRad="38100" dist="38100" dir="2700000" algn="tl">
                  <a:srgbClr val="000000">
                    <a:alpha val="43137"/>
                  </a:srgbClr>
                </a:outerShdw>
              </a:effectLst>
              <a:latin typeface="+mn-ea"/>
              <a:ea typeface="+mn-ea"/>
            </a:endParaRPr>
          </a:p>
          <a:p>
            <a:pPr>
              <a:lnSpc>
                <a:spcPts val="2500"/>
              </a:lnSpc>
              <a:defRPr/>
            </a:pPr>
            <a:endParaRPr lang="en-US" altLang="zh-CN" sz="2000" b="1" dirty="0" smtClean="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嵌入汇编</a:t>
            </a:r>
          </a:p>
          <a:p>
            <a:pPr>
              <a:lnSpc>
                <a:spcPts val="2500"/>
              </a:lnSpc>
              <a:defRPr/>
            </a:pPr>
            <a:r>
              <a:rPr lang="zh-CN" altLang="en-US"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mn-ea"/>
                <a:ea typeface="+mn-ea"/>
              </a:rPr>
              <a:t>_</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asm</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 .. ..</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 .. ..</a:t>
            </a:r>
          </a:p>
          <a:p>
            <a:pPr>
              <a:lnSpc>
                <a:spcPts val="2500"/>
              </a:lnSpc>
              <a:defRPr/>
            </a:pP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p>
          <a:p>
            <a:pPr>
              <a:lnSpc>
                <a:spcPts val="2500"/>
              </a:lnSpc>
              <a:defRPr/>
            </a:pPr>
            <a:endParaRPr lang="en-US" altLang="zh-CN" sz="2000" b="1" dirty="0" smtClean="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smtClean="0">
                <a:effectLst>
                  <a:outerShdw blurRad="38100" dist="38100" dir="2700000" algn="tl">
                    <a:srgbClr val="000000">
                      <a:alpha val="43137"/>
                    </a:srgbClr>
                  </a:outerShdw>
                </a:effectLst>
                <a:latin typeface="+mn-ea"/>
                <a:ea typeface="+mn-ea"/>
              </a:rPr>
              <a:t>("sum=%d\</a:t>
            </a:r>
            <a:r>
              <a:rPr lang="en-US" altLang="zh-CN" sz="2000" b="1" dirty="0" err="1" smtClean="0">
                <a:effectLst>
                  <a:outerShdw blurRad="38100" dist="38100" dir="2700000" algn="tl">
                    <a:srgbClr val="000000">
                      <a:alpha val="43137"/>
                    </a:srgbClr>
                  </a:outerShdw>
                </a:effectLst>
                <a:latin typeface="+mn-ea"/>
                <a:ea typeface="+mn-ea"/>
              </a:rPr>
              <a:t>n",sum</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显示为</a:t>
            </a:r>
            <a:r>
              <a:rPr lang="en-US" altLang="zh-CN" sz="2000" b="1" dirty="0" smtClean="0">
                <a:effectLst>
                  <a:outerShdw blurRad="38100" dist="38100" dir="2700000" algn="tl">
                    <a:srgbClr val="000000">
                      <a:alpha val="43137"/>
                    </a:srgbClr>
                  </a:outerShdw>
                </a:effectLst>
                <a:latin typeface="+mn-ea"/>
                <a:ea typeface="+mn-ea"/>
              </a:rPr>
              <a:t>sum=502</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return  </a:t>
            </a:r>
            <a:r>
              <a:rPr lang="en-US" altLang="zh-CN" sz="2000" b="1" dirty="0">
                <a:effectLst>
                  <a:outerShdw blurRad="38100" dist="38100" dir="2700000" algn="tl">
                    <a:srgbClr val="000000">
                      <a:alpha val="43137"/>
                    </a:srgbClr>
                  </a:outerShdw>
                </a:effectLst>
                <a:latin typeface="+mn-ea"/>
                <a:ea typeface="+mn-ea"/>
              </a:rPr>
              <a:t>0;</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7"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2.6.2  </a:t>
            </a:r>
            <a:r>
              <a:rPr lang="zh-CN" altLang="en-US" b="1" dirty="0" smtClean="0">
                <a:solidFill>
                  <a:srgbClr val="0000FF"/>
                </a:solidFill>
              </a:rPr>
              <a:t>常用条件转移指令</a:t>
            </a:r>
            <a:endParaRPr lang="zh-CN" altLang="en-US" dirty="0"/>
          </a:p>
        </p:txBody>
      </p:sp>
      <p:sp>
        <p:nvSpPr>
          <p:cNvPr id="3" name="圆角矩形标注 2"/>
          <p:cNvSpPr/>
          <p:nvPr/>
        </p:nvSpPr>
        <p:spPr>
          <a:xfrm>
            <a:off x="3095042" y="4221088"/>
            <a:ext cx="2917118" cy="849866"/>
          </a:xfrm>
          <a:prstGeom prst="wedgeRoundRectCallout">
            <a:avLst>
              <a:gd name="adj1" fmla="val -69984"/>
              <a:gd name="adj2" fmla="val 1338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rPr>
              <a:t>计算</a:t>
            </a:r>
            <a:r>
              <a:rPr lang="zh-CN" altLang="en-US" sz="2000" b="1" dirty="0" smtClean="0">
                <a:solidFill>
                  <a:srgbClr val="0000FF"/>
                </a:solidFill>
              </a:rPr>
              <a:t>整型</a:t>
            </a:r>
            <a:r>
              <a:rPr lang="zh-CN" altLang="en-US" sz="2000" b="1" dirty="0">
                <a:solidFill>
                  <a:srgbClr val="0000FF"/>
                </a:solidFill>
              </a:rPr>
              <a:t>数组</a:t>
            </a:r>
            <a:r>
              <a:rPr lang="en-US" altLang="zh-CN" sz="2000" b="1" dirty="0" err="1">
                <a:solidFill>
                  <a:srgbClr val="0000FF"/>
                </a:solidFill>
              </a:rPr>
              <a:t>arri</a:t>
            </a:r>
            <a:r>
              <a:rPr lang="zh-CN" altLang="en-US" sz="2000" b="1" dirty="0" smtClean="0">
                <a:solidFill>
                  <a:srgbClr val="0000FF"/>
                </a:solidFill>
              </a:rPr>
              <a:t>中</a:t>
            </a:r>
            <a:endParaRPr lang="en-US" altLang="zh-CN" sz="2000" b="1" dirty="0" smtClean="0">
              <a:solidFill>
                <a:srgbClr val="0000FF"/>
              </a:solidFill>
            </a:endParaRPr>
          </a:p>
          <a:p>
            <a:r>
              <a:rPr lang="en-US" altLang="zh-CN" sz="2000" b="1" dirty="0" smtClean="0">
                <a:solidFill>
                  <a:srgbClr val="0000FF"/>
                </a:solidFill>
              </a:rPr>
              <a:t>10</a:t>
            </a:r>
            <a:r>
              <a:rPr lang="zh-CN" altLang="en-US" sz="2000" b="1" dirty="0">
                <a:solidFill>
                  <a:srgbClr val="0000FF"/>
                </a:solidFill>
              </a:rPr>
              <a:t>个元素值之</a:t>
            </a:r>
            <a:r>
              <a:rPr lang="zh-CN" altLang="en-US" sz="2000" b="1" dirty="0" smtClean="0">
                <a:solidFill>
                  <a:srgbClr val="0000FF"/>
                </a:solidFill>
              </a:rPr>
              <a:t>和</a:t>
            </a:r>
            <a:endParaRPr lang="zh-CN" altLang="en-US" dirty="0"/>
          </a:p>
        </p:txBody>
      </p:sp>
    </p:spTree>
    <p:extLst>
      <p:ext uri="{BB962C8B-B14F-4D97-AF65-F5344CB8AC3E}">
        <p14:creationId xmlns:p14="http://schemas.microsoft.com/office/powerpoint/2010/main" val="249060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a:t>
            </a:r>
            <a:r>
              <a:rPr lang="zh-CN" altLang="en-US" sz="2800" b="1" dirty="0">
                <a:solidFill>
                  <a:srgbClr val="0000FF"/>
                </a:solidFill>
              </a:rPr>
              <a:t>程序</a:t>
            </a:r>
            <a:r>
              <a:rPr lang="en-US" altLang="zh-CN" sz="2800" b="1" dirty="0" smtClean="0">
                <a:solidFill>
                  <a:srgbClr val="0000FF"/>
                </a:solidFill>
              </a:rPr>
              <a:t>dp213</a:t>
            </a:r>
            <a:endParaRPr lang="zh-CN" altLang="en-US" sz="2800" b="1" dirty="0">
              <a:solidFill>
                <a:srgbClr val="0000FF"/>
              </a:solidFill>
            </a:endParaRPr>
          </a:p>
        </p:txBody>
      </p:sp>
      <p:sp>
        <p:nvSpPr>
          <p:cNvPr id="6" name="矩形 5"/>
          <p:cNvSpPr/>
          <p:nvPr/>
        </p:nvSpPr>
        <p:spPr>
          <a:xfrm>
            <a:off x="609600" y="1672347"/>
            <a:ext cx="8283575" cy="4713791"/>
          </a:xfrm>
          <a:prstGeom prst="rect">
            <a:avLst/>
          </a:prstGeom>
        </p:spPr>
        <p:txBody>
          <a:bodyPr>
            <a:spAutoFit/>
          </a:bodyPr>
          <a:lstStyle/>
          <a:p>
            <a:pPr>
              <a:lnSpc>
                <a:spcPts val="2800"/>
              </a:lnSpc>
              <a:defRPr/>
            </a:pPr>
            <a:r>
              <a:rPr lang="en-US" altLang="zh-CN" sz="2000" b="1" dirty="0" smtClean="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800"/>
              </a:lnSpc>
              <a:defRPr/>
            </a:pPr>
            <a:r>
              <a:rPr lang="en-US" altLang="zh-CN" sz="2000" b="1" dirty="0" smtClean="0">
                <a:effectLst>
                  <a:outerShdw blurRad="38100" dist="38100" dir="2700000" algn="tl">
                    <a:srgbClr val="000000">
                      <a:alpha val="43137"/>
                    </a:srgbClr>
                  </a:outerShdw>
                </a:effectLst>
                <a:latin typeface="+mn-ea"/>
                <a:ea typeface="+mn-ea"/>
              </a:rPr>
              <a:t>     MOV    </a:t>
            </a:r>
            <a:r>
              <a:rPr lang="en-US" altLang="zh-CN" sz="2000" b="1" dirty="0">
                <a:effectLst>
                  <a:outerShdw blurRad="38100" dist="38100" dir="2700000" algn="tl">
                    <a:srgbClr val="000000">
                      <a:alpha val="43137"/>
                    </a:srgbClr>
                  </a:outerShdw>
                </a:effectLst>
                <a:latin typeface="+mn-ea"/>
                <a:ea typeface="+mn-ea"/>
              </a:rPr>
              <a:t>EAX, 0            //</a:t>
            </a:r>
            <a:r>
              <a:rPr lang="zh-CN" altLang="en-US" sz="2000" b="1" dirty="0">
                <a:effectLst>
                  <a:outerShdw blurRad="38100" dist="38100" dir="2700000" algn="tl">
                    <a:srgbClr val="000000">
                      <a:alpha val="43137"/>
                    </a:srgbClr>
                  </a:outerShdw>
                </a:effectLst>
                <a:latin typeface="+mn-ea"/>
                <a:ea typeface="+mn-ea"/>
              </a:rPr>
              <a:t>用于存放累加和</a:t>
            </a:r>
          </a:p>
          <a:p>
            <a:pPr>
              <a:lnSpc>
                <a:spcPts val="28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ESI, 0            //</a:t>
            </a:r>
            <a:r>
              <a:rPr lang="zh-CN" altLang="en-US" sz="2000" b="1" dirty="0">
                <a:effectLst>
                  <a:outerShdw blurRad="38100" dist="38100" dir="2700000" algn="tl">
                    <a:srgbClr val="000000">
                      <a:alpha val="43137"/>
                    </a:srgbClr>
                  </a:outerShdw>
                </a:effectLst>
                <a:latin typeface="+mn-ea"/>
                <a:ea typeface="+mn-ea"/>
              </a:rPr>
              <a:t>作为数组的下标（索引）</a:t>
            </a:r>
          </a:p>
          <a:p>
            <a:pPr>
              <a:lnSpc>
                <a:spcPts val="28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ECX, 10           //</a:t>
            </a:r>
            <a:r>
              <a:rPr lang="zh-CN" altLang="en-US" sz="2000" b="1" dirty="0">
                <a:effectLst>
                  <a:outerShdw blurRad="38100" dist="38100" dir="2700000" algn="tl">
                    <a:srgbClr val="000000">
                      <a:alpha val="43137"/>
                    </a:srgbClr>
                  </a:outerShdw>
                </a:effectLst>
                <a:latin typeface="+mn-ea"/>
                <a:ea typeface="+mn-ea"/>
              </a:rPr>
              <a:t>作为计数器</a:t>
            </a:r>
          </a:p>
          <a:p>
            <a:pPr>
              <a:lnSpc>
                <a:spcPts val="28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EBX, </a:t>
            </a:r>
            <a:r>
              <a:rPr lang="en-US" altLang="zh-CN" sz="2000" b="1" dirty="0" err="1">
                <a:effectLst>
                  <a:outerShdw blurRad="38100" dist="38100" dir="2700000" algn="tl">
                    <a:srgbClr val="000000">
                      <a:alpha val="43137"/>
                    </a:srgbClr>
                  </a:outerShdw>
                </a:effectLst>
                <a:latin typeface="+mn-ea"/>
                <a:ea typeface="+mn-ea"/>
              </a:rPr>
              <a:t>arri</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得到数组首元素的有效地址</a:t>
            </a:r>
          </a:p>
          <a:p>
            <a:pPr>
              <a:lnSpc>
                <a:spcPts val="2800"/>
              </a:lnSpc>
              <a:defRPr/>
            </a:pPr>
            <a:r>
              <a:rPr lang="en-US" altLang="zh-CN" sz="2000" b="1" dirty="0" smtClean="0">
                <a:effectLst>
                  <a:outerShdw blurRad="38100" dist="38100" dir="2700000" algn="tl">
                    <a:srgbClr val="000000">
                      <a:alpha val="43137"/>
                    </a:srgbClr>
                  </a:outerShdw>
                </a:effectLst>
                <a:latin typeface="+mn-ea"/>
                <a:ea typeface="+mn-ea"/>
              </a:rPr>
              <a:t>   NEXT</a:t>
            </a:r>
            <a:r>
              <a:rPr lang="en-US" altLang="zh-CN" sz="2000" b="1" dirty="0">
                <a:effectLst>
                  <a:outerShdw blurRad="38100" dist="38100" dir="2700000" algn="tl">
                    <a:srgbClr val="000000">
                      <a:alpha val="43137"/>
                    </a:srgbClr>
                  </a:outerShdw>
                </a:effectLst>
                <a:latin typeface="+mn-ea"/>
                <a:ea typeface="+mn-ea"/>
              </a:rPr>
              <a:t>:</a:t>
            </a:r>
          </a:p>
          <a:p>
            <a:pPr>
              <a:lnSpc>
                <a:spcPts val="28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a:effectLst>
                  <a:outerShdw blurRad="38100" dist="38100" dir="2700000" algn="tl">
                    <a:srgbClr val="000000">
                      <a:alpha val="43137"/>
                    </a:srgbClr>
                  </a:outerShdw>
                </a:effectLst>
                <a:latin typeface="+mn-ea"/>
                <a:ea typeface="+mn-ea"/>
              </a:rPr>
              <a:t>EAX, [EBX+ESI*4]  //</a:t>
            </a:r>
            <a:r>
              <a:rPr lang="zh-CN" altLang="en-US" sz="2000" b="1" dirty="0">
                <a:effectLst>
                  <a:outerShdw blurRad="38100" dist="38100" dir="2700000" algn="tl">
                    <a:srgbClr val="000000">
                      <a:alpha val="43137"/>
                    </a:srgbClr>
                  </a:outerShdw>
                </a:effectLst>
                <a:latin typeface="+mn-ea"/>
                <a:ea typeface="+mn-ea"/>
              </a:rPr>
              <a:t>累加某个元素值（由索引确定）</a:t>
            </a:r>
          </a:p>
          <a:p>
            <a:pPr>
              <a:lnSpc>
                <a:spcPts val="28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INC    </a:t>
            </a:r>
            <a:r>
              <a:rPr lang="en-US" altLang="zh-CN" sz="2000" b="1" dirty="0">
                <a:effectLst>
                  <a:outerShdw blurRad="38100" dist="38100" dir="2700000" algn="tl">
                    <a:srgbClr val="000000">
                      <a:alpha val="43137"/>
                    </a:srgbClr>
                  </a:outerShdw>
                </a:effectLst>
                <a:latin typeface="+mn-ea"/>
                <a:ea typeface="+mn-ea"/>
              </a:rPr>
              <a:t>ESI               //</a:t>
            </a:r>
            <a:r>
              <a:rPr lang="zh-CN" altLang="en-US" sz="2000" b="1" dirty="0">
                <a:effectLst>
                  <a:outerShdw blurRad="38100" dist="38100" dir="2700000" algn="tl">
                    <a:srgbClr val="000000">
                      <a:alpha val="43137"/>
                    </a:srgbClr>
                  </a:outerShdw>
                </a:effectLst>
                <a:latin typeface="+mn-ea"/>
                <a:ea typeface="+mn-ea"/>
              </a:rPr>
              <a:t>调整下标</a:t>
            </a:r>
          </a:p>
          <a:p>
            <a:pPr>
              <a:lnSpc>
                <a:spcPts val="28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DEC    </a:t>
            </a:r>
            <a:r>
              <a:rPr lang="en-US" altLang="zh-CN" sz="2000" b="1" dirty="0">
                <a:solidFill>
                  <a:srgbClr val="0000FF"/>
                </a:solidFill>
                <a:effectLst>
                  <a:outerShdw blurRad="38100" dist="38100" dir="2700000" algn="tl">
                    <a:srgbClr val="000000">
                      <a:alpha val="43137"/>
                    </a:srgbClr>
                  </a:outerShdw>
                </a:effectLst>
                <a:latin typeface="+mn-ea"/>
                <a:ea typeface="+mn-ea"/>
              </a:rPr>
              <a:t>ECX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计数器减</a:t>
            </a:r>
            <a:r>
              <a:rPr lang="en-US" altLang="zh-CN" sz="2000" b="1" dirty="0">
                <a:effectLst>
                  <a:outerShdw blurRad="38100" dist="38100" dir="2700000" algn="tl">
                    <a:srgbClr val="000000">
                      <a:alpha val="43137"/>
                    </a:srgbClr>
                  </a:outerShdw>
                </a:effectLst>
                <a:latin typeface="+mn-ea"/>
                <a:ea typeface="+mn-ea"/>
              </a:rPr>
              <a:t>1</a:t>
            </a:r>
            <a:r>
              <a:rPr lang="zh-CN" altLang="en-US" sz="2000" b="1" dirty="0">
                <a:effectLst>
                  <a:outerShdw blurRad="38100" dist="38100" dir="2700000" algn="tl">
                    <a:srgbClr val="000000">
                      <a:alpha val="43137"/>
                    </a:srgbClr>
                  </a:outerShdw>
                </a:effectLst>
                <a:latin typeface="+mn-ea"/>
                <a:ea typeface="+mn-ea"/>
              </a:rPr>
              <a:t>（该指令会影响状态标志）</a:t>
            </a:r>
          </a:p>
          <a:p>
            <a:pPr>
              <a:lnSpc>
                <a:spcPts val="28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mn-ea"/>
                <a:ea typeface="+mn-ea"/>
              </a:rPr>
              <a:t>JNZ    </a:t>
            </a:r>
            <a:r>
              <a:rPr lang="en-US" altLang="zh-CN" sz="2000" b="1" dirty="0">
                <a:solidFill>
                  <a:srgbClr val="FF0000"/>
                </a:solidFill>
                <a:effectLst>
                  <a:outerShdw blurRad="38100" dist="38100" dir="2700000" algn="tl">
                    <a:srgbClr val="000000">
                      <a:alpha val="43137"/>
                    </a:srgbClr>
                  </a:outerShdw>
                </a:effectLst>
                <a:latin typeface="+mn-ea"/>
                <a:ea typeface="+mn-ea"/>
              </a:rPr>
              <a:t>NEXT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当</a:t>
            </a:r>
            <a:r>
              <a:rPr lang="en-US" altLang="zh-CN" sz="2000" b="1" dirty="0">
                <a:effectLst>
                  <a:outerShdw blurRad="38100" dist="38100" dir="2700000" algn="tl">
                    <a:srgbClr val="000000">
                      <a:alpha val="43137"/>
                    </a:srgbClr>
                  </a:outerShdw>
                </a:effectLst>
                <a:latin typeface="+mn-ea"/>
                <a:ea typeface="+mn-ea"/>
              </a:rPr>
              <a:t>ECX</a:t>
            </a:r>
            <a:r>
              <a:rPr lang="zh-CN" altLang="en-US" sz="2000" b="1" dirty="0">
                <a:effectLst>
                  <a:outerShdw blurRad="38100" dist="38100" dir="2700000" algn="tl">
                    <a:srgbClr val="000000">
                      <a:alpha val="43137"/>
                    </a:srgbClr>
                  </a:outerShdw>
                </a:effectLst>
                <a:latin typeface="+mn-ea"/>
                <a:ea typeface="+mn-ea"/>
              </a:rPr>
              <a:t>不为</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，则从</a:t>
            </a:r>
            <a:r>
              <a:rPr lang="en-US" altLang="zh-CN" sz="2000" b="1" dirty="0">
                <a:effectLst>
                  <a:outerShdw blurRad="38100" dist="38100" dir="2700000" algn="tl">
                    <a:srgbClr val="000000">
                      <a:alpha val="43137"/>
                    </a:srgbClr>
                  </a:outerShdw>
                </a:effectLst>
                <a:latin typeface="+mn-ea"/>
                <a:ea typeface="+mn-ea"/>
              </a:rPr>
              <a:t>NEXT</a:t>
            </a:r>
            <a:r>
              <a:rPr lang="zh-CN" altLang="en-US" sz="2000" b="1" dirty="0">
                <a:effectLst>
                  <a:outerShdw blurRad="38100" dist="38100" dir="2700000" algn="tl">
                    <a:srgbClr val="000000">
                      <a:alpha val="43137"/>
                    </a:srgbClr>
                  </a:outerShdw>
                </a:effectLst>
                <a:latin typeface="+mn-ea"/>
                <a:ea typeface="+mn-ea"/>
              </a:rPr>
              <a:t>处继续执行</a:t>
            </a:r>
          </a:p>
          <a:p>
            <a:pPr>
              <a:lnSpc>
                <a:spcPts val="28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8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sum, EAX          //</a:t>
            </a:r>
            <a:r>
              <a:rPr lang="zh-CN" altLang="en-US" sz="2000" b="1" dirty="0">
                <a:effectLst>
                  <a:outerShdw blurRad="38100" dist="38100" dir="2700000" algn="tl">
                    <a:srgbClr val="000000">
                      <a:alpha val="43137"/>
                    </a:srgbClr>
                  </a:outerShdw>
                </a:effectLst>
                <a:latin typeface="+mn-ea"/>
                <a:ea typeface="+mn-ea"/>
              </a:rPr>
              <a:t>保存累加和</a:t>
            </a:r>
          </a:p>
          <a:p>
            <a:pPr>
              <a:lnSpc>
                <a:spcPts val="2800"/>
              </a:lnSpc>
              <a:defRPr/>
            </a:pP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7"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2.6.2  </a:t>
            </a:r>
            <a:r>
              <a:rPr lang="zh-CN" altLang="en-US" b="1" dirty="0" smtClean="0">
                <a:solidFill>
                  <a:srgbClr val="0000FF"/>
                </a:solidFill>
              </a:rPr>
              <a:t>常用条件转移指令</a:t>
            </a:r>
            <a:endParaRPr lang="zh-CN" altLang="en-US" dirty="0"/>
          </a:p>
        </p:txBody>
      </p:sp>
      <p:sp>
        <p:nvSpPr>
          <p:cNvPr id="3" name="圆角矩形标注 2"/>
          <p:cNvSpPr/>
          <p:nvPr/>
        </p:nvSpPr>
        <p:spPr>
          <a:xfrm>
            <a:off x="3292828" y="6008946"/>
            <a:ext cx="2917118" cy="849866"/>
          </a:xfrm>
          <a:prstGeom prst="wedgeRoundRectCallout">
            <a:avLst>
              <a:gd name="adj1" fmla="val -60671"/>
              <a:gd name="adj2" fmla="val -3963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rPr>
              <a:t>计算</a:t>
            </a:r>
            <a:r>
              <a:rPr lang="zh-CN" altLang="en-US" sz="2000" b="1" dirty="0" smtClean="0">
                <a:solidFill>
                  <a:srgbClr val="0000FF"/>
                </a:solidFill>
              </a:rPr>
              <a:t>整型</a:t>
            </a:r>
            <a:r>
              <a:rPr lang="zh-CN" altLang="en-US" sz="2000" b="1" dirty="0">
                <a:solidFill>
                  <a:srgbClr val="0000FF"/>
                </a:solidFill>
              </a:rPr>
              <a:t>数组</a:t>
            </a:r>
            <a:r>
              <a:rPr lang="en-US" altLang="zh-CN" sz="2000" b="1" dirty="0" err="1">
                <a:solidFill>
                  <a:srgbClr val="0000FF"/>
                </a:solidFill>
              </a:rPr>
              <a:t>arri</a:t>
            </a:r>
            <a:r>
              <a:rPr lang="zh-CN" altLang="en-US" sz="2000" b="1" dirty="0" smtClean="0">
                <a:solidFill>
                  <a:srgbClr val="0000FF"/>
                </a:solidFill>
              </a:rPr>
              <a:t>中</a:t>
            </a:r>
            <a:endParaRPr lang="en-US" altLang="zh-CN" sz="2000" b="1" dirty="0" smtClean="0">
              <a:solidFill>
                <a:srgbClr val="0000FF"/>
              </a:solidFill>
            </a:endParaRPr>
          </a:p>
          <a:p>
            <a:r>
              <a:rPr lang="en-US" altLang="zh-CN" sz="2000" b="1" dirty="0" smtClean="0">
                <a:solidFill>
                  <a:srgbClr val="0000FF"/>
                </a:solidFill>
              </a:rPr>
              <a:t>10</a:t>
            </a:r>
            <a:r>
              <a:rPr lang="zh-CN" altLang="en-US" sz="2000" b="1" dirty="0">
                <a:solidFill>
                  <a:srgbClr val="0000FF"/>
                </a:solidFill>
              </a:rPr>
              <a:t>个元素值之</a:t>
            </a:r>
            <a:r>
              <a:rPr lang="zh-CN" altLang="en-US" sz="2000" b="1" dirty="0" smtClean="0">
                <a:solidFill>
                  <a:srgbClr val="0000FF"/>
                </a:solidFill>
              </a:rPr>
              <a:t>和</a:t>
            </a:r>
            <a:endParaRPr lang="zh-CN" altLang="en-US" dirty="0"/>
          </a:p>
        </p:txBody>
      </p:sp>
    </p:spTree>
    <p:extLst>
      <p:ext uri="{BB962C8B-B14F-4D97-AF65-F5344CB8AC3E}">
        <p14:creationId xmlns:p14="http://schemas.microsoft.com/office/powerpoint/2010/main" val="1202725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9" name="Text Box 15"/>
          <p:cNvSpPr txBox="1">
            <a:spLocks noChangeArrowheads="1"/>
          </p:cNvSpPr>
          <p:nvPr/>
        </p:nvSpPr>
        <p:spPr bwMode="auto">
          <a:xfrm>
            <a:off x="587250" y="176204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en-US" altLang="zh-CN" sz="2400" b="1" dirty="0" err="1" smtClean="0">
                <a:latin typeface="Times New Roman" pitchFamily="18" charset="0"/>
              </a:rPr>
              <a:t>Jcc</a:t>
            </a:r>
            <a:r>
              <a:rPr kumimoji="1" lang="zh-CN" altLang="en-US" sz="2400" b="1" dirty="0" smtClean="0">
                <a:latin typeface="Times New Roman" pitchFamily="18" charset="0"/>
              </a:rPr>
              <a:t>指令</a:t>
            </a:r>
            <a:r>
              <a:rPr kumimoji="1" lang="zh-CN" altLang="en-US" sz="2400" b="1" dirty="0">
                <a:latin typeface="Times New Roman" pitchFamily="18" charset="0"/>
              </a:rPr>
              <a:t>的一般格式</a:t>
            </a:r>
          </a:p>
        </p:txBody>
      </p:sp>
      <p:sp>
        <p:nvSpPr>
          <p:cNvPr id="328720" name="Text Box 16"/>
          <p:cNvSpPr txBox="1">
            <a:spLocks noChangeArrowheads="1"/>
          </p:cNvSpPr>
          <p:nvPr/>
        </p:nvSpPr>
        <p:spPr bwMode="auto">
          <a:xfrm>
            <a:off x="731713" y="234888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err="1" smtClean="0">
                <a:solidFill>
                  <a:srgbClr val="FFFF00"/>
                </a:solidFill>
                <a:latin typeface="Times New Roman" pitchFamily="18" charset="0"/>
              </a:rPr>
              <a:t>Jcc</a:t>
            </a:r>
            <a:r>
              <a:rPr kumimoji="1" lang="en-US" altLang="zh-CN" sz="2400" b="1" dirty="0" smtClean="0">
                <a:solidFill>
                  <a:srgbClr val="FFFF00"/>
                </a:solidFill>
                <a:latin typeface="Times New Roman" pitchFamily="18" charset="0"/>
              </a:rPr>
              <a:t>     LAB</a:t>
            </a:r>
            <a:endParaRPr kumimoji="1" lang="en-US" altLang="zh-CN" sz="2400" b="1" dirty="0">
              <a:solidFill>
                <a:srgbClr val="FFFF00"/>
              </a:solidFill>
              <a:latin typeface="Times New Roman" pitchFamily="18" charset="0"/>
            </a:endParaRPr>
          </a:p>
        </p:txBody>
      </p:sp>
      <p:sp>
        <p:nvSpPr>
          <p:cNvPr id="328723" name="Text Box 19"/>
          <p:cNvSpPr txBox="1">
            <a:spLocks noChangeArrowheads="1"/>
          </p:cNvSpPr>
          <p:nvPr/>
        </p:nvSpPr>
        <p:spPr bwMode="auto">
          <a:xfrm>
            <a:off x="658688" y="2979529"/>
            <a:ext cx="7801744" cy="10156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spcBef>
                <a:spcPts val="1200"/>
              </a:spcBef>
              <a:buFont typeface="Wingdings" pitchFamily="2" charset="2"/>
              <a:buNone/>
            </a:pPr>
            <a:r>
              <a:rPr kumimoji="1" lang="zh-CN" altLang="en-US" sz="2400" b="1" dirty="0" smtClean="0">
                <a:latin typeface="Times New Roman" pitchFamily="18" charset="0"/>
              </a:rPr>
              <a:t>符号</a:t>
            </a:r>
            <a:r>
              <a:rPr kumimoji="1" lang="en-US" altLang="zh-CN" sz="2400" b="1" dirty="0" smtClean="0">
                <a:latin typeface="Times New Roman" pitchFamily="18" charset="0"/>
              </a:rPr>
              <a:t>cc</a:t>
            </a:r>
            <a:r>
              <a:rPr kumimoji="1" lang="zh-CN" altLang="en-US" sz="2400" b="1" dirty="0">
                <a:latin typeface="Times New Roman" pitchFamily="18" charset="0"/>
              </a:rPr>
              <a:t>表示</a:t>
            </a:r>
            <a:r>
              <a:rPr kumimoji="1" lang="zh-CN" altLang="en-US" sz="2400" b="1" dirty="0" smtClean="0">
                <a:latin typeface="Times New Roman" pitchFamily="18" charset="0"/>
              </a:rPr>
              <a:t>各种条件缩写</a:t>
            </a:r>
            <a:r>
              <a:rPr kumimoji="1" lang="zh-CN" altLang="en-US" sz="2400" b="1" dirty="0">
                <a:latin typeface="Times New Roman" pitchFamily="18" charset="0"/>
              </a:rPr>
              <a:t>，</a:t>
            </a:r>
            <a:r>
              <a:rPr kumimoji="1" lang="en-US" altLang="zh-CN" sz="2000" b="1" dirty="0">
                <a:latin typeface="Times New Roman" pitchFamily="18" charset="0"/>
              </a:rPr>
              <a:t>LAB</a:t>
            </a:r>
            <a:r>
              <a:rPr kumimoji="1" lang="zh-CN" altLang="en-US" sz="2400" b="1" dirty="0">
                <a:latin typeface="Times New Roman" pitchFamily="18" charset="0"/>
              </a:rPr>
              <a:t>代表源程序中的标号</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a:lnSpc>
                <a:spcPts val="3000"/>
              </a:lnSpc>
              <a:spcBef>
                <a:spcPts val="1200"/>
              </a:spcBef>
              <a:buFont typeface="Wingdings" pitchFamily="2" charset="2"/>
              <a:buNone/>
            </a:pPr>
            <a:r>
              <a:rPr kumimoji="1" lang="zh-CN" altLang="en-US" sz="2400" b="1" dirty="0" smtClean="0">
                <a:latin typeface="Times New Roman" pitchFamily="18" charset="0"/>
              </a:rPr>
              <a:t>当</a:t>
            </a:r>
            <a:r>
              <a:rPr kumimoji="1" lang="zh-CN" altLang="en-US" sz="2400" b="1" dirty="0">
                <a:latin typeface="Times New Roman" pitchFamily="18" charset="0"/>
              </a:rPr>
              <a:t>条件满足时</a:t>
            </a:r>
            <a:r>
              <a:rPr kumimoji="1" lang="zh-CN" altLang="en-US" sz="2400" b="1" dirty="0" smtClean="0">
                <a:latin typeface="Times New Roman" pitchFamily="18" charset="0"/>
              </a:rPr>
              <a:t>，转移</a:t>
            </a:r>
            <a:r>
              <a:rPr kumimoji="1" lang="zh-CN" altLang="en-US" sz="2400" b="1" dirty="0">
                <a:latin typeface="Times New Roman" pitchFamily="18" charset="0"/>
              </a:rPr>
              <a:t>到标号</a:t>
            </a:r>
            <a:r>
              <a:rPr kumimoji="1" lang="en-US" altLang="zh-CN" sz="2000" b="1" dirty="0">
                <a:latin typeface="Times New Roman" pitchFamily="18" charset="0"/>
              </a:rPr>
              <a:t>LAB</a:t>
            </a:r>
            <a:r>
              <a:rPr kumimoji="1" lang="zh-CN" altLang="en-US" sz="2400" b="1" dirty="0">
                <a:latin typeface="Times New Roman" pitchFamily="18" charset="0"/>
              </a:rPr>
              <a:t>处；否则继续顺序执行。</a:t>
            </a:r>
          </a:p>
        </p:txBody>
      </p:sp>
      <p:sp>
        <p:nvSpPr>
          <p:cNvPr id="328724" name="Rectangle 20"/>
          <p:cNvSpPr>
            <a:spLocks noChangeArrowheads="1"/>
          </p:cNvSpPr>
          <p:nvPr/>
        </p:nvSpPr>
        <p:spPr bwMode="auto">
          <a:xfrm>
            <a:off x="658688" y="4221088"/>
            <a:ext cx="8161784" cy="44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spcBef>
                <a:spcPts val="1200"/>
              </a:spcBef>
              <a:buFont typeface="Wingdings" pitchFamily="2" charset="2"/>
              <a:buNone/>
            </a:pPr>
            <a:r>
              <a:rPr kumimoji="1" lang="zh-CN" altLang="en-US" sz="2400" b="1" dirty="0" smtClean="0">
                <a:solidFill>
                  <a:srgbClr val="0066CC"/>
                </a:solidFill>
                <a:latin typeface="Times New Roman" pitchFamily="18" charset="0"/>
              </a:rPr>
              <a:t>条件转移</a:t>
            </a:r>
            <a:r>
              <a:rPr kumimoji="1" lang="zh-CN" altLang="en-US" sz="2400" b="1" dirty="0">
                <a:solidFill>
                  <a:srgbClr val="0066CC"/>
                </a:solidFill>
                <a:latin typeface="Times New Roman" pitchFamily="18" charset="0"/>
              </a:rPr>
              <a:t>指令是使用得最多的控制</a:t>
            </a:r>
            <a:r>
              <a:rPr kumimoji="1" lang="zh-CN" altLang="en-US" sz="2400" b="1" dirty="0" smtClean="0">
                <a:solidFill>
                  <a:srgbClr val="0066CC"/>
                </a:solidFill>
                <a:latin typeface="Times New Roman" pitchFamily="18" charset="0"/>
              </a:rPr>
              <a:t>转移指令。</a:t>
            </a:r>
          </a:p>
        </p:txBody>
      </p:sp>
      <p:sp>
        <p:nvSpPr>
          <p:cNvPr id="9" name="Text Box 4"/>
          <p:cNvSpPr txBox="1">
            <a:spLocks noChangeArrowheads="1"/>
          </p:cNvSpPr>
          <p:nvPr/>
        </p:nvSpPr>
        <p:spPr bwMode="auto">
          <a:xfrm>
            <a:off x="611188" y="116681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11" name="Rectangle 2"/>
          <p:cNvSpPr>
            <a:spLocks noGrp="1" noChangeArrowheads="1"/>
          </p:cNvSpPr>
          <p:nvPr>
            <p:ph type="title"/>
          </p:nvPr>
        </p:nvSpPr>
        <p:spPr/>
        <p:txBody>
          <a:bodyPr/>
          <a:lstStyle/>
          <a:p>
            <a:r>
              <a:rPr lang="en-US" altLang="zh-CN" b="1" dirty="0" smtClean="0">
                <a:solidFill>
                  <a:srgbClr val="0000FF"/>
                </a:solidFill>
              </a:rPr>
              <a:t>2.6.2  </a:t>
            </a:r>
            <a:r>
              <a:rPr lang="zh-CN" altLang="en-US" b="1" dirty="0" smtClean="0">
                <a:solidFill>
                  <a:srgbClr val="0000FF"/>
                </a:solidFill>
              </a:rPr>
              <a:t>常用条件转移指令</a:t>
            </a:r>
            <a:endParaRPr lang="zh-CN" altLang="en-US" dirty="0"/>
          </a:p>
        </p:txBody>
      </p:sp>
    </p:spTree>
    <p:extLst>
      <p:ext uri="{BB962C8B-B14F-4D97-AF65-F5344CB8AC3E}">
        <p14:creationId xmlns:p14="http://schemas.microsoft.com/office/powerpoint/2010/main" val="176773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8724"/>
                                        </p:tgtEl>
                                        <p:attrNameLst>
                                          <p:attrName>style.visibility</p:attrName>
                                        </p:attrNameLst>
                                      </p:cBhvr>
                                      <p:to>
                                        <p:strVal val="visible"/>
                                      </p:to>
                                    </p:set>
                                    <p:animEffect transition="in" filter="barn(inVertical)">
                                      <p:cBhvr>
                                        <p:cTn id="7" dur="500"/>
                                        <p:tgtEl>
                                          <p:spTgt spid="32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9" name="Text Box 15"/>
          <p:cNvSpPr txBox="1">
            <a:spLocks noChangeArrowheads="1"/>
          </p:cNvSpPr>
          <p:nvPr/>
        </p:nvSpPr>
        <p:spPr bwMode="auto">
          <a:xfrm>
            <a:off x="587250" y="176204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zh-CN" altLang="en-US" sz="2400" b="1" dirty="0">
                <a:latin typeface="Times New Roman" pitchFamily="18" charset="0"/>
              </a:rPr>
              <a:t>注意</a:t>
            </a:r>
          </a:p>
        </p:txBody>
      </p:sp>
      <p:sp>
        <p:nvSpPr>
          <p:cNvPr id="328724" name="Rectangle 20"/>
          <p:cNvSpPr>
            <a:spLocks noChangeArrowheads="1"/>
          </p:cNvSpPr>
          <p:nvPr/>
        </p:nvSpPr>
        <p:spPr bwMode="auto">
          <a:xfrm>
            <a:off x="658688" y="2276872"/>
            <a:ext cx="8161784"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spcBef>
                <a:spcPts val="1200"/>
              </a:spcBef>
              <a:buFont typeface="Wingdings" pitchFamily="2" charset="2"/>
              <a:buNone/>
            </a:pPr>
            <a:r>
              <a:rPr kumimoji="1" lang="zh-CN" altLang="en-US" sz="2400" b="1" dirty="0">
                <a:latin typeface="Times New Roman" pitchFamily="18" charset="0"/>
              </a:rPr>
              <a:t>同一指令，可能有多个</a:t>
            </a:r>
            <a:r>
              <a:rPr kumimoji="1" lang="zh-CN" altLang="en-US" sz="2400" b="1" dirty="0" smtClean="0">
                <a:latin typeface="Times New Roman" pitchFamily="18" charset="0"/>
              </a:rPr>
              <a:t>助记符</a:t>
            </a:r>
            <a:endParaRPr kumimoji="1" lang="en-US" altLang="zh-CN" sz="2400" b="1" dirty="0" smtClean="0">
              <a:latin typeface="Times New Roman" pitchFamily="18" charset="0"/>
            </a:endParaRPr>
          </a:p>
          <a:p>
            <a:pPr>
              <a:lnSpc>
                <a:spcPts val="3000"/>
              </a:lnSpc>
              <a:spcBef>
                <a:spcPts val="1200"/>
              </a:spcBef>
              <a:buFont typeface="Wingdings" pitchFamily="2" charset="2"/>
              <a:buNone/>
            </a:pPr>
            <a:endParaRPr kumimoji="1" lang="en-US" altLang="zh-CN" sz="2400" b="1" dirty="0">
              <a:latin typeface="Times New Roman" pitchFamily="18" charset="0"/>
            </a:endParaRP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       J</a:t>
            </a:r>
            <a:r>
              <a:rPr kumimoji="1" lang="en-US" altLang="zh-CN" b="1" dirty="0" smtClean="0">
                <a:solidFill>
                  <a:srgbClr val="0000FF"/>
                </a:solidFill>
                <a:effectLst>
                  <a:outerShdw blurRad="38100" dist="38100" dir="2700000" algn="tl">
                    <a:srgbClr val="000000">
                      <a:alpha val="43137"/>
                    </a:srgbClr>
                  </a:outerShdw>
                </a:effectLst>
                <a:latin typeface="+mn-ea"/>
                <a:ea typeface="+mn-ea"/>
              </a:rPr>
              <a:t>B</a:t>
            </a:r>
            <a:r>
              <a:rPr kumimoji="1" lang="en-US" altLang="zh-CN" b="1" dirty="0" smtClean="0">
                <a:effectLst>
                  <a:outerShdw blurRad="38100" dist="38100" dir="2700000" algn="tl">
                    <a:srgbClr val="000000">
                      <a:alpha val="43137"/>
                    </a:srgbClr>
                  </a:outerShdw>
                </a:effectLst>
                <a:latin typeface="+mn-ea"/>
                <a:ea typeface="+mn-ea"/>
              </a:rPr>
              <a:t>      LABEL3          ;</a:t>
            </a:r>
            <a:r>
              <a:rPr lang="en-US" altLang="zh-CN" b="1" dirty="0" smtClean="0">
                <a:effectLst>
                  <a:outerShdw blurRad="38100" dist="38100" dir="2700000" algn="tl">
                    <a:srgbClr val="000000">
                      <a:alpha val="43137"/>
                    </a:srgbClr>
                  </a:outerShdw>
                </a:effectLst>
                <a:latin typeface="+mn-ea"/>
                <a:ea typeface="+mn-ea"/>
              </a:rPr>
              <a:t>Jump </a:t>
            </a:r>
            <a:r>
              <a:rPr lang="en-US" altLang="zh-CN" b="1" dirty="0">
                <a:effectLst>
                  <a:outerShdw blurRad="38100" dist="38100" dir="2700000" algn="tl">
                    <a:srgbClr val="000000">
                      <a:alpha val="43137"/>
                    </a:srgbClr>
                  </a:outerShdw>
                </a:effectLst>
                <a:latin typeface="+mn-ea"/>
                <a:ea typeface="+mn-ea"/>
              </a:rPr>
              <a:t>if below</a:t>
            </a:r>
            <a:endParaRPr kumimoji="1" lang="zh-CN" altLang="en-US" b="1" dirty="0">
              <a:effectLst>
                <a:outerShdw blurRad="38100" dist="38100" dir="2700000" algn="tl">
                  <a:srgbClr val="000000">
                    <a:alpha val="43137"/>
                  </a:srgbClr>
                </a:outerShdw>
              </a:effectLst>
              <a:latin typeface="+mn-ea"/>
              <a:ea typeface="+mn-ea"/>
            </a:endParaRP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J</a:t>
            </a:r>
            <a:r>
              <a:rPr kumimoji="1" lang="en-US" altLang="zh-CN" b="1" dirty="0" smtClean="0">
                <a:solidFill>
                  <a:srgbClr val="0000FF"/>
                </a:solidFill>
                <a:effectLst>
                  <a:outerShdw blurRad="38100" dist="38100" dir="2700000" algn="tl">
                    <a:srgbClr val="000000">
                      <a:alpha val="43137"/>
                    </a:srgbClr>
                  </a:outerShdw>
                </a:effectLst>
                <a:latin typeface="+mn-ea"/>
                <a:ea typeface="+mn-ea"/>
              </a:rPr>
              <a:t>NAE</a:t>
            </a:r>
            <a:r>
              <a:rPr kumimoji="1" lang="en-US" altLang="zh-CN" b="1" dirty="0" smtClean="0">
                <a:effectLst>
                  <a:outerShdw blurRad="38100" dist="38100" dir="2700000" algn="tl">
                    <a:srgbClr val="000000">
                      <a:alpha val="43137"/>
                    </a:srgbClr>
                  </a:outerShdw>
                </a:effectLst>
                <a:latin typeface="+mn-ea"/>
                <a:ea typeface="+mn-ea"/>
              </a:rPr>
              <a:t>    LABEL3          ;</a:t>
            </a:r>
            <a:r>
              <a:rPr lang="en-US" altLang="zh-CN" b="1" dirty="0" smtClean="0">
                <a:effectLst>
                  <a:outerShdw blurRad="38100" dist="38100" dir="2700000" algn="tl">
                    <a:srgbClr val="000000">
                      <a:alpha val="43137"/>
                    </a:srgbClr>
                  </a:outerShdw>
                </a:effectLst>
                <a:latin typeface="+mn-ea"/>
                <a:ea typeface="+mn-ea"/>
              </a:rPr>
              <a:t>Jump </a:t>
            </a:r>
            <a:r>
              <a:rPr lang="en-US" altLang="zh-CN" b="1" dirty="0">
                <a:effectLst>
                  <a:outerShdw blurRad="38100" dist="38100" dir="2700000" algn="tl">
                    <a:srgbClr val="000000">
                      <a:alpha val="43137"/>
                    </a:srgbClr>
                  </a:outerShdw>
                </a:effectLst>
                <a:latin typeface="+mn-ea"/>
                <a:ea typeface="+mn-ea"/>
              </a:rPr>
              <a:t>if not above or equal</a:t>
            </a:r>
            <a:endParaRPr kumimoji="1" lang="zh-CN" altLang="en-US" b="1" dirty="0">
              <a:effectLst>
                <a:outerShdw blurRad="38100" dist="38100" dir="2700000" algn="tl">
                  <a:srgbClr val="000000">
                    <a:alpha val="43137"/>
                  </a:srgbClr>
                </a:outerShdw>
              </a:effectLst>
              <a:latin typeface="+mn-ea"/>
              <a:ea typeface="+mn-ea"/>
            </a:endParaRP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J</a:t>
            </a:r>
            <a:r>
              <a:rPr kumimoji="1" lang="en-US" altLang="zh-CN" b="1" dirty="0" smtClean="0">
                <a:solidFill>
                  <a:srgbClr val="0000FF"/>
                </a:solidFill>
                <a:effectLst>
                  <a:outerShdw blurRad="38100" dist="38100" dir="2700000" algn="tl">
                    <a:srgbClr val="000000">
                      <a:alpha val="43137"/>
                    </a:srgbClr>
                  </a:outerShdw>
                </a:effectLst>
                <a:latin typeface="+mn-ea"/>
                <a:ea typeface="+mn-ea"/>
              </a:rPr>
              <a:t>C</a:t>
            </a:r>
            <a:r>
              <a:rPr kumimoji="1" lang="en-US" altLang="zh-CN" b="1" dirty="0" smtClean="0">
                <a:effectLst>
                  <a:outerShdw blurRad="38100" dist="38100" dir="2700000" algn="tl">
                    <a:srgbClr val="000000">
                      <a:alpha val="43137"/>
                    </a:srgbClr>
                  </a:outerShdw>
                </a:effectLst>
                <a:latin typeface="+mn-ea"/>
                <a:ea typeface="+mn-ea"/>
              </a:rPr>
              <a:t>      LABEL3          ;</a:t>
            </a:r>
            <a:r>
              <a:rPr lang="en-US" altLang="zh-CN" b="1" dirty="0" smtClean="0">
                <a:effectLst>
                  <a:outerShdw blurRad="38100" dist="38100" dir="2700000" algn="tl">
                    <a:srgbClr val="000000">
                      <a:alpha val="43137"/>
                    </a:srgbClr>
                  </a:outerShdw>
                </a:effectLst>
                <a:latin typeface="+mn-ea"/>
                <a:ea typeface="+mn-ea"/>
              </a:rPr>
              <a:t>Jump </a:t>
            </a:r>
            <a:r>
              <a:rPr lang="en-US" altLang="zh-CN" b="1" dirty="0">
                <a:effectLst>
                  <a:outerShdw blurRad="38100" dist="38100" dir="2700000" algn="tl">
                    <a:srgbClr val="000000">
                      <a:alpha val="43137"/>
                    </a:srgbClr>
                  </a:outerShdw>
                </a:effectLst>
                <a:latin typeface="+mn-ea"/>
                <a:ea typeface="+mn-ea"/>
              </a:rPr>
              <a:t>if carry</a:t>
            </a:r>
            <a:endParaRPr kumimoji="1" lang="zh-CN" altLang="en-US" b="1" dirty="0">
              <a:effectLst>
                <a:outerShdw blurRad="38100" dist="38100" dir="2700000" algn="tl">
                  <a:srgbClr val="000000">
                    <a:alpha val="43137"/>
                  </a:srgbClr>
                </a:outerShdw>
              </a:effectLst>
              <a:latin typeface="+mn-ea"/>
              <a:ea typeface="+mn-ea"/>
            </a:endParaRPr>
          </a:p>
        </p:txBody>
      </p:sp>
      <p:sp>
        <p:nvSpPr>
          <p:cNvPr id="9" name="Text Box 4"/>
          <p:cNvSpPr txBox="1">
            <a:spLocks noChangeArrowheads="1"/>
          </p:cNvSpPr>
          <p:nvPr/>
        </p:nvSpPr>
        <p:spPr bwMode="auto">
          <a:xfrm>
            <a:off x="611188" y="116681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11" name="Rectangle 2"/>
          <p:cNvSpPr>
            <a:spLocks noGrp="1" noChangeArrowheads="1"/>
          </p:cNvSpPr>
          <p:nvPr>
            <p:ph type="title"/>
          </p:nvPr>
        </p:nvSpPr>
        <p:spPr/>
        <p:txBody>
          <a:bodyPr/>
          <a:lstStyle/>
          <a:p>
            <a:r>
              <a:rPr lang="en-US" altLang="zh-CN" b="1" dirty="0" smtClean="0">
                <a:solidFill>
                  <a:srgbClr val="0000FF"/>
                </a:solidFill>
              </a:rPr>
              <a:t>2.6.2  </a:t>
            </a:r>
            <a:r>
              <a:rPr lang="zh-CN" altLang="en-US" b="1" dirty="0" smtClean="0">
                <a:solidFill>
                  <a:srgbClr val="0000FF"/>
                </a:solidFill>
              </a:rPr>
              <a:t>常用条件转移指令</a:t>
            </a:r>
            <a:endParaRPr lang="zh-CN" altLang="en-US" dirty="0"/>
          </a:p>
        </p:txBody>
      </p:sp>
    </p:spTree>
    <p:extLst>
      <p:ext uri="{BB962C8B-B14F-4D97-AF65-F5344CB8AC3E}">
        <p14:creationId xmlns:p14="http://schemas.microsoft.com/office/powerpoint/2010/main" val="905621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574675" y="188640"/>
            <a:ext cx="8001000" cy="720081"/>
          </a:xfrm>
        </p:spPr>
        <p:txBody>
          <a:bodyPr/>
          <a:lstStyle/>
          <a:p>
            <a:r>
              <a:rPr lang="en-US" altLang="zh-CN" b="1" dirty="0">
                <a:solidFill>
                  <a:srgbClr val="0000FF"/>
                </a:solidFill>
              </a:rPr>
              <a:t>2.6.2  </a:t>
            </a:r>
            <a:r>
              <a:rPr lang="zh-CN" altLang="en-US" b="1" dirty="0" smtClean="0">
                <a:solidFill>
                  <a:srgbClr val="0000FF"/>
                </a:solidFill>
              </a:rPr>
              <a:t>常用条件转移</a:t>
            </a:r>
            <a:r>
              <a:rPr lang="zh-CN" altLang="en-US" b="1" dirty="0">
                <a:solidFill>
                  <a:srgbClr val="0000FF"/>
                </a:solidFill>
              </a:rPr>
              <a:t>指令</a:t>
            </a:r>
            <a:endParaRPr lang="zh-CN" altLang="en-US" dirty="0"/>
          </a:p>
        </p:txBody>
      </p:sp>
      <p:sp>
        <p:nvSpPr>
          <p:cNvPr id="56115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61156" name="Text Box 4"/>
          <p:cNvSpPr txBox="1">
            <a:spLocks noChangeArrowheads="1"/>
          </p:cNvSpPr>
          <p:nvPr/>
        </p:nvSpPr>
        <p:spPr bwMode="auto">
          <a:xfrm>
            <a:off x="611188" y="1124744"/>
            <a:ext cx="7921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a:t>
            </a:r>
            <a:r>
              <a:rPr lang="zh-CN" altLang="en-US" sz="2800" b="1" dirty="0" smtClean="0">
                <a:solidFill>
                  <a:srgbClr val="0000FF"/>
                </a:solidFill>
              </a:rPr>
              <a:t>指令</a:t>
            </a:r>
            <a:endParaRPr lang="zh-CN" altLang="en-US" sz="2800" b="1" dirty="0">
              <a:solidFill>
                <a:srgbClr val="0000FF"/>
              </a:solidFill>
            </a:endParaRPr>
          </a:p>
        </p:txBody>
      </p:sp>
      <p:graphicFrame>
        <p:nvGraphicFramePr>
          <p:cNvPr id="561349" name="Group 197"/>
          <p:cNvGraphicFramePr>
            <a:graphicFrameLocks noGrp="1"/>
          </p:cNvGraphicFramePr>
          <p:nvPr>
            <p:ph idx="1"/>
            <p:extLst>
              <p:ext uri="{D42A27DB-BD31-4B8C-83A1-F6EECF244321}">
                <p14:modId xmlns:p14="http://schemas.microsoft.com/office/powerpoint/2010/main" val="984546567"/>
              </p:ext>
            </p:extLst>
          </p:nvPr>
        </p:nvGraphicFramePr>
        <p:xfrm>
          <a:off x="611188" y="1838612"/>
          <a:ext cx="8001000" cy="3750628"/>
        </p:xfrm>
        <a:graphic>
          <a:graphicData uri="http://schemas.openxmlformats.org/drawingml/2006/table">
            <a:tbl>
              <a:tblPr/>
              <a:tblGrid>
                <a:gridCol w="1422400"/>
                <a:gridCol w="2133600"/>
                <a:gridCol w="3025775"/>
                <a:gridCol w="1419225"/>
              </a:tblGrid>
              <a:tr h="30797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指令格式</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转移条件</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转移说明</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其他说明</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JZ    </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JE    </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等于</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0</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转移（</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Jump if zero</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相等转移（</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Jump if equal</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单个标志</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JNZ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JNE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ZF=0</a:t>
                      </a:r>
                      <a:endParaRPr kumimoji="0" lang="en-US" altLang="zh-CN"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不等于</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0</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转移（</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Jump if not zero</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不相等转移（</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Jump if not equal</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单个标志</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37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JB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JNAE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JC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CF=1</a:t>
                      </a:r>
                      <a:endParaRPr kumimoji="0" lang="en-US" altLang="zh-CN"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低于转移（）</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不高于等于转移（）</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进位位被置转移（）</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单个标志</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（无符号数）</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83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JNBE  </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JA    </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(CF</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ZF)=0</a:t>
                      </a:r>
                      <a:endParaRPr kumimoji="0" lang="en-US" altLang="zh-CN"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不低于等于转移（）</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高于转移（）</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两个标志</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（无符号数）</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JLE   </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JNG   </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((SF</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异或</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OF)</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小于等于转移（）</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不大于转移（）</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三个标志</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（有符号数）</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JNLE  </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JG    </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((SF</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异或</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OF)</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不小于等于转移（）</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大于转移（）</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三个标志</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（有符号数）</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57587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Text Box 3"/>
          <p:cNvSpPr txBox="1">
            <a:spLocks noChangeArrowheads="1"/>
          </p:cNvSpPr>
          <p:nvPr/>
        </p:nvSpPr>
        <p:spPr bwMode="auto">
          <a:xfrm>
            <a:off x="593477" y="1844824"/>
            <a:ext cx="7924800" cy="1592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a:p>
            <a:pPr>
              <a:lnSpc>
                <a:spcPts val="3000"/>
              </a:lnSpc>
              <a:spcBef>
                <a:spcPts val="0"/>
              </a:spcBef>
            </a:pPr>
            <a:r>
              <a:rPr kumimoji="1" lang="zh-CN" altLang="en-US" sz="2000" b="1" dirty="0" smtClean="0">
                <a:latin typeface="Times New Roman" pitchFamily="18" charset="0"/>
              </a:rPr>
              <a:t>把</a:t>
            </a:r>
            <a:r>
              <a:rPr kumimoji="1" lang="zh-CN" altLang="en-US" sz="2000" b="1" dirty="0">
                <a:latin typeface="Times New Roman" pitchFamily="18" charset="0"/>
              </a:rPr>
              <a:t>寄存器</a:t>
            </a:r>
            <a:r>
              <a:rPr kumimoji="1" lang="en-US" altLang="zh-CN" sz="2000" b="1" dirty="0">
                <a:latin typeface="Times New Roman" pitchFamily="18" charset="0"/>
              </a:rPr>
              <a:t>ECX</a:t>
            </a:r>
            <a:r>
              <a:rPr kumimoji="1" lang="zh-CN" altLang="en-US" sz="2000" b="1" dirty="0">
                <a:latin typeface="Times New Roman" pitchFamily="18" charset="0"/>
              </a:rPr>
              <a:t>中的值视为有符号数。如下指令片段的</a:t>
            </a:r>
            <a:r>
              <a:rPr kumimoji="1" lang="zh-CN" altLang="en-US" sz="2000" b="1" dirty="0" smtClean="0">
                <a:latin typeface="Times New Roman" pitchFamily="18" charset="0"/>
              </a:rPr>
              <a:t>功能：</a:t>
            </a:r>
            <a:endParaRPr kumimoji="1" lang="en-US" altLang="zh-CN" sz="2000" b="1" dirty="0" smtClean="0">
              <a:latin typeface="Times New Roman" pitchFamily="18" charset="0"/>
            </a:endParaRPr>
          </a:p>
          <a:p>
            <a:pPr>
              <a:lnSpc>
                <a:spcPts val="3000"/>
              </a:lnSpc>
              <a:spcBef>
                <a:spcPts val="0"/>
              </a:spcBef>
            </a:pPr>
            <a:r>
              <a:rPr kumimoji="1" lang="zh-CN" altLang="en-US" sz="2000" b="1" dirty="0" smtClean="0">
                <a:latin typeface="Times New Roman" pitchFamily="18" charset="0"/>
              </a:rPr>
              <a:t>当</a:t>
            </a:r>
            <a:r>
              <a:rPr kumimoji="1" lang="en-US" altLang="zh-CN" sz="2000" b="1" dirty="0">
                <a:latin typeface="Times New Roman" pitchFamily="18" charset="0"/>
              </a:rPr>
              <a:t>ECX</a:t>
            </a:r>
            <a:r>
              <a:rPr kumimoji="1" lang="zh-CN" altLang="en-US" sz="2000" b="1" dirty="0">
                <a:latin typeface="Times New Roman" pitchFamily="18" charset="0"/>
              </a:rPr>
              <a:t>中的值为</a:t>
            </a:r>
            <a:r>
              <a:rPr kumimoji="1" lang="en-US" altLang="zh-CN" sz="2000" b="1" dirty="0">
                <a:latin typeface="Times New Roman" pitchFamily="18" charset="0"/>
              </a:rPr>
              <a:t>0</a:t>
            </a:r>
            <a:r>
              <a:rPr kumimoji="1" lang="zh-CN" altLang="en-US" sz="2000" b="1" dirty="0">
                <a:latin typeface="Times New Roman" pitchFamily="18" charset="0"/>
              </a:rPr>
              <a:t>时，使</a:t>
            </a:r>
            <a:r>
              <a:rPr kumimoji="1" lang="en-US" altLang="zh-CN" sz="2000" b="1" dirty="0">
                <a:latin typeface="Times New Roman" pitchFamily="18" charset="0"/>
              </a:rPr>
              <a:t>EAX</a:t>
            </a:r>
            <a:r>
              <a:rPr kumimoji="1" lang="zh-CN" altLang="en-US" sz="2000" b="1" dirty="0">
                <a:latin typeface="Times New Roman" pitchFamily="18" charset="0"/>
              </a:rPr>
              <a:t>为</a:t>
            </a:r>
            <a:r>
              <a:rPr kumimoji="1" lang="en-US" altLang="zh-CN" sz="2000" b="1" dirty="0">
                <a:latin typeface="Times New Roman" pitchFamily="18" charset="0"/>
              </a:rPr>
              <a:t>0</a:t>
            </a:r>
            <a:r>
              <a:rPr kumimoji="1" lang="zh-CN" altLang="en-US" sz="2000" b="1" dirty="0" smtClean="0">
                <a:latin typeface="Times New Roman" pitchFamily="18" charset="0"/>
              </a:rPr>
              <a:t>；</a:t>
            </a:r>
            <a:endParaRPr kumimoji="1" lang="en-US" altLang="zh-CN" sz="2000" b="1" dirty="0" smtClean="0">
              <a:latin typeface="Times New Roman" pitchFamily="18" charset="0"/>
            </a:endParaRPr>
          </a:p>
          <a:p>
            <a:pPr>
              <a:lnSpc>
                <a:spcPts val="3000"/>
              </a:lnSpc>
              <a:spcBef>
                <a:spcPts val="0"/>
              </a:spcBef>
            </a:pPr>
            <a:r>
              <a:rPr kumimoji="1" lang="zh-CN" altLang="en-US" sz="2000" b="1" dirty="0" smtClean="0">
                <a:latin typeface="Times New Roman" pitchFamily="18" charset="0"/>
              </a:rPr>
              <a:t>当</a:t>
            </a:r>
            <a:r>
              <a:rPr kumimoji="1" lang="en-US" altLang="zh-CN" sz="2000" b="1" dirty="0">
                <a:latin typeface="Times New Roman" pitchFamily="18" charset="0"/>
              </a:rPr>
              <a:t>ECX</a:t>
            </a:r>
            <a:r>
              <a:rPr kumimoji="1" lang="zh-CN" altLang="en-US" sz="2000" b="1" dirty="0">
                <a:latin typeface="Times New Roman" pitchFamily="18" charset="0"/>
              </a:rPr>
              <a:t>为正数时，使</a:t>
            </a:r>
            <a:r>
              <a:rPr kumimoji="1" lang="en-US" altLang="zh-CN" sz="2000" b="1" dirty="0">
                <a:latin typeface="Times New Roman" pitchFamily="18" charset="0"/>
              </a:rPr>
              <a:t>EAX</a:t>
            </a:r>
            <a:r>
              <a:rPr kumimoji="1" lang="zh-CN" altLang="en-US" sz="2000" b="1" dirty="0">
                <a:latin typeface="Times New Roman" pitchFamily="18" charset="0"/>
              </a:rPr>
              <a:t>为</a:t>
            </a:r>
            <a:r>
              <a:rPr kumimoji="1" lang="en-US" altLang="zh-CN" sz="2000" b="1" dirty="0">
                <a:latin typeface="Times New Roman" pitchFamily="18" charset="0"/>
              </a:rPr>
              <a:t>1</a:t>
            </a:r>
            <a:r>
              <a:rPr kumimoji="1" lang="zh-CN" altLang="en-US" sz="2000" b="1" dirty="0">
                <a:latin typeface="Times New Roman" pitchFamily="18" charset="0"/>
              </a:rPr>
              <a:t>；否则使</a:t>
            </a:r>
            <a:r>
              <a:rPr kumimoji="1" lang="en-US" altLang="zh-CN" sz="2000" b="1" dirty="0">
                <a:latin typeface="Times New Roman" pitchFamily="18" charset="0"/>
              </a:rPr>
              <a:t>EAX</a:t>
            </a:r>
            <a:r>
              <a:rPr kumimoji="1" lang="zh-CN" altLang="en-US" sz="2000" b="1" dirty="0">
                <a:latin typeface="Times New Roman" pitchFamily="18" charset="0"/>
              </a:rPr>
              <a:t>为</a:t>
            </a:r>
            <a:r>
              <a:rPr kumimoji="1" lang="en-US" altLang="zh-CN" sz="2000" b="1" dirty="0">
                <a:latin typeface="Times New Roman" pitchFamily="18" charset="0"/>
              </a:rPr>
              <a:t>-1</a:t>
            </a:r>
            <a:r>
              <a:rPr kumimoji="1" lang="zh-CN" altLang="en-US" sz="2000" b="1" dirty="0">
                <a:latin typeface="Times New Roman" pitchFamily="18" charset="0"/>
              </a:rPr>
              <a:t>。</a:t>
            </a:r>
          </a:p>
        </p:txBody>
      </p:sp>
      <p:sp>
        <p:nvSpPr>
          <p:cNvPr id="330761" name="Text Box 9"/>
          <p:cNvSpPr txBox="1">
            <a:spLocks noChangeArrowheads="1"/>
          </p:cNvSpPr>
          <p:nvPr/>
        </p:nvSpPr>
        <p:spPr bwMode="auto">
          <a:xfrm>
            <a:off x="611560" y="3645024"/>
            <a:ext cx="8280920" cy="260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SUB   ECX, 0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在</a:t>
            </a:r>
            <a:r>
              <a:rPr kumimoji="1" lang="zh-CN" altLang="en-US" b="1" dirty="0">
                <a:effectLst>
                  <a:outerShdw blurRad="38100" dist="38100" dir="2700000" algn="tl">
                    <a:srgbClr val="000000">
                      <a:alpha val="43137"/>
                    </a:srgbClr>
                  </a:outerShdw>
                </a:effectLst>
                <a:latin typeface="+mn-ea"/>
                <a:ea typeface="+mn-ea"/>
              </a:rPr>
              <a:t>不改变</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值的同时，根据</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的值影响标志</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EAX, 0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先</a:t>
            </a:r>
            <a:r>
              <a:rPr kumimoji="1" lang="zh-CN" altLang="en-US" b="1" dirty="0">
                <a:effectLst>
                  <a:outerShdw blurRad="38100" dist="38100" dir="2700000" algn="tl">
                    <a:srgbClr val="000000">
                      <a:alpha val="43137"/>
                    </a:srgbClr>
                  </a:outerShdw>
                </a:effectLst>
                <a:latin typeface="+mn-ea"/>
                <a:ea typeface="+mn-ea"/>
              </a:rPr>
              <a:t>假设</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a:t>
            </a:r>
            <a:r>
              <a:rPr kumimoji="1" lang="en-US" altLang="zh-CN" b="1" dirty="0">
                <a:effectLst>
                  <a:outerShdw blurRad="38100" dist="38100" dir="2700000" algn="tl">
                    <a:srgbClr val="000000">
                      <a:alpha val="43137"/>
                    </a:srgbClr>
                  </a:outerShdw>
                </a:effectLst>
                <a:latin typeface="+mn-ea"/>
                <a:ea typeface="+mn-ea"/>
              </a:rPr>
              <a:t>0</a:t>
            </a: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JZ    </a:t>
            </a:r>
            <a:r>
              <a:rPr kumimoji="1" lang="en-US" altLang="zh-CN" b="1" dirty="0">
                <a:effectLst>
                  <a:outerShdw blurRad="38100" dist="38100" dir="2700000" algn="tl">
                    <a:srgbClr val="000000">
                      <a:alpha val="43137"/>
                    </a:srgbClr>
                  </a:outerShdw>
                </a:effectLst>
                <a:latin typeface="+mn-ea"/>
                <a:ea typeface="+mn-ea"/>
              </a:rPr>
              <a:t>OVER             ;</a:t>
            </a:r>
            <a:r>
              <a:rPr kumimoji="1" lang="zh-CN" altLang="en-US" b="1" dirty="0" smtClean="0">
                <a:effectLst>
                  <a:outerShdw blurRad="38100" dist="38100" dir="2700000" algn="tl">
                    <a:srgbClr val="000000">
                      <a:alpha val="43137"/>
                    </a:srgbClr>
                  </a:outerShdw>
                </a:effectLst>
                <a:latin typeface="+mn-ea"/>
                <a:ea typeface="+mn-ea"/>
              </a:rPr>
              <a:t>如果</a:t>
            </a:r>
            <a:r>
              <a:rPr kumimoji="1" lang="en-US" altLang="zh-CN" b="1" dirty="0">
                <a:effectLst>
                  <a:outerShdw blurRad="38100" dist="38100" dir="2700000" algn="tl">
                    <a:srgbClr val="000000">
                      <a:alpha val="43137"/>
                    </a:srgbClr>
                  </a:outerShdw>
                </a:effectLst>
                <a:latin typeface="+mn-ea"/>
                <a:ea typeface="+mn-ea"/>
              </a:rPr>
              <a:t>ZF=1</a:t>
            </a:r>
            <a:r>
              <a:rPr kumimoji="1" lang="zh-CN" altLang="en-US" b="1" dirty="0">
                <a:effectLst>
                  <a:outerShdw blurRad="38100" dist="38100" dir="2700000" algn="tl">
                    <a:srgbClr val="000000">
                      <a:alpha val="43137"/>
                    </a:srgbClr>
                  </a:outerShdw>
                </a:effectLst>
                <a:latin typeface="+mn-ea"/>
                <a:ea typeface="+mn-ea"/>
              </a:rPr>
              <a:t>（表示确实为</a:t>
            </a:r>
            <a:r>
              <a:rPr kumimoji="1" lang="en-US" altLang="zh-CN" b="1" dirty="0">
                <a:effectLst>
                  <a:outerShdw blurRad="38100" dist="38100" dir="2700000" algn="tl">
                    <a:srgbClr val="000000">
                      <a:alpha val="43137"/>
                    </a:srgbClr>
                  </a:outerShdw>
                </a:effectLst>
                <a:latin typeface="+mn-ea"/>
                <a:ea typeface="+mn-ea"/>
              </a:rPr>
              <a:t>0</a:t>
            </a:r>
            <a:r>
              <a:rPr kumimoji="1" lang="zh-CN" altLang="en-US" b="1" dirty="0">
                <a:effectLst>
                  <a:outerShdw blurRad="38100" dist="38100" dir="2700000" algn="tl">
                    <a:srgbClr val="000000">
                      <a:alpha val="43137"/>
                    </a:srgbClr>
                  </a:outerShdw>
                </a:effectLst>
                <a:latin typeface="+mn-ea"/>
                <a:ea typeface="+mn-ea"/>
              </a:rPr>
              <a:t>），转移到标号</a:t>
            </a:r>
            <a:r>
              <a:rPr kumimoji="1" lang="en-US" altLang="zh-CN" b="1" dirty="0">
                <a:effectLst>
                  <a:outerShdw blurRad="38100" dist="38100" dir="2700000" algn="tl">
                    <a:srgbClr val="000000">
                      <a:alpha val="43137"/>
                    </a:srgbClr>
                  </a:outerShdw>
                </a:effectLst>
                <a:latin typeface="+mn-ea"/>
                <a:ea typeface="+mn-ea"/>
              </a:rPr>
              <a:t>OVER</a:t>
            </a:r>
            <a:r>
              <a:rPr kumimoji="1" lang="zh-CN" altLang="en-US" b="1" dirty="0">
                <a:effectLst>
                  <a:outerShdw blurRad="38100" dist="38100" dir="2700000" algn="tl">
                    <a:srgbClr val="000000">
                      <a:alpha val="43137"/>
                    </a:srgbClr>
                  </a:outerShdw>
                </a:effectLst>
                <a:latin typeface="+mn-ea"/>
                <a:ea typeface="+mn-ea"/>
              </a:rPr>
              <a:t>处</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EAX, 1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再</a:t>
            </a:r>
            <a:r>
              <a:rPr kumimoji="1" lang="zh-CN" altLang="en-US" b="1" dirty="0">
                <a:effectLst>
                  <a:outerShdw blurRad="38100" dist="38100" dir="2700000" algn="tl">
                    <a:srgbClr val="000000">
                      <a:alpha val="43137"/>
                    </a:srgbClr>
                  </a:outerShdw>
                </a:effectLst>
                <a:latin typeface="+mn-ea"/>
                <a:ea typeface="+mn-ea"/>
              </a:rPr>
              <a:t>假设</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值为正</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JNS   </a:t>
            </a:r>
            <a:r>
              <a:rPr kumimoji="1" lang="en-US" altLang="zh-CN" b="1" dirty="0">
                <a:effectLst>
                  <a:outerShdw blurRad="38100" dist="38100" dir="2700000" algn="tl">
                    <a:srgbClr val="000000">
                      <a:alpha val="43137"/>
                    </a:srgbClr>
                  </a:outerShdw>
                </a:effectLst>
                <a:latin typeface="+mn-ea"/>
                <a:ea typeface="+mn-ea"/>
              </a:rPr>
              <a:t>OVER             ;</a:t>
            </a:r>
            <a:r>
              <a:rPr kumimoji="1" lang="zh-CN" altLang="en-US" b="1" dirty="0" smtClean="0">
                <a:effectLst>
                  <a:outerShdw blurRad="38100" dist="38100" dir="2700000" algn="tl">
                    <a:srgbClr val="000000">
                      <a:alpha val="43137"/>
                    </a:srgbClr>
                  </a:outerShdw>
                </a:effectLst>
                <a:latin typeface="+mn-ea"/>
                <a:ea typeface="+mn-ea"/>
              </a:rPr>
              <a:t>如果</a:t>
            </a:r>
            <a:r>
              <a:rPr kumimoji="1" lang="en-US" altLang="zh-CN" b="1" dirty="0">
                <a:effectLst>
                  <a:outerShdw blurRad="38100" dist="38100" dir="2700000" algn="tl">
                    <a:srgbClr val="000000">
                      <a:alpha val="43137"/>
                    </a:srgbClr>
                  </a:outerShdw>
                </a:effectLst>
                <a:latin typeface="+mn-ea"/>
                <a:ea typeface="+mn-ea"/>
              </a:rPr>
              <a:t>SF=0</a:t>
            </a:r>
            <a:r>
              <a:rPr kumimoji="1" lang="zh-CN" altLang="en-US" b="1" dirty="0">
                <a:effectLst>
                  <a:outerShdw blurRad="38100" dist="38100" dir="2700000" algn="tl">
                    <a:srgbClr val="000000">
                      <a:alpha val="43137"/>
                    </a:srgbClr>
                  </a:outerShdw>
                </a:effectLst>
                <a:latin typeface="+mn-ea"/>
                <a:ea typeface="+mn-ea"/>
              </a:rPr>
              <a:t>（表示确实为正），转移</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EAX, -1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至此</a:t>
            </a:r>
            <a:r>
              <a:rPr kumimoji="1" lang="zh-CN" altLang="en-US" b="1" dirty="0">
                <a:effectLst>
                  <a:outerShdw blurRad="38100" dist="38100" dir="2700000" algn="tl">
                    <a:srgbClr val="000000">
                      <a:alpha val="43137"/>
                    </a:srgbClr>
                  </a:outerShdw>
                </a:effectLst>
                <a:latin typeface="+mn-ea"/>
                <a:ea typeface="+mn-ea"/>
              </a:rPr>
              <a:t>，</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值为负</a:t>
            </a: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OVER</a:t>
            </a:r>
            <a:r>
              <a:rPr kumimoji="1" lang="zh-CN" altLang="en-US" b="1" dirty="0">
                <a:effectLst>
                  <a:outerShdw blurRad="38100" dist="38100" dir="2700000" algn="tl">
                    <a:srgbClr val="000000">
                      <a:alpha val="43137"/>
                    </a:srgbClr>
                  </a:outerShdw>
                </a:effectLst>
                <a:latin typeface="+mn-ea"/>
                <a:ea typeface="+mn-ea"/>
              </a:rPr>
              <a:t>： </a:t>
            </a:r>
            <a:endParaRPr kumimoji="1" lang="en-US" altLang="zh-CN" sz="1600" b="1" dirty="0">
              <a:effectLst>
                <a:outerShdw blurRad="38100" dist="38100" dir="2700000" algn="tl">
                  <a:srgbClr val="000000">
                    <a:alpha val="43137"/>
                  </a:srgbClr>
                </a:outerShdw>
              </a:effectLst>
              <a:latin typeface="+mn-ea"/>
              <a:ea typeface="+mn-ea"/>
            </a:endParaRPr>
          </a:p>
        </p:txBody>
      </p:sp>
      <p:sp>
        <p:nvSpPr>
          <p:cNvPr id="6" name="Text Box 4"/>
          <p:cNvSpPr txBox="1">
            <a:spLocks noChangeArrowheads="1"/>
          </p:cNvSpPr>
          <p:nvPr/>
        </p:nvSpPr>
        <p:spPr bwMode="auto">
          <a:xfrm>
            <a:off x="611188" y="1177588"/>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8" name="Rectangle 2"/>
          <p:cNvSpPr>
            <a:spLocks noGrp="1" noChangeArrowheads="1"/>
          </p:cNvSpPr>
          <p:nvPr>
            <p:ph type="title"/>
          </p:nvPr>
        </p:nvSpPr>
        <p:spPr/>
        <p:txBody>
          <a:bodyPr/>
          <a:lstStyle/>
          <a:p>
            <a:r>
              <a:rPr lang="en-US" altLang="zh-CN" b="1" dirty="0">
                <a:solidFill>
                  <a:srgbClr val="0000FF"/>
                </a:solidFill>
              </a:rPr>
              <a:t>2.6.2  </a:t>
            </a:r>
            <a:r>
              <a:rPr lang="zh-CN" altLang="en-US" b="1" dirty="0" smtClean="0">
                <a:solidFill>
                  <a:srgbClr val="0000FF"/>
                </a:solidFill>
              </a:rPr>
              <a:t>常用条件转移</a:t>
            </a:r>
            <a:r>
              <a:rPr lang="zh-CN" altLang="en-US" b="1" dirty="0">
                <a:solidFill>
                  <a:srgbClr val="0000FF"/>
                </a:solidFill>
              </a:rPr>
              <a:t>指令</a:t>
            </a:r>
            <a:endParaRPr lang="zh-CN" altLang="en-US" dirty="0"/>
          </a:p>
        </p:txBody>
      </p:sp>
    </p:spTree>
    <p:extLst>
      <p:ext uri="{BB962C8B-B14F-4D97-AF65-F5344CB8AC3E}">
        <p14:creationId xmlns:p14="http://schemas.microsoft.com/office/powerpoint/2010/main" val="375335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0761"/>
                                        </p:tgtEl>
                                        <p:attrNameLst>
                                          <p:attrName>style.visibility</p:attrName>
                                        </p:attrNameLst>
                                      </p:cBhvr>
                                      <p:to>
                                        <p:strVal val="visible"/>
                                      </p:to>
                                    </p:set>
                                    <p:anim calcmode="lin" valueType="num">
                                      <p:cBhvr additive="base">
                                        <p:cTn id="7" dur="500" fill="hold"/>
                                        <p:tgtEl>
                                          <p:spTgt spid="330761"/>
                                        </p:tgtEl>
                                        <p:attrNameLst>
                                          <p:attrName>ppt_x</p:attrName>
                                        </p:attrNameLst>
                                      </p:cBhvr>
                                      <p:tavLst>
                                        <p:tav tm="0">
                                          <p:val>
                                            <p:strVal val="#ppt_x"/>
                                          </p:val>
                                        </p:tav>
                                        <p:tav tm="100000">
                                          <p:val>
                                            <p:strVal val="#ppt_x"/>
                                          </p:val>
                                        </p:tav>
                                      </p:tavLst>
                                    </p:anim>
                                    <p:anim calcmode="lin" valueType="num">
                                      <p:cBhvr additive="base">
                                        <p:cTn id="8" dur="500" fill="hold"/>
                                        <p:tgtEl>
                                          <p:spTgt spid="3307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2.6.2  </a:t>
            </a:r>
            <a:r>
              <a:rPr lang="zh-CN" altLang="en-US" b="1" dirty="0" smtClean="0">
                <a:solidFill>
                  <a:srgbClr val="0000FF"/>
                </a:solidFill>
              </a:rPr>
              <a:t>常用条件转移指令</a:t>
            </a:r>
            <a:endParaRPr lang="zh-CN" altLang="en-US" dirty="0"/>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4030"/>
            <a:ext cx="7775575"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buFont typeface="Wingdings" pitchFamily="2" charset="2"/>
              <a:buChar char="ü"/>
            </a:pPr>
            <a:r>
              <a:rPr lang="zh-CN" altLang="en-US" sz="2400" b="1" dirty="0" smtClean="0"/>
              <a:t>条件转移</a:t>
            </a:r>
            <a:r>
              <a:rPr lang="zh-CN" altLang="en-US" sz="2400" b="1" dirty="0"/>
              <a:t>指令本身不影响标志。</a:t>
            </a:r>
          </a:p>
          <a:p>
            <a:pPr algn="just">
              <a:lnSpc>
                <a:spcPct val="120000"/>
              </a:lnSpc>
              <a:spcBef>
                <a:spcPct val="20000"/>
              </a:spcBef>
              <a:buFont typeface="Wingdings" pitchFamily="2" charset="2"/>
              <a:buChar char="ü"/>
            </a:pPr>
            <a:r>
              <a:rPr lang="zh-CN" altLang="en-US" sz="2400" b="1" dirty="0" smtClean="0"/>
              <a:t>条件转移</a:t>
            </a:r>
            <a:r>
              <a:rPr lang="zh-CN" altLang="en-US" sz="2400" b="1" dirty="0"/>
              <a:t>指令在条件满足的情况下，只改变指令指针寄存器</a:t>
            </a:r>
            <a:r>
              <a:rPr kumimoji="1" lang="en-US" altLang="zh-CN" sz="2000" b="1" dirty="0">
                <a:latin typeface="Times New Roman" pitchFamily="18" charset="0"/>
              </a:rPr>
              <a:t>EIP</a:t>
            </a:r>
            <a:r>
              <a:rPr lang="zh-CN" altLang="en-US" sz="2400" b="1" dirty="0"/>
              <a:t>。也就是说，条件转移的转移目的地仅限于同一个代码段内。这种不改变代码段寄存器</a:t>
            </a:r>
            <a:r>
              <a:rPr kumimoji="1" lang="en-US" altLang="zh-CN" sz="2000" b="1" dirty="0">
                <a:latin typeface="Times New Roman" pitchFamily="18" charset="0"/>
              </a:rPr>
              <a:t>CS</a:t>
            </a:r>
            <a:r>
              <a:rPr lang="zh-CN" altLang="en-US" sz="2400" b="1" dirty="0"/>
              <a:t>，仅改变</a:t>
            </a:r>
            <a:r>
              <a:rPr kumimoji="1" lang="en-US" altLang="zh-CN" sz="2000" b="1" dirty="0">
                <a:latin typeface="Times New Roman" pitchFamily="18" charset="0"/>
              </a:rPr>
              <a:t>EIP</a:t>
            </a:r>
            <a:r>
              <a:rPr lang="zh-CN" altLang="en-US" sz="2400" b="1" dirty="0"/>
              <a:t>的转移被称为段内转移。</a:t>
            </a:r>
          </a:p>
          <a:p>
            <a:pPr algn="just">
              <a:lnSpc>
                <a:spcPct val="120000"/>
              </a:lnSpc>
              <a:spcBef>
                <a:spcPct val="20000"/>
              </a:spcBef>
              <a:buFont typeface="Wingdings" pitchFamily="2" charset="2"/>
              <a:buChar char="ü"/>
            </a:pPr>
            <a:r>
              <a:rPr lang="zh-CN" altLang="en-US" sz="2400" b="1" dirty="0" smtClean="0"/>
              <a:t>条件转移</a:t>
            </a:r>
            <a:r>
              <a:rPr lang="zh-CN" altLang="en-US" sz="2400" b="1" dirty="0"/>
              <a:t>指令可以实现向前方转移，也可以实现向后方转移</a:t>
            </a:r>
            <a:r>
              <a:rPr lang="zh-CN" altLang="en-US" sz="2400" b="1" dirty="0" smtClean="0"/>
              <a:t>。</a:t>
            </a:r>
            <a:endParaRPr lang="en-US" altLang="zh-CN" sz="2400" b="1" dirty="0" smtClean="0"/>
          </a:p>
          <a:p>
            <a:pPr algn="just">
              <a:lnSpc>
                <a:spcPct val="120000"/>
              </a:lnSpc>
              <a:spcBef>
                <a:spcPct val="20000"/>
              </a:spcBef>
              <a:buFont typeface="Wingdings" pitchFamily="2" charset="2"/>
              <a:buChar char="ü"/>
            </a:pPr>
            <a:r>
              <a:rPr lang="zh-CN" altLang="en-US" sz="2400" b="1" dirty="0" smtClean="0"/>
              <a:t>今后将</a:t>
            </a:r>
            <a:r>
              <a:rPr lang="zh-CN" altLang="en-US" sz="2400" b="1" dirty="0"/>
              <a:t>进一步介绍条件转移指令。</a:t>
            </a:r>
            <a:endParaRPr lang="en-US" altLang="zh-CN" sz="2400" b="1" dirty="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说明</a:t>
            </a:r>
            <a:endParaRPr lang="zh-CN" altLang="en-US" sz="2800" b="1" dirty="0">
              <a:solidFill>
                <a:srgbClr val="0000FF"/>
              </a:solidFill>
            </a:endParaRPr>
          </a:p>
        </p:txBody>
      </p:sp>
    </p:spTree>
    <p:extLst>
      <p:ext uri="{BB962C8B-B14F-4D97-AF65-F5344CB8AC3E}">
        <p14:creationId xmlns:p14="http://schemas.microsoft.com/office/powerpoint/2010/main" val="21167909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2.6.3  </a:t>
            </a:r>
            <a:r>
              <a:rPr lang="zh-CN" altLang="en-US" b="1" dirty="0">
                <a:solidFill>
                  <a:srgbClr val="0000FF"/>
                </a:solidFill>
              </a:rPr>
              <a:t>比较指令和数值大小比较</a:t>
            </a:r>
          </a:p>
        </p:txBody>
      </p:sp>
      <p:sp>
        <p:nvSpPr>
          <p:cNvPr id="57651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6516"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a:t>
            </a:r>
            <a:r>
              <a:rPr lang="zh-CN" altLang="en-US" sz="2800" b="1" dirty="0" smtClean="0">
                <a:solidFill>
                  <a:srgbClr val="0000FF"/>
                </a:solidFill>
              </a:rPr>
              <a:t>指令（</a:t>
            </a:r>
            <a:r>
              <a:rPr lang="en-US" altLang="zh-CN" sz="2800" b="1" dirty="0" smtClean="0">
                <a:solidFill>
                  <a:srgbClr val="0000FF"/>
                </a:solidFill>
              </a:rPr>
              <a:t>CMP</a:t>
            </a:r>
            <a:r>
              <a:rPr lang="zh-CN" altLang="en-US" sz="2800" b="1" dirty="0" smtClean="0">
                <a:solidFill>
                  <a:srgbClr val="0000FF"/>
                </a:solidFill>
              </a:rPr>
              <a:t>）</a:t>
            </a:r>
            <a:endParaRPr lang="en-US" altLang="zh-CN" sz="2800" b="1" dirty="0">
              <a:solidFill>
                <a:srgbClr val="0000FF"/>
              </a:solidFill>
            </a:endParaRPr>
          </a:p>
        </p:txBody>
      </p:sp>
      <p:sp>
        <p:nvSpPr>
          <p:cNvPr id="576517" name="Text Box 5"/>
          <p:cNvSpPr txBox="1">
            <a:spLocks noChangeArrowheads="1"/>
          </p:cNvSpPr>
          <p:nvPr/>
        </p:nvSpPr>
        <p:spPr bwMode="auto">
          <a:xfrm>
            <a:off x="466563" y="3079373"/>
            <a:ext cx="8209893"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400" b="1" dirty="0" smtClean="0"/>
              <a:t>根据</a:t>
            </a:r>
            <a:r>
              <a:rPr kumimoji="1" lang="en-US" altLang="zh-CN" sz="2000" b="1" dirty="0"/>
              <a:t>DEST </a:t>
            </a:r>
            <a:r>
              <a:rPr kumimoji="1" lang="en-US" altLang="zh-CN" sz="2000" b="1" dirty="0">
                <a:latin typeface="Arial"/>
              </a:rPr>
              <a:t>–</a:t>
            </a:r>
            <a:r>
              <a:rPr kumimoji="1" lang="en-US" altLang="zh-CN" sz="2000" b="1" dirty="0"/>
              <a:t> SRC</a:t>
            </a:r>
            <a:r>
              <a:rPr kumimoji="1" lang="zh-CN" altLang="en-US" sz="2400" b="1" dirty="0"/>
              <a:t>的差影响标志寄存器中的各状态</a:t>
            </a:r>
            <a:r>
              <a:rPr kumimoji="1" lang="zh-CN" altLang="en-US" sz="2400" b="1" dirty="0" smtClean="0"/>
              <a:t>标志，</a:t>
            </a:r>
            <a:r>
              <a:rPr kumimoji="1" lang="zh-CN" altLang="en-US" sz="2400" b="1" dirty="0"/>
              <a:t>但不把作为结果的差送的目的操作数</a:t>
            </a:r>
            <a:r>
              <a:rPr kumimoji="1" lang="en-US" altLang="zh-CN" sz="2000" b="1" dirty="0"/>
              <a:t>DEST</a:t>
            </a:r>
            <a:r>
              <a:rPr kumimoji="1" lang="zh-CN" altLang="en-US" sz="2400" b="1" dirty="0" smtClean="0"/>
              <a:t>。</a:t>
            </a:r>
            <a:endParaRPr kumimoji="1" lang="en-US" altLang="zh-CN" sz="2400" b="1" dirty="0" smtClean="0"/>
          </a:p>
          <a:p>
            <a:pPr>
              <a:lnSpc>
                <a:spcPct val="120000"/>
              </a:lnSpc>
            </a:pPr>
            <a:r>
              <a:rPr kumimoji="1" lang="zh-CN" altLang="en-US" sz="2400" b="1" dirty="0" smtClean="0"/>
              <a:t>除了</a:t>
            </a:r>
            <a:r>
              <a:rPr kumimoji="1" lang="zh-CN" altLang="en-US" sz="2400" b="1" dirty="0"/>
              <a:t>不把结果送到目的操作数外，这条指令与</a:t>
            </a:r>
            <a:r>
              <a:rPr kumimoji="1" lang="en-US" altLang="zh-CN" sz="2000" b="1" dirty="0"/>
              <a:t>SUB</a:t>
            </a:r>
            <a:r>
              <a:rPr kumimoji="1" lang="zh-CN" altLang="en-US" sz="2400" b="1" dirty="0"/>
              <a:t>指令一样</a:t>
            </a:r>
            <a:r>
              <a:rPr kumimoji="1" lang="zh-CN" altLang="en-US" sz="2400" b="1" dirty="0" smtClean="0"/>
              <a:t>。</a:t>
            </a:r>
            <a:endParaRPr kumimoji="1" lang="en-US" altLang="zh-CN" sz="2400" b="1" dirty="0" smtClean="0"/>
          </a:p>
          <a:p>
            <a:pPr>
              <a:lnSpc>
                <a:spcPct val="120000"/>
              </a:lnSpc>
            </a:pPr>
            <a:r>
              <a:rPr kumimoji="1" lang="zh-CN" altLang="en-US" sz="2400" b="1" dirty="0" smtClean="0"/>
              <a:t>两个操作数的尺寸必须一致。</a:t>
            </a:r>
            <a:endParaRPr kumimoji="1" lang="zh-CN" altLang="en-US" sz="2400" b="1" dirty="0"/>
          </a:p>
        </p:txBody>
      </p:sp>
      <p:sp>
        <p:nvSpPr>
          <p:cNvPr id="576518" name="Text Box 6"/>
          <p:cNvSpPr txBox="1">
            <a:spLocks noChangeArrowheads="1"/>
          </p:cNvSpPr>
          <p:nvPr/>
        </p:nvSpPr>
        <p:spPr bwMode="auto">
          <a:xfrm>
            <a:off x="539750"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比较指令的一般格式</a:t>
            </a:r>
          </a:p>
        </p:txBody>
      </p:sp>
      <p:sp>
        <p:nvSpPr>
          <p:cNvPr id="576519" name="Text Box 7"/>
          <p:cNvSpPr txBox="1">
            <a:spLocks noChangeArrowheads="1"/>
          </p:cNvSpPr>
          <p:nvPr/>
        </p:nvSpPr>
        <p:spPr bwMode="auto">
          <a:xfrm>
            <a:off x="684213" y="2395736"/>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CMP    DEST</a:t>
            </a:r>
            <a:r>
              <a:rPr kumimoji="1" lang="zh-CN" altLang="en-US" sz="2400" b="1" dirty="0">
                <a:solidFill>
                  <a:srgbClr val="FFFF00"/>
                </a:solidFill>
                <a:latin typeface="Times New Roman" pitchFamily="18" charset="0"/>
              </a:rPr>
              <a:t>，</a:t>
            </a:r>
            <a:r>
              <a:rPr kumimoji="1" lang="en-US" altLang="zh-CN" sz="2400" b="1" dirty="0">
                <a:solidFill>
                  <a:srgbClr val="FFFF00"/>
                </a:solidFill>
                <a:latin typeface="Times New Roman" pitchFamily="18" charset="0"/>
              </a:rPr>
              <a:t>SRC</a:t>
            </a:r>
          </a:p>
        </p:txBody>
      </p:sp>
    </p:spTree>
    <p:extLst>
      <p:ext uri="{BB962C8B-B14F-4D97-AF65-F5344CB8AC3E}">
        <p14:creationId xmlns:p14="http://schemas.microsoft.com/office/powerpoint/2010/main" val="149441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2.4.2  </a:t>
            </a:r>
            <a:r>
              <a:rPr lang="zh-CN" altLang="en-US" b="1" dirty="0">
                <a:solidFill>
                  <a:srgbClr val="0000FF"/>
                </a:solidFill>
              </a:rPr>
              <a:t>逻辑地址</a:t>
            </a:r>
          </a:p>
        </p:txBody>
      </p:sp>
      <p:sp>
        <p:nvSpPr>
          <p:cNvPr id="43213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32132" name="Text Box 4"/>
          <p:cNvSpPr txBox="1">
            <a:spLocks noChangeArrowheads="1"/>
          </p:cNvSpPr>
          <p:nvPr/>
        </p:nvSpPr>
        <p:spPr bwMode="auto">
          <a:xfrm>
            <a:off x="611188" y="1700808"/>
            <a:ext cx="8137276"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50000"/>
              </a:spcBef>
              <a:buFont typeface="Wingdings" pitchFamily="2" charset="2"/>
              <a:buChar char="ü"/>
            </a:pPr>
            <a:r>
              <a:rPr lang="zh-CN" altLang="en-US" sz="2400" b="1" dirty="0"/>
              <a:t>在分段之后，程序中使用的某个存储单元总是属于某个段。所以，可以采用</a:t>
            </a:r>
            <a:r>
              <a:rPr lang="zh-CN" altLang="en-US" sz="2400" b="1" dirty="0">
                <a:solidFill>
                  <a:srgbClr val="0000FF"/>
                </a:solidFill>
              </a:rPr>
              <a:t>某某段</a:t>
            </a:r>
            <a:r>
              <a:rPr lang="zh-CN" altLang="en-US" sz="2400" b="1" dirty="0">
                <a:solidFill>
                  <a:srgbClr val="FF0000"/>
                </a:solidFill>
              </a:rPr>
              <a:t>某某单元</a:t>
            </a:r>
            <a:r>
              <a:rPr lang="zh-CN" altLang="en-US" sz="2400" b="1" dirty="0"/>
              <a:t>的方式来表示存储单元。 </a:t>
            </a:r>
          </a:p>
          <a:p>
            <a:pPr algn="just">
              <a:lnSpc>
                <a:spcPct val="120000"/>
              </a:lnSpc>
              <a:spcBef>
                <a:spcPct val="50000"/>
              </a:spcBef>
              <a:buFont typeface="Wingdings" pitchFamily="2" charset="2"/>
              <a:buChar char="ü"/>
            </a:pPr>
            <a:r>
              <a:rPr lang="zh-CN" altLang="en-US" sz="2400" b="1" dirty="0"/>
              <a:t>在程序中用于表示存储单元的地址被称为</a:t>
            </a:r>
            <a:r>
              <a:rPr lang="zh-CN" altLang="en-US" sz="2400" b="1" u="sng" dirty="0">
                <a:solidFill>
                  <a:srgbClr val="0000FF"/>
                </a:solidFill>
                <a:effectLst>
                  <a:outerShdw blurRad="38100" dist="38100" dir="2700000" algn="tl">
                    <a:srgbClr val="000000">
                      <a:alpha val="43137"/>
                    </a:srgbClr>
                  </a:outerShdw>
                </a:effectLst>
              </a:rPr>
              <a:t>逻辑地址</a:t>
            </a:r>
            <a:r>
              <a:rPr lang="zh-CN" altLang="en-US" sz="2400" b="1" dirty="0" smtClean="0"/>
              <a:t>。</a:t>
            </a:r>
            <a:endParaRPr lang="en-US" altLang="zh-CN" sz="2400" b="1" dirty="0" smtClean="0"/>
          </a:p>
          <a:p>
            <a:pPr algn="just">
              <a:lnSpc>
                <a:spcPct val="120000"/>
              </a:lnSpc>
              <a:spcBef>
                <a:spcPct val="50000"/>
              </a:spcBef>
              <a:buFont typeface="Wingdings" pitchFamily="2" charset="2"/>
              <a:buChar char="ü"/>
            </a:pPr>
            <a:r>
              <a:rPr lang="zh-CN" altLang="en-US" sz="2400" b="1" dirty="0" smtClean="0"/>
              <a:t>由于</a:t>
            </a:r>
            <a:r>
              <a:rPr lang="zh-CN" altLang="en-US" sz="2400" b="1" dirty="0"/>
              <a:t>采用分段存储管理方式，程序中使用的</a:t>
            </a:r>
            <a:r>
              <a:rPr lang="zh-CN" altLang="en-US" sz="2400" b="1" dirty="0">
                <a:solidFill>
                  <a:srgbClr val="C00000"/>
                </a:solidFill>
                <a:effectLst>
                  <a:outerShdw blurRad="38100" dist="38100" dir="2700000" algn="tl">
                    <a:srgbClr val="000000">
                      <a:alpha val="43137"/>
                    </a:srgbClr>
                  </a:outerShdw>
                </a:effectLst>
              </a:rPr>
              <a:t>逻辑地址是二维的，第一维给出某某段，第二</a:t>
            </a:r>
            <a:r>
              <a:rPr lang="zh-CN" altLang="en-US" sz="2400" b="1" dirty="0" smtClean="0">
                <a:solidFill>
                  <a:srgbClr val="C00000"/>
                </a:solidFill>
                <a:effectLst>
                  <a:outerShdw blurRad="38100" dist="38100" dir="2700000" algn="tl">
                    <a:srgbClr val="000000">
                      <a:alpha val="43137"/>
                    </a:srgbClr>
                  </a:outerShdw>
                </a:effectLst>
              </a:rPr>
              <a:t>维给</a:t>
            </a:r>
            <a:r>
              <a:rPr lang="zh-CN" altLang="en-US" sz="2400" b="1" dirty="0">
                <a:solidFill>
                  <a:srgbClr val="C00000"/>
                </a:solidFill>
                <a:effectLst>
                  <a:outerShdw blurRad="38100" dist="38100" dir="2700000" algn="tl">
                    <a:srgbClr val="000000">
                      <a:alpha val="43137"/>
                    </a:srgbClr>
                  </a:outerShdw>
                </a:effectLst>
              </a:rPr>
              <a:t>出段内的某某单元</a:t>
            </a:r>
            <a:r>
              <a:rPr lang="zh-CN" altLang="en-US" sz="2400" b="1" dirty="0" smtClean="0"/>
              <a:t>。</a:t>
            </a:r>
            <a:endParaRPr lang="en-US" altLang="zh-CN" sz="2400" b="1" dirty="0" smtClean="0"/>
          </a:p>
          <a:p>
            <a:pPr algn="just">
              <a:lnSpc>
                <a:spcPct val="120000"/>
              </a:lnSpc>
              <a:spcBef>
                <a:spcPct val="50000"/>
              </a:spcBef>
              <a:buFont typeface="Wingdings" pitchFamily="2" charset="2"/>
              <a:buNone/>
            </a:pPr>
            <a:endParaRPr lang="en-US" altLang="zh-CN" sz="2400" b="1" dirty="0" smtClean="0">
              <a:solidFill>
                <a:srgbClr val="0066CC"/>
              </a:solidFill>
            </a:endParaRPr>
          </a:p>
          <a:p>
            <a:pPr algn="just">
              <a:lnSpc>
                <a:spcPct val="120000"/>
              </a:lnSpc>
              <a:spcBef>
                <a:spcPct val="50000"/>
              </a:spcBef>
              <a:buFont typeface="Wingdings" pitchFamily="2" charset="2"/>
              <a:buNone/>
            </a:pPr>
            <a:r>
              <a:rPr lang="zh-CN" altLang="en-US" sz="2400" b="1" dirty="0" smtClean="0">
                <a:solidFill>
                  <a:srgbClr val="0066CC"/>
                </a:solidFill>
              </a:rPr>
              <a:t>问题：如何表示某某段？如何表示段内的某某单元？</a:t>
            </a:r>
            <a:endParaRPr lang="zh-CN" altLang="en-US" sz="2400" b="1" dirty="0">
              <a:solidFill>
                <a:srgbClr val="0066CC"/>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逻辑</a:t>
            </a:r>
            <a:r>
              <a:rPr lang="zh-CN" altLang="en-US" sz="2800" b="1" dirty="0" smtClean="0">
                <a:solidFill>
                  <a:srgbClr val="0000FF"/>
                </a:solidFill>
              </a:rPr>
              <a:t>地址</a:t>
            </a:r>
            <a:endParaRPr lang="zh-CN" altLang="en-US" sz="2800" b="1" dirty="0">
              <a:solidFill>
                <a:srgbClr val="0000FF"/>
              </a:solidFill>
            </a:endParaRPr>
          </a:p>
        </p:txBody>
      </p:sp>
    </p:spTree>
    <p:extLst>
      <p:ext uri="{BB962C8B-B14F-4D97-AF65-F5344CB8AC3E}">
        <p14:creationId xmlns:p14="http://schemas.microsoft.com/office/powerpoint/2010/main" val="41919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132">
                                            <p:txEl>
                                              <p:pRg st="4" end="4"/>
                                            </p:txEl>
                                          </p:spTgt>
                                        </p:tgtEl>
                                        <p:attrNameLst>
                                          <p:attrName>style.visibility</p:attrName>
                                        </p:attrNameLst>
                                      </p:cBhvr>
                                      <p:to>
                                        <p:strVal val="visible"/>
                                      </p:to>
                                    </p:set>
                                    <p:animEffect transition="in" filter="fade">
                                      <p:cBhvr>
                                        <p:cTn id="7" dur="500"/>
                                        <p:tgtEl>
                                          <p:spTgt spid="4321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2.6.3  </a:t>
            </a:r>
            <a:r>
              <a:rPr lang="zh-CN" altLang="en-US" b="1" dirty="0">
                <a:solidFill>
                  <a:srgbClr val="0000FF"/>
                </a:solidFill>
              </a:rPr>
              <a:t>比较指令和数值大小比较</a:t>
            </a: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a:t>
            </a:r>
            <a:r>
              <a:rPr lang="zh-CN" altLang="en-US" sz="2800" b="1" dirty="0" smtClean="0">
                <a:solidFill>
                  <a:srgbClr val="0000FF"/>
                </a:solidFill>
              </a:rPr>
              <a:t>指令</a:t>
            </a:r>
            <a:r>
              <a:rPr lang="zh-CN" altLang="en-US" sz="2800" b="1" dirty="0">
                <a:solidFill>
                  <a:srgbClr val="0000FF"/>
                </a:solidFill>
              </a:rPr>
              <a:t>（</a:t>
            </a:r>
            <a:r>
              <a:rPr lang="en-US" altLang="zh-CN" sz="2800" b="1" dirty="0" smtClean="0">
                <a:solidFill>
                  <a:srgbClr val="0000FF"/>
                </a:solidFill>
              </a:rPr>
              <a:t>CMP</a:t>
            </a:r>
            <a:r>
              <a:rPr lang="zh-CN" altLang="en-US" sz="2800" b="1" dirty="0" smtClean="0">
                <a:solidFill>
                  <a:srgbClr val="0000FF"/>
                </a:solidFill>
              </a:rPr>
              <a:t>）</a:t>
            </a:r>
            <a:endParaRPr lang="en-US" altLang="zh-CN" sz="2800" b="1" dirty="0">
              <a:solidFill>
                <a:srgbClr val="0000FF"/>
              </a:solidFill>
            </a:endParaRPr>
          </a:p>
        </p:txBody>
      </p:sp>
      <p:sp>
        <p:nvSpPr>
          <p:cNvPr id="578565" name="Text Box 5"/>
          <p:cNvSpPr txBox="1">
            <a:spLocks noChangeArrowheads="1"/>
          </p:cNvSpPr>
          <p:nvPr/>
        </p:nvSpPr>
        <p:spPr bwMode="auto">
          <a:xfrm>
            <a:off x="576262" y="2204864"/>
            <a:ext cx="860425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kumimoji="1" lang="en-US" altLang="zh-CN" b="1" dirty="0" smtClean="0">
                <a:effectLst>
                  <a:outerShdw blurRad="38100" dist="38100" dir="2700000" algn="tl">
                    <a:srgbClr val="000000">
                      <a:alpha val="43137"/>
                    </a:srgbClr>
                  </a:outerShdw>
                </a:effectLst>
                <a:latin typeface="+mn-ea"/>
                <a:ea typeface="+mn-ea"/>
              </a:rPr>
              <a:t>    CMP   EDX, -2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把</a:t>
            </a:r>
            <a:r>
              <a:rPr kumimoji="1" lang="en-US" altLang="zh-CN" b="1" dirty="0">
                <a:effectLst>
                  <a:outerShdw blurRad="38100" dist="38100" dir="2700000" algn="tl">
                    <a:srgbClr val="000000">
                      <a:alpha val="43137"/>
                    </a:srgbClr>
                  </a:outerShdw>
                </a:effectLst>
                <a:latin typeface="+mn-ea"/>
                <a:ea typeface="+mn-ea"/>
              </a:rPr>
              <a:t>EDX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a:t>
            </a:r>
            <a:r>
              <a:rPr kumimoji="1" lang="zh-CN" altLang="en-US" b="1" dirty="0">
                <a:effectLst>
                  <a:outerShdw blurRad="38100" dist="38100" dir="2700000" algn="tl">
                    <a:srgbClr val="000000">
                      <a:alpha val="43137"/>
                    </a:srgbClr>
                  </a:outerShdw>
                </a:effectLst>
                <a:latin typeface="+mn-ea"/>
                <a:ea typeface="+mn-ea"/>
              </a:rPr>
              <a:t>比较</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CMP   ESI, EBX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把</a:t>
            </a:r>
            <a:r>
              <a:rPr kumimoji="1" lang="en-US" altLang="zh-CN" b="1" dirty="0">
                <a:effectLst>
                  <a:outerShdw blurRad="38100" dist="38100" dir="2700000" algn="tl">
                    <a:srgbClr val="000000">
                      <a:alpha val="43137"/>
                    </a:srgbClr>
                  </a:outerShdw>
                </a:effectLst>
                <a:latin typeface="+mn-ea"/>
                <a:ea typeface="+mn-ea"/>
              </a:rPr>
              <a:t>ESI</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EBX</a:t>
            </a:r>
            <a:r>
              <a:rPr kumimoji="1" lang="zh-CN" altLang="en-US" b="1" dirty="0">
                <a:effectLst>
                  <a:outerShdw blurRad="38100" dist="38100" dir="2700000" algn="tl">
                    <a:srgbClr val="000000">
                      <a:alpha val="43137"/>
                    </a:srgbClr>
                  </a:outerShdw>
                </a:effectLst>
                <a:latin typeface="+mn-ea"/>
                <a:ea typeface="+mn-ea"/>
              </a:rPr>
              <a:t>比较</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CMP   AL, [ESI</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AL</a:t>
            </a:r>
            <a:r>
              <a:rPr kumimoji="1" lang="zh-CN" altLang="en-US" b="1" dirty="0" smtClean="0">
                <a:effectLst>
                  <a:outerShdw blurRad="38100" dist="38100" dir="2700000" algn="tl">
                    <a:srgbClr val="000000">
                      <a:alpha val="43137"/>
                    </a:srgbClr>
                  </a:outerShdw>
                </a:effectLst>
                <a:latin typeface="+mn-ea"/>
                <a:ea typeface="+mn-ea"/>
              </a:rPr>
              <a:t>与由</a:t>
            </a:r>
            <a:r>
              <a:rPr kumimoji="1" lang="en-US" altLang="zh-CN" b="1" dirty="0" smtClean="0">
                <a:effectLst>
                  <a:outerShdw blurRad="38100" dist="38100" dir="2700000" algn="tl">
                    <a:srgbClr val="000000">
                      <a:alpha val="43137"/>
                    </a:srgbClr>
                  </a:outerShdw>
                </a:effectLst>
                <a:latin typeface="+mn-ea"/>
                <a:ea typeface="+mn-ea"/>
              </a:rPr>
              <a:t>ESI</a:t>
            </a:r>
            <a:r>
              <a:rPr kumimoji="1" lang="zh-CN" altLang="en-US" b="1" dirty="0">
                <a:effectLst>
                  <a:outerShdw blurRad="38100" dist="38100" dir="2700000" algn="tl">
                    <a:srgbClr val="000000">
                      <a:alpha val="43137"/>
                    </a:srgbClr>
                  </a:outerShdw>
                </a:effectLst>
                <a:latin typeface="+mn-ea"/>
                <a:ea typeface="+mn-ea"/>
              </a:rPr>
              <a:t>所指的字节存储单元值作比较</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CMP   </a:t>
            </a:r>
            <a:r>
              <a:rPr kumimoji="1" lang="en-US" altLang="zh-CN" b="1" dirty="0">
                <a:effectLst>
                  <a:outerShdw blurRad="38100" dist="38100" dir="2700000" algn="tl">
                    <a:srgbClr val="000000">
                      <a:alpha val="43137"/>
                    </a:srgbClr>
                  </a:outerShdw>
                </a:effectLst>
                <a:latin typeface="+mn-ea"/>
                <a:ea typeface="+mn-ea"/>
              </a:rPr>
              <a:t>[</a:t>
            </a:r>
            <a:r>
              <a:rPr kumimoji="1" lang="en-US" altLang="zh-CN" b="1" dirty="0" smtClean="0">
                <a:effectLst>
                  <a:outerShdw blurRad="38100" dist="38100" dir="2700000" algn="tl">
                    <a:srgbClr val="000000">
                      <a:alpha val="43137"/>
                    </a:srgbClr>
                  </a:outerShdw>
                </a:effectLst>
                <a:latin typeface="+mn-ea"/>
                <a:ea typeface="+mn-ea"/>
              </a:rPr>
              <a:t>EBX+EDI*4+5], DX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由</a:t>
            </a:r>
            <a:r>
              <a:rPr kumimoji="1" lang="en-US" altLang="zh-CN" b="1" dirty="0">
                <a:effectLst>
                  <a:outerShdw blurRad="38100" dist="38100" dir="2700000" algn="tl">
                    <a:srgbClr val="000000">
                      <a:alpha val="43137"/>
                    </a:srgbClr>
                  </a:outerShdw>
                </a:effectLst>
                <a:latin typeface="+mn-ea"/>
                <a:ea typeface="+mn-ea"/>
              </a:rPr>
              <a:t>EBX+EDI*4+5</a:t>
            </a:r>
            <a:r>
              <a:rPr kumimoji="1" lang="zh-CN" altLang="en-US" b="1" dirty="0">
                <a:effectLst>
                  <a:outerShdw blurRad="38100" dist="38100" dir="2700000" algn="tl">
                    <a:srgbClr val="000000">
                      <a:alpha val="43137"/>
                    </a:srgbClr>
                  </a:outerShdw>
                </a:effectLst>
                <a:latin typeface="+mn-ea"/>
                <a:ea typeface="+mn-ea"/>
              </a:rPr>
              <a:t>所指字存储单元值与</a:t>
            </a:r>
            <a:r>
              <a:rPr kumimoji="1" lang="en-US" altLang="zh-CN" b="1" dirty="0">
                <a:effectLst>
                  <a:outerShdw blurRad="38100" dist="38100" dir="2700000" algn="tl">
                    <a:srgbClr val="000000">
                      <a:alpha val="43137"/>
                    </a:srgbClr>
                  </a:outerShdw>
                </a:effectLst>
                <a:latin typeface="+mn-ea"/>
                <a:ea typeface="+mn-ea"/>
              </a:rPr>
              <a:t>DX</a:t>
            </a:r>
            <a:r>
              <a:rPr kumimoji="1" lang="zh-CN" altLang="en-US" b="1" dirty="0">
                <a:effectLst>
                  <a:outerShdw blurRad="38100" dist="38100" dir="2700000" algn="tl">
                    <a:srgbClr val="000000">
                      <a:alpha val="43137"/>
                    </a:srgbClr>
                  </a:outerShdw>
                </a:effectLst>
                <a:latin typeface="+mn-ea"/>
                <a:ea typeface="+mn-ea"/>
              </a:rPr>
              <a:t>作比较</a:t>
            </a:r>
          </a:p>
        </p:txBody>
      </p:sp>
      <p:sp>
        <p:nvSpPr>
          <p:cNvPr id="7" name="Text Box 3"/>
          <p:cNvSpPr txBox="1">
            <a:spLocks noChangeArrowheads="1"/>
          </p:cNvSpPr>
          <p:nvPr/>
        </p:nvSpPr>
        <p:spPr bwMode="auto">
          <a:xfrm>
            <a:off x="563280" y="1692945"/>
            <a:ext cx="7924800" cy="44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p:txBody>
      </p:sp>
    </p:spTree>
    <p:extLst>
      <p:ext uri="{BB962C8B-B14F-4D97-AF65-F5344CB8AC3E}">
        <p14:creationId xmlns:p14="http://schemas.microsoft.com/office/powerpoint/2010/main" val="27337817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2.6.3  </a:t>
            </a:r>
            <a:r>
              <a:rPr lang="zh-CN" altLang="en-US" b="1" dirty="0">
                <a:solidFill>
                  <a:srgbClr val="0000FF"/>
                </a:solidFill>
              </a:rPr>
              <a:t>比较指令和数值大小比较</a:t>
            </a:r>
          </a:p>
        </p:txBody>
      </p:sp>
      <p:sp>
        <p:nvSpPr>
          <p:cNvPr id="58061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0612"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a:solidFill>
                  <a:srgbClr val="0000FF"/>
                </a:solidFill>
              </a:rPr>
              <a:t>比较数值大小</a:t>
            </a:r>
          </a:p>
        </p:txBody>
      </p:sp>
      <p:sp>
        <p:nvSpPr>
          <p:cNvPr id="580614" name="Text Box 6"/>
          <p:cNvSpPr txBox="1">
            <a:spLocks noChangeArrowheads="1"/>
          </p:cNvSpPr>
          <p:nvPr/>
        </p:nvSpPr>
        <p:spPr bwMode="auto">
          <a:xfrm>
            <a:off x="539750" y="1700808"/>
            <a:ext cx="8604250"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spcBef>
                <a:spcPts val="0"/>
              </a:spcBef>
              <a:buFont typeface="Wingdings" pitchFamily="2" charset="2"/>
              <a:buChar char="ü"/>
            </a:pPr>
            <a:r>
              <a:rPr kumimoji="1" lang="zh-CN" altLang="en-US" sz="2000" b="1" dirty="0" smtClean="0"/>
              <a:t>为了</a:t>
            </a:r>
            <a:r>
              <a:rPr kumimoji="1" lang="zh-CN" altLang="en-US" sz="2000" b="1" dirty="0"/>
              <a:t>比较两个数值的大小，一般使用比较指令</a:t>
            </a:r>
            <a:r>
              <a:rPr kumimoji="1" lang="zh-CN" altLang="en-US" sz="2000" b="1" dirty="0" smtClean="0"/>
              <a:t>。</a:t>
            </a:r>
            <a:endParaRPr kumimoji="1" lang="en-US" altLang="zh-CN" sz="2000" b="1" dirty="0" smtClean="0"/>
          </a:p>
          <a:p>
            <a:pPr>
              <a:lnSpc>
                <a:spcPts val="3200"/>
              </a:lnSpc>
              <a:spcBef>
                <a:spcPts val="0"/>
              </a:spcBef>
            </a:pPr>
            <a:r>
              <a:rPr kumimoji="1" lang="zh-CN" altLang="en-US" sz="2000" b="1" dirty="0" smtClean="0">
                <a:solidFill>
                  <a:srgbClr val="FF0000"/>
                </a:solidFill>
                <a:effectLst>
                  <a:outerShdw blurRad="38100" dist="38100" dir="2700000" algn="tl">
                    <a:srgbClr val="000000">
                      <a:alpha val="43137"/>
                    </a:srgbClr>
                  </a:outerShdw>
                </a:effectLst>
              </a:rPr>
              <a:t>根据</a:t>
            </a:r>
            <a:r>
              <a:rPr kumimoji="1" lang="zh-CN" altLang="en-US" sz="2000" b="1" dirty="0">
                <a:solidFill>
                  <a:srgbClr val="FF0000"/>
                </a:solidFill>
                <a:effectLst>
                  <a:outerShdw blurRad="38100" dist="38100" dir="2700000" algn="tl">
                    <a:srgbClr val="000000">
                      <a:alpha val="43137"/>
                    </a:srgbClr>
                  </a:outerShdw>
                </a:effectLst>
              </a:rPr>
              <a:t>零标志</a:t>
            </a:r>
            <a:r>
              <a:rPr kumimoji="1" lang="en-US" altLang="zh-CN" sz="2000" b="1" dirty="0">
                <a:solidFill>
                  <a:srgbClr val="FF0000"/>
                </a:solidFill>
                <a:effectLst>
                  <a:outerShdw blurRad="38100" dist="38100" dir="2700000" algn="tl">
                    <a:srgbClr val="000000">
                      <a:alpha val="43137"/>
                    </a:srgbClr>
                  </a:outerShdw>
                </a:effectLst>
              </a:rPr>
              <a:t>ZF</a:t>
            </a:r>
            <a:r>
              <a:rPr kumimoji="1" lang="zh-CN" altLang="en-US" sz="2000" b="1" dirty="0">
                <a:solidFill>
                  <a:srgbClr val="FF0000"/>
                </a:solidFill>
                <a:effectLst>
                  <a:outerShdw blurRad="38100" dist="38100" dir="2700000" algn="tl">
                    <a:srgbClr val="000000">
                      <a:alpha val="43137"/>
                    </a:srgbClr>
                  </a:outerShdw>
                </a:effectLst>
              </a:rPr>
              <a:t>是否置位，判断两者是否相等</a:t>
            </a:r>
            <a:r>
              <a:rPr kumimoji="1" lang="zh-CN" altLang="en-US" sz="2000" b="1" dirty="0" smtClean="0">
                <a:solidFill>
                  <a:srgbClr val="FF0000"/>
                </a:solidFill>
                <a:effectLst>
                  <a:outerShdw blurRad="38100" dist="38100" dir="2700000" algn="tl">
                    <a:srgbClr val="000000">
                      <a:alpha val="43137"/>
                    </a:srgbClr>
                  </a:outerShdw>
                </a:effectLst>
              </a:rPr>
              <a:t>；</a:t>
            </a:r>
            <a:endParaRPr kumimoji="1" lang="en-US" altLang="zh-CN" sz="2000" b="1" dirty="0" smtClean="0">
              <a:solidFill>
                <a:srgbClr val="FF0000"/>
              </a:solidFill>
              <a:effectLst>
                <a:outerShdw blurRad="38100" dist="38100" dir="2700000" algn="tl">
                  <a:srgbClr val="000000">
                    <a:alpha val="43137"/>
                  </a:srgbClr>
                </a:outerShdw>
              </a:effectLst>
            </a:endParaRPr>
          </a:p>
          <a:p>
            <a:pPr>
              <a:lnSpc>
                <a:spcPts val="3200"/>
              </a:lnSpc>
              <a:spcBef>
                <a:spcPts val="0"/>
              </a:spcBef>
            </a:pPr>
            <a:r>
              <a:rPr kumimoji="1" lang="zh-CN" altLang="en-US" sz="2000" b="1" dirty="0" smtClean="0"/>
              <a:t>如果</a:t>
            </a:r>
            <a:r>
              <a:rPr kumimoji="1" lang="zh-CN" altLang="en-US" sz="2000" b="1" dirty="0"/>
              <a:t>两者是无符号数</a:t>
            </a:r>
            <a:r>
              <a:rPr kumimoji="1" lang="zh-CN" altLang="en-US" sz="2000" b="1" dirty="0" smtClean="0"/>
              <a:t>，可</a:t>
            </a:r>
            <a:r>
              <a:rPr kumimoji="1" lang="zh-CN" altLang="en-US" sz="2000" b="1" dirty="0"/>
              <a:t>根据进位标志</a:t>
            </a:r>
            <a:r>
              <a:rPr kumimoji="1" lang="en-US" altLang="zh-CN" sz="2000" b="1" dirty="0"/>
              <a:t>CF</a:t>
            </a:r>
            <a:r>
              <a:rPr kumimoji="1" lang="zh-CN" altLang="en-US" sz="2000" b="1" dirty="0"/>
              <a:t>判断大小</a:t>
            </a:r>
            <a:r>
              <a:rPr kumimoji="1" lang="zh-CN" altLang="en-US" sz="2000" b="1" dirty="0" smtClean="0"/>
              <a:t>；</a:t>
            </a:r>
            <a:endParaRPr kumimoji="1" lang="en-US" altLang="zh-CN" sz="2000" b="1" dirty="0" smtClean="0"/>
          </a:p>
          <a:p>
            <a:pPr>
              <a:lnSpc>
                <a:spcPts val="3200"/>
              </a:lnSpc>
              <a:spcBef>
                <a:spcPts val="0"/>
              </a:spcBef>
            </a:pPr>
            <a:r>
              <a:rPr kumimoji="1" lang="zh-CN" altLang="en-US" sz="2000" b="1" dirty="0" smtClean="0"/>
              <a:t>如果</a:t>
            </a:r>
            <a:r>
              <a:rPr kumimoji="1" lang="zh-CN" altLang="en-US" sz="2000" b="1" dirty="0"/>
              <a:t>两者是有符号数</a:t>
            </a:r>
            <a:r>
              <a:rPr kumimoji="1" lang="zh-CN" altLang="en-US" sz="2000" b="1" dirty="0" smtClean="0"/>
              <a:t>，要</a:t>
            </a:r>
            <a:r>
              <a:rPr kumimoji="1" lang="zh-CN" altLang="en-US" sz="2000" b="1" dirty="0"/>
              <a:t>同时根据符号标志</a:t>
            </a:r>
            <a:r>
              <a:rPr kumimoji="1" lang="en-US" altLang="zh-CN" sz="2000" b="1" dirty="0"/>
              <a:t>SF</a:t>
            </a:r>
            <a:r>
              <a:rPr kumimoji="1" lang="zh-CN" altLang="en-US" sz="2000" b="1" dirty="0"/>
              <a:t>和溢出标志</a:t>
            </a:r>
            <a:r>
              <a:rPr kumimoji="1" lang="en-US" altLang="zh-CN" sz="2000" b="1" dirty="0"/>
              <a:t>OF</a:t>
            </a:r>
            <a:r>
              <a:rPr kumimoji="1" lang="zh-CN" altLang="en-US" sz="2000" b="1" dirty="0"/>
              <a:t>判断大小。</a:t>
            </a:r>
          </a:p>
          <a:p>
            <a:pPr>
              <a:lnSpc>
                <a:spcPts val="3200"/>
              </a:lnSpc>
              <a:spcBef>
                <a:spcPts val="0"/>
              </a:spcBef>
              <a:buFont typeface="Wingdings" pitchFamily="2" charset="2"/>
              <a:buChar char="ü"/>
            </a:pPr>
            <a:r>
              <a:rPr kumimoji="1" lang="zh-CN" altLang="en-US" sz="2000" b="1" dirty="0" smtClean="0"/>
              <a:t>为了</a:t>
            </a:r>
            <a:r>
              <a:rPr kumimoji="1" lang="zh-CN" altLang="en-US" sz="2000" b="1" dirty="0"/>
              <a:t>方便进行数值大小比较</a:t>
            </a:r>
            <a:r>
              <a:rPr kumimoji="1" lang="zh-CN" altLang="en-US" sz="2000" b="1" dirty="0" smtClean="0"/>
              <a:t>，</a:t>
            </a:r>
            <a:r>
              <a:rPr kumimoji="1" lang="en-US" altLang="zh-CN" sz="2000" b="1" dirty="0" smtClean="0"/>
              <a:t>IA-32</a:t>
            </a:r>
            <a:r>
              <a:rPr kumimoji="1" lang="zh-CN" altLang="en-US" sz="2000" b="1" dirty="0"/>
              <a:t>系列</a:t>
            </a:r>
            <a:r>
              <a:rPr kumimoji="1" lang="en-US" altLang="zh-CN" sz="2000" b="1" dirty="0"/>
              <a:t>CPU</a:t>
            </a:r>
            <a:r>
              <a:rPr kumimoji="1" lang="zh-CN" altLang="en-US" sz="2000" b="1" dirty="0" smtClean="0"/>
              <a:t>提供两</a:t>
            </a:r>
            <a:r>
              <a:rPr kumimoji="1" lang="zh-CN" altLang="en-US" sz="2000" b="1" dirty="0"/>
              <a:t>套以数值大小为条件的条件转移指令，</a:t>
            </a:r>
            <a:r>
              <a:rPr kumimoji="1" lang="zh-CN" altLang="en-US" sz="2000" b="1" dirty="0">
                <a:solidFill>
                  <a:srgbClr val="0000FF"/>
                </a:solidFill>
                <a:effectLst>
                  <a:outerShdw blurRad="38100" dist="38100" dir="2700000" algn="tl">
                    <a:srgbClr val="000000">
                      <a:alpha val="43137"/>
                    </a:srgbClr>
                  </a:outerShdw>
                </a:effectLst>
              </a:rPr>
              <a:t>一套适用于无符号数之间的比较，另一套适用于有符号数之间的比较</a:t>
            </a:r>
            <a:r>
              <a:rPr kumimoji="1" lang="zh-CN" altLang="en-US" sz="2000" b="1" dirty="0" smtClean="0"/>
              <a:t>。这</a:t>
            </a:r>
            <a:r>
              <a:rPr kumimoji="1" lang="zh-CN" altLang="en-US" sz="2000" b="1" dirty="0"/>
              <a:t>两套条件转移指令判断的标志是不同的</a:t>
            </a:r>
            <a:r>
              <a:rPr kumimoji="1" lang="zh-CN" altLang="en-US" sz="2000" b="1" dirty="0" smtClean="0"/>
              <a:t>。</a:t>
            </a:r>
            <a:endParaRPr kumimoji="1" lang="en-US" altLang="zh-CN" sz="2000" b="1" dirty="0"/>
          </a:p>
          <a:p>
            <a:pPr>
              <a:lnSpc>
                <a:spcPts val="3200"/>
              </a:lnSpc>
              <a:spcBef>
                <a:spcPts val="0"/>
              </a:spcBef>
            </a:pPr>
            <a:r>
              <a:rPr kumimoji="1" lang="zh-CN" altLang="en-US" sz="2000" b="1" dirty="0" smtClean="0">
                <a:solidFill>
                  <a:srgbClr val="FF0000"/>
                </a:solidFill>
                <a:effectLst>
                  <a:outerShdw blurRad="38100" dist="38100" dir="2700000" algn="tl">
                    <a:srgbClr val="000000">
                      <a:alpha val="43137"/>
                    </a:srgbClr>
                  </a:outerShdw>
                </a:effectLst>
              </a:rPr>
              <a:t>有</a:t>
            </a:r>
            <a:r>
              <a:rPr kumimoji="1" lang="zh-CN" altLang="en-US" sz="2000" b="1" dirty="0">
                <a:solidFill>
                  <a:srgbClr val="FF0000"/>
                </a:solidFill>
                <a:effectLst>
                  <a:outerShdw blurRad="38100" dist="38100" dir="2700000" algn="tl">
                    <a:srgbClr val="000000">
                      <a:alpha val="43137"/>
                    </a:srgbClr>
                  </a:outerShdw>
                </a:effectLst>
              </a:rPr>
              <a:t>符号数间的次序关系称为大于</a:t>
            </a:r>
            <a:r>
              <a:rPr kumimoji="1" lang="en-US" altLang="zh-CN" sz="2000" b="1" dirty="0">
                <a:solidFill>
                  <a:srgbClr val="FF0000"/>
                </a:solidFill>
                <a:effectLst>
                  <a:outerShdw blurRad="38100" dist="38100" dir="2700000" algn="tl">
                    <a:srgbClr val="000000">
                      <a:alpha val="43137"/>
                    </a:srgbClr>
                  </a:outerShdw>
                </a:effectLst>
              </a:rPr>
              <a:t>(G)</a:t>
            </a:r>
            <a:r>
              <a:rPr kumimoji="1" lang="zh-CN" altLang="en-US" sz="2000" b="1" dirty="0">
                <a:solidFill>
                  <a:srgbClr val="FF0000"/>
                </a:solidFill>
                <a:effectLst>
                  <a:outerShdw blurRad="38100" dist="38100" dir="2700000" algn="tl">
                    <a:srgbClr val="000000">
                      <a:alpha val="43137"/>
                    </a:srgbClr>
                  </a:outerShdw>
                </a:effectLst>
              </a:rPr>
              <a:t>、等于</a:t>
            </a:r>
            <a:r>
              <a:rPr kumimoji="1" lang="en-US" altLang="zh-CN" sz="2000" b="1" dirty="0">
                <a:solidFill>
                  <a:srgbClr val="FF0000"/>
                </a:solidFill>
                <a:effectLst>
                  <a:outerShdw blurRad="38100" dist="38100" dir="2700000" algn="tl">
                    <a:srgbClr val="000000">
                      <a:alpha val="43137"/>
                    </a:srgbClr>
                  </a:outerShdw>
                </a:effectLst>
              </a:rPr>
              <a:t>(E)</a:t>
            </a:r>
            <a:r>
              <a:rPr kumimoji="1" lang="zh-CN" altLang="en-US" sz="2000" b="1" dirty="0">
                <a:solidFill>
                  <a:srgbClr val="FF0000"/>
                </a:solidFill>
                <a:effectLst>
                  <a:outerShdw blurRad="38100" dist="38100" dir="2700000" algn="tl">
                    <a:srgbClr val="000000">
                      <a:alpha val="43137"/>
                    </a:srgbClr>
                  </a:outerShdw>
                </a:effectLst>
              </a:rPr>
              <a:t>和小于</a:t>
            </a:r>
            <a:r>
              <a:rPr kumimoji="1" lang="en-US" altLang="zh-CN" sz="2000" b="1" dirty="0">
                <a:solidFill>
                  <a:srgbClr val="FF0000"/>
                </a:solidFill>
                <a:effectLst>
                  <a:outerShdw blurRad="38100" dist="38100" dir="2700000" algn="tl">
                    <a:srgbClr val="000000">
                      <a:alpha val="43137"/>
                    </a:srgbClr>
                  </a:outerShdw>
                </a:effectLst>
              </a:rPr>
              <a:t>(L)</a:t>
            </a:r>
            <a:r>
              <a:rPr kumimoji="1" lang="zh-CN" altLang="en-US" sz="2000" b="1" dirty="0" smtClean="0"/>
              <a:t>；</a:t>
            </a:r>
            <a:endParaRPr kumimoji="1" lang="en-US" altLang="zh-CN" sz="2000" b="1" dirty="0" smtClean="0"/>
          </a:p>
          <a:p>
            <a:pPr>
              <a:lnSpc>
                <a:spcPts val="3200"/>
              </a:lnSpc>
              <a:spcBef>
                <a:spcPts val="0"/>
              </a:spcBef>
            </a:pPr>
            <a:r>
              <a:rPr kumimoji="1" lang="zh-CN" altLang="en-US" sz="2000" b="1" dirty="0" smtClean="0">
                <a:solidFill>
                  <a:srgbClr val="FF0000"/>
                </a:solidFill>
                <a:effectLst>
                  <a:outerShdw blurRad="38100" dist="38100" dir="2700000" algn="tl">
                    <a:srgbClr val="000000">
                      <a:alpha val="43137"/>
                    </a:srgbClr>
                  </a:outerShdw>
                </a:effectLst>
              </a:rPr>
              <a:t>无</a:t>
            </a:r>
            <a:r>
              <a:rPr kumimoji="1" lang="zh-CN" altLang="en-US" sz="2000" b="1" dirty="0">
                <a:solidFill>
                  <a:srgbClr val="FF0000"/>
                </a:solidFill>
                <a:effectLst>
                  <a:outerShdw blurRad="38100" dist="38100" dir="2700000" algn="tl">
                    <a:srgbClr val="000000">
                      <a:alpha val="43137"/>
                    </a:srgbClr>
                  </a:outerShdw>
                </a:effectLst>
              </a:rPr>
              <a:t>符号数间的次序关系称为高于</a:t>
            </a:r>
            <a:r>
              <a:rPr kumimoji="1" lang="en-US" altLang="zh-CN" sz="2000" b="1" dirty="0">
                <a:solidFill>
                  <a:srgbClr val="FF0000"/>
                </a:solidFill>
                <a:effectLst>
                  <a:outerShdw blurRad="38100" dist="38100" dir="2700000" algn="tl">
                    <a:srgbClr val="000000">
                      <a:alpha val="43137"/>
                    </a:srgbClr>
                  </a:outerShdw>
                </a:effectLst>
              </a:rPr>
              <a:t>(A)</a:t>
            </a:r>
            <a:r>
              <a:rPr kumimoji="1" lang="zh-CN" altLang="en-US" sz="2000" b="1" dirty="0">
                <a:solidFill>
                  <a:srgbClr val="FF0000"/>
                </a:solidFill>
                <a:effectLst>
                  <a:outerShdw blurRad="38100" dist="38100" dir="2700000" algn="tl">
                    <a:srgbClr val="000000">
                      <a:alpha val="43137"/>
                    </a:srgbClr>
                  </a:outerShdw>
                </a:effectLst>
              </a:rPr>
              <a:t>、等于</a:t>
            </a:r>
            <a:r>
              <a:rPr kumimoji="1" lang="en-US" altLang="zh-CN" sz="2000" b="1" dirty="0">
                <a:solidFill>
                  <a:srgbClr val="FF0000"/>
                </a:solidFill>
                <a:effectLst>
                  <a:outerShdw blurRad="38100" dist="38100" dir="2700000" algn="tl">
                    <a:srgbClr val="000000">
                      <a:alpha val="43137"/>
                    </a:srgbClr>
                  </a:outerShdw>
                </a:effectLst>
              </a:rPr>
              <a:t>(E)</a:t>
            </a:r>
            <a:r>
              <a:rPr kumimoji="1" lang="zh-CN" altLang="en-US" sz="2000" b="1" dirty="0">
                <a:solidFill>
                  <a:srgbClr val="FF0000"/>
                </a:solidFill>
                <a:effectLst>
                  <a:outerShdw blurRad="38100" dist="38100" dir="2700000" algn="tl">
                    <a:srgbClr val="000000">
                      <a:alpha val="43137"/>
                    </a:srgbClr>
                  </a:outerShdw>
                </a:effectLst>
              </a:rPr>
              <a:t>和低于</a:t>
            </a:r>
            <a:r>
              <a:rPr kumimoji="1" lang="en-US" altLang="zh-CN" sz="2000" b="1" dirty="0">
                <a:solidFill>
                  <a:srgbClr val="FF0000"/>
                </a:solidFill>
                <a:effectLst>
                  <a:outerShdw blurRad="38100" dist="38100" dir="2700000" algn="tl">
                    <a:srgbClr val="000000">
                      <a:alpha val="43137"/>
                    </a:srgbClr>
                  </a:outerShdw>
                </a:effectLst>
              </a:rPr>
              <a:t>(B)</a:t>
            </a:r>
            <a:r>
              <a:rPr kumimoji="1" lang="zh-CN" altLang="en-US" sz="2000" b="1" dirty="0" smtClean="0">
                <a:solidFill>
                  <a:srgbClr val="FF0000"/>
                </a:solidFill>
                <a:effectLst>
                  <a:outerShdw blurRad="38100" dist="38100" dir="2700000" algn="tl">
                    <a:srgbClr val="000000">
                      <a:alpha val="43137"/>
                    </a:srgbClr>
                  </a:outerShdw>
                </a:effectLst>
              </a:rPr>
              <a:t>。</a:t>
            </a:r>
            <a:endParaRPr kumimoji="1" lang="en-US" altLang="zh-CN" sz="2000" b="1" dirty="0" smtClean="0">
              <a:solidFill>
                <a:srgbClr val="FF0000"/>
              </a:solidFill>
              <a:effectLst>
                <a:outerShdw blurRad="38100" dist="38100" dir="2700000" algn="tl">
                  <a:srgbClr val="000000">
                    <a:alpha val="43137"/>
                  </a:srgbClr>
                </a:outerShdw>
              </a:effectLst>
            </a:endParaRPr>
          </a:p>
          <a:p>
            <a:pPr>
              <a:lnSpc>
                <a:spcPts val="3200"/>
              </a:lnSpc>
              <a:spcBef>
                <a:spcPts val="0"/>
              </a:spcBef>
            </a:pPr>
            <a:r>
              <a:rPr kumimoji="1" lang="zh-CN" altLang="en-US" sz="2000" b="1" dirty="0" smtClean="0"/>
              <a:t>在</a:t>
            </a:r>
            <a:r>
              <a:rPr kumimoji="1" lang="zh-CN" altLang="en-US" sz="2000" b="1" dirty="0"/>
              <a:t>使用时要注意区分它们，不能混淆。</a:t>
            </a:r>
          </a:p>
        </p:txBody>
      </p:sp>
    </p:spTree>
    <p:extLst>
      <p:ext uri="{BB962C8B-B14F-4D97-AF65-F5344CB8AC3E}">
        <p14:creationId xmlns:p14="http://schemas.microsoft.com/office/powerpoint/2010/main" val="29779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2.6.3  </a:t>
            </a:r>
            <a:r>
              <a:rPr lang="zh-CN" altLang="en-US" b="1" dirty="0">
                <a:solidFill>
                  <a:srgbClr val="0000FF"/>
                </a:solidFill>
              </a:rPr>
              <a:t>比较指令和数值大小比较</a:t>
            </a: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比较数值大小</a:t>
            </a:r>
            <a:endParaRPr lang="en-US" altLang="zh-CN" sz="2800" b="1" dirty="0">
              <a:solidFill>
                <a:srgbClr val="0000FF"/>
              </a:solidFill>
            </a:endParaRPr>
          </a:p>
        </p:txBody>
      </p:sp>
      <p:sp>
        <p:nvSpPr>
          <p:cNvPr id="578565" name="Text Box 5"/>
          <p:cNvSpPr txBox="1">
            <a:spLocks noChangeArrowheads="1"/>
          </p:cNvSpPr>
          <p:nvPr/>
        </p:nvSpPr>
        <p:spPr bwMode="auto">
          <a:xfrm>
            <a:off x="576262" y="2924944"/>
            <a:ext cx="860425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kumimoji="1" lang="zh-CN" altLang="en-US" b="1" dirty="0" smtClean="0">
                <a:effectLst>
                  <a:outerShdw blurRad="38100" dist="38100" dir="2700000" algn="tl">
                    <a:srgbClr val="000000">
                      <a:alpha val="43137"/>
                    </a:srgbClr>
                  </a:outerShdw>
                </a:effectLst>
                <a:latin typeface="+mn-ea"/>
                <a:ea typeface="+mn-ea"/>
              </a:rPr>
              <a:t>如果</a:t>
            </a:r>
            <a:r>
              <a:rPr kumimoji="1" lang="zh-CN" altLang="en-US" b="1" dirty="0">
                <a:effectLst>
                  <a:outerShdw blurRad="38100" dist="38100" dir="2700000" algn="tl">
                    <a:srgbClr val="000000">
                      <a:alpha val="43137"/>
                    </a:srgbClr>
                  </a:outerShdw>
                </a:effectLst>
                <a:latin typeface="+mn-ea"/>
                <a:ea typeface="+mn-ea"/>
              </a:rPr>
              <a:t>这两个数是有符号数，则代码片段如下：</a:t>
            </a:r>
          </a:p>
          <a:p>
            <a:pPr>
              <a:lnSpc>
                <a:spcPts val="2800"/>
              </a:lnSpc>
            </a:pPr>
            <a:r>
              <a:rPr kumimoji="1" lang="zh-CN" altLang="en-US"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CMP   ECX</a:t>
            </a:r>
            <a:r>
              <a:rPr kumimoji="1" lang="zh-CN" altLang="en-US" b="1" dirty="0">
                <a:effectLst>
                  <a:outerShdw blurRad="38100" dist="38100" dir="2700000" algn="tl">
                    <a:srgbClr val="000000">
                      <a:alpha val="43137"/>
                    </a:srgbClr>
                  </a:outerShdw>
                </a:effectLst>
                <a:latin typeface="+mn-ea"/>
                <a:ea typeface="+mn-ea"/>
              </a:rPr>
              <a:t>，</a:t>
            </a:r>
            <a:r>
              <a:rPr kumimoji="1" lang="en-US" altLang="zh-CN" b="1" dirty="0">
                <a:effectLst>
                  <a:outerShdw blurRad="38100" dist="38100" dir="2700000" algn="tl">
                    <a:srgbClr val="000000">
                      <a:alpha val="43137"/>
                    </a:srgbClr>
                  </a:outerShdw>
                </a:effectLst>
                <a:latin typeface="+mn-ea"/>
                <a:ea typeface="+mn-ea"/>
              </a:rPr>
              <a:t>EDX</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J</a:t>
            </a:r>
            <a:r>
              <a:rPr kumimoji="1" lang="en-US" altLang="zh-CN" b="1" dirty="0" smtClean="0">
                <a:solidFill>
                  <a:srgbClr val="FF0000"/>
                </a:solidFill>
                <a:effectLst>
                  <a:outerShdw blurRad="38100" dist="38100" dir="2700000" algn="tl">
                    <a:srgbClr val="000000">
                      <a:alpha val="43137"/>
                    </a:srgbClr>
                  </a:outerShdw>
                </a:effectLst>
                <a:latin typeface="+mn-ea"/>
                <a:ea typeface="+mn-ea"/>
              </a:rPr>
              <a:t>GE</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OK                  </a:t>
            </a:r>
            <a:r>
              <a:rPr kumimoji="1" lang="zh-CN" altLang="en-US" b="1" dirty="0">
                <a:effectLst>
                  <a:outerShdw blurRad="38100" dist="38100" dir="2700000" algn="tl">
                    <a:srgbClr val="000000">
                      <a:alpha val="43137"/>
                    </a:srgbClr>
                  </a:outerShdw>
                </a:effectLst>
                <a:latin typeface="+mn-ea"/>
                <a:ea typeface="+mn-ea"/>
              </a:rPr>
              <a:t>；有符号数比较大小转移（判断</a:t>
            </a:r>
            <a:r>
              <a:rPr kumimoji="1" lang="en-US" altLang="zh-CN" b="1" dirty="0">
                <a:effectLst>
                  <a:outerShdw blurRad="38100" dist="38100" dir="2700000" algn="tl">
                    <a:srgbClr val="000000">
                      <a:alpha val="43137"/>
                    </a:srgbClr>
                  </a:outerShdw>
                </a:effectLst>
                <a:latin typeface="+mn-ea"/>
                <a:ea typeface="+mn-ea"/>
              </a:rPr>
              <a:t>SF</a:t>
            </a:r>
            <a:r>
              <a:rPr kumimoji="1" lang="zh-CN" altLang="en-US" b="1" dirty="0">
                <a:effectLst>
                  <a:outerShdw blurRad="38100" dist="38100" dir="2700000" algn="tl">
                    <a:srgbClr val="000000">
                      <a:alpha val="43137"/>
                    </a:srgbClr>
                  </a:outerShdw>
                </a:effectLst>
                <a:latin typeface="+mn-ea"/>
                <a:ea typeface="+mn-ea"/>
              </a:rPr>
              <a:t>和</a:t>
            </a:r>
            <a:r>
              <a:rPr kumimoji="1" lang="en-US" altLang="zh-CN" b="1" dirty="0">
                <a:effectLst>
                  <a:outerShdw blurRad="38100" dist="38100" dir="2700000" algn="tl">
                    <a:srgbClr val="000000">
                      <a:alpha val="43137"/>
                    </a:srgbClr>
                  </a:outerShdw>
                </a:effectLst>
                <a:latin typeface="+mn-ea"/>
                <a:ea typeface="+mn-ea"/>
              </a:rPr>
              <a:t>OF</a:t>
            </a:r>
            <a:r>
              <a:rPr kumimoji="1" lang="zh-CN" altLang="en-US" b="1" dirty="0">
                <a:effectLst>
                  <a:outerShdw blurRad="38100" dist="38100" dir="2700000" algn="tl">
                    <a:srgbClr val="000000">
                      <a:alpha val="43137"/>
                    </a:srgbClr>
                  </a:outerShdw>
                </a:effectLst>
                <a:latin typeface="+mn-ea"/>
                <a:ea typeface="+mn-ea"/>
              </a:rPr>
              <a:t>）</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XCHG  </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a:t>
            </a:r>
            <a:r>
              <a:rPr kumimoji="1" lang="en-US" altLang="zh-CN" b="1" dirty="0">
                <a:effectLst>
                  <a:outerShdw blurRad="38100" dist="38100" dir="2700000" algn="tl">
                    <a:srgbClr val="000000">
                      <a:alpha val="43137"/>
                    </a:srgbClr>
                  </a:outerShdw>
                </a:effectLst>
                <a:latin typeface="+mn-ea"/>
                <a:ea typeface="+mn-ea"/>
              </a:rPr>
              <a:t>EDX</a:t>
            </a: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OK</a:t>
            </a:r>
            <a:r>
              <a:rPr kumimoji="1" lang="zh-CN" altLang="en-US" b="1" dirty="0">
                <a:effectLst>
                  <a:outerShdw blurRad="38100" dist="38100" dir="2700000" algn="tl">
                    <a:srgbClr val="000000">
                      <a:alpha val="43137"/>
                    </a:srgbClr>
                  </a:outerShdw>
                </a:effectLst>
                <a:latin typeface="+mn-ea"/>
                <a:ea typeface="+mn-ea"/>
              </a:rPr>
              <a:t>：</a:t>
            </a:r>
          </a:p>
          <a:p>
            <a:pPr>
              <a:lnSpc>
                <a:spcPts val="2800"/>
              </a:lnSpc>
            </a:pPr>
            <a:r>
              <a:rPr kumimoji="1" lang="zh-CN" altLang="en-US" b="1" dirty="0" smtClean="0">
                <a:effectLst>
                  <a:outerShdw blurRad="38100" dist="38100" dir="2700000" algn="tl">
                    <a:srgbClr val="000000">
                      <a:alpha val="43137"/>
                    </a:srgbClr>
                  </a:outerShdw>
                </a:effectLst>
                <a:latin typeface="+mn-ea"/>
                <a:ea typeface="+mn-ea"/>
              </a:rPr>
              <a:t>如果</a:t>
            </a:r>
            <a:r>
              <a:rPr kumimoji="1" lang="zh-CN" altLang="en-US" b="1" dirty="0">
                <a:effectLst>
                  <a:outerShdw blurRad="38100" dist="38100" dir="2700000" algn="tl">
                    <a:srgbClr val="000000">
                      <a:alpha val="43137"/>
                    </a:srgbClr>
                  </a:outerShdw>
                </a:effectLst>
                <a:latin typeface="+mn-ea"/>
                <a:ea typeface="+mn-ea"/>
              </a:rPr>
              <a:t>这两个数是无符号数，则代码片段如下：</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CMP   </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a:t>
            </a:r>
            <a:r>
              <a:rPr kumimoji="1" lang="en-US" altLang="zh-CN" b="1" dirty="0">
                <a:effectLst>
                  <a:outerShdw blurRad="38100" dist="38100" dir="2700000" algn="tl">
                    <a:srgbClr val="000000">
                      <a:alpha val="43137"/>
                    </a:srgbClr>
                  </a:outerShdw>
                </a:effectLst>
                <a:latin typeface="+mn-ea"/>
                <a:ea typeface="+mn-ea"/>
              </a:rPr>
              <a:t>EDX</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J</a:t>
            </a:r>
            <a:r>
              <a:rPr kumimoji="1" lang="en-US" altLang="zh-CN" b="1" dirty="0" smtClean="0">
                <a:solidFill>
                  <a:srgbClr val="FF0000"/>
                </a:solidFill>
                <a:effectLst>
                  <a:outerShdw blurRad="38100" dist="38100" dir="2700000" algn="tl">
                    <a:srgbClr val="000000">
                      <a:alpha val="43137"/>
                    </a:srgbClr>
                  </a:outerShdw>
                </a:effectLst>
                <a:latin typeface="+mn-ea"/>
                <a:ea typeface="+mn-ea"/>
              </a:rPr>
              <a:t>AE</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OK</a:t>
            </a:r>
            <a:r>
              <a:rPr kumimoji="1" lang="en-US" altLang="zh-CN" b="1" dirty="0">
                <a:effectLst>
                  <a:outerShdw blurRad="38100" dist="38100" dir="2700000" algn="tl">
                    <a:srgbClr val="000000">
                      <a:alpha val="43137"/>
                    </a:srgbClr>
                  </a:outerShdw>
                </a:effectLst>
                <a:latin typeface="+mn-ea"/>
                <a:ea typeface="+mn-ea"/>
              </a:rPr>
              <a:t>                  </a:t>
            </a:r>
            <a:r>
              <a:rPr kumimoji="1" lang="zh-CN" altLang="en-US" b="1" dirty="0">
                <a:effectLst>
                  <a:outerShdw blurRad="38100" dist="38100" dir="2700000" algn="tl">
                    <a:srgbClr val="000000">
                      <a:alpha val="43137"/>
                    </a:srgbClr>
                  </a:outerShdw>
                </a:effectLst>
                <a:latin typeface="+mn-ea"/>
                <a:ea typeface="+mn-ea"/>
              </a:rPr>
              <a:t>；无符号数比较大小转移（判断</a:t>
            </a:r>
            <a:r>
              <a:rPr kumimoji="1" lang="en-US" altLang="zh-CN" b="1" dirty="0">
                <a:effectLst>
                  <a:outerShdw blurRad="38100" dist="38100" dir="2700000" algn="tl">
                    <a:srgbClr val="000000">
                      <a:alpha val="43137"/>
                    </a:srgbClr>
                  </a:outerShdw>
                </a:effectLst>
                <a:latin typeface="+mn-ea"/>
                <a:ea typeface="+mn-ea"/>
              </a:rPr>
              <a:t>CF</a:t>
            </a:r>
            <a:r>
              <a:rPr kumimoji="1" lang="zh-CN" altLang="en-US" b="1" dirty="0">
                <a:effectLst>
                  <a:outerShdw blurRad="38100" dist="38100" dir="2700000" algn="tl">
                    <a:srgbClr val="000000">
                      <a:alpha val="43137"/>
                    </a:srgbClr>
                  </a:outerShdw>
                </a:effectLst>
                <a:latin typeface="+mn-ea"/>
                <a:ea typeface="+mn-ea"/>
              </a:rPr>
              <a:t>）</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XCHG  </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a:t>
            </a:r>
            <a:r>
              <a:rPr kumimoji="1" lang="en-US" altLang="zh-CN" b="1" dirty="0">
                <a:effectLst>
                  <a:outerShdw blurRad="38100" dist="38100" dir="2700000" algn="tl">
                    <a:srgbClr val="000000">
                      <a:alpha val="43137"/>
                    </a:srgbClr>
                  </a:outerShdw>
                </a:effectLst>
                <a:latin typeface="+mn-ea"/>
                <a:ea typeface="+mn-ea"/>
              </a:rPr>
              <a:t>EDX</a:t>
            </a: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OK</a:t>
            </a:r>
            <a:r>
              <a:rPr kumimoji="1" lang="zh-CN" altLang="en-US" b="1" dirty="0">
                <a:effectLst>
                  <a:outerShdw blurRad="38100" dist="38100" dir="2700000" algn="tl">
                    <a:srgbClr val="000000">
                      <a:alpha val="43137"/>
                    </a:srgbClr>
                  </a:outerShdw>
                </a:effectLst>
                <a:latin typeface="+mn-ea"/>
                <a:ea typeface="+mn-ea"/>
              </a:rPr>
              <a:t>：</a:t>
            </a:r>
          </a:p>
        </p:txBody>
      </p:sp>
      <p:sp>
        <p:nvSpPr>
          <p:cNvPr id="7" name="Text Box 3"/>
          <p:cNvSpPr txBox="1">
            <a:spLocks noChangeArrowheads="1"/>
          </p:cNvSpPr>
          <p:nvPr/>
        </p:nvSpPr>
        <p:spPr bwMode="auto">
          <a:xfrm>
            <a:off x="563280" y="1692945"/>
            <a:ext cx="79248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a:p>
            <a:pPr>
              <a:lnSpc>
                <a:spcPts val="3000"/>
              </a:lnSpc>
              <a:spcBef>
                <a:spcPts val="0"/>
              </a:spcBef>
            </a:pPr>
            <a:r>
              <a:rPr kumimoji="1" lang="zh-CN" altLang="en-US" sz="2000" b="1" dirty="0" smtClean="0">
                <a:latin typeface="Times New Roman" pitchFamily="18" charset="0"/>
              </a:rPr>
              <a:t>设</a:t>
            </a:r>
            <a:r>
              <a:rPr kumimoji="1" lang="en-US" altLang="zh-CN" sz="2000" b="1" dirty="0">
                <a:latin typeface="Times New Roman" pitchFamily="18" charset="0"/>
              </a:rPr>
              <a:t>ECX</a:t>
            </a:r>
            <a:r>
              <a:rPr kumimoji="1" lang="zh-CN" altLang="en-US" sz="2000" b="1" dirty="0">
                <a:latin typeface="Times New Roman" pitchFamily="18" charset="0"/>
              </a:rPr>
              <a:t>和</a:t>
            </a:r>
            <a:r>
              <a:rPr kumimoji="1" lang="en-US" altLang="zh-CN" sz="2000" b="1" dirty="0">
                <a:latin typeface="Times New Roman" pitchFamily="18" charset="0"/>
              </a:rPr>
              <a:t>EDX</a:t>
            </a:r>
            <a:r>
              <a:rPr kumimoji="1" lang="zh-CN" altLang="en-US" sz="2000" b="1" dirty="0">
                <a:latin typeface="Times New Roman" pitchFamily="18" charset="0"/>
              </a:rPr>
              <a:t>含有两个数，现要求把较大者保存在</a:t>
            </a:r>
            <a:r>
              <a:rPr kumimoji="1" lang="en-US" altLang="zh-CN" sz="2000" b="1" dirty="0">
                <a:latin typeface="Times New Roman" pitchFamily="18" charset="0"/>
              </a:rPr>
              <a:t>ECX</a:t>
            </a:r>
            <a:r>
              <a:rPr kumimoji="1" lang="zh-CN" altLang="en-US" sz="2000" b="1" dirty="0">
                <a:latin typeface="Times New Roman" pitchFamily="18" charset="0"/>
              </a:rPr>
              <a:t>中，较小者保存在</a:t>
            </a:r>
            <a:r>
              <a:rPr kumimoji="1" lang="en-US" altLang="zh-CN" sz="2000" b="1" dirty="0">
                <a:latin typeface="Times New Roman" pitchFamily="18" charset="0"/>
              </a:rPr>
              <a:t>EDX</a:t>
            </a:r>
            <a:r>
              <a:rPr kumimoji="1" lang="zh-CN" altLang="en-US" sz="2000" b="1" dirty="0" smtClean="0">
                <a:latin typeface="Times New Roman" pitchFamily="18" charset="0"/>
              </a:rPr>
              <a:t>中。</a:t>
            </a:r>
            <a:endParaRPr kumimoji="1" lang="zh-CN" altLang="en-US" sz="2000" b="1" dirty="0">
              <a:latin typeface="Times New Roman" pitchFamily="18" charset="0"/>
            </a:endParaRPr>
          </a:p>
        </p:txBody>
      </p:sp>
    </p:spTree>
    <p:extLst>
      <p:ext uri="{BB962C8B-B14F-4D97-AF65-F5344CB8AC3E}">
        <p14:creationId xmlns:p14="http://schemas.microsoft.com/office/powerpoint/2010/main" val="403444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8565"/>
                                        </p:tgtEl>
                                        <p:attrNameLst>
                                          <p:attrName>style.visibility</p:attrName>
                                        </p:attrNameLst>
                                      </p:cBhvr>
                                      <p:to>
                                        <p:strVal val="visible"/>
                                      </p:to>
                                    </p:set>
                                    <p:animEffect transition="in" filter="fade">
                                      <p:cBhvr>
                                        <p:cTn id="7" dur="1000"/>
                                        <p:tgtEl>
                                          <p:spTgt spid="578565"/>
                                        </p:tgtEl>
                                      </p:cBhvr>
                                    </p:animEffect>
                                    <p:anim calcmode="lin" valueType="num">
                                      <p:cBhvr>
                                        <p:cTn id="8" dur="1000" fill="hold"/>
                                        <p:tgtEl>
                                          <p:spTgt spid="578565"/>
                                        </p:tgtEl>
                                        <p:attrNameLst>
                                          <p:attrName>ppt_x</p:attrName>
                                        </p:attrNameLst>
                                      </p:cBhvr>
                                      <p:tavLst>
                                        <p:tav tm="0">
                                          <p:val>
                                            <p:strVal val="#ppt_x"/>
                                          </p:val>
                                        </p:tav>
                                        <p:tav tm="100000">
                                          <p:val>
                                            <p:strVal val="#ppt_x"/>
                                          </p:val>
                                        </p:tav>
                                      </p:tavLst>
                                    </p:anim>
                                    <p:anim calcmode="lin" valueType="num">
                                      <p:cBhvr>
                                        <p:cTn id="9" dur="1000" fill="hold"/>
                                        <p:tgtEl>
                                          <p:spTgt spid="5785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2.6.3  </a:t>
            </a:r>
            <a:r>
              <a:rPr lang="zh-CN" altLang="en-US" b="1" dirty="0">
                <a:solidFill>
                  <a:srgbClr val="0000FF"/>
                </a:solidFill>
              </a:rPr>
              <a:t>比较指令和数值大小比较</a:t>
            </a: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比较数值大小</a:t>
            </a:r>
          </a:p>
        </p:txBody>
      </p:sp>
      <p:sp>
        <p:nvSpPr>
          <p:cNvPr id="584709" name="Text Box 5"/>
          <p:cNvSpPr txBox="1">
            <a:spLocks noChangeArrowheads="1"/>
          </p:cNvSpPr>
          <p:nvPr/>
        </p:nvSpPr>
        <p:spPr bwMode="auto">
          <a:xfrm>
            <a:off x="611560" y="2688126"/>
            <a:ext cx="6840760"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_</a:t>
            </a:r>
            <a:r>
              <a:rPr kumimoji="1" lang="en-US" altLang="zh-CN" b="1" dirty="0" err="1">
                <a:effectLst>
                  <a:outerShdw blurRad="38100" dist="38100" dir="2700000" algn="tl">
                    <a:srgbClr val="000000">
                      <a:alpha val="43137"/>
                    </a:srgbClr>
                  </a:outerShdw>
                </a:effectLst>
                <a:latin typeface="+mn-ea"/>
                <a:ea typeface="+mn-ea"/>
              </a:rPr>
              <a:t>fastcall</a:t>
            </a:r>
            <a:r>
              <a:rPr kumimoji="1" lang="en-US" altLang="zh-CN" b="1" dirty="0">
                <a:effectLst>
                  <a:outerShdw blurRad="38100" dist="38100" dir="2700000" algn="tl">
                    <a:srgbClr val="000000">
                      <a:alpha val="43137"/>
                    </a:srgbClr>
                  </a:outerShdw>
                </a:effectLst>
                <a:latin typeface="+mn-ea"/>
                <a:ea typeface="+mn-ea"/>
              </a:rPr>
              <a:t>  cf214(</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x, </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y) </a:t>
            </a:r>
            <a:endParaRPr kumimoji="1" lang="en-US" altLang="zh-CN" b="1" dirty="0" smtClean="0">
              <a:effectLst>
                <a:outerShdw blurRad="38100" dist="38100" dir="2700000" algn="tl">
                  <a:srgbClr val="000000">
                    <a:alpha val="43137"/>
                  </a:srgbClr>
                </a:outerShdw>
              </a:effectLst>
              <a:latin typeface="+mn-ea"/>
              <a:ea typeface="+mn-ea"/>
            </a:endParaRP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z = 1;</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if </a:t>
            </a:r>
            <a:r>
              <a:rPr kumimoji="1" lang="en-US" altLang="zh-CN" b="1" dirty="0">
                <a:effectLst>
                  <a:outerShdw blurRad="38100" dist="38100" dir="2700000" algn="tl">
                    <a:srgbClr val="000000">
                      <a:alpha val="43137"/>
                    </a:srgbClr>
                  </a:outerShdw>
                </a:effectLst>
                <a:latin typeface="+mn-ea"/>
                <a:ea typeface="+mn-ea"/>
              </a:rPr>
              <a:t>( x &gt;= 13  &amp;&amp;  y &lt;= 28 )</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    z </a:t>
            </a:r>
            <a:r>
              <a:rPr kumimoji="1" lang="en-US" altLang="zh-CN" b="1" dirty="0">
                <a:effectLst>
                  <a:outerShdw blurRad="38100" dist="38100" dir="2700000" algn="tl">
                    <a:srgbClr val="000000">
                      <a:alpha val="43137"/>
                    </a:srgbClr>
                  </a:outerShdw>
                </a:effectLst>
                <a:latin typeface="+mn-ea"/>
                <a:ea typeface="+mn-ea"/>
              </a:rPr>
              <a:t>= 2;</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    return  </a:t>
            </a:r>
            <a:r>
              <a:rPr kumimoji="1" lang="en-US" altLang="zh-CN" b="1" dirty="0">
                <a:effectLst>
                  <a:outerShdw blurRad="38100" dist="38100" dir="2700000" algn="tl">
                    <a:srgbClr val="000000">
                      <a:alpha val="43137"/>
                    </a:srgbClr>
                  </a:outerShdw>
                </a:effectLst>
                <a:latin typeface="+mn-ea"/>
                <a:ea typeface="+mn-ea"/>
              </a:rPr>
              <a:t>z;</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p:txBody>
      </p:sp>
      <p:sp>
        <p:nvSpPr>
          <p:cNvPr id="7" name="Text Box 3"/>
          <p:cNvSpPr txBox="1">
            <a:spLocks noChangeArrowheads="1"/>
          </p:cNvSpPr>
          <p:nvPr/>
        </p:nvSpPr>
        <p:spPr bwMode="auto">
          <a:xfrm>
            <a:off x="593477" y="1775138"/>
            <a:ext cx="7924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a:p>
            <a:pPr>
              <a:lnSpc>
                <a:spcPts val="3000"/>
              </a:lnSpc>
              <a:spcBef>
                <a:spcPts val="0"/>
              </a:spcBef>
            </a:pPr>
            <a:r>
              <a:rPr kumimoji="1" lang="zh-CN" altLang="en-US" sz="2000" b="1" dirty="0" smtClean="0">
                <a:latin typeface="Times New Roman" pitchFamily="18" charset="0"/>
              </a:rPr>
              <a:t>查看如下函数</a:t>
            </a:r>
            <a:r>
              <a:rPr kumimoji="1" lang="en-US" altLang="zh-CN" sz="2000" b="1" dirty="0" smtClean="0">
                <a:latin typeface="Times New Roman" pitchFamily="18" charset="0"/>
              </a:rPr>
              <a:t>cf214</a:t>
            </a:r>
            <a:r>
              <a:rPr kumimoji="1" lang="zh-CN" altLang="en-US" sz="2000" b="1" dirty="0" smtClean="0">
                <a:latin typeface="Times New Roman" pitchFamily="18" charset="0"/>
              </a:rPr>
              <a:t>的目标代码：</a:t>
            </a:r>
            <a:endParaRPr kumimoji="1" lang="zh-CN" altLang="en-US" sz="2000" b="1" dirty="0">
              <a:latin typeface="Times New Roman" pitchFamily="18" charset="0"/>
            </a:endParaRPr>
          </a:p>
        </p:txBody>
      </p:sp>
      <p:sp>
        <p:nvSpPr>
          <p:cNvPr id="9" name="矩形标注 8"/>
          <p:cNvSpPr/>
          <p:nvPr/>
        </p:nvSpPr>
        <p:spPr>
          <a:xfrm>
            <a:off x="2483768" y="5366049"/>
            <a:ext cx="4896544" cy="802770"/>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rPr>
              <a:t>调用约定 </a:t>
            </a:r>
            <a:r>
              <a:rPr lang="en-US" altLang="zh-CN" b="1" dirty="0" smtClean="0">
                <a:solidFill>
                  <a:srgbClr val="0000FF"/>
                </a:solidFill>
              </a:rPr>
              <a:t>_</a:t>
            </a:r>
            <a:r>
              <a:rPr lang="en-US" altLang="zh-CN" b="1" dirty="0" err="1" smtClean="0">
                <a:solidFill>
                  <a:srgbClr val="0000FF"/>
                </a:solidFill>
              </a:rPr>
              <a:t>fastcall</a:t>
            </a:r>
            <a:endParaRPr lang="en-US" altLang="zh-CN" b="1" dirty="0" smtClean="0">
              <a:solidFill>
                <a:srgbClr val="0000FF"/>
              </a:solidFill>
            </a:endParaRPr>
          </a:p>
          <a:p>
            <a:pPr>
              <a:lnSpc>
                <a:spcPts val="3000"/>
              </a:lnSpc>
            </a:pPr>
            <a:r>
              <a:rPr lang="zh-CN" altLang="en-US" b="1" dirty="0" smtClean="0">
                <a:solidFill>
                  <a:srgbClr val="0000FF"/>
                </a:solidFill>
              </a:rPr>
              <a:t>寄存器传递参数</a:t>
            </a:r>
            <a:endParaRPr lang="zh-CN" altLang="en-US" b="1" dirty="0">
              <a:solidFill>
                <a:srgbClr val="0000FF"/>
              </a:solidFill>
            </a:endParaRPr>
          </a:p>
        </p:txBody>
      </p:sp>
    </p:spTree>
    <p:extLst>
      <p:ext uri="{BB962C8B-B14F-4D97-AF65-F5344CB8AC3E}">
        <p14:creationId xmlns:p14="http://schemas.microsoft.com/office/powerpoint/2010/main" val="30903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2.6.3  </a:t>
            </a:r>
            <a:r>
              <a:rPr lang="zh-CN" altLang="en-US" b="1" dirty="0">
                <a:solidFill>
                  <a:srgbClr val="0000FF"/>
                </a:solidFill>
              </a:rPr>
              <a:t>比较指令和数值大小比较</a:t>
            </a: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比较数值大小</a:t>
            </a:r>
          </a:p>
        </p:txBody>
      </p:sp>
      <p:sp>
        <p:nvSpPr>
          <p:cNvPr id="584709" name="Text Box 5"/>
          <p:cNvSpPr txBox="1">
            <a:spLocks noChangeArrowheads="1"/>
          </p:cNvSpPr>
          <p:nvPr/>
        </p:nvSpPr>
        <p:spPr bwMode="auto">
          <a:xfrm>
            <a:off x="611560" y="2688126"/>
            <a:ext cx="7992888" cy="261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mov</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1</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cmp</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 13                  ;x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13</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jl</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SHORT  LN1cf214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小于，则转移</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cmp</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 28                  ;y</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28</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jg</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SHORT  </a:t>
            </a:r>
            <a:r>
              <a:rPr kumimoji="1" lang="en-US" altLang="zh-CN" b="1" dirty="0">
                <a:solidFill>
                  <a:srgbClr val="0000FF"/>
                </a:solidFill>
                <a:effectLst>
                  <a:outerShdw blurRad="38100" dist="38100" dir="2700000" algn="tl">
                    <a:srgbClr val="000000">
                      <a:alpha val="43137"/>
                    </a:srgbClr>
                  </a:outerShdw>
                </a:effectLst>
                <a:latin typeface="+mn-ea"/>
                <a:ea typeface="+mn-ea"/>
              </a:rPr>
              <a:t>LN1cf214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大于，则转移</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mov</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2</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LN1cf214</a:t>
            </a:r>
            <a:r>
              <a:rPr kumimoji="1" lang="en-US" altLang="zh-CN" b="1" dirty="0">
                <a:effectLst>
                  <a:outerShdw blurRad="38100" dist="38100" dir="2700000" algn="tl">
                    <a:srgbClr val="000000">
                      <a:alpha val="43137"/>
                    </a:srgbClr>
                  </a:outerShdw>
                </a:effectLst>
                <a:latin typeface="+mn-ea"/>
                <a:ea typeface="+mn-ea"/>
              </a:rPr>
              <a:t>:</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ret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返回到调用者，函数</a:t>
            </a:r>
            <a:r>
              <a:rPr kumimoji="1" lang="en-US" altLang="zh-CN" b="1" dirty="0">
                <a:effectLst>
                  <a:outerShdw blurRad="38100" dist="38100" dir="2700000" algn="tl">
                    <a:srgbClr val="000000">
                      <a:alpha val="43137"/>
                    </a:srgbClr>
                  </a:outerShdw>
                </a:effectLst>
                <a:latin typeface="+mn-ea"/>
                <a:ea typeface="+mn-ea"/>
              </a:rPr>
              <a:t>cf23</a:t>
            </a:r>
            <a:r>
              <a:rPr kumimoji="1" lang="zh-CN" altLang="en-US" b="1" dirty="0">
                <a:effectLst>
                  <a:outerShdw blurRad="38100" dist="38100" dir="2700000" algn="tl">
                    <a:srgbClr val="000000">
                      <a:alpha val="43137"/>
                    </a:srgbClr>
                  </a:outerShdw>
                </a:effectLst>
                <a:latin typeface="+mn-ea"/>
                <a:ea typeface="+mn-ea"/>
              </a:rPr>
              <a:t>结束返回</a:t>
            </a:r>
            <a:endParaRPr kumimoji="1" lang="en-US" altLang="zh-CN" b="1" dirty="0">
              <a:effectLst>
                <a:outerShdw blurRad="38100" dist="38100" dir="2700000" algn="tl">
                  <a:srgbClr val="000000">
                    <a:alpha val="43137"/>
                  </a:srgbClr>
                </a:outerShdw>
              </a:effectLst>
              <a:latin typeface="+mn-ea"/>
              <a:ea typeface="+mn-ea"/>
            </a:endParaRPr>
          </a:p>
        </p:txBody>
      </p:sp>
      <p:sp>
        <p:nvSpPr>
          <p:cNvPr id="7" name="Text Box 3"/>
          <p:cNvSpPr txBox="1">
            <a:spLocks noChangeArrowheads="1"/>
          </p:cNvSpPr>
          <p:nvPr/>
        </p:nvSpPr>
        <p:spPr bwMode="auto">
          <a:xfrm>
            <a:off x="593477" y="1775138"/>
            <a:ext cx="7924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a:p>
            <a:pPr>
              <a:lnSpc>
                <a:spcPts val="3000"/>
              </a:lnSpc>
              <a:spcBef>
                <a:spcPts val="0"/>
              </a:spcBef>
            </a:pPr>
            <a:r>
              <a:rPr kumimoji="1" lang="zh-CN" altLang="en-US" sz="2000" b="1" dirty="0" smtClean="0">
                <a:latin typeface="Times New Roman" pitchFamily="18" charset="0"/>
              </a:rPr>
              <a:t>查看如下源程序的目标代码：</a:t>
            </a:r>
            <a:endParaRPr kumimoji="1" lang="zh-CN" altLang="en-US" sz="2000" b="1" dirty="0">
              <a:latin typeface="Times New Roman" pitchFamily="18" charset="0"/>
            </a:endParaRPr>
          </a:p>
        </p:txBody>
      </p:sp>
      <p:sp>
        <p:nvSpPr>
          <p:cNvPr id="8" name="矩形标注 7"/>
          <p:cNvSpPr/>
          <p:nvPr/>
        </p:nvSpPr>
        <p:spPr>
          <a:xfrm>
            <a:off x="1704864" y="5661248"/>
            <a:ext cx="4896544" cy="504056"/>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rPr>
              <a:t>符号</a:t>
            </a:r>
            <a:r>
              <a:rPr lang="zh-CN" altLang="en-US" b="1" dirty="0">
                <a:solidFill>
                  <a:srgbClr val="0000FF"/>
                </a:solidFill>
              </a:rPr>
              <a:t>“</a:t>
            </a:r>
            <a:r>
              <a:rPr lang="en-US" altLang="zh-CN" b="1" dirty="0">
                <a:solidFill>
                  <a:srgbClr val="0000FF"/>
                </a:solidFill>
              </a:rPr>
              <a:t>SHORT”</a:t>
            </a:r>
            <a:r>
              <a:rPr lang="zh-CN" altLang="en-US" b="1" dirty="0">
                <a:solidFill>
                  <a:srgbClr val="0000FF"/>
                </a:solidFill>
              </a:rPr>
              <a:t>表示转移目的地就在</a:t>
            </a:r>
            <a:r>
              <a:rPr lang="zh-CN" altLang="en-US" b="1" dirty="0" smtClean="0">
                <a:solidFill>
                  <a:srgbClr val="0000FF"/>
                </a:solidFill>
              </a:rPr>
              <a:t>附近</a:t>
            </a:r>
            <a:endParaRPr lang="zh-CN" altLang="en-US" b="1" dirty="0">
              <a:solidFill>
                <a:srgbClr val="0000FF"/>
              </a:solidFill>
            </a:endParaRPr>
          </a:p>
        </p:txBody>
      </p:sp>
      <p:sp>
        <p:nvSpPr>
          <p:cNvPr id="9" name="矩形标注 8"/>
          <p:cNvSpPr/>
          <p:nvPr/>
        </p:nvSpPr>
        <p:spPr>
          <a:xfrm>
            <a:off x="4153136" y="1775138"/>
            <a:ext cx="3155168" cy="933782"/>
          </a:xfrm>
          <a:prstGeom prst="wedgeRectCallout">
            <a:avLst>
              <a:gd name="adj1" fmla="val -54059"/>
              <a:gd name="adj2" fmla="val 8091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en-US" altLang="zh-CN" b="1" dirty="0" smtClean="0">
                <a:solidFill>
                  <a:srgbClr val="0000FF"/>
                </a:solidFill>
                <a:latin typeface="+mn-ea"/>
              </a:rPr>
              <a:t>ECX</a:t>
            </a:r>
            <a:r>
              <a:rPr lang="zh-CN" altLang="en-US" b="1" dirty="0" smtClean="0">
                <a:solidFill>
                  <a:srgbClr val="0000FF"/>
                </a:solidFill>
                <a:latin typeface="+mn-ea"/>
              </a:rPr>
              <a:t>传递</a:t>
            </a:r>
            <a:r>
              <a:rPr lang="en-US" altLang="zh-CN" b="1" dirty="0" smtClean="0">
                <a:solidFill>
                  <a:srgbClr val="0000FF"/>
                </a:solidFill>
                <a:latin typeface="+mn-ea"/>
              </a:rPr>
              <a:t>x  ,   EDX</a:t>
            </a:r>
            <a:r>
              <a:rPr lang="zh-CN" altLang="en-US" b="1" dirty="0" smtClean="0">
                <a:solidFill>
                  <a:srgbClr val="0000FF"/>
                </a:solidFill>
                <a:latin typeface="+mn-ea"/>
              </a:rPr>
              <a:t>传递</a:t>
            </a:r>
            <a:r>
              <a:rPr lang="en-US" altLang="zh-CN" b="1" dirty="0" smtClean="0">
                <a:solidFill>
                  <a:srgbClr val="0000FF"/>
                </a:solidFill>
                <a:latin typeface="+mn-ea"/>
              </a:rPr>
              <a:t>y</a:t>
            </a:r>
          </a:p>
          <a:p>
            <a:pPr>
              <a:lnSpc>
                <a:spcPts val="3000"/>
              </a:lnSpc>
            </a:pPr>
            <a:r>
              <a:rPr lang="en-US" altLang="zh-CN" b="1" dirty="0" smtClean="0">
                <a:solidFill>
                  <a:srgbClr val="0000FF"/>
                </a:solidFill>
                <a:latin typeface="+mn-ea"/>
              </a:rPr>
              <a:t>EAX</a:t>
            </a:r>
            <a:r>
              <a:rPr lang="zh-CN" altLang="en-US" b="1" dirty="0" smtClean="0">
                <a:solidFill>
                  <a:srgbClr val="0000FF"/>
                </a:solidFill>
                <a:latin typeface="+mn-ea"/>
              </a:rPr>
              <a:t>作为变量</a:t>
            </a:r>
            <a:r>
              <a:rPr lang="en-US" altLang="zh-CN" b="1" dirty="0" smtClean="0">
                <a:solidFill>
                  <a:srgbClr val="0000FF"/>
                </a:solidFill>
                <a:latin typeface="+mn-ea"/>
              </a:rPr>
              <a:t>z</a:t>
            </a:r>
            <a:endParaRPr lang="zh-CN" altLang="en-US" b="1" dirty="0">
              <a:solidFill>
                <a:srgbClr val="0000FF"/>
              </a:solidFill>
              <a:latin typeface="+mn-ea"/>
            </a:endParaRPr>
          </a:p>
        </p:txBody>
      </p:sp>
    </p:spTree>
    <p:extLst>
      <p:ext uri="{BB962C8B-B14F-4D97-AF65-F5344CB8AC3E}">
        <p14:creationId xmlns:p14="http://schemas.microsoft.com/office/powerpoint/2010/main" val="21058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2.6.4  </a:t>
            </a:r>
            <a:r>
              <a:rPr lang="zh-CN" altLang="en-US" b="1" dirty="0">
                <a:solidFill>
                  <a:srgbClr val="0000FF"/>
                </a:solidFill>
              </a:rPr>
              <a:t>简单无条件转移</a:t>
            </a:r>
            <a:r>
              <a:rPr lang="zh-CN" altLang="en-US" b="1" dirty="0" smtClean="0">
                <a:solidFill>
                  <a:srgbClr val="0000FF"/>
                </a:solidFill>
              </a:rPr>
              <a:t>指令</a:t>
            </a:r>
            <a:endParaRPr lang="zh-CN" altLang="en-US" dirty="0"/>
          </a:p>
        </p:txBody>
      </p:sp>
      <p:sp>
        <p:nvSpPr>
          <p:cNvPr id="3" name="云形标注 2"/>
          <p:cNvSpPr/>
          <p:nvPr/>
        </p:nvSpPr>
        <p:spPr>
          <a:xfrm>
            <a:off x="1691680" y="1772816"/>
            <a:ext cx="4320480" cy="2160240"/>
          </a:xfrm>
          <a:prstGeom prst="cloudCallou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600"/>
              </a:lnSpc>
            </a:pPr>
            <a:r>
              <a:rPr lang="zh-CN" altLang="en-US" sz="2400" b="1" dirty="0" smtClean="0">
                <a:solidFill>
                  <a:srgbClr val="0000FF"/>
                </a:solidFill>
                <a:effectLst>
                  <a:outerShdw blurRad="38100" dist="38100" dir="2700000" algn="tl">
                    <a:srgbClr val="000000">
                      <a:alpha val="43137"/>
                    </a:srgbClr>
                  </a:outerShdw>
                </a:effectLst>
                <a:latin typeface="+mn-ea"/>
              </a:rPr>
              <a:t>无条件转移指令</a:t>
            </a:r>
            <a:endParaRPr lang="en-US" altLang="zh-CN" sz="2400" b="1" dirty="0" smtClean="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smtClean="0">
                <a:solidFill>
                  <a:srgbClr val="0000FF"/>
                </a:solidFill>
                <a:effectLst>
                  <a:outerShdw blurRad="38100" dist="38100" dir="2700000" algn="tl">
                    <a:srgbClr val="000000">
                      <a:alpha val="43137"/>
                    </a:srgbClr>
                  </a:outerShdw>
                </a:effectLst>
                <a:latin typeface="+mn-ea"/>
              </a:rPr>
              <a:t>类似于高级语言的</a:t>
            </a:r>
            <a:endParaRPr lang="en-US" altLang="zh-CN" sz="2400" b="1" dirty="0" smtClean="0">
              <a:solidFill>
                <a:srgbClr val="0000FF"/>
              </a:solidFill>
              <a:effectLst>
                <a:outerShdw blurRad="38100" dist="38100" dir="2700000" algn="tl">
                  <a:srgbClr val="000000">
                    <a:alpha val="43137"/>
                  </a:srgbClr>
                </a:outerShdw>
              </a:effectLst>
              <a:latin typeface="+mn-ea"/>
            </a:endParaRPr>
          </a:p>
          <a:p>
            <a:pPr algn="ctr">
              <a:lnSpc>
                <a:spcPts val="3600"/>
              </a:lnSpc>
            </a:pPr>
            <a:r>
              <a:rPr lang="en-US" altLang="zh-CN" sz="2400" b="1" dirty="0" err="1" smtClean="0">
                <a:solidFill>
                  <a:srgbClr val="0000FF"/>
                </a:solidFill>
                <a:effectLst>
                  <a:outerShdw blurRad="38100" dist="38100" dir="2700000" algn="tl">
                    <a:srgbClr val="000000">
                      <a:alpha val="43137"/>
                    </a:srgbClr>
                  </a:outerShdw>
                </a:effectLst>
                <a:latin typeface="+mn-ea"/>
              </a:rPr>
              <a:t>goto</a:t>
            </a:r>
            <a:r>
              <a:rPr lang="zh-CN" altLang="en-US" sz="2400" b="1" dirty="0" smtClean="0">
                <a:solidFill>
                  <a:srgbClr val="0000FF"/>
                </a:solidFill>
                <a:effectLst>
                  <a:outerShdw blurRad="38100" dist="38100" dir="2700000" algn="tl">
                    <a:srgbClr val="000000">
                      <a:alpha val="43137"/>
                    </a:srgbClr>
                  </a:outerShdw>
                </a:effectLst>
                <a:latin typeface="+mn-ea"/>
              </a:rPr>
              <a:t>语句</a:t>
            </a:r>
            <a:endParaRPr lang="zh-CN" altLang="en-US" sz="2400"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3572452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2.6.4  </a:t>
            </a:r>
            <a:r>
              <a:rPr lang="zh-CN" altLang="en-US" b="1" dirty="0">
                <a:solidFill>
                  <a:srgbClr val="0000FF"/>
                </a:solidFill>
              </a:rPr>
              <a:t>简单无条件转移</a:t>
            </a:r>
            <a:r>
              <a:rPr lang="zh-CN" altLang="en-US" b="1" dirty="0" smtClean="0">
                <a:solidFill>
                  <a:srgbClr val="0000FF"/>
                </a:solidFill>
              </a:rPr>
              <a:t>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5" name="Text Box 5"/>
          <p:cNvSpPr txBox="1">
            <a:spLocks noChangeArrowheads="1"/>
          </p:cNvSpPr>
          <p:nvPr/>
        </p:nvSpPr>
        <p:spPr bwMode="auto">
          <a:xfrm>
            <a:off x="611188" y="2820665"/>
            <a:ext cx="7924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b="1" dirty="0"/>
              <a:t>指令使控制无条件地转移到标号</a:t>
            </a:r>
            <a:r>
              <a:rPr kumimoji="1" lang="en-US" altLang="zh-CN" sz="2400" b="1" dirty="0"/>
              <a:t>LAB</a:t>
            </a:r>
            <a:r>
              <a:rPr kumimoji="1" lang="zh-CN" altLang="en-US" sz="2400" b="1" dirty="0"/>
              <a:t>位置处。</a:t>
            </a:r>
          </a:p>
          <a:p>
            <a:pPr>
              <a:lnSpc>
                <a:spcPct val="120000"/>
              </a:lnSpc>
            </a:pPr>
            <a:r>
              <a:rPr kumimoji="1" lang="zh-CN" altLang="en-US" sz="2400" b="1" dirty="0"/>
              <a:t>所谓无条件是指没有任何前提，肯定实施转移。</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无条件转移指令</a:t>
            </a:r>
            <a:r>
              <a:rPr kumimoji="1" lang="zh-CN" altLang="en-US" sz="2400" b="1" dirty="0">
                <a:latin typeface="Times New Roman" pitchFamily="18" charset="0"/>
              </a:rPr>
              <a:t>的一般格式</a:t>
            </a:r>
          </a:p>
        </p:txBody>
      </p:sp>
      <p:sp>
        <p:nvSpPr>
          <p:cNvPr id="588807" name="Text Box 7"/>
          <p:cNvSpPr txBox="1">
            <a:spLocks noChangeArrowheads="1"/>
          </p:cNvSpPr>
          <p:nvPr/>
        </p:nvSpPr>
        <p:spPr bwMode="auto">
          <a:xfrm>
            <a:off x="683568" y="225172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JMP  </a:t>
            </a:r>
            <a:r>
              <a:rPr kumimoji="1" lang="en-US" altLang="zh-CN" sz="2400" b="1" dirty="0" smtClean="0">
                <a:solidFill>
                  <a:srgbClr val="FFFF00"/>
                </a:solidFill>
                <a:latin typeface="Times New Roman" pitchFamily="18" charset="0"/>
              </a:rPr>
              <a:t>  </a:t>
            </a:r>
            <a:r>
              <a:rPr kumimoji="1" lang="en-US" altLang="zh-CN" sz="2400" b="1" dirty="0">
                <a:solidFill>
                  <a:srgbClr val="FFFF00"/>
                </a:solidFill>
                <a:latin typeface="Times New Roman" pitchFamily="18" charset="0"/>
              </a:rPr>
              <a:t>LAB</a:t>
            </a:r>
          </a:p>
        </p:txBody>
      </p:sp>
      <p:sp>
        <p:nvSpPr>
          <p:cNvPr id="8" name="矩形标注 7"/>
          <p:cNvSpPr/>
          <p:nvPr/>
        </p:nvSpPr>
        <p:spPr>
          <a:xfrm>
            <a:off x="755576" y="4653136"/>
            <a:ext cx="3600400" cy="720080"/>
          </a:xfrm>
          <a:prstGeom prst="wedgeRectCallout">
            <a:avLst>
              <a:gd name="adj1" fmla="val -39411"/>
              <a:gd name="adj2" fmla="val -11392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无条件  </a:t>
            </a:r>
            <a:r>
              <a:rPr lang="zh-CN" altLang="en-US" sz="2000" b="1" dirty="0" smtClean="0">
                <a:solidFill>
                  <a:srgbClr val="FF0000"/>
                </a:solidFill>
                <a:effectLst>
                  <a:outerShdw blurRad="38100" dist="38100" dir="2700000" algn="tl">
                    <a:srgbClr val="000000">
                      <a:alpha val="43137"/>
                    </a:srgbClr>
                  </a:outerShdw>
                </a:effectLst>
              </a:rPr>
              <a:t>段内  直接  </a:t>
            </a:r>
            <a:r>
              <a:rPr lang="zh-CN" altLang="en-US" sz="2000" b="1" dirty="0" smtClean="0">
                <a:solidFill>
                  <a:srgbClr val="0000FF"/>
                </a:solidFill>
              </a:rPr>
              <a:t>转移指令</a:t>
            </a:r>
            <a:endParaRPr lang="zh-CN" altLang="en-US" sz="2000" b="1" dirty="0">
              <a:solidFill>
                <a:srgbClr val="0000FF"/>
              </a:solidFill>
            </a:endParaRPr>
          </a:p>
        </p:txBody>
      </p:sp>
    </p:spTree>
    <p:extLst>
      <p:ext uri="{BB962C8B-B14F-4D97-AF65-F5344CB8AC3E}">
        <p14:creationId xmlns:p14="http://schemas.microsoft.com/office/powerpoint/2010/main" val="394473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2.6.4  </a:t>
            </a:r>
            <a:r>
              <a:rPr lang="zh-CN" altLang="en-US" b="1" dirty="0" smtClean="0">
                <a:solidFill>
                  <a:srgbClr val="0000FF"/>
                </a:solidFill>
              </a:rPr>
              <a:t>简单无条件转移指令</a:t>
            </a:r>
            <a:endParaRPr lang="zh-CN" altLang="en-US" b="1" dirty="0">
              <a:solidFill>
                <a:srgbClr val="0000FF"/>
              </a:solidFill>
            </a:endParaRP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无条件转移指令（直接、段内）</a:t>
            </a:r>
            <a:endParaRPr lang="en-US" altLang="zh-CN" sz="2800" b="1" dirty="0">
              <a:solidFill>
                <a:srgbClr val="0000FF"/>
              </a:solidFill>
            </a:endParaRPr>
          </a:p>
        </p:txBody>
      </p:sp>
      <p:sp>
        <p:nvSpPr>
          <p:cNvPr id="578565" name="Text Box 5"/>
          <p:cNvSpPr txBox="1">
            <a:spLocks noChangeArrowheads="1"/>
          </p:cNvSpPr>
          <p:nvPr/>
        </p:nvSpPr>
        <p:spPr bwMode="auto">
          <a:xfrm>
            <a:off x="576262" y="2924944"/>
            <a:ext cx="8604250" cy="255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kumimoji="1" lang="en-US" altLang="zh-CN" b="1" dirty="0" smtClean="0">
                <a:effectLst>
                  <a:outerShdw blurRad="38100" dist="38100" dir="2700000" algn="tl">
                    <a:srgbClr val="000000">
                      <a:alpha val="43137"/>
                    </a:srgbClr>
                  </a:outerShdw>
                </a:effectLst>
                <a:latin typeface="+mn-ea"/>
                <a:ea typeface="+mn-ea"/>
              </a:rPr>
              <a:t>    CMP   </a:t>
            </a:r>
            <a:r>
              <a:rPr kumimoji="1" lang="en-US" altLang="zh-CN" b="1" dirty="0">
                <a:effectLst>
                  <a:outerShdw blurRad="38100" dist="38100" dir="2700000" algn="tl">
                    <a:srgbClr val="000000">
                      <a:alpha val="43137"/>
                    </a:srgbClr>
                  </a:outerShdw>
                </a:effectLst>
                <a:latin typeface="+mn-ea"/>
                <a:ea typeface="+mn-ea"/>
              </a:rPr>
              <a:t>ECX, 3           </a:t>
            </a:r>
            <a:r>
              <a:rPr kumimoji="1" lang="zh-CN" altLang="en-US" b="1" dirty="0">
                <a:effectLst>
                  <a:outerShdw blurRad="38100" dist="38100" dir="2700000" algn="tl">
                    <a:srgbClr val="000000">
                      <a:alpha val="43137"/>
                    </a:srgbClr>
                  </a:outerShdw>
                </a:effectLst>
                <a:latin typeface="+mn-ea"/>
                <a:ea typeface="+mn-ea"/>
              </a:rPr>
              <a:t>；比较</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和</a:t>
            </a:r>
            <a:r>
              <a:rPr kumimoji="1" lang="en-US" altLang="zh-CN" b="1" dirty="0">
                <a:effectLst>
                  <a:outerShdw blurRad="38100" dist="38100" dir="2700000" algn="tl">
                    <a:srgbClr val="000000">
                      <a:alpha val="43137"/>
                    </a:srgbClr>
                  </a:outerShdw>
                </a:effectLst>
                <a:latin typeface="+mn-ea"/>
                <a:ea typeface="+mn-ea"/>
              </a:rPr>
              <a:t>3 </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JAE   </a:t>
            </a:r>
            <a:r>
              <a:rPr kumimoji="1" lang="en-US" altLang="zh-CN" b="1" dirty="0">
                <a:effectLst>
                  <a:outerShdw blurRad="38100" dist="38100" dir="2700000" algn="tl">
                    <a:srgbClr val="000000">
                      <a:alpha val="43137"/>
                    </a:srgbClr>
                  </a:outerShdw>
                </a:effectLst>
                <a:latin typeface="+mn-ea"/>
                <a:ea typeface="+mn-ea"/>
              </a:rPr>
              <a:t>LAB1             </a:t>
            </a:r>
            <a:r>
              <a:rPr kumimoji="1" lang="zh-CN" altLang="en-US" b="1" dirty="0">
                <a:effectLst>
                  <a:outerShdw blurRad="38100" dist="38100" dir="2700000" algn="tl">
                    <a:srgbClr val="000000">
                      <a:alpha val="43137"/>
                    </a:srgbClr>
                  </a:outerShdw>
                </a:effectLst>
                <a:latin typeface="+mn-ea"/>
                <a:ea typeface="+mn-ea"/>
              </a:rPr>
              <a:t>；如</a:t>
            </a:r>
            <a:r>
              <a:rPr kumimoji="1" lang="en-US" altLang="zh-CN" b="1" dirty="0">
                <a:effectLst>
                  <a:outerShdw blurRad="38100" dist="38100" dir="2700000" algn="tl">
                    <a:srgbClr val="000000">
                      <a:alpha val="43137"/>
                    </a:srgbClr>
                  </a:outerShdw>
                </a:effectLst>
                <a:latin typeface="+mn-ea"/>
                <a:ea typeface="+mn-ea"/>
              </a:rPr>
              <a:t>ECX&gt;=3</a:t>
            </a:r>
            <a:r>
              <a:rPr kumimoji="1" lang="zh-CN" altLang="en-US" b="1" dirty="0">
                <a:effectLst>
                  <a:outerShdw blurRad="38100" dist="38100" dir="2700000" algn="tl">
                    <a:srgbClr val="000000">
                      <a:alpha val="43137"/>
                    </a:srgbClr>
                  </a:outerShdw>
                </a:effectLst>
                <a:latin typeface="+mn-ea"/>
                <a:ea typeface="+mn-ea"/>
              </a:rPr>
              <a:t>，转移到标号</a:t>
            </a:r>
            <a:r>
              <a:rPr kumimoji="1" lang="en-US" altLang="zh-CN" b="1" dirty="0">
                <a:effectLst>
                  <a:outerShdw blurRad="38100" dist="38100" dir="2700000" algn="tl">
                    <a:srgbClr val="000000">
                      <a:alpha val="43137"/>
                    </a:srgbClr>
                  </a:outerShdw>
                </a:effectLst>
                <a:latin typeface="+mn-ea"/>
                <a:ea typeface="+mn-ea"/>
              </a:rPr>
              <a:t>NEXT</a:t>
            </a:r>
            <a:r>
              <a:rPr kumimoji="1" lang="zh-CN" altLang="en-US" b="1" dirty="0">
                <a:effectLst>
                  <a:outerShdw blurRad="38100" dist="38100" dir="2700000" algn="tl">
                    <a:srgbClr val="000000">
                      <a:alpha val="43137"/>
                    </a:srgbClr>
                  </a:outerShdw>
                </a:effectLst>
                <a:latin typeface="+mn-ea"/>
                <a:ea typeface="+mn-ea"/>
              </a:rPr>
              <a:t>处</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a:t>
            </a:r>
            <a:r>
              <a:rPr kumimoji="1" lang="en-US" altLang="zh-CN" b="1" dirty="0">
                <a:effectLst>
                  <a:outerShdw blurRad="38100" dist="38100" dir="2700000" algn="tl">
                    <a:srgbClr val="000000">
                      <a:alpha val="43137"/>
                    </a:srgbClr>
                  </a:outerShdw>
                </a:effectLst>
                <a:latin typeface="+mn-ea"/>
                <a:ea typeface="+mn-ea"/>
              </a:rPr>
              <a:t>EAX, 7           </a:t>
            </a:r>
            <a:r>
              <a:rPr kumimoji="1" lang="zh-CN" altLang="en-US" b="1" dirty="0">
                <a:effectLst>
                  <a:outerShdw blurRad="38100" dist="38100" dir="2700000" algn="tl">
                    <a:srgbClr val="000000">
                      <a:alpha val="43137"/>
                    </a:srgbClr>
                  </a:outerShdw>
                </a:effectLst>
                <a:latin typeface="+mn-ea"/>
                <a:ea typeface="+mn-ea"/>
              </a:rPr>
              <a:t>；否则，</a:t>
            </a:r>
            <a:r>
              <a:rPr kumimoji="1" lang="en-US" altLang="zh-CN" b="1" dirty="0">
                <a:effectLst>
                  <a:outerShdw blurRad="38100" dist="38100" dir="2700000" algn="tl">
                    <a:srgbClr val="000000">
                      <a:alpha val="43137"/>
                    </a:srgbClr>
                  </a:outerShdw>
                </a:effectLst>
                <a:latin typeface="+mn-ea"/>
                <a:ea typeface="+mn-ea"/>
              </a:rPr>
              <a:t>ECX=7</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JMP   </a:t>
            </a:r>
            <a:r>
              <a:rPr kumimoji="1" lang="en-US" altLang="zh-CN" b="1" dirty="0">
                <a:effectLst>
                  <a:outerShdw blurRad="38100" dist="38100" dir="2700000" algn="tl">
                    <a:srgbClr val="000000">
                      <a:alpha val="43137"/>
                    </a:srgbClr>
                  </a:outerShdw>
                </a:effectLst>
                <a:latin typeface="+mn-ea"/>
                <a:ea typeface="+mn-ea"/>
              </a:rPr>
              <a:t>LAB2             </a:t>
            </a:r>
            <a:r>
              <a:rPr kumimoji="1" lang="zh-CN" altLang="en-US" b="1" dirty="0">
                <a:effectLst>
                  <a:outerShdw blurRad="38100" dist="38100" dir="2700000" algn="tl">
                    <a:srgbClr val="000000">
                      <a:alpha val="43137"/>
                    </a:srgbClr>
                  </a:outerShdw>
                </a:effectLst>
                <a:latin typeface="+mn-ea"/>
                <a:ea typeface="+mn-ea"/>
              </a:rPr>
              <a:t>；无条件转移到</a:t>
            </a:r>
            <a:r>
              <a:rPr kumimoji="1" lang="en-US" altLang="zh-CN" b="1" dirty="0">
                <a:effectLst>
                  <a:outerShdw blurRad="38100" dist="38100" dir="2700000" algn="tl">
                    <a:srgbClr val="000000">
                      <a:alpha val="43137"/>
                    </a:srgbClr>
                  </a:outerShdw>
                </a:effectLst>
                <a:latin typeface="+mn-ea"/>
                <a:ea typeface="+mn-ea"/>
              </a:rPr>
              <a:t>LAB2</a:t>
            </a:r>
            <a:r>
              <a:rPr kumimoji="1" lang="zh-CN" altLang="en-US" b="1" dirty="0">
                <a:effectLst>
                  <a:outerShdw blurRad="38100" dist="38100" dir="2700000" algn="tl">
                    <a:srgbClr val="000000">
                      <a:alpha val="43137"/>
                    </a:srgbClr>
                  </a:outerShdw>
                </a:effectLst>
                <a:latin typeface="+mn-ea"/>
                <a:ea typeface="+mn-ea"/>
              </a:rPr>
              <a:t>处</a:t>
            </a: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LAB1</a:t>
            </a:r>
            <a:r>
              <a:rPr kumimoji="1" lang="en-US" altLang="zh-CN" b="1" dirty="0">
                <a:effectLst>
                  <a:outerShdw blurRad="38100" dist="38100" dir="2700000" algn="tl">
                    <a:srgbClr val="000000">
                      <a:alpha val="43137"/>
                    </a:srgbClr>
                  </a:outerShdw>
                </a:effectLst>
                <a:latin typeface="+mn-ea"/>
                <a:ea typeface="+mn-ea"/>
              </a:rPr>
              <a:t>:</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a:t>
            </a:r>
            <a:r>
              <a:rPr kumimoji="1" lang="en-US" altLang="zh-CN" b="1" dirty="0">
                <a:effectLst>
                  <a:outerShdw blurRad="38100" dist="38100" dir="2700000" algn="tl">
                    <a:srgbClr val="000000">
                      <a:alpha val="43137"/>
                    </a:srgbClr>
                  </a:outerShdw>
                </a:effectLst>
                <a:latin typeface="+mn-ea"/>
                <a:ea typeface="+mn-ea"/>
              </a:rPr>
              <a:t>EAX, 5</a:t>
            </a: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LAB2</a:t>
            </a:r>
            <a:r>
              <a:rPr kumimoji="1" lang="en-US" altLang="zh-CN" b="1" dirty="0">
                <a:effectLst>
                  <a:outerShdw blurRad="38100" dist="38100" dir="2700000" algn="tl">
                    <a:srgbClr val="000000">
                      <a:alpha val="43137"/>
                    </a:srgbClr>
                  </a:outerShdw>
                </a:effectLst>
                <a:latin typeface="+mn-ea"/>
                <a:ea typeface="+mn-ea"/>
              </a:rPr>
              <a:t>: </a:t>
            </a:r>
            <a:endParaRPr kumimoji="1" lang="zh-CN" altLang="en-US" b="1" dirty="0">
              <a:effectLst>
                <a:outerShdw blurRad="38100" dist="38100" dir="2700000" algn="tl">
                  <a:srgbClr val="000000">
                    <a:alpha val="43137"/>
                  </a:srgbClr>
                </a:outerShdw>
              </a:effectLst>
              <a:latin typeface="+mn-ea"/>
              <a:ea typeface="+mn-ea"/>
            </a:endParaRPr>
          </a:p>
        </p:txBody>
      </p:sp>
      <p:sp>
        <p:nvSpPr>
          <p:cNvPr id="7" name="Text Box 3"/>
          <p:cNvSpPr txBox="1">
            <a:spLocks noChangeArrowheads="1"/>
          </p:cNvSpPr>
          <p:nvPr/>
        </p:nvSpPr>
        <p:spPr bwMode="auto">
          <a:xfrm>
            <a:off x="563280" y="1692945"/>
            <a:ext cx="79248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a:p>
            <a:pPr>
              <a:lnSpc>
                <a:spcPts val="3000"/>
              </a:lnSpc>
              <a:spcBef>
                <a:spcPts val="0"/>
              </a:spcBef>
            </a:pPr>
            <a:r>
              <a:rPr kumimoji="1" lang="zh-CN" altLang="en-US" sz="2000" b="1" dirty="0" smtClean="0">
                <a:latin typeface="Times New Roman" pitchFamily="18" charset="0"/>
              </a:rPr>
              <a:t>把</a:t>
            </a:r>
            <a:r>
              <a:rPr kumimoji="1" lang="zh-CN" altLang="en-US" sz="2000" b="1" dirty="0">
                <a:latin typeface="Times New Roman" pitchFamily="18" charset="0"/>
              </a:rPr>
              <a:t>寄存器</a:t>
            </a:r>
            <a:r>
              <a:rPr kumimoji="1" lang="en-US" altLang="zh-CN" sz="2000" b="1" dirty="0">
                <a:latin typeface="Times New Roman" pitchFamily="18" charset="0"/>
              </a:rPr>
              <a:t>ECX</a:t>
            </a:r>
            <a:r>
              <a:rPr kumimoji="1" lang="zh-CN" altLang="en-US" sz="2000" b="1" dirty="0">
                <a:latin typeface="Times New Roman" pitchFamily="18" charset="0"/>
              </a:rPr>
              <a:t>中的值视为无符号数</a:t>
            </a:r>
            <a:r>
              <a:rPr kumimoji="1" lang="zh-CN" altLang="en-US" sz="2000" b="1" dirty="0" smtClean="0">
                <a:latin typeface="Times New Roman" pitchFamily="18" charset="0"/>
              </a:rPr>
              <a:t>。当</a:t>
            </a:r>
            <a:r>
              <a:rPr kumimoji="1" lang="en-US" altLang="zh-CN" sz="2000" b="1" dirty="0">
                <a:latin typeface="Times New Roman" pitchFamily="18" charset="0"/>
              </a:rPr>
              <a:t>ECX</a:t>
            </a:r>
            <a:r>
              <a:rPr kumimoji="1" lang="zh-CN" altLang="en-US" sz="2000" b="1" dirty="0">
                <a:latin typeface="Times New Roman" pitchFamily="18" charset="0"/>
              </a:rPr>
              <a:t>中的值大于等于</a:t>
            </a:r>
            <a:r>
              <a:rPr kumimoji="1" lang="en-US" altLang="zh-CN" sz="2000" b="1" dirty="0">
                <a:latin typeface="Times New Roman" pitchFamily="18" charset="0"/>
              </a:rPr>
              <a:t>3</a:t>
            </a:r>
            <a:r>
              <a:rPr kumimoji="1" lang="zh-CN" altLang="en-US" sz="2000" b="1" dirty="0">
                <a:latin typeface="Times New Roman" pitchFamily="18" charset="0"/>
              </a:rPr>
              <a:t>时，使</a:t>
            </a:r>
            <a:r>
              <a:rPr kumimoji="1" lang="en-US" altLang="zh-CN" sz="2000" b="1" dirty="0">
                <a:latin typeface="Times New Roman" pitchFamily="18" charset="0"/>
              </a:rPr>
              <a:t>EAX</a:t>
            </a:r>
            <a:r>
              <a:rPr kumimoji="1" lang="zh-CN" altLang="en-US" sz="2000" b="1" dirty="0">
                <a:latin typeface="Times New Roman" pitchFamily="18" charset="0"/>
              </a:rPr>
              <a:t>为</a:t>
            </a:r>
            <a:r>
              <a:rPr kumimoji="1" lang="en-US" altLang="zh-CN" sz="2000" b="1" dirty="0">
                <a:latin typeface="Times New Roman" pitchFamily="18" charset="0"/>
              </a:rPr>
              <a:t>5</a:t>
            </a:r>
            <a:r>
              <a:rPr kumimoji="1" lang="zh-CN" altLang="en-US" sz="2000" b="1" dirty="0">
                <a:latin typeface="Times New Roman" pitchFamily="18" charset="0"/>
              </a:rPr>
              <a:t>；否则使</a:t>
            </a:r>
            <a:r>
              <a:rPr kumimoji="1" lang="en-US" altLang="zh-CN" sz="2000" b="1" dirty="0">
                <a:latin typeface="Times New Roman" pitchFamily="18" charset="0"/>
              </a:rPr>
              <a:t>EAX</a:t>
            </a:r>
            <a:r>
              <a:rPr kumimoji="1" lang="zh-CN" altLang="en-US" sz="2000" b="1" dirty="0">
                <a:latin typeface="Times New Roman" pitchFamily="18" charset="0"/>
              </a:rPr>
              <a:t>为</a:t>
            </a:r>
            <a:r>
              <a:rPr kumimoji="1" lang="en-US" altLang="zh-CN" sz="2000" b="1" dirty="0">
                <a:latin typeface="Times New Roman" pitchFamily="18" charset="0"/>
              </a:rPr>
              <a:t>7</a:t>
            </a:r>
            <a:r>
              <a:rPr kumimoji="1" lang="zh-CN" altLang="en-US" sz="2000" b="1" dirty="0" smtClean="0">
                <a:latin typeface="Times New Roman" pitchFamily="18" charset="0"/>
              </a:rPr>
              <a:t>。</a:t>
            </a:r>
            <a:endParaRPr kumimoji="1" lang="zh-CN" altLang="en-US" sz="2000" b="1" dirty="0">
              <a:latin typeface="Times New Roman" pitchFamily="18" charset="0"/>
            </a:endParaRPr>
          </a:p>
        </p:txBody>
      </p:sp>
      <p:sp>
        <p:nvSpPr>
          <p:cNvPr id="8" name="圆角矩形标注 7"/>
          <p:cNvSpPr/>
          <p:nvPr/>
        </p:nvSpPr>
        <p:spPr>
          <a:xfrm>
            <a:off x="3635896" y="5157192"/>
            <a:ext cx="4104456" cy="849866"/>
          </a:xfrm>
          <a:prstGeom prst="wedgeRoundRectCallout">
            <a:avLst>
              <a:gd name="adj1" fmla="val -60671"/>
              <a:gd name="adj2" fmla="val -3963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效率上，</a:t>
            </a:r>
            <a:r>
              <a:rPr lang="zh-CN" altLang="en-US" sz="2000" b="1" dirty="0">
                <a:solidFill>
                  <a:srgbClr val="0000FF"/>
                </a:solidFill>
              </a:rPr>
              <a:t>这样的代码片段并不</a:t>
            </a:r>
            <a:r>
              <a:rPr lang="zh-CN" altLang="en-US" sz="2000" b="1" dirty="0" smtClean="0">
                <a:solidFill>
                  <a:srgbClr val="0000FF"/>
                </a:solidFill>
              </a:rPr>
              <a:t>好</a:t>
            </a:r>
            <a:r>
              <a:rPr lang="zh-CN" altLang="en-US" sz="2000" b="1" dirty="0">
                <a:solidFill>
                  <a:srgbClr val="0000FF"/>
                </a:solidFill>
              </a:rPr>
              <a:t>；</a:t>
            </a:r>
            <a:endParaRPr lang="en-US" altLang="zh-CN" sz="2000" b="1" dirty="0" smtClean="0">
              <a:solidFill>
                <a:srgbClr val="0000FF"/>
              </a:solidFill>
            </a:endParaRPr>
          </a:p>
          <a:p>
            <a:r>
              <a:rPr lang="zh-CN" altLang="en-US" sz="2000" b="1" dirty="0" smtClean="0">
                <a:solidFill>
                  <a:srgbClr val="0000FF"/>
                </a:solidFill>
              </a:rPr>
              <a:t>可读性，可以接受</a:t>
            </a:r>
            <a:endParaRPr lang="zh-CN" altLang="en-US" dirty="0"/>
          </a:p>
        </p:txBody>
      </p:sp>
    </p:spTree>
    <p:extLst>
      <p:ext uri="{BB962C8B-B14F-4D97-AF65-F5344CB8AC3E}">
        <p14:creationId xmlns:p14="http://schemas.microsoft.com/office/powerpoint/2010/main" val="92309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8565"/>
                                        </p:tgtEl>
                                        <p:attrNameLst>
                                          <p:attrName>style.visibility</p:attrName>
                                        </p:attrNameLst>
                                      </p:cBhvr>
                                      <p:to>
                                        <p:strVal val="visible"/>
                                      </p:to>
                                    </p:set>
                                    <p:animEffect transition="in" filter="fade">
                                      <p:cBhvr>
                                        <p:cTn id="7" dur="1000"/>
                                        <p:tgtEl>
                                          <p:spTgt spid="578565"/>
                                        </p:tgtEl>
                                      </p:cBhvr>
                                    </p:animEffect>
                                    <p:anim calcmode="lin" valueType="num">
                                      <p:cBhvr>
                                        <p:cTn id="8" dur="1000" fill="hold"/>
                                        <p:tgtEl>
                                          <p:spTgt spid="578565"/>
                                        </p:tgtEl>
                                        <p:attrNameLst>
                                          <p:attrName>ppt_x</p:attrName>
                                        </p:attrNameLst>
                                      </p:cBhvr>
                                      <p:tavLst>
                                        <p:tav tm="0">
                                          <p:val>
                                            <p:strVal val="#ppt_x"/>
                                          </p:val>
                                        </p:tav>
                                        <p:tav tm="100000">
                                          <p:val>
                                            <p:strVal val="#ppt_x"/>
                                          </p:val>
                                        </p:tav>
                                      </p:tavLst>
                                    </p:anim>
                                    <p:anim calcmode="lin" valueType="num">
                                      <p:cBhvr>
                                        <p:cTn id="9" dur="1000" fill="hold"/>
                                        <p:tgtEl>
                                          <p:spTgt spid="57856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5" grpId="0"/>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2.6.4  </a:t>
            </a:r>
            <a:r>
              <a:rPr lang="zh-CN" altLang="en-US" b="1" dirty="0" smtClean="0">
                <a:solidFill>
                  <a:srgbClr val="0000FF"/>
                </a:solidFill>
              </a:rPr>
              <a:t>简单无条件转移指令</a:t>
            </a:r>
            <a:endParaRPr lang="zh-CN" altLang="en-US" b="1" dirty="0">
              <a:solidFill>
                <a:srgbClr val="0000FF"/>
              </a:solidFill>
            </a:endParaRP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示例</a:t>
            </a:r>
            <a:endParaRPr lang="zh-CN" altLang="en-US" sz="2800" b="1" dirty="0">
              <a:solidFill>
                <a:srgbClr val="0000FF"/>
              </a:solidFill>
            </a:endParaRPr>
          </a:p>
        </p:txBody>
      </p:sp>
      <p:sp>
        <p:nvSpPr>
          <p:cNvPr id="584709" name="Text Box 5"/>
          <p:cNvSpPr txBox="1">
            <a:spLocks noChangeArrowheads="1"/>
          </p:cNvSpPr>
          <p:nvPr/>
        </p:nvSpPr>
        <p:spPr bwMode="auto">
          <a:xfrm>
            <a:off x="611560" y="2688126"/>
            <a:ext cx="6840760" cy="361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_</a:t>
            </a:r>
            <a:r>
              <a:rPr kumimoji="1" lang="en-US" altLang="zh-CN" b="1" dirty="0" err="1">
                <a:effectLst>
                  <a:outerShdw blurRad="38100" dist="38100" dir="2700000" algn="tl">
                    <a:srgbClr val="000000">
                      <a:alpha val="43137"/>
                    </a:srgbClr>
                  </a:outerShdw>
                </a:effectLst>
                <a:latin typeface="+mn-ea"/>
                <a:ea typeface="+mn-ea"/>
              </a:rPr>
              <a:t>fastcall</a:t>
            </a:r>
            <a:r>
              <a:rPr kumimoji="1" lang="en-US" altLang="zh-CN" b="1" dirty="0">
                <a:effectLst>
                  <a:outerShdw blurRad="38100" dist="38100" dir="2700000" algn="tl">
                    <a:srgbClr val="000000">
                      <a:alpha val="43137"/>
                    </a:srgbClr>
                  </a:outerShdw>
                </a:effectLst>
                <a:latin typeface="+mn-ea"/>
                <a:ea typeface="+mn-ea"/>
              </a:rPr>
              <a:t>  cf215(</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x, </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y</a:t>
            </a:r>
            <a:r>
              <a:rPr kumimoji="1" lang="en-US" altLang="zh-CN" b="1" dirty="0" smtClean="0">
                <a:effectLst>
                  <a:outerShdw blurRad="38100" dist="38100" dir="2700000" algn="tl">
                    <a:srgbClr val="000000">
                      <a:alpha val="43137"/>
                    </a:srgbClr>
                  </a:outerShdw>
                </a:effectLst>
                <a:latin typeface="+mn-ea"/>
                <a:ea typeface="+mn-ea"/>
              </a:rPr>
              <a:t>)</a:t>
            </a:r>
            <a:endParaRPr kumimoji="1" lang="zh-CN" altLang="en-US" b="1" dirty="0">
              <a:effectLst>
                <a:outerShdw blurRad="38100" dist="38100" dir="2700000" algn="tl">
                  <a:srgbClr val="000000">
                    <a:alpha val="43137"/>
                  </a:srgbClr>
                </a:outerShdw>
              </a:effectLst>
              <a:latin typeface="+mn-ea"/>
              <a:ea typeface="+mn-ea"/>
            </a:endParaRP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z;</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if  </a:t>
            </a:r>
            <a:r>
              <a:rPr kumimoji="1" lang="en-US" altLang="zh-CN" b="1" dirty="0">
                <a:effectLst>
                  <a:outerShdw blurRad="38100" dist="38100" dir="2700000" algn="tl">
                    <a:srgbClr val="000000">
                      <a:alpha val="43137"/>
                    </a:srgbClr>
                  </a:outerShdw>
                </a:effectLst>
                <a:latin typeface="+mn-ea"/>
                <a:ea typeface="+mn-ea"/>
              </a:rPr>
              <a:t>( x &gt; 10 )           //</a:t>
            </a:r>
            <a:r>
              <a:rPr kumimoji="1" lang="zh-CN" altLang="en-US" b="1" dirty="0">
                <a:effectLst>
                  <a:outerShdw blurRad="38100" dist="38100" dir="2700000" algn="tl">
                    <a:srgbClr val="000000">
                      <a:alpha val="43137"/>
                    </a:srgbClr>
                  </a:outerShdw>
                </a:effectLst>
                <a:latin typeface="+mn-ea"/>
                <a:ea typeface="+mn-ea"/>
              </a:rPr>
              <a:t>语句</a:t>
            </a:r>
            <a:r>
              <a:rPr kumimoji="1" lang="en-US" altLang="zh-CN" b="1" dirty="0">
                <a:effectLst>
                  <a:outerShdw blurRad="38100" dist="38100" dir="2700000" algn="tl">
                    <a:srgbClr val="000000">
                      <a:alpha val="43137"/>
                    </a:srgbClr>
                  </a:outerShdw>
                </a:effectLst>
                <a:latin typeface="+mn-ea"/>
                <a:ea typeface="+mn-ea"/>
              </a:rPr>
              <a:t>A</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    z </a:t>
            </a:r>
            <a:r>
              <a:rPr kumimoji="1" lang="en-US" altLang="zh-CN" b="1" dirty="0">
                <a:effectLst>
                  <a:outerShdw blurRad="38100" dist="38100" dir="2700000" algn="tl">
                    <a:srgbClr val="000000">
                      <a:alpha val="43137"/>
                    </a:srgbClr>
                  </a:outerShdw>
                </a:effectLst>
                <a:latin typeface="+mn-ea"/>
                <a:ea typeface="+mn-ea"/>
              </a:rPr>
              <a:t>= 3*x+4*y+7;</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else</a:t>
            </a:r>
            <a:endParaRPr kumimoji="1" lang="en-US" altLang="zh-CN" b="1" dirty="0">
              <a:effectLst>
                <a:outerShdw blurRad="38100" dist="38100" dir="2700000" algn="tl">
                  <a:srgbClr val="000000">
                    <a:alpha val="43137"/>
                  </a:srgbClr>
                </a:outerShdw>
              </a:effectLst>
              <a:latin typeface="+mn-ea"/>
              <a:ea typeface="+mn-ea"/>
            </a:endParaRP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z </a:t>
            </a:r>
            <a:r>
              <a:rPr kumimoji="1" lang="en-US" altLang="zh-CN" b="1" dirty="0">
                <a:effectLst>
                  <a:outerShdw blurRad="38100" dist="38100" dir="2700000" algn="tl">
                    <a:srgbClr val="000000">
                      <a:alpha val="43137"/>
                    </a:srgbClr>
                  </a:outerShdw>
                </a:effectLst>
                <a:latin typeface="+mn-ea"/>
                <a:ea typeface="+mn-ea"/>
              </a:rPr>
              <a:t>= 2*x+7*y-12;</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if </a:t>
            </a:r>
            <a:r>
              <a:rPr kumimoji="1" lang="en-US" altLang="zh-CN" b="1" dirty="0">
                <a:effectLst>
                  <a:outerShdw blurRad="38100" dist="38100" dir="2700000" algn="tl">
                    <a:srgbClr val="000000">
                      <a:alpha val="43137"/>
                    </a:srgbClr>
                  </a:outerShdw>
                </a:effectLst>
                <a:latin typeface="+mn-ea"/>
                <a:ea typeface="+mn-ea"/>
              </a:rPr>
              <a:t>( y &lt;= 20 )           //</a:t>
            </a:r>
            <a:r>
              <a:rPr kumimoji="1" lang="zh-CN" altLang="en-US" b="1" dirty="0">
                <a:effectLst>
                  <a:outerShdw blurRad="38100" dist="38100" dir="2700000" algn="tl">
                    <a:srgbClr val="000000">
                      <a:alpha val="43137"/>
                    </a:srgbClr>
                  </a:outerShdw>
                </a:effectLst>
                <a:latin typeface="+mn-ea"/>
                <a:ea typeface="+mn-ea"/>
              </a:rPr>
              <a:t>语句</a:t>
            </a:r>
            <a:r>
              <a:rPr kumimoji="1" lang="en-US" altLang="zh-CN" b="1" dirty="0">
                <a:effectLst>
                  <a:outerShdw blurRad="38100" dist="38100" dir="2700000" algn="tl">
                    <a:srgbClr val="000000">
                      <a:alpha val="43137"/>
                    </a:srgbClr>
                  </a:outerShdw>
                </a:effectLst>
                <a:latin typeface="+mn-ea"/>
                <a:ea typeface="+mn-ea"/>
              </a:rPr>
              <a:t>B</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z </a:t>
            </a:r>
            <a:r>
              <a:rPr kumimoji="1" lang="en-US" altLang="zh-CN" b="1" dirty="0">
                <a:effectLst>
                  <a:outerShdw blurRad="38100" dist="38100" dir="2700000" algn="tl">
                    <a:srgbClr val="000000">
                      <a:alpha val="43137"/>
                    </a:srgbClr>
                  </a:outerShdw>
                </a:effectLst>
                <a:latin typeface="+mn-ea"/>
                <a:ea typeface="+mn-ea"/>
              </a:rPr>
              <a:t>= 4*z+3;</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return  </a:t>
            </a:r>
            <a:r>
              <a:rPr kumimoji="1" lang="en-US" altLang="zh-CN" b="1" dirty="0">
                <a:effectLst>
                  <a:outerShdw blurRad="38100" dist="38100" dir="2700000" algn="tl">
                    <a:srgbClr val="000000">
                      <a:alpha val="43137"/>
                    </a:srgbClr>
                  </a:outerShdw>
                </a:effectLst>
                <a:latin typeface="+mn-ea"/>
                <a:ea typeface="+mn-ea"/>
              </a:rPr>
              <a:t>z;               //</a:t>
            </a:r>
            <a:r>
              <a:rPr kumimoji="1" lang="zh-CN" altLang="en-US" b="1" dirty="0">
                <a:effectLst>
                  <a:outerShdw blurRad="38100" dist="38100" dir="2700000" algn="tl">
                    <a:srgbClr val="000000">
                      <a:alpha val="43137"/>
                    </a:srgbClr>
                  </a:outerShdw>
                </a:effectLst>
                <a:latin typeface="+mn-ea"/>
                <a:ea typeface="+mn-ea"/>
              </a:rPr>
              <a:t>语句</a:t>
            </a:r>
            <a:r>
              <a:rPr kumimoji="1" lang="en-US" altLang="zh-CN" b="1" dirty="0">
                <a:effectLst>
                  <a:outerShdw blurRad="38100" dist="38100" dir="2700000" algn="tl">
                    <a:srgbClr val="000000">
                      <a:alpha val="43137"/>
                    </a:srgbClr>
                  </a:outerShdw>
                </a:effectLst>
                <a:latin typeface="+mn-ea"/>
                <a:ea typeface="+mn-ea"/>
              </a:rPr>
              <a:t>C</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p:txBody>
      </p:sp>
      <p:sp>
        <p:nvSpPr>
          <p:cNvPr id="7" name="Text Box 3"/>
          <p:cNvSpPr txBox="1">
            <a:spLocks noChangeArrowheads="1"/>
          </p:cNvSpPr>
          <p:nvPr/>
        </p:nvSpPr>
        <p:spPr bwMode="auto">
          <a:xfrm>
            <a:off x="593477" y="1775138"/>
            <a:ext cx="7924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spcBef>
                <a:spcPts val="0"/>
              </a:spcBef>
              <a:buFont typeface="Wingdings" pitchFamily="2" charset="2"/>
              <a:buChar char="ü"/>
            </a:pPr>
            <a:r>
              <a:rPr kumimoji="1" lang="zh-CN" altLang="en-US" sz="2400" b="1" dirty="0" smtClean="0">
                <a:solidFill>
                  <a:srgbClr val="0000FF"/>
                </a:solidFill>
                <a:latin typeface="Times New Roman" pitchFamily="18" charset="0"/>
              </a:rPr>
              <a:t>例</a:t>
            </a:r>
            <a:endParaRPr kumimoji="1" lang="en-US" altLang="zh-CN" sz="2000" b="1" dirty="0" smtClean="0">
              <a:solidFill>
                <a:srgbClr val="0000FF"/>
              </a:solidFill>
              <a:latin typeface="Times New Roman" pitchFamily="18" charset="0"/>
            </a:endParaRPr>
          </a:p>
          <a:p>
            <a:pPr>
              <a:lnSpc>
                <a:spcPts val="3000"/>
              </a:lnSpc>
              <a:spcBef>
                <a:spcPts val="0"/>
              </a:spcBef>
            </a:pPr>
            <a:r>
              <a:rPr kumimoji="1" lang="zh-CN" altLang="en-US" sz="2000" b="1" dirty="0" smtClean="0">
                <a:latin typeface="Times New Roman" pitchFamily="18" charset="0"/>
              </a:rPr>
              <a:t>查看如下函数</a:t>
            </a:r>
            <a:r>
              <a:rPr kumimoji="1" lang="en-US" altLang="zh-CN" sz="2000" b="1" dirty="0" smtClean="0">
                <a:latin typeface="Times New Roman" pitchFamily="18" charset="0"/>
              </a:rPr>
              <a:t>cf215</a:t>
            </a:r>
            <a:r>
              <a:rPr kumimoji="1" lang="zh-CN" altLang="en-US" sz="2000" b="1" dirty="0" smtClean="0">
                <a:latin typeface="Times New Roman" pitchFamily="18" charset="0"/>
              </a:rPr>
              <a:t>的目标代码：</a:t>
            </a:r>
            <a:endParaRPr kumimoji="1" lang="zh-CN" altLang="en-US" sz="2000" b="1" dirty="0">
              <a:latin typeface="Times New Roman" pitchFamily="18" charset="0"/>
            </a:endParaRPr>
          </a:p>
        </p:txBody>
      </p:sp>
    </p:spTree>
    <p:extLst>
      <p:ext uri="{BB962C8B-B14F-4D97-AF65-F5344CB8AC3E}">
        <p14:creationId xmlns:p14="http://schemas.microsoft.com/office/powerpoint/2010/main" val="4238962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b="1" dirty="0" smtClean="0">
                <a:solidFill>
                  <a:srgbClr val="0000FF"/>
                </a:solidFill>
              </a:rPr>
              <a:t>2.6.4  </a:t>
            </a:r>
            <a:r>
              <a:rPr lang="zh-CN" altLang="en-US" b="1" dirty="0" smtClean="0">
                <a:solidFill>
                  <a:srgbClr val="0000FF"/>
                </a:solidFill>
              </a:rPr>
              <a:t>简单无条件转移指令</a:t>
            </a:r>
            <a:endParaRPr lang="zh-CN" altLang="en-US" b="1" dirty="0">
              <a:solidFill>
                <a:srgbClr val="0000FF"/>
              </a:solidFill>
            </a:endParaRP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示例</a:t>
            </a:r>
            <a:endParaRPr lang="zh-CN" altLang="en-US" sz="2800" b="1" dirty="0">
              <a:solidFill>
                <a:srgbClr val="0000FF"/>
              </a:solidFill>
            </a:endParaRPr>
          </a:p>
        </p:txBody>
      </p:sp>
      <p:sp>
        <p:nvSpPr>
          <p:cNvPr id="584709" name="Text Box 5"/>
          <p:cNvSpPr txBox="1">
            <a:spLocks noChangeArrowheads="1"/>
          </p:cNvSpPr>
          <p:nvPr/>
        </p:nvSpPr>
        <p:spPr bwMode="auto">
          <a:xfrm>
            <a:off x="611560" y="1665231"/>
            <a:ext cx="8532440" cy="486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smtClean="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cf215</a:t>
            </a:r>
            <a:r>
              <a:rPr kumimoji="1" lang="zh-CN" altLang="en-US" b="1" dirty="0">
                <a:effectLst>
                  <a:outerShdw blurRad="38100" dist="38100" dir="2700000" algn="tl">
                    <a:srgbClr val="000000">
                      <a:alpha val="43137"/>
                    </a:srgbClr>
                  </a:outerShdw>
                </a:effectLst>
                <a:latin typeface="+mn-ea"/>
                <a:ea typeface="+mn-ea"/>
              </a:rPr>
              <a:t>目标代码（使速度最大化）</a:t>
            </a:r>
          </a:p>
          <a:p>
            <a:pPr>
              <a:lnSpc>
                <a:spcPts val="2500"/>
              </a:lnSpc>
            </a:pPr>
            <a:r>
              <a:rPr kumimoji="1" lang="zh-CN" altLang="en-US"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cmp</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 10                          ;x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10</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jle</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SHORT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LN3cf215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当小于等于</a:t>
            </a:r>
            <a:r>
              <a:rPr kumimoji="1" lang="en-US" altLang="zh-CN" b="1" dirty="0">
                <a:effectLst>
                  <a:outerShdw blurRad="38100" dist="38100" dir="2700000" algn="tl">
                    <a:srgbClr val="000000">
                      <a:alpha val="43137"/>
                    </a:srgbClr>
                  </a:outerShdw>
                </a:effectLst>
                <a:latin typeface="+mn-ea"/>
                <a:ea typeface="+mn-ea"/>
              </a:rPr>
              <a:t>10</a:t>
            </a:r>
            <a:r>
              <a:rPr kumimoji="1" lang="zh-CN" altLang="en-US" b="1" dirty="0">
                <a:effectLst>
                  <a:outerShdw blurRad="38100" dist="38100" dir="2700000" algn="tl">
                    <a:srgbClr val="000000">
                      <a:alpha val="43137"/>
                    </a:srgbClr>
                  </a:outerShdw>
                </a:effectLst>
                <a:latin typeface="+mn-ea"/>
                <a:ea typeface="+mn-ea"/>
              </a:rPr>
              <a:t>时转</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ecx+ecx</a:t>
            </a:r>
            <a:r>
              <a:rPr kumimoji="1" lang="en-US" altLang="zh-CN" b="1" dirty="0">
                <a:effectLst>
                  <a:outerShdw blurRad="38100" dist="38100" dir="2700000" algn="tl">
                    <a:srgbClr val="000000">
                      <a:alpha val="43137"/>
                    </a:srgbClr>
                  </a:outerShdw>
                </a:effectLst>
                <a:latin typeface="+mn-ea"/>
                <a:ea typeface="+mn-ea"/>
              </a:rPr>
              <a:t>*2]       ;</a:t>
            </a:r>
            <a:r>
              <a:rPr kumimoji="1" lang="zh-CN" altLang="en-US" b="1" dirty="0">
                <a:effectLst>
                  <a:outerShdw blurRad="38100" dist="38100" dir="2700000" algn="tl">
                    <a:srgbClr val="000000">
                      <a:alpha val="43137"/>
                    </a:srgbClr>
                  </a:outerShdw>
                </a:effectLst>
                <a:latin typeface="+mn-ea"/>
                <a:ea typeface="+mn-ea"/>
              </a:rPr>
              <a:t>计算表达式</a:t>
            </a:r>
            <a:r>
              <a:rPr kumimoji="1" lang="en-US" altLang="zh-CN" b="1" dirty="0">
                <a:effectLst>
                  <a:outerShdw blurRad="38100" dist="38100" dir="2700000" algn="tl">
                    <a:srgbClr val="000000">
                      <a:alpha val="43137"/>
                    </a:srgbClr>
                  </a:outerShdw>
                </a:effectLst>
                <a:latin typeface="+mn-ea"/>
                <a:ea typeface="+mn-ea"/>
              </a:rPr>
              <a:t>3*x+4*y+7</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eax+edx</a:t>
            </a:r>
            <a:r>
              <a:rPr kumimoji="1" lang="en-US" altLang="zh-CN" b="1" dirty="0">
                <a:effectLst>
                  <a:outerShdw blurRad="38100" dist="38100" dir="2700000" algn="tl">
                    <a:srgbClr val="000000">
                      <a:alpha val="43137"/>
                    </a:srgbClr>
                  </a:outerShdw>
                </a:effectLst>
                <a:latin typeface="+mn-ea"/>
                <a:ea typeface="+mn-ea"/>
              </a:rPr>
              <a:t>*4+7]</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smtClean="0">
                <a:solidFill>
                  <a:srgbClr val="FF0000"/>
                </a:solidFill>
                <a:effectLst>
                  <a:outerShdw blurRad="38100" dist="38100" dir="2700000" algn="tl">
                    <a:srgbClr val="000000">
                      <a:alpha val="43137"/>
                    </a:srgbClr>
                  </a:outerShdw>
                </a:effectLst>
                <a:latin typeface="+mn-ea"/>
                <a:ea typeface="+mn-ea"/>
              </a:rPr>
              <a:t>jmp</a:t>
            </a:r>
            <a:r>
              <a:rPr kumimoji="1" lang="en-US" altLang="zh-CN" b="1" dirty="0" smtClean="0">
                <a:solidFill>
                  <a:srgbClr val="FF0000"/>
                </a:solidFill>
                <a:effectLst>
                  <a:outerShdw blurRad="38100" dist="38100" dir="2700000" algn="tl">
                    <a:srgbClr val="000000">
                      <a:alpha val="43137"/>
                    </a:srgbClr>
                  </a:outerShdw>
                </a:effectLst>
                <a:latin typeface="+mn-ea"/>
                <a:ea typeface="+mn-ea"/>
              </a:rPr>
              <a:t>   </a:t>
            </a:r>
            <a:r>
              <a:rPr kumimoji="1" lang="en-US" altLang="zh-CN" b="1" dirty="0">
                <a:solidFill>
                  <a:srgbClr val="FF0000"/>
                </a:solidFill>
                <a:effectLst>
                  <a:outerShdw blurRad="38100" dist="38100" dir="2700000" algn="tl">
                    <a:srgbClr val="000000">
                      <a:alpha val="43137"/>
                    </a:srgbClr>
                  </a:outerShdw>
                </a:effectLst>
                <a:latin typeface="+mn-ea"/>
                <a:ea typeface="+mn-ea"/>
              </a:rPr>
              <a:t>SHORT  LN2cf215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无条件转（</a:t>
            </a:r>
            <a:r>
              <a:rPr kumimoji="1" lang="en-US" altLang="zh-CN" b="1" dirty="0">
                <a:effectLst>
                  <a:outerShdw blurRad="38100" dist="38100" dir="2700000" algn="tl">
                    <a:srgbClr val="000000">
                      <a:alpha val="43137"/>
                    </a:srgbClr>
                  </a:outerShdw>
                </a:effectLst>
                <a:latin typeface="+mn-ea"/>
                <a:ea typeface="+mn-ea"/>
              </a:rPr>
              <a:t>if-else</a:t>
            </a:r>
            <a:r>
              <a:rPr kumimoji="1" lang="zh-CN" altLang="en-US" b="1" dirty="0">
                <a:effectLst>
                  <a:outerShdw blurRad="38100" dist="38100" dir="2700000" algn="tl">
                    <a:srgbClr val="000000">
                      <a:alpha val="43137"/>
                    </a:srgbClr>
                  </a:outerShdw>
                </a:effectLst>
                <a:latin typeface="+mn-ea"/>
                <a:ea typeface="+mn-ea"/>
              </a:rPr>
              <a:t>语句结束）</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LN3cf215</a:t>
            </a:r>
            <a:r>
              <a:rPr kumimoji="1" lang="en-US" altLang="zh-CN" b="1" dirty="0">
                <a:effectLst>
                  <a:outerShdw blurRad="38100" dist="38100" dir="2700000" algn="tl">
                    <a:srgbClr val="000000">
                      <a:alpha val="43137"/>
                    </a:srgbClr>
                  </a:outerShdw>
                </a:effectLst>
                <a:latin typeface="+mn-ea"/>
                <a:ea typeface="+mn-ea"/>
              </a:rPr>
              <a:t>:</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*8]           ;</a:t>
            </a:r>
            <a:r>
              <a:rPr kumimoji="1" lang="zh-CN" altLang="en-US" b="1" dirty="0">
                <a:effectLst>
                  <a:outerShdw blurRad="38100" dist="38100" dir="2700000" algn="tl">
                    <a:srgbClr val="000000">
                      <a:alpha val="43137"/>
                    </a:srgbClr>
                  </a:outerShdw>
                </a:effectLst>
                <a:latin typeface="+mn-ea"/>
                <a:ea typeface="+mn-ea"/>
              </a:rPr>
              <a:t>计算表达式</a:t>
            </a:r>
            <a:r>
              <a:rPr kumimoji="1" lang="en-US" altLang="zh-CN" b="1" dirty="0">
                <a:effectLst>
                  <a:outerShdw blurRad="38100" dist="38100" dir="2700000" algn="tl">
                    <a:srgbClr val="000000">
                      <a:alpha val="43137"/>
                    </a:srgbClr>
                  </a:outerShdw>
                </a:effectLst>
                <a:latin typeface="+mn-ea"/>
                <a:ea typeface="+mn-ea"/>
              </a:rPr>
              <a:t>7*y+2*x-12</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sub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endParaRPr kumimoji="1" lang="en-US" altLang="zh-CN" b="1" dirty="0">
              <a:effectLst>
                <a:outerShdw blurRad="38100" dist="38100" dir="2700000" algn="tl">
                  <a:srgbClr val="000000">
                    <a:alpha val="43137"/>
                  </a:srgbClr>
                </a:outerShdw>
              </a:effectLst>
              <a:latin typeface="+mn-ea"/>
              <a:ea typeface="+mn-ea"/>
            </a:endParaRP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eax+ecx</a:t>
            </a:r>
            <a:r>
              <a:rPr kumimoji="1" lang="en-US" altLang="zh-CN" b="1" dirty="0">
                <a:effectLst>
                  <a:outerShdw blurRad="38100" dist="38100" dir="2700000" algn="tl">
                    <a:srgbClr val="000000">
                      <a:alpha val="43137"/>
                    </a:srgbClr>
                  </a:outerShdw>
                </a:effectLst>
                <a:latin typeface="+mn-ea"/>
                <a:ea typeface="+mn-ea"/>
              </a:rPr>
              <a:t>*2-12]</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LN2cf215</a:t>
            </a:r>
            <a:r>
              <a:rPr kumimoji="1" lang="en-US" altLang="zh-CN" b="1" dirty="0">
                <a:effectLst>
                  <a:outerShdw blurRad="38100" dist="38100" dir="2700000" algn="tl">
                    <a:srgbClr val="000000">
                      <a:alpha val="43137"/>
                    </a:srgbClr>
                  </a:outerShdw>
                </a:effectLst>
                <a:latin typeface="+mn-ea"/>
                <a:ea typeface="+mn-ea"/>
              </a:rPr>
              <a:t>:</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cmp</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 20                          ;y</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20</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jg</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SHORT  LN1cf215 </a:t>
            </a:r>
            <a:r>
              <a:rPr kumimoji="1" lang="en-US" altLang="zh-CN" b="1" dirty="0">
                <a:effectLst>
                  <a:outerShdw blurRad="38100" dist="38100" dir="2700000" algn="tl">
                    <a:srgbClr val="000000">
                      <a:alpha val="43137"/>
                    </a:srgbClr>
                  </a:outerShdw>
                </a:effectLst>
                <a:latin typeface="+mn-ea"/>
                <a:ea typeface="+mn-ea"/>
              </a:rPr>
              <a:t>                 ;</a:t>
            </a:r>
            <a:r>
              <a:rPr kumimoji="1" lang="zh-CN" altLang="en-US" b="1" dirty="0">
                <a:effectLst>
                  <a:outerShdw blurRad="38100" dist="38100" dir="2700000" algn="tl">
                    <a:srgbClr val="000000">
                      <a:alpha val="43137"/>
                    </a:srgbClr>
                  </a:outerShdw>
                </a:effectLst>
                <a:latin typeface="+mn-ea"/>
                <a:ea typeface="+mn-ea"/>
              </a:rPr>
              <a:t>当大于</a:t>
            </a:r>
            <a:r>
              <a:rPr kumimoji="1" lang="en-US" altLang="zh-CN" b="1" dirty="0">
                <a:effectLst>
                  <a:outerShdw blurRad="38100" dist="38100" dir="2700000" algn="tl">
                    <a:srgbClr val="000000">
                      <a:alpha val="43137"/>
                    </a:srgbClr>
                  </a:outerShdw>
                </a:effectLst>
                <a:latin typeface="+mn-ea"/>
                <a:ea typeface="+mn-ea"/>
              </a:rPr>
              <a:t>20</a:t>
            </a:r>
            <a:r>
              <a:rPr kumimoji="1" lang="zh-CN" altLang="en-US" b="1" dirty="0">
                <a:effectLst>
                  <a:outerShdw blurRad="38100" dist="38100" dir="2700000" algn="tl">
                    <a:srgbClr val="000000">
                      <a:alpha val="43137"/>
                    </a:srgbClr>
                  </a:outerShdw>
                </a:effectLst>
                <a:latin typeface="+mn-ea"/>
                <a:ea typeface="+mn-ea"/>
              </a:rPr>
              <a:t>时转</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*4+3]         ;</a:t>
            </a:r>
            <a:r>
              <a:rPr kumimoji="1" lang="zh-CN" altLang="en-US" b="1" dirty="0">
                <a:effectLst>
                  <a:outerShdw blurRad="38100" dist="38100" dir="2700000" algn="tl">
                    <a:srgbClr val="000000">
                      <a:alpha val="43137"/>
                    </a:srgbClr>
                  </a:outerShdw>
                </a:effectLst>
                <a:latin typeface="+mn-ea"/>
                <a:ea typeface="+mn-ea"/>
              </a:rPr>
              <a:t>计算</a:t>
            </a:r>
            <a:r>
              <a:rPr kumimoji="1" lang="en-US" altLang="zh-CN" b="1" dirty="0" smtClean="0">
                <a:effectLst>
                  <a:outerShdw blurRad="38100" dist="38100" dir="2700000" algn="tl">
                    <a:srgbClr val="000000">
                      <a:alpha val="43137"/>
                    </a:srgbClr>
                  </a:outerShdw>
                </a:effectLst>
                <a:latin typeface="+mn-ea"/>
                <a:ea typeface="+mn-ea"/>
              </a:rPr>
              <a:t>4*z+3LN1cf215</a:t>
            </a:r>
            <a:r>
              <a:rPr kumimoji="1" lang="en-US" altLang="zh-CN" b="1" dirty="0">
                <a:effectLst>
                  <a:outerShdw blurRad="38100" dist="38100" dir="2700000" algn="tl">
                    <a:srgbClr val="000000">
                      <a:alpha val="43137"/>
                    </a:srgbClr>
                  </a:outerShdw>
                </a:effectLst>
                <a:latin typeface="+mn-ea"/>
                <a:ea typeface="+mn-ea"/>
              </a:rPr>
              <a:t>:</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ret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cf24</a:t>
            </a:r>
            <a:r>
              <a:rPr kumimoji="1" lang="zh-CN" altLang="en-US" b="1" dirty="0">
                <a:effectLst>
                  <a:outerShdw blurRad="38100" dist="38100" dir="2700000" algn="tl">
                    <a:srgbClr val="000000">
                      <a:alpha val="43137"/>
                    </a:srgbClr>
                  </a:outerShdw>
                </a:effectLst>
                <a:latin typeface="+mn-ea"/>
                <a:ea typeface="+mn-ea"/>
              </a:rPr>
              <a:t>结束返回</a:t>
            </a:r>
            <a:endParaRPr kumimoji="1" lang="en-US" altLang="zh-CN" b="1" dirty="0">
              <a:effectLst>
                <a:outerShdw blurRad="38100" dist="38100" dir="2700000" algn="tl">
                  <a:srgbClr val="000000">
                    <a:alpha val="43137"/>
                  </a:srgbClr>
                </a:outerShdw>
              </a:effectLst>
              <a:latin typeface="+mn-ea"/>
              <a:ea typeface="+mn-ea"/>
            </a:endParaRPr>
          </a:p>
        </p:txBody>
      </p:sp>
      <p:sp>
        <p:nvSpPr>
          <p:cNvPr id="6" name="矩形标注 5"/>
          <p:cNvSpPr/>
          <p:nvPr/>
        </p:nvSpPr>
        <p:spPr>
          <a:xfrm>
            <a:off x="5436096" y="917409"/>
            <a:ext cx="3155168" cy="783399"/>
          </a:xfrm>
          <a:prstGeom prst="wedgeRectCallout">
            <a:avLst>
              <a:gd name="adj1" fmla="val -54059"/>
              <a:gd name="adj2" fmla="val 8091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en-US" altLang="zh-CN" b="1" dirty="0" smtClean="0">
                <a:solidFill>
                  <a:srgbClr val="0000FF"/>
                </a:solidFill>
                <a:latin typeface="+mn-ea"/>
              </a:rPr>
              <a:t>ECX</a:t>
            </a:r>
            <a:r>
              <a:rPr lang="zh-CN" altLang="en-US" b="1" dirty="0" smtClean="0">
                <a:solidFill>
                  <a:srgbClr val="0000FF"/>
                </a:solidFill>
                <a:latin typeface="+mn-ea"/>
              </a:rPr>
              <a:t>传递</a:t>
            </a:r>
            <a:r>
              <a:rPr lang="en-US" altLang="zh-CN" b="1" dirty="0" smtClean="0">
                <a:solidFill>
                  <a:srgbClr val="0000FF"/>
                </a:solidFill>
                <a:latin typeface="+mn-ea"/>
              </a:rPr>
              <a:t>x  ,   EDX</a:t>
            </a:r>
            <a:r>
              <a:rPr lang="zh-CN" altLang="en-US" b="1" dirty="0" smtClean="0">
                <a:solidFill>
                  <a:srgbClr val="0000FF"/>
                </a:solidFill>
                <a:latin typeface="+mn-ea"/>
              </a:rPr>
              <a:t>传递</a:t>
            </a:r>
            <a:r>
              <a:rPr lang="en-US" altLang="zh-CN" b="1" dirty="0" smtClean="0">
                <a:solidFill>
                  <a:srgbClr val="0000FF"/>
                </a:solidFill>
                <a:latin typeface="+mn-ea"/>
              </a:rPr>
              <a:t>y</a:t>
            </a:r>
          </a:p>
          <a:p>
            <a:pPr>
              <a:lnSpc>
                <a:spcPts val="3000"/>
              </a:lnSpc>
            </a:pPr>
            <a:r>
              <a:rPr lang="en-US" altLang="zh-CN" b="1" dirty="0" smtClean="0">
                <a:solidFill>
                  <a:srgbClr val="0000FF"/>
                </a:solidFill>
                <a:latin typeface="+mn-ea"/>
              </a:rPr>
              <a:t>EAX</a:t>
            </a:r>
            <a:r>
              <a:rPr lang="zh-CN" altLang="en-US" b="1" dirty="0" smtClean="0">
                <a:solidFill>
                  <a:srgbClr val="0000FF"/>
                </a:solidFill>
                <a:latin typeface="+mn-ea"/>
              </a:rPr>
              <a:t>作为变量</a:t>
            </a:r>
            <a:r>
              <a:rPr lang="en-US" altLang="zh-CN" b="1" dirty="0" smtClean="0">
                <a:solidFill>
                  <a:srgbClr val="0000FF"/>
                </a:solidFill>
                <a:latin typeface="+mn-ea"/>
              </a:rPr>
              <a:t>z</a:t>
            </a:r>
            <a:endParaRPr lang="zh-CN" altLang="en-US" b="1" dirty="0">
              <a:solidFill>
                <a:srgbClr val="0000FF"/>
              </a:solidFill>
              <a:latin typeface="+mn-ea"/>
            </a:endParaRPr>
          </a:p>
        </p:txBody>
      </p:sp>
    </p:spTree>
    <p:extLst>
      <p:ext uri="{BB962C8B-B14F-4D97-AF65-F5344CB8AC3E}">
        <p14:creationId xmlns:p14="http://schemas.microsoft.com/office/powerpoint/2010/main" val="142680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2.4.2  </a:t>
            </a:r>
            <a:r>
              <a:rPr lang="zh-CN" altLang="en-US" b="1" dirty="0">
                <a:solidFill>
                  <a:srgbClr val="0000FF"/>
                </a:solidFill>
              </a:rPr>
              <a:t>逻辑地址</a:t>
            </a:r>
          </a:p>
        </p:txBody>
      </p:sp>
      <p:sp>
        <p:nvSpPr>
          <p:cNvPr id="43213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32132" name="Text Box 4"/>
          <p:cNvSpPr txBox="1">
            <a:spLocks noChangeArrowheads="1"/>
          </p:cNvSpPr>
          <p:nvPr/>
        </p:nvSpPr>
        <p:spPr bwMode="auto">
          <a:xfrm>
            <a:off x="611187" y="1700808"/>
            <a:ext cx="7921625"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ts val="3600"/>
              </a:lnSpc>
              <a:spcBef>
                <a:spcPts val="600"/>
              </a:spcBef>
              <a:buFont typeface="Wingdings" pitchFamily="2" charset="2"/>
              <a:buChar char="ü"/>
            </a:pPr>
            <a:r>
              <a:rPr lang="zh-CN" altLang="en-US" sz="2400" b="1" dirty="0" smtClean="0"/>
              <a:t>二维的逻辑地址可以表示为：</a:t>
            </a:r>
            <a:endParaRPr lang="en-US" altLang="zh-CN" sz="2400" b="1" dirty="0" smtClean="0"/>
          </a:p>
          <a:p>
            <a:pPr algn="just">
              <a:lnSpc>
                <a:spcPts val="3600"/>
              </a:lnSpc>
              <a:spcBef>
                <a:spcPts val="600"/>
              </a:spcBef>
            </a:pPr>
            <a:r>
              <a:rPr lang="zh-CN" altLang="en-US" sz="2400" b="1" dirty="0" smtClean="0"/>
              <a:t>        </a:t>
            </a:r>
            <a:r>
              <a:rPr lang="zh-CN" altLang="en-US" sz="2400" b="1" dirty="0" smtClean="0">
                <a:solidFill>
                  <a:srgbClr val="C00000"/>
                </a:solidFill>
                <a:effectLst>
                  <a:outerShdw blurRad="38100" dist="38100" dir="2700000" algn="tl">
                    <a:srgbClr val="000000">
                      <a:alpha val="43137"/>
                    </a:srgbClr>
                  </a:outerShdw>
                </a:effectLst>
              </a:rPr>
              <a:t>段</a:t>
            </a:r>
            <a:r>
              <a:rPr lang="zh-CN" altLang="en-US" sz="2400" b="1" dirty="0">
                <a:solidFill>
                  <a:srgbClr val="C00000"/>
                </a:solidFill>
                <a:effectLst>
                  <a:outerShdw blurRad="38100" dist="38100" dir="2700000" algn="tl">
                    <a:srgbClr val="000000">
                      <a:alpha val="43137"/>
                    </a:srgbClr>
                  </a:outerShdw>
                </a:effectLst>
              </a:rPr>
              <a:t>号∶段内</a:t>
            </a:r>
            <a:r>
              <a:rPr lang="zh-CN" altLang="en-US" sz="2400" b="1" dirty="0" smtClean="0">
                <a:solidFill>
                  <a:srgbClr val="C00000"/>
                </a:solidFill>
                <a:effectLst>
                  <a:outerShdw blurRad="38100" dist="38100" dir="2700000" algn="tl">
                    <a:srgbClr val="000000">
                      <a:alpha val="43137"/>
                    </a:srgbClr>
                  </a:outerShdw>
                </a:effectLst>
              </a:rPr>
              <a:t>地址</a:t>
            </a:r>
            <a:endParaRPr lang="en-US" altLang="zh-CN" sz="2400" b="1" dirty="0" smtClean="0">
              <a:solidFill>
                <a:srgbClr val="C00000"/>
              </a:solidFill>
              <a:effectLst>
                <a:outerShdw blurRad="38100" dist="38100" dir="2700000" algn="tl">
                  <a:srgbClr val="000000">
                    <a:alpha val="43137"/>
                  </a:srgbClr>
                </a:outerShdw>
              </a:effectLst>
            </a:endParaRPr>
          </a:p>
          <a:p>
            <a:pPr marL="342900" indent="-342900" algn="just">
              <a:lnSpc>
                <a:spcPts val="3600"/>
              </a:lnSpc>
              <a:spcBef>
                <a:spcPts val="600"/>
              </a:spcBef>
              <a:buFont typeface="Wingdings" pitchFamily="2" charset="2"/>
              <a:buChar char="ü"/>
            </a:pPr>
            <a:r>
              <a:rPr lang="zh-CN" altLang="en-US" sz="2400" b="1" dirty="0" smtClean="0"/>
              <a:t>存储单元</a:t>
            </a:r>
            <a:r>
              <a:rPr lang="zh-CN" altLang="en-US" sz="2400" b="1" dirty="0"/>
              <a:t>的物理地址与所在段的起始地址的</a:t>
            </a:r>
            <a:r>
              <a:rPr lang="zh-CN" altLang="en-US" sz="2400" b="1" dirty="0" smtClean="0"/>
              <a:t>差值被称为</a:t>
            </a:r>
            <a:r>
              <a:rPr lang="zh-CN" altLang="en-US" sz="2400" b="1" u="sng" dirty="0">
                <a:solidFill>
                  <a:srgbClr val="0000FF"/>
                </a:solidFill>
                <a:effectLst>
                  <a:outerShdw blurRad="38100" dist="38100" dir="2700000" algn="tl">
                    <a:srgbClr val="000000">
                      <a:alpha val="43137"/>
                    </a:srgbClr>
                  </a:outerShdw>
                </a:effectLst>
              </a:rPr>
              <a:t>段内偏移</a:t>
            </a:r>
            <a:r>
              <a:rPr lang="zh-CN" altLang="en-US" sz="2400" b="1" dirty="0"/>
              <a:t>，简称为</a:t>
            </a:r>
            <a:r>
              <a:rPr lang="zh-CN" altLang="en-US" sz="2400" b="1" u="sng" dirty="0">
                <a:solidFill>
                  <a:srgbClr val="0000FF"/>
                </a:solidFill>
                <a:effectLst>
                  <a:outerShdw blurRad="38100" dist="38100" dir="2700000" algn="tl">
                    <a:srgbClr val="000000">
                      <a:alpha val="43137"/>
                    </a:srgbClr>
                  </a:outerShdw>
                </a:effectLst>
              </a:rPr>
              <a:t>偏移</a:t>
            </a:r>
            <a:r>
              <a:rPr lang="zh-CN" altLang="en-US" sz="2400" b="1" dirty="0"/>
              <a:t>。</a:t>
            </a:r>
            <a:r>
              <a:rPr lang="zh-CN" altLang="en-US" sz="2400" b="1" dirty="0">
                <a:solidFill>
                  <a:srgbClr val="C00000"/>
                </a:solidFill>
                <a:effectLst>
                  <a:outerShdw blurRad="38100" dist="38100" dir="2700000" algn="tl">
                    <a:srgbClr val="000000">
                      <a:alpha val="43137"/>
                    </a:srgbClr>
                  </a:outerShdw>
                </a:effectLst>
              </a:rPr>
              <a:t>段内地址就是段内偏移</a:t>
            </a:r>
            <a:r>
              <a:rPr lang="zh-CN" altLang="en-US" sz="2400" b="1" dirty="0"/>
              <a:t>，也就是偏移。于是，二维的逻辑地址可以表示为：</a:t>
            </a:r>
          </a:p>
          <a:p>
            <a:pPr algn="just">
              <a:lnSpc>
                <a:spcPts val="3600"/>
              </a:lnSpc>
              <a:spcBef>
                <a:spcPts val="600"/>
              </a:spcBef>
            </a:pPr>
            <a:r>
              <a:rPr lang="zh-CN" altLang="en-US" sz="2400" b="1" dirty="0" smtClean="0">
                <a:solidFill>
                  <a:srgbClr val="C00000"/>
                </a:solidFill>
              </a:rPr>
              <a:t>        </a:t>
            </a:r>
            <a:r>
              <a:rPr lang="zh-CN" altLang="en-US" sz="2400" b="1" dirty="0" smtClean="0">
                <a:solidFill>
                  <a:srgbClr val="C00000"/>
                </a:solidFill>
                <a:effectLst>
                  <a:outerShdw blurRad="38100" dist="38100" dir="2700000" algn="tl">
                    <a:srgbClr val="000000">
                      <a:alpha val="43137"/>
                    </a:srgbClr>
                  </a:outerShdw>
                </a:effectLst>
              </a:rPr>
              <a:t>段</a:t>
            </a:r>
            <a:r>
              <a:rPr lang="zh-CN" altLang="en-US" sz="2400" b="1" dirty="0">
                <a:solidFill>
                  <a:srgbClr val="C00000"/>
                </a:solidFill>
                <a:effectLst>
                  <a:outerShdw blurRad="38100" dist="38100" dir="2700000" algn="tl">
                    <a:srgbClr val="000000">
                      <a:alpha val="43137"/>
                    </a:srgbClr>
                  </a:outerShdw>
                </a:effectLst>
              </a:rPr>
              <a:t>号∶</a:t>
            </a:r>
            <a:r>
              <a:rPr lang="zh-CN" altLang="en-US" sz="2400" b="1" dirty="0" smtClean="0">
                <a:solidFill>
                  <a:srgbClr val="C00000"/>
                </a:solidFill>
                <a:effectLst>
                  <a:outerShdw blurRad="38100" dist="38100" dir="2700000" algn="tl">
                    <a:srgbClr val="000000">
                      <a:alpha val="43137"/>
                    </a:srgbClr>
                  </a:outerShdw>
                </a:effectLst>
              </a:rPr>
              <a:t>偏移</a:t>
            </a:r>
          </a:p>
          <a:p>
            <a:pPr marL="342900" indent="-342900" algn="just">
              <a:lnSpc>
                <a:spcPts val="3600"/>
              </a:lnSpc>
              <a:spcBef>
                <a:spcPts val="600"/>
              </a:spcBef>
              <a:buFont typeface="Wingdings" pitchFamily="2" charset="2"/>
              <a:buChar char="ü"/>
            </a:pPr>
            <a:r>
              <a:rPr lang="zh-CN" altLang="en-US" sz="2400" b="1" dirty="0"/>
              <a:t>在实方式和保护方式下，都通过偏移指定段内的某某单元</a:t>
            </a:r>
            <a:r>
              <a:rPr lang="zh-CN" altLang="en-US" sz="2400" b="1" dirty="0" smtClean="0"/>
              <a:t>。在</a:t>
            </a:r>
            <a:r>
              <a:rPr lang="zh-CN" altLang="en-US" sz="2400" b="1" dirty="0"/>
              <a:t>实方式下</a:t>
            </a:r>
            <a:r>
              <a:rPr lang="zh-CN" altLang="en-US" sz="2400" b="1" dirty="0" smtClean="0"/>
              <a:t>，段</a:t>
            </a:r>
            <a:r>
              <a:rPr lang="zh-CN" altLang="en-US" sz="2400" b="1" dirty="0"/>
              <a:t>号是</a:t>
            </a:r>
            <a:r>
              <a:rPr lang="zh-CN" altLang="en-US" sz="2400" b="1" dirty="0">
                <a:solidFill>
                  <a:srgbClr val="C00000"/>
                </a:solidFill>
                <a:effectLst>
                  <a:outerShdw blurRad="38100" dist="38100" dir="2700000" algn="tl">
                    <a:srgbClr val="000000">
                      <a:alpha val="43137"/>
                    </a:srgbClr>
                  </a:outerShdw>
                </a:effectLst>
              </a:rPr>
              <a:t>段值</a:t>
            </a:r>
            <a:r>
              <a:rPr lang="zh-CN" altLang="en-US" sz="2400" b="1" dirty="0"/>
              <a:t>；在保护方式下</a:t>
            </a:r>
            <a:r>
              <a:rPr lang="zh-CN" altLang="en-US" sz="2400" b="1" dirty="0" smtClean="0"/>
              <a:t>，段</a:t>
            </a:r>
            <a:r>
              <a:rPr lang="zh-CN" altLang="en-US" sz="2400" b="1" dirty="0"/>
              <a:t>号则是</a:t>
            </a:r>
            <a:r>
              <a:rPr lang="zh-CN" altLang="en-US" sz="2400" b="1" dirty="0">
                <a:solidFill>
                  <a:srgbClr val="C00000"/>
                </a:solidFill>
                <a:effectLst>
                  <a:outerShdw blurRad="38100" dist="38100" dir="2700000" algn="tl">
                    <a:srgbClr val="000000">
                      <a:alpha val="43137"/>
                    </a:srgbClr>
                  </a:outerShdw>
                </a:effectLst>
              </a:rPr>
              <a:t>选择子</a:t>
            </a:r>
            <a:r>
              <a:rPr lang="zh-CN" altLang="en-US" sz="2400" b="1" dirty="0"/>
              <a:t>。</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逻辑</a:t>
            </a:r>
            <a:r>
              <a:rPr lang="zh-CN" altLang="en-US" sz="2800" b="1" dirty="0" smtClean="0">
                <a:solidFill>
                  <a:srgbClr val="0000FF"/>
                </a:solidFill>
              </a:rPr>
              <a:t>地址</a:t>
            </a:r>
            <a:endParaRPr lang="zh-CN" altLang="en-US" sz="2800" b="1" dirty="0">
              <a:solidFill>
                <a:srgbClr val="0000FF"/>
              </a:solidFill>
            </a:endParaRPr>
          </a:p>
        </p:txBody>
      </p:sp>
      <p:sp>
        <p:nvSpPr>
          <p:cNvPr id="6" name="圆角矩形标注 5"/>
          <p:cNvSpPr/>
          <p:nvPr/>
        </p:nvSpPr>
        <p:spPr>
          <a:xfrm>
            <a:off x="2987824" y="6093296"/>
            <a:ext cx="2880320" cy="648072"/>
          </a:xfrm>
          <a:prstGeom prst="wedgeRoundRectCallout">
            <a:avLst>
              <a:gd name="adj1" fmla="val -32766"/>
              <a:gd name="adj2" fmla="val -7959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rPr>
              <a:t>在第</a:t>
            </a:r>
            <a:r>
              <a:rPr lang="en-US" altLang="zh-CN" b="1" dirty="0" smtClean="0">
                <a:solidFill>
                  <a:srgbClr val="0000FF"/>
                </a:solidFill>
              </a:rPr>
              <a:t>6</a:t>
            </a:r>
            <a:r>
              <a:rPr lang="zh-CN" altLang="en-US" b="1" dirty="0" smtClean="0">
                <a:solidFill>
                  <a:srgbClr val="0000FF"/>
                </a:solidFill>
              </a:rPr>
              <a:t>章介绍</a:t>
            </a:r>
            <a:r>
              <a:rPr lang="zh-CN" altLang="en-US" b="1" dirty="0" smtClean="0">
                <a:solidFill>
                  <a:srgbClr val="FF0000"/>
                </a:solidFill>
              </a:rPr>
              <a:t>段值</a:t>
            </a:r>
            <a:endParaRPr lang="en-US" altLang="zh-CN" b="1" dirty="0" smtClean="0">
              <a:solidFill>
                <a:srgbClr val="FF0000"/>
              </a:solidFill>
            </a:endParaRPr>
          </a:p>
          <a:p>
            <a:r>
              <a:rPr lang="zh-CN" altLang="en-US" b="1" dirty="0" smtClean="0">
                <a:solidFill>
                  <a:srgbClr val="0000FF"/>
                </a:solidFill>
              </a:rPr>
              <a:t>在第</a:t>
            </a:r>
            <a:r>
              <a:rPr lang="en-US" altLang="zh-CN" b="1" dirty="0" smtClean="0">
                <a:solidFill>
                  <a:srgbClr val="0000FF"/>
                </a:solidFill>
              </a:rPr>
              <a:t>9</a:t>
            </a:r>
            <a:r>
              <a:rPr lang="zh-CN" altLang="en-US" b="1" dirty="0" smtClean="0">
                <a:solidFill>
                  <a:srgbClr val="0000FF"/>
                </a:solidFill>
              </a:rPr>
              <a:t>章介绍</a:t>
            </a:r>
            <a:r>
              <a:rPr lang="zh-CN" altLang="en-US" b="1" dirty="0" smtClean="0">
                <a:solidFill>
                  <a:srgbClr val="FF0000"/>
                </a:solidFill>
              </a:rPr>
              <a:t>选择子</a:t>
            </a:r>
            <a:endParaRPr lang="zh-CN" alt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848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2.4.2  </a:t>
            </a:r>
            <a:r>
              <a:rPr lang="zh-CN" altLang="en-US" b="1" dirty="0">
                <a:solidFill>
                  <a:srgbClr val="0000FF"/>
                </a:solidFill>
              </a:rPr>
              <a:t>逻辑地址</a:t>
            </a:r>
          </a:p>
        </p:txBody>
      </p:sp>
      <p:sp>
        <p:nvSpPr>
          <p:cNvPr id="43213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32132" name="Text Box 4"/>
          <p:cNvSpPr txBox="1">
            <a:spLocks noChangeArrowheads="1"/>
          </p:cNvSpPr>
          <p:nvPr/>
        </p:nvSpPr>
        <p:spPr bwMode="auto">
          <a:xfrm>
            <a:off x="611187" y="1687155"/>
            <a:ext cx="7921625"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ts val="3600"/>
              </a:lnSpc>
              <a:spcBef>
                <a:spcPts val="600"/>
              </a:spcBef>
              <a:buFont typeface="Wingdings" pitchFamily="2" charset="2"/>
              <a:buChar char="ü"/>
            </a:pPr>
            <a:r>
              <a:rPr lang="zh-CN" altLang="en-US" sz="2400" b="1" dirty="0"/>
              <a:t>获得</a:t>
            </a:r>
            <a:r>
              <a:rPr lang="zh-CN" altLang="en-US" sz="2400" b="1" dirty="0" smtClean="0"/>
              <a:t>物理地址</a:t>
            </a:r>
            <a:endParaRPr lang="en-US" altLang="zh-CN" sz="2400" b="1" dirty="0" smtClean="0"/>
          </a:p>
          <a:p>
            <a:pPr algn="just">
              <a:lnSpc>
                <a:spcPts val="3000"/>
              </a:lnSpc>
              <a:spcBef>
                <a:spcPts val="600"/>
              </a:spcBef>
            </a:pPr>
            <a:r>
              <a:rPr lang="zh-CN" altLang="en-US" sz="2400" b="1" dirty="0" smtClean="0"/>
              <a:t>        </a:t>
            </a:r>
            <a:r>
              <a:rPr lang="zh-CN" altLang="en-US" sz="2400" b="1" dirty="0" smtClean="0">
                <a:solidFill>
                  <a:srgbClr val="C00000"/>
                </a:solidFill>
                <a:effectLst>
                  <a:outerShdw blurRad="38100" dist="38100" dir="2700000" algn="tl">
                    <a:srgbClr val="000000">
                      <a:alpha val="43137"/>
                    </a:srgbClr>
                  </a:outerShdw>
                </a:effectLst>
              </a:rPr>
              <a:t>物理地址 </a:t>
            </a:r>
            <a:r>
              <a:rPr lang="en-US" altLang="zh-CN" sz="2400" b="1" dirty="0" smtClean="0">
                <a:solidFill>
                  <a:srgbClr val="C00000"/>
                </a:solidFill>
                <a:effectLst>
                  <a:outerShdw blurRad="38100" dist="38100" dir="2700000" algn="tl">
                    <a:srgbClr val="000000">
                      <a:alpha val="43137"/>
                    </a:srgbClr>
                  </a:outerShdw>
                </a:effectLst>
              </a:rPr>
              <a:t>= </a:t>
            </a:r>
            <a:r>
              <a:rPr lang="zh-CN" altLang="en-US" sz="2400" b="1" dirty="0" smtClean="0">
                <a:solidFill>
                  <a:srgbClr val="C00000"/>
                </a:solidFill>
                <a:effectLst>
                  <a:outerShdw blurRad="38100" dist="38100" dir="2700000" algn="tl">
                    <a:srgbClr val="000000">
                      <a:alpha val="43137"/>
                    </a:srgbClr>
                  </a:outerShdw>
                </a:effectLst>
              </a:rPr>
              <a:t>段起始地址 ＋ 偏移</a:t>
            </a:r>
            <a:endParaRPr lang="en-US" altLang="zh-CN" sz="2400" b="1" dirty="0" smtClean="0">
              <a:solidFill>
                <a:srgbClr val="C00000"/>
              </a:solidFill>
              <a:effectLst>
                <a:outerShdw blurRad="38100" dist="38100" dir="2700000" algn="tl">
                  <a:srgbClr val="000000">
                    <a:alpha val="43137"/>
                  </a:srgbClr>
                </a:outerShdw>
              </a:effectLst>
            </a:endParaRPr>
          </a:p>
          <a:p>
            <a:pPr marL="342900" indent="-342900" algn="just">
              <a:lnSpc>
                <a:spcPts val="3600"/>
              </a:lnSpc>
              <a:spcBef>
                <a:spcPts val="600"/>
              </a:spcBef>
              <a:buFont typeface="Wingdings" pitchFamily="2" charset="2"/>
              <a:buChar char="ü"/>
            </a:pPr>
            <a:r>
              <a:rPr lang="zh-CN" altLang="en-US" sz="2400" b="1" dirty="0"/>
              <a:t>在实方式下，由段值可以得到段起始地址；在保护方式下，根据选择子可以得到段起始地址。总之，</a:t>
            </a:r>
            <a:r>
              <a:rPr lang="zh-CN" altLang="en-US" sz="2400" b="1" dirty="0">
                <a:solidFill>
                  <a:srgbClr val="C00000"/>
                </a:solidFill>
                <a:effectLst>
                  <a:outerShdw blurRad="38100" dist="38100" dir="2700000" algn="tl">
                    <a:srgbClr val="000000">
                      <a:alpha val="43137"/>
                    </a:srgbClr>
                  </a:outerShdw>
                </a:effectLst>
              </a:rPr>
              <a:t>由段号可以得到段起始地址</a:t>
            </a:r>
            <a:r>
              <a:rPr lang="zh-CN" altLang="en-US" sz="2400" b="1" dirty="0" smtClean="0"/>
              <a:t>。二</a:t>
            </a:r>
            <a:r>
              <a:rPr lang="zh-CN" altLang="en-US" sz="2400" b="1" dirty="0"/>
              <a:t>维的逻辑地址可以转换成一维的物理地址。逻辑地址转换为物理地址的</a:t>
            </a:r>
            <a:r>
              <a:rPr lang="zh-CN" altLang="en-US" sz="2400" b="1" dirty="0" smtClean="0"/>
              <a:t>过程可归纳</a:t>
            </a:r>
            <a:r>
              <a:rPr lang="zh-CN" altLang="en-US" sz="2400" b="1" dirty="0"/>
              <a:t>为：</a:t>
            </a:r>
            <a:r>
              <a:rPr lang="zh-CN" altLang="en-US" sz="2400" b="1" dirty="0">
                <a:solidFill>
                  <a:srgbClr val="C00000"/>
                </a:solidFill>
                <a:effectLst>
                  <a:outerShdw blurRad="38100" dist="38100" dir="2700000" algn="tl">
                    <a:srgbClr val="000000">
                      <a:alpha val="43137"/>
                    </a:srgbClr>
                  </a:outerShdw>
                </a:effectLst>
              </a:rPr>
              <a:t>由段号得到段起始地址，再加上偏移</a:t>
            </a:r>
            <a:r>
              <a:rPr lang="zh-CN" altLang="en-US" sz="2400" b="1" dirty="0" smtClean="0"/>
              <a:t>。</a:t>
            </a:r>
            <a:endParaRPr lang="en-US" altLang="zh-CN" sz="2400" b="1" dirty="0" smtClean="0"/>
          </a:p>
          <a:p>
            <a:pPr marL="342900" indent="-342900" algn="just">
              <a:lnSpc>
                <a:spcPts val="3600"/>
              </a:lnSpc>
              <a:spcBef>
                <a:spcPts val="600"/>
              </a:spcBef>
              <a:buFont typeface="Wingdings" pitchFamily="2" charset="2"/>
              <a:buChar char="ü"/>
            </a:pPr>
            <a:r>
              <a:rPr lang="zh-CN" altLang="en-US" sz="2400" b="1" dirty="0">
                <a:solidFill>
                  <a:srgbClr val="0000FF"/>
                </a:solidFill>
                <a:effectLst>
                  <a:outerShdw blurRad="38100" dist="38100" dir="2700000" algn="tl">
                    <a:srgbClr val="000000">
                      <a:alpha val="43137"/>
                    </a:srgbClr>
                  </a:outerShdw>
                </a:effectLst>
              </a:rPr>
              <a:t>如果整个程序只有一个段</a:t>
            </a:r>
            <a:r>
              <a:rPr lang="zh-CN" altLang="en-US" sz="2400" b="1" dirty="0" smtClean="0">
                <a:solidFill>
                  <a:srgbClr val="0000FF"/>
                </a:solidFill>
                <a:effectLst>
                  <a:outerShdw blurRad="38100" dist="38100" dir="2700000" algn="tl">
                    <a:srgbClr val="000000">
                      <a:alpha val="43137"/>
                    </a:srgbClr>
                  </a:outerShdw>
                </a:effectLst>
              </a:rPr>
              <a:t>，则二</a:t>
            </a:r>
            <a:r>
              <a:rPr lang="zh-CN" altLang="en-US" sz="2400" b="1" dirty="0">
                <a:solidFill>
                  <a:srgbClr val="0000FF"/>
                </a:solidFill>
                <a:effectLst>
                  <a:outerShdw blurRad="38100" dist="38100" dir="2700000" algn="tl">
                    <a:srgbClr val="000000">
                      <a:alpha val="43137"/>
                    </a:srgbClr>
                  </a:outerShdw>
                </a:effectLst>
              </a:rPr>
              <a:t>维的逻辑</a:t>
            </a:r>
            <a:r>
              <a:rPr lang="zh-CN" altLang="en-US" sz="2400" b="1" dirty="0" smtClean="0">
                <a:solidFill>
                  <a:srgbClr val="0000FF"/>
                </a:solidFill>
                <a:effectLst>
                  <a:outerShdw blurRad="38100" dist="38100" dir="2700000" algn="tl">
                    <a:srgbClr val="000000">
                      <a:alpha val="43137"/>
                    </a:srgbClr>
                  </a:outerShdw>
                </a:effectLst>
              </a:rPr>
              <a:t>地址退化</a:t>
            </a:r>
            <a:r>
              <a:rPr lang="zh-CN" altLang="en-US" sz="2400" b="1" dirty="0">
                <a:solidFill>
                  <a:srgbClr val="0000FF"/>
                </a:solidFill>
                <a:effectLst>
                  <a:outerShdw blurRad="38100" dist="38100" dir="2700000" algn="tl">
                    <a:srgbClr val="000000">
                      <a:alpha val="43137"/>
                    </a:srgbClr>
                  </a:outerShdw>
                </a:effectLst>
              </a:rPr>
              <a:t>成一</a:t>
            </a:r>
            <a:r>
              <a:rPr lang="zh-CN" altLang="en-US" sz="2400" b="1" dirty="0" smtClean="0">
                <a:solidFill>
                  <a:srgbClr val="0000FF"/>
                </a:solidFill>
                <a:effectLst>
                  <a:outerShdw blurRad="38100" dist="38100" dir="2700000" algn="tl">
                    <a:srgbClr val="000000">
                      <a:alpha val="43137"/>
                    </a:srgbClr>
                  </a:outerShdw>
                </a:effectLst>
              </a:rPr>
              <a:t>维。由于</a:t>
            </a:r>
            <a:r>
              <a:rPr lang="zh-CN" altLang="en-US" sz="2400" b="1" dirty="0">
                <a:solidFill>
                  <a:srgbClr val="0000FF"/>
                </a:solidFill>
                <a:effectLst>
                  <a:outerShdw blurRad="38100" dist="38100" dir="2700000" algn="tl">
                    <a:srgbClr val="000000">
                      <a:alpha val="43137"/>
                    </a:srgbClr>
                  </a:outerShdw>
                </a:effectLst>
              </a:rPr>
              <a:t>段起始地址完全相同，偏移就</a:t>
            </a:r>
            <a:r>
              <a:rPr lang="zh-CN" altLang="en-US" sz="2400" b="1" dirty="0" smtClean="0">
                <a:solidFill>
                  <a:srgbClr val="0000FF"/>
                </a:solidFill>
                <a:effectLst>
                  <a:outerShdw blurRad="38100" dist="38100" dir="2700000" algn="tl">
                    <a:srgbClr val="000000">
                      <a:alpha val="43137"/>
                    </a:srgbClr>
                  </a:outerShdw>
                </a:effectLst>
              </a:rPr>
              <a:t>决定一切</a:t>
            </a:r>
            <a:r>
              <a:rPr lang="zh-CN" altLang="en-US" sz="2400" b="1" dirty="0" smtClean="0"/>
              <a:t>。</a:t>
            </a:r>
            <a:endParaRPr lang="zh-CN" altLang="en-US" sz="2400" b="1" dirty="0"/>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转换成物理地址</a:t>
            </a:r>
            <a:endParaRPr lang="zh-CN" altLang="en-US" sz="2800" b="1" dirty="0">
              <a:solidFill>
                <a:srgbClr val="0000FF"/>
              </a:solidFill>
            </a:endParaRPr>
          </a:p>
        </p:txBody>
      </p:sp>
      <p:sp>
        <p:nvSpPr>
          <p:cNvPr id="6" name="圆角矩形标注 5"/>
          <p:cNvSpPr/>
          <p:nvPr/>
        </p:nvSpPr>
        <p:spPr>
          <a:xfrm>
            <a:off x="899591" y="6093296"/>
            <a:ext cx="7633221" cy="648072"/>
          </a:xfrm>
          <a:prstGeom prst="wedgeRoundRectCallout">
            <a:avLst>
              <a:gd name="adj1" fmla="val -11101"/>
              <a:gd name="adj2" fmla="val -7059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rPr>
              <a:t>保护</a:t>
            </a:r>
            <a:r>
              <a:rPr lang="zh-CN" altLang="en-US" b="1" dirty="0">
                <a:solidFill>
                  <a:srgbClr val="0000FF"/>
                </a:solidFill>
              </a:rPr>
              <a:t>方式下，物理地址是</a:t>
            </a:r>
            <a:r>
              <a:rPr lang="en-US" altLang="zh-CN" b="1" dirty="0">
                <a:solidFill>
                  <a:srgbClr val="0000FF"/>
                </a:solidFill>
              </a:rPr>
              <a:t>32</a:t>
            </a:r>
            <a:r>
              <a:rPr lang="zh-CN" altLang="en-US" b="1" dirty="0">
                <a:solidFill>
                  <a:srgbClr val="0000FF"/>
                </a:solidFill>
              </a:rPr>
              <a:t>位，段起始地址是</a:t>
            </a:r>
            <a:r>
              <a:rPr lang="en-US" altLang="zh-CN" b="1" dirty="0">
                <a:solidFill>
                  <a:srgbClr val="0000FF"/>
                </a:solidFill>
              </a:rPr>
              <a:t>32</a:t>
            </a:r>
            <a:r>
              <a:rPr lang="zh-CN" altLang="en-US" b="1" dirty="0">
                <a:solidFill>
                  <a:srgbClr val="0000FF"/>
                </a:solidFill>
              </a:rPr>
              <a:t>位，</a:t>
            </a:r>
            <a:r>
              <a:rPr lang="zh-CN" altLang="en-US" b="1" dirty="0" smtClean="0">
                <a:solidFill>
                  <a:srgbClr val="0000FF"/>
                </a:solidFill>
              </a:rPr>
              <a:t>偏移是</a:t>
            </a:r>
            <a:r>
              <a:rPr lang="en-US" altLang="zh-CN" b="1" dirty="0">
                <a:solidFill>
                  <a:srgbClr val="0000FF"/>
                </a:solidFill>
              </a:rPr>
              <a:t>32</a:t>
            </a:r>
            <a:r>
              <a:rPr lang="zh-CN" altLang="en-US" b="1" dirty="0">
                <a:solidFill>
                  <a:srgbClr val="0000FF"/>
                </a:solidFill>
              </a:rPr>
              <a:t>位</a:t>
            </a:r>
            <a:r>
              <a:rPr lang="zh-CN" altLang="en-US" b="1" dirty="0" smtClean="0">
                <a:solidFill>
                  <a:srgbClr val="0000FF"/>
                </a:solidFill>
              </a:rPr>
              <a:t>；</a:t>
            </a:r>
            <a:endParaRPr lang="en-US" altLang="zh-CN" b="1" dirty="0" smtClean="0">
              <a:solidFill>
                <a:srgbClr val="0000FF"/>
              </a:solidFill>
            </a:endParaRPr>
          </a:p>
          <a:p>
            <a:r>
              <a:rPr lang="zh-CN" altLang="en-US" b="1" dirty="0" smtClean="0">
                <a:solidFill>
                  <a:srgbClr val="0000FF"/>
                </a:solidFill>
              </a:rPr>
              <a:t>在</a:t>
            </a:r>
            <a:r>
              <a:rPr lang="zh-CN" altLang="en-US" b="1" dirty="0">
                <a:solidFill>
                  <a:srgbClr val="0000FF"/>
                </a:solidFill>
              </a:rPr>
              <a:t>实方式下，物理地址是</a:t>
            </a:r>
            <a:r>
              <a:rPr lang="en-US" altLang="zh-CN" b="1" dirty="0">
                <a:solidFill>
                  <a:srgbClr val="0000FF"/>
                </a:solidFill>
              </a:rPr>
              <a:t>20</a:t>
            </a:r>
            <a:r>
              <a:rPr lang="zh-CN" altLang="en-US" b="1" dirty="0">
                <a:solidFill>
                  <a:srgbClr val="0000FF"/>
                </a:solidFill>
              </a:rPr>
              <a:t>位，段起始地址是</a:t>
            </a:r>
            <a:r>
              <a:rPr lang="en-US" altLang="zh-CN" b="1" dirty="0">
                <a:solidFill>
                  <a:srgbClr val="0000FF"/>
                </a:solidFill>
              </a:rPr>
              <a:t>20</a:t>
            </a:r>
            <a:r>
              <a:rPr lang="zh-CN" altLang="en-US" b="1" dirty="0">
                <a:solidFill>
                  <a:srgbClr val="0000FF"/>
                </a:solidFill>
              </a:rPr>
              <a:t>位</a:t>
            </a:r>
            <a:r>
              <a:rPr lang="zh-CN" altLang="en-US" b="1" dirty="0" smtClean="0">
                <a:solidFill>
                  <a:srgbClr val="0000FF"/>
                </a:solidFill>
              </a:rPr>
              <a:t>，偏移</a:t>
            </a:r>
            <a:r>
              <a:rPr lang="zh-CN" altLang="en-US" b="1" dirty="0">
                <a:solidFill>
                  <a:srgbClr val="0000FF"/>
                </a:solidFill>
              </a:rPr>
              <a:t>是</a:t>
            </a:r>
            <a:r>
              <a:rPr lang="en-US" altLang="zh-CN" b="1" dirty="0">
                <a:solidFill>
                  <a:srgbClr val="0000FF"/>
                </a:solidFill>
              </a:rPr>
              <a:t>16</a:t>
            </a:r>
            <a:r>
              <a:rPr lang="zh-CN" altLang="en-US" b="1" dirty="0">
                <a:solidFill>
                  <a:srgbClr val="0000FF"/>
                </a:solidFill>
              </a:rPr>
              <a:t>位。</a:t>
            </a:r>
            <a:endParaRPr lang="zh-CN" alt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78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2.4.3  </a:t>
            </a:r>
            <a:r>
              <a:rPr lang="zh-CN" altLang="en-US" b="1" dirty="0">
                <a:solidFill>
                  <a:srgbClr val="0000FF"/>
                </a:solidFill>
              </a:rPr>
              <a:t>段</a:t>
            </a:r>
            <a:r>
              <a:rPr lang="zh-CN" altLang="en-US" b="1" dirty="0" smtClean="0">
                <a:solidFill>
                  <a:srgbClr val="0000FF"/>
                </a:solidFill>
              </a:rPr>
              <a:t>寄存器</a:t>
            </a:r>
            <a:endParaRPr lang="zh-CN" altLang="en-US" b="1" dirty="0">
              <a:solidFill>
                <a:srgbClr val="0000FF"/>
              </a:solidFill>
            </a:endParaRPr>
          </a:p>
        </p:txBody>
      </p:sp>
      <p:sp>
        <p:nvSpPr>
          <p:cNvPr id="45363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53636" name="Text Box 4"/>
          <p:cNvSpPr txBox="1">
            <a:spLocks noChangeArrowheads="1"/>
          </p:cNvSpPr>
          <p:nvPr/>
        </p:nvSpPr>
        <p:spPr bwMode="auto">
          <a:xfrm>
            <a:off x="611188" y="1713870"/>
            <a:ext cx="7921625"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600"/>
              </a:lnSpc>
              <a:spcBef>
                <a:spcPts val="600"/>
              </a:spcBef>
              <a:buFont typeface="Wingdings" pitchFamily="2" charset="2"/>
              <a:buChar char="ü"/>
            </a:pPr>
            <a:r>
              <a:rPr lang="zh-CN" altLang="en-US" sz="2400" b="1" dirty="0" smtClean="0"/>
              <a:t>在</a:t>
            </a:r>
            <a:r>
              <a:rPr lang="zh-CN" altLang="en-US" sz="2400" b="1" dirty="0"/>
              <a:t>一个已确定的段内，</a:t>
            </a:r>
            <a:r>
              <a:rPr lang="zh-CN" altLang="en-US" sz="2400" b="1" dirty="0" smtClean="0">
                <a:solidFill>
                  <a:srgbClr val="0000FF"/>
                </a:solidFill>
              </a:rPr>
              <a:t>只需通过</a:t>
            </a:r>
            <a:r>
              <a:rPr lang="zh-CN" altLang="en-US" sz="2400" b="1" dirty="0">
                <a:solidFill>
                  <a:srgbClr val="0000FF"/>
                </a:solidFill>
              </a:rPr>
              <a:t>偏移便可指定要访问的</a:t>
            </a:r>
            <a:r>
              <a:rPr lang="zh-CN" altLang="en-US" sz="2400" b="1" dirty="0" smtClean="0">
                <a:solidFill>
                  <a:srgbClr val="0000FF"/>
                </a:solidFill>
              </a:rPr>
              <a:t>存储单元</a:t>
            </a:r>
            <a:r>
              <a:rPr lang="zh-CN" altLang="en-US" sz="2400" b="1" dirty="0"/>
              <a:t>。</a:t>
            </a:r>
            <a:r>
              <a:rPr lang="zh-CN" altLang="en-US" sz="2400" b="1" dirty="0" smtClean="0"/>
              <a:t>程序</a:t>
            </a:r>
            <a:r>
              <a:rPr lang="zh-CN" altLang="en-US" sz="2400" b="1" dirty="0"/>
              <a:t>中绝大部分涉及存储器访问的指令都只给出偏移。</a:t>
            </a:r>
          </a:p>
          <a:p>
            <a:pPr>
              <a:lnSpc>
                <a:spcPts val="3600"/>
              </a:lnSpc>
              <a:spcBef>
                <a:spcPts val="600"/>
              </a:spcBef>
              <a:buFont typeface="Wingdings" pitchFamily="2" charset="2"/>
              <a:buChar char="ü"/>
            </a:pPr>
            <a:r>
              <a:rPr lang="zh-CN" altLang="en-US" sz="2400" b="1" dirty="0" smtClean="0"/>
              <a:t>逻辑</a:t>
            </a:r>
            <a:r>
              <a:rPr lang="zh-CN" altLang="en-US" sz="2400" b="1" dirty="0"/>
              <a:t>地址中的段号（段值或者选择子）存放在哪里呢？答案是，</a:t>
            </a:r>
            <a:r>
              <a:rPr lang="zh-CN" altLang="en-US" sz="2400" b="1" dirty="0">
                <a:solidFill>
                  <a:srgbClr val="C00000"/>
                </a:solidFill>
                <a:effectLst>
                  <a:outerShdw blurRad="38100" dist="38100" dir="2700000" algn="tl">
                    <a:srgbClr val="000000">
                      <a:alpha val="43137"/>
                    </a:srgbClr>
                  </a:outerShdw>
                </a:effectLst>
              </a:rPr>
              <a:t>当前使用段的段号存放在段寄存器</a:t>
            </a:r>
            <a:r>
              <a:rPr lang="zh-CN" altLang="en-US" sz="2400" b="1" dirty="0"/>
              <a:t>（</a:t>
            </a:r>
            <a:r>
              <a:rPr lang="en-US" altLang="zh-CN" b="1" dirty="0"/>
              <a:t>Segment Registers</a:t>
            </a:r>
            <a:r>
              <a:rPr lang="zh-CN" altLang="en-US" sz="2400" b="1" dirty="0"/>
              <a:t>）中</a:t>
            </a:r>
            <a:r>
              <a:rPr lang="zh-CN" altLang="en-US" sz="2400" b="1" dirty="0" smtClean="0"/>
              <a:t>。</a:t>
            </a:r>
            <a:endParaRPr lang="en-US" altLang="zh-CN" sz="2400" b="1" dirty="0" smtClean="0"/>
          </a:p>
          <a:p>
            <a:pPr>
              <a:lnSpc>
                <a:spcPts val="3600"/>
              </a:lnSpc>
              <a:spcBef>
                <a:spcPts val="600"/>
              </a:spcBef>
              <a:buFont typeface="Wingdings" pitchFamily="2" charset="2"/>
              <a:buChar char="ü"/>
            </a:pPr>
            <a:r>
              <a:rPr lang="zh-CN" altLang="en-US" sz="2400" b="1" dirty="0" smtClean="0"/>
              <a:t>段寄存器是</a:t>
            </a:r>
            <a:r>
              <a:rPr lang="en-US" altLang="zh-CN" sz="2400" b="1" dirty="0" smtClean="0"/>
              <a:t>16</a:t>
            </a:r>
            <a:r>
              <a:rPr lang="zh-CN" altLang="en-US" sz="2400" b="1" dirty="0" smtClean="0"/>
              <a:t>位的。在</a:t>
            </a:r>
            <a:r>
              <a:rPr lang="zh-CN" altLang="en-US" sz="2400" b="1" dirty="0"/>
              <a:t>实方式下，用于存放</a:t>
            </a:r>
            <a:r>
              <a:rPr lang="en-US" altLang="zh-CN" sz="2400" b="1" dirty="0"/>
              <a:t>16</a:t>
            </a:r>
            <a:r>
              <a:rPr lang="zh-CN" altLang="en-US" sz="2400" b="1" dirty="0"/>
              <a:t>位的段值；在保护方式下，用于存放</a:t>
            </a:r>
            <a:r>
              <a:rPr lang="en-US" altLang="zh-CN" sz="2400" b="1" dirty="0"/>
              <a:t>16</a:t>
            </a:r>
            <a:r>
              <a:rPr lang="zh-CN" altLang="en-US" sz="2400" b="1" dirty="0"/>
              <a:t>位的选择子</a:t>
            </a:r>
            <a:r>
              <a:rPr lang="zh-CN" altLang="en-US" sz="2400" b="1" dirty="0" smtClean="0"/>
              <a:t>。</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段寄存器</a:t>
            </a:r>
            <a:endParaRPr lang="zh-CN" altLang="en-US" sz="2800" b="1" dirty="0">
              <a:solidFill>
                <a:srgbClr val="0000FF"/>
              </a:solidFill>
            </a:endParaRPr>
          </a:p>
        </p:txBody>
      </p:sp>
    </p:spTree>
    <p:extLst>
      <p:ext uri="{BB962C8B-B14F-4D97-AF65-F5344CB8AC3E}">
        <p14:creationId xmlns:p14="http://schemas.microsoft.com/office/powerpoint/2010/main" val="3197284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1970</TotalTime>
  <Words>6137</Words>
  <Application>Microsoft Office PowerPoint</Application>
  <PresentationFormat>全屏显示(4:3)</PresentationFormat>
  <Paragraphs>779</Paragraphs>
  <Slides>69</Slides>
  <Notes>69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Profile</vt:lpstr>
      <vt:lpstr>Visio</vt:lpstr>
      <vt:lpstr>第2章  IA-32处理器基本功能</vt:lpstr>
      <vt:lpstr>2.4  段寄存器</vt:lpstr>
      <vt:lpstr>2.4.1  存储器分段</vt:lpstr>
      <vt:lpstr>2.4.1  存储器分段</vt:lpstr>
      <vt:lpstr>2.4.1  存储器分段</vt:lpstr>
      <vt:lpstr>2.4.2  逻辑地址</vt:lpstr>
      <vt:lpstr>2.4.2  逻辑地址</vt:lpstr>
      <vt:lpstr>2.4.2  逻辑地址</vt:lpstr>
      <vt:lpstr>2.4.3  段寄存器</vt:lpstr>
      <vt:lpstr>2.4.3  段寄存器</vt:lpstr>
      <vt:lpstr>2.4.3  段寄存器</vt:lpstr>
      <vt:lpstr>2.5 寻址方式</vt:lpstr>
      <vt:lpstr>2.5  寻址方式</vt:lpstr>
      <vt:lpstr>2.5.1  立即寻址方式和寄存器寻址方式</vt:lpstr>
      <vt:lpstr>2.5.1  立即寻址方式和寄存器寻址方式</vt:lpstr>
      <vt:lpstr>2.5.1  立即寻址方式和寄存器寻址方式</vt:lpstr>
      <vt:lpstr>2.5.1  立即寻址方式和寄存器寻址方式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2.5.2  32位的存储器寻址方式</vt:lpstr>
      <vt:lpstr>2.5.3  取有效地址指令</vt:lpstr>
      <vt:lpstr>2.5.3  取有效地址指令</vt:lpstr>
      <vt:lpstr>2.5.3  取有效地址指令</vt:lpstr>
      <vt:lpstr>2.5.3  取有效地址指令</vt:lpstr>
      <vt:lpstr>2.5.3  取有效地址指令</vt:lpstr>
      <vt:lpstr>2.5.3  取有效地址指令</vt:lpstr>
      <vt:lpstr>2.5.3  取有效地址指令</vt:lpstr>
      <vt:lpstr>2.5.3  取有效地址指令</vt:lpstr>
      <vt:lpstr>2.5.3  取有效地址指令</vt:lpstr>
      <vt:lpstr>2.6  指令指针寄存器和简单控制转移</vt:lpstr>
      <vt:lpstr>2.6.1  指令指针寄存器</vt:lpstr>
      <vt:lpstr>2.6.1  指令指针寄存器</vt:lpstr>
      <vt:lpstr>2.6.1  指令指针寄存器</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2.6.3  比较指令和数值大小比较</vt:lpstr>
      <vt:lpstr>2.6.3  比较指令和数值大小比较</vt:lpstr>
      <vt:lpstr>2.6.3  比较指令和数值大小比较</vt:lpstr>
      <vt:lpstr>2.6.3  比较指令和数值大小比较</vt:lpstr>
      <vt:lpstr>2.6.3  比较指令和数值大小比较</vt:lpstr>
      <vt:lpstr>2.6.3  比较指令和数值大小比较</vt:lpstr>
      <vt:lpstr>2.6.4  简单无条件转移指令</vt:lpstr>
      <vt:lpstr>2.6.4  简单无条件转移指令</vt:lpstr>
      <vt:lpstr>2.6.4  简单无条件转移指令</vt:lpstr>
      <vt:lpstr>2.6.4  简单无条件转移指令</vt:lpstr>
      <vt:lpstr>2.6.4  简单无条件转移指令</vt:lpstr>
    </vt:vector>
  </TitlesOfParts>
  <Company>Suda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学院三年科技计划与目标</dc:title>
  <dc:creator>YJW</dc:creator>
  <cp:lastModifiedBy>HP</cp:lastModifiedBy>
  <cp:revision>595</cp:revision>
  <dcterms:created xsi:type="dcterms:W3CDTF">2008-02-14T05:21:14Z</dcterms:created>
  <dcterms:modified xsi:type="dcterms:W3CDTF">2016-03-25T04:21:07Z</dcterms:modified>
</cp:coreProperties>
</file>