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3"/>
  </p:notesMasterIdLst>
  <p:sldIdLst>
    <p:sldId id="257" r:id="rId2"/>
    <p:sldId id="313" r:id="rId3"/>
    <p:sldId id="409" r:id="rId4"/>
    <p:sldId id="410" r:id="rId5"/>
    <p:sldId id="411" r:id="rId6"/>
    <p:sldId id="412" r:id="rId7"/>
    <p:sldId id="413" r:id="rId8"/>
    <p:sldId id="414" r:id="rId9"/>
    <p:sldId id="425" r:id="rId10"/>
    <p:sldId id="416" r:id="rId11"/>
    <p:sldId id="427" r:id="rId12"/>
    <p:sldId id="426" r:id="rId13"/>
    <p:sldId id="428" r:id="rId14"/>
    <p:sldId id="430" r:id="rId15"/>
    <p:sldId id="431" r:id="rId16"/>
    <p:sldId id="421" r:id="rId17"/>
    <p:sldId id="422" r:id="rId18"/>
    <p:sldId id="423" r:id="rId19"/>
    <p:sldId id="432" r:id="rId20"/>
    <p:sldId id="433" r:id="rId21"/>
    <p:sldId id="434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33"/>
    <a:srgbClr val="33CCCC"/>
    <a:srgbClr val="FFFFCC"/>
    <a:srgbClr val="FFFFFF"/>
    <a:srgbClr val="66FFFF"/>
    <a:srgbClr val="D5D38F"/>
    <a:srgbClr val="00CCFF"/>
    <a:srgbClr val="00FF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65CA63-291A-4409-B7BE-A32199240146}" type="slidenum">
              <a:rPr lang="en-US" altLang="zh-CN">
                <a:latin typeface="Arial" pitchFamily="34" charset="0"/>
              </a:rPr>
              <a:pPr eaLnBrk="1" hangingPunct="1"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65CA63-291A-4409-B7BE-A32199240146}" type="slidenum">
              <a:rPr lang="en-US" altLang="zh-CN">
                <a:latin typeface="Arial" pitchFamily="34" charset="0"/>
              </a:rPr>
              <a:pPr eaLnBrk="1" hangingPunct="1"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14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15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E9E583B-9C1A-4BD6-BAF8-FB4EAE0B75E5}" type="slidenum">
              <a:rPr lang="en-US" altLang="zh-CN">
                <a:latin typeface="Arial" pitchFamily="34" charset="0"/>
              </a:rPr>
              <a:pPr eaLnBrk="1" hangingPunct="1"/>
              <a:t>16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C4DCBEC-C5EB-44AE-8521-D66011F87F81}" type="slidenum">
              <a:rPr lang="en-US" altLang="zh-CN">
                <a:latin typeface="Arial" pitchFamily="34" charset="0"/>
              </a:rPr>
              <a:pPr eaLnBrk="1" hangingPunct="1"/>
              <a:t>17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BBD8F5-BB4A-45F7-B664-CFF26B5389AB}" type="slidenum">
              <a:rPr lang="en-US" altLang="zh-CN">
                <a:latin typeface="Arial" pitchFamily="34" charset="0"/>
              </a:rPr>
              <a:pPr eaLnBrk="1" hangingPunct="1"/>
              <a:t>18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19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20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21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66FC260-6000-4B14-919A-802ED489913E}" type="slidenum">
              <a:rPr lang="en-US" altLang="zh-CN">
                <a:latin typeface="Arial" pitchFamily="34" charset="0"/>
              </a:rPr>
              <a:pPr eaLnBrk="1" hangingPunct="1"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B225D81-0E69-4EAA-B500-14D966DC3890}" type="slidenum">
              <a:rPr lang="en-US" altLang="zh-CN">
                <a:latin typeface="Arial" pitchFamily="34" charset="0"/>
              </a:rPr>
              <a:pPr eaLnBrk="1" hangingPunct="1"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EF93BFC-1730-4191-BF74-6C0317C71326}" type="slidenum">
              <a:rPr lang="en-US" altLang="zh-CN">
                <a:latin typeface="Arial" pitchFamily="34" charset="0"/>
              </a:rPr>
              <a:pPr eaLnBrk="1" hangingPunct="1"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  </a:t>
            </a:r>
            <a:r>
              <a:rPr lang="zh-CN" altLang="en-US" b="1" dirty="0" smtClean="0">
                <a:solidFill>
                  <a:srgbClr val="0000FF"/>
                </a:solidFill>
              </a:rPr>
              <a:t>堆栈和堆栈操作</a:t>
            </a:r>
            <a:endParaRPr lang="zh-CN" altLang="en-US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2.7.1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堆栈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堆栈操作指令</a:t>
            </a:r>
            <a:endParaRPr lang="en-US" altLang="zh-CN" sz="2800" b="1" dirty="0" smtClean="0">
              <a:solidFill>
                <a:srgbClr val="0000FF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99992" y="1593173"/>
            <a:ext cx="2880320" cy="648072"/>
          </a:xfrm>
          <a:prstGeom prst="wedgeRoundRectCallout">
            <a:avLst>
              <a:gd name="adj1" fmla="val -32766"/>
              <a:gd name="adj2" fmla="val -795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汇编语言的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</a:rPr>
              <a:t>就是高级语言中的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/>
              <a:t>No:4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出栈指令</a:t>
            </a:r>
            <a:r>
              <a:rPr lang="en-US" altLang="zh-CN" sz="2800" b="1" dirty="0">
                <a:solidFill>
                  <a:srgbClr val="0000FF"/>
                </a:solidFill>
              </a:rPr>
              <a:t>POP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11188" y="2924944"/>
            <a:ext cx="7924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>
                <a:latin typeface="+mn-ea"/>
                <a:ea typeface="+mn-ea"/>
              </a:rPr>
              <a:t>指令从栈顶弹出一个双字或者字数据到目的操作数</a:t>
            </a:r>
            <a:r>
              <a:rPr kumimoji="1" lang="en-US" altLang="zh-CN" sz="2000" b="1" dirty="0">
                <a:latin typeface="+mn-ea"/>
                <a:ea typeface="+mn-ea"/>
              </a:rPr>
              <a:t>DEST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en-US" altLang="zh-CN" sz="20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 smtClean="0">
                <a:latin typeface="+mn-ea"/>
                <a:ea typeface="+mn-ea"/>
              </a:rPr>
              <a:t>目的</a:t>
            </a:r>
            <a:r>
              <a:rPr kumimoji="1" lang="zh-CN" altLang="en-US" sz="2000" b="1" dirty="0">
                <a:latin typeface="+mn-ea"/>
                <a:ea typeface="+mn-ea"/>
              </a:rPr>
              <a:t>操作数可以是</a:t>
            </a:r>
            <a:r>
              <a:rPr kumimoji="1" lang="en-US" altLang="zh-CN" sz="2000" b="1" dirty="0">
                <a:latin typeface="+mn-ea"/>
                <a:ea typeface="+mn-ea"/>
              </a:rPr>
              <a:t>32</a:t>
            </a:r>
            <a:r>
              <a:rPr kumimoji="1" lang="zh-CN" altLang="en-US" sz="2000" b="1" dirty="0">
                <a:latin typeface="+mn-ea"/>
                <a:ea typeface="+mn-ea"/>
              </a:rPr>
              <a:t>位通用寄存器、</a:t>
            </a:r>
            <a:r>
              <a:rPr kumimoji="1" lang="en-US" altLang="zh-CN" sz="2000" b="1" dirty="0"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latin typeface="+mn-ea"/>
                <a:ea typeface="+mn-ea"/>
              </a:rPr>
              <a:t>位通用寄存器和段寄存器，也可以是字存储单元或者双字存储单元。如果目的操作数是双字的，那么就从栈顶弹出一个双字数据；否则，从栈顶弹出一个字数据</a:t>
            </a:r>
            <a:r>
              <a:rPr kumimoji="1" lang="zh-CN" altLang="en-US" sz="2000" b="1" dirty="0" smtClean="0">
                <a:latin typeface="+mn-ea"/>
                <a:ea typeface="+mn-ea"/>
              </a:rPr>
              <a:t>。</a:t>
            </a:r>
            <a:endParaRPr kumimoji="1" lang="en-US" altLang="zh-CN" sz="20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</a:pPr>
            <a:endParaRPr kumimoji="1" lang="zh-CN" altLang="en-US" sz="2000" b="1" dirty="0">
              <a:latin typeface="+mn-ea"/>
              <a:ea typeface="+mn-ea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07640" y="167565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出栈指令的一般格式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84213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POP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DEST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11188" y="4581128"/>
            <a:ext cx="6896440" cy="78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rgbClr val="0070C0"/>
                </a:solidFill>
                <a:latin typeface="+mn-ea"/>
                <a:ea typeface="+mn-ea"/>
              </a:rPr>
              <a:t>注意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+mn-ea"/>
                <a:ea typeface="+mn-ea"/>
              </a:rPr>
              <a:t>：</a:t>
            </a:r>
            <a:endParaRPr kumimoji="1" lang="en-US" altLang="zh-CN" sz="20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 smtClean="0">
                <a:solidFill>
                  <a:srgbClr val="0070C0"/>
                </a:solidFill>
                <a:latin typeface="+mn-ea"/>
                <a:ea typeface="+mn-ea"/>
              </a:rPr>
              <a:t>出</a:t>
            </a:r>
            <a:r>
              <a:rPr kumimoji="1" lang="zh-CN" altLang="en-US" sz="2000" b="1" dirty="0">
                <a:solidFill>
                  <a:srgbClr val="0070C0"/>
                </a:solidFill>
                <a:latin typeface="+mn-ea"/>
                <a:ea typeface="+mn-ea"/>
              </a:rPr>
              <a:t>栈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+mn-ea"/>
                <a:ea typeface="+mn-ea"/>
              </a:rPr>
              <a:t>指令操作数</a:t>
            </a:r>
            <a:r>
              <a:rPr kumimoji="1" lang="zh-CN" altLang="en-US" sz="2000" b="1" dirty="0">
                <a:solidFill>
                  <a:srgbClr val="0070C0"/>
                </a:solidFill>
                <a:latin typeface="+mn-ea"/>
                <a:ea typeface="+mn-ea"/>
              </a:rPr>
              <a:t>不可以是立即数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+mn-ea"/>
                <a:ea typeface="+mn-ea"/>
              </a:rPr>
              <a:t>，也</a:t>
            </a:r>
            <a:r>
              <a:rPr kumimoji="1" lang="zh-CN" altLang="en-US" sz="2000" b="1" dirty="0">
                <a:solidFill>
                  <a:srgbClr val="0070C0"/>
                </a:solidFill>
                <a:latin typeface="+mn-ea"/>
                <a:ea typeface="+mn-ea"/>
              </a:rPr>
              <a:t>不能是代码段寄存器</a:t>
            </a:r>
            <a:r>
              <a:rPr kumimoji="1" lang="en-US" altLang="zh-CN" sz="2000" b="1" dirty="0" smtClean="0">
                <a:solidFill>
                  <a:srgbClr val="0070C0"/>
                </a:solidFill>
                <a:latin typeface="+mn-ea"/>
                <a:ea typeface="+mn-ea"/>
              </a:rPr>
              <a:t>CS</a:t>
            </a:r>
            <a:endParaRPr kumimoji="1" lang="zh-CN" altLang="en-US" sz="2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61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出栈指令</a:t>
            </a:r>
            <a:r>
              <a:rPr lang="en-US" altLang="zh-CN" sz="2800" b="1" dirty="0">
                <a:solidFill>
                  <a:srgbClr val="0000FF"/>
                </a:solidFill>
              </a:rPr>
              <a:t>POP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11188" y="2924944"/>
            <a:ext cx="79248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kumimoji="1" lang="zh-CN" altLang="en-US" sz="2000" b="1" dirty="0" smtClean="0"/>
              <a:t>从</a:t>
            </a:r>
            <a:r>
              <a:rPr kumimoji="1" lang="zh-CN" altLang="en-US" sz="2000" b="1" dirty="0"/>
              <a:t>栈顶弹出一个双字数据时，先从</a:t>
            </a:r>
            <a:r>
              <a:rPr kumimoji="1" lang="en-US" altLang="zh-CN" sz="2000" b="1" dirty="0"/>
              <a:t>ESP</a:t>
            </a:r>
            <a:r>
              <a:rPr kumimoji="1" lang="zh-CN" altLang="en-US" sz="2000" b="1" dirty="0"/>
              <a:t>所指示的存储单元中取出一个双字送到目的</a:t>
            </a:r>
            <a:r>
              <a:rPr kumimoji="1" lang="zh-CN" altLang="en-US" sz="2000" b="1" dirty="0" smtClean="0"/>
              <a:t>操作数，</a:t>
            </a:r>
            <a:r>
              <a:rPr kumimoji="1" lang="zh-CN" altLang="en-US" sz="2000" b="1" dirty="0"/>
              <a:t>然后把</a:t>
            </a:r>
            <a:r>
              <a:rPr kumimoji="1" lang="en-US" altLang="zh-CN" sz="2000" b="1" dirty="0"/>
              <a:t>ESP</a:t>
            </a:r>
            <a:r>
              <a:rPr kumimoji="1" lang="zh-CN" altLang="en-US" sz="2000" b="1" dirty="0"/>
              <a:t>加</a:t>
            </a:r>
            <a:r>
              <a:rPr kumimoji="1" lang="en-US" altLang="zh-CN" sz="2000" b="1" dirty="0"/>
              <a:t>4</a:t>
            </a:r>
            <a:r>
              <a:rPr kumimoji="1" lang="zh-CN" altLang="en-US" sz="2000" b="1" dirty="0" smtClean="0"/>
              <a:t>。</a:t>
            </a:r>
            <a:endParaRPr kumimoji="1" lang="en-US" altLang="zh-CN" sz="2000" b="1" dirty="0" smtClean="0"/>
          </a:p>
          <a:p>
            <a:pPr eaLnBrk="1" hangingPunct="1">
              <a:lnSpc>
                <a:spcPts val="3000"/>
              </a:lnSpc>
            </a:pPr>
            <a:r>
              <a:rPr kumimoji="1" lang="zh-CN" altLang="en-US" sz="2000" b="1" dirty="0" smtClean="0"/>
              <a:t>从</a:t>
            </a:r>
            <a:r>
              <a:rPr kumimoji="1" lang="zh-CN" altLang="en-US" sz="2000" b="1" dirty="0"/>
              <a:t>栈顶弹出一个字数据时，先从</a:t>
            </a:r>
            <a:r>
              <a:rPr kumimoji="1" lang="en-US" altLang="zh-CN" sz="2000" b="1" dirty="0"/>
              <a:t>ESP</a:t>
            </a:r>
            <a:r>
              <a:rPr kumimoji="1" lang="zh-CN" altLang="en-US" sz="2000" b="1" dirty="0"/>
              <a:t>所指示的存储单元中取出一个字送到目的</a:t>
            </a:r>
            <a:r>
              <a:rPr kumimoji="1" lang="zh-CN" altLang="en-US" sz="2000" b="1" dirty="0" smtClean="0"/>
              <a:t>操作数，</a:t>
            </a:r>
            <a:r>
              <a:rPr kumimoji="1" lang="zh-CN" altLang="en-US" sz="2000" b="1" dirty="0"/>
              <a:t>然后把</a:t>
            </a:r>
            <a:r>
              <a:rPr kumimoji="1" lang="en-US" altLang="zh-CN" sz="2000" b="1" dirty="0"/>
              <a:t>ESP</a:t>
            </a:r>
            <a:r>
              <a:rPr kumimoji="1" lang="zh-CN" altLang="en-US" sz="2000" b="1" dirty="0"/>
              <a:t>加</a:t>
            </a:r>
            <a:r>
              <a:rPr kumimoji="1" lang="en-US" altLang="zh-CN" sz="2000" b="1" dirty="0"/>
              <a:t>2</a:t>
            </a:r>
            <a:r>
              <a:rPr kumimoji="1" lang="zh-CN" altLang="en-US" sz="2000" b="1" dirty="0" smtClean="0"/>
              <a:t>。</a:t>
            </a:r>
            <a:endParaRPr kumimoji="1" lang="en-US" altLang="zh-CN" sz="2000" b="1" dirty="0" smtClean="0"/>
          </a:p>
          <a:p>
            <a:pPr eaLnBrk="1" hangingPunct="1">
              <a:lnSpc>
                <a:spcPts val="3000"/>
              </a:lnSpc>
            </a:pP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总是指向栈顶</a:t>
            </a:r>
            <a:r>
              <a:rPr kumimoji="1" lang="zh-CN" altLang="en-US" sz="2000" b="1" dirty="0"/>
              <a:t>。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07640" y="167565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出栈指令的一般格式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84213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POP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DEST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栈</a:t>
            </a:r>
            <a:r>
              <a:rPr lang="zh-CN" altLang="en-US" sz="2800" b="1" dirty="0">
                <a:solidFill>
                  <a:srgbClr val="0000FF"/>
                </a:solidFill>
              </a:rPr>
              <a:t>指令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POP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6262" y="2204864"/>
            <a:ext cx="8604250" cy="152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；从堆栈弹出一个双字到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[EBX+4]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；从堆栈弹出一个双字到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EBX+4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指示存储单元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   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；从堆栈弹出一个字到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PTR [EDX+8]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；从堆栈弹出一个字到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EDX+8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所指示的存储单元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3280" y="1755574"/>
            <a:ext cx="7924800" cy="44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187624" y="4653136"/>
            <a:ext cx="4896544" cy="802770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符号“</a:t>
            </a:r>
            <a:r>
              <a:rPr lang="en-US" altLang="zh-CN" b="1" dirty="0" smtClean="0">
                <a:solidFill>
                  <a:srgbClr val="0000FF"/>
                </a:solidFill>
              </a:rPr>
              <a:t>DWORD  PTR</a:t>
            </a:r>
            <a:r>
              <a:rPr lang="zh-CN" altLang="en-US" b="1" dirty="0" smtClean="0">
                <a:solidFill>
                  <a:srgbClr val="0000FF"/>
                </a:solidFill>
              </a:rPr>
              <a:t>”表示双字存储单元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符号</a:t>
            </a:r>
            <a:r>
              <a:rPr lang="zh-CN" altLang="en-US" b="1" dirty="0" smtClean="0">
                <a:solidFill>
                  <a:srgbClr val="0000FF"/>
                </a:solidFill>
              </a:rPr>
              <a:t>“</a:t>
            </a:r>
            <a:r>
              <a:rPr lang="en-US" altLang="zh-CN" b="1" dirty="0" smtClean="0">
                <a:solidFill>
                  <a:srgbClr val="0000FF"/>
                </a:solidFill>
              </a:rPr>
              <a:t>WORD  </a:t>
            </a:r>
            <a:r>
              <a:rPr lang="en-US" altLang="zh-CN" b="1" dirty="0">
                <a:solidFill>
                  <a:srgbClr val="0000FF"/>
                </a:solidFill>
              </a:rPr>
              <a:t>PTR</a:t>
            </a:r>
            <a:r>
              <a:rPr lang="zh-CN" altLang="en-US" b="1" dirty="0" smtClean="0">
                <a:solidFill>
                  <a:srgbClr val="0000FF"/>
                </a:solidFill>
              </a:rPr>
              <a:t>”   表示字存储单元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44018" y="1583726"/>
            <a:ext cx="2917118" cy="522196"/>
          </a:xfrm>
          <a:prstGeom prst="wedgeRoundRectCallout">
            <a:avLst>
              <a:gd name="adj1" fmla="val -53856"/>
              <a:gd name="adj2" fmla="val -7048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至少出栈一个字！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26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2830" y="2420888"/>
            <a:ext cx="8604250" cy="460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  {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varsp1, varsp2, varsp3, varsp4, varsp5;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varr1, varr2;                      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kumimoji="1"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("ESP1=%08XH\n",varsp1);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ESP1=0013FA74H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("ESP2=%08XH\n",varsp2);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ESP2=0013FA70H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("ESP3=%08XH\n",varsp3);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ESP3=0013FA6EH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("ESP4=%08XH\n",varsp4);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ESP4=0013FA72H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("ESP5=%08XH\n",varsp5);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ESP5=0013FA74H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("EBX1=%08XH\n",varr1);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EBX1=56785678H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("EBX2=%08XH\n",varr2);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EBX2=56781234H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188" y="1412776"/>
            <a:ext cx="7924800" cy="10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kumimoji="1" lang="zh-CN" altLang="en-US" sz="2000" b="1" dirty="0" smtClean="0">
                <a:latin typeface="Times New Roman" pitchFamily="18" charset="0"/>
              </a:rPr>
              <a:t>如下演示程序</a:t>
            </a:r>
            <a:r>
              <a:rPr kumimoji="1" lang="en-US" altLang="zh-CN" sz="2000" b="1" dirty="0">
                <a:latin typeface="Times New Roman" pitchFamily="18" charset="0"/>
              </a:rPr>
              <a:t>dp216</a:t>
            </a:r>
            <a:r>
              <a:rPr kumimoji="1" lang="zh-CN" altLang="en-US" sz="2000" b="1" dirty="0">
                <a:latin typeface="Times New Roman" pitchFamily="18" charset="0"/>
              </a:rPr>
              <a:t>及其嵌入汇编代码片段，演示堆栈操作和堆栈指针寄存器变化</a:t>
            </a:r>
            <a:r>
              <a:rPr kumimoji="1" lang="zh-CN" altLang="en-US" sz="2000" b="1" dirty="0" smtClean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2830" y="1746348"/>
            <a:ext cx="8033626" cy="513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{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12345678H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初值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varsp1, ESP  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保存演示之初的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（假设为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0013FA74H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EAX       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压入堆栈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varsp2, ESP   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保存当前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0013FA70H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AX        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压入堆栈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varsp3, ESP  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保存当前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0013FA6EH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   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从堆栈弹出双字到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varsp4, ESP  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保存当前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0013FA72H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varr1, EBX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BX        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从堆栈弹出字到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varsp5, ESP  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保存当前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0013FA74H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varr2, EBX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188" y="1412776"/>
            <a:ext cx="7924800" cy="42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6099934" y="711860"/>
            <a:ext cx="2449712" cy="1584176"/>
          </a:xfrm>
          <a:prstGeom prst="irregularSeal1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仅仅是示例！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20278" y="2708920"/>
            <a:ext cx="7740154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；保护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；保护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；保护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.........                 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；其他操作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.........                 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；其间会破坏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的原有值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；恢复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；恢复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；恢复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188" y="1714674"/>
            <a:ext cx="7924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b="1" dirty="0" smtClean="0">
                <a:latin typeface="Times New Roman" pitchFamily="18" charset="0"/>
              </a:rPr>
              <a:t>演示堆栈用途之一，保护寄存器内容。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979712" y="5883831"/>
            <a:ext cx="4770971" cy="864096"/>
          </a:xfrm>
          <a:prstGeom prst="wedgeRoundRectCallout">
            <a:avLst>
              <a:gd name="adj1" fmla="val -43407"/>
              <a:gd name="adj2" fmla="val -8698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必须充分注意堆栈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操作“后进先出”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同时确保保堆栈平衡！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7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539750" y="1124744"/>
            <a:ext cx="79216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</a:rPr>
              <a:t>位通用寄存器全进栈、出栈指令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</a:rPr>
              <a:t>32</a:t>
            </a:r>
            <a:r>
              <a:rPr lang="zh-CN" altLang="en-US" sz="2400" b="1" dirty="0">
                <a:solidFill>
                  <a:srgbClr val="0000FF"/>
                </a:solidFill>
              </a:rPr>
              <a:t>位通用寄存器全进栈、出栈指令</a:t>
            </a: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539750" y="2268540"/>
            <a:ext cx="7991475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有时需要把多个通用寄存器压入堆栈，以保护这些通用寄存器中的值。为了提高程序的空间效率，从</a:t>
            </a:r>
            <a:r>
              <a:rPr lang="en-US" altLang="zh-CN" sz="2400" b="1" dirty="0"/>
              <a:t>80186</a:t>
            </a:r>
            <a:r>
              <a:rPr lang="zh-CN" altLang="en-US" sz="2400" b="1" dirty="0"/>
              <a:t>开始提供了通用寄存器全进栈指令和全出栈指令。</a:t>
            </a:r>
          </a:p>
        </p:txBody>
      </p:sp>
    </p:spTree>
    <p:extLst>
      <p:ext uri="{BB962C8B-B14F-4D97-AF65-F5344CB8AC3E}">
        <p14:creationId xmlns:p14="http://schemas.microsoft.com/office/powerpoint/2010/main" val="29655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539750" y="1196752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</a:rPr>
              <a:t>位通用寄存器全进栈、出栈指令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68313" y="4296673"/>
            <a:ext cx="842416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000" b="1" dirty="0"/>
              <a:t>PUSHA</a:t>
            </a:r>
            <a:r>
              <a:rPr lang="zh-CN" altLang="en-US" sz="2000" b="1" dirty="0"/>
              <a:t>指令</a:t>
            </a:r>
            <a:r>
              <a:rPr lang="zh-CN" altLang="en-US" sz="2000" b="1" dirty="0" smtClean="0"/>
              <a:t>将</a:t>
            </a:r>
            <a:r>
              <a:rPr lang="en-US" altLang="zh-CN" sz="2000" b="1" dirty="0" smtClean="0"/>
              <a:t>8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位通用寄存器的内容压入堆栈，压入</a:t>
            </a:r>
            <a:r>
              <a:rPr lang="zh-CN" altLang="en-US" sz="2000" b="1" dirty="0" smtClean="0"/>
              <a:t>顺序：</a:t>
            </a:r>
            <a:endParaRPr lang="en-US" altLang="zh-CN" sz="2000" b="1" dirty="0" smtClean="0"/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AX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CX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DX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BX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SI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DI</a:t>
            </a:r>
            <a:r>
              <a:rPr lang="zh-CN" altLang="en-US" sz="2000" dirty="0"/>
              <a:t>。</a:t>
            </a:r>
          </a:p>
          <a:p>
            <a:pPr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000" b="1" dirty="0"/>
              <a:t>POPA</a:t>
            </a:r>
            <a:r>
              <a:rPr lang="zh-CN" altLang="en-US" sz="2000" b="1" dirty="0"/>
              <a:t>指令从堆栈弹出内容，以</a:t>
            </a:r>
            <a:r>
              <a:rPr lang="en-US" altLang="zh-CN" sz="2000" b="1" dirty="0"/>
              <a:t>PUSHA</a:t>
            </a:r>
            <a:r>
              <a:rPr lang="zh-CN" altLang="en-US" sz="2000" b="1" dirty="0"/>
              <a:t>相反的顺序</a:t>
            </a:r>
            <a:r>
              <a:rPr lang="zh-CN" altLang="en-US" sz="2000" b="1" dirty="0" smtClean="0"/>
              <a:t>送通用寄存器 </a:t>
            </a:r>
            <a:endParaRPr lang="zh-CN" altLang="en-US" sz="2000" b="1" dirty="0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11188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PUSHA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539750" y="177281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位通用寄存器全进栈指令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611188" y="3645024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POPA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539750" y="306896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位通用寄存器全出栈指令</a:t>
            </a:r>
          </a:p>
        </p:txBody>
      </p:sp>
    </p:spTree>
    <p:extLst>
      <p:ext uri="{BB962C8B-B14F-4D97-AF65-F5344CB8AC3E}">
        <p14:creationId xmlns:p14="http://schemas.microsoft.com/office/powerpoint/2010/main" val="19641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</a:rPr>
              <a:t>32</a:t>
            </a:r>
            <a:r>
              <a:rPr lang="zh-CN" altLang="en-US" sz="2400" b="1" dirty="0">
                <a:solidFill>
                  <a:srgbClr val="0000FF"/>
                </a:solidFill>
              </a:rPr>
              <a:t>位通用寄存器全进栈、出栈指令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68313" y="4224665"/>
            <a:ext cx="856818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000" b="1" dirty="0"/>
              <a:t>PUSHAD</a:t>
            </a:r>
            <a:r>
              <a:rPr lang="zh-CN" altLang="en-US" sz="2000" b="1" dirty="0"/>
              <a:t>指令</a:t>
            </a:r>
            <a:r>
              <a:rPr lang="zh-CN" altLang="en-US" sz="2000" b="1" dirty="0" smtClean="0"/>
              <a:t>将</a:t>
            </a:r>
            <a:r>
              <a:rPr lang="en-US" altLang="zh-CN" sz="2000" b="1" dirty="0" smtClean="0"/>
              <a:t>8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位通用寄存器的内容压入堆栈，压入</a:t>
            </a:r>
            <a:r>
              <a:rPr lang="zh-CN" altLang="en-US" sz="2000" b="1" dirty="0" smtClean="0"/>
              <a:t>顺序：</a:t>
            </a:r>
            <a:endParaRPr lang="en-US" altLang="zh-CN" sz="2000" b="1" dirty="0" smtClean="0"/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EAX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ECX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EDX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EBX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ESP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EBP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ESI</a:t>
            </a:r>
            <a:r>
              <a:rPr lang="zh-CN" altLang="en-US" sz="2000" b="1" dirty="0"/>
              <a:t>、</a:t>
            </a:r>
            <a:r>
              <a:rPr lang="en-US" altLang="zh-CN" sz="2000" b="1" dirty="0" smtClean="0"/>
              <a:t>EDI</a:t>
            </a:r>
            <a:endParaRPr lang="zh-CN" altLang="en-US" sz="2000" dirty="0"/>
          </a:p>
          <a:p>
            <a:pPr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000" b="1" dirty="0"/>
              <a:t>POPAD</a:t>
            </a:r>
            <a:r>
              <a:rPr lang="zh-CN" altLang="en-US" sz="2000" b="1" dirty="0"/>
              <a:t>指令从堆栈弹出内容，以</a:t>
            </a:r>
            <a:r>
              <a:rPr lang="en-US" altLang="zh-CN" sz="2000" b="1" dirty="0"/>
              <a:t>PUSHA</a:t>
            </a:r>
            <a:r>
              <a:rPr lang="zh-CN" altLang="en-US" sz="2000" b="1" dirty="0"/>
              <a:t>相反的顺序</a:t>
            </a:r>
            <a:r>
              <a:rPr lang="zh-CN" altLang="en-US" sz="2000" b="1" dirty="0" smtClean="0"/>
              <a:t>送通用寄存器 </a:t>
            </a:r>
            <a:endParaRPr lang="zh-CN" altLang="en-US" sz="2000" b="1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11188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PUSHAD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9750" y="1700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位通用寄存器全进栈指令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11188" y="3573016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POPAD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39750" y="299695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位通用寄存器全出栈指令</a:t>
            </a:r>
          </a:p>
        </p:txBody>
      </p:sp>
    </p:spTree>
    <p:extLst>
      <p:ext uri="{BB962C8B-B14F-4D97-AF65-F5344CB8AC3E}">
        <p14:creationId xmlns:p14="http://schemas.microsoft.com/office/powerpoint/2010/main" val="44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2830" y="2780928"/>
            <a:ext cx="8604250" cy="404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include  &lt;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buff[8];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全局数组，存放从堆栈中取出的各寄存器之值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main( )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kumimoji="1"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kumimoji="1"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依次显示数组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各元素之值，从中观察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PUAHAD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指令压栈的效果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&lt;8;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++)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("buff[%d]=%u\n",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buff[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]);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0;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188" y="1484784"/>
            <a:ext cx="79248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 b="1" dirty="0" smtClean="0">
                <a:latin typeface="Times New Roman" pitchFamily="18" charset="0"/>
              </a:rPr>
              <a:t>如下程序</a:t>
            </a:r>
            <a:r>
              <a:rPr kumimoji="1" lang="en-US" altLang="zh-CN" sz="2000" b="1" dirty="0">
                <a:latin typeface="Times New Roman" pitchFamily="18" charset="0"/>
              </a:rPr>
              <a:t>dp217</a:t>
            </a:r>
            <a:r>
              <a:rPr kumimoji="1" lang="zh-CN" altLang="en-US" sz="2000" b="1" dirty="0">
                <a:latin typeface="Times New Roman" pitchFamily="18" charset="0"/>
              </a:rPr>
              <a:t>及其嵌入汇编代码，演示</a:t>
            </a:r>
            <a:r>
              <a:rPr kumimoji="1" lang="en-US" altLang="zh-CN" sz="2000" b="1" dirty="0">
                <a:latin typeface="Times New Roman" pitchFamily="18" charset="0"/>
              </a:rPr>
              <a:t>PUSHAD</a:t>
            </a:r>
            <a:r>
              <a:rPr kumimoji="1" lang="zh-CN" altLang="en-US" sz="2000" b="1" dirty="0">
                <a:latin typeface="Times New Roman" pitchFamily="18" charset="0"/>
              </a:rPr>
              <a:t>指令的执行效果，同时还演示另一种访问堆栈区域存储单元的</a:t>
            </a:r>
            <a:r>
              <a:rPr kumimoji="1" lang="zh-CN" altLang="en-US" sz="2000" b="1" dirty="0" smtClean="0">
                <a:latin typeface="Times New Roman" pitchFamily="18" charset="0"/>
              </a:rPr>
              <a:t>方法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  <a:endParaRPr kumimoji="1" lang="en-US" altLang="zh-CN" sz="20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2.7.1  </a:t>
            </a:r>
            <a:r>
              <a:rPr lang="zh-CN" altLang="en-US" b="1" dirty="0" smtClean="0">
                <a:solidFill>
                  <a:srgbClr val="0000FF"/>
                </a:solidFill>
              </a:rPr>
              <a:t>堆栈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程序</a:t>
            </a:r>
            <a:r>
              <a:rPr lang="zh-CN" altLang="en-US" sz="2400" b="1" dirty="0"/>
              <a:t>的运行与堆栈有密切</a:t>
            </a:r>
            <a:r>
              <a:rPr lang="zh-CN" altLang="en-US" sz="2400" b="1" dirty="0" smtClean="0"/>
              <a:t>关系</a:t>
            </a:r>
            <a:r>
              <a:rPr lang="zh-CN" altLang="en-US" sz="2400" b="1" dirty="0"/>
              <a:t>：</a:t>
            </a:r>
            <a:endParaRPr lang="en-US" altLang="zh-CN" sz="2400" b="1" dirty="0" smtClean="0"/>
          </a:p>
          <a:p>
            <a:pPr marL="800100" lvl="1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smtClean="0"/>
              <a:t>CPU</a:t>
            </a:r>
            <a:r>
              <a:rPr lang="zh-CN" altLang="en-US" sz="2400" b="1" dirty="0"/>
              <a:t>在运行程序期间往往需要利用堆栈保存某些关键</a:t>
            </a:r>
            <a:r>
              <a:rPr lang="zh-CN" altLang="en-US" sz="2400" b="1" dirty="0" smtClean="0"/>
              <a:t>信息</a:t>
            </a:r>
            <a:endParaRPr lang="en-US" altLang="zh-CN" sz="2400" b="1" dirty="0" smtClean="0"/>
          </a:p>
          <a:p>
            <a:pPr marL="800100" lvl="1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/>
              <a:t>程序</a:t>
            </a:r>
            <a:r>
              <a:rPr lang="zh-CN" altLang="en-US" sz="2400" b="1" dirty="0"/>
              <a:t>自身也经常会利用堆栈临时保存</a:t>
            </a:r>
            <a:r>
              <a:rPr lang="zh-CN" altLang="en-US" sz="2400" b="1" dirty="0" smtClean="0"/>
              <a:t>一些</a:t>
            </a:r>
            <a:r>
              <a:rPr lang="zh-CN" altLang="en-US" sz="2400" b="1" dirty="0"/>
              <a:t>数据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/>
              <a:t>所谓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r>
              <a:rPr lang="zh-CN" altLang="en-US" sz="2400" b="1" dirty="0" smtClean="0"/>
              <a:t>其实</a:t>
            </a:r>
            <a:r>
              <a:rPr lang="zh-CN" altLang="en-US" sz="2400" b="1" dirty="0"/>
              <a:t>就是一段内存区域，只是对它的访问操作仅限于一端进行。地址较大的一端被称为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栈底</a:t>
            </a:r>
            <a:r>
              <a:rPr lang="zh-CN" altLang="en-US" sz="2400" b="1" dirty="0"/>
              <a:t>，地址较小的一端被称为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栈顶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堆栈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267744" y="1086273"/>
            <a:ext cx="2917118" cy="849866"/>
          </a:xfrm>
          <a:prstGeom prst="wedgeRoundRectCallout">
            <a:avLst>
              <a:gd name="adj1" fmla="val -64078"/>
              <a:gd name="adj2" fmla="val -221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</a:rPr>
              <a:t>高级语言中的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4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2830" y="1763132"/>
            <a:ext cx="7457562" cy="404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//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先保存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！！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0   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给各通用寄存器赋一个特定的值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1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2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EDX, 3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决不能随意改变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！！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EBP, 5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ESI, 6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EDI, 7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PUSHAD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个通用寄存器之值全部推到堆栈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379257" y="1306991"/>
            <a:ext cx="2385485" cy="648072"/>
          </a:xfrm>
          <a:prstGeom prst="wedgeRoundRectCallout">
            <a:avLst>
              <a:gd name="adj1" fmla="val -39228"/>
              <a:gd name="adj2" fmla="val 6850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保护</a:t>
            </a:r>
            <a:r>
              <a:rPr lang="zh-CN" altLang="en-US" sz="2000" b="1" dirty="0">
                <a:solidFill>
                  <a:srgbClr val="FF0000"/>
                </a:solidFill>
              </a:rPr>
              <a:t>重要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寄存器！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6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示例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2830" y="1556792"/>
            <a:ext cx="8249650" cy="376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EBP, ESP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使得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EBP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也指向堆栈顶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LEA   EBX, buff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把数组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buff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首元素的有效地址送到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EBX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MOV   ECX, 0   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设置计数器（下标）初值</a:t>
            </a:r>
            <a:endParaRPr kumimoji="1"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+ECX*4]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依次从堆栈中取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[EBX+ECX*4], EAX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依次保存到数组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计数器加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ECX, 8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是否满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  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没有满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个，继续处理下一个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POPAD                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个通用寄存器</a:t>
            </a:r>
          </a:p>
          <a:p>
            <a:pPr>
              <a:lnSpc>
                <a:spcPts val="22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            </a:t>
            </a:r>
            <a:r>
              <a:rPr kumimoji="1"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恢复开始保存的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</a:p>
          <a:p>
            <a:pPr>
              <a:lnSpc>
                <a:spcPts val="22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7886"/>
              </p:ext>
            </p:extLst>
          </p:nvPr>
        </p:nvGraphicFramePr>
        <p:xfrm>
          <a:off x="3604905" y="3356992"/>
          <a:ext cx="5506698" cy="350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Visio" r:id="rId4" imgW="3904502" imgH="2485260" progId="Visio.Drawing.11">
                  <p:embed/>
                </p:oleObj>
              </mc:Choice>
              <mc:Fallback>
                <p:oleObj name="Visio" r:id="rId4" imgW="3904502" imgH="24852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4905" y="3356992"/>
                        <a:ext cx="5506698" cy="3501007"/>
                      </a:xfrm>
                      <a:prstGeom prst="rect">
                        <a:avLst/>
                      </a:prstGeom>
                      <a:blipFill>
                        <a:blip r:embed="rId6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6875190" y="2396517"/>
            <a:ext cx="1643269" cy="662994"/>
          </a:xfrm>
          <a:prstGeom prst="wedgeRectCallout">
            <a:avLst>
              <a:gd name="adj1" fmla="val -72455"/>
              <a:gd name="adj2" fmla="val 3990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缺省</a:t>
            </a:r>
            <a:r>
              <a:rPr lang="en-US" altLang="zh-CN" b="1" dirty="0" smtClean="0">
                <a:solidFill>
                  <a:srgbClr val="0000FF"/>
                </a:solidFill>
              </a:rPr>
              <a:t>SS</a:t>
            </a: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堆栈！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95536" y="5733256"/>
            <a:ext cx="2385485" cy="792088"/>
          </a:xfrm>
          <a:prstGeom prst="wedgeRoundRectCallout">
            <a:avLst>
              <a:gd name="adj1" fmla="val -3964"/>
              <a:gd name="adj2" fmla="val -1176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恢复被保护寄存器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同时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确保堆栈平衡！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5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2.7.1  </a:t>
            </a:r>
            <a:r>
              <a:rPr lang="zh-CN" altLang="en-US" b="1" dirty="0" smtClean="0">
                <a:solidFill>
                  <a:srgbClr val="0000FF"/>
                </a:solidFill>
              </a:rPr>
              <a:t>堆栈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772816"/>
            <a:ext cx="7992888" cy="2077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堆栈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操作遵守“后进先出”的原则，所有数据的存入和取出都在栈顶进行</a:t>
            </a:r>
            <a:r>
              <a:rPr lang="zh-CN" altLang="en-US" sz="2400" b="1" dirty="0"/>
              <a:t>。把存入数据的操作称为进栈操作，把取出数据的操作称为出栈操作。进栈操作也称为压栈操作，出栈操作也称为弹出操作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堆栈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2.7.1  </a:t>
            </a:r>
            <a:r>
              <a:rPr lang="zh-CN" altLang="en-US" b="1" dirty="0" smtClean="0">
                <a:solidFill>
                  <a:srgbClr val="0000FF"/>
                </a:solidFill>
              </a:rPr>
              <a:t>堆栈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772816"/>
            <a:ext cx="7992888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堆栈</a:t>
            </a:r>
            <a:r>
              <a:rPr lang="zh-CN" altLang="en-US" sz="2400" b="1" dirty="0"/>
              <a:t>段寄存器</a:t>
            </a:r>
            <a:r>
              <a:rPr lang="en-US" altLang="zh-CN" sz="2400" b="1" dirty="0"/>
              <a:t>SS</a:t>
            </a:r>
            <a:r>
              <a:rPr lang="zh-CN" altLang="en-US" sz="2400" b="1" dirty="0"/>
              <a:t>含有当前堆栈段的段号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SS</a:t>
            </a:r>
            <a:r>
              <a:rPr lang="zh-CN" altLang="en-US" sz="2400" b="1" dirty="0"/>
              <a:t>指示堆栈所在内存区域的</a:t>
            </a:r>
            <a:r>
              <a:rPr lang="zh-CN" altLang="en-US" sz="2400" b="1" dirty="0" smtClean="0"/>
              <a:t>位置</a:t>
            </a:r>
            <a:endParaRPr lang="en-US" altLang="zh-CN" sz="2400" b="1" dirty="0" smtClean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堆栈</a:t>
            </a:r>
            <a:r>
              <a:rPr lang="zh-CN" altLang="en-US" sz="2400" b="1" dirty="0"/>
              <a:t>指针寄存器</a:t>
            </a:r>
            <a:r>
              <a:rPr lang="en-US" altLang="zh-CN" sz="2400" b="1" dirty="0"/>
              <a:t>ESP</a:t>
            </a:r>
            <a:r>
              <a:rPr lang="zh-CN" altLang="en-US" sz="2400" b="1" dirty="0"/>
              <a:t>含有栈顶的偏移（有效地址</a:t>
            </a:r>
            <a:r>
              <a:rPr lang="zh-CN" altLang="en-US" sz="2400" b="1" dirty="0" smtClean="0"/>
              <a:t>），</a:t>
            </a:r>
            <a:r>
              <a:rPr lang="en-US" altLang="zh-CN" sz="2400" b="1" dirty="0" smtClean="0"/>
              <a:t>ESP</a:t>
            </a:r>
            <a:r>
              <a:rPr lang="zh-CN" altLang="en-US" sz="2400" b="1" dirty="0"/>
              <a:t>指向栈</a:t>
            </a:r>
            <a:r>
              <a:rPr lang="zh-CN" altLang="en-US" sz="2400" b="1" dirty="0" smtClean="0"/>
              <a:t>顶</a:t>
            </a:r>
            <a:endParaRPr lang="en-US" altLang="zh-CN" sz="24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堆栈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74548"/>
              </p:ext>
            </p:extLst>
          </p:nvPr>
        </p:nvGraphicFramePr>
        <p:xfrm>
          <a:off x="539551" y="3918412"/>
          <a:ext cx="6693467" cy="267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4" imgW="5476135" imgH="2190060" progId="Visio.Drawing.11">
                  <p:embed/>
                </p:oleObj>
              </mc:Choice>
              <mc:Fallback>
                <p:oleObj name="Visio" r:id="rId4" imgW="5476135" imgH="21900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3918412"/>
                        <a:ext cx="6693467" cy="2678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5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2.7.1  </a:t>
            </a:r>
            <a:r>
              <a:rPr lang="zh-CN" altLang="en-US" b="1" dirty="0" smtClean="0">
                <a:solidFill>
                  <a:srgbClr val="0000FF"/>
                </a:solidFill>
              </a:rPr>
              <a:t>堆栈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堆栈</a:t>
            </a:r>
            <a:r>
              <a:rPr lang="zh-CN" altLang="en-US" sz="2400" b="1" dirty="0"/>
              <a:t>有如下所列的主要</a:t>
            </a:r>
            <a:r>
              <a:rPr lang="zh-CN" altLang="en-US" sz="2400" b="1" dirty="0" smtClean="0"/>
              <a:t>用途：</a:t>
            </a:r>
            <a:endParaRPr lang="zh-CN" altLang="en-US" sz="2400" b="1" dirty="0"/>
          </a:p>
          <a:p>
            <a:pPr>
              <a:lnSpc>
                <a:spcPts val="4000"/>
              </a:lnSpc>
            </a:pPr>
            <a:r>
              <a:rPr lang="zh-CN" altLang="en-US" sz="2400" b="1" dirty="0"/>
              <a:t>    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）保护寄存器内容或者保护现场；</a:t>
            </a:r>
          </a:p>
          <a:p>
            <a:pPr>
              <a:lnSpc>
                <a:spcPts val="4000"/>
              </a:lnSpc>
            </a:pPr>
            <a:r>
              <a:rPr lang="zh-CN" altLang="en-US" sz="2400" b="1" dirty="0"/>
              <a:t>   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）保存返回地址；</a:t>
            </a:r>
          </a:p>
          <a:p>
            <a:pPr>
              <a:lnSpc>
                <a:spcPts val="4000"/>
              </a:lnSpc>
            </a:pPr>
            <a:r>
              <a:rPr lang="zh-CN" altLang="en-US" sz="2400" b="1" dirty="0"/>
              <a:t>    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）传递参数；</a:t>
            </a:r>
          </a:p>
          <a:p>
            <a:pPr>
              <a:lnSpc>
                <a:spcPts val="4000"/>
              </a:lnSpc>
            </a:pPr>
            <a:r>
              <a:rPr lang="zh-CN" altLang="en-US" sz="2400" b="1" dirty="0"/>
              <a:t>    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）安排局部变量或者临时变量。</a:t>
            </a:r>
            <a:endParaRPr lang="en-US" altLang="zh-CN" sz="2400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堆栈的用途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 进</a:t>
            </a:r>
            <a:r>
              <a:rPr lang="zh-CN" altLang="en-US" sz="2800" b="1" dirty="0">
                <a:solidFill>
                  <a:srgbClr val="0000FF"/>
                </a:solidFill>
              </a:rPr>
              <a:t>栈指令</a:t>
            </a:r>
            <a:r>
              <a:rPr lang="en-US" altLang="zh-CN" sz="2800" b="1" dirty="0">
                <a:solidFill>
                  <a:srgbClr val="0000FF"/>
                </a:solidFill>
              </a:rPr>
              <a:t>PUSH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出栈指令</a:t>
            </a:r>
            <a:r>
              <a:rPr lang="en-US" altLang="zh-CN" sz="2800" b="1" dirty="0">
                <a:solidFill>
                  <a:srgbClr val="0000FF"/>
                </a:solidFill>
              </a:rPr>
              <a:t>POP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通用寄存器全进栈指令和全出栈指令</a:t>
            </a:r>
          </a:p>
        </p:txBody>
      </p:sp>
    </p:spTree>
    <p:extLst>
      <p:ext uri="{BB962C8B-B14F-4D97-AF65-F5344CB8AC3E}">
        <p14:creationId xmlns:p14="http://schemas.microsoft.com/office/powerpoint/2010/main" val="17963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进栈指令</a:t>
            </a:r>
            <a:r>
              <a:rPr lang="en-US" altLang="zh-CN" sz="2800" b="1" dirty="0">
                <a:solidFill>
                  <a:srgbClr val="0000FF"/>
                </a:solidFill>
              </a:rPr>
              <a:t>PUSH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11188" y="2924944"/>
            <a:ext cx="7924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000"/>
              </a:lnSpc>
            </a:pPr>
            <a:r>
              <a:rPr kumimoji="1" lang="zh-CN" altLang="en-US" sz="2000" b="1" dirty="0"/>
              <a:t>指令把源操作数</a:t>
            </a:r>
            <a:r>
              <a:rPr kumimoji="1" lang="en-US" altLang="zh-CN" sz="2000" b="1" dirty="0"/>
              <a:t>SRC</a:t>
            </a:r>
            <a:r>
              <a:rPr kumimoji="1" lang="zh-CN" altLang="en-US" sz="2000" b="1" dirty="0"/>
              <a:t>压入堆栈</a:t>
            </a:r>
            <a:r>
              <a:rPr kumimoji="1" lang="zh-CN" altLang="en-US" sz="2000" b="1" dirty="0" smtClean="0"/>
              <a:t>。</a:t>
            </a:r>
            <a:endParaRPr kumimoji="1" lang="en-US" altLang="zh-CN" sz="2000" b="1" dirty="0" smtClean="0"/>
          </a:p>
          <a:p>
            <a:pPr algn="just" eaLnBrk="1" hangingPunct="1">
              <a:lnSpc>
                <a:spcPts val="3000"/>
              </a:lnSpc>
            </a:pPr>
            <a:r>
              <a:rPr kumimoji="1" lang="zh-CN" altLang="en-US" sz="2000" b="1" dirty="0" smtClean="0"/>
              <a:t>源</a:t>
            </a:r>
            <a:r>
              <a:rPr kumimoji="1" lang="zh-CN" altLang="en-US" sz="2000" b="1" dirty="0"/>
              <a:t>操作数</a:t>
            </a:r>
            <a:r>
              <a:rPr kumimoji="1" lang="en-US" altLang="zh-CN" sz="2000" b="1" dirty="0"/>
              <a:t>SRC</a:t>
            </a:r>
            <a:r>
              <a:rPr kumimoji="1" lang="zh-CN" altLang="en-US" sz="2000" b="1" dirty="0"/>
              <a:t>可以是</a:t>
            </a:r>
            <a:r>
              <a:rPr kumimoji="1" lang="en-US" altLang="zh-CN" sz="2000" b="1" dirty="0"/>
              <a:t>32</a:t>
            </a:r>
            <a:r>
              <a:rPr kumimoji="1" lang="zh-CN" altLang="en-US" sz="2000" b="1" dirty="0"/>
              <a:t>位通用寄存器、</a:t>
            </a:r>
            <a:r>
              <a:rPr kumimoji="1" lang="en-US" altLang="zh-CN" sz="2000" b="1" dirty="0"/>
              <a:t>16</a:t>
            </a:r>
            <a:r>
              <a:rPr kumimoji="1" lang="zh-CN" altLang="en-US" sz="2000" b="1" dirty="0"/>
              <a:t>位通用寄存器和段寄存器，也可以</a:t>
            </a:r>
            <a:r>
              <a:rPr kumimoji="1" lang="zh-CN" altLang="en-US" sz="2000" b="1" dirty="0" smtClean="0"/>
              <a:t>是双字</a:t>
            </a:r>
            <a:r>
              <a:rPr kumimoji="1" lang="zh-CN" altLang="en-US" sz="2000" b="1" dirty="0"/>
              <a:t>存储单元</a:t>
            </a:r>
            <a:r>
              <a:rPr kumimoji="1" lang="zh-CN" altLang="en-US" sz="2000" b="1" dirty="0" smtClean="0"/>
              <a:t>或者字</a:t>
            </a:r>
            <a:r>
              <a:rPr kumimoji="1" lang="zh-CN" altLang="en-US" sz="2000" b="1" dirty="0"/>
              <a:t>存储单元</a:t>
            </a:r>
            <a:r>
              <a:rPr kumimoji="1" lang="zh-CN" altLang="en-US" sz="2000" b="1" dirty="0" smtClean="0"/>
              <a:t>，还可以</a:t>
            </a:r>
            <a:r>
              <a:rPr kumimoji="1" lang="zh-CN" altLang="en-US" sz="2000" b="1" dirty="0"/>
              <a:t>是立即数</a:t>
            </a:r>
            <a:r>
              <a:rPr kumimoji="1" lang="zh-CN" altLang="en-US" sz="2000" b="1" dirty="0" smtClean="0"/>
              <a:t>。</a:t>
            </a:r>
            <a:endParaRPr kumimoji="1" lang="en-US" altLang="zh-CN" sz="2000" b="1" dirty="0" smtClean="0"/>
          </a:p>
          <a:p>
            <a:pPr algn="just" eaLnBrk="1" hangingPunct="1">
              <a:lnSpc>
                <a:spcPts val="3000"/>
              </a:lnSpc>
            </a:pPr>
            <a:r>
              <a:rPr kumimoji="1" lang="zh-CN" altLang="en-US" sz="2000" b="1" dirty="0" smtClean="0"/>
              <a:t>把</a:t>
            </a:r>
            <a:r>
              <a:rPr kumimoji="1" lang="zh-CN" altLang="en-US" sz="2000" b="1" dirty="0"/>
              <a:t>一个双字数</a:t>
            </a:r>
            <a:r>
              <a:rPr kumimoji="1" lang="zh-CN" altLang="en-US" sz="2000" b="1" dirty="0" smtClean="0"/>
              <a:t>据压入</a:t>
            </a:r>
            <a:r>
              <a:rPr kumimoji="1" lang="zh-CN" altLang="en-US" sz="2000" b="1" dirty="0"/>
              <a:t>堆栈时，先把</a:t>
            </a:r>
            <a:r>
              <a:rPr kumimoji="1" lang="en-US" altLang="zh-CN" sz="2000" b="1" dirty="0"/>
              <a:t>ESP</a:t>
            </a:r>
            <a:r>
              <a:rPr kumimoji="1" lang="zh-CN" altLang="en-US" sz="2000" b="1" dirty="0"/>
              <a:t>减</a:t>
            </a:r>
            <a:r>
              <a:rPr kumimoji="1" lang="en-US" altLang="zh-CN" sz="2000" b="1" dirty="0"/>
              <a:t>4</a:t>
            </a:r>
            <a:r>
              <a:rPr kumimoji="1" lang="zh-CN" altLang="en-US" sz="2000" b="1" dirty="0"/>
              <a:t>，然后再把双字数据送到</a:t>
            </a:r>
            <a:r>
              <a:rPr kumimoji="1" lang="en-US" altLang="zh-CN" sz="2000" b="1" dirty="0"/>
              <a:t>ESP</a:t>
            </a:r>
            <a:r>
              <a:rPr kumimoji="1" lang="zh-CN" altLang="en-US" sz="2000" b="1" dirty="0"/>
              <a:t>所指示的存储单元</a:t>
            </a:r>
            <a:r>
              <a:rPr kumimoji="1" lang="zh-CN" altLang="en-US" sz="2000" b="1" dirty="0" smtClean="0"/>
              <a:t>。</a:t>
            </a:r>
            <a:endParaRPr kumimoji="1" lang="en-US" altLang="zh-CN" sz="2000" b="1" dirty="0" smtClean="0"/>
          </a:p>
          <a:p>
            <a:pPr algn="just" eaLnBrk="1" hangingPunct="1">
              <a:lnSpc>
                <a:spcPts val="3000"/>
              </a:lnSpc>
            </a:pPr>
            <a:r>
              <a:rPr kumimoji="1" lang="zh-CN" altLang="en-US" sz="2000" b="1" dirty="0" smtClean="0"/>
              <a:t>把</a:t>
            </a:r>
            <a:r>
              <a:rPr kumimoji="1" lang="zh-CN" altLang="en-US" sz="2000" b="1" dirty="0"/>
              <a:t>一个字数</a:t>
            </a:r>
            <a:r>
              <a:rPr kumimoji="1" lang="zh-CN" altLang="en-US" sz="2000" b="1" dirty="0" smtClean="0"/>
              <a:t>据压入</a:t>
            </a:r>
            <a:r>
              <a:rPr kumimoji="1" lang="zh-CN" altLang="en-US" sz="2000" b="1" dirty="0"/>
              <a:t>堆栈时，先把</a:t>
            </a:r>
            <a:r>
              <a:rPr kumimoji="1" lang="en-US" altLang="zh-CN" sz="2000" b="1" dirty="0"/>
              <a:t>ESP</a:t>
            </a:r>
            <a:r>
              <a:rPr kumimoji="1" lang="zh-CN" altLang="en-US" sz="2000" b="1" dirty="0"/>
              <a:t>减</a:t>
            </a:r>
            <a:r>
              <a:rPr kumimoji="1" lang="en-US" altLang="zh-CN" sz="2000" b="1" dirty="0"/>
              <a:t>2</a:t>
            </a:r>
            <a:r>
              <a:rPr kumimoji="1" lang="zh-CN" altLang="en-US" sz="2000" b="1" dirty="0"/>
              <a:t>，再把字数据送到</a:t>
            </a:r>
            <a:r>
              <a:rPr kumimoji="1" lang="en-US" altLang="zh-CN" sz="2000" b="1" dirty="0"/>
              <a:t>ESP</a:t>
            </a:r>
            <a:r>
              <a:rPr kumimoji="1" lang="zh-CN" altLang="en-US" sz="2000" b="1" dirty="0"/>
              <a:t>所指示的存储单元</a:t>
            </a:r>
            <a:r>
              <a:rPr kumimoji="1" lang="zh-CN" altLang="en-US" sz="2000" b="1" dirty="0" smtClean="0"/>
              <a:t>。</a:t>
            </a:r>
            <a:endParaRPr kumimoji="1" lang="en-US" altLang="zh-CN" sz="2000" b="1" dirty="0" smtClean="0"/>
          </a:p>
          <a:p>
            <a:pPr algn="just" eaLnBrk="1" hangingPunct="1">
              <a:lnSpc>
                <a:spcPts val="3000"/>
              </a:lnSpc>
            </a:pP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总是指向栈顶</a:t>
            </a:r>
            <a:r>
              <a:rPr kumimoji="1" lang="zh-CN" altLang="en-US" sz="2000" b="1" dirty="0"/>
              <a:t>。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9750" y="1747664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进栈指令的一般格式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84213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PUSH  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SRC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进栈指令</a:t>
            </a:r>
            <a:r>
              <a:rPr lang="en-US" altLang="zh-CN" sz="2800" b="1" dirty="0">
                <a:solidFill>
                  <a:srgbClr val="0000FF"/>
                </a:solidFill>
              </a:rPr>
              <a:t>PUSH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6262" y="2204864"/>
            <a:ext cx="8604250" cy="152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；把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的内容压入堆栈</a:t>
            </a:r>
          </a:p>
          <a:p>
            <a:pPr>
              <a:lnSpc>
                <a:spcPts val="28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[ECX]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；把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指示的双字存储单元的内容压入堆栈</a:t>
            </a:r>
          </a:p>
          <a:p>
            <a:pPr>
              <a:lnSpc>
                <a:spcPts val="28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；把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的内容压入堆栈</a:t>
            </a:r>
          </a:p>
          <a:p>
            <a:pPr>
              <a:lnSpc>
                <a:spcPts val="2800"/>
              </a:lnSpc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PTR [EDX]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；把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指示的字存储单元的内容压入堆栈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3280" y="1755574"/>
            <a:ext cx="7924800" cy="44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187624" y="4653136"/>
            <a:ext cx="4896544" cy="802770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符号“</a:t>
            </a:r>
            <a:r>
              <a:rPr lang="en-US" altLang="zh-CN" b="1" dirty="0" smtClean="0">
                <a:solidFill>
                  <a:srgbClr val="0000FF"/>
                </a:solidFill>
              </a:rPr>
              <a:t>DWORD  PTR</a:t>
            </a:r>
            <a:r>
              <a:rPr lang="zh-CN" altLang="en-US" b="1" dirty="0" smtClean="0">
                <a:solidFill>
                  <a:srgbClr val="0000FF"/>
                </a:solidFill>
              </a:rPr>
              <a:t>”表示双字存储单元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符号</a:t>
            </a:r>
            <a:r>
              <a:rPr lang="zh-CN" altLang="en-US" b="1" dirty="0" smtClean="0">
                <a:solidFill>
                  <a:srgbClr val="0000FF"/>
                </a:solidFill>
              </a:rPr>
              <a:t>“</a:t>
            </a:r>
            <a:r>
              <a:rPr lang="en-US" altLang="zh-CN" b="1" dirty="0" smtClean="0">
                <a:solidFill>
                  <a:srgbClr val="0000FF"/>
                </a:solidFill>
              </a:rPr>
              <a:t>WORD  </a:t>
            </a:r>
            <a:r>
              <a:rPr lang="en-US" altLang="zh-CN" b="1" dirty="0">
                <a:solidFill>
                  <a:srgbClr val="0000FF"/>
                </a:solidFill>
              </a:rPr>
              <a:t>PTR</a:t>
            </a:r>
            <a:r>
              <a:rPr lang="zh-CN" altLang="en-US" b="1" dirty="0" smtClean="0">
                <a:solidFill>
                  <a:srgbClr val="0000FF"/>
                </a:solidFill>
              </a:rPr>
              <a:t>”   表示字存储单元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44018" y="1583726"/>
            <a:ext cx="2917118" cy="522196"/>
          </a:xfrm>
          <a:prstGeom prst="wedgeRoundRectCallout">
            <a:avLst>
              <a:gd name="adj1" fmla="val -53856"/>
              <a:gd name="adj2" fmla="val -7048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至少进栈一个字！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6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2.7.2  </a:t>
            </a:r>
            <a:r>
              <a:rPr lang="zh-CN" altLang="en-US" b="1" dirty="0" smtClean="0">
                <a:solidFill>
                  <a:srgbClr val="0000FF"/>
                </a:solidFill>
              </a:rPr>
              <a:t>堆栈操作指令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进栈指令</a:t>
            </a:r>
            <a:r>
              <a:rPr lang="en-US" altLang="zh-CN" sz="2800" b="1" dirty="0">
                <a:solidFill>
                  <a:srgbClr val="0000FF"/>
                </a:solidFill>
              </a:rPr>
              <a:t>PUSH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76262" y="2204864"/>
            <a:ext cx="601196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 EAX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12345678H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EAX 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ESP=0013FA70H</a:t>
            </a:r>
          </a:p>
          <a:p>
            <a:pPr>
              <a:lnSpc>
                <a:spcPts val="2800"/>
              </a:lnSpc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AX              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ESP=0013FA6EH</a:t>
            </a:r>
            <a:endParaRPr kumimoji="1"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3280" y="1755574"/>
            <a:ext cx="7924800" cy="44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endParaRPr kumimoji="1"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22678"/>
              </p:ext>
            </p:extLst>
          </p:nvPr>
        </p:nvGraphicFramePr>
        <p:xfrm>
          <a:off x="683567" y="3717032"/>
          <a:ext cx="5929599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4" imgW="4447540" imgH="2110359" progId="Visio.Drawing.11">
                  <p:embed/>
                </p:oleObj>
              </mc:Choice>
              <mc:Fallback>
                <p:oleObj name="Visio" r:id="rId4" imgW="4447540" imgH="211035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3717032"/>
                        <a:ext cx="5929599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6119664" y="3374415"/>
            <a:ext cx="3024336" cy="802770"/>
          </a:xfrm>
          <a:prstGeom prst="wedgeRectCallout">
            <a:avLst>
              <a:gd name="adj1" fmla="val -35914"/>
              <a:gd name="adj2" fmla="val 8667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为节省篇幅，假设每一格为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</a:rPr>
              <a:t>一个字存储单元（</a:t>
            </a:r>
            <a:r>
              <a:rPr lang="en-US" altLang="zh-CN" b="1" dirty="0" smtClean="0">
                <a:solidFill>
                  <a:srgbClr val="0000FF"/>
                </a:solidFill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</a:rPr>
              <a:t>位）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1958</TotalTime>
  <Words>1804</Words>
  <Application>Microsoft Office PowerPoint</Application>
  <PresentationFormat>全屏显示(4:3)</PresentationFormat>
  <Paragraphs>237</Paragraphs>
  <Slides>21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Profile</vt:lpstr>
      <vt:lpstr>Visio</vt:lpstr>
      <vt:lpstr>2.7  堆栈和堆栈操作</vt:lpstr>
      <vt:lpstr>2.7.1  堆栈</vt:lpstr>
      <vt:lpstr>2.7.1  堆栈</vt:lpstr>
      <vt:lpstr>2.7.1  堆栈</vt:lpstr>
      <vt:lpstr>2.7.1  堆栈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  <vt:lpstr>2.7.2  堆栈操作指令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学院三年科技计划与目标</dc:title>
  <dc:creator>YJW</dc:creator>
  <cp:lastModifiedBy>HP</cp:lastModifiedBy>
  <cp:revision>567</cp:revision>
  <dcterms:created xsi:type="dcterms:W3CDTF">2008-02-14T05:21:14Z</dcterms:created>
  <dcterms:modified xsi:type="dcterms:W3CDTF">2016-03-25T04:09:38Z</dcterms:modified>
</cp:coreProperties>
</file>