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3"/>
  </p:notesMasterIdLst>
  <p:sldIdLst>
    <p:sldId id="256" r:id="rId2"/>
    <p:sldId id="257" r:id="rId3"/>
    <p:sldId id="377" r:id="rId4"/>
    <p:sldId id="447" r:id="rId5"/>
    <p:sldId id="448" r:id="rId6"/>
    <p:sldId id="449" r:id="rId7"/>
    <p:sldId id="451" r:id="rId8"/>
    <p:sldId id="399" r:id="rId9"/>
    <p:sldId id="452" r:id="rId10"/>
    <p:sldId id="406" r:id="rId11"/>
    <p:sldId id="453" r:id="rId12"/>
    <p:sldId id="472" r:id="rId13"/>
    <p:sldId id="414" r:id="rId14"/>
    <p:sldId id="474" r:id="rId15"/>
    <p:sldId id="454" r:id="rId16"/>
    <p:sldId id="455" r:id="rId17"/>
    <p:sldId id="456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FFFFCC"/>
    <a:srgbClr val="FFFFFF"/>
    <a:srgbClr val="D5D38F"/>
    <a:srgbClr val="00CCFF"/>
    <a:srgbClr val="33CCCC"/>
    <a:srgbClr val="00FFFF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6" d="100"/>
          <a:sy n="96" d="100"/>
        </p:scale>
        <p:origin x="-17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E691F-AEF3-416F-AECB-17454E52C13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C944F-D719-4171-B60A-3441BFD91D6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C944F-D719-4171-B60A-3441BFD91D6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章  程序设计初步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3.1  </a:t>
            </a:r>
            <a:r>
              <a:rPr lang="zh-CN" altLang="en-US" sz="3200" b="1" dirty="0">
                <a:solidFill>
                  <a:srgbClr val="0000FF"/>
                </a:solidFill>
              </a:rPr>
              <a:t>堆栈的作用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3</a:t>
            </a:r>
            <a:r>
              <a:rPr lang="en-US" altLang="zh-CN" sz="3200" b="1" dirty="0" smtClean="0">
                <a:solidFill>
                  <a:srgbClr val="D5D38F"/>
                </a:solidFill>
              </a:rPr>
              <a:t>.2  </a:t>
            </a:r>
            <a:r>
              <a:rPr lang="zh-CN" altLang="en-US" sz="3200" b="1" dirty="0" smtClean="0">
                <a:solidFill>
                  <a:srgbClr val="D5D38F"/>
                </a:solidFill>
              </a:rPr>
              <a:t>算术逻辑运算指令</a:t>
            </a:r>
            <a:endParaRPr lang="zh-CN" altLang="en-US" sz="3200" b="1" dirty="0">
              <a:solidFill>
                <a:srgbClr val="D5D38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3</a:t>
            </a:r>
            <a:r>
              <a:rPr lang="en-US" altLang="zh-CN" sz="3200" b="1" dirty="0" smtClean="0">
                <a:solidFill>
                  <a:srgbClr val="D5D38F"/>
                </a:solidFill>
              </a:rPr>
              <a:t>.3  </a:t>
            </a:r>
            <a:r>
              <a:rPr lang="zh-CN" altLang="en-US" sz="3200" b="1" dirty="0" smtClean="0">
                <a:solidFill>
                  <a:srgbClr val="D5D38F"/>
                </a:solidFill>
              </a:rPr>
              <a:t>分支程序设计</a:t>
            </a:r>
            <a:endParaRPr lang="en-US" altLang="zh-CN" sz="3200" b="1" dirty="0">
              <a:solidFill>
                <a:srgbClr val="D5D38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3.4  </a:t>
            </a:r>
            <a:r>
              <a:rPr lang="zh-CN" altLang="en-US" sz="3200" b="1" dirty="0">
                <a:solidFill>
                  <a:srgbClr val="D5D38F"/>
                </a:solidFill>
              </a:rPr>
              <a:t>循环程序设计</a:t>
            </a:r>
            <a:endParaRPr lang="en-US" altLang="zh-CN" sz="3200" b="1" dirty="0">
              <a:solidFill>
                <a:srgbClr val="D5D38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D5D38F"/>
                </a:solidFill>
              </a:rPr>
              <a:t>3.5  </a:t>
            </a:r>
            <a:r>
              <a:rPr lang="zh-CN" altLang="en-US" sz="3200" b="1" dirty="0">
                <a:solidFill>
                  <a:srgbClr val="D5D38F"/>
                </a:solidFill>
              </a:rPr>
              <a:t>子程序设计</a:t>
            </a:r>
            <a:endParaRPr lang="en-US" altLang="zh-CN" sz="3200" b="1" dirty="0">
              <a:solidFill>
                <a:srgbClr val="D5D38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3.1.1  </a:t>
            </a:r>
            <a:r>
              <a:rPr lang="zh-CN" altLang="en-US" b="1" dirty="0" smtClean="0">
                <a:solidFill>
                  <a:srgbClr val="0000FF"/>
                </a:solidFill>
              </a:rPr>
              <a:t>过程调用和返回</a:t>
            </a:r>
            <a:r>
              <a:rPr lang="zh-CN" altLang="en-US" b="1" dirty="0">
                <a:solidFill>
                  <a:srgbClr val="0000FF"/>
                </a:solidFill>
              </a:rPr>
              <a:t>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484784"/>
            <a:ext cx="81258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string[] =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";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[ESI]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[ESI], AX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[ESI+2]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[ESI+2], AX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[ESI+4]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[ESI+4], AL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ABCDE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932040" y="1665102"/>
            <a:ext cx="2808312" cy="648072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演示调用子程序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7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3.1.1  </a:t>
            </a:r>
            <a:r>
              <a:rPr lang="zh-CN" altLang="en-US" b="1" dirty="0" smtClean="0">
                <a:solidFill>
                  <a:srgbClr val="0000FF"/>
                </a:solidFill>
              </a:rPr>
              <a:t>过程调用和返回</a:t>
            </a:r>
            <a:r>
              <a:rPr lang="zh-CN" altLang="en-US" b="1" dirty="0">
                <a:solidFill>
                  <a:srgbClr val="0000FF"/>
                </a:solidFill>
              </a:rPr>
              <a:t>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6156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340768"/>
            <a:ext cx="8125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__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                  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子程序入口标号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AL, 'a'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 UPPER2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'z'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JA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UPPER2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20H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子程序入口标号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AL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AL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  //main</a:t>
            </a:r>
          </a:p>
        </p:txBody>
      </p:sp>
    </p:spTree>
    <p:extLst>
      <p:ext uri="{BB962C8B-B14F-4D97-AF65-F5344CB8AC3E}">
        <p14:creationId xmlns:p14="http://schemas.microsoft.com/office/powerpoint/2010/main" val="23934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参数传递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844824"/>
            <a:ext cx="79248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主程序</a:t>
            </a:r>
            <a:r>
              <a:rPr kumimoji="1" lang="zh-CN" altLang="en-US" sz="2400" b="1" dirty="0"/>
              <a:t>在调用子程序时，往往要向子程序传递一些参数；同样，子程序运行后也经常要把一些结果返回给主程序。主程序与子程序之间的这种信息传递被称为</a:t>
            </a:r>
            <a:r>
              <a:rPr kumimoji="1"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参数传递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把</a:t>
            </a:r>
            <a:r>
              <a:rPr kumimoji="1" lang="zh-CN" altLang="en-US" sz="2400" b="1" dirty="0"/>
              <a:t>由主程序传给子程序的参数称为子程序的</a:t>
            </a:r>
            <a:r>
              <a:rPr kumimoji="1"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入口参数</a:t>
            </a:r>
            <a:r>
              <a:rPr kumimoji="1" lang="zh-CN" altLang="en-US" sz="2400" b="1" dirty="0"/>
              <a:t>，把由子程序传给主程序的参数称为子程序的</a:t>
            </a:r>
            <a:r>
              <a:rPr kumimoji="1"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出口参数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一般而言</a:t>
            </a:r>
            <a:r>
              <a:rPr kumimoji="1" lang="zh-CN" altLang="en-US" sz="2400" b="1" dirty="0"/>
              <a:t>，子程序既有入口参数，又有出口参数。但有的子程序只有入口参数，而没有出口参数；少数子程序只有出口参数，而没有入口参数。</a:t>
            </a:r>
          </a:p>
        </p:txBody>
      </p:sp>
    </p:spTree>
    <p:extLst>
      <p:ext uri="{BB962C8B-B14F-4D97-AF65-F5344CB8AC3E}">
        <p14:creationId xmlns:p14="http://schemas.microsoft.com/office/powerpoint/2010/main" val="1205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参数传递方法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916832"/>
            <a:ext cx="7924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有</a:t>
            </a:r>
            <a:r>
              <a:rPr kumimoji="1" lang="zh-CN" altLang="en-US" sz="2400" b="1" dirty="0"/>
              <a:t>多种传递参数的方法∶寄存器传递法、堆栈传递法、约定内存单元传递法和</a:t>
            </a:r>
            <a:r>
              <a:rPr kumimoji="1" lang="en-US" altLang="zh-CN" sz="2400" b="1" dirty="0"/>
              <a:t>CALL</a:t>
            </a:r>
            <a:r>
              <a:rPr kumimoji="1" lang="zh-CN" altLang="en-US" sz="2400" b="1" dirty="0"/>
              <a:t>后续区传递法等</a:t>
            </a:r>
            <a:r>
              <a:rPr kumimoji="1" lang="zh-CN" altLang="en-US" sz="2400" b="1" dirty="0" smtClean="0"/>
              <a:t>。</a:t>
            </a:r>
            <a:r>
              <a:rPr kumimoji="1" lang="zh-CN" altLang="en-US" sz="2400" b="1" dirty="0"/>
              <a:t>有时可能同时采用多种方法</a:t>
            </a:r>
            <a:r>
              <a:rPr kumimoji="1" lang="zh-CN" altLang="en-US" sz="2400" b="1" dirty="0" smtClean="0"/>
              <a:t>。根据</a:t>
            </a:r>
            <a:r>
              <a:rPr kumimoji="1" lang="zh-CN" altLang="en-US" sz="2400" b="1" dirty="0"/>
              <a:t>具体情况而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事先约定</a:t>
            </a: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</a:t>
            </a:r>
            <a:r>
              <a:rPr kumimoji="1"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传递参数</a:t>
            </a:r>
            <a:r>
              <a:rPr kumimoji="1" lang="zh-CN" altLang="en-US" sz="2400" b="1" dirty="0"/>
              <a:t>就是把参数放在约定的寄存器中</a:t>
            </a:r>
            <a:r>
              <a:rPr kumimoji="1" lang="zh-CN" altLang="en-US" sz="2400" b="1" dirty="0" smtClean="0"/>
              <a:t>。实现</a:t>
            </a:r>
            <a:r>
              <a:rPr kumimoji="1" lang="zh-CN" altLang="en-US" sz="2400" b="1" dirty="0"/>
              <a:t>简单和调用方便</a:t>
            </a:r>
            <a:r>
              <a:rPr kumimoji="1" lang="zh-CN" altLang="en-US" sz="2400" b="1" dirty="0" smtClean="0"/>
              <a:t>。只</a:t>
            </a:r>
            <a:r>
              <a:rPr kumimoji="1" lang="zh-CN" altLang="en-US" sz="2400" b="1" dirty="0"/>
              <a:t>适用于传递参数较少的情形。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可以用于传递参数</a:t>
            </a:r>
            <a:r>
              <a:rPr kumimoji="1" lang="zh-CN" altLang="en-US" sz="2400" b="1" dirty="0" smtClean="0"/>
              <a:t>。不</a:t>
            </a:r>
            <a:r>
              <a:rPr kumimoji="1" lang="zh-CN" altLang="en-US" sz="2400" b="1" dirty="0"/>
              <a:t>占用寄存器，也</a:t>
            </a:r>
            <a:r>
              <a:rPr kumimoji="1" lang="zh-CN" altLang="en-US" sz="2400" b="1" dirty="0" smtClean="0"/>
              <a:t>无需额外</a:t>
            </a:r>
            <a:r>
              <a:rPr kumimoji="1" lang="zh-CN" altLang="en-US" sz="2400" b="1" dirty="0"/>
              <a:t>的存储单元。</a:t>
            </a:r>
            <a:r>
              <a:rPr kumimoji="1" lang="zh-CN" altLang="en-US" sz="2400" b="1" dirty="0" smtClean="0"/>
              <a:t>但较为</a:t>
            </a:r>
            <a:r>
              <a:rPr kumimoji="1" lang="zh-CN" altLang="en-US" sz="2400" b="1" dirty="0"/>
              <a:t>复杂</a:t>
            </a:r>
            <a:r>
              <a:rPr kumimoji="1" lang="zh-CN" altLang="en-US" sz="2400" b="1" dirty="0" smtClean="0"/>
              <a:t>。    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29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参数传递方法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916832"/>
            <a:ext cx="7924800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语言的函数通常利用堆栈传递入口参数，而利用寄存器传递出口参数</a:t>
            </a:r>
            <a:r>
              <a:rPr kumimoji="1" lang="zh-CN" altLang="en-US" sz="2400" b="1" dirty="0"/>
              <a:t>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如果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使用堆栈传递入口参数</a:t>
            </a:r>
            <a:r>
              <a:rPr kumimoji="1" lang="zh-CN" altLang="en-US" sz="2400" b="1" dirty="0"/>
              <a:t>，那么主程序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在调用</a:t>
            </a:r>
            <a:r>
              <a:rPr kumimoji="1" lang="zh-CN" altLang="en-US" sz="2400" b="1" dirty="0"/>
              <a:t>子程序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之前</a:t>
            </a:r>
            <a:r>
              <a:rPr kumimoji="1" lang="zh-CN" altLang="en-US" sz="2400" b="1" dirty="0"/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kumimoji="1" lang="zh-CN" altLang="en-US" sz="2400" b="1" dirty="0"/>
              <a:t>需要传递的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参数依次压入堆栈</a:t>
            </a:r>
            <a:r>
              <a:rPr kumimoji="1" lang="zh-CN" altLang="en-US" sz="2400" b="1" dirty="0"/>
              <a:t>，然后子程序从堆栈中取入口参数</a:t>
            </a:r>
            <a:r>
              <a:rPr kumimoji="1" lang="zh-CN" altLang="en-US" sz="2400" b="1" dirty="0" smtClean="0"/>
              <a:t>。    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316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2614" y="1693058"/>
            <a:ext cx="812585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* x + 5 * y + 100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cf34(23, 456);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211960" y="1916832"/>
            <a:ext cx="2808312" cy="648072"/>
          </a:xfrm>
          <a:prstGeom prst="wedgeRoundRectCallout">
            <a:avLst>
              <a:gd name="adj1" fmla="val -62966"/>
              <a:gd name="adj2" fmla="val -467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堆栈传递参数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3281383" y="3861048"/>
            <a:ext cx="2808312" cy="648072"/>
          </a:xfrm>
          <a:prstGeom prst="wedgeRoundRectCallout">
            <a:avLst>
              <a:gd name="adj1" fmla="val -41494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与演示程序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dp31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855852"/>
            <a:ext cx="8125850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的目标代码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指向栈顶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[ebp+12]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[ebp+8]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*4+100]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EAX=5*y+100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EAX=EAX+2*x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返回（返回值在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中）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9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8125850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    PROC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cf34(23, 456)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456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000001c8H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23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00000017H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OFFSET  FMTS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把输出格式字符串首地址压入堆栈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调用库函数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16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传递返回值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    ENDP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9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堆栈参数分析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48343"/>
              </p:ext>
            </p:extLst>
          </p:nvPr>
        </p:nvGraphicFramePr>
        <p:xfrm>
          <a:off x="755576" y="2132856"/>
          <a:ext cx="7750388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Visio" r:id="rId4" imgW="5333492" imgH="2275713" progId="Visio.Drawing.11">
                  <p:embed/>
                </p:oleObj>
              </mc:Choice>
              <mc:Fallback>
                <p:oleObj name="Visio" r:id="rId4" imgW="5333492" imgH="22757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32856"/>
                        <a:ext cx="7750388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标注 5"/>
          <p:cNvSpPr/>
          <p:nvPr/>
        </p:nvSpPr>
        <p:spPr>
          <a:xfrm>
            <a:off x="3275856" y="5949280"/>
            <a:ext cx="3695783" cy="648072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堆栈变化示意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传递参数</a:t>
            </a:r>
            <a:endParaRPr lang="en-US" altLang="zh-CN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5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973352"/>
            <a:ext cx="812585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y)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if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(x &lt; y)  x = y;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092712" y="4941168"/>
            <a:ext cx="3456384" cy="1152128"/>
          </a:xfrm>
          <a:prstGeom prst="wedgeRoundRectCallout">
            <a:avLst>
              <a:gd name="adj1" fmla="val -40550"/>
              <a:gd name="adj2" fmla="val -9373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观察不同编译选项下的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目标代码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4211960" y="3284984"/>
            <a:ext cx="2762217" cy="720080"/>
          </a:xfrm>
          <a:prstGeom prst="wedgeRectCallout">
            <a:avLst>
              <a:gd name="adj1" fmla="val -50258"/>
              <a:gd name="adj2" fmla="val -829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返回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较大值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en-US" altLang="zh-CN" b="1" dirty="0" smtClean="0">
                <a:solidFill>
                  <a:srgbClr val="0000FF"/>
                </a:solidFill>
              </a:rPr>
              <a:t>.1  </a:t>
            </a:r>
            <a:r>
              <a:rPr lang="zh-CN" altLang="en-US" b="1" dirty="0" smtClean="0">
                <a:solidFill>
                  <a:srgbClr val="0000FF"/>
                </a:solidFill>
              </a:rPr>
              <a:t>堆栈的作用</a:t>
            </a:r>
            <a:endParaRPr lang="zh-CN" altLang="en-US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过程调用和返回指令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参数传递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.1.3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局部变量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483768" y="3861048"/>
            <a:ext cx="2952328" cy="864096"/>
          </a:xfrm>
          <a:prstGeom prst="wedgeRoundRectCallout">
            <a:avLst>
              <a:gd name="adj1" fmla="val -32766"/>
              <a:gd name="adj2" fmla="val -795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汇编语言中的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就是高级语言中的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837074"/>
            <a:ext cx="812585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的目标代码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ln1cf35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大于等于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，就跳转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x=y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372199" y="882913"/>
            <a:ext cx="2762217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速度最大化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628800"/>
            <a:ext cx="8125850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的目标代码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ln1cf35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ENDP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372199" y="882913"/>
            <a:ext cx="2762217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禁用优化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4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3.1.2  </a:t>
            </a:r>
            <a:r>
              <a:rPr lang="zh-CN" altLang="en-US" b="1" dirty="0" smtClean="0">
                <a:solidFill>
                  <a:srgbClr val="0000FF"/>
                </a:solidFill>
              </a:rPr>
              <a:t>参数传递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761197"/>
            <a:ext cx="812585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cf35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的目标代码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[esp+4]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[esp+8]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ln1cf35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大于等于则跳转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含较大者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372199" y="882913"/>
            <a:ext cx="2762217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速度最大化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且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省略帧指针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3.1.3  </a:t>
            </a:r>
            <a:r>
              <a:rPr lang="zh-CN" altLang="en-US" b="1" dirty="0" smtClean="0">
                <a:solidFill>
                  <a:srgbClr val="0000FF"/>
                </a:solidFill>
              </a:rPr>
              <a:t>局部变量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局部变量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916832"/>
            <a:ext cx="7924800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局部变量</a:t>
            </a:r>
            <a:r>
              <a:rPr kumimoji="1" lang="zh-CN" altLang="en-US" sz="2400" b="1" dirty="0"/>
              <a:t>是高级语言中的概念。所谓局部变量指对其的访问仅限于某个局部范围。在</a:t>
            </a:r>
            <a:r>
              <a:rPr kumimoji="1" lang="en-US" altLang="zh-CN" sz="2400" b="1" dirty="0"/>
              <a:t>C</a:t>
            </a:r>
            <a:r>
              <a:rPr kumimoji="1" lang="zh-CN" altLang="en-US" sz="2400" b="1" dirty="0"/>
              <a:t>语言中，局部的范围可能是函数，或者是复合语句。局部变量还有动态和静态之分。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可以用于安排动态局部变量</a:t>
            </a:r>
            <a:r>
              <a:rPr kumimoji="1" lang="zh-CN" altLang="en-US" sz="2400" b="1" dirty="0" smtClean="0"/>
              <a:t>。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55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3.1.3  </a:t>
            </a:r>
            <a:r>
              <a:rPr lang="zh-CN" altLang="en-US" b="1" dirty="0" smtClean="0">
                <a:solidFill>
                  <a:srgbClr val="0000FF"/>
                </a:solidFill>
              </a:rPr>
              <a:t>局部变量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877757"/>
            <a:ext cx="8125850" cy="255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y)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x;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(x &lt; y)  z = y;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4211960" y="4005064"/>
            <a:ext cx="2762217" cy="864096"/>
          </a:xfrm>
          <a:prstGeom prst="wedgeRectCallout">
            <a:avLst>
              <a:gd name="adj1" fmla="val -50258"/>
              <a:gd name="adj2" fmla="val -829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返回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较大值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刻意安排了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局部变量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3.1.3  </a:t>
            </a:r>
            <a:r>
              <a:rPr lang="zh-CN" altLang="en-US" b="1" dirty="0" smtClean="0">
                <a:solidFill>
                  <a:srgbClr val="0000FF"/>
                </a:solidFill>
              </a:rPr>
              <a:t>局部变量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877757"/>
            <a:ext cx="81258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在堆栈中安排局部变量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 = x;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取得形参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 (x &lt; y)  z = y;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取得形参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LN1cf36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，则跳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372199" y="882913"/>
            <a:ext cx="2762217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禁用优化，编译所得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8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3.1.3  </a:t>
            </a:r>
            <a:r>
              <a:rPr lang="zh-CN" altLang="en-US" b="1" dirty="0" smtClean="0">
                <a:solidFill>
                  <a:srgbClr val="0000FF"/>
                </a:solidFill>
              </a:rPr>
              <a:t>局部变量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837074"/>
            <a:ext cx="812585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取得形参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z;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[ebp-4]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    ENDP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29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3.1.3  </a:t>
            </a:r>
            <a:r>
              <a:rPr lang="zh-CN" altLang="en-US" b="1" dirty="0" smtClean="0">
                <a:solidFill>
                  <a:srgbClr val="0000FF"/>
                </a:solidFill>
              </a:rPr>
              <a:t>局部变量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局部变量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596801"/>
              </p:ext>
            </p:extLst>
          </p:nvPr>
        </p:nvGraphicFramePr>
        <p:xfrm>
          <a:off x="655386" y="1916832"/>
          <a:ext cx="7833227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Visio" r:id="rId4" imgW="5061712" imgH="2275713" progId="Visio.Drawing.11">
                  <p:embed/>
                </p:oleObj>
              </mc:Choice>
              <mc:Fallback>
                <p:oleObj name="Visio" r:id="rId4" imgW="5061712" imgH="22757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86" y="1916832"/>
                        <a:ext cx="7833227" cy="35283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2915816" y="5733256"/>
            <a:ext cx="3695783" cy="648072"/>
          </a:xfrm>
          <a:prstGeom prst="wedgeRectCallout">
            <a:avLst>
              <a:gd name="adj1" fmla="val 27733"/>
              <a:gd name="adj2" fmla="val -10666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堆栈示意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安排局部变量并且由堆栈传递参数</a:t>
            </a:r>
            <a:endParaRPr lang="en-US" altLang="zh-CN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17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3.1.3  </a:t>
            </a:r>
            <a:r>
              <a:rPr lang="zh-CN" altLang="en-US" b="1" dirty="0" smtClean="0">
                <a:solidFill>
                  <a:srgbClr val="0000FF"/>
                </a:solidFill>
              </a:rPr>
              <a:t>局部变量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837074"/>
            <a:ext cx="8125850" cy="2918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cf37(int  n)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i, sum;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i=1; i &lt;= n; i++ )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i;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4211959" y="4509120"/>
            <a:ext cx="3312369" cy="864096"/>
          </a:xfrm>
          <a:prstGeom prst="wedgeRectCallout">
            <a:avLst>
              <a:gd name="adj1" fmla="val -50258"/>
              <a:gd name="adj2" fmla="val -829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为了演示，求累加和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安排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局部变量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3.1.3  </a:t>
            </a:r>
            <a:r>
              <a:rPr lang="zh-CN" altLang="en-US" b="1" dirty="0" smtClean="0">
                <a:solidFill>
                  <a:srgbClr val="0000FF"/>
                </a:solidFill>
              </a:rPr>
              <a:t>局部变量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978188"/>
            <a:ext cx="812585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esp, 8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安排局部变量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      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          ;sum=0;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          ;i=1;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LN3cf37                 ;/*j1*/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      ;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2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3.1.1  </a:t>
            </a:r>
            <a:r>
              <a:rPr lang="zh-CN" altLang="en-US" b="1" dirty="0" smtClean="0">
                <a:solidFill>
                  <a:srgbClr val="0000FF"/>
                </a:solidFill>
              </a:rPr>
              <a:t>过程调用和返回指令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611188" y="1783680"/>
            <a:ext cx="799326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在</a:t>
            </a:r>
            <a:r>
              <a:rPr lang="zh-CN" altLang="en-US" sz="2400" b="1" dirty="0"/>
              <a:t>汇编语言中，常把子程序称为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过程</a:t>
            </a:r>
            <a:r>
              <a:rPr lang="zh-CN" altLang="en-US" sz="2400" b="1" dirty="0"/>
              <a:t>（</a:t>
            </a:r>
            <a:r>
              <a:rPr lang="en-US" altLang="zh-CN" b="1" dirty="0"/>
              <a:t>procedure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。   </a:t>
            </a:r>
            <a:r>
              <a:rPr lang="en-US" altLang="zh-CN" sz="2400" b="1" dirty="0" smtClean="0"/>
              <a:t>C</a:t>
            </a:r>
            <a:r>
              <a:rPr lang="zh-CN" altLang="en-US" sz="2400" b="1" dirty="0"/>
              <a:t>语言中的函数是子程序，也就是汇编语言中的过程。</a:t>
            </a:r>
          </a:p>
          <a:p>
            <a:pPr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子程序（过程、函数）在本质上是控制转移</a:t>
            </a:r>
            <a:r>
              <a:rPr lang="zh-CN" altLang="en-US" sz="2400" b="1" dirty="0"/>
              <a:t>，它与无条件转移的区别是调用子程序要考虑返回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处理器</a:t>
            </a:r>
            <a:r>
              <a:rPr lang="zh-CN" altLang="en-US" sz="2400" b="1" dirty="0"/>
              <a:t>提供专门的过程调用指令和过程返回指令。通常，</a:t>
            </a:r>
            <a:r>
              <a:rPr lang="zh-CN" altLang="en-US" sz="2400" b="1" dirty="0">
                <a:solidFill>
                  <a:srgbClr val="0000FF"/>
                </a:solidFill>
              </a:rPr>
              <a:t>过程调用指令用于由主程序转移到子程序，过程返回指令用于由子程序返回到主程序</a:t>
            </a:r>
            <a:r>
              <a:rPr lang="zh-CN" altLang="en-US" sz="2400" b="1" dirty="0"/>
              <a:t>。</a:t>
            </a:r>
            <a:endParaRPr lang="zh-CN" altLang="en-US" sz="2400" b="1" dirty="0">
              <a:solidFill>
                <a:srgbClr val="006699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过程的概念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3.1.3  </a:t>
            </a:r>
            <a:r>
              <a:rPr lang="zh-CN" altLang="en-US" b="1" dirty="0" smtClean="0">
                <a:solidFill>
                  <a:srgbClr val="0000FF"/>
                </a:solidFill>
              </a:rPr>
              <a:t>局部变量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614" y="1575658"/>
            <a:ext cx="812585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6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nn-NO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    ;i++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[ebp-4]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送回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 [ebp+8]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LN1cf37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则跳转</a:t>
            </a:r>
          </a:p>
          <a:p>
            <a:pPr>
              <a:lnSpc>
                <a:spcPts val="26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+= Ii;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[ebp-8]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edx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LN2cf37                 ;/*j2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*/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39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3.1.3  </a:t>
            </a:r>
            <a:r>
              <a:rPr lang="zh-CN" altLang="en-US" b="1" dirty="0" smtClean="0">
                <a:solidFill>
                  <a:srgbClr val="0000FF"/>
                </a:solidFill>
              </a:rPr>
              <a:t>局部变量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614" y="1904246"/>
            <a:ext cx="812585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nn-NO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nn-NO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[ebp-8]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准备返回参数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esp, ebp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39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3.1.1  </a:t>
            </a:r>
            <a:r>
              <a:rPr lang="zh-CN" altLang="en-US" b="1" dirty="0" smtClean="0">
                <a:solidFill>
                  <a:srgbClr val="0000FF"/>
                </a:solidFill>
              </a:rPr>
              <a:t>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dp31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621050"/>
            <a:ext cx="8532812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fastcall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cf211(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* x + 5 * y + 100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2800"/>
              </a:lnSpc>
            </a:pPr>
            <a:endParaRPr lang="nn-NO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cf211(23, 456);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("val=%d\n", val);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347864" y="3573016"/>
            <a:ext cx="2808312" cy="648072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演示调用子程序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6012160" y="2348880"/>
            <a:ext cx="2808312" cy="648072"/>
          </a:xfrm>
          <a:prstGeom prst="wedgeRoundRectCallout">
            <a:avLst>
              <a:gd name="adj1" fmla="val -63910"/>
              <a:gd name="adj2" fmla="val -5794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由寄存器传递参数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6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3.1.1  </a:t>
            </a:r>
            <a:r>
              <a:rPr lang="zh-CN" altLang="en-US" b="1" dirty="0" smtClean="0">
                <a:solidFill>
                  <a:srgbClr val="0000FF"/>
                </a:solidFill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772816"/>
            <a:ext cx="8532812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的目标代码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传递参数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edx+edx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*4+100]    ;EAX=5*y+100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        ;EAX=EAX+2*x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（返回值在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中）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596296" y="5229200"/>
            <a:ext cx="3695783" cy="936104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PROC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ENDP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表示过程代码的开始和结束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指示（指令）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0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3.1.1  </a:t>
            </a:r>
            <a:r>
              <a:rPr lang="zh-CN" altLang="en-US" b="1" dirty="0" smtClean="0">
                <a:solidFill>
                  <a:srgbClr val="0000FF"/>
                </a:solidFill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示例分析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8532812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    PROC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cf211(23, 456)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456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23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调用函数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OFFSET  FMTS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把输出格式字符串首地址压入堆栈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调用库函数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传递返回值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;//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_main    ENDP           ;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过程结束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300192" y="5085184"/>
            <a:ext cx="2664296" cy="720080"/>
          </a:xfrm>
          <a:prstGeom prst="wedgeRectCallout">
            <a:avLst>
              <a:gd name="adj1" fmla="val -42486"/>
              <a:gd name="adj2" fmla="val -12905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OFFSET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运算符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返回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偏移值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541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3.1.1  </a:t>
            </a:r>
            <a:r>
              <a:rPr lang="zh-CN" altLang="en-US" b="1" dirty="0" smtClean="0">
                <a:solidFill>
                  <a:srgbClr val="0000FF"/>
                </a:solidFill>
              </a:rPr>
              <a:t>过程调用和返回指令</a:t>
            </a:r>
            <a:endParaRPr lang="zh-CN" altLang="en-US" dirty="0"/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过程调用指令（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CALL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611188" y="2820665"/>
            <a:ext cx="79248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/>
              <a:t>LAB</a:t>
            </a:r>
            <a:r>
              <a:rPr kumimoji="1" lang="zh-CN" altLang="en-US" sz="2400" b="1" dirty="0"/>
              <a:t>可以是程序中的一个标号，也可以是一个过程</a:t>
            </a:r>
            <a:r>
              <a:rPr kumimoji="1" lang="zh-CN" altLang="en-US" sz="2400" b="1" dirty="0" smtClean="0"/>
              <a:t>名。</a:t>
            </a:r>
            <a:endParaRPr kumimoji="1" lang="en-US" altLang="zh-CN" sz="2400" b="1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b="1" dirty="0"/>
              <a:t>段内直接调用指令进行如下具体操作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）把返回地址偏移压入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</a:t>
            </a:r>
            <a:endParaRPr kumimoji="1"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）使得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之内容为目标地址偏移，从而实现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转移</a:t>
            </a:r>
            <a:endParaRPr kumimoji="1"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 smtClean="0"/>
              <a:t>第二步与无条件转移</a:t>
            </a:r>
            <a:r>
              <a:rPr kumimoji="1" lang="zh-CN" altLang="en-US" sz="2400" b="1" dirty="0"/>
              <a:t>指令的</a:t>
            </a:r>
            <a:r>
              <a:rPr kumimoji="1" lang="zh-CN" altLang="en-US" sz="2400" b="1" dirty="0" smtClean="0"/>
              <a:t>操作相同。与</a:t>
            </a:r>
            <a:r>
              <a:rPr kumimoji="1" lang="zh-CN" altLang="en-US" sz="2400" b="1" dirty="0"/>
              <a:t>无条件转移</a:t>
            </a:r>
            <a:r>
              <a:rPr kumimoji="1" lang="zh-CN" altLang="en-US" sz="2400" b="1" dirty="0" smtClean="0"/>
              <a:t>指令相比</a:t>
            </a:r>
            <a:r>
              <a:rPr kumimoji="1" lang="zh-CN" altLang="en-US" sz="2400" b="1" dirty="0"/>
              <a:t>，过程调用指令</a:t>
            </a:r>
            <a:r>
              <a:rPr kumimoji="1" lang="en-US" altLang="zh-CN" sz="2400" b="1" dirty="0"/>
              <a:t>CALL</a:t>
            </a:r>
            <a:r>
              <a:rPr kumimoji="1" lang="zh-CN" altLang="en-US" sz="2400" b="1" dirty="0"/>
              <a:t>只是多了第一</a:t>
            </a:r>
            <a:r>
              <a:rPr kumimoji="1" lang="zh-CN" altLang="en-US" sz="2400" b="1" dirty="0" smtClean="0"/>
              <a:t>步（保存</a:t>
            </a:r>
            <a:r>
              <a:rPr kumimoji="1" lang="zh-CN" altLang="en-US" sz="2400" b="1" dirty="0"/>
              <a:t>返回</a:t>
            </a:r>
            <a:r>
              <a:rPr kumimoji="1" lang="zh-CN" altLang="en-US" sz="2400" b="1" dirty="0" smtClean="0"/>
              <a:t>地址）。</a:t>
            </a:r>
            <a:endParaRPr kumimoji="1" lang="zh-CN" altLang="en-US" sz="2400" b="1" dirty="0"/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607640" y="1700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过程调用指令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683568" y="225172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CALL   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436096" y="1340768"/>
            <a:ext cx="3600400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  直接  </a:t>
            </a:r>
            <a:r>
              <a:rPr lang="zh-CN" altLang="en-US" sz="2000" b="1" dirty="0">
                <a:solidFill>
                  <a:srgbClr val="0000FF"/>
                </a:solidFill>
              </a:rPr>
              <a:t>调用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11188" y="6015386"/>
            <a:ext cx="8137276" cy="720080"/>
          </a:xfrm>
          <a:prstGeom prst="wedgeRectCallout">
            <a:avLst>
              <a:gd name="adj1" fmla="val -32757"/>
              <a:gd name="adj2" fmla="val -7790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返回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地址</a:t>
            </a:r>
            <a:r>
              <a:rPr lang="zh-CN" altLang="en-US" sz="2000" b="1" dirty="0">
                <a:solidFill>
                  <a:srgbClr val="0000FF"/>
                </a:solidFill>
              </a:rPr>
              <a:t>：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紧</a:t>
            </a:r>
            <a:r>
              <a:rPr lang="zh-CN" altLang="en-US" sz="2000" b="1" dirty="0">
                <a:solidFill>
                  <a:srgbClr val="0000FF"/>
                </a:solidFill>
              </a:rPr>
              <a:t>随过程调用指令的下一条指令的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地址（</a:t>
            </a:r>
            <a:r>
              <a:rPr lang="zh-CN" altLang="en-US" sz="2000" b="1" dirty="0">
                <a:solidFill>
                  <a:srgbClr val="0000FF"/>
                </a:solidFill>
              </a:rPr>
              <a:t>有效地址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>
                <a:solidFill>
                  <a:srgbClr val="0000FF"/>
                </a:solidFill>
              </a:rPr>
              <a:t>目标地址：子程序开始处的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地址（有效地址）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1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3.1.1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过程调用和返回指令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1544"/>
              </p:ext>
            </p:extLst>
          </p:nvPr>
        </p:nvGraphicFramePr>
        <p:xfrm>
          <a:off x="539552" y="2276872"/>
          <a:ext cx="7420464" cy="320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Visio" r:id="rId4" imgW="5104892" imgH="2204466" progId="Visio.Drawing.11">
                  <p:embed/>
                </p:oleObj>
              </mc:Choice>
              <mc:Fallback>
                <p:oleObj name="Visio" r:id="rId4" imgW="5104892" imgH="22044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7420464" cy="3202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899592" y="5733256"/>
            <a:ext cx="3600400" cy="864096"/>
          </a:xfrm>
          <a:prstGeom prst="wedgeRectCallout">
            <a:avLst>
              <a:gd name="adj1" fmla="val 32097"/>
              <a:gd name="adj2" fmla="val -7880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执行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段内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调用指令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堆栈变化示意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3.1.1  </a:t>
            </a:r>
            <a:r>
              <a:rPr lang="zh-CN" altLang="en-US" b="1" dirty="0" smtClean="0">
                <a:solidFill>
                  <a:srgbClr val="0000FF"/>
                </a:solidFill>
              </a:rPr>
              <a:t>过程调用和返回指令</a:t>
            </a:r>
            <a:endParaRPr lang="zh-CN" altLang="en-US" dirty="0"/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过程返回指令（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RET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607640" y="2874481"/>
            <a:ext cx="7924800" cy="48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该指令从堆栈弹出地址偏移，送到指令指针寄存器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607640" y="1700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</a:rPr>
              <a:t>过程返回指令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683568" y="225172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RET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436096" y="1340768"/>
            <a:ext cx="3600400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 </a:t>
            </a:r>
            <a:r>
              <a:rPr lang="zh-CN" altLang="en-US" sz="2000" b="1" dirty="0">
                <a:solidFill>
                  <a:srgbClr val="0000FF"/>
                </a:solidFill>
              </a:rPr>
              <a:t>返回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9648" y="3501008"/>
            <a:ext cx="79248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b="1" dirty="0" smtClean="0"/>
              <a:t>过程</a:t>
            </a:r>
            <a:r>
              <a:rPr kumimoji="1" lang="zh-CN" altLang="en-US" sz="2400" b="1" dirty="0"/>
              <a:t>返回指令用于从子程序返回到主程序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b="1" dirty="0" smtClean="0"/>
              <a:t>在</a:t>
            </a:r>
            <a:r>
              <a:rPr kumimoji="1" lang="zh-CN" altLang="en-US" sz="2400" b="1" dirty="0"/>
              <a:t>执行该指令时，从堆栈顶弹出返回地址，并转移到所弹出的地址，这样就实现了返回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b="1" dirty="0" smtClean="0"/>
              <a:t>通常</a:t>
            </a:r>
            <a:r>
              <a:rPr kumimoji="1" lang="zh-CN" altLang="en-US" sz="2400" b="1" dirty="0"/>
              <a:t>，这个返回地址就是在执行对应的调用指令时所压入堆栈的返回地址。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b="1" dirty="0" smtClean="0"/>
              <a:t>过程</a:t>
            </a:r>
            <a:r>
              <a:rPr kumimoji="1" lang="zh-CN" altLang="en-US" sz="2400" b="1" dirty="0"/>
              <a:t>返回指令的使用应该与过程调用指令所对应。</a:t>
            </a:r>
          </a:p>
        </p:txBody>
      </p:sp>
    </p:spTree>
    <p:extLst>
      <p:ext uri="{BB962C8B-B14F-4D97-AF65-F5344CB8AC3E}">
        <p14:creationId xmlns:p14="http://schemas.microsoft.com/office/powerpoint/2010/main" val="310142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2094</TotalTime>
  <Words>2472</Words>
  <Application>Microsoft Office PowerPoint</Application>
  <PresentationFormat>全屏显示(4:3)</PresentationFormat>
  <Paragraphs>383</Paragraphs>
  <Slides>31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Profile</vt:lpstr>
      <vt:lpstr>Visio</vt:lpstr>
      <vt:lpstr>第3章  程序设计初步</vt:lpstr>
      <vt:lpstr>3.1  堆栈的作用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学院三年科技计划与目标</dc:title>
  <dc:creator>YJW</dc:creator>
  <cp:lastModifiedBy>jwyang</cp:lastModifiedBy>
  <cp:revision>603</cp:revision>
  <dcterms:created xsi:type="dcterms:W3CDTF">2008-02-14T05:21:14Z</dcterms:created>
  <dcterms:modified xsi:type="dcterms:W3CDTF">2016-04-04T11:01:53Z</dcterms:modified>
</cp:coreProperties>
</file>