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8"/>
  </p:notesMasterIdLst>
  <p:sldIdLst>
    <p:sldId id="256" r:id="rId2"/>
    <p:sldId id="257" r:id="rId3"/>
    <p:sldId id="507" r:id="rId4"/>
    <p:sldId id="377" r:id="rId5"/>
    <p:sldId id="554" r:id="rId6"/>
    <p:sldId id="557" r:id="rId7"/>
    <p:sldId id="556" r:id="rId8"/>
    <p:sldId id="555" r:id="rId9"/>
    <p:sldId id="521" r:id="rId10"/>
    <p:sldId id="540" r:id="rId11"/>
    <p:sldId id="561" r:id="rId12"/>
    <p:sldId id="559" r:id="rId13"/>
    <p:sldId id="562" r:id="rId14"/>
    <p:sldId id="564" r:id="rId15"/>
    <p:sldId id="558" r:id="rId16"/>
    <p:sldId id="560" r:id="rId17"/>
    <p:sldId id="566" r:id="rId18"/>
    <p:sldId id="567" r:id="rId19"/>
    <p:sldId id="565" r:id="rId20"/>
    <p:sldId id="568" r:id="rId21"/>
    <p:sldId id="569" r:id="rId22"/>
    <p:sldId id="570" r:id="rId23"/>
    <p:sldId id="571" r:id="rId24"/>
    <p:sldId id="572" r:id="rId25"/>
    <p:sldId id="573" r:id="rId26"/>
    <p:sldId id="57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00FFFF"/>
    <a:srgbClr val="FFFFCC"/>
    <a:srgbClr val="99FF66"/>
    <a:srgbClr val="FFFFFF"/>
    <a:srgbClr val="D5D38F"/>
    <a:srgbClr val="00CCFF"/>
    <a:srgbClr val="33CC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6" d="100"/>
          <a:sy n="96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章  字符串操作和位操作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No:10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4.1  </a:t>
            </a:r>
            <a:r>
              <a:rPr lang="zh-CN" altLang="en-US" sz="3200" b="1" dirty="0">
                <a:solidFill>
                  <a:srgbClr val="D5D38F"/>
                </a:solidFill>
              </a:rPr>
              <a:t>字符串操作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4.2  </a:t>
            </a:r>
            <a:r>
              <a:rPr lang="zh-CN" altLang="en-US" sz="3200" b="1" dirty="0">
                <a:solidFill>
                  <a:srgbClr val="0000FF"/>
                </a:solidFill>
              </a:rPr>
              <a:t>位操作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4</a:t>
            </a:r>
            <a:r>
              <a:rPr lang="en-US" altLang="zh-CN" sz="3200" b="1" dirty="0" smtClean="0">
                <a:solidFill>
                  <a:srgbClr val="D5D38F"/>
                </a:solidFill>
              </a:rPr>
              <a:t>.3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条件设置字节指令</a:t>
            </a:r>
            <a:endParaRPr lang="en-US" altLang="zh-CN" sz="3200" b="1" dirty="0">
              <a:solidFill>
                <a:srgbClr val="D5D3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83428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  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BTC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BTR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BTS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endParaRPr kumimoji="1" lang="en-US" altLang="zh-CN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4287032"/>
            <a:ext cx="7924800" cy="180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操作数</a:t>
            </a:r>
            <a:r>
              <a:rPr kumimoji="1" lang="en-US" altLang="zh-CN" sz="2400" b="1" dirty="0">
                <a:latin typeface="+mn-ea"/>
                <a:ea typeface="+mn-ea"/>
              </a:rPr>
              <a:t>OPRD1</a:t>
            </a:r>
            <a:r>
              <a:rPr kumimoji="1" lang="zh-CN" altLang="en-US" sz="2400" b="1" dirty="0">
                <a:latin typeface="+mn-ea"/>
                <a:ea typeface="+mn-ea"/>
              </a:rPr>
              <a:t>指定位串</a:t>
            </a:r>
            <a:r>
              <a:rPr kumimoji="1" lang="zh-CN" altLang="en-US" sz="2400" b="1" dirty="0" smtClean="0">
                <a:latin typeface="+mn-ea"/>
                <a:ea typeface="+mn-ea"/>
              </a:rPr>
              <a:t>，可以</a:t>
            </a:r>
            <a:r>
              <a:rPr kumimoji="1" lang="zh-CN" altLang="en-US" sz="2400" b="1" dirty="0">
                <a:latin typeface="+mn-ea"/>
                <a:ea typeface="+mn-ea"/>
              </a:rPr>
              <a:t>是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latin typeface="+mn-ea"/>
                <a:ea typeface="+mn-ea"/>
              </a:rPr>
              <a:t>位</a:t>
            </a:r>
            <a:r>
              <a:rPr kumimoji="1" lang="zh-CN" altLang="en-US" sz="2400" b="1" dirty="0" smtClean="0">
                <a:latin typeface="+mn-ea"/>
                <a:ea typeface="+mn-ea"/>
              </a:rPr>
              <a:t>通用寄存器，可以是</a:t>
            </a:r>
            <a:r>
              <a:rPr kumimoji="1" lang="en-US" altLang="zh-CN" sz="2400" b="1" dirty="0" smtClean="0">
                <a:latin typeface="+mn-ea"/>
                <a:ea typeface="+mn-ea"/>
              </a:rPr>
              <a:t>16</a:t>
            </a:r>
            <a:r>
              <a:rPr kumimoji="1" lang="zh-CN" altLang="en-US" sz="2400" b="1" dirty="0" smtClean="0">
                <a:latin typeface="+mn-ea"/>
                <a:ea typeface="+mn-ea"/>
              </a:rPr>
              <a:t>位或</a:t>
            </a:r>
            <a:r>
              <a:rPr kumimoji="1" lang="en-US" altLang="zh-CN" sz="2400" b="1" dirty="0" smtClean="0">
                <a:latin typeface="+mn-ea"/>
                <a:ea typeface="+mn-ea"/>
              </a:rPr>
              <a:t>32</a:t>
            </a:r>
            <a:r>
              <a:rPr kumimoji="1" lang="zh-CN" altLang="en-US" sz="2400" b="1" dirty="0" smtClean="0">
                <a:latin typeface="+mn-ea"/>
                <a:ea typeface="+mn-ea"/>
              </a:rPr>
              <a:t>位存储单元</a:t>
            </a:r>
            <a:r>
              <a:rPr kumimoji="1" lang="zh-CN" altLang="en-US" sz="2400" b="1" dirty="0">
                <a:latin typeface="+mn-ea"/>
                <a:ea typeface="+mn-ea"/>
              </a:rPr>
              <a:t>地址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</a:rPr>
              <a:t>操作数</a:t>
            </a:r>
            <a:r>
              <a:rPr kumimoji="1" lang="en-US" altLang="zh-CN" sz="2400" b="1" dirty="0">
                <a:latin typeface="+mn-ea"/>
              </a:rPr>
              <a:t>OPRD2</a:t>
            </a:r>
            <a:r>
              <a:rPr kumimoji="1" lang="zh-CN" altLang="en-US" sz="2400" b="1" dirty="0">
                <a:latin typeface="+mn-ea"/>
              </a:rPr>
              <a:t>指定位</a:t>
            </a:r>
            <a:r>
              <a:rPr kumimoji="1" lang="zh-CN" altLang="en-US" sz="2400" b="1" dirty="0" smtClean="0">
                <a:latin typeface="+mn-ea"/>
              </a:rPr>
              <a:t>号，</a:t>
            </a:r>
            <a:r>
              <a:rPr kumimoji="1" lang="zh-CN" altLang="en-US" sz="2400" b="1" dirty="0" smtClean="0">
                <a:latin typeface="+mn-ea"/>
                <a:ea typeface="+mn-ea"/>
              </a:rPr>
              <a:t>可以</a:t>
            </a:r>
            <a:r>
              <a:rPr kumimoji="1" lang="zh-CN" altLang="en-US" sz="2400" b="1" dirty="0">
                <a:latin typeface="+mn-ea"/>
                <a:ea typeface="+mn-ea"/>
              </a:rPr>
              <a:t>是操作数</a:t>
            </a:r>
            <a:r>
              <a:rPr kumimoji="1" lang="en-US" altLang="zh-CN" sz="2400" b="1" dirty="0">
                <a:latin typeface="+mn-ea"/>
                <a:ea typeface="+mn-ea"/>
              </a:rPr>
              <a:t>OPRD1</a:t>
            </a:r>
            <a:r>
              <a:rPr kumimoji="1" lang="zh-CN" altLang="en-US" sz="2400" b="1" dirty="0">
                <a:latin typeface="+mn-ea"/>
                <a:ea typeface="+mn-ea"/>
              </a:rPr>
              <a:t>尺寸相同的通用寄存器，也可以是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位立即数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83428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  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BTC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BTR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BTS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endParaRPr kumimoji="1" lang="en-US" altLang="zh-CN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4149080"/>
            <a:ext cx="7924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+mn-ea"/>
                <a:ea typeface="+mn-ea"/>
              </a:rPr>
              <a:t>位</a:t>
            </a:r>
            <a:r>
              <a:rPr kumimoji="1" lang="zh-CN" altLang="en-US" sz="2000" b="1" dirty="0">
                <a:latin typeface="+mn-ea"/>
                <a:ea typeface="+mn-ea"/>
              </a:rPr>
              <a:t>测试指令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BT</a:t>
            </a:r>
            <a:r>
              <a:rPr kumimoji="1" lang="zh-CN" altLang="en-US" sz="2000" b="1" dirty="0" smtClean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latin typeface="+mn-ea"/>
                <a:ea typeface="+mn-ea"/>
              </a:rPr>
              <a:t>把被测试位的值送到进位标志</a:t>
            </a:r>
            <a:r>
              <a:rPr kumimoji="1" lang="en-US" altLang="zh-CN" sz="2000" b="1" dirty="0">
                <a:latin typeface="+mn-ea"/>
                <a:ea typeface="+mn-ea"/>
              </a:rPr>
              <a:t>CF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+mn-ea"/>
                <a:ea typeface="+mn-ea"/>
              </a:rPr>
              <a:t>位</a:t>
            </a:r>
            <a:r>
              <a:rPr kumimoji="1" lang="zh-CN" altLang="en-US" sz="2000" b="1" dirty="0">
                <a:latin typeface="+mn-ea"/>
                <a:ea typeface="+mn-ea"/>
              </a:rPr>
              <a:t>测试并取反指令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BTC</a:t>
            </a:r>
            <a:r>
              <a:rPr kumimoji="1" lang="zh-CN" altLang="en-US" sz="2000" b="1" dirty="0" smtClean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latin typeface="+mn-ea"/>
                <a:ea typeface="+mn-ea"/>
              </a:rPr>
              <a:t>把被测试位的值送到进位标志</a:t>
            </a:r>
            <a:r>
              <a:rPr kumimoji="1" lang="en-US" altLang="zh-CN" sz="2000" b="1" dirty="0">
                <a:latin typeface="+mn-ea"/>
                <a:ea typeface="+mn-ea"/>
              </a:rPr>
              <a:t>CF</a:t>
            </a:r>
            <a:r>
              <a:rPr kumimoji="1" lang="zh-CN" altLang="en-US" sz="2000" b="1" dirty="0">
                <a:latin typeface="+mn-ea"/>
                <a:ea typeface="+mn-ea"/>
              </a:rPr>
              <a:t>，并且把被测试位取反。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+mn-ea"/>
                <a:ea typeface="+mn-ea"/>
              </a:rPr>
              <a:t>位</a:t>
            </a:r>
            <a:r>
              <a:rPr kumimoji="1" lang="zh-CN" altLang="en-US" sz="2000" b="1" dirty="0">
                <a:latin typeface="+mn-ea"/>
                <a:ea typeface="+mn-ea"/>
              </a:rPr>
              <a:t>测试并复位指令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BTR</a:t>
            </a:r>
            <a:r>
              <a:rPr kumimoji="1" lang="zh-CN" altLang="en-US" sz="2000" b="1" dirty="0" smtClean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latin typeface="+mn-ea"/>
                <a:ea typeface="+mn-ea"/>
              </a:rPr>
              <a:t>把被测试位的值送到进位标志</a:t>
            </a:r>
            <a:r>
              <a:rPr kumimoji="1" lang="en-US" altLang="zh-CN" sz="2000" b="1" dirty="0">
                <a:latin typeface="+mn-ea"/>
                <a:ea typeface="+mn-ea"/>
              </a:rPr>
              <a:t>CF</a:t>
            </a:r>
            <a:r>
              <a:rPr kumimoji="1" lang="zh-CN" altLang="en-US" sz="2000" b="1" dirty="0">
                <a:latin typeface="+mn-ea"/>
                <a:ea typeface="+mn-ea"/>
              </a:rPr>
              <a:t>，并且把被测试位复位，也即清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+mn-ea"/>
                <a:ea typeface="+mn-ea"/>
              </a:rPr>
              <a:t>位</a:t>
            </a:r>
            <a:r>
              <a:rPr kumimoji="1" lang="zh-CN" altLang="en-US" sz="2000" b="1" dirty="0">
                <a:latin typeface="+mn-ea"/>
                <a:ea typeface="+mn-ea"/>
              </a:rPr>
              <a:t>测试并置位指令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BTS</a:t>
            </a:r>
            <a:r>
              <a:rPr kumimoji="1" lang="zh-CN" altLang="en-US" sz="2000" b="1" dirty="0" smtClean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latin typeface="+mn-ea"/>
                <a:ea typeface="+mn-ea"/>
              </a:rPr>
              <a:t>把被测试位的值送到进位标志</a:t>
            </a:r>
            <a:r>
              <a:rPr kumimoji="1" lang="en-US" altLang="zh-CN" sz="2000" b="1" dirty="0">
                <a:latin typeface="+mn-ea"/>
                <a:ea typeface="+mn-ea"/>
              </a:rPr>
              <a:t>CF</a:t>
            </a:r>
            <a:r>
              <a:rPr kumimoji="1" lang="zh-CN" altLang="en-US" sz="2000" b="1" dirty="0">
                <a:latin typeface="+mn-ea"/>
                <a:ea typeface="+mn-ea"/>
              </a:rPr>
              <a:t>，并且把被测试位置位，也即置</a:t>
            </a:r>
            <a:r>
              <a:rPr kumimoji="1" lang="en-US" altLang="zh-CN" sz="2000" b="1" dirty="0">
                <a:latin typeface="+mn-ea"/>
                <a:ea typeface="+mn-ea"/>
              </a:rPr>
              <a:t>1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zh-CN" altLang="en-US" sz="2000" b="1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0928"/>
            <a:ext cx="828357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3456H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DX=3456H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 DX=3476H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18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CX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CF=1, DX=3472H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（被测位号是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ECX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 DX=347AH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38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CF=1, DX=347AH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（被测位号是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演示位测试及设置指令的使用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55576" y="5301208"/>
            <a:ext cx="6048672" cy="1224136"/>
          </a:xfrm>
          <a:prstGeom prst="wedgeRoundRectCallout">
            <a:avLst>
              <a:gd name="adj1" fmla="val 1780"/>
              <a:gd name="adj2" fmla="val -6930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如果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位）寄存器，那么被测位串也就限于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位），实际被测位号将是操作数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取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（或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）的余数。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54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5" y="1628800"/>
            <a:ext cx="777723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如果</a:t>
            </a:r>
            <a:r>
              <a:rPr lang="zh-CN" altLang="en-US" sz="2000" b="1" dirty="0"/>
              <a:t>给出被测位串的操作数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位（或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位）存储单元的地址，那么意味着被测的位串在存储器中</a:t>
            </a:r>
            <a:r>
              <a:rPr lang="zh-CN" altLang="en-US" sz="2000" b="1" dirty="0" smtClean="0"/>
              <a:t>。存储器</a:t>
            </a:r>
            <a:r>
              <a:rPr lang="zh-CN" altLang="en-US" sz="2000" b="1" dirty="0"/>
              <a:t>中的被测位串可以足够长，可以是多个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位（或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假设</a:t>
            </a:r>
            <a:r>
              <a:rPr lang="zh-CN" altLang="en-US" sz="2000" b="1" dirty="0"/>
              <a:t>由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给出的存储单元有效地址是</a:t>
            </a:r>
            <a:r>
              <a:rPr lang="en-US" altLang="zh-CN" sz="2000" b="1" dirty="0"/>
              <a:t>EA</a:t>
            </a:r>
            <a:r>
              <a:rPr lang="zh-CN" altLang="en-US" sz="2000" b="1" dirty="0"/>
              <a:t>，由</a:t>
            </a:r>
            <a:r>
              <a:rPr lang="en-US" altLang="zh-CN" sz="2000" b="1" dirty="0"/>
              <a:t>OPRD2</a:t>
            </a:r>
            <a:r>
              <a:rPr lang="zh-CN" altLang="en-US" sz="2000" b="1" dirty="0"/>
              <a:t>给出的位号是</a:t>
            </a:r>
            <a:r>
              <a:rPr lang="en-US" altLang="zh-CN" sz="2000" b="1" dirty="0" err="1"/>
              <a:t>BitOffet</a:t>
            </a:r>
            <a:r>
              <a:rPr lang="zh-CN" altLang="en-US" sz="2000" b="1" dirty="0"/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/>
              <a:t>    在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位存储单元的情况下：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实测存储单元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EA + (4 ∗ 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  32))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实测位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  32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/>
              <a:t>    在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位存储单元的情况下：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实测存储单元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EA + (2 ∗ 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DIV  16))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实测位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5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5" y="1628800"/>
            <a:ext cx="777723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如果</a:t>
            </a:r>
            <a:r>
              <a:rPr lang="zh-CN" altLang="en-US" sz="2000" b="1" dirty="0"/>
              <a:t>给出被测位串的操作数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位（或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位）存储单元的地址，那么意味着被测的位串在存储器中</a:t>
            </a:r>
            <a:r>
              <a:rPr lang="zh-CN" altLang="en-US" sz="2000" b="1" dirty="0" smtClean="0"/>
              <a:t>。存储器</a:t>
            </a:r>
            <a:r>
              <a:rPr lang="zh-CN" altLang="en-US" sz="2000" b="1" dirty="0"/>
              <a:t>中的被测位串可以足够长，可以是多个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位（或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假设</a:t>
            </a:r>
            <a:r>
              <a:rPr lang="zh-CN" altLang="en-US" sz="2000" b="1" dirty="0"/>
              <a:t>由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给出的存储单元有效地址是</a:t>
            </a:r>
            <a:r>
              <a:rPr lang="en-US" altLang="zh-CN" sz="2000" b="1" dirty="0"/>
              <a:t>EA</a:t>
            </a:r>
            <a:r>
              <a:rPr lang="zh-CN" altLang="en-US" sz="2000" b="1" dirty="0"/>
              <a:t>，由</a:t>
            </a:r>
            <a:r>
              <a:rPr lang="en-US" altLang="zh-CN" sz="2000" b="1" dirty="0"/>
              <a:t>OPRD2</a:t>
            </a:r>
            <a:r>
              <a:rPr lang="zh-CN" altLang="en-US" sz="2000" b="1" dirty="0"/>
              <a:t>给出的位号是</a:t>
            </a:r>
            <a:r>
              <a:rPr lang="en-US" altLang="zh-CN" sz="2000" b="1" dirty="0" err="1"/>
              <a:t>BitOffet</a:t>
            </a:r>
            <a:r>
              <a:rPr lang="zh-CN" altLang="en-US" sz="2000" b="1" dirty="0"/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/>
              <a:t>    在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位存储单元的情况下：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实测存储单元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EA + (4 ∗ 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  32))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实测位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  32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 smtClean="0"/>
              <a:t>    在</a:t>
            </a:r>
            <a:r>
              <a:rPr lang="en-US" altLang="zh-CN" sz="2000" b="1" dirty="0"/>
              <a:t>OPRD1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位存储单元的情况下：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实测存储单元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EA + (2 ∗ 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DIV  16))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实测位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BitOffset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39952" y="980728"/>
            <a:ext cx="4814653" cy="1656184"/>
          </a:xfrm>
          <a:prstGeom prst="wedgeRoundRectCallout">
            <a:avLst>
              <a:gd name="adj1" fmla="val -33651"/>
              <a:gd name="adj2" fmla="val 6828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由于操作数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可以是有符号整数值，所以当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位时，可访问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(-2G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）至（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2G-1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）范围内的位串；当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OPRD2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位时，可访问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(-32K)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至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(32K-1)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范围内的位串。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2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564904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bitstr2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取得位串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17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43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00808"/>
            <a:ext cx="4157067" cy="864096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改写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dp48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的嵌入汇编代码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85968" y="5427226"/>
            <a:ext cx="6048672" cy="936104"/>
          </a:xfrm>
          <a:prstGeom prst="wedgeRoundRectCallout">
            <a:avLst>
              <a:gd name="adj1" fmla="val 1780"/>
              <a:gd name="adj2" fmla="val -6930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利用了指令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BTS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可以跨越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位边界的特点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位构成的位串，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作为一个整体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来对待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586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636912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bitstr2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取得位串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17-16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位，是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个字的第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[EDX+2]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43-32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位，是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个字的第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[EDX+4]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628800"/>
            <a:ext cx="4229075" cy="916940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再次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改写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dp48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的嵌入汇编代码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27584" y="5589240"/>
            <a:ext cx="6048672" cy="936104"/>
          </a:xfrm>
          <a:prstGeom prst="wedgeRoundRectCallout">
            <a:avLst>
              <a:gd name="adj1" fmla="val 1780"/>
              <a:gd name="adj2" fmla="val -6930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把这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位的位串，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位的位串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来处理。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位扫描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r>
              <a:rPr lang="zh-CN" altLang="en-US" sz="2800" b="1" dirty="0">
                <a:solidFill>
                  <a:srgbClr val="0000FF"/>
                </a:solidFill>
              </a:rPr>
              <a:t>组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位扫描指令组含有如下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顺向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位扫描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Scan Forward)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BSF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逆向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位扫描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Scan Reverse)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BSR</a:t>
            </a:r>
          </a:p>
        </p:txBody>
      </p:sp>
    </p:spTree>
    <p:extLst>
      <p:ext uri="{BB962C8B-B14F-4D97-AF65-F5344CB8AC3E}">
        <p14:creationId xmlns:p14="http://schemas.microsoft.com/office/powerpoint/2010/main" val="117736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91095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BSF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BSR 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endParaRPr kumimoji="1" lang="en-US" altLang="zh-CN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位扫描指令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356992"/>
            <a:ext cx="7924800" cy="136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操作数</a:t>
            </a:r>
            <a:r>
              <a:rPr kumimoji="1" lang="en-US" altLang="zh-CN" sz="2400" b="1" dirty="0">
                <a:latin typeface="+mn-ea"/>
                <a:ea typeface="+mn-ea"/>
              </a:rPr>
              <a:t>OPRD1</a:t>
            </a:r>
            <a:r>
              <a:rPr kumimoji="1" lang="zh-CN" altLang="en-US" sz="2400" b="1" dirty="0">
                <a:latin typeface="+mn-ea"/>
                <a:ea typeface="+mn-ea"/>
              </a:rPr>
              <a:t>是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或</a:t>
            </a:r>
            <a:r>
              <a:rPr kumimoji="1" lang="en-US" altLang="zh-CN" sz="2400" b="1" dirty="0"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latin typeface="+mn-ea"/>
                <a:ea typeface="+mn-ea"/>
              </a:rPr>
              <a:t>位通用寄存器，操作数</a:t>
            </a:r>
            <a:r>
              <a:rPr kumimoji="1" lang="en-US" altLang="zh-CN" sz="2400" b="1" dirty="0">
                <a:latin typeface="+mn-ea"/>
                <a:ea typeface="+mn-ea"/>
              </a:rPr>
              <a:t>OPRD2</a:t>
            </a:r>
            <a:r>
              <a:rPr kumimoji="1" lang="zh-CN" altLang="en-US" sz="2400" b="1" dirty="0">
                <a:latin typeface="+mn-ea"/>
                <a:ea typeface="+mn-ea"/>
              </a:rPr>
              <a:t>可以是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latin typeface="+mn-ea"/>
                <a:ea typeface="+mn-ea"/>
              </a:rPr>
              <a:t>位通用寄存器或者存储单元；但操作数</a:t>
            </a:r>
            <a:r>
              <a:rPr kumimoji="1" lang="en-US" altLang="zh-CN" sz="2400" b="1" dirty="0">
                <a:latin typeface="+mn-ea"/>
                <a:ea typeface="+mn-ea"/>
              </a:rPr>
              <a:t>OPRD1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OPRD2</a:t>
            </a:r>
            <a:r>
              <a:rPr kumimoji="1" lang="zh-CN" altLang="en-US" sz="2400" b="1" dirty="0">
                <a:latin typeface="+mn-ea"/>
                <a:ea typeface="+mn-ea"/>
              </a:rPr>
              <a:t>的位数</a:t>
            </a:r>
            <a:r>
              <a:rPr kumimoji="1" lang="en-US" altLang="zh-CN" sz="2400" b="1" dirty="0"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latin typeface="+mn-ea"/>
                <a:ea typeface="+mn-ea"/>
              </a:rPr>
              <a:t>长度</a:t>
            </a:r>
            <a:r>
              <a:rPr kumimoji="1" lang="en-US" altLang="zh-CN" sz="2400" b="1" dirty="0"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latin typeface="+mn-ea"/>
                <a:ea typeface="+mn-ea"/>
              </a:rPr>
              <a:t>必须相同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91095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BSF  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BSR 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i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endParaRPr kumimoji="1" lang="en-US" altLang="zh-CN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位扫描指令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356992"/>
            <a:ext cx="7924800" cy="299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+mn-ea"/>
                <a:ea typeface="+mn-ea"/>
              </a:rPr>
              <a:t>顺向</a:t>
            </a:r>
            <a:r>
              <a:rPr kumimoji="1" lang="zh-CN" altLang="en-US" sz="2000" b="1" dirty="0">
                <a:latin typeface="+mn-ea"/>
                <a:ea typeface="+mn-ea"/>
              </a:rPr>
              <a:t>位扫描指令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BSF</a:t>
            </a:r>
            <a:r>
              <a:rPr kumimoji="1" lang="zh-CN" altLang="en-US" sz="2000" b="1" dirty="0" smtClean="0">
                <a:latin typeface="+mn-ea"/>
                <a:ea typeface="+mn-ea"/>
              </a:rPr>
              <a:t>，从</a:t>
            </a:r>
            <a:r>
              <a:rPr kumimoji="1" lang="zh-CN" altLang="en-US" sz="2000" b="1" dirty="0">
                <a:latin typeface="+mn-ea"/>
                <a:ea typeface="+mn-ea"/>
              </a:rPr>
              <a:t>右向左（位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至位</a:t>
            </a:r>
            <a:r>
              <a:rPr kumimoji="1" lang="en-US" altLang="zh-CN" sz="2000" b="1" dirty="0">
                <a:latin typeface="+mn-ea"/>
                <a:ea typeface="+mn-ea"/>
              </a:rPr>
              <a:t>15</a:t>
            </a:r>
            <a:r>
              <a:rPr kumimoji="1" lang="zh-CN" altLang="en-US" sz="2000" b="1" dirty="0">
                <a:latin typeface="+mn-ea"/>
                <a:ea typeface="+mn-ea"/>
              </a:rPr>
              <a:t>或位</a:t>
            </a:r>
            <a:r>
              <a:rPr kumimoji="1" lang="en-US" altLang="zh-CN" sz="2000" b="1" dirty="0">
                <a:latin typeface="+mn-ea"/>
                <a:ea typeface="+mn-ea"/>
              </a:rPr>
              <a:t>31</a:t>
            </a:r>
            <a:r>
              <a:rPr kumimoji="1" lang="zh-CN" altLang="en-US" sz="2000" b="1" dirty="0">
                <a:latin typeface="+mn-ea"/>
                <a:ea typeface="+mn-ea"/>
              </a:rPr>
              <a:t>）扫描字</a:t>
            </a:r>
            <a:r>
              <a:rPr kumimoji="1" lang="zh-CN" altLang="en-US" sz="2000" b="1" dirty="0" smtClean="0">
                <a:latin typeface="+mn-ea"/>
                <a:ea typeface="+mn-ea"/>
              </a:rPr>
              <a:t>或双</a:t>
            </a:r>
            <a:r>
              <a:rPr kumimoji="1" lang="zh-CN" altLang="en-US" sz="2000" b="1" dirty="0">
                <a:latin typeface="+mn-ea"/>
                <a:ea typeface="+mn-ea"/>
              </a:rPr>
              <a:t>字操作数</a:t>
            </a:r>
            <a:r>
              <a:rPr kumimoji="1" lang="en-US" altLang="zh-CN" sz="2000" b="1" dirty="0">
                <a:latin typeface="+mn-ea"/>
                <a:ea typeface="+mn-ea"/>
              </a:rPr>
              <a:t>OPRD2</a:t>
            </a:r>
            <a:r>
              <a:rPr kumimoji="1" lang="zh-CN" altLang="en-US" sz="2000" b="1" dirty="0">
                <a:latin typeface="+mn-ea"/>
                <a:ea typeface="+mn-ea"/>
              </a:rPr>
              <a:t>中第一个含“</a:t>
            </a:r>
            <a:r>
              <a:rPr kumimoji="1" lang="en-US" altLang="zh-CN" sz="2000" b="1" dirty="0">
                <a:latin typeface="+mn-ea"/>
                <a:ea typeface="+mn-ea"/>
              </a:rPr>
              <a:t>1”</a:t>
            </a:r>
            <a:r>
              <a:rPr kumimoji="1" lang="zh-CN" altLang="en-US" sz="2000" b="1" dirty="0">
                <a:latin typeface="+mn-ea"/>
                <a:ea typeface="+mn-ea"/>
              </a:rPr>
              <a:t>的位，并把扫描到的第一个含“</a:t>
            </a:r>
            <a:r>
              <a:rPr kumimoji="1" lang="en-US" altLang="zh-CN" sz="2000" b="1" dirty="0">
                <a:latin typeface="+mn-ea"/>
                <a:ea typeface="+mn-ea"/>
              </a:rPr>
              <a:t>1”</a:t>
            </a:r>
            <a:r>
              <a:rPr kumimoji="1" lang="zh-CN" altLang="en-US" sz="2000" b="1" dirty="0">
                <a:latin typeface="+mn-ea"/>
                <a:ea typeface="+mn-ea"/>
              </a:rPr>
              <a:t>的位的位号送操作数</a:t>
            </a:r>
            <a:r>
              <a:rPr kumimoji="1" lang="en-US" altLang="zh-CN" sz="2000" b="1" dirty="0">
                <a:latin typeface="+mn-ea"/>
                <a:ea typeface="+mn-ea"/>
              </a:rPr>
              <a:t>OPRD1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+mn-ea"/>
                <a:ea typeface="+mn-ea"/>
              </a:rPr>
              <a:t>逆向</a:t>
            </a:r>
            <a:r>
              <a:rPr kumimoji="1" lang="zh-CN" altLang="en-US" sz="2000" b="1" dirty="0">
                <a:latin typeface="+mn-ea"/>
                <a:ea typeface="+mn-ea"/>
              </a:rPr>
              <a:t>位扫描指令</a:t>
            </a:r>
            <a:r>
              <a:rPr kumimoji="1" lang="en-US" altLang="zh-CN" sz="2000" b="1" dirty="0" smtClean="0">
                <a:latin typeface="+mn-ea"/>
                <a:ea typeface="+mn-ea"/>
              </a:rPr>
              <a:t>BSR</a:t>
            </a:r>
            <a:r>
              <a:rPr kumimoji="1" lang="zh-CN" altLang="en-US" sz="2000" b="1" dirty="0" smtClean="0">
                <a:latin typeface="+mn-ea"/>
                <a:ea typeface="+mn-ea"/>
              </a:rPr>
              <a:t>，从</a:t>
            </a:r>
            <a:r>
              <a:rPr kumimoji="1" lang="zh-CN" altLang="en-US" sz="2000" b="1" dirty="0">
                <a:latin typeface="+mn-ea"/>
                <a:ea typeface="+mn-ea"/>
              </a:rPr>
              <a:t>左向右（位</a:t>
            </a:r>
            <a:r>
              <a:rPr kumimoji="1" lang="en-US" altLang="zh-CN" sz="2000" b="1" dirty="0">
                <a:latin typeface="+mn-ea"/>
                <a:ea typeface="+mn-ea"/>
              </a:rPr>
              <a:t>15</a:t>
            </a:r>
            <a:r>
              <a:rPr kumimoji="1" lang="zh-CN" altLang="en-US" sz="2000" b="1" dirty="0">
                <a:latin typeface="+mn-ea"/>
                <a:ea typeface="+mn-ea"/>
              </a:rPr>
              <a:t>或位</a:t>
            </a:r>
            <a:r>
              <a:rPr kumimoji="1" lang="en-US" altLang="zh-CN" sz="2000" b="1" dirty="0">
                <a:latin typeface="+mn-ea"/>
                <a:ea typeface="+mn-ea"/>
              </a:rPr>
              <a:t>31</a:t>
            </a:r>
            <a:r>
              <a:rPr kumimoji="1" lang="zh-CN" altLang="en-US" sz="2000" b="1" dirty="0">
                <a:latin typeface="+mn-ea"/>
                <a:ea typeface="+mn-ea"/>
              </a:rPr>
              <a:t>至位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）扫描字</a:t>
            </a:r>
            <a:r>
              <a:rPr kumimoji="1" lang="zh-CN" altLang="en-US" sz="2000" b="1" dirty="0" smtClean="0">
                <a:latin typeface="+mn-ea"/>
                <a:ea typeface="+mn-ea"/>
              </a:rPr>
              <a:t>或双</a:t>
            </a:r>
            <a:r>
              <a:rPr kumimoji="1" lang="zh-CN" altLang="en-US" sz="2000" b="1" dirty="0">
                <a:latin typeface="+mn-ea"/>
                <a:ea typeface="+mn-ea"/>
              </a:rPr>
              <a:t>字操作数</a:t>
            </a:r>
            <a:r>
              <a:rPr kumimoji="1" lang="en-US" altLang="zh-CN" sz="2000" b="1" dirty="0">
                <a:latin typeface="+mn-ea"/>
                <a:ea typeface="+mn-ea"/>
              </a:rPr>
              <a:t>OPRD2</a:t>
            </a:r>
            <a:r>
              <a:rPr kumimoji="1" lang="zh-CN" altLang="en-US" sz="2000" b="1" dirty="0">
                <a:latin typeface="+mn-ea"/>
                <a:ea typeface="+mn-ea"/>
              </a:rPr>
              <a:t>中第一个含“</a:t>
            </a:r>
            <a:r>
              <a:rPr kumimoji="1" lang="en-US" altLang="zh-CN" sz="2000" b="1" dirty="0">
                <a:latin typeface="+mn-ea"/>
                <a:ea typeface="+mn-ea"/>
              </a:rPr>
              <a:t>1”</a:t>
            </a:r>
            <a:r>
              <a:rPr kumimoji="1" lang="zh-CN" altLang="en-US" sz="2000" b="1" dirty="0">
                <a:latin typeface="+mn-ea"/>
                <a:ea typeface="+mn-ea"/>
              </a:rPr>
              <a:t>的位，并把扫描到的第一个含“</a:t>
            </a:r>
            <a:r>
              <a:rPr kumimoji="1" lang="en-US" altLang="zh-CN" sz="2000" b="1" dirty="0">
                <a:latin typeface="+mn-ea"/>
                <a:ea typeface="+mn-ea"/>
              </a:rPr>
              <a:t>1”</a:t>
            </a:r>
            <a:r>
              <a:rPr kumimoji="1" lang="zh-CN" altLang="en-US" sz="2000" b="1" dirty="0">
                <a:latin typeface="+mn-ea"/>
                <a:ea typeface="+mn-ea"/>
              </a:rPr>
              <a:t>的位的位号送操作数</a:t>
            </a:r>
            <a:r>
              <a:rPr kumimoji="1" lang="en-US" altLang="zh-CN" sz="2000" b="1" dirty="0">
                <a:latin typeface="+mn-ea"/>
                <a:ea typeface="+mn-ea"/>
              </a:rPr>
              <a:t>OPRD1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+mn-ea"/>
                <a:ea typeface="+mn-ea"/>
              </a:rPr>
              <a:t>如果</a:t>
            </a:r>
            <a:r>
              <a:rPr kumimoji="1" lang="zh-CN" altLang="en-US" sz="2000" b="1" dirty="0">
                <a:latin typeface="+mn-ea"/>
                <a:ea typeface="+mn-ea"/>
              </a:rPr>
              <a:t>字或双字操作数</a:t>
            </a:r>
            <a:r>
              <a:rPr kumimoji="1" lang="en-US" altLang="zh-CN" sz="2000" b="1" dirty="0">
                <a:latin typeface="+mn-ea"/>
                <a:ea typeface="+mn-ea"/>
              </a:rPr>
              <a:t>OPRD2</a:t>
            </a:r>
            <a:r>
              <a:rPr kumimoji="1" lang="zh-CN" altLang="en-US" sz="2000" b="1" dirty="0">
                <a:latin typeface="+mn-ea"/>
                <a:ea typeface="+mn-ea"/>
              </a:rPr>
              <a:t>等于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，那么零标志</a:t>
            </a:r>
            <a:r>
              <a:rPr kumimoji="1" lang="en-US" altLang="zh-CN" sz="2000" b="1" dirty="0">
                <a:latin typeface="+mn-ea"/>
                <a:ea typeface="+mn-ea"/>
              </a:rPr>
              <a:t>ZF</a:t>
            </a:r>
            <a:r>
              <a:rPr kumimoji="1" lang="zh-CN" altLang="en-US" sz="2000" b="1" dirty="0">
                <a:latin typeface="+mn-ea"/>
                <a:ea typeface="+mn-ea"/>
              </a:rPr>
              <a:t>被置</a:t>
            </a:r>
            <a:r>
              <a:rPr kumimoji="1" lang="en-US" altLang="zh-CN" sz="2000" b="1" dirty="0">
                <a:latin typeface="+mn-ea"/>
                <a:ea typeface="+mn-ea"/>
              </a:rPr>
              <a:t>1</a:t>
            </a:r>
            <a:r>
              <a:rPr kumimoji="1" lang="zh-CN" altLang="en-US" sz="2000" b="1" dirty="0">
                <a:latin typeface="+mn-ea"/>
                <a:ea typeface="+mn-ea"/>
              </a:rPr>
              <a:t>，操作数</a:t>
            </a:r>
            <a:r>
              <a:rPr kumimoji="1" lang="en-US" altLang="zh-CN" sz="2000" b="1" dirty="0">
                <a:latin typeface="+mn-ea"/>
                <a:ea typeface="+mn-ea"/>
              </a:rPr>
              <a:t>OPRD1</a:t>
            </a:r>
            <a:r>
              <a:rPr kumimoji="1" lang="zh-CN" altLang="en-US" sz="2000" b="1" dirty="0">
                <a:latin typeface="+mn-ea"/>
                <a:ea typeface="+mn-ea"/>
              </a:rPr>
              <a:t>的值不确定；否则零标志</a:t>
            </a:r>
            <a:r>
              <a:rPr kumimoji="1" lang="en-US" altLang="zh-CN" sz="2000" b="1" dirty="0">
                <a:latin typeface="+mn-ea"/>
                <a:ea typeface="+mn-ea"/>
              </a:rPr>
              <a:t>ZF</a:t>
            </a:r>
            <a:r>
              <a:rPr kumimoji="1" lang="zh-CN" altLang="en-US" sz="2000" b="1" dirty="0">
                <a:latin typeface="+mn-ea"/>
                <a:ea typeface="+mn-ea"/>
              </a:rPr>
              <a:t>被清</a:t>
            </a:r>
            <a:r>
              <a:rPr kumimoji="1" lang="en-US" altLang="zh-CN" sz="2000" b="1" dirty="0">
                <a:latin typeface="+mn-ea"/>
                <a:ea typeface="+mn-ea"/>
              </a:rPr>
              <a:t>0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sz="2800" b="1" dirty="0">
                <a:solidFill>
                  <a:srgbClr val="0000FF"/>
                </a:solidFill>
              </a:rPr>
              <a:t>位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操作指令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4.2.2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应用举例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0928"/>
            <a:ext cx="82835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12345678H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;ZF=0, EAX=1CH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BSF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AX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;ZF=0, DX=2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BSF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DX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;ZF=0, CX=1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扫描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</p:spTree>
    <p:extLst>
      <p:ext uri="{BB962C8B-B14F-4D97-AF65-F5344CB8AC3E}">
        <p14:creationId xmlns:p14="http://schemas.microsoft.com/office/powerpoint/2010/main" val="14601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411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844824"/>
            <a:ext cx="8065564" cy="1080120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一个把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的点阵顺时针旋转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度的子程序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的点阵由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个字节构成，每一个字节对应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一行。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51546"/>
              </p:ext>
            </p:extLst>
          </p:nvPr>
        </p:nvGraphicFramePr>
        <p:xfrm>
          <a:off x="1475656" y="3356992"/>
          <a:ext cx="5482895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3467100" imgH="1864995" progId="Visio.Drawing.11">
                  <p:embed/>
                </p:oleObj>
              </mc:Choice>
              <mc:Fallback>
                <p:oleObj name="Visio" r:id="rId4" imgW="3467100" imgH="18649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56992"/>
                        <a:ext cx="5482895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4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411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420888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RIGHT90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保护使用到的关心寄存器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[EBP+8]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从堆栈中取得原始点阵首地址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[EBP+12]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从堆栈中取得目标点阵首地址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表示目标点阵的当前位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7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原始点阵的列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643066"/>
            <a:ext cx="5293763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的点阵顺时针旋转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度的子程序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2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411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276872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0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表示原始点阵的行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 BTR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[EDI], EBX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先清目标点阵的当前位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[ESI+EDX], ECX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测试原始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点阵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，无需设置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[EDI], EBX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设置目标点阵的当前位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LAB3: 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依次调整目标点阵当前位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调整原始点阵行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8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根据行号，控制循环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调整原始点阵列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-1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根据列号，控制外循环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643066"/>
            <a:ext cx="5653805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的点阵顺时针旋转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子程序（续）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0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411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6152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恢复被保护寄存器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916832"/>
            <a:ext cx="5293763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的点阵顺时针旋转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子程序（续）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51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3027724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void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pbmp_8X8(unsigned char bitmap[]);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[8] =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{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0x10,0x28,0x44,0x82,0xFE,0x82,0x82,0x82};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[8];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pbmp_8X8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显示原始点阵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("\n");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调用顺时针旋转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度子程序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pbmp_8X8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显示目标点阵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643066"/>
            <a:ext cx="7742037" cy="128187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显示一个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的原始点阵信息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子程序，把原始点阵顺时针旋转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度成为目标点阵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目标点阵信息。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3158966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调用顺时针旋转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度子程序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bitmap_b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压入目标点阵首地址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bitmap_a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压入原始点阵首地址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RIGHT90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8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7" y="1643066"/>
            <a:ext cx="7742037" cy="128187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显示一个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8X8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的原始点阵信息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子程序，把原始点阵顺时针旋转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度成为目标点阵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目标点阵信息。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849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位的概念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260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无论在表示、存储或者处理时，位（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）是计算机系统中最基本的单位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位，一个字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位，一个双字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个二进制位能表示两种状态：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或者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提高位操作的效率，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处理器提供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专门的位操作指令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。所谓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，就是以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）作为操作单位的指令。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564904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void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echo_bit64(unsigned char *bit64);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bitstr1[8] = { 0,0,0,0,0,0,0,0 };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bitstr2[8] = { 0,0,0,0,0,0,0,0 };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逻辑运算指令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bitstr1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位和第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位置成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echo_bit64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bitstr1 );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0000080000020000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位操作指令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BTS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bitstr2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位和第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位置成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echo_bit64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bitstr2 );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0000080000020000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9" y="1700808"/>
            <a:ext cx="4861716" cy="79208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位操作指令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的使用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两个位串分别长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位，由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个字节构成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868144" y="2132856"/>
            <a:ext cx="3131840" cy="864096"/>
          </a:xfrm>
          <a:prstGeom prst="wedgeRoundRectCallout">
            <a:avLst>
              <a:gd name="adj1" fmla="val -48990"/>
              <a:gd name="adj2" fmla="val 648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功能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：采用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进制数形式演示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位的位串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564904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bitstr1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取得位串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设置位串中的第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17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CL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[EDX], 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设置位串中的第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ECX,43-32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EAX,CL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[EDX+4], EAX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9" y="1700808"/>
            <a:ext cx="4861716" cy="79208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采用逻辑运算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bitstr1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17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位和第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位置成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292080" y="5949280"/>
            <a:ext cx="1656184" cy="576064"/>
          </a:xfrm>
          <a:prstGeom prst="wedgeRoundRectCallout">
            <a:avLst>
              <a:gd name="adj1" fmla="val -43721"/>
              <a:gd name="adj2" fmla="val -707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普通方法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0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4941168"/>
            <a:ext cx="5688632" cy="1224136"/>
          </a:xfrm>
          <a:prstGeom prst="wedgeRoundRectCallout">
            <a:avLst>
              <a:gd name="adj1" fmla="val 8134"/>
              <a:gd name="adj2" fmla="val -7688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位串的起始位号是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。如果位串占用多个字节，那么同样适用“高高低低”原则，也就是高字节在高地址存储单元，低字节在低地址存储单元。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06863"/>
              </p:ext>
            </p:extLst>
          </p:nvPr>
        </p:nvGraphicFramePr>
        <p:xfrm>
          <a:off x="755576" y="1916832"/>
          <a:ext cx="8033136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4" imgW="5177028" imgH="1666875" progId="Visio.Drawing.11">
                  <p:embed/>
                </p:oleObj>
              </mc:Choice>
              <mc:Fallback>
                <p:oleObj name="Visio" r:id="rId4" imgW="5177028" imgH="16668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8033136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6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14950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bitstr2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取得位串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设置位串中的第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17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[EDX], 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位操作指令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设置位串中的第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43-32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[EDX+4], ECX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位操作指令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9" y="1916832"/>
            <a:ext cx="4861716" cy="79208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采用位操作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BTS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bitstr2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17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位和第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位置成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407878" y="5876326"/>
            <a:ext cx="2084001" cy="576064"/>
          </a:xfrm>
          <a:prstGeom prst="wedgeRoundRectCallout">
            <a:avLst>
              <a:gd name="adj1" fmla="val -43721"/>
              <a:gd name="adj2" fmla="val -707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位操作指令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572000" y="5805264"/>
            <a:ext cx="2880320" cy="647126"/>
          </a:xfrm>
          <a:prstGeom prst="wedgeRoundRectCallout">
            <a:avLst>
              <a:gd name="adj1" fmla="val -41194"/>
              <a:gd name="adj2" fmla="val -738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dp48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的嵌入汇编代码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140968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void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echo_bit64(unsigned char *pc)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("%08x", *((unsigned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*)(pc+4)));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("%08x\n", *((unsigned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*)pc));	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3568" y="1772816"/>
            <a:ext cx="5040560" cy="864096"/>
          </a:xfrm>
          <a:prstGeom prst="wedgeRoundRectCallout">
            <a:avLst>
              <a:gd name="adj1" fmla="val -29666"/>
              <a:gd name="adj2" fmla="val 9551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功能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：采用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进制数形式演示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64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位的位串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9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4.2.1  </a:t>
            </a:r>
            <a:r>
              <a:rPr lang="zh-CN" altLang="en-US" b="1" dirty="0" smtClean="0">
                <a:solidFill>
                  <a:srgbClr val="0000FF"/>
                </a:solidFill>
              </a:rPr>
              <a:t>位操作指令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位测试及设置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r>
              <a:rPr lang="zh-CN" altLang="en-US" sz="2800" b="1" dirty="0">
                <a:solidFill>
                  <a:srgbClr val="0000FF"/>
                </a:solidFill>
              </a:rPr>
              <a:t>组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位测试和设置指令组含有如下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Test)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测试并取反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Test and Complement)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BTC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测试并复位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Test and Reset)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BTR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测试并置位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 Test and Set)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</a:t>
            </a:r>
          </a:p>
        </p:txBody>
      </p:sp>
    </p:spTree>
    <p:extLst>
      <p:ext uri="{BB962C8B-B14F-4D97-AF65-F5344CB8AC3E}">
        <p14:creationId xmlns:p14="http://schemas.microsoft.com/office/powerpoint/2010/main" val="28398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4432</TotalTime>
  <Words>2359</Words>
  <Application>Microsoft Office PowerPoint</Application>
  <PresentationFormat>全屏显示(4:3)</PresentationFormat>
  <Paragraphs>293</Paragraphs>
  <Slides>26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Profile</vt:lpstr>
      <vt:lpstr>Visio</vt:lpstr>
      <vt:lpstr>Microsoft Visio 绘图</vt:lpstr>
      <vt:lpstr>第4章  字符串操作和位操作</vt:lpstr>
      <vt:lpstr>4.2  位操作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4.2.1  位操作指令</vt:lpstr>
      <vt:lpstr>4.2.2  应用举例</vt:lpstr>
      <vt:lpstr>4.2.2  应用举例</vt:lpstr>
      <vt:lpstr>4.2.2  应用举例</vt:lpstr>
      <vt:lpstr>4.2.2  应用举例</vt:lpstr>
      <vt:lpstr>4.2.2  应用举例</vt:lpstr>
      <vt:lpstr>4.2.2  应用举例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学院三年科技计划与目标</dc:title>
  <dc:creator>YJW</dc:creator>
  <cp:lastModifiedBy>jwyang</cp:lastModifiedBy>
  <cp:revision>832</cp:revision>
  <dcterms:created xsi:type="dcterms:W3CDTF">2008-02-14T05:21:14Z</dcterms:created>
  <dcterms:modified xsi:type="dcterms:W3CDTF">2016-04-25T11:29:37Z</dcterms:modified>
</cp:coreProperties>
</file>