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1" r:id="rId1"/>
  </p:sldMasterIdLst>
  <p:notesMasterIdLst>
    <p:notesMasterId r:id="rId13"/>
  </p:notesMasterIdLst>
  <p:sldIdLst>
    <p:sldId id="256" r:id="rId2"/>
    <p:sldId id="257" r:id="rId3"/>
    <p:sldId id="377" r:id="rId4"/>
    <p:sldId id="540" r:id="rId5"/>
    <p:sldId id="559" r:id="rId6"/>
    <p:sldId id="560" r:id="rId7"/>
    <p:sldId id="554" r:id="rId8"/>
    <p:sldId id="562" r:id="rId9"/>
    <p:sldId id="561" r:id="rId10"/>
    <p:sldId id="563" r:id="rId11"/>
    <p:sldId id="564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FFFF"/>
    <a:srgbClr val="00FFFF"/>
    <a:srgbClr val="FFFFCC"/>
    <a:srgbClr val="99FF66"/>
    <a:srgbClr val="FFFFFF"/>
    <a:srgbClr val="D5D38F"/>
    <a:srgbClr val="00CCFF"/>
    <a:srgbClr val="33CCCC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1" autoAdjust="0"/>
    <p:restoredTop sz="94660"/>
  </p:normalViewPr>
  <p:slideViewPr>
    <p:cSldViewPr>
      <p:cViewPr varScale="1">
        <p:scale>
          <a:sx n="96" d="100"/>
          <a:sy n="96" d="100"/>
        </p:scale>
        <p:origin x="-178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2E9B110-2FDF-46B6-8373-4AF47E46AF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16980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43179F38-1921-4AD2-9E39-56E0DBECB0D5}" type="slidenum">
              <a:rPr lang="en-US" altLang="zh-CN" smtClean="0">
                <a:latin typeface="Arial" charset="0"/>
              </a:rPr>
              <a:pPr eaLnBrk="1" hangingPunct="1"/>
              <a:t>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54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074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83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68399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18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7157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18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53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98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346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1091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6621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052513"/>
            <a:ext cx="8001000" cy="511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90805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314287750 h 1000"/>
              <a:gd name="T6" fmla="*/ 0 w 1000"/>
              <a:gd name="T7" fmla="*/ 1314287750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Text Box 9"/>
          <p:cNvSpPr txBox="1">
            <a:spLocks noChangeArrowheads="1"/>
          </p:cNvSpPr>
          <p:nvPr userDrawn="1"/>
        </p:nvSpPr>
        <p:spPr bwMode="auto">
          <a:xfrm>
            <a:off x="3492500" y="6165850"/>
            <a:ext cx="5113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zh-CN" smtClean="0">
                <a:ea typeface="隶书" pitchFamily="49" charset="-122"/>
              </a:rPr>
              <a:t>ASM YJW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</a:rPr>
              <a:t>第</a:t>
            </a:r>
            <a:r>
              <a:rPr lang="en-US" altLang="zh-CN" b="1" dirty="0">
                <a:solidFill>
                  <a:srgbClr val="0000FF"/>
                </a:solidFill>
              </a:rPr>
              <a:t>4</a:t>
            </a:r>
            <a:r>
              <a:rPr lang="zh-CN" altLang="en-US" b="1" dirty="0" smtClean="0">
                <a:solidFill>
                  <a:srgbClr val="0000FF"/>
                </a:solidFill>
              </a:rPr>
              <a:t>章  字符串操作和位操作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2" name="TextBox 1"/>
          <p:cNvSpPr txBox="1"/>
          <p:nvPr/>
        </p:nvSpPr>
        <p:spPr>
          <a:xfrm>
            <a:off x="611188" y="6165304"/>
            <a:ext cx="273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No:10</a:t>
            </a:r>
            <a:endParaRPr lang="zh-CN" altLang="en-US" dirty="0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11188" y="1052736"/>
            <a:ext cx="792162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3200" b="1" dirty="0">
                <a:solidFill>
                  <a:srgbClr val="D5D38F"/>
                </a:solidFill>
              </a:rPr>
              <a:t>4.1  </a:t>
            </a:r>
            <a:r>
              <a:rPr lang="zh-CN" altLang="en-US" sz="3200" b="1" dirty="0">
                <a:solidFill>
                  <a:srgbClr val="D5D38F"/>
                </a:solidFill>
              </a:rPr>
              <a:t>字符串操作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>
                <a:solidFill>
                  <a:srgbClr val="D5D38F"/>
                </a:solidFill>
              </a:rPr>
              <a:t>4.2  </a:t>
            </a:r>
            <a:r>
              <a:rPr lang="zh-CN" altLang="en-US" sz="3200" b="1" dirty="0">
                <a:solidFill>
                  <a:srgbClr val="D5D38F"/>
                </a:solidFill>
              </a:rPr>
              <a:t>位操作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>
                <a:solidFill>
                  <a:srgbClr val="0000FF"/>
                </a:solidFill>
              </a:rPr>
              <a:t>4</a:t>
            </a:r>
            <a:r>
              <a:rPr lang="en-US" altLang="zh-CN" sz="3200" b="1" dirty="0">
                <a:solidFill>
                  <a:srgbClr val="0000FF"/>
                </a:solidFill>
              </a:rPr>
              <a:t>.3  </a:t>
            </a:r>
            <a:r>
              <a:rPr lang="zh-CN" altLang="en-US" sz="3200" b="1" dirty="0">
                <a:solidFill>
                  <a:srgbClr val="0000FF"/>
                </a:solidFill>
              </a:rPr>
              <a:t>条件设置字节指令</a:t>
            </a:r>
            <a:endParaRPr lang="en-US" altLang="zh-CN" sz="32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4.3.2  </a:t>
            </a:r>
            <a:r>
              <a:rPr lang="zh-CN" altLang="en-US" b="1" dirty="0" smtClean="0">
                <a:solidFill>
                  <a:srgbClr val="0000FF"/>
                </a:solidFill>
              </a:rPr>
              <a:t>应用举例</a:t>
            </a:r>
            <a:endParaRPr lang="zh-CN" altLang="en-US" b="1" dirty="0" smtClean="0">
              <a:solidFill>
                <a:srgbClr val="0000FF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代替</a:t>
            </a:r>
            <a:r>
              <a:rPr lang="zh-CN" altLang="en-US" sz="2800" b="1" dirty="0">
                <a:solidFill>
                  <a:srgbClr val="0000FF"/>
                </a:solidFill>
              </a:rPr>
              <a:t>条件转移指令</a:t>
            </a:r>
            <a:r>
              <a:rPr lang="en-US" altLang="zh-CN" sz="2800" b="1" dirty="0" err="1">
                <a:solidFill>
                  <a:srgbClr val="0000FF"/>
                </a:solidFill>
              </a:rPr>
              <a:t>Jcc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9389" y="4246056"/>
            <a:ext cx="353998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CMP  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r1, r2</a:t>
            </a:r>
          </a:p>
          <a:p>
            <a:pPr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r3, 1</a:t>
            </a:r>
          </a:p>
          <a:p>
            <a:pPr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pt-BR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</a:t>
            </a:r>
            <a:r>
              <a:rPr lang="pt-BR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ae</a:t>
            </a:r>
            <a:r>
              <a:rPr lang="pt-BR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pt-B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NEXT</a:t>
            </a:r>
          </a:p>
          <a:p>
            <a:pPr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r3,0</a:t>
            </a:r>
          </a:p>
          <a:p>
            <a:pPr>
              <a:defRPr/>
            </a:pP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NEXT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46388" y="1700808"/>
            <a:ext cx="7165972" cy="2016224"/>
          </a:xfrm>
          <a:prstGeom prst="wedgeRoundRectCallout">
            <a:avLst>
              <a:gd name="adj1" fmla="val 6226"/>
              <a:gd name="adj2" fmla="val 68674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假设需要计算如下的类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条件表达式，其中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r1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、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r2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和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r3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分别表示通用寄存器，</a:t>
            </a:r>
            <a:r>
              <a:rPr lang="en-US" altLang="zh-CN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ae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表示寄存器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r1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的值高于等于（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above or equal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）寄存器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r2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的值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：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zh-CN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r3 = ( r1 </a:t>
            </a:r>
            <a:r>
              <a:rPr lang="en-US" altLang="zh-CN" sz="2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ae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r2 ) ? 1 : 0 ;</a:t>
            </a:r>
          </a:p>
        </p:txBody>
      </p:sp>
      <p:sp>
        <p:nvSpPr>
          <p:cNvPr id="8" name="矩形 7"/>
          <p:cNvSpPr/>
          <p:nvPr/>
        </p:nvSpPr>
        <p:spPr>
          <a:xfrm>
            <a:off x="4992828" y="4717593"/>
            <a:ext cx="35399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   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r3, r3</a:t>
            </a:r>
          </a:p>
          <a:p>
            <a:pPr>
              <a:defRPr/>
            </a:pP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   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r1, r2</a:t>
            </a:r>
          </a:p>
          <a:p>
            <a:pPr>
              <a:defRPr/>
            </a:pPr>
            <a:r>
              <a:rPr lang="pt-BR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SET</a:t>
            </a:r>
            <a:r>
              <a:rPr lang="pt-BR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ae</a:t>
            </a:r>
            <a:r>
              <a:rPr lang="pt-BR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pt-B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r3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923928" y="4149080"/>
            <a:ext cx="0" cy="208823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62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4.3.2  </a:t>
            </a:r>
            <a:r>
              <a:rPr lang="zh-CN" altLang="en-US" b="1" dirty="0" smtClean="0">
                <a:solidFill>
                  <a:srgbClr val="0000FF"/>
                </a:solidFill>
              </a:rPr>
              <a:t>应用举例</a:t>
            </a:r>
            <a:endParaRPr lang="zh-CN" altLang="en-US" b="1" dirty="0" smtClean="0">
              <a:solidFill>
                <a:srgbClr val="0000FF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代替</a:t>
            </a:r>
            <a:r>
              <a:rPr lang="zh-CN" altLang="en-US" sz="2800" b="1" dirty="0">
                <a:solidFill>
                  <a:srgbClr val="0000FF"/>
                </a:solidFill>
              </a:rPr>
              <a:t>条件转移指令</a:t>
            </a:r>
            <a:r>
              <a:rPr lang="en-US" altLang="zh-CN" sz="2800" b="1" dirty="0" err="1">
                <a:solidFill>
                  <a:srgbClr val="0000FF"/>
                </a:solidFill>
              </a:rPr>
              <a:t>Jcc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9389" y="4246056"/>
            <a:ext cx="353998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CMP  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r1, r2 </a:t>
            </a:r>
          </a:p>
          <a:p>
            <a:pPr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r3, CONST1</a:t>
            </a:r>
          </a:p>
          <a:p>
            <a:pPr>
              <a:defRPr/>
            </a:pPr>
            <a:r>
              <a:rPr lang="pt-B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pt-BR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</a:t>
            </a:r>
            <a:r>
              <a:rPr lang="pt-BR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cc  </a:t>
            </a:r>
            <a:r>
              <a:rPr lang="pt-BR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pt-B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NEXT</a:t>
            </a:r>
          </a:p>
          <a:p>
            <a:pPr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r3, CONST2</a:t>
            </a:r>
          </a:p>
          <a:p>
            <a:pPr>
              <a:defRPr/>
            </a:pP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NEXT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46388" y="1700808"/>
            <a:ext cx="7165972" cy="1512168"/>
          </a:xfrm>
          <a:prstGeom prst="wedgeRoundRectCallout">
            <a:avLst>
              <a:gd name="adj1" fmla="val 6226"/>
              <a:gd name="adj2" fmla="val 68674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假设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需要计算如下的类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条件表达式，其中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r1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、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r2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和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r3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分别表示通用寄存器，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cc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表示条件，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CONST1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和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CONST2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分别表示常数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：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zh-CN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pt-BR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r3 = ( r1 cc r2 ) ? CONST1 : CONST2 ;</a:t>
            </a:r>
            <a:endParaRPr lang="en-US" altLang="zh-CN" sz="28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67944" y="4154304"/>
            <a:ext cx="50760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   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r3, r3</a:t>
            </a:r>
          </a:p>
          <a:p>
            <a:pPr>
              <a:defRPr/>
            </a:pP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   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r1, r2</a:t>
            </a:r>
          </a:p>
          <a:p>
            <a:pPr>
              <a:defRPr/>
            </a:pPr>
            <a:r>
              <a:rPr lang="pt-BR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SET</a:t>
            </a:r>
            <a:r>
              <a:rPr lang="pt-BR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cc</a:t>
            </a:r>
            <a:r>
              <a:rPr lang="pt-BR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pt-B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r3L   </a:t>
            </a:r>
            <a:r>
              <a:rPr lang="pt-BR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r3L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表示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r3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低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位寄存器</a:t>
            </a:r>
          </a:p>
          <a:p>
            <a:pPr>
              <a:defRPr/>
            </a:pP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DEC   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r3</a:t>
            </a:r>
          </a:p>
          <a:p>
            <a:pPr>
              <a:defRPr/>
            </a:pP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AND   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r3, CONST2 - CONST1</a:t>
            </a:r>
          </a:p>
          <a:p>
            <a:pPr>
              <a:defRPr/>
            </a:pP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r3, CONST1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如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CONST1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，可省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707904" y="4149080"/>
            <a:ext cx="0" cy="208823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19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333375"/>
            <a:ext cx="8281988" cy="57467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4.3  </a:t>
            </a:r>
            <a:r>
              <a:rPr lang="zh-CN" altLang="en-US" b="1" dirty="0" smtClean="0">
                <a:solidFill>
                  <a:srgbClr val="0000FF"/>
                </a:solidFill>
              </a:rPr>
              <a:t>条件设置字节指令</a:t>
            </a:r>
            <a:endParaRPr lang="zh-CN" altLang="en-US" dirty="0" smtClean="0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611188" y="1332434"/>
            <a:ext cx="7921625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0000FF"/>
                </a:solidFill>
              </a:rPr>
              <a:t>4.3.1  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条件设置字节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指令</a:t>
            </a:r>
            <a:endParaRPr lang="zh-CN" altLang="en-US" sz="2800" b="1" dirty="0">
              <a:solidFill>
                <a:srgbClr val="0000FF"/>
              </a:solidFill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0000FF"/>
                </a:solidFill>
              </a:rPr>
              <a:t>4.3.2  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应用举例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4.3.1  </a:t>
            </a:r>
            <a:r>
              <a:rPr lang="zh-CN" altLang="en-US" b="1" dirty="0" smtClean="0">
                <a:solidFill>
                  <a:srgbClr val="0000FF"/>
                </a:solidFill>
              </a:rPr>
              <a:t>条件设置字节</a:t>
            </a:r>
            <a:r>
              <a:rPr lang="zh-CN" altLang="en-US" b="1" dirty="0" smtClean="0">
                <a:solidFill>
                  <a:srgbClr val="0000FF"/>
                </a:solidFill>
              </a:rPr>
              <a:t>指令</a:t>
            </a:r>
            <a:endParaRPr lang="zh-CN" altLang="en-US" b="1" dirty="0" smtClean="0">
              <a:solidFill>
                <a:srgbClr val="0000FF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导入示例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7" y="1772816"/>
            <a:ext cx="439286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示例函数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cf414(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x,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y)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x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&amp;= 0x0f;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y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&amp;= 0x0f;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return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 x &gt; y ? 1 : 0 );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2790781" y="4941168"/>
            <a:ext cx="2105792" cy="864096"/>
          </a:xfrm>
          <a:prstGeom prst="wedgeRoundRectCallout">
            <a:avLst>
              <a:gd name="adj1" fmla="val 42832"/>
              <a:gd name="adj2" fmla="val -77022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编译选项：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使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速度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最大化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76056" y="1484784"/>
            <a:ext cx="403244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[ebp+8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[ebp+12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and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15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and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15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;</a:t>
            </a:r>
          </a:p>
          <a:p>
            <a:pPr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cl</a:t>
            </a:r>
          </a:p>
          <a:p>
            <a:pPr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setg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dl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911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 smtClean="0">
                <a:latin typeface="Times New Roman" pitchFamily="18" charset="0"/>
              </a:rPr>
              <a:t>指令一般</a:t>
            </a:r>
            <a:r>
              <a:rPr kumimoji="1" lang="zh-CN" altLang="en-US" sz="2400" b="1" dirty="0">
                <a:latin typeface="Times New Roman" pitchFamily="18" charset="0"/>
              </a:rPr>
              <a:t>格式</a:t>
            </a: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632209" y="2276872"/>
            <a:ext cx="7904151" cy="477054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kumimoji="1" lang="en-US" altLang="zh-CN" sz="2400" b="1" dirty="0" err="1">
                <a:solidFill>
                  <a:srgbClr val="FFFF00"/>
                </a:solidFill>
                <a:latin typeface="Times New Roman" pitchFamily="18" charset="0"/>
              </a:rPr>
              <a:t>SET</a:t>
            </a:r>
            <a:r>
              <a:rPr kumimoji="1" lang="en-US" altLang="zh-CN" sz="24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cc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   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  OPRD</a:t>
            </a:r>
            <a:endParaRPr kumimoji="1" lang="en-US" altLang="zh-CN" sz="2400" b="1" i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93487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条件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设置字节指令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603409" y="2924944"/>
            <a:ext cx="7924800" cy="2751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latin typeface="+mn-ea"/>
                <a:ea typeface="+mn-ea"/>
              </a:rPr>
              <a:t>符号</a:t>
            </a:r>
            <a:r>
              <a:rPr kumimoji="1" lang="en-US" altLang="zh-CN" sz="2400" b="1" dirty="0">
                <a:latin typeface="+mn-ea"/>
                <a:ea typeface="+mn-ea"/>
              </a:rPr>
              <a:t>cc</a:t>
            </a:r>
            <a:r>
              <a:rPr kumimoji="1" lang="zh-CN" altLang="en-US" sz="2400" b="1" dirty="0">
                <a:latin typeface="+mn-ea"/>
                <a:ea typeface="+mn-ea"/>
              </a:rPr>
              <a:t>是代表各种条件的缩写，是指令助记符的一部分；操作数</a:t>
            </a:r>
            <a:r>
              <a:rPr kumimoji="1" lang="en-US" altLang="zh-CN" sz="2400" b="1" dirty="0">
                <a:latin typeface="+mn-ea"/>
                <a:ea typeface="+mn-ea"/>
              </a:rPr>
              <a:t>OPRD</a:t>
            </a:r>
            <a:r>
              <a:rPr kumimoji="1" lang="zh-CN" altLang="en-US" sz="2400" b="1" dirty="0">
                <a:latin typeface="+mn-ea"/>
                <a:ea typeface="+mn-ea"/>
              </a:rPr>
              <a:t>只能是</a:t>
            </a:r>
            <a:r>
              <a:rPr kumimoji="1" lang="en-US" altLang="zh-CN" sz="2400" b="1" dirty="0">
                <a:latin typeface="+mn-ea"/>
                <a:ea typeface="+mn-ea"/>
              </a:rPr>
              <a:t>8</a:t>
            </a:r>
            <a:r>
              <a:rPr kumimoji="1" lang="zh-CN" altLang="en-US" sz="2400" b="1" dirty="0">
                <a:latin typeface="+mn-ea"/>
                <a:ea typeface="+mn-ea"/>
              </a:rPr>
              <a:t>位寄存器或者字节存储单元，用于存放设置结果</a:t>
            </a:r>
            <a:r>
              <a:rPr kumimoji="1" lang="zh-CN" altLang="en-US" sz="2400" b="1" dirty="0" smtClean="0">
                <a:latin typeface="+mn-ea"/>
                <a:ea typeface="+mn-ea"/>
              </a:rPr>
              <a:t>。</a:t>
            </a:r>
            <a:endParaRPr kumimoji="1" lang="en-US" altLang="zh-CN" sz="2400" b="1" dirty="0" smtClean="0">
              <a:latin typeface="+mn-ea"/>
              <a:ea typeface="+mn-ea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1" dirty="0" smtClean="0">
                <a:latin typeface="+mn-ea"/>
                <a:ea typeface="+mn-ea"/>
              </a:rPr>
              <a:t>当</a:t>
            </a:r>
            <a:r>
              <a:rPr kumimoji="1" lang="zh-CN" altLang="en-US" sz="2400" b="1" dirty="0">
                <a:latin typeface="+mn-ea"/>
                <a:ea typeface="+mn-ea"/>
              </a:rPr>
              <a:t>条件满足时，那么将目的操作数</a:t>
            </a:r>
            <a:r>
              <a:rPr kumimoji="1" lang="en-US" altLang="zh-CN" sz="2400" b="1" dirty="0">
                <a:latin typeface="+mn-ea"/>
                <a:ea typeface="+mn-ea"/>
              </a:rPr>
              <a:t>OPRD</a:t>
            </a:r>
            <a:r>
              <a:rPr kumimoji="1" lang="zh-CN" altLang="en-US" sz="2400" b="1" dirty="0">
                <a:latin typeface="+mn-ea"/>
                <a:ea typeface="+mn-ea"/>
              </a:rPr>
              <a:t>设置成</a:t>
            </a:r>
            <a:r>
              <a:rPr kumimoji="1" lang="en-US" altLang="zh-CN" sz="2400" b="1" dirty="0">
                <a:latin typeface="+mn-ea"/>
                <a:ea typeface="+mn-ea"/>
              </a:rPr>
              <a:t>1</a:t>
            </a:r>
            <a:r>
              <a:rPr kumimoji="1" lang="zh-CN" altLang="en-US" sz="2400" b="1" dirty="0">
                <a:latin typeface="+mn-ea"/>
                <a:ea typeface="+mn-ea"/>
              </a:rPr>
              <a:t>，否则设置成</a:t>
            </a:r>
            <a:r>
              <a:rPr kumimoji="1" lang="en-US" altLang="zh-CN" sz="2400" b="1" dirty="0">
                <a:latin typeface="+mn-ea"/>
                <a:ea typeface="+mn-ea"/>
              </a:rPr>
              <a:t>0</a:t>
            </a:r>
            <a:r>
              <a:rPr kumimoji="1" lang="zh-CN" altLang="en-US" sz="2400" b="1" dirty="0">
                <a:latin typeface="+mn-ea"/>
                <a:ea typeface="+mn-ea"/>
              </a:rPr>
              <a:t>。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1" dirty="0" smtClean="0">
                <a:latin typeface="+mn-ea"/>
                <a:ea typeface="+mn-ea"/>
              </a:rPr>
              <a:t>这里</a:t>
            </a:r>
            <a:r>
              <a:rPr kumimoji="1" lang="zh-CN" altLang="en-US" sz="2400" b="1" dirty="0">
                <a:latin typeface="+mn-ea"/>
                <a:ea typeface="+mn-ea"/>
              </a:rPr>
              <a:t>的条件与条件转移指令中的</a:t>
            </a:r>
            <a:r>
              <a:rPr kumimoji="1" lang="zh-CN" altLang="en-US" sz="2400" b="1" dirty="0" smtClean="0">
                <a:latin typeface="+mn-ea"/>
                <a:ea typeface="+mn-ea"/>
              </a:rPr>
              <a:t>条件一样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4.3.1  </a:t>
            </a:r>
            <a:r>
              <a:rPr lang="zh-CN" altLang="en-US" b="1" dirty="0" smtClean="0">
                <a:solidFill>
                  <a:srgbClr val="0000FF"/>
                </a:solidFill>
              </a:rPr>
              <a:t>条件设置字节</a:t>
            </a:r>
            <a:r>
              <a:rPr lang="zh-CN" altLang="en-US" b="1" dirty="0" smtClean="0">
                <a:solidFill>
                  <a:srgbClr val="0000FF"/>
                </a:solidFill>
              </a:rPr>
              <a:t>指令</a:t>
            </a:r>
            <a:endParaRPr lang="zh-CN" altLang="en-US" b="1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35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示例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2780928"/>
            <a:ext cx="8283575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23H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AL=23H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DL, 35H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DL=35H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DL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AL=58H, DL=35H, ZF=0, CF=0</a:t>
            </a:r>
          </a:p>
          <a:p>
            <a:pPr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SET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NZ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DL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AL=58H, DL=01H</a:t>
            </a:r>
          </a:p>
          <a:p>
            <a:pPr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SET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AL=00H, DL=01H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SUB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DL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AL=FFH, DL=01H, ZF=0, CF=1</a:t>
            </a:r>
          </a:p>
          <a:p>
            <a:pPr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SET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AL=01H, DL=01H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30957" y="1791980"/>
            <a:ext cx="4157067" cy="700916"/>
          </a:xfrm>
          <a:prstGeom prst="wedgeRoundRectCallout">
            <a:avLst>
              <a:gd name="adj1" fmla="val -3236"/>
              <a:gd name="adj2" fmla="val 88692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演示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条件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设置字节指令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的使用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4.3.1  </a:t>
            </a:r>
            <a:r>
              <a:rPr lang="zh-CN" altLang="en-US" b="1" dirty="0" smtClean="0">
                <a:solidFill>
                  <a:srgbClr val="0000FF"/>
                </a:solidFill>
              </a:rPr>
              <a:t>条件设置字节</a:t>
            </a:r>
            <a:r>
              <a:rPr lang="zh-CN" altLang="en-US" b="1" dirty="0" smtClean="0">
                <a:solidFill>
                  <a:srgbClr val="0000FF"/>
                </a:solidFill>
              </a:rPr>
              <a:t>指令</a:t>
            </a:r>
            <a:endParaRPr lang="zh-CN" altLang="en-US" b="1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48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示例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2780928"/>
            <a:ext cx="8283575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BH, 0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8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NEXT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TEST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0FH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判断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低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位是否为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SET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BL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是，则使得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BL=1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OR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BH, BL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保存检测结果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ROR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4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LOOP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NEXT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30957" y="1647964"/>
            <a:ext cx="6677347" cy="844932"/>
          </a:xfrm>
          <a:prstGeom prst="wedgeRoundRectCallout">
            <a:avLst>
              <a:gd name="adj1" fmla="val -3236"/>
              <a:gd name="adj2" fmla="val 88692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检测含于寄存器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EAX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中的八位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16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进制数是否有一位为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0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，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检测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结果由寄存器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BH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反映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4.3.1  </a:t>
            </a:r>
            <a:r>
              <a:rPr lang="zh-CN" altLang="en-US" b="1" dirty="0" smtClean="0">
                <a:solidFill>
                  <a:srgbClr val="0000FF"/>
                </a:solidFill>
              </a:rPr>
              <a:t>条件设置字节</a:t>
            </a:r>
            <a:r>
              <a:rPr lang="zh-CN" altLang="en-US" b="1" dirty="0" smtClean="0">
                <a:solidFill>
                  <a:srgbClr val="0000FF"/>
                </a:solidFill>
              </a:rPr>
              <a:t>指令</a:t>
            </a:r>
            <a:endParaRPr lang="zh-CN" altLang="en-US" b="1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95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4.3.1  </a:t>
            </a:r>
            <a:r>
              <a:rPr lang="zh-CN" altLang="en-US" b="1" dirty="0" smtClean="0">
                <a:solidFill>
                  <a:srgbClr val="0000FF"/>
                </a:solidFill>
              </a:rPr>
              <a:t>条件设置字节</a:t>
            </a:r>
            <a:r>
              <a:rPr lang="zh-CN" altLang="en-US" b="1" dirty="0" smtClean="0">
                <a:solidFill>
                  <a:srgbClr val="0000FF"/>
                </a:solidFill>
              </a:rPr>
              <a:t>指令</a:t>
            </a:r>
            <a:endParaRPr lang="zh-CN" altLang="en-US" b="1" dirty="0" smtClean="0">
              <a:solidFill>
                <a:srgbClr val="0000FF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dp415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2564904"/>
            <a:ext cx="8283575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#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include  &lt;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stdio.h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&gt;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char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buffer[] = { 3, -5, 12, 8, 6, -8, -9, 7, 0 };</a:t>
            </a:r>
          </a:p>
          <a:p>
            <a:pPr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main()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pcount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mcount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{</a:t>
            </a:r>
          </a:p>
          <a:p>
            <a:pPr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。。。。。。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}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pcount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=%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d,mcount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=%d\n",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pcount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mcount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return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0;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46388" y="1700808"/>
            <a:ext cx="7165972" cy="792088"/>
          </a:xfrm>
          <a:prstGeom prst="wedgeRoundRectCallout">
            <a:avLst>
              <a:gd name="adj1" fmla="val 6226"/>
              <a:gd name="adj2" fmla="val 68674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统计字节数据缓冲区中正数和负数的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个数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假设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，缓冲区长度不超过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256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，且数据为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0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表示缓冲区结尾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139952" y="3711685"/>
            <a:ext cx="1656184" cy="576064"/>
          </a:xfrm>
          <a:prstGeom prst="wedgeRoundRectCallout">
            <a:avLst>
              <a:gd name="adj1" fmla="val -45321"/>
              <a:gd name="adj2" fmla="val 89102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统计处理</a:t>
            </a:r>
            <a:endParaRPr lang="en-US" altLang="zh-CN" sz="20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808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4.3.1  </a:t>
            </a:r>
            <a:r>
              <a:rPr lang="zh-CN" altLang="en-US" b="1" dirty="0" smtClean="0">
                <a:solidFill>
                  <a:srgbClr val="0000FF"/>
                </a:solidFill>
              </a:rPr>
              <a:t>条件设置字节</a:t>
            </a:r>
            <a:r>
              <a:rPr lang="zh-CN" altLang="en-US" b="1" dirty="0" smtClean="0">
                <a:solidFill>
                  <a:srgbClr val="0000FF"/>
                </a:solidFill>
              </a:rPr>
              <a:t>指令</a:t>
            </a:r>
            <a:endParaRPr lang="zh-CN" altLang="en-US" b="1" dirty="0" smtClean="0">
              <a:solidFill>
                <a:srgbClr val="0000FF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dp415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1816363"/>
            <a:ext cx="8283575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{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XOR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ECX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计数器清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ESI, buffer            ;ESI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指向缓冲区首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NEXT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LODSB   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取字节数据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0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比较，会影响各状态标志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JZ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 OVER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如果结束，则跳转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SETG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正数时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DL=1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，否则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DL=0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SETL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DH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负数时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DH=1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，否则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DH=0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CL, DL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统计正数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CH, DH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统计负数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JMP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	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NEXT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继续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OVER: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3851920" y="1359932"/>
            <a:ext cx="1656184" cy="576064"/>
          </a:xfrm>
          <a:prstGeom prst="wedgeRoundRectCallout">
            <a:avLst>
              <a:gd name="adj1" fmla="val -45321"/>
              <a:gd name="adj2" fmla="val 89102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统计处理</a:t>
            </a:r>
            <a:endParaRPr lang="en-US" altLang="zh-CN" sz="20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4139952" y="3068960"/>
            <a:ext cx="4464496" cy="864096"/>
          </a:xfrm>
          <a:prstGeom prst="wedgeRoundRectCallout">
            <a:avLst>
              <a:gd name="adj1" fmla="val -40553"/>
              <a:gd name="adj2" fmla="val 97047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在统计正数和负数时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，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避免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了条件转移指令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7177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4.3.1  </a:t>
            </a:r>
            <a:r>
              <a:rPr lang="zh-CN" altLang="en-US" b="1" dirty="0" smtClean="0">
                <a:solidFill>
                  <a:srgbClr val="0000FF"/>
                </a:solidFill>
              </a:rPr>
              <a:t>条件设置字节</a:t>
            </a:r>
            <a:r>
              <a:rPr lang="zh-CN" altLang="en-US" b="1" dirty="0" smtClean="0">
                <a:solidFill>
                  <a:srgbClr val="0000FF"/>
                </a:solidFill>
              </a:rPr>
              <a:t>指令</a:t>
            </a:r>
            <a:endParaRPr lang="zh-CN" altLang="en-US" b="1" dirty="0" smtClean="0">
              <a:solidFill>
                <a:srgbClr val="0000FF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dp415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1862822"/>
            <a:ext cx="8283575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{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。。。。。。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OVER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EAX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准备保存统计结果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CL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pcount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EAX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保存正数之个数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CH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mcount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EAX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保存负数之个数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3995936" y="1412776"/>
            <a:ext cx="2376264" cy="576064"/>
          </a:xfrm>
          <a:prstGeom prst="wedgeRoundRectCallout">
            <a:avLst>
              <a:gd name="adj1" fmla="val -45321"/>
              <a:gd name="adj2" fmla="val 89102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统计处理（续）</a:t>
            </a:r>
            <a:endParaRPr lang="en-US" altLang="zh-CN" sz="20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98680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4472</TotalTime>
  <Words>854</Words>
  <Application>Microsoft Office PowerPoint</Application>
  <PresentationFormat>全屏显示(4:3)</PresentationFormat>
  <Paragraphs>149</Paragraphs>
  <Slides>11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Profile</vt:lpstr>
      <vt:lpstr>第4章  字符串操作和位操作</vt:lpstr>
      <vt:lpstr>4.3  条件设置字节指令</vt:lpstr>
      <vt:lpstr>4.3.1  条件设置字节指令</vt:lpstr>
      <vt:lpstr>4.3.1  条件设置字节指令</vt:lpstr>
      <vt:lpstr>4.3.1  条件设置字节指令</vt:lpstr>
      <vt:lpstr>4.3.1  条件设置字节指令</vt:lpstr>
      <vt:lpstr>4.3.1  条件设置字节指令</vt:lpstr>
      <vt:lpstr>4.3.1  条件设置字节指令</vt:lpstr>
      <vt:lpstr>4.3.1  条件设置字节指令</vt:lpstr>
      <vt:lpstr>4.3.2  应用举例</vt:lpstr>
      <vt:lpstr>4.3.2  应用举例</vt:lpstr>
    </vt:vector>
  </TitlesOfParts>
  <Company>Suda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学院三年科技计划与目标</dc:title>
  <dc:creator>YJW</dc:creator>
  <cp:lastModifiedBy>jwyang</cp:lastModifiedBy>
  <cp:revision>845</cp:revision>
  <dcterms:created xsi:type="dcterms:W3CDTF">2008-02-14T05:21:14Z</dcterms:created>
  <dcterms:modified xsi:type="dcterms:W3CDTF">2016-04-25T13:05:32Z</dcterms:modified>
</cp:coreProperties>
</file>