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60"/>
  </p:notesMasterIdLst>
  <p:sldIdLst>
    <p:sldId id="256" r:id="rId2"/>
    <p:sldId id="377" r:id="rId3"/>
    <p:sldId id="565" r:id="rId4"/>
    <p:sldId id="566" r:id="rId5"/>
    <p:sldId id="567" r:id="rId6"/>
    <p:sldId id="569" r:id="rId7"/>
    <p:sldId id="568" r:id="rId8"/>
    <p:sldId id="570" r:id="rId9"/>
    <p:sldId id="576" r:id="rId10"/>
    <p:sldId id="577" r:id="rId11"/>
    <p:sldId id="578" r:id="rId12"/>
    <p:sldId id="571" r:id="rId13"/>
    <p:sldId id="572" r:id="rId14"/>
    <p:sldId id="573" r:id="rId15"/>
    <p:sldId id="574" r:id="rId16"/>
    <p:sldId id="575" r:id="rId17"/>
    <p:sldId id="579" r:id="rId18"/>
    <p:sldId id="581" r:id="rId19"/>
    <p:sldId id="580" r:id="rId20"/>
    <p:sldId id="582" r:id="rId21"/>
    <p:sldId id="583" r:id="rId22"/>
    <p:sldId id="585" r:id="rId23"/>
    <p:sldId id="587" r:id="rId24"/>
    <p:sldId id="588" r:id="rId25"/>
    <p:sldId id="589" r:id="rId26"/>
    <p:sldId id="591" r:id="rId27"/>
    <p:sldId id="590" r:id="rId28"/>
    <p:sldId id="598" r:id="rId29"/>
    <p:sldId id="592" r:id="rId30"/>
    <p:sldId id="593" r:id="rId31"/>
    <p:sldId id="594" r:id="rId32"/>
    <p:sldId id="597" r:id="rId33"/>
    <p:sldId id="599" r:id="rId34"/>
    <p:sldId id="595" r:id="rId35"/>
    <p:sldId id="596" r:id="rId36"/>
    <p:sldId id="600" r:id="rId37"/>
    <p:sldId id="601" r:id="rId38"/>
    <p:sldId id="602" r:id="rId39"/>
    <p:sldId id="603" r:id="rId40"/>
    <p:sldId id="604" r:id="rId41"/>
    <p:sldId id="606" r:id="rId42"/>
    <p:sldId id="607" r:id="rId43"/>
    <p:sldId id="608" r:id="rId44"/>
    <p:sldId id="614" r:id="rId45"/>
    <p:sldId id="609" r:id="rId46"/>
    <p:sldId id="610" r:id="rId47"/>
    <p:sldId id="611" r:id="rId48"/>
    <p:sldId id="612" r:id="rId49"/>
    <p:sldId id="613" r:id="rId50"/>
    <p:sldId id="615" r:id="rId51"/>
    <p:sldId id="616" r:id="rId52"/>
    <p:sldId id="624" r:id="rId53"/>
    <p:sldId id="618" r:id="rId54"/>
    <p:sldId id="619" r:id="rId55"/>
    <p:sldId id="620" r:id="rId56"/>
    <p:sldId id="621" r:id="rId57"/>
    <p:sldId id="622" r:id="rId58"/>
    <p:sldId id="623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FF"/>
    <a:srgbClr val="66FFFF"/>
    <a:srgbClr val="D5D38F"/>
    <a:srgbClr val="339966"/>
    <a:srgbClr val="FFFFCC"/>
    <a:srgbClr val="99FF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</a:rPr>
              <a:t>章  </a:t>
            </a:r>
            <a:r>
              <a:rPr lang="en-US" altLang="zh-CN" b="1" dirty="0" smtClean="0">
                <a:solidFill>
                  <a:srgbClr val="0000FF"/>
                </a:solidFill>
              </a:rPr>
              <a:t>VC</a:t>
            </a:r>
            <a:r>
              <a:rPr lang="zh-CN" altLang="en-US" b="1" dirty="0" smtClean="0">
                <a:solidFill>
                  <a:srgbClr val="0000FF"/>
                </a:solidFill>
              </a:rPr>
              <a:t>目标代码的阅读理解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11188" y="6165304"/>
            <a:ext cx="27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No:11</a:t>
            </a:r>
            <a:endParaRPr lang="zh-CN" alt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5.1  </a:t>
            </a:r>
            <a:r>
              <a:rPr lang="zh-CN" altLang="en-US" sz="3200" b="1" dirty="0">
                <a:solidFill>
                  <a:srgbClr val="0000FF"/>
                </a:solidFill>
              </a:rPr>
              <a:t>汇编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语言形式的目标代码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5.2  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C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语言部分编译的解析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5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.3  C++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部分功能实现细节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5.4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目标程序的优化</a:t>
            </a:r>
            <a:endParaRPr lang="en-US" altLang="zh-CN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5.5  C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库函数分析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5.6  C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程序的目标代码分析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表达式求值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996952"/>
            <a:ext cx="71291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cf56(int  para,  int  parb)</a:t>
            </a:r>
          </a:p>
          <a:p>
            <a:pPr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pt-B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m, n, x;</a:t>
            </a:r>
          </a:p>
          <a:p>
            <a:pPr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n = 0;</a:t>
            </a:r>
          </a:p>
          <a:p>
            <a:pPr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 ( para &gt;= parb ) ?  ( m =  1 ) : ( n =  2   );</a:t>
            </a:r>
          </a:p>
          <a:p>
            <a:pPr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( para &lt;= parb ) || ( m += 10  ,   n += 20  );</a:t>
            </a:r>
          </a:p>
          <a:p>
            <a:pPr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( para != parb ) &amp;&amp; ( m += 100 ,   n += 200 );</a:t>
            </a:r>
          </a:p>
          <a:p>
            <a:pPr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+ m + n;</a:t>
            </a:r>
          </a:p>
          <a:p>
            <a:pPr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91980"/>
            <a:ext cx="4157067" cy="700916"/>
          </a:xfrm>
          <a:prstGeom prst="wedgeRoundRectCallout">
            <a:avLst>
              <a:gd name="adj1" fmla="val -16028"/>
              <a:gd name="adj2" fmla="val 8036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 表达式求值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7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表达式求值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cf56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的部分目标代码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00808"/>
            <a:ext cx="842530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= ( para &gt;= parb ) ? ( m = 1 ) : ( n = 2 );</a:t>
            </a:r>
          </a:p>
          <a:p>
            <a:pPr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_para$[ebp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_parb$[ebp]</a:t>
            </a:r>
          </a:p>
          <a:p>
            <a:pPr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LN3@cf56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_m$[ebp],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DWORD PTR _m$[ebp]</a:t>
            </a:r>
          </a:p>
          <a:p>
            <a:pPr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tv65[ebp],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LN4@cf56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LN3@cf56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_n$[ebp],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_n$[ebp]</a:t>
            </a:r>
          </a:p>
          <a:p>
            <a:pPr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tv65[ebp],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LN4@cf56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tv65[ebp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_x$[ebp], </a:t>
            </a:r>
            <a:r>
              <a:rPr lang="pt-B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508104" y="2564904"/>
            <a:ext cx="2235840" cy="468052"/>
          </a:xfrm>
          <a:prstGeom prst="wedgeRectCallout">
            <a:avLst>
              <a:gd name="adj1" fmla="val -42628"/>
              <a:gd name="adj2" fmla="val -7274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判断  表达式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148064" y="3821272"/>
            <a:ext cx="2235840" cy="468052"/>
          </a:xfrm>
          <a:prstGeom prst="wedgeRectCallout">
            <a:avLst>
              <a:gd name="adj1" fmla="val -42035"/>
              <a:gd name="adj2" fmla="val -8689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计算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  表达式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2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220072" y="5175194"/>
            <a:ext cx="2235840" cy="468052"/>
          </a:xfrm>
          <a:prstGeom prst="wedgeRectCallout">
            <a:avLst>
              <a:gd name="adj1" fmla="val -45592"/>
              <a:gd name="adj2" fmla="val -8831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计算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  表达式</a:t>
            </a:r>
            <a:r>
              <a:rPr lang="en-US" altLang="zh-CN" sz="2000" b="1" dirty="0">
                <a:solidFill>
                  <a:srgbClr val="0000FF"/>
                </a:solidFill>
              </a:rPr>
              <a:t>3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220072" y="6237312"/>
            <a:ext cx="2235840" cy="468052"/>
          </a:xfrm>
          <a:prstGeom prst="wedgeRectCallout">
            <a:avLst>
              <a:gd name="adj1" fmla="val -45592"/>
              <a:gd name="adj2" fmla="val -8831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赋值（表达式）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2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关于指针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指针的本质就是地址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。指针变量的值应该是存储单元的地址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所谓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指针变量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指向变量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，实际上就是变量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含有变量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所在存储单元的地址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VC2010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环境中，地址是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位的段内偏移，所以指针变量本身占用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个字节的存储单元，这与整型变量一样。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常常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把“指针变量”简称为“指针”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979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指针</a:t>
            </a:r>
            <a:r>
              <a:rPr lang="zh-CN" altLang="en-US" b="1" dirty="0" smtClean="0">
                <a:solidFill>
                  <a:srgbClr val="0000FF"/>
                </a:solidFill>
              </a:rPr>
              <a:t>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034695"/>
            <a:ext cx="77772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cf58(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*pit)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= 0;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*(pit++);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累加第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个元素值，并指向下一个元素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*(++pit);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累加第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个元素值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(*pit)++;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累加第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个元素值，第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个元素值增加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++(*pit);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个元素值增加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，并累加之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72816"/>
            <a:ext cx="2716907" cy="700916"/>
          </a:xfrm>
          <a:prstGeom prst="wedgeRoundRectCallout">
            <a:avLst>
              <a:gd name="adj1" fmla="val -16028"/>
              <a:gd name="adj2" fmla="val 8036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演示指针的本质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3537789" y="3212976"/>
            <a:ext cx="1746194" cy="468052"/>
          </a:xfrm>
          <a:prstGeom prst="wedgeRectCallout">
            <a:avLst>
              <a:gd name="adj1" fmla="val -57951"/>
              <a:gd name="adj2" fmla="val -2885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个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指针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参数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563888" y="1373236"/>
            <a:ext cx="4464496" cy="903635"/>
          </a:xfrm>
          <a:prstGeom prst="wedgeRoundRectCallout">
            <a:avLst>
              <a:gd name="adj1" fmla="val -38221"/>
              <a:gd name="adj2" fmla="val 9360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假设在调用函数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cf58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时，实参指向整型数组，该数组至少含有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个元素。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24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cf58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的目标代码（部分）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77772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*(pit++);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;EAX = pit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;ECX = s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;ECX = s + *pit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;s = EAX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;EDX = pit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4                       ;EDX = EDX + 4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;pit = EDX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*(++pit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_pit$[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5148064" y="2420888"/>
            <a:ext cx="1944216" cy="468052"/>
          </a:xfrm>
          <a:prstGeom prst="wedgeRectCallout">
            <a:avLst>
              <a:gd name="adj1" fmla="val -57951"/>
              <a:gd name="adj2" fmla="val -2885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s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+= *pit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148064" y="3356992"/>
            <a:ext cx="1944216" cy="468052"/>
          </a:xfrm>
          <a:prstGeom prst="wedgeRectCallout">
            <a:avLst>
              <a:gd name="adj1" fmla="val -57951"/>
              <a:gd name="adj2" fmla="val -2885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p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it++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175989" y="4653136"/>
            <a:ext cx="1944216" cy="468052"/>
          </a:xfrm>
          <a:prstGeom prst="wedgeRectCallout">
            <a:avLst>
              <a:gd name="adj1" fmla="val -57951"/>
              <a:gd name="adj2" fmla="val -2885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00FF"/>
                </a:solidFill>
              </a:rPr>
              <a:t>++pit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148064" y="5877272"/>
            <a:ext cx="1944216" cy="468052"/>
          </a:xfrm>
          <a:prstGeom prst="wedgeRectCallout">
            <a:avLst>
              <a:gd name="adj1" fmla="val -57951"/>
              <a:gd name="adj2" fmla="val -2885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s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+= *pit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2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034695"/>
            <a:ext cx="60490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cf59(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**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= 0;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*(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ppt+i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);           //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[0][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*( *(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ppt+i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 );         //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][0]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72816"/>
            <a:ext cx="2716907" cy="700916"/>
          </a:xfrm>
          <a:prstGeom prst="wedgeRoundRectCallout">
            <a:avLst>
              <a:gd name="adj1" fmla="val -16028"/>
              <a:gd name="adj2" fmla="val 8036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演示指向指针的指针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563888" y="1373236"/>
            <a:ext cx="4464496" cy="1047652"/>
          </a:xfrm>
          <a:prstGeom prst="wedgeRoundRectCallout">
            <a:avLst>
              <a:gd name="adj1" fmla="val -39111"/>
              <a:gd name="adj2" fmla="val 733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假设在调用函数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cf59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时，实参指向一个指针数组，且该指针数组的元素又指向一维整型数组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572000" y="2636912"/>
            <a:ext cx="4464496" cy="720080"/>
          </a:xfrm>
          <a:prstGeom prst="wedgeRoundRectCallout">
            <a:avLst>
              <a:gd name="adj1" fmla="val -39111"/>
              <a:gd name="adj2" fmla="val 733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还假设这两个数组的元素个数不小于另一个参数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的值。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836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指针的本质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cf59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的目标代码（部分）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764099"/>
            <a:ext cx="77772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 += *( *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ppt+i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);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;EAX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;ECX =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;EDX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;EAX = s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ecx+edx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*4]   ;EAX = s + *(*ppt+4*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;s = EAX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;s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*( *(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ppt+i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 );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ppt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edx+ecx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*4]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_s$[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48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引用</a:t>
            </a:r>
            <a:r>
              <a:rPr lang="zh-CN" altLang="en-US" b="1" dirty="0" smtClean="0">
                <a:solidFill>
                  <a:srgbClr val="0000FF"/>
                </a:solidFill>
              </a:rPr>
              <a:t>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关于引用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Reference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C++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语言对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语言的重要扩充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就是某一变量（目标）的一个别名，对引用的操作与对变量直接操作完全一样。所谓别名，即是给一个已经被命名的实体赋予另一个命名的含义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引用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似乎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种实体的命名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方法，而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非一个实体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真的吗？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2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引用</a:t>
            </a:r>
            <a:r>
              <a:rPr lang="zh-CN" altLang="en-US" b="1" dirty="0" smtClean="0">
                <a:solidFill>
                  <a:srgbClr val="0000FF"/>
                </a:solidFill>
              </a:rPr>
              <a:t>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dp515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777723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1;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&amp;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&amp;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poi_ref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&amp;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&lt;&lt;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"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&lt;&lt;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poi_ref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" &lt;&lt;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poi_ref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1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&lt;&lt;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"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2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&lt;&lt;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"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3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&lt;&lt;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"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067944" y="1297506"/>
            <a:ext cx="2716907" cy="700916"/>
          </a:xfrm>
          <a:prstGeom prst="wedgeRoundRectCallout">
            <a:avLst>
              <a:gd name="adj1" fmla="val -35783"/>
              <a:gd name="adj2" fmla="val 7374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引用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的本质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34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引用</a:t>
            </a:r>
            <a:r>
              <a:rPr lang="zh-CN" altLang="en-US" b="1" dirty="0" smtClean="0">
                <a:solidFill>
                  <a:srgbClr val="0000FF"/>
                </a:solidFill>
              </a:rPr>
              <a:t>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dp515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的部分目标代码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90814"/>
            <a:ext cx="777723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&amp;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*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&amp;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*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poi_ref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&amp;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poi_ref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556652" y="2888940"/>
            <a:ext cx="3255708" cy="468052"/>
          </a:xfrm>
          <a:prstGeom prst="wedgeRectCallout">
            <a:avLst>
              <a:gd name="adj1" fmla="val -37843"/>
              <a:gd name="adj2" fmla="val -713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形式上是值，实际上是地址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525888" y="4437112"/>
            <a:ext cx="3255708" cy="468052"/>
          </a:xfrm>
          <a:prstGeom prst="wedgeRectCallout">
            <a:avLst>
              <a:gd name="adj1" fmla="val -37843"/>
              <a:gd name="adj2" fmla="val -713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形式上和实际上，都是地址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4572000" y="5949280"/>
            <a:ext cx="3255708" cy="468052"/>
          </a:xfrm>
          <a:prstGeom prst="wedgeRectCallout">
            <a:avLst>
              <a:gd name="adj1" fmla="val -37843"/>
              <a:gd name="adj2" fmla="val -713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形式上是地址，实际上是值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4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符号化表示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源代码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034695"/>
            <a:ext cx="43208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cf52(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 0 )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-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91980"/>
            <a:ext cx="4157067" cy="700916"/>
          </a:xfrm>
          <a:prstGeom prst="wedgeRoundRectCallout">
            <a:avLst>
              <a:gd name="adj1" fmla="val -16028"/>
              <a:gd name="adj2" fmla="val 8036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函数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cf52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的功能：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计算两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个整数之差的绝对值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4716016" y="2636912"/>
            <a:ext cx="1512168" cy="468052"/>
          </a:xfrm>
          <a:prstGeom prst="wedgeRectCallout">
            <a:avLst>
              <a:gd name="adj1" fmla="val -36701"/>
              <a:gd name="adj2" fmla="val 9713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个参数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031940" y="3645024"/>
            <a:ext cx="1764196" cy="468052"/>
          </a:xfrm>
          <a:prstGeom prst="wedgeRectCallout">
            <a:avLst>
              <a:gd name="adj1" fmla="val -62862"/>
              <a:gd name="adj2" fmla="val 569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个局部变量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引用</a:t>
            </a:r>
            <a:r>
              <a:rPr lang="zh-CN" altLang="en-US" b="1" dirty="0" smtClean="0">
                <a:solidFill>
                  <a:srgbClr val="0000FF"/>
                </a:solidFill>
              </a:rPr>
              <a:t>的本质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dp515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的部分目标代码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90814"/>
            <a:ext cx="77772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2;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ref_var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&lt;&lt;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"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&lt;&lt;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省略对应目标代码</a:t>
            </a:r>
          </a:p>
          <a:p>
            <a:pPr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;*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3;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poi_var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037044" y="2780928"/>
            <a:ext cx="3574639" cy="468052"/>
          </a:xfrm>
          <a:prstGeom prst="wedgeRectCallout">
            <a:avLst>
              <a:gd name="adj1" fmla="val -37843"/>
              <a:gd name="adj2" fmla="val -713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形式上是直接，实际上是间接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4355976" y="5268689"/>
            <a:ext cx="3255708" cy="468052"/>
          </a:xfrm>
          <a:prstGeom prst="wedgeRectCallout">
            <a:avLst>
              <a:gd name="adj1" fmla="val -37843"/>
              <a:gd name="adj2" fmla="val -713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形式上和实际上，都是</a:t>
            </a:r>
            <a:r>
              <a:rPr lang="zh-CN" altLang="en-US" sz="2000" b="1" dirty="0">
                <a:solidFill>
                  <a:srgbClr val="0000FF"/>
                </a:solidFill>
              </a:rPr>
              <a:t>间接</a:t>
            </a:r>
          </a:p>
        </p:txBody>
      </p:sp>
    </p:spTree>
    <p:extLst>
      <p:ext uri="{BB962C8B-B14F-4D97-AF65-F5344CB8AC3E}">
        <p14:creationId xmlns:p14="http://schemas.microsoft.com/office/powerpoint/2010/main" val="699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目标程序的优化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</a:t>
            </a:r>
            <a:r>
              <a:rPr lang="zh-CN" altLang="en-US" sz="2800" b="1" dirty="0">
                <a:solidFill>
                  <a:srgbClr val="0000FF"/>
                </a:solidFill>
              </a:rPr>
              <a:t>优化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优化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就是提高目标程序的效率，体现在“时间”和“空间”两个方面。在时间方面是执行速度最大化，在空间方面是占用空间最小化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时间和空间两个方面的效率同时得到提高是最好。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但时间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和空间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常常矛盾。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空间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换时间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，或者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时间换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空间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优化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的关键是算法优化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1187624" y="5301208"/>
            <a:ext cx="5256584" cy="864096"/>
          </a:xfrm>
          <a:prstGeom prst="wedgeRoundRectCallout">
            <a:avLst>
              <a:gd name="adj1" fmla="val 14226"/>
              <a:gd name="adj2" fmla="val -98609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这里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汇编语言的角度介绍目标程序的优化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假设：算法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已经优化，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或算法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已经确定。</a:t>
            </a:r>
          </a:p>
        </p:txBody>
      </p:sp>
    </p:spTree>
    <p:extLst>
      <p:ext uri="{BB962C8B-B14F-4D97-AF65-F5344CB8AC3E}">
        <p14:creationId xmlns:p14="http://schemas.microsoft.com/office/powerpoint/2010/main" val="350718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目标程序的优化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关于优化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00808"/>
            <a:ext cx="59050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有多种不同方法实现同一功能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0               ;5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EBX             ;2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EBX             ;2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AND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0               ;3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5436096" y="1700808"/>
            <a:ext cx="2016224" cy="530478"/>
          </a:xfrm>
          <a:prstGeom prst="wedgeRoundRectCallout">
            <a:avLst>
              <a:gd name="adj1" fmla="val -35783"/>
              <a:gd name="adj2" fmla="val 7374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寄存器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EBX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27584" y="4509120"/>
            <a:ext cx="4896544" cy="504056"/>
          </a:xfrm>
          <a:prstGeom prst="wedgeRoundRectCallout">
            <a:avLst>
              <a:gd name="adj1" fmla="val 14226"/>
              <a:gd name="adj2" fmla="val -98609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采用哪条指令比较好，与具体的场合有关</a:t>
            </a:r>
          </a:p>
        </p:txBody>
      </p:sp>
    </p:spTree>
    <p:extLst>
      <p:ext uri="{BB962C8B-B14F-4D97-AF65-F5344CB8AC3E}">
        <p14:creationId xmlns:p14="http://schemas.microsoft.com/office/powerpoint/2010/main" val="37614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目标程序的优化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</a:t>
            </a:r>
            <a:r>
              <a:rPr lang="zh-CN" altLang="en-US" sz="2800" b="1" dirty="0">
                <a:solidFill>
                  <a:srgbClr val="0000FF"/>
                </a:solidFill>
              </a:rPr>
              <a:t>优化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一般而言，采用相同的算法，由汇编语言编写的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程序效率最高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。因为汇编语言更能充分发挥机器的特性。但是，用汇编语言编程的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工作效率却是最低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实际上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，现在高级语言的编译器功能很强劲，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由编译器生成的目标代码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已经“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足够好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”，或者说好过普通汇编语言程序员编写的程序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2174046" y="5317054"/>
            <a:ext cx="5256584" cy="864096"/>
          </a:xfrm>
          <a:prstGeom prst="wedgeRoundRectCallout">
            <a:avLst>
              <a:gd name="adj1" fmla="val 14226"/>
              <a:gd name="adj2" fmla="val -98609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某种意义上，这也是越来越少使用汇编语言编写源程序的原因之一。</a:t>
            </a:r>
          </a:p>
        </p:txBody>
      </p:sp>
      <p:sp>
        <p:nvSpPr>
          <p:cNvPr id="3" name="爆炸形 1 2"/>
          <p:cNvSpPr/>
          <p:nvPr/>
        </p:nvSpPr>
        <p:spPr>
          <a:xfrm>
            <a:off x="6588224" y="2276872"/>
            <a:ext cx="1656184" cy="108012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代价！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32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目标程序的优化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08920"/>
            <a:ext cx="72731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cf520(unsigned  char  n)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x, y, sum;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n * 8;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n / 8;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x + y;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83568" y="1717346"/>
            <a:ext cx="3168352" cy="700916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VC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编译器的优化工作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82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目标程序的优化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83568" y="1717346"/>
            <a:ext cx="3168352" cy="700916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VC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编译器的优化工作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1986" y="2780928"/>
            <a:ext cx="811647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n$ = 8 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cf520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movzx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_n$[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;x = n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;y = 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3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;y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n/8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ecx+eax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;sum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y + x*8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cf520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718116" y="2996952"/>
            <a:ext cx="3734204" cy="756084"/>
          </a:xfrm>
          <a:prstGeom prst="wedgeRectCallout">
            <a:avLst>
              <a:gd name="adj1" fmla="val -41940"/>
              <a:gd name="adj2" fmla="val 8753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cf520(unsigned  char  n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)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自动类型转换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275856" y="5661248"/>
            <a:ext cx="3091238" cy="453539"/>
          </a:xfrm>
          <a:prstGeom prst="wedgeRectCallout">
            <a:avLst>
              <a:gd name="adj1" fmla="val -32736"/>
              <a:gd name="adj2" fmla="val -840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乘法、加法，合并进行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486774" y="4519865"/>
            <a:ext cx="2880320" cy="428401"/>
          </a:xfrm>
          <a:prstGeom prst="wedgeRectCallout">
            <a:avLst>
              <a:gd name="adj1" fmla="val -65806"/>
              <a:gd name="adj2" fmla="val 3454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移位指令代替除法指令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139952" y="1717648"/>
            <a:ext cx="2088232" cy="700614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速度最大化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524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目标程序的优化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83568" y="1717346"/>
            <a:ext cx="3168352" cy="700916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VC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编译器的优化工作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1986" y="2780928"/>
            <a:ext cx="81164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cf520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movzx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esp+4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;x = n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;y = 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3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;y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n/8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ecx+eax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;sum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y + x*8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cf520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139952" y="1721743"/>
            <a:ext cx="2088232" cy="700614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速度最大化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549667" y="1717346"/>
            <a:ext cx="2088232" cy="700614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不建立堆栈框架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爆炸形 1 13"/>
          <p:cNvSpPr/>
          <p:nvPr/>
        </p:nvSpPr>
        <p:spPr>
          <a:xfrm>
            <a:off x="6929014" y="2772616"/>
            <a:ext cx="2214986" cy="1296144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演示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467544" y="5082434"/>
            <a:ext cx="6912768" cy="1442909"/>
          </a:xfrm>
          <a:prstGeom prst="wedgeRoundRectCallout">
            <a:avLst>
              <a:gd name="adj1" fmla="val 9160"/>
              <a:gd name="adj2" fmla="val -75093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VC2010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的编译器相当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“聪明”。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不仅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用寄存器作为局部变量，而且还充分利用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IA-32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系列处理器的相关指令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应该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说，这样的目标代码在“时空”两个方面都是高效的。</a:t>
            </a:r>
          </a:p>
        </p:txBody>
      </p:sp>
    </p:spTree>
    <p:extLst>
      <p:ext uri="{BB962C8B-B14F-4D97-AF65-F5344CB8AC3E}">
        <p14:creationId xmlns:p14="http://schemas.microsoft.com/office/powerpoint/2010/main" val="165824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目标程序的优化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</a:t>
            </a:r>
            <a:r>
              <a:rPr lang="zh-CN" altLang="en-US" sz="2800" b="1" dirty="0">
                <a:solidFill>
                  <a:srgbClr val="0000FF"/>
                </a:solidFill>
              </a:rPr>
              <a:t>优化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寄存器作为局部变量能大大提高效率。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一方面，寄存器位于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内部，存取寄存器速度最快；另一方面，表示寄存器的编码比较短，相应指令的长度也就比较短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优化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与处理器关系密切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优化依赖于处理器。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484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大小最小化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关于大小最小化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“使大小最小化”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，就是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使得目标程序长度最短，也即把组成目标程序的所有指令长度相加最小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系列处理器属于复杂指令系统的处理器，其指令长度少则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字节，多则超过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大小最小化的方法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46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大小最小化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08920"/>
            <a:ext cx="84973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cf521(unsigned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year)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leap = 0;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(((year % 4 == 0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 &amp;&amp; (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year %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100!=0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)) || (year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 400==0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))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leap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1;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leap;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83568" y="1717346"/>
            <a:ext cx="3744416" cy="700916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根据年份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判断某年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是否为闰年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27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符号化表示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目标代码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644466"/>
            <a:ext cx="8353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_TEXT  SEGMENT</a:t>
            </a:r>
          </a:p>
          <a:p>
            <a:pPr>
              <a:defRPr/>
            </a:pP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= -4         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;size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= 8          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;size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= 12         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;size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?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cf52@@YAHHH@Z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; cf52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 :   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 :       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 :       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860033" y="1196752"/>
            <a:ext cx="2264730" cy="540060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2915816" y="1386354"/>
            <a:ext cx="1512168" cy="468052"/>
          </a:xfrm>
          <a:prstGeom prst="wedgeRectCallout">
            <a:avLst>
              <a:gd name="adj1" fmla="val -61146"/>
              <a:gd name="adj2" fmla="val 5972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段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_text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426397" y="2780928"/>
            <a:ext cx="1512168" cy="468052"/>
          </a:xfrm>
          <a:prstGeom prst="wedgeRectCallout">
            <a:avLst>
              <a:gd name="adj1" fmla="val -63290"/>
              <a:gd name="adj2" fmla="val 29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常量符号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375614" y="4005064"/>
            <a:ext cx="3068594" cy="468052"/>
          </a:xfrm>
          <a:prstGeom prst="wedgeRectCallout">
            <a:avLst>
              <a:gd name="adj1" fmla="val -38845"/>
              <a:gd name="adj2" fmla="val -8714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对应函数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cf52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的过程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5612594" y="5085184"/>
            <a:ext cx="1512168" cy="468052"/>
          </a:xfrm>
          <a:prstGeom prst="wedgeRectCallout">
            <a:avLst>
              <a:gd name="adj1" fmla="val -63290"/>
              <a:gd name="adj2" fmla="val 29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对应源代码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2" grpId="0" animBg="1"/>
      <p:bldP spid="8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大小最小化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045" y="1816363"/>
            <a:ext cx="84973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year$ =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cf521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leap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PTR _year$[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;year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被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整除？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LN1@cf521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否，跳转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_year$[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;EAX = year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100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LN2@cf521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否，跳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411760" y="1646250"/>
            <a:ext cx="2088232" cy="455898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563888" y="2420888"/>
            <a:ext cx="2952328" cy="540060"/>
          </a:xfrm>
          <a:prstGeom prst="wedgeRectCallout">
            <a:avLst>
              <a:gd name="adj1" fmla="val -41940"/>
              <a:gd name="adj2" fmla="val 8753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00FF"/>
                </a:solidFill>
              </a:rPr>
              <a:t>year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被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4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整除吗？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347864" y="4869160"/>
            <a:ext cx="3168352" cy="540060"/>
          </a:xfrm>
          <a:prstGeom prst="wedgeRectCallout">
            <a:avLst>
              <a:gd name="adj1" fmla="val -41940"/>
              <a:gd name="adj2" fmla="val 8753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00FF"/>
                </a:solidFill>
              </a:rPr>
              <a:t>year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被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100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整除吗？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2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大小最小化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的目标代码（续）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045" y="1701044"/>
            <a:ext cx="84973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LN1@cf521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_year$[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;EAX = year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400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LN3@cf521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LN2@cf521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LN3@cf521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cf521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444581" y="1254013"/>
            <a:ext cx="2088232" cy="455898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203848" y="4725144"/>
            <a:ext cx="2160240" cy="540060"/>
          </a:xfrm>
          <a:prstGeom prst="wedgeRectCallout">
            <a:avLst>
              <a:gd name="adj1" fmla="val -43782"/>
              <a:gd name="adj2" fmla="val -7698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l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eap=1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164937" y="2690918"/>
            <a:ext cx="2952328" cy="540060"/>
          </a:xfrm>
          <a:prstGeom prst="wedgeRectCallout">
            <a:avLst>
              <a:gd name="adj1" fmla="val -41940"/>
              <a:gd name="adj2" fmla="val 8753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00FF"/>
                </a:solidFill>
              </a:rPr>
              <a:t>year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被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400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整除吗？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爆炸形 1 10"/>
          <p:cNvSpPr/>
          <p:nvPr/>
        </p:nvSpPr>
        <p:spPr>
          <a:xfrm>
            <a:off x="5436096" y="3409894"/>
            <a:ext cx="2214986" cy="1296144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优化依赖处理器！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010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速度最大化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关于速度最大化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00339"/>
            <a:ext cx="792162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“使速度最大化”就是使得执行目标程序的速度最快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影响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目标程序执行速度的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因素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执行的时钟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高速缓存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cache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命中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执行流水线的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配对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等等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速度最大化方法：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避免时钟数多的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减少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转移指令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循环执行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次数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等等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154732" y="4221088"/>
            <a:ext cx="2520280" cy="504056"/>
          </a:xfrm>
          <a:prstGeom prst="wedgeRoundRectCallout">
            <a:avLst>
              <a:gd name="adj1" fmla="val -38817"/>
              <a:gd name="adj2" fmla="val 9055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除法指令时钟数多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276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速度</a:t>
            </a:r>
            <a:r>
              <a:rPr lang="zh-CN" altLang="en-US" b="1" dirty="0" smtClean="0">
                <a:solidFill>
                  <a:srgbClr val="0000FF"/>
                </a:solidFill>
              </a:rPr>
              <a:t>最大化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08920"/>
            <a:ext cx="84973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cf521(unsigned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year)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leap = 0;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(((year % 4 == 0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 &amp;&amp; (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year %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100!=0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)) || (year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 400==0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))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leap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1;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leap;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83568" y="1717346"/>
            <a:ext cx="3744416" cy="700916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根据年份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判断某年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是否为闰年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56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速度</a:t>
            </a:r>
            <a:r>
              <a:rPr lang="zh-CN" altLang="en-US" b="1" dirty="0" smtClean="0">
                <a:solidFill>
                  <a:srgbClr val="0000FF"/>
                </a:solidFill>
              </a:rPr>
              <a:t>最大化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045" y="1628800"/>
            <a:ext cx="84973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year$ = 8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cf521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_year$[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;ECX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year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leap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cl, 3                        ;(year % 4)==0 ?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LN1@cf521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1374389535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mul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100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LN2@cf521              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843808" y="1617249"/>
            <a:ext cx="2088232" cy="455898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速度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最大化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275856" y="4797152"/>
            <a:ext cx="2952328" cy="540060"/>
          </a:xfrm>
          <a:prstGeom prst="wedgeRectCallout">
            <a:avLst>
              <a:gd name="adj1" fmla="val -60831"/>
              <a:gd name="adj2" fmla="val 2148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EDX = year </a:t>
            </a:r>
            <a:r>
              <a:rPr lang="en-US" altLang="zh-CN" sz="2000" b="1" dirty="0">
                <a:solidFill>
                  <a:srgbClr val="0000FF"/>
                </a:solidFill>
              </a:rPr>
              <a:t>/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100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491880" y="5449444"/>
            <a:ext cx="4824536" cy="720080"/>
          </a:xfrm>
          <a:prstGeom prst="wedgeRectCallout">
            <a:avLst>
              <a:gd name="adj1" fmla="val -53500"/>
              <a:gd name="adj2" fmla="val -703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% 100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</a:rPr>
              <a:t>EAX </a:t>
            </a:r>
            <a:r>
              <a:rPr lang="en-US" altLang="zh-CN" sz="2000" b="1" dirty="0">
                <a:solidFill>
                  <a:srgbClr val="0000FF"/>
                </a:solidFill>
              </a:rPr>
              <a:t>= year-(year/100)*100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2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速度</a:t>
            </a:r>
            <a:r>
              <a:rPr lang="zh-CN" altLang="en-US" b="1" dirty="0" smtClean="0">
                <a:solidFill>
                  <a:srgbClr val="0000FF"/>
                </a:solidFill>
              </a:rPr>
              <a:t>最大化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98072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045" y="1340768"/>
            <a:ext cx="84973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LN1@cf521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1374389535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mul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400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LN6@cf521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LN2@cf521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LN6@cf521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cf521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436096" y="1172852"/>
            <a:ext cx="2088232" cy="455898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速度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最大化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208098" y="3789040"/>
            <a:ext cx="2083982" cy="540060"/>
          </a:xfrm>
          <a:prstGeom prst="wedgeRectCallout">
            <a:avLst>
              <a:gd name="adj1" fmla="val -60831"/>
              <a:gd name="adj2" fmla="val 2148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leap = 1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779912" y="2060848"/>
            <a:ext cx="4824536" cy="720080"/>
          </a:xfrm>
          <a:prstGeom prst="wedgeRectCallout">
            <a:avLst>
              <a:gd name="adj1" fmla="val -53500"/>
              <a:gd name="adj2" fmla="val -703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% 400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</a:rPr>
              <a:t>ECX </a:t>
            </a:r>
            <a:r>
              <a:rPr lang="en-US" altLang="zh-CN" sz="2000" b="1" dirty="0">
                <a:solidFill>
                  <a:srgbClr val="0000FF"/>
                </a:solidFill>
              </a:rPr>
              <a:t>= year-(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year/400)*400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419872" y="5229200"/>
            <a:ext cx="2083982" cy="540060"/>
          </a:xfrm>
          <a:prstGeom prst="wedgeRectCallout">
            <a:avLst>
              <a:gd name="adj1" fmla="val -60831"/>
              <a:gd name="adj2" fmla="val 2148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leap =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7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速度</a:t>
            </a:r>
            <a:r>
              <a:rPr lang="zh-CN" altLang="en-US" b="1" dirty="0" smtClean="0">
                <a:solidFill>
                  <a:srgbClr val="0000FF"/>
                </a:solidFill>
              </a:rPr>
              <a:t>最大化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08920"/>
            <a:ext cx="45368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cf37(int  n)</a:t>
            </a:r>
          </a:p>
          <a:p>
            <a:pPr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i, sum;</a:t>
            </a: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0;</a:t>
            </a: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i=1; i &lt;= n; i++ )</a:t>
            </a: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+= i;</a:t>
            </a: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sum;</a:t>
            </a:r>
          </a:p>
          <a:p>
            <a:pPr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83568" y="1717346"/>
            <a:ext cx="3744416" cy="700916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计算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到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的累加和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3.1.3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介绍过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67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速度</a:t>
            </a:r>
            <a:r>
              <a:rPr lang="zh-CN" altLang="en-US" b="1" dirty="0" smtClean="0">
                <a:solidFill>
                  <a:srgbClr val="0000FF"/>
                </a:solidFill>
              </a:rPr>
              <a:t>最大化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cf37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647964"/>
            <a:ext cx="77052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n$ = 8</a:t>
            </a:r>
          </a:p>
          <a:p>
            <a:pPr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</a:t>
            </a: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esp</a:t>
            </a: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ebx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edi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DWORD PTR _n$[ebp]      ; EDI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edx                     ; 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sum1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清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ecx                     ; 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sum2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清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ebx                     ; EBX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作为“零头”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[edx+1]       ; 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i=1</a:t>
            </a: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2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循环次数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太小？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LC9@cf37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确实太小，则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419686" y="1844824"/>
            <a:ext cx="2088232" cy="455898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速度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最大化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41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速度</a:t>
            </a:r>
            <a:r>
              <a:rPr lang="zh-CN" altLang="en-US" b="1" dirty="0" smtClean="0">
                <a:solidFill>
                  <a:srgbClr val="0000FF"/>
                </a:solidFill>
              </a:rPr>
              <a:t>最大化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cf37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的目标代码（续）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77052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esi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DWORD PTR [edi-1]       ;ESI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相当于（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n-1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defRPr/>
            </a:pP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npad  6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nn-NO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LL10@cf37</a:t>
            </a:r>
            <a:r>
              <a:rPr lang="nn-NO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eax                     ;sum1 += i</a:t>
            </a:r>
          </a:p>
          <a:p>
            <a:pPr>
              <a:defRPr/>
            </a:pP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[ecx+eax+1]   ;sum2 += (i+1)</a:t>
            </a:r>
          </a:p>
          <a:p>
            <a:pPr>
              <a:defRPr/>
            </a:pP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2                       ;i = i+2</a:t>
            </a:r>
          </a:p>
          <a:p>
            <a:pPr>
              <a:defRPr/>
            </a:pP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esi                     ;i &lt;= n-1 ?</a:t>
            </a:r>
          </a:p>
          <a:p>
            <a:pPr>
              <a:defRPr/>
            </a:pP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jle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LL10@cf37 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是，继续循环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esi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LC9@cf37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edi                     ;i &gt; n 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？</a:t>
            </a:r>
          </a:p>
          <a:p>
            <a:pPr>
              <a:defRPr/>
            </a:pP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LN8@cf37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是，跳转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eax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准备“零头”</a:t>
            </a:r>
          </a:p>
          <a:p>
            <a:pPr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LN8@cf37: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2627784" y="2276872"/>
            <a:ext cx="3672408" cy="540060"/>
          </a:xfrm>
          <a:prstGeom prst="wedgeRectCallout">
            <a:avLst>
              <a:gd name="adj1" fmla="val -61142"/>
              <a:gd name="adj2" fmla="val -1934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伪指令！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为了地址对齐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067944" y="4437112"/>
            <a:ext cx="3240360" cy="583704"/>
          </a:xfrm>
          <a:prstGeom prst="wedgeRectCallout">
            <a:avLst>
              <a:gd name="adj1" fmla="val -41541"/>
              <a:gd name="adj2" fmla="val -8778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循环体内：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重复累加操作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6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速度</a:t>
            </a:r>
            <a:r>
              <a:rPr lang="zh-CN" altLang="en-US" b="1" dirty="0" smtClean="0">
                <a:solidFill>
                  <a:srgbClr val="0000FF"/>
                </a:solidFill>
              </a:rPr>
              <a:t>最大化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cf37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的目标代码（续二）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647964"/>
            <a:ext cx="82812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LN8@cf37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[ecx+edx]     ;EAX = sum1+sum2</a:t>
            </a: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edi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ebx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加上可能存在的“零头”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ebx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16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符号化表示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（</a:t>
            </a:r>
            <a:r>
              <a:rPr lang="zh-CN" altLang="en-US" sz="2800" b="1" dirty="0">
                <a:solidFill>
                  <a:srgbClr val="0000FF"/>
                </a:solidFill>
              </a:rPr>
              <a:t>续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844824"/>
            <a:ext cx="83533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 :         if (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 0 )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jns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LN1@cf52</a:t>
            </a:r>
            <a:endParaRPr lang="zh-CN" alt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 :           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-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neg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LN1@cf52: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 :         return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 :     }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?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cf52@@YAHHH@Z   ENDP       ;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TEXT  ENDS 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2555776" y="6319779"/>
            <a:ext cx="2304256" cy="468052"/>
          </a:xfrm>
          <a:prstGeom prst="wedgeRectCallout">
            <a:avLst>
              <a:gd name="adj1" fmla="val -62004"/>
              <a:gd name="adj2" fmla="val -4418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段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_text 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之结束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113886" y="5319210"/>
            <a:ext cx="3618354" cy="468052"/>
          </a:xfrm>
          <a:prstGeom prst="wedgeRectCallout">
            <a:avLst>
              <a:gd name="adj1" fmla="val -34407"/>
              <a:gd name="adj2" fmla="val 8328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对应函数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cf52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的过程 之结束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860033" y="1196752"/>
            <a:ext cx="2264730" cy="540060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98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内存地址对齐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关于内存地址对齐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00339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内存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地址对齐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指，访问存储单元的地址是存储单元尺寸（字节数）的倍数。例如，访问某双字存储单元，那么当地址是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的倍数时，就是对齐的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在采用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系列处理器的系统中，存储器的读写地址必须是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的倍数。如果不是双字地址对齐，那么将自动分解为两次读写操作，导致多读写操作一次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219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内存地址对齐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关于内存地址对齐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00339"/>
            <a:ext cx="79216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示例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[0000137FH]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地址不对齐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[00001380H]        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对齐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条指令读存储器的操作分解为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[0000137CH]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[00001380H]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[0000137FH]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4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内存地址对齐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关于内存地址对齐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00339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示例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054138"/>
              </p:ext>
            </p:extLst>
          </p:nvPr>
        </p:nvGraphicFramePr>
        <p:xfrm>
          <a:off x="683567" y="2204864"/>
          <a:ext cx="7143287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Visio" r:id="rId4" imgW="3647440" imgH="1987296" progId="Visio.Drawing.11">
                  <p:embed/>
                </p:oleObj>
              </mc:Choice>
              <mc:Fallback>
                <p:oleObj name="Visio" r:id="rId4" imgW="3647440" imgH="19872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7" y="2204864"/>
                        <a:ext cx="7143287" cy="3888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0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库</a:t>
            </a:r>
            <a:r>
              <a:rPr lang="zh-CN" altLang="en-US" b="1" dirty="0" smtClean="0">
                <a:solidFill>
                  <a:srgbClr val="0000FF"/>
                </a:solidFill>
              </a:rPr>
              <a:t>函数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strlen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原型及算法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18806"/>
            <a:ext cx="82812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const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char *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length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0;</a:t>
            </a:r>
          </a:p>
          <a:p>
            <a:pPr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while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 )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++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length;</a:t>
            </a:r>
          </a:p>
          <a:p>
            <a:pPr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length );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827584" y="4653136"/>
            <a:ext cx="5256584" cy="864096"/>
          </a:xfrm>
          <a:prstGeom prst="wedgeRoundRectCallout">
            <a:avLst>
              <a:gd name="adj1" fmla="val 14226"/>
              <a:gd name="adj2" fmla="val -98609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计数直到遇到字符串结束标记，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不包括结束标记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30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库</a:t>
            </a:r>
            <a:r>
              <a:rPr lang="zh-CN" altLang="en-US" b="1" dirty="0" smtClean="0">
                <a:solidFill>
                  <a:srgbClr val="0000FF"/>
                </a:solidFill>
              </a:rPr>
              <a:t>函数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strlen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汇编源程序实现步骤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首先，确保循环开始的首地址双字对齐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。因为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最多相差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个字节，而且字符串可能很短，所以从首地址开始依次逐字节判断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其次，每次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个字节，循环判断是否遇到字符串结束标记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。循环体分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两部分：其一，快速推断出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个字节中不含结束标记，从而继续循环；其二，在极可能遇到结束标记的情形下，准确定位结束标记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最后，计算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字符串的长度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。字符串的长度是字符串结束标记所在位置与起始位置的差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724128" y="2420888"/>
            <a:ext cx="1944216" cy="540060"/>
          </a:xfrm>
          <a:prstGeom prst="wedgeRectCallout">
            <a:avLst>
              <a:gd name="adj1" fmla="val -32924"/>
              <a:gd name="adj2" fmla="val -8462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地址对齐！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516216" y="4293096"/>
            <a:ext cx="1944216" cy="540060"/>
          </a:xfrm>
          <a:prstGeom prst="wedgeRectCallout">
            <a:avLst>
              <a:gd name="adj1" fmla="val -47550"/>
              <a:gd name="adj2" fmla="val -10522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减少循环次数！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544108" y="5589240"/>
            <a:ext cx="1944216" cy="540060"/>
          </a:xfrm>
          <a:prstGeom prst="wedgeRectCallout">
            <a:avLst>
              <a:gd name="adj1" fmla="val -47550"/>
              <a:gd name="adj2" fmla="val -10522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减少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分支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爆炸形 1 7"/>
          <p:cNvSpPr/>
          <p:nvPr/>
        </p:nvSpPr>
        <p:spPr>
          <a:xfrm>
            <a:off x="5148064" y="332656"/>
            <a:ext cx="2214986" cy="1296144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源程序！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915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库</a:t>
            </a:r>
            <a:r>
              <a:rPr lang="zh-CN" altLang="en-US" b="1" dirty="0" smtClean="0">
                <a:solidFill>
                  <a:srgbClr val="0000FF"/>
                </a:solidFill>
              </a:rPr>
              <a:t>函数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strlen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汇编源程序（一）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379652"/>
            <a:ext cx="82812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strlen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+ 4]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指向字符串首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3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倍对齐？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main_loop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是，则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str_misaligned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字节递增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实现地址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倍对齐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byte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al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byte_3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遇到结束标记，转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3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str_misaligned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仍没有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倍对齐，继续递增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0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占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位的空操作，为了代码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对齐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83568" y="1647964"/>
            <a:ext cx="4824536" cy="772924"/>
          </a:xfrm>
          <a:prstGeom prst="wedgeRoundRectCallout">
            <a:avLst>
              <a:gd name="adj1" fmla="val 6522"/>
              <a:gd name="adj2" fmla="val 77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堆栈传递待测字符串起始地址（偏移），由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eax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返回字符串长度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868144" y="1676835"/>
            <a:ext cx="1944216" cy="540060"/>
          </a:xfrm>
          <a:prstGeom prst="wedgeRectCallout">
            <a:avLst>
              <a:gd name="adj1" fmla="val -34258"/>
              <a:gd name="adj2" fmla="val 726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汇编源程序！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195736" y="6237312"/>
            <a:ext cx="3672408" cy="540060"/>
          </a:xfrm>
          <a:prstGeom prst="wedgeRectCallout">
            <a:avLst>
              <a:gd name="adj1" fmla="val -31191"/>
              <a:gd name="adj2" fmla="val -745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占位置！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为了地址对齐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库</a:t>
            </a:r>
            <a:r>
              <a:rPr lang="zh-CN" altLang="en-US" b="1" dirty="0" smtClean="0">
                <a:solidFill>
                  <a:srgbClr val="0000FF"/>
                </a:solidFill>
              </a:rPr>
              <a:t>函数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strlen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汇编源程序（二）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51325"/>
            <a:ext cx="828129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align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                       ;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要求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字节对齐！！</a:t>
            </a:r>
          </a:p>
          <a:p>
            <a:pPr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main_loop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现在地址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倍对齐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7efefeffh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较低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字节非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，则会向上进位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-1                  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FFFFFFFFH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过滤出待测试的位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4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调整指针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81010100h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字节中是否含有全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？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main_loop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否，继续循环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;--------------------------------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1979712" y="5445224"/>
            <a:ext cx="4608512" cy="792088"/>
          </a:xfrm>
          <a:prstGeom prst="wedgeRectCallout">
            <a:avLst>
              <a:gd name="adj1" fmla="val -31191"/>
              <a:gd name="adj2" fmla="val -745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每次判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字节！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为了减少循环次数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5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库</a:t>
            </a:r>
            <a:r>
              <a:rPr lang="zh-CN" altLang="en-US" b="1" dirty="0" smtClean="0">
                <a:solidFill>
                  <a:srgbClr val="0000FF"/>
                </a:solidFill>
              </a:rPr>
              <a:t>函数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strlen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汇编源程序（三）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235636"/>
            <a:ext cx="82812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估计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字节中含有全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- 4]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重新取刚才的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al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字节为全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byte_0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test   ah, ah       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是否第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字节为全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je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byte_1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00ff0000h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字节为全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byte_2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0ff000000h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字节为全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byte_3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main_loop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处理例外：位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24-30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;--------------------------------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83568" y="1647964"/>
            <a:ext cx="5472608" cy="628908"/>
          </a:xfrm>
          <a:prstGeom prst="wedgeRoundRectCallout">
            <a:avLst>
              <a:gd name="adj1" fmla="val 6522"/>
              <a:gd name="adj2" fmla="val 77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精确定位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字节中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极有可能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含有结束标记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338198" y="5877272"/>
            <a:ext cx="3240360" cy="648072"/>
          </a:xfrm>
          <a:prstGeom prst="wedgeRectCallout">
            <a:avLst>
              <a:gd name="adj1" fmla="val -31191"/>
              <a:gd name="adj2" fmla="val -745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可能存在例外！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2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库</a:t>
            </a:r>
            <a:r>
              <a:rPr lang="zh-CN" altLang="en-US" b="1" dirty="0" smtClean="0">
                <a:solidFill>
                  <a:srgbClr val="0000FF"/>
                </a:solidFill>
              </a:rPr>
              <a:t>函数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strlen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汇编源程序（四）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563157"/>
            <a:ext cx="82812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byte_3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- 1]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指向字符串尾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+ 4]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指向字符串首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计算字符串长度（不含结束标志）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byte_2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- 2]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指向字符串尾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+ 4]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指向字符串首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计算字符串长度（不含结束标志）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1560" y="1719972"/>
            <a:ext cx="3600400" cy="628908"/>
          </a:xfrm>
          <a:prstGeom prst="wedgeRoundRectCallout">
            <a:avLst>
              <a:gd name="adj1" fmla="val 6522"/>
              <a:gd name="adj2" fmla="val 77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找到结束标记后的处理：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827584" y="5967282"/>
            <a:ext cx="3672408" cy="540060"/>
          </a:xfrm>
          <a:prstGeom prst="wedgeRectCallout">
            <a:avLst>
              <a:gd name="adj1" fmla="val -31191"/>
              <a:gd name="adj2" fmla="val -745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分别处理！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为了减少分支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库</a:t>
            </a:r>
            <a:r>
              <a:rPr lang="zh-CN" altLang="en-US" b="1" dirty="0" smtClean="0">
                <a:solidFill>
                  <a:srgbClr val="0000FF"/>
                </a:solidFill>
              </a:rPr>
              <a:t>函数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strlen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汇编源程序（五）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327389"/>
            <a:ext cx="828129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byte_1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- 3]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指向字符串尾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+ 4]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指向字符串首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计算字符串长度（不含结束标志）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byte_0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- 4]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指向字符串尾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+ 4]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指向字符串首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计算字符串长度（不含结束标志）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strlen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1560" y="1719972"/>
            <a:ext cx="3600400" cy="628908"/>
          </a:xfrm>
          <a:prstGeom prst="wedgeRoundRectCallout">
            <a:avLst>
              <a:gd name="adj1" fmla="val 6522"/>
              <a:gd name="adj2" fmla="val 77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找到结束标记后的处理：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74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符号化表示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符号常量与堆栈的位置关系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11836"/>
            <a:ext cx="496892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= -4         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;size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= 8          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;size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= 12         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;size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?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cf52@@YAHHH@Z  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   ; cf52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 :   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 :       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 :       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pary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varz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08959"/>
              </p:ext>
            </p:extLst>
          </p:nvPr>
        </p:nvGraphicFramePr>
        <p:xfrm>
          <a:off x="5796136" y="1772816"/>
          <a:ext cx="3240360" cy="4203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Visio" r:id="rId4" imgW="1581912" imgH="2053209" progId="Visio.Drawing.11">
                  <p:embed/>
                </p:oleObj>
              </mc:Choice>
              <mc:Fallback>
                <p:oleObj name="Visio" r:id="rId4" imgW="1581912" imgH="205320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772816"/>
                        <a:ext cx="3240360" cy="4203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73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库</a:t>
            </a:r>
            <a:r>
              <a:rPr lang="zh-CN" altLang="en-US" b="1" dirty="0" smtClean="0">
                <a:solidFill>
                  <a:srgbClr val="0000FF"/>
                </a:solidFill>
              </a:rPr>
              <a:t>函数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strlen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提高</a:t>
            </a:r>
            <a:r>
              <a:rPr lang="zh-CN" altLang="en-US" sz="2800" b="1" dirty="0">
                <a:solidFill>
                  <a:srgbClr val="0000FF"/>
                </a:solidFill>
              </a:rPr>
              <a:t>运行效率的方法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尽可能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使得每次访问双字存储单元的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对齐。而且，循环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代码片段也从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字节对齐的地址处开始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循环次数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分支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。一次推断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连续字节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不含结束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标记。安排就地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返回。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空间换时间。安排四段很相似的计算字符串长度的代码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，有效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减少分支。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5076056" y="1136775"/>
            <a:ext cx="1944216" cy="540060"/>
          </a:xfrm>
          <a:prstGeom prst="wedgeRectCallout">
            <a:avLst>
              <a:gd name="adj1" fmla="val -34258"/>
              <a:gd name="adj2" fmla="val 726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地址对齐！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805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库</a:t>
            </a:r>
            <a:r>
              <a:rPr lang="zh-CN" altLang="en-US" b="1" dirty="0" smtClean="0">
                <a:solidFill>
                  <a:srgbClr val="0000FF"/>
                </a:solidFill>
              </a:rPr>
              <a:t>函数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strpbrk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原型及算法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3388930"/>
            <a:ext cx="8281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char  *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strpbrk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const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char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const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char *control)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83568" y="1719972"/>
            <a:ext cx="7200800" cy="1420996"/>
          </a:xfrm>
          <a:prstGeom prst="wedgeRoundRectCallout">
            <a:avLst>
              <a:gd name="adj1" fmla="val 7513"/>
              <a:gd name="adj2" fmla="val 6790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库函数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strpbrk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的功能：获得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在字符串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中出现的第一个来自于字符串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control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中字符的地址偏移；或者说，指向字符串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中的第一个属于字符串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control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的字符的指针，如果不存在，则返回空指针。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70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库</a:t>
            </a:r>
            <a:r>
              <a:rPr lang="zh-CN" altLang="en-US" b="1" dirty="0" smtClean="0">
                <a:solidFill>
                  <a:srgbClr val="0000FF"/>
                </a:solidFill>
              </a:rPr>
              <a:t>函数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strpbrk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原型及算法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556792"/>
            <a:ext cx="82812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strpbrk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const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char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const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char *control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unsigned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map[32];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(count = 0; count &lt; 32; count++)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map[count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= 0;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while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(*control)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map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[*control &gt;&gt; 3] |= (1 &lt;&lt; (*control &amp; 7));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control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while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(*string)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if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(map[*string &gt;&gt; 3] &amp; (1 &lt;&lt; (*string &amp; 7)))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return(string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string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return(NULL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724128" y="1988840"/>
            <a:ext cx="1944216" cy="540060"/>
          </a:xfrm>
          <a:prstGeom prst="wedgeRectCallout">
            <a:avLst>
              <a:gd name="adj1" fmla="val -37543"/>
              <a:gd name="adj2" fmla="val 6769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初始化位图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696236" y="2681300"/>
            <a:ext cx="1944216" cy="540060"/>
          </a:xfrm>
          <a:prstGeom prst="wedgeRectCallout">
            <a:avLst>
              <a:gd name="adj1" fmla="val -37543"/>
              <a:gd name="adj2" fmla="val 6769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标记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922354" y="3933056"/>
            <a:ext cx="2313942" cy="540060"/>
          </a:xfrm>
          <a:prstGeom prst="wedgeRectCallout">
            <a:avLst>
              <a:gd name="adj1" fmla="val -37543"/>
              <a:gd name="adj2" fmla="val 6769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根据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位图，查找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649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库</a:t>
            </a:r>
            <a:r>
              <a:rPr lang="zh-CN" altLang="en-US" b="1" dirty="0" smtClean="0">
                <a:solidFill>
                  <a:srgbClr val="0000FF"/>
                </a:solidFill>
              </a:rPr>
              <a:t>函数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strpbrk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汇编源程序实现步骤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首先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，初始化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个字节构成的长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256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位的位图。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然后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，标记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位图。对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control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字符串中出现的每个字符，在位图的对应位上做标记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最后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，依次搜索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首次出现的特定字符。从字符串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的首字符开始，依次逐一判断位图中对应的位是否有标记，直到有标记字符出现为止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140058" y="4437112"/>
            <a:ext cx="3176358" cy="540060"/>
          </a:xfrm>
          <a:prstGeom prst="wedgeRectCallout">
            <a:avLst>
              <a:gd name="adj1" fmla="val -47550"/>
              <a:gd name="adj2" fmla="val -10522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二重循环成为一重循环！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156176" y="2492896"/>
            <a:ext cx="1944216" cy="540060"/>
          </a:xfrm>
          <a:prstGeom prst="wedgeRectCallout">
            <a:avLst>
              <a:gd name="adj1" fmla="val -47550"/>
              <a:gd name="adj2" fmla="val -10522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空间换时间！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爆炸形 1 7"/>
          <p:cNvSpPr/>
          <p:nvPr/>
        </p:nvSpPr>
        <p:spPr>
          <a:xfrm>
            <a:off x="5148064" y="332656"/>
            <a:ext cx="2214986" cy="1296144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源程序！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88" y="5157192"/>
            <a:ext cx="8281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char  *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strpbrk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const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char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const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char *control)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770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库</a:t>
            </a:r>
            <a:r>
              <a:rPr lang="zh-CN" altLang="en-US" b="1" dirty="0" smtClean="0">
                <a:solidFill>
                  <a:srgbClr val="0000FF"/>
                </a:solidFill>
              </a:rPr>
              <a:t>函数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strpbrk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汇编源程序（一）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379652"/>
            <a:ext cx="82812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strpbrk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ESI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 32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 128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256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83568" y="1647964"/>
            <a:ext cx="6336704" cy="772924"/>
          </a:xfrm>
          <a:prstGeom prst="wedgeRoundRectCallout">
            <a:avLst>
              <a:gd name="adj1" fmla="val 6522"/>
              <a:gd name="adj2" fmla="val 77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堆栈传递字符串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control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的起始地址（偏移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eax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返回指向第一个出现字符的指针（可能空指针）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7199784" y="1764396"/>
            <a:ext cx="1944216" cy="540060"/>
          </a:xfrm>
          <a:prstGeom prst="wedgeRectCallout">
            <a:avLst>
              <a:gd name="adj1" fmla="val -34258"/>
              <a:gd name="adj2" fmla="val 726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汇编源程序！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779912" y="5445224"/>
            <a:ext cx="3672408" cy="540060"/>
          </a:xfrm>
          <a:prstGeom prst="wedgeRectCallout">
            <a:avLst>
              <a:gd name="adj1" fmla="val -44612"/>
              <a:gd name="adj2" fmla="val -13219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高效地初始化位图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6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库</a:t>
            </a:r>
            <a:r>
              <a:rPr lang="zh-CN" altLang="en-US" b="1" dirty="0" smtClean="0">
                <a:solidFill>
                  <a:srgbClr val="0000FF"/>
                </a:solidFill>
              </a:rPr>
              <a:t>函数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strpbrk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</a:t>
            </a:r>
            <a:r>
              <a:rPr lang="zh-CN" altLang="en-US" sz="2800" b="1" dirty="0">
                <a:solidFill>
                  <a:srgbClr val="0000FF"/>
                </a:solidFill>
              </a:rPr>
              <a:t>二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1287" y="1844824"/>
            <a:ext cx="82812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ebp+12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取得字符串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control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首地址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[ecx+0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初始化位图，按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control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中出现字符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listnext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al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到字符串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control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尾？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listdone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是，已经建立好位图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bts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设置位图中的对应位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listnext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listdone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067944" y="2420888"/>
            <a:ext cx="3672408" cy="540060"/>
          </a:xfrm>
          <a:prstGeom prst="wedgeRectCallout">
            <a:avLst>
              <a:gd name="adj1" fmla="val -57856"/>
              <a:gd name="adj2" fmla="val 830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占位置！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为了地址对齐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051720" y="5938252"/>
            <a:ext cx="3672408" cy="540060"/>
          </a:xfrm>
          <a:prstGeom prst="wedgeRectCallout">
            <a:avLst>
              <a:gd name="adj1" fmla="val -31191"/>
              <a:gd name="adj2" fmla="val -745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位操作指令的使用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5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库</a:t>
            </a:r>
            <a:r>
              <a:rPr lang="zh-CN" altLang="en-US" b="1" dirty="0" smtClean="0">
                <a:solidFill>
                  <a:srgbClr val="0000FF"/>
                </a:solidFill>
              </a:rPr>
              <a:t>函数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strpbrk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汇编源程序（三）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628800"/>
            <a:ext cx="82812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listdone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ebp+8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取得字符串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的首地址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 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al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到字符串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尾？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dstdone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是，准备返回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判断位图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中对应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位是否被标记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jnc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无标记，未出现在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control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至此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，出现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属于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control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的字符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[esi-1]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准备返回指针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dstdone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051720" y="6093296"/>
            <a:ext cx="3672408" cy="540060"/>
          </a:xfrm>
          <a:prstGeom prst="wedgeRectCallout">
            <a:avLst>
              <a:gd name="adj1" fmla="val -31191"/>
              <a:gd name="adj2" fmla="val -745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位操作指令的使用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067944" y="2420888"/>
            <a:ext cx="3672408" cy="540060"/>
          </a:xfrm>
          <a:prstGeom prst="wedgeRectCallout">
            <a:avLst>
              <a:gd name="adj1" fmla="val -57856"/>
              <a:gd name="adj2" fmla="val 830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占位置！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为了地址对齐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2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库</a:t>
            </a:r>
            <a:r>
              <a:rPr lang="zh-CN" altLang="en-US" b="1" dirty="0" smtClean="0">
                <a:solidFill>
                  <a:srgbClr val="0000FF"/>
                </a:solidFill>
              </a:rPr>
              <a:t>函数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strpbrk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汇编源程序（四）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844824"/>
            <a:ext cx="82812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dstdone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32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撤销作为局部变量的位图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恢复被保护的寄存器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LEAVE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strpbrk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915630" y="3243756"/>
            <a:ext cx="3672408" cy="540060"/>
          </a:xfrm>
          <a:prstGeom prst="wedgeRectCallout">
            <a:avLst>
              <a:gd name="adj1" fmla="val -68098"/>
              <a:gd name="adj2" fmla="val -8896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新的指令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97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库</a:t>
            </a:r>
            <a:r>
              <a:rPr lang="zh-CN" altLang="en-US" b="1" dirty="0" smtClean="0">
                <a:solidFill>
                  <a:srgbClr val="0000FF"/>
                </a:solidFill>
              </a:rPr>
              <a:t>函数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strpbrk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提高</a:t>
            </a:r>
            <a:r>
              <a:rPr lang="zh-CN" altLang="en-US" sz="2800" b="1" dirty="0">
                <a:solidFill>
                  <a:srgbClr val="0000FF"/>
                </a:solidFill>
              </a:rPr>
              <a:t>运行效率的方法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充分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系列处理器的指令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在标记位图和检测位图时，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都采用了位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操作指令。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利用“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指令，初始化位图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指令地址对齐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。循环体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开始指令处于双字边界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以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空间换时间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。采用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位图的思路，以较小的堆栈空间，避免了二重循环。</a:t>
            </a:r>
          </a:p>
        </p:txBody>
      </p:sp>
    </p:spTree>
    <p:extLst>
      <p:ext uri="{BB962C8B-B14F-4D97-AF65-F5344CB8AC3E}">
        <p14:creationId xmlns:p14="http://schemas.microsoft.com/office/powerpoint/2010/main" val="254682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类型</a:t>
            </a:r>
            <a:r>
              <a:rPr lang="zh-CN" altLang="en-US" b="1" dirty="0" smtClean="0">
                <a:solidFill>
                  <a:srgbClr val="0000FF"/>
                </a:solidFill>
              </a:rPr>
              <a:t>的转换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关于类型转换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语言中，有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自动类型转换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强制类型转换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两种情形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计算算术表达式时，要求操作数的数据类型一致，如果不一致，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低精度操作数被自动转换为高精度操作数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计算整型算术表达式时，至少采用整型类型的精度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，如果表达式中有字符型或短整型操作数，那么在使用之前被自动转换为整型类型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根据需要，采用强制类型转换的方式，明确要求实施类型转换。</a:t>
            </a:r>
          </a:p>
        </p:txBody>
      </p:sp>
    </p:spTree>
    <p:extLst>
      <p:ext uri="{BB962C8B-B14F-4D97-AF65-F5344CB8AC3E}">
        <p14:creationId xmlns:p14="http://schemas.microsoft.com/office/powerpoint/2010/main" val="2397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类型</a:t>
            </a:r>
            <a:r>
              <a:rPr lang="zh-CN" altLang="en-US" b="1" dirty="0" smtClean="0">
                <a:solidFill>
                  <a:srgbClr val="0000FF"/>
                </a:solidFill>
              </a:rPr>
              <a:t>的转换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034695"/>
            <a:ext cx="71291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cf54(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char )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( 13 *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) + 19 *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char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return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957" y="1791980"/>
            <a:ext cx="4157067" cy="700916"/>
          </a:xfrm>
          <a:prstGeom prst="wedgeRoundRectCallout">
            <a:avLst>
              <a:gd name="adj1" fmla="val -16028"/>
              <a:gd name="adj2" fmla="val 8036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演示自动类型转换和强制类型转换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4914038" y="2650643"/>
            <a:ext cx="1746194" cy="468052"/>
          </a:xfrm>
          <a:prstGeom prst="wedgeRectCallout">
            <a:avLst>
              <a:gd name="adj1" fmla="val -36701"/>
              <a:gd name="adj2" fmla="val 9713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个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整型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参数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029874" y="3645024"/>
            <a:ext cx="1764196" cy="468052"/>
          </a:xfrm>
          <a:prstGeom prst="wedgeRectCallout">
            <a:avLst>
              <a:gd name="adj1" fmla="val -62862"/>
              <a:gd name="adj2" fmla="val 569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个局部变量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372200" y="4869160"/>
            <a:ext cx="1764196" cy="468052"/>
          </a:xfrm>
          <a:prstGeom prst="wedgeRectCallout">
            <a:avLst>
              <a:gd name="adj1" fmla="val -38233"/>
              <a:gd name="adj2" fmla="val -8159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00FF"/>
                </a:solidFill>
              </a:rPr>
              <a:t>强制类型转换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911972" y="4869160"/>
            <a:ext cx="1764196" cy="468052"/>
          </a:xfrm>
          <a:prstGeom prst="wedgeRectCallout">
            <a:avLst>
              <a:gd name="adj1" fmla="val 44844"/>
              <a:gd name="adj2" fmla="val -10515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</a:rPr>
              <a:t>自动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类型转换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类型</a:t>
            </a:r>
            <a:r>
              <a:rPr lang="zh-CN" altLang="en-US" b="1" dirty="0" smtClean="0">
                <a:solidFill>
                  <a:srgbClr val="0000FF"/>
                </a:solidFill>
              </a:rPr>
              <a:t>的转换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cf54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目标代码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556792"/>
            <a:ext cx="792162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cf35    PROC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( char )( 13*para ) + 19*( char )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parb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sx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sx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PTR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parb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19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$[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cf54     ENDP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635894" y="3573016"/>
            <a:ext cx="1800202" cy="468052"/>
          </a:xfrm>
          <a:prstGeom prst="wedgeRectCallout">
            <a:avLst>
              <a:gd name="adj1" fmla="val -58059"/>
              <a:gd name="adj2" fmla="val 1277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强制类型转换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779912" y="1647964"/>
            <a:ext cx="2264730" cy="540060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禁用编译优化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15143" y="4178694"/>
            <a:ext cx="792088" cy="1080120"/>
          </a:xfrm>
          <a:prstGeom prst="wedgeRectCallout">
            <a:avLst>
              <a:gd name="adj1" fmla="val 70767"/>
              <a:gd name="adj2" fmla="val -5777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自动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类型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转换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419872" y="5949280"/>
            <a:ext cx="1800202" cy="468052"/>
          </a:xfrm>
          <a:prstGeom prst="wedgeRectCallout">
            <a:avLst>
              <a:gd name="adj1" fmla="val -57691"/>
              <a:gd name="adj2" fmla="val -11747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强制类型转换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6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表达式求值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关于类型转换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28800"/>
            <a:ext cx="79216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语言中，对四个运算符的操作数求值顺序有明确规定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逻辑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与运算符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：先对左侧操作数进行求值，如果值为真，再对右侧操作数进行求值。如果左侧操作数的值为假，不对右侧操作数进行求值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逻辑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或运算符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：先对左侧操作数进行求值，如果值为真，不再对右侧操作数进行求值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条件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运算符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：先对表达式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进行求值，如果值为真，仅对表达式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进行求值。如果表达式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的值为假，仅对表达式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进行求值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逗号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运算符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：从左到右依次对各操作数进行求值。</a:t>
            </a:r>
          </a:p>
        </p:txBody>
      </p:sp>
    </p:spTree>
    <p:extLst>
      <p:ext uri="{BB962C8B-B14F-4D97-AF65-F5344CB8AC3E}">
        <p14:creationId xmlns:p14="http://schemas.microsoft.com/office/powerpoint/2010/main" val="26914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5201</TotalTime>
  <Words>5663</Words>
  <Application>Microsoft Office PowerPoint</Application>
  <PresentationFormat>全屏显示(4:3)</PresentationFormat>
  <Paragraphs>837</Paragraphs>
  <Slides>58</Slides>
  <Notes>58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0" baseType="lpstr">
      <vt:lpstr>Profile</vt:lpstr>
      <vt:lpstr>Visio</vt:lpstr>
      <vt:lpstr>第5章  VC目标代码的阅读理解</vt:lpstr>
      <vt:lpstr>符号化表示</vt:lpstr>
      <vt:lpstr>符号化表示</vt:lpstr>
      <vt:lpstr>符号化表示</vt:lpstr>
      <vt:lpstr>符号化表示</vt:lpstr>
      <vt:lpstr>类型的转换</vt:lpstr>
      <vt:lpstr>类型的转换</vt:lpstr>
      <vt:lpstr>类型的转换</vt:lpstr>
      <vt:lpstr>表达式求值</vt:lpstr>
      <vt:lpstr>表达式求值</vt:lpstr>
      <vt:lpstr>表达式求值</vt:lpstr>
      <vt:lpstr>指针的本质</vt:lpstr>
      <vt:lpstr>指针的本质</vt:lpstr>
      <vt:lpstr>指针的本质</vt:lpstr>
      <vt:lpstr>指针的本质</vt:lpstr>
      <vt:lpstr>指针的本质</vt:lpstr>
      <vt:lpstr>引用的本质</vt:lpstr>
      <vt:lpstr>引用的本质</vt:lpstr>
      <vt:lpstr>引用的本质</vt:lpstr>
      <vt:lpstr>引用的本质</vt:lpstr>
      <vt:lpstr>目标程序的优化</vt:lpstr>
      <vt:lpstr>目标程序的优化</vt:lpstr>
      <vt:lpstr>目标程序的优化</vt:lpstr>
      <vt:lpstr>目标程序的优化</vt:lpstr>
      <vt:lpstr>目标程序的优化</vt:lpstr>
      <vt:lpstr>目标程序的优化</vt:lpstr>
      <vt:lpstr>目标程序的优化</vt:lpstr>
      <vt:lpstr>大小最小化</vt:lpstr>
      <vt:lpstr>大小最小化</vt:lpstr>
      <vt:lpstr>大小最小化</vt:lpstr>
      <vt:lpstr>大小最小化</vt:lpstr>
      <vt:lpstr>速度最大化</vt:lpstr>
      <vt:lpstr>速度最大化</vt:lpstr>
      <vt:lpstr>速度最大化</vt:lpstr>
      <vt:lpstr>速度最大化</vt:lpstr>
      <vt:lpstr>速度最大化</vt:lpstr>
      <vt:lpstr>速度最大化</vt:lpstr>
      <vt:lpstr>速度最大化</vt:lpstr>
      <vt:lpstr>速度最大化</vt:lpstr>
      <vt:lpstr>内存地址对齐</vt:lpstr>
      <vt:lpstr>内存地址对齐</vt:lpstr>
      <vt:lpstr>内存地址对齐</vt:lpstr>
      <vt:lpstr>库函数strlen</vt:lpstr>
      <vt:lpstr>库函数strlen</vt:lpstr>
      <vt:lpstr>库函数strlen</vt:lpstr>
      <vt:lpstr>库函数strlen</vt:lpstr>
      <vt:lpstr>库函数strlen</vt:lpstr>
      <vt:lpstr>库函数strlen</vt:lpstr>
      <vt:lpstr>库函数strlen</vt:lpstr>
      <vt:lpstr>库函数strlen</vt:lpstr>
      <vt:lpstr>库函数strpbrk</vt:lpstr>
      <vt:lpstr>库函数strpbrk</vt:lpstr>
      <vt:lpstr>库函数strpbrk</vt:lpstr>
      <vt:lpstr>库函数strpbrk</vt:lpstr>
      <vt:lpstr>库函数strpbrk</vt:lpstr>
      <vt:lpstr>库函数strpbrk</vt:lpstr>
      <vt:lpstr>库函数strpbrk</vt:lpstr>
      <vt:lpstr>库函数strpbrk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ASM_CH5</dc:title>
  <dc:creator>YJW</dc:creator>
  <cp:lastModifiedBy>HP</cp:lastModifiedBy>
  <cp:revision>967</cp:revision>
  <dcterms:created xsi:type="dcterms:W3CDTF">2008-02-14T05:21:14Z</dcterms:created>
  <dcterms:modified xsi:type="dcterms:W3CDTF">2016-05-17T07:48:57Z</dcterms:modified>
</cp:coreProperties>
</file>