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6"/>
  </p:notesMasterIdLst>
  <p:sldIdLst>
    <p:sldId id="256" r:id="rId2"/>
    <p:sldId id="647" r:id="rId3"/>
    <p:sldId id="649" r:id="rId4"/>
    <p:sldId id="645" r:id="rId5"/>
    <p:sldId id="569" r:id="rId6"/>
    <p:sldId id="628" r:id="rId7"/>
    <p:sldId id="650" r:id="rId8"/>
    <p:sldId id="651" r:id="rId9"/>
    <p:sldId id="652" r:id="rId10"/>
    <p:sldId id="653" r:id="rId11"/>
    <p:sldId id="659" r:id="rId12"/>
    <p:sldId id="654" r:id="rId13"/>
    <p:sldId id="655" r:id="rId14"/>
    <p:sldId id="656" r:id="rId15"/>
    <p:sldId id="657" r:id="rId16"/>
    <p:sldId id="658" r:id="rId17"/>
    <p:sldId id="660" r:id="rId18"/>
    <p:sldId id="661" r:id="rId19"/>
    <p:sldId id="662" r:id="rId20"/>
    <p:sldId id="663" r:id="rId21"/>
    <p:sldId id="664" r:id="rId22"/>
    <p:sldId id="665" r:id="rId23"/>
    <p:sldId id="666" r:id="rId24"/>
    <p:sldId id="66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66FFFF"/>
    <a:srgbClr val="FFFFCC"/>
    <a:srgbClr val="00FFFF"/>
    <a:srgbClr val="D5D38F"/>
    <a:srgbClr val="3399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CB165E1-687D-4FBF-A6A6-9FC727655155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zh-CN" altLang="en-US" b="1" dirty="0" smtClean="0">
                <a:solidFill>
                  <a:srgbClr val="0000FF"/>
                </a:solidFill>
              </a:rPr>
              <a:t>章  汇编语言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No:13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6.1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实方式执行环境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6.2  </a:t>
            </a:r>
            <a:r>
              <a:rPr lang="zh-CN" altLang="en-US" sz="3200" b="1" dirty="0">
                <a:solidFill>
                  <a:srgbClr val="0000FF"/>
                </a:solidFill>
              </a:rPr>
              <a:t>源程序和语句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6.3  </a:t>
            </a:r>
            <a:r>
              <a:rPr lang="zh-CN" altLang="en-US" sz="3200" b="1" dirty="0">
                <a:solidFill>
                  <a:srgbClr val="0000FF"/>
                </a:solidFill>
              </a:rPr>
              <a:t>操作数表示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6.4  </a:t>
            </a:r>
            <a:r>
              <a:rPr lang="zh-CN" altLang="en-US" sz="3200" b="1" dirty="0">
                <a:solidFill>
                  <a:srgbClr val="0000FF"/>
                </a:solidFill>
              </a:rPr>
              <a:t>伪指令语句和变量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6.5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段声明和段间转移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6.6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目标文件和段模式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6.7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5724128" y="2019942"/>
            <a:ext cx="3168352" cy="2592288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72816"/>
            <a:ext cx="6696744" cy="792088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接受用户按一个键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以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位十六进制数的形式显示所按键的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码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811700"/>
            <a:ext cx="80652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流程：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设置堆栈段和数据段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接受用户按键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转换成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并显示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结束程序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28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327389"/>
            <a:ext cx="82835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segment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启动标号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stack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SS, AX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设置堆栈段寄存器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stacktop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设置堆栈顶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data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设置数据段寄存器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3635896" y="2908394"/>
            <a:ext cx="1008112" cy="448598"/>
          </a:xfrm>
          <a:prstGeom prst="wedgeRectCallout">
            <a:avLst>
              <a:gd name="adj1" fmla="val -75247"/>
              <a:gd name="adj2" fmla="val -456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07504" y="3700482"/>
            <a:ext cx="1152128" cy="448598"/>
          </a:xfrm>
          <a:prstGeom prst="wedgeRectCallout">
            <a:avLst>
              <a:gd name="adj1" fmla="val 38760"/>
              <a:gd name="adj2" fmla="val -947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93645" y="1647964"/>
            <a:ext cx="4248472" cy="608845"/>
          </a:xfrm>
          <a:prstGeom prst="wedgeRoundRectCallout">
            <a:avLst>
              <a:gd name="adj1" fmla="val 11472"/>
              <a:gd name="adj2" fmla="val 8011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定义一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个代码段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（段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名称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code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195736" y="5517233"/>
            <a:ext cx="3312368" cy="648072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设置堆栈段和数据段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4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92896"/>
            <a:ext cx="82835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DX, prompt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显示提示信息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BL, AL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临时保存所按键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newline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调用子程序输出回车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131840" y="3284984"/>
            <a:ext cx="3420380" cy="973689"/>
          </a:xfrm>
          <a:prstGeom prst="wedgeRectCallout">
            <a:avLst>
              <a:gd name="adj1" fmla="val -56982"/>
              <a:gd name="adj2" fmla="val -1671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号系统功能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接受用户按键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含所得字符的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3901813" y="1647964"/>
            <a:ext cx="3190467" cy="608845"/>
          </a:xfrm>
          <a:prstGeom prst="wedgeRoundRectCallout">
            <a:avLst>
              <a:gd name="adj1" fmla="val -36459"/>
              <a:gd name="adj2" fmla="val 960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接受用户按键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4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503924"/>
            <a:ext cx="82835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BL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恢复所按键的码值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[result], AL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BL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[result+1], AL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result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子程序输出回车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换行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347864" y="5998457"/>
            <a:ext cx="2700335" cy="720080"/>
          </a:xfrm>
          <a:prstGeom prst="wedgeRectCallout">
            <a:avLst>
              <a:gd name="adj1" fmla="val -56513"/>
              <a:gd name="adj2" fmla="val 1379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4CH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号系统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结束程序的运行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832750" y="1772816"/>
            <a:ext cx="3478499" cy="608845"/>
          </a:xfrm>
          <a:prstGeom prst="wedgeRoundRectCallout">
            <a:avLst>
              <a:gd name="adj1" fmla="val -36459"/>
              <a:gd name="adj2" fmla="val 960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转换成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码串，并显示</a:t>
            </a:r>
          </a:p>
        </p:txBody>
      </p:sp>
    </p:spTree>
    <p:extLst>
      <p:ext uri="{BB962C8B-B14F-4D97-AF65-F5344CB8AC3E}">
        <p14:creationId xmlns:p14="http://schemas.microsoft.com/office/powerpoint/2010/main" val="36152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1700808"/>
            <a:ext cx="82835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显示输出指定的字符串</a:t>
            </a:r>
          </a:p>
          <a:p>
            <a:pPr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DX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[BX]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取出待显示字符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指向下一个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'$'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结束符吗？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遇到结束符，结束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显示该字符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059832" y="4581128"/>
            <a:ext cx="2700335" cy="720080"/>
          </a:xfrm>
          <a:prstGeom prst="wedgeRectCallout">
            <a:avLst>
              <a:gd name="adj1" fmla="val -56513"/>
              <a:gd name="adj2" fmla="val 1379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号系统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显示一个字符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644008" y="1124744"/>
            <a:ext cx="3190467" cy="608845"/>
          </a:xfrm>
          <a:prstGeom prst="wedgeRoundRectCallout">
            <a:avLst>
              <a:gd name="adj1" fmla="val -36459"/>
              <a:gd name="adj2" fmla="val 960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子程序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PrintStr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7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1700808"/>
            <a:ext cx="82835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位转成对应十六进制数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0FH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'0'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'9'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7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11960" y="3103036"/>
            <a:ext cx="3190467" cy="608845"/>
          </a:xfrm>
          <a:prstGeom prst="wedgeRoundRectCallout">
            <a:avLst>
              <a:gd name="adj1" fmla="val -39508"/>
              <a:gd name="adj2" fmla="val -945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子程序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+mn-ea"/>
              </a:rPr>
              <a:t>ToASCII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66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dp62.asm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（另两个段）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183373"/>
            <a:ext cx="82835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prompt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"Press a key: ",'$'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0DH,0AH,'$'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result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0,0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存放十六进制数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'H',0DH,0AH,'$'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结果字符串后半部分</a:t>
            </a: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定义堆栈段</a:t>
            </a:r>
          </a:p>
          <a:p>
            <a:pPr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1024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1024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字节作为堆栈</a:t>
            </a:r>
          </a:p>
          <a:p>
            <a:pPr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stacktop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827584" y="3698011"/>
            <a:ext cx="919940" cy="448598"/>
          </a:xfrm>
          <a:prstGeom prst="wedgeRectCallout">
            <a:avLst>
              <a:gd name="adj1" fmla="val 56384"/>
              <a:gd name="adj2" fmla="val -1048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835696" y="1659752"/>
            <a:ext cx="1008112" cy="448598"/>
          </a:xfrm>
          <a:prstGeom prst="wedgeRectCallout">
            <a:avLst>
              <a:gd name="adj1" fmla="val -38579"/>
              <a:gd name="adj2" fmla="val 8448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419872" y="1605938"/>
            <a:ext cx="4248472" cy="608845"/>
          </a:xfrm>
          <a:prstGeom prst="wedgeRoundRectCallout">
            <a:avLst>
              <a:gd name="adj1" fmla="val -41038"/>
              <a:gd name="adj2" fmla="val 897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定义一个数据段（段名称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data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065972" y="5580965"/>
            <a:ext cx="919940" cy="448598"/>
          </a:xfrm>
          <a:prstGeom prst="wedgeRectCallout">
            <a:avLst>
              <a:gd name="adj1" fmla="val -72622"/>
              <a:gd name="adj2" fmla="val -1309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698464" y="3789040"/>
            <a:ext cx="4248472" cy="608845"/>
          </a:xfrm>
          <a:prstGeom prst="wedgeRoundRectCallout">
            <a:avLst>
              <a:gd name="adj1" fmla="val -41038"/>
              <a:gd name="adj2" fmla="val 897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定义一个堆栈段（段名称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stack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9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语句及其格式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语句的种类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汇编语言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有四种类型的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伪指令语句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宏指令语句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指示语句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19872" y="3742580"/>
            <a:ext cx="3960440" cy="982564"/>
          </a:xfrm>
          <a:prstGeom prst="wedgeRoundRectCallout">
            <a:avLst>
              <a:gd name="adj1" fmla="val -41863"/>
              <a:gd name="adj2" fmla="val -9844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分别对应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指令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、伪指令、宏指令和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指示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6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语句及其格式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语句的种类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就是表示汇编格式指令的语句，也就是表示符号化的机器指令的语句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符号表示的机器指令被称为汇编格式的指令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。汇编器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在对源程序进行汇编时，把指令语句翻译成机器指令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18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语句及其格式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语句的种类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就是表示伪指令的语句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并非真正符号化的机器指令。对处理器而言，伪指令不是指令，但对汇编器而言，它却是指令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主要用于定义变量，预留存储单元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928" y="3814008"/>
            <a:ext cx="66464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prompt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"Press a key: ",'$'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0DH,0AH,'$'</a:t>
            </a: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result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0,0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1024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59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汇编语言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729839"/>
            <a:ext cx="8208962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zh-CN" altLang="en-US" sz="2400" b="1" u="sng" dirty="0">
                <a:solidFill>
                  <a:srgbClr val="0000FF"/>
                </a:solidFill>
              </a:rPr>
              <a:t>汇编语言</a:t>
            </a:r>
            <a:r>
              <a:rPr lang="zh-CN" altLang="en-US" sz="2400" b="1" dirty="0"/>
              <a:t>是一种程序设计语言，是机器语言的符号化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的语句是汇编格式指令和伪指令</a:t>
            </a:r>
            <a:r>
              <a:rPr lang="zh-CN" altLang="en-US" sz="2400" b="1" dirty="0"/>
              <a:t>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把用汇编语言编写的程序称为</a:t>
            </a:r>
            <a:r>
              <a:rPr lang="zh-CN" altLang="en-US" sz="2400" b="1" u="sng" dirty="0">
                <a:solidFill>
                  <a:srgbClr val="0000FF"/>
                </a:solidFill>
              </a:rPr>
              <a:t>汇编语言源程序</a:t>
            </a:r>
            <a:r>
              <a:rPr lang="zh-CN" altLang="en-US" sz="2400" b="1" dirty="0"/>
              <a:t>，或称为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汇编源程序</a:t>
            </a:r>
            <a:r>
              <a:rPr lang="zh-CN" altLang="en-US" sz="2400" b="1" dirty="0"/>
              <a:t>，或简称为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</a:t>
            </a:r>
            <a:r>
              <a:rPr lang="zh-CN" altLang="en-US" sz="2400" b="1" dirty="0"/>
              <a:t>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把汇编源程序翻译成目标程序的</a:t>
            </a:r>
            <a:r>
              <a:rPr lang="zh-CN" altLang="en-US" sz="2400" b="1" dirty="0">
                <a:solidFill>
                  <a:srgbClr val="0000FF"/>
                </a:solidFill>
              </a:rPr>
              <a:t>过程</a:t>
            </a:r>
            <a:r>
              <a:rPr lang="zh-CN" altLang="en-US" sz="2400" b="1" dirty="0"/>
              <a:t>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</a:t>
            </a:r>
            <a:r>
              <a:rPr lang="zh-CN" altLang="en-US" sz="2400" b="1" dirty="0"/>
              <a:t>。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完成汇编工作的</a:t>
            </a:r>
            <a:r>
              <a:rPr lang="zh-CN" altLang="en-US" sz="2400" b="1" dirty="0">
                <a:solidFill>
                  <a:srgbClr val="0000FF"/>
                </a:solidFill>
              </a:rPr>
              <a:t>工具</a:t>
            </a:r>
            <a:r>
              <a:rPr lang="zh-CN" altLang="en-US" sz="2400" b="1" dirty="0"/>
              <a:t>或程序叫做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汇编程序</a:t>
            </a:r>
            <a:r>
              <a:rPr lang="zh-CN" altLang="en-US" sz="2400" b="1" dirty="0"/>
              <a:t>。 </a:t>
            </a:r>
          </a:p>
        </p:txBody>
      </p:sp>
      <p:sp>
        <p:nvSpPr>
          <p:cNvPr id="7" name="爆炸形 1 6"/>
          <p:cNvSpPr/>
          <p:nvPr/>
        </p:nvSpPr>
        <p:spPr>
          <a:xfrm>
            <a:off x="5652120" y="0"/>
            <a:ext cx="2160240" cy="191311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8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语句及其格式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语句的种类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宏指令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表示宏指令。宏指令也被简称为宏，与高级语言中宏的概念相同，就是代表一个代码片段的标识符。宏指令在使用之前要先声明。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directive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）也常被称为汇编器指令或汇编指令，它指示汇编器怎样进行汇编，如何生成目标代码。为了避免与汇编格式指令相混淆，所以把它称为“指示”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6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语句及其格式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</a:t>
            </a:r>
            <a:r>
              <a:rPr lang="zh-CN" altLang="en-US" sz="2800" b="1" dirty="0">
                <a:solidFill>
                  <a:srgbClr val="0000FF"/>
                </a:solidFill>
              </a:rPr>
              <a:t>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标号：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指令助记符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211960" y="3645024"/>
            <a:ext cx="3744416" cy="864096"/>
          </a:xfrm>
          <a:prstGeom prst="wedgeRectCallout">
            <a:avLst>
              <a:gd name="adj1" fmla="val -34535"/>
              <a:gd name="adj2" fmla="val -11180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指令助记符与操作数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en-US" sz="2400" b="1" dirty="0">
                <a:solidFill>
                  <a:srgbClr val="0000FF"/>
                </a:solidFill>
              </a:rPr>
              <a:t>表示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具体的指令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228184" y="1844822"/>
            <a:ext cx="2808312" cy="595803"/>
          </a:xfrm>
          <a:prstGeom prst="wedgeRectCallout">
            <a:avLst>
              <a:gd name="adj1" fmla="val 8937"/>
              <a:gd name="adj2" fmla="val 750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注释以分号引导</a:t>
            </a:r>
            <a:endParaRPr lang="en-US" altLang="zh-CN" sz="2400" b="1" dirty="0" smtClean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11187" y="3473762"/>
            <a:ext cx="3024708" cy="595803"/>
          </a:xfrm>
          <a:prstGeom prst="wedgeRectCallout">
            <a:avLst>
              <a:gd name="adj1" fmla="val 2471"/>
              <a:gd name="adj2" fmla="val -860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标号之后带一个冒号</a:t>
            </a:r>
            <a:endParaRPr lang="en-US" altLang="zh-CN" sz="2400" b="1" dirty="0" smtClean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691680" y="5157192"/>
            <a:ext cx="4176464" cy="1224136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可以没有标号和注释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可以只有注释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可以只有标号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38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语句及其格式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</a:t>
            </a:r>
            <a:r>
              <a:rPr lang="zh-CN" altLang="en-US" sz="2800" b="1" dirty="0">
                <a:solidFill>
                  <a:srgbClr val="0000FF"/>
                </a:solidFill>
              </a:rPr>
              <a:t>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标号：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指令助记符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699792" y="3717032"/>
            <a:ext cx="5616624" cy="1296144"/>
          </a:xfrm>
          <a:prstGeom prst="wedgeRoundRectCallout">
            <a:avLst>
              <a:gd name="adj1" fmla="val 10825"/>
              <a:gd name="adj2" fmla="val -885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操作数的形式也与具体的指令有关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可以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是常数或数值表达式、寄存器（寄存器名）或者存储单元（有效地址）</a:t>
            </a:r>
          </a:p>
        </p:txBody>
      </p:sp>
    </p:spTree>
    <p:extLst>
      <p:ext uri="{BB962C8B-B14F-4D97-AF65-F5344CB8AC3E}">
        <p14:creationId xmlns:p14="http://schemas.microsoft.com/office/powerpoint/2010/main" val="3586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语句及其格式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</a:t>
            </a:r>
            <a:r>
              <a:rPr lang="zh-CN" altLang="en-US" sz="2800" b="1" dirty="0">
                <a:solidFill>
                  <a:srgbClr val="0000FF"/>
                </a:solidFill>
              </a:rPr>
              <a:t>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伪指令语句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指令定义符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851920" y="3501008"/>
            <a:ext cx="4805772" cy="595803"/>
          </a:xfrm>
          <a:prstGeom prst="wedgeRectCallout">
            <a:avLst>
              <a:gd name="adj1" fmla="val -34535"/>
              <a:gd name="adj2" fmla="val -11180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伪指令定义符规定了伪指令的功能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51520" y="3429000"/>
            <a:ext cx="3384375" cy="595803"/>
          </a:xfrm>
          <a:prstGeom prst="wedgeRectCallout">
            <a:avLst>
              <a:gd name="adj1" fmla="val 2471"/>
              <a:gd name="adj2" fmla="val -860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名字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之后一般不带冒号</a:t>
            </a:r>
            <a:endParaRPr lang="en-US" altLang="zh-CN" sz="2400" b="1" dirty="0" smtClean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331640" y="5085184"/>
            <a:ext cx="4176464" cy="1008112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参数表与伪指令有关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可以没有名字，可以没有注释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715000" y="1268760"/>
            <a:ext cx="4429000" cy="1258583"/>
          </a:xfrm>
          <a:prstGeom prst="wedgeRoundRectCallout">
            <a:avLst>
              <a:gd name="adj1" fmla="val -29157"/>
              <a:gd name="adj2" fmla="val 6140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有时参数是常数（数值表达式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），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有时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参数是一般的符号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有时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是具有特殊意义的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记号。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726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语句及其格式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语句的</a:t>
            </a:r>
            <a:r>
              <a:rPr lang="zh-CN" altLang="en-US" sz="2800" b="1" dirty="0">
                <a:solidFill>
                  <a:srgbClr val="0000FF"/>
                </a:solidFill>
              </a:rPr>
              <a:t>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5576" y="4293096"/>
            <a:ext cx="3384375" cy="595803"/>
          </a:xfrm>
          <a:prstGeom prst="wedgeRectCallout">
            <a:avLst>
              <a:gd name="adj1" fmla="val 2471"/>
              <a:gd name="adj2" fmla="val -860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字母大小写敏感</a:t>
            </a:r>
            <a:endParaRPr lang="en-US" altLang="zh-CN" sz="2400" b="1" dirty="0" smtClean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39552" y="5422288"/>
            <a:ext cx="4176464" cy="599000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标号和名字要尽量起得有意义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9" y="1628800"/>
            <a:ext cx="7849244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标识符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字母、数字及一些特定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成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843808" y="2420888"/>
            <a:ext cx="4104083" cy="720080"/>
          </a:xfrm>
          <a:prstGeom prst="wedgeRoundRectCallout">
            <a:avLst>
              <a:gd name="adj1" fmla="val 10825"/>
              <a:gd name="adj2" fmla="val -885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 特定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字符：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- 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$   #   @   ~   .   ?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11188" y="3392996"/>
            <a:ext cx="5400600" cy="504056"/>
          </a:xfrm>
          <a:prstGeom prst="wedgeRoundRectCallout">
            <a:avLst>
              <a:gd name="adj1" fmla="val -35430"/>
              <a:gd name="adj2" fmla="val -2075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标识符首字符只能是：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字母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  _    ?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172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</a:rPr>
              <a:t>汇编和汇编程序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5200" y="2420938"/>
            <a:ext cx="6934200" cy="2736850"/>
            <a:chOff x="965200" y="2420938"/>
            <a:chExt cx="6934200" cy="2736850"/>
          </a:xfrm>
        </p:grpSpPr>
        <p:sp>
          <p:nvSpPr>
            <p:cNvPr id="20485" name="Oval 6"/>
            <p:cNvSpPr>
              <a:spLocks noChangeArrowheads="1"/>
            </p:cNvSpPr>
            <p:nvPr/>
          </p:nvSpPr>
          <p:spPr bwMode="auto">
            <a:xfrm>
              <a:off x="3708400" y="2420938"/>
              <a:ext cx="1447800" cy="12192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汇编</a:t>
              </a:r>
            </a:p>
          </p:txBody>
        </p:sp>
        <p:sp>
          <p:nvSpPr>
            <p:cNvPr id="20486" name="AutoShape 7"/>
            <p:cNvSpPr>
              <a:spLocks noChangeArrowheads="1"/>
            </p:cNvSpPr>
            <p:nvPr/>
          </p:nvSpPr>
          <p:spPr bwMode="auto">
            <a:xfrm>
              <a:off x="2946400" y="2878138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7" name="AutoShape 8"/>
            <p:cNvSpPr>
              <a:spLocks noChangeArrowheads="1"/>
            </p:cNvSpPr>
            <p:nvPr/>
          </p:nvSpPr>
          <p:spPr bwMode="auto">
            <a:xfrm>
              <a:off x="5384800" y="2801938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AutoShape 9"/>
            <p:cNvSpPr>
              <a:spLocks noChangeArrowheads="1"/>
            </p:cNvSpPr>
            <p:nvPr/>
          </p:nvSpPr>
          <p:spPr bwMode="auto">
            <a:xfrm>
              <a:off x="965200" y="2725738"/>
              <a:ext cx="1752600" cy="7620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汇编语言</a:t>
              </a:r>
            </a:p>
            <a:p>
              <a:pPr algn="ctr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20489" name="AutoShape 10"/>
            <p:cNvSpPr>
              <a:spLocks noChangeArrowheads="1"/>
            </p:cNvSpPr>
            <p:nvPr/>
          </p:nvSpPr>
          <p:spPr bwMode="auto">
            <a:xfrm>
              <a:off x="6146800" y="2649538"/>
              <a:ext cx="1752600" cy="7620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20490" name="Rectangle 11"/>
            <p:cNvSpPr>
              <a:spLocks noChangeArrowheads="1"/>
            </p:cNvSpPr>
            <p:nvPr/>
          </p:nvSpPr>
          <p:spPr bwMode="auto">
            <a:xfrm>
              <a:off x="3479800" y="4173538"/>
              <a:ext cx="2133600" cy="984250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汇编程序</a:t>
              </a:r>
              <a:endPara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zh-CN" alt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（汇编器）</a:t>
              </a:r>
            </a:p>
          </p:txBody>
        </p:sp>
        <p:sp>
          <p:nvSpPr>
            <p:cNvPr id="20491" name="AutoShape 12"/>
            <p:cNvSpPr>
              <a:spLocks noChangeArrowheads="1"/>
            </p:cNvSpPr>
            <p:nvPr/>
          </p:nvSpPr>
          <p:spPr bwMode="auto">
            <a:xfrm>
              <a:off x="4318000" y="3792538"/>
              <a:ext cx="304800" cy="381000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6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6.2</a:t>
            </a:r>
            <a:r>
              <a:rPr lang="zh-CN" altLang="en-US" b="1" dirty="0" smtClean="0">
                <a:solidFill>
                  <a:srgbClr val="0000FF"/>
                </a:solidFill>
              </a:rPr>
              <a:t>  源程序和语句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6.2.1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汇编语言源程序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6.2.2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语句及其格式</a:t>
            </a:r>
            <a:endParaRPr lang="en-US" altLang="zh-CN" sz="3200" b="1" dirty="0" smtClean="0">
              <a:solidFill>
                <a:srgbClr val="0000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5200" y="2891480"/>
            <a:ext cx="6934200" cy="2736850"/>
            <a:chOff x="965200" y="2891480"/>
            <a:chExt cx="6934200" cy="273685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8400" y="2891480"/>
              <a:ext cx="1447800" cy="12192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汇编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946400" y="3348680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384800" y="3272480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965200" y="3196280"/>
              <a:ext cx="1752600" cy="7620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汇编语言</a:t>
              </a:r>
            </a:p>
            <a:p>
              <a:pPr algn="ctr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146800" y="3120080"/>
              <a:ext cx="1752600" cy="7620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79800" y="4644080"/>
              <a:ext cx="2133600" cy="9842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汇编器</a:t>
              </a:r>
              <a:endParaRPr kumimoji="1" lang="en-US" altLang="zh-CN" sz="2400" b="1" dirty="0" smtClean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NASM</a:t>
              </a:r>
              <a:endPara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4318000" y="4263080"/>
              <a:ext cx="304800" cy="3810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971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5544616" cy="504056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显示输出“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Hello world!”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20888"/>
            <a:ext cx="82835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命名段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段内偏移从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开始计算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使数据段与代码段相同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hello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;DX=hello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的段内偏移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开始的字符串（以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结尾）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返回操作系统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 world!",0DH,0AH,'$'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定义字符串信息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323528" y="2240577"/>
            <a:ext cx="773968" cy="448598"/>
          </a:xfrm>
          <a:prstGeom prst="wedgeRectCallout">
            <a:avLst>
              <a:gd name="adj1" fmla="val 60229"/>
              <a:gd name="adj2" fmla="val 3966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23528" y="2841575"/>
            <a:ext cx="832512" cy="448598"/>
          </a:xfrm>
          <a:prstGeom prst="wedgeRectCallout">
            <a:avLst>
              <a:gd name="adj1" fmla="val 60229"/>
              <a:gd name="adj2" fmla="val -1093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131840" y="5301208"/>
            <a:ext cx="2301670" cy="448598"/>
          </a:xfrm>
          <a:prstGeom prst="wedgeRectCallout">
            <a:avLst>
              <a:gd name="adj1" fmla="val -73324"/>
              <a:gd name="adj2" fmla="val -528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操作系统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功能调用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61313" y="5749806"/>
            <a:ext cx="919940" cy="448598"/>
          </a:xfrm>
          <a:prstGeom prst="wedgeRectCallout">
            <a:avLst>
              <a:gd name="adj1" fmla="val 42990"/>
              <a:gd name="adj2" fmla="val 8737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系统功能调用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0652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系统功能类似于子程序。可以认为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系统功能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是由操作系统提供的子程序。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调用系统功能，类似于调用子程序，有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出入口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采用编号的方式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，不采用子程序名称的方式。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这里操作系统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（或者说由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系统功能是显示输出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字符串。入口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参数为字符串首地址，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含有段值，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含有偏移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编号为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4CH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号的系统功能是结束程序运行，返回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6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系统功能调用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采用编号的方式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，不采用子程序名称的方式。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这里操作系统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（或者说由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调用系统功能的方法：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根据相应的功能，准备好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相应的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含有功能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编号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执行调用指令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21H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771800" y="4869160"/>
            <a:ext cx="3312368" cy="864095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这是一条软中断指令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在第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章介绍该指令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48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系统功能调用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20888"/>
            <a:ext cx="82835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hello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准备参数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         ;9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4CH       ;4CH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</a:p>
        </p:txBody>
      </p:sp>
      <p:sp>
        <p:nvSpPr>
          <p:cNvPr id="12" name="矩形 11"/>
          <p:cNvSpPr/>
          <p:nvPr/>
        </p:nvSpPr>
        <p:spPr>
          <a:xfrm>
            <a:off x="611187" y="1701963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演示系统功能调用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5220072" y="2814320"/>
            <a:ext cx="2088232" cy="576064"/>
          </a:xfrm>
          <a:prstGeom prst="wedgeRectCallout">
            <a:avLst>
              <a:gd name="adj1" fmla="val -57678"/>
              <a:gd name="adj2" fmla="val -3340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显示字符串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292080" y="4149080"/>
            <a:ext cx="2592288" cy="576064"/>
          </a:xfrm>
          <a:prstGeom prst="wedgeRectCallout">
            <a:avLst>
              <a:gd name="adj1" fmla="val -57678"/>
              <a:gd name="adj2" fmla="val -3340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结束程序返回操作系统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汇编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187" y="170196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，生成纯二进制代码文件（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类型的可执行程序）的方法：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dp61.asm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-f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hello.com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600410" y="4373786"/>
            <a:ext cx="1152128" cy="448598"/>
          </a:xfrm>
          <a:prstGeom prst="wedgeRectCallout">
            <a:avLst>
              <a:gd name="adj1" fmla="val 44649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命令名称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051720" y="4373786"/>
            <a:ext cx="1584176" cy="448598"/>
          </a:xfrm>
          <a:prstGeom prst="wedgeRectCallout">
            <a:avLst>
              <a:gd name="adj1" fmla="val 25511"/>
              <a:gd name="adj2" fmla="val -1150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源程序文件名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148064" y="4373786"/>
            <a:ext cx="1584176" cy="448598"/>
          </a:xfrm>
          <a:prstGeom prst="wedgeRectCallout">
            <a:avLst>
              <a:gd name="adj1" fmla="val 25511"/>
              <a:gd name="adj2" fmla="val -1150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19872" y="3018584"/>
            <a:ext cx="1152128" cy="448598"/>
          </a:xfrm>
          <a:prstGeom prst="wedgeRectCallout">
            <a:avLst>
              <a:gd name="adj1" fmla="val 4122"/>
              <a:gd name="adj2" fmla="val 859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格式项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004048" y="2996952"/>
            <a:ext cx="1152128" cy="448598"/>
          </a:xfrm>
          <a:prstGeom prst="wedgeRectCallout">
            <a:avLst>
              <a:gd name="adj1" fmla="val 4122"/>
              <a:gd name="adj2" fmla="val 859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649332" y="5085184"/>
            <a:ext cx="1570739" cy="448598"/>
          </a:xfrm>
          <a:prstGeom prst="wedgeRectCallout">
            <a:avLst>
              <a:gd name="adj1" fmla="val 8432"/>
              <a:gd name="adj2" fmla="val -29138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纯二进制格式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5606</TotalTime>
  <Words>1548</Words>
  <Application>Microsoft Office PowerPoint</Application>
  <PresentationFormat>全屏显示(4:3)</PresentationFormat>
  <Paragraphs>292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Profile</vt:lpstr>
      <vt:lpstr>第6章  汇编语言</vt:lpstr>
      <vt:lpstr>回顾</vt:lpstr>
      <vt:lpstr>回顾</vt:lpstr>
      <vt:lpstr>6.2  源程序和语句</vt:lpstr>
      <vt:lpstr>汇编语言源程序</vt:lpstr>
      <vt:lpstr>汇编语言源程序</vt:lpstr>
      <vt:lpstr>汇编语言源程序</vt:lpstr>
      <vt:lpstr>汇编语言源程序</vt:lpstr>
      <vt:lpstr>汇编语言源程序</vt:lpstr>
      <vt:lpstr>汇编语言源程序</vt:lpstr>
      <vt:lpstr>汇编语言源程序</vt:lpstr>
      <vt:lpstr>汇编语言源程序</vt:lpstr>
      <vt:lpstr>汇编语言源程序</vt:lpstr>
      <vt:lpstr>汇编语言源程序</vt:lpstr>
      <vt:lpstr>汇编语言源程序</vt:lpstr>
      <vt:lpstr>汇编语言源程序</vt:lpstr>
      <vt:lpstr>语句及其格式</vt:lpstr>
      <vt:lpstr>语句及其格式</vt:lpstr>
      <vt:lpstr>语句及其格式</vt:lpstr>
      <vt:lpstr>语句及其格式</vt:lpstr>
      <vt:lpstr>语句及其格式</vt:lpstr>
      <vt:lpstr>语句及其格式</vt:lpstr>
      <vt:lpstr>语句及其格式</vt:lpstr>
      <vt:lpstr>语句及其格式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ASM_CH5</dc:title>
  <dc:creator>YJW</dc:creator>
  <cp:lastModifiedBy>HP</cp:lastModifiedBy>
  <cp:revision>1090</cp:revision>
  <dcterms:created xsi:type="dcterms:W3CDTF">2008-02-14T05:21:14Z</dcterms:created>
  <dcterms:modified xsi:type="dcterms:W3CDTF">2016-05-19T03:11:44Z</dcterms:modified>
</cp:coreProperties>
</file>