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3"/>
  </p:notesMasterIdLst>
  <p:sldIdLst>
    <p:sldId id="256" r:id="rId2"/>
    <p:sldId id="721" r:id="rId3"/>
    <p:sldId id="652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653" r:id="rId12"/>
    <p:sldId id="731" r:id="rId13"/>
    <p:sldId id="733" r:id="rId14"/>
    <p:sldId id="732" r:id="rId15"/>
    <p:sldId id="735" r:id="rId16"/>
    <p:sldId id="736" r:id="rId17"/>
    <p:sldId id="737" r:id="rId18"/>
    <p:sldId id="738" r:id="rId19"/>
    <p:sldId id="740" r:id="rId20"/>
    <p:sldId id="741" r:id="rId21"/>
    <p:sldId id="742" r:id="rId22"/>
    <p:sldId id="743" r:id="rId23"/>
    <p:sldId id="744" r:id="rId24"/>
    <p:sldId id="746" r:id="rId25"/>
    <p:sldId id="747" r:id="rId26"/>
    <p:sldId id="748" r:id="rId27"/>
    <p:sldId id="749" r:id="rId28"/>
    <p:sldId id="751" r:id="rId29"/>
    <p:sldId id="752" r:id="rId30"/>
    <p:sldId id="753" r:id="rId31"/>
    <p:sldId id="754" r:id="rId32"/>
    <p:sldId id="757" r:id="rId33"/>
    <p:sldId id="755" r:id="rId34"/>
    <p:sldId id="756" r:id="rId35"/>
    <p:sldId id="758" r:id="rId36"/>
    <p:sldId id="759" r:id="rId37"/>
    <p:sldId id="760" r:id="rId38"/>
    <p:sldId id="761" r:id="rId39"/>
    <p:sldId id="762" r:id="rId40"/>
    <p:sldId id="763" r:id="rId41"/>
    <p:sldId id="764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FF66"/>
    <a:srgbClr val="66FFFF"/>
    <a:srgbClr val="00FFFF"/>
    <a:srgbClr val="D5D38F"/>
    <a:srgbClr val="3399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6" d="100"/>
          <a:sy n="9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章  汇编语言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No:14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实方式执行环境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源程序和语句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操作数表示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伪指令语句和变量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6.5  </a:t>
            </a:r>
            <a:r>
              <a:rPr lang="zh-CN" altLang="en-US" sz="3200" b="1" dirty="0">
                <a:solidFill>
                  <a:srgbClr val="0000FF"/>
                </a:solidFill>
              </a:rPr>
              <a:t>段声明和段间转移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6.6  </a:t>
            </a:r>
            <a:r>
              <a:rPr lang="zh-CN" altLang="en-US" sz="3200" b="1" dirty="0">
                <a:solidFill>
                  <a:srgbClr val="0000FF"/>
                </a:solidFill>
              </a:rPr>
              <a:t>目标文件和段模式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6.7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724128" y="2019942"/>
            <a:ext cx="3168352" cy="259228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627784" y="4356829"/>
            <a:ext cx="3312368" cy="448598"/>
          </a:xfrm>
          <a:prstGeom prst="wedgeRectCallout">
            <a:avLst>
              <a:gd name="adj1" fmla="val -37211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1844824"/>
            <a:ext cx="785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+1]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codeC:step3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4716016" y="1268760"/>
            <a:ext cx="2160240" cy="720080"/>
          </a:xfrm>
          <a:prstGeom prst="wedgeRectCallout">
            <a:avLst>
              <a:gd name="adj1" fmla="val -44670"/>
              <a:gd name="adj2" fmla="val 7459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codeB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508104" y="2602942"/>
            <a:ext cx="3190467" cy="792088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47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LAB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396" y="4077072"/>
            <a:ext cx="5257800" cy="1367230"/>
            <a:chOff x="645396" y="4077072"/>
            <a:chExt cx="5257800" cy="1367230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45396" y="4077072"/>
              <a:ext cx="52578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400" b="1" dirty="0">
                  <a:solidFill>
                    <a:srgbClr val="FFFF00"/>
                  </a:solidFill>
                  <a:latin typeface="Times New Roman" pitchFamily="18" charset="0"/>
                </a:rPr>
                <a:t>JMP </a:t>
              </a:r>
              <a:r>
                <a:rPr kumimoji="1" lang="en-US" altLang="zh-CN" sz="2400" b="1" dirty="0" smtClean="0">
                  <a:solidFill>
                    <a:srgbClr val="FFFF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FAR  </a:t>
              </a:r>
              <a:r>
                <a:rPr kumimoji="1" lang="en-US" altLang="zh-CN" sz="24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LAB</a:t>
              </a:r>
              <a:endPara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3398445" y="4995704"/>
              <a:ext cx="1216054" cy="448598"/>
            </a:xfrm>
            <a:prstGeom prst="wedgeRectCallout">
              <a:avLst>
                <a:gd name="adj1" fmla="val -67881"/>
                <a:gd name="adj2" fmla="val -128029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标号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971600" y="4995704"/>
              <a:ext cx="1656184" cy="448598"/>
            </a:xfrm>
            <a:prstGeom prst="wedgeRectCallout">
              <a:avLst>
                <a:gd name="adj1" fmla="val 16383"/>
                <a:gd name="adj2" fmla="val -139593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类型说明符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8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LAB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36778"/>
              </p:ext>
            </p:extLst>
          </p:nvPr>
        </p:nvGraphicFramePr>
        <p:xfrm>
          <a:off x="742950" y="4509120"/>
          <a:ext cx="69473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Visio" r:id="rId4" imgW="3826764" imgH="316992" progId="Visio.Drawing.11">
                  <p:embed/>
                </p:oleObj>
              </mc:Choice>
              <mc:Fallback>
                <p:oleObj name="Visio" r:id="rId4" imgW="3826764" imgH="3169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509120"/>
                        <a:ext cx="694733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611188" y="5582504"/>
            <a:ext cx="5688632" cy="942839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无条件段间转移的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机器码格式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位偏移；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位段值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5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LAB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18811" y="4196695"/>
            <a:ext cx="8057646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下，指令把所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带的段值送到代码段寄存器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，同时把偏移送到指令指针寄存器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，从而实现段间转移。</a:t>
            </a:r>
          </a:p>
        </p:txBody>
      </p:sp>
    </p:spTree>
    <p:extLst>
      <p:ext uri="{BB962C8B-B14F-4D97-AF65-F5344CB8AC3E}">
        <p14:creationId xmlns:p14="http://schemas.microsoft.com/office/powerpoint/2010/main" val="39164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5396" y="2492896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 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OPRD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398444" y="3411528"/>
            <a:ext cx="2037651" cy="448598"/>
          </a:xfrm>
          <a:prstGeom prst="wedgeRectCallout">
            <a:avLst>
              <a:gd name="adj1" fmla="val -67881"/>
              <a:gd name="adj2" fmla="val -12802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字存储单元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71600" y="3411528"/>
            <a:ext cx="1656184" cy="448598"/>
          </a:xfrm>
          <a:prstGeom prst="wedgeRectCallout">
            <a:avLst>
              <a:gd name="adj1" fmla="val 16383"/>
              <a:gd name="adj2" fmla="val -13959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8811" y="4196695"/>
            <a:ext cx="8057646" cy="197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下，操作数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应该是一个双字存储单元。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是类型符，明确表示段间转移（远转移）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。指令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把双字存储单元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中的一个字（高地址的字）作为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位的段值送到代码段寄存器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，把双字中的另一个字（低地址的字）作为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位的偏移送到指令指针寄存器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，从而实现转移。</a:t>
            </a:r>
          </a:p>
        </p:txBody>
      </p:sp>
    </p:spTree>
    <p:extLst>
      <p:ext uri="{BB962C8B-B14F-4D97-AF65-F5344CB8AC3E}">
        <p14:creationId xmlns:p14="http://schemas.microsoft.com/office/powerpoint/2010/main" val="781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en-US" altLang="zh-CN" b="1" dirty="0" smtClean="0">
                <a:solidFill>
                  <a:srgbClr val="0000FF"/>
                </a:solidFill>
              </a:rPr>
              <a:t>.5.3  </a:t>
            </a:r>
            <a:r>
              <a:rPr lang="zh-CN" altLang="en-US" b="1" dirty="0">
                <a:solidFill>
                  <a:srgbClr val="0000FF"/>
                </a:solidFill>
              </a:rPr>
              <a:t>段</a:t>
            </a:r>
            <a:r>
              <a:rPr lang="zh-CN" altLang="en-US" b="1" dirty="0" smtClean="0">
                <a:solidFill>
                  <a:srgbClr val="0000FF"/>
                </a:solidFill>
              </a:rPr>
              <a:t>间过程调用和返回指令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过程调用指令</a:t>
            </a:r>
            <a:r>
              <a:rPr kumimoji="1" lang="zh-CN" altLang="en-US" sz="2400" b="1" dirty="0"/>
              <a:t>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 smtClean="0"/>
              <a:t>直接</a:t>
            </a:r>
            <a:r>
              <a:rPr kumimoji="1" lang="zh-CN" altLang="en-US" sz="2400" b="1" dirty="0"/>
              <a:t>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间接</a:t>
            </a:r>
            <a:r>
              <a:rPr kumimoji="1" lang="zh-CN" altLang="en-US" sz="2400" b="1" dirty="0" smtClean="0"/>
              <a:t>调用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4932040" y="1484784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5085184"/>
            <a:ext cx="6621558" cy="1080120"/>
          </a:xfrm>
          <a:prstGeom prst="wedgeRoundRectCallout">
            <a:avLst>
              <a:gd name="adj1" fmla="val -36622"/>
              <a:gd name="adj2" fmla="val -781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，子程序的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入口地址的段内偏移只有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位，当然返回地址的段内偏移也只有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LAB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396" y="4077072"/>
            <a:ext cx="5257800" cy="1367230"/>
            <a:chOff x="645396" y="4077072"/>
            <a:chExt cx="5257800" cy="1367230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45396" y="4077072"/>
              <a:ext cx="52578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400" b="1" dirty="0" smtClean="0">
                  <a:solidFill>
                    <a:srgbClr val="FFFF00"/>
                  </a:solidFill>
                  <a:latin typeface="Times New Roman" pitchFamily="18" charset="0"/>
                </a:rPr>
                <a:t>CALL     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FAR  </a:t>
              </a:r>
              <a:r>
                <a:rPr kumimoji="1" lang="en-US" altLang="zh-CN" sz="24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LAB</a:t>
              </a:r>
              <a:endPara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3398445" y="4995704"/>
              <a:ext cx="1216054" cy="448598"/>
            </a:xfrm>
            <a:prstGeom prst="wedgeRectCallout">
              <a:avLst>
                <a:gd name="adj1" fmla="val -67881"/>
                <a:gd name="adj2" fmla="val -128029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标号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971600" y="4995704"/>
              <a:ext cx="1656184" cy="448598"/>
            </a:xfrm>
            <a:prstGeom prst="wedgeRectCallout">
              <a:avLst>
                <a:gd name="adj1" fmla="val 16383"/>
                <a:gd name="adj2" fmla="val -139593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类型说明符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32015" y="5733256"/>
            <a:ext cx="8057646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首先把返回地址的段值和偏移压入堆栈，然后把指令中所带的段值送到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，同时把偏移送到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，从而转移到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子程序。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5396" y="242181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 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OPRD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398444" y="3340442"/>
            <a:ext cx="1965643" cy="448598"/>
          </a:xfrm>
          <a:prstGeom prst="wedgeRectCallout">
            <a:avLst>
              <a:gd name="adj1" fmla="val -44127"/>
              <a:gd name="adj2" fmla="val -1193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字存储单元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71600" y="3340442"/>
            <a:ext cx="1656184" cy="448598"/>
          </a:xfrm>
          <a:prstGeom prst="wedgeRectCallout">
            <a:avLst>
              <a:gd name="adj1" fmla="val 16383"/>
              <a:gd name="adj2" fmla="val -13959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8811" y="4196695"/>
            <a:ext cx="8057646" cy="120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首先把返回地址的段值和偏移压入堆栈，然后把双字存储单元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中的一个字（高地址的字）作为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位的段值送到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，把双字中的另一个字（低地址的字）作为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位的偏移送到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，从而转移到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子程序。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628800"/>
            <a:ext cx="8065269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指令执行的堆栈示意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07257"/>
              </p:ext>
            </p:extLst>
          </p:nvPr>
        </p:nvGraphicFramePr>
        <p:xfrm>
          <a:off x="611188" y="2204864"/>
          <a:ext cx="702764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Visio" r:id="rId4" imgW="5104892" imgH="2204466" progId="Visio.Drawing.11">
                  <p:embed/>
                </p:oleObj>
              </mc:Choice>
              <mc:Fallback>
                <p:oleObj name="Visio" r:id="rId4" imgW="5104892" imgH="22044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4864"/>
                        <a:ext cx="7027648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707931" y="5517232"/>
            <a:ext cx="7968525" cy="1080120"/>
          </a:xfrm>
          <a:prstGeom prst="wedgeRoundRectCallout">
            <a:avLst>
              <a:gd name="adj1" fmla="val -6946"/>
              <a:gd name="adj2" fmla="val -7333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，子程序的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地址和返回地址的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段内偏移只有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，返回地址由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段值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两部分构成。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220072" y="3723911"/>
            <a:ext cx="2520280" cy="448598"/>
          </a:xfrm>
          <a:prstGeom prst="wedgeRectCallout">
            <a:avLst>
              <a:gd name="adj1" fmla="val -47121"/>
              <a:gd name="adj2" fmla="val -1048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实方式下，只有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过程返回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RETF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2352" y="3212976"/>
            <a:ext cx="8057646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下，指令从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堆栈先后弹出返回地址的偏移和段值，分别送到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实现子程序的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段间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返回。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</a:t>
            </a:r>
            <a:r>
              <a:rPr lang="zh-CN" altLang="en-US" b="1" dirty="0" smtClean="0">
                <a:solidFill>
                  <a:srgbClr val="0000FF"/>
                </a:solidFill>
              </a:rPr>
              <a:t>  段声明和段间转移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6.5.1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段声明语句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无条件段间转移指令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段间过程调用和返回指令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339752" y="4437112"/>
            <a:ext cx="5688632" cy="1728192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IA-32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处理器支持存储器分段管理。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一个程序可以含有多个段，不仅代码和数据可以各自独立，而且根据需要不同功能的代码也可以占用不同的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间带立即数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过程返回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RETF    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2352" y="3212976"/>
            <a:ext cx="8057646" cy="120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指令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实现段间返回的同时，再额外根据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值调整堆栈指针。</a:t>
            </a:r>
            <a:r>
              <a:rPr kumimoji="1" lang="zh-CN" altLang="en-US" sz="2000" b="1" dirty="0">
                <a:latin typeface="Times New Roman" pitchFamily="18" charset="0"/>
              </a:rPr>
              <a:t>在实方式下具体操作是，先从堆栈弹出返回地址的偏移和段值（当然，会调整堆栈指针</a:t>
            </a:r>
            <a:r>
              <a:rPr kumimoji="1" lang="en-US" altLang="zh-CN" sz="2000" b="1" dirty="0">
                <a:latin typeface="Times New Roman" pitchFamily="18" charset="0"/>
              </a:rPr>
              <a:t>SP</a:t>
            </a:r>
            <a:r>
              <a:rPr kumimoji="1" lang="zh-CN" altLang="en-US" sz="2000" b="1" dirty="0">
                <a:latin typeface="Times New Roman" pitchFamily="18" charset="0"/>
              </a:rPr>
              <a:t>），再把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加到</a:t>
            </a:r>
            <a:r>
              <a:rPr kumimoji="1" lang="en-US" altLang="zh-CN" sz="2000" b="1" dirty="0">
                <a:latin typeface="Times New Roman" pitchFamily="18" charset="0"/>
              </a:rPr>
              <a:t>SP</a:t>
            </a:r>
            <a:r>
              <a:rPr kumimoji="1" lang="zh-CN" altLang="en-US" sz="2000" b="1" dirty="0">
                <a:latin typeface="Times New Roman" pitchFamily="18" charset="0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3626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276872"/>
            <a:ext cx="7635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[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0AH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432048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演示段间过程调用和返回指令的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27773" y="2861211"/>
            <a:ext cx="1712028" cy="448598"/>
          </a:xfrm>
          <a:prstGeom prst="wedgeRectCallout">
            <a:avLst>
              <a:gd name="adj1" fmla="val -50724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283968" y="3573016"/>
            <a:ext cx="3312368" cy="448598"/>
          </a:xfrm>
          <a:prstGeom prst="wedgeRectCallout">
            <a:avLst>
              <a:gd name="adj1" fmla="val -49937"/>
              <a:gd name="adj2" fmla="val 9749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5496" y="3212976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724128" y="1124744"/>
            <a:ext cx="3190467" cy="792088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4355976" y="5085184"/>
            <a:ext cx="3312368" cy="448598"/>
          </a:xfrm>
          <a:prstGeom prst="wedgeRectCallout">
            <a:avLst>
              <a:gd name="adj1" fmla="val -49937"/>
              <a:gd name="adj2" fmla="val 9749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491149"/>
            <a:ext cx="763550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[SI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echo4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779912" y="2708920"/>
            <a:ext cx="3312368" cy="448598"/>
          </a:xfrm>
          <a:prstGeom prst="wedgeRectCallout">
            <a:avLst>
              <a:gd name="adj1" fmla="val -49937"/>
              <a:gd name="adj2" fmla="val 9749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55576" y="5805264"/>
            <a:ext cx="3816424" cy="448598"/>
          </a:xfrm>
          <a:prstGeom prst="wedgeRectCallout">
            <a:avLst>
              <a:gd name="adj1" fmla="val -36513"/>
              <a:gd name="adj2" fmla="val -18296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存储单元含有子程序入口地址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222862"/>
            <a:ext cx="43951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'0'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'9'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7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32040" y="1484784"/>
            <a:ext cx="3204864" cy="432048"/>
          </a:xfrm>
          <a:prstGeom prst="wedgeRoundRectCallout">
            <a:avLst>
              <a:gd name="adj1" fmla="val -29132"/>
              <a:gd name="adj2" fmla="val 1447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显示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位十六进制数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2276872"/>
            <a:ext cx="39604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AX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BL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'H'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RETF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88024" y="1700808"/>
            <a:ext cx="0" cy="41688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251520" y="1700808"/>
            <a:ext cx="2088232" cy="448598"/>
          </a:xfrm>
          <a:prstGeom prst="wedgeRectCallout">
            <a:avLst>
              <a:gd name="adj1" fmla="val 42081"/>
              <a:gd name="adj2" fmla="val 7725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codeB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95536" y="5301208"/>
            <a:ext cx="3096344" cy="648072"/>
          </a:xfrm>
          <a:prstGeom prst="wedgeRoundRectCallout">
            <a:avLst>
              <a:gd name="adj1" fmla="val -5566"/>
              <a:gd name="adj2" fmla="val -868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一位十六进制数转换成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ASCII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707904" y="3766855"/>
            <a:ext cx="1964576" cy="448598"/>
          </a:xfrm>
          <a:prstGeom prst="wedgeRectCallout">
            <a:avLst>
              <a:gd name="adj1" fmla="val 47409"/>
              <a:gd name="adj2" fmla="val 15387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139952" y="6165304"/>
            <a:ext cx="1554232" cy="448598"/>
          </a:xfrm>
          <a:prstGeom prst="wedgeRectCallout">
            <a:avLst>
              <a:gd name="adj1" fmla="val 56415"/>
              <a:gd name="adj2" fmla="val -9188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段间返回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6.5.3  </a:t>
            </a:r>
            <a:r>
              <a:rPr lang="zh-CN" altLang="en-US" b="1" dirty="0" smtClean="0">
                <a:solidFill>
                  <a:srgbClr val="0000FF"/>
                </a:solidFill>
              </a:rPr>
              <a:t>段间过程调用和返回指令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491149"/>
            <a:ext cx="763550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RETF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3312368" cy="432048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显示一个字符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224492" y="1763515"/>
            <a:ext cx="2088232" cy="448598"/>
          </a:xfrm>
          <a:prstGeom prst="wedgeRectCallout">
            <a:avLst>
              <a:gd name="adj1" fmla="val -37732"/>
              <a:gd name="adj2" fmla="val 815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67544" y="4581128"/>
            <a:ext cx="1554232" cy="448598"/>
          </a:xfrm>
          <a:prstGeom prst="wedgeRectCallout">
            <a:avLst>
              <a:gd name="adj1" fmla="val 22617"/>
              <a:gd name="adj2" fmla="val -1106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段间返回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699792" y="5229200"/>
            <a:ext cx="5028028" cy="720080"/>
          </a:xfrm>
          <a:prstGeom prst="wedgeRoundRectCallout">
            <a:avLst>
              <a:gd name="adj1" fmla="val -36128"/>
              <a:gd name="adj2" fmla="val -1124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分别显示运行时的段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codeC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和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codeB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的段值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819725" y="3501008"/>
            <a:ext cx="3190467" cy="792088"/>
          </a:xfrm>
          <a:prstGeom prst="wedgeRoundRectCallout">
            <a:avLst>
              <a:gd name="adj1" fmla="val -32800"/>
              <a:gd name="adj2" fmla="val -7772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3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</a:t>
            </a:r>
            <a:r>
              <a:rPr lang="zh-CN" altLang="en-US" b="1" dirty="0" smtClean="0">
                <a:solidFill>
                  <a:srgbClr val="0000FF"/>
                </a:solidFill>
              </a:rPr>
              <a:t>  目标文件和段模式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6.6.1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目标文件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6.6.2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段模式声明语句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</a:t>
            </a:r>
            <a:r>
              <a:rPr lang="zh-CN" altLang="en-US" b="1" dirty="0" smtClean="0">
                <a:solidFill>
                  <a:srgbClr val="0000FF"/>
                </a:solidFill>
              </a:rPr>
              <a:t>  目标文件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965200" y="2060848"/>
            <a:ext cx="6934200" cy="2736850"/>
            <a:chOff x="965200" y="2891480"/>
            <a:chExt cx="6934200" cy="273685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 smtClean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5126323" y="1320752"/>
            <a:ext cx="1872208" cy="530945"/>
          </a:xfrm>
          <a:prstGeom prst="wedgeRoundRectCallout">
            <a:avLst>
              <a:gd name="adj1" fmla="val 43502"/>
              <a:gd name="adj2" fmla="val 1061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目标文件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763688" y="5085184"/>
            <a:ext cx="7269630" cy="1440160"/>
          </a:xfrm>
          <a:prstGeom prst="wedgeRoundRectCallout">
            <a:avLst>
              <a:gd name="adj1" fmla="val 27234"/>
              <a:gd name="adj2" fmla="val -787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不同的操作系统，对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可执行文件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的格式有不同要求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满足不同要求，有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多种不同格式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目标文件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这些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不仅与操作系统有关，也与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连接器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有关。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9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</a:t>
            </a:r>
            <a:r>
              <a:rPr lang="zh-CN" altLang="en-US" b="1" dirty="0" smtClean="0">
                <a:solidFill>
                  <a:srgbClr val="0000FF"/>
                </a:solidFill>
              </a:rPr>
              <a:t>  目标文件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纯二进制目标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含有对应源程序的二进制代码，也即二进制形式的机器指令和数据，并不含有其他信息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二进制目标文件有时很有用，尤其在没有操作系统的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场合。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  </a:t>
            </a:r>
            <a:r>
              <a:rPr lang="zh-CN" altLang="en-US" b="1" dirty="0" smtClean="0">
                <a:solidFill>
                  <a:srgbClr val="0000FF"/>
                </a:solidFill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，生成纯二进制代码文件的方法：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xxx.asm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-f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xxx.com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xxx.asm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xxx.com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xxx.asm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-o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yyy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364088" y="3607071"/>
            <a:ext cx="3312368" cy="448598"/>
          </a:xfrm>
          <a:prstGeom prst="wedgeRectCallout">
            <a:avLst>
              <a:gd name="adj1" fmla="val -39988"/>
              <a:gd name="adj2" fmla="val 888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缺省为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（纯二进制）格式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139952" y="5589240"/>
            <a:ext cx="3312368" cy="448598"/>
          </a:xfrm>
          <a:prstGeom prst="wedgeRectCallout">
            <a:avLst>
              <a:gd name="adj1" fmla="val -33723"/>
              <a:gd name="adj2" fmla="val -832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目标文件名可以没有后缀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  </a:t>
            </a:r>
            <a:r>
              <a:rPr lang="zh-CN" altLang="en-US" b="1" dirty="0" smtClean="0">
                <a:solidFill>
                  <a:srgbClr val="0000FF"/>
                </a:solidFill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dp69.asm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844824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把标号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AX=0000H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把当前偏移送到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AX=0000H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AX,1234H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AX=1234H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跳转到自己（构成无限循环）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代表偏移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wvar2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491880" y="2442958"/>
            <a:ext cx="2304256" cy="448598"/>
          </a:xfrm>
          <a:prstGeom prst="wedgeRectCallout">
            <a:avLst>
              <a:gd name="adj1" fmla="val -39988"/>
              <a:gd name="adj2" fmla="val 888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6.5.1  </a:t>
            </a:r>
            <a:r>
              <a:rPr lang="zh-CN" altLang="en-US" b="1" dirty="0" smtClean="0">
                <a:solidFill>
                  <a:srgbClr val="0000FF"/>
                </a:solidFill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3319824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51720" y="3429000"/>
            <a:ext cx="2160240" cy="448598"/>
          </a:xfrm>
          <a:prstGeom prst="wedgeRectCallout">
            <a:avLst>
              <a:gd name="adj1" fmla="val -52729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声明段的关键词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563888" y="4932893"/>
            <a:ext cx="2448272" cy="448598"/>
          </a:xfrm>
          <a:prstGeom prst="wedgeRectCallout">
            <a:avLst>
              <a:gd name="adj1" fmla="val -46537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段的名称（标识符）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3487088"/>
            <a:ext cx="1728192" cy="448598"/>
          </a:xfrm>
          <a:prstGeom prst="wedgeRectCallout">
            <a:avLst>
              <a:gd name="adj1" fmla="val -56389"/>
              <a:gd name="adj2" fmla="val 1090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段的其他性质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410" y="1735648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段声明语句属于指示语句。它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指示汇编器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，开始一个新的段，或者从当前段切换到另一个段。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29505" y="5057454"/>
            <a:ext cx="2315406" cy="891825"/>
          </a:xfrm>
          <a:prstGeom prst="wedgeRoundRectCallout">
            <a:avLst>
              <a:gd name="adj1" fmla="val 47925"/>
              <a:gd name="adj2" fmla="val -8279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之后，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段名代表段值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13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  </a:t>
            </a:r>
            <a:r>
              <a:rPr lang="zh-CN" altLang="en-US" b="1" dirty="0" smtClean="0">
                <a:solidFill>
                  <a:srgbClr val="0000FF"/>
                </a:solidFill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dp69.asm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844824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00 00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03 00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0003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34 12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0006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E9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           ; JMP  short lab2     ; 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0009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06 00 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09 00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lab1, lab2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000B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 00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    ; 000F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04344" y="5229200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机器码或数据字节值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15816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对应源代码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80112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代码行开始偏移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</a:t>
            </a:r>
            <a:r>
              <a:rPr lang="zh-CN" altLang="en-US" b="1" dirty="0" smtClean="0">
                <a:solidFill>
                  <a:srgbClr val="0000FF"/>
                </a:solidFill>
              </a:rPr>
              <a:t>  目标文件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仍然支持以纯二进制目标文件形式存在的可执行程序，只要其扩展名是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.com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运行这样的可执行程序，操作系统（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）总是把纯二进制文件加载到内存代码段的偏移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开始处，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执行起始点偏移也是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1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  </a:t>
            </a:r>
            <a:r>
              <a:rPr lang="zh-CN" altLang="en-US" b="1" dirty="0" smtClean="0">
                <a:solidFill>
                  <a:srgbClr val="0000FF"/>
                </a:solidFill>
              </a:rPr>
              <a:t>目标程序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回顾演示程序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27984" y="4725144"/>
            <a:ext cx="3528392" cy="504056"/>
          </a:xfrm>
          <a:prstGeom prst="wedgeRoundRectCallout">
            <a:avLst>
              <a:gd name="adj1" fmla="val -44858"/>
              <a:gd name="adj2" fmla="val -1207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显示输出“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Hello world!”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060848"/>
            <a:ext cx="828357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text</a:t>
            </a:r>
          </a:p>
          <a:p>
            <a:pPr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 world!",0DH,0AH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,'$'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03848" y="2996952"/>
            <a:ext cx="2304256" cy="522952"/>
          </a:xfrm>
          <a:prstGeom prst="wedgeRectCallout">
            <a:avLst>
              <a:gd name="adj1" fmla="val -52653"/>
              <a:gd name="adj2" fmla="val -11083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指示段的起始偏移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381633" y="1647964"/>
            <a:ext cx="2304256" cy="448598"/>
          </a:xfrm>
          <a:prstGeom prst="wedgeRectCallout">
            <a:avLst>
              <a:gd name="adj1" fmla="val -55749"/>
              <a:gd name="adj2" fmla="val 859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  </a:t>
            </a:r>
            <a:r>
              <a:rPr lang="zh-CN" altLang="en-US" b="1" dirty="0" smtClean="0">
                <a:solidFill>
                  <a:srgbClr val="0000FF"/>
                </a:solidFill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dp610.asm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6768752" cy="648072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观察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含有指示语句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org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的源程序对应的纯二进制目标文件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begin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把标号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AX=0000H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$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把当前偏移送到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AX=0000H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AX,1234H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AX=1234H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 short lab2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跳转到自己（构成无限循环）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lab2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代表偏移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wvar2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203848" y="2690024"/>
            <a:ext cx="2304256" cy="522952"/>
          </a:xfrm>
          <a:prstGeom prst="wedgeRectCallout">
            <a:avLst>
              <a:gd name="adj1" fmla="val -39988"/>
              <a:gd name="adj2" fmla="val 888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指示段的起始偏移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891803" y="2780928"/>
            <a:ext cx="3096344" cy="530945"/>
          </a:xfrm>
          <a:prstGeom prst="wedgeRoundRectCallout">
            <a:avLst>
              <a:gd name="adj1" fmla="val -38938"/>
              <a:gd name="adj2" fmla="val 9883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其他部分与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dp69.asm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  </a:t>
            </a:r>
            <a:r>
              <a:rPr lang="zh-CN" altLang="en-US" b="1" dirty="0" smtClean="0">
                <a:solidFill>
                  <a:srgbClr val="0000FF"/>
                </a:solidFill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dp610.asm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844824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 01        ; MOV  AX, begin      ; 0000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03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$          ; 0003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12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1234H      ; 0006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E9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           ; JMP  short lab2     ; 0009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06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09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lab1, lab2      ; 000B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    ; 000F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04344" y="5229200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机器码或数据字节值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15816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对应源代码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80112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代码行开始偏移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</a:t>
            </a:r>
            <a:r>
              <a:rPr lang="zh-CN" altLang="en-US" b="1" dirty="0" smtClean="0">
                <a:solidFill>
                  <a:srgbClr val="0000FF"/>
                </a:solidFill>
              </a:rPr>
              <a:t>  目标文件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OBJ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格式目标文件适用于生成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。早先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操作系统下，可执行程序主要是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汇编器对源程序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汇编生成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文件，由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连接器对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格式目标文件连接后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格式目标文件不仅含有对应源程序的机器指令和数据，而且还含有其他重要信息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。例如，支持引用段值的信息。又如，程序开始执行位置的信息。所以，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格式目标文件要比纯二进制目标文件来得长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69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6.6.1</a:t>
            </a:r>
            <a:r>
              <a:rPr lang="zh-CN" altLang="en-US" b="1" dirty="0" smtClean="0">
                <a:solidFill>
                  <a:srgbClr val="0000FF"/>
                </a:solidFill>
              </a:rPr>
              <a:t>  目标文件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OBJ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用于生成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格式目标文件的源程序中，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段名代表段值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，所以可以通过段名来引用段值。还可以利用运算符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，获取标号所在段的段值。但是，在这样的源程序中，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不能安排起始偏移设定语句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多个由连接器连接到一起的目标文件中，有且只能有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个目标文件含有开始执行的位置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开始执行的位置，在源程序中由特定的标号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..start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3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6.6.2</a:t>
            </a:r>
            <a:r>
              <a:rPr lang="zh-CN" altLang="en-US" b="1" dirty="0" smtClean="0">
                <a:solidFill>
                  <a:srgbClr val="0000FF"/>
                </a:solidFill>
              </a:rPr>
              <a:t>  段模式声明语句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关于段模式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是保护方式还是实方式，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位的操作数，都支持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保持兼容，同时保证效率，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系列处理器支持两种段模式，也即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保护方式下，一般采用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位段；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在实方式下，只能使用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6.6.2</a:t>
            </a:r>
            <a:r>
              <a:rPr lang="zh-CN" altLang="en-US" b="1" dirty="0" smtClean="0">
                <a:solidFill>
                  <a:srgbClr val="0000FF"/>
                </a:solidFill>
              </a:rPr>
              <a:t>  段模式声明语句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关于段模式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位段，缺省的操作数尺寸是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位，缺省的存储器寻址方式是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位段，缺省的操作数尺寸是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位，缺省的存储器寻址方式是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28826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6.6.2</a:t>
            </a:r>
            <a:r>
              <a:rPr lang="zh-CN" altLang="en-US" b="1" dirty="0" smtClean="0">
                <a:solidFill>
                  <a:srgbClr val="0000FF"/>
                </a:solidFill>
              </a:rPr>
              <a:t>  段模式声明语句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段模式声明语句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2812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段模式声明语句的格式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BITS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 16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位段模式来翻译随后的代码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第二条指示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位段模式来翻译随后的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3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6.5.1  </a:t>
            </a:r>
            <a:r>
              <a:rPr lang="zh-CN" altLang="en-US" b="1" dirty="0" smtClean="0">
                <a:solidFill>
                  <a:srgbClr val="0000FF"/>
                </a:solidFill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1871389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51720" y="1980565"/>
            <a:ext cx="2160240" cy="448598"/>
          </a:xfrm>
          <a:prstGeom prst="wedgeRectCallout">
            <a:avLst>
              <a:gd name="adj1" fmla="val -52729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声明段的关键词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563888" y="3484458"/>
            <a:ext cx="2448272" cy="448598"/>
          </a:xfrm>
          <a:prstGeom prst="wedgeRectCallout">
            <a:avLst>
              <a:gd name="adj1" fmla="val -46537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段的名称（标识符）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2038653"/>
            <a:ext cx="1728192" cy="448598"/>
          </a:xfrm>
          <a:prstGeom prst="wedgeRectCallout">
            <a:avLst>
              <a:gd name="adj1" fmla="val -56389"/>
              <a:gd name="adj2" fmla="val 1090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段的其他性质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4293096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另一种格式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8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6.6.2</a:t>
            </a:r>
            <a:r>
              <a:rPr lang="zh-CN" altLang="en-US" b="1" dirty="0" smtClean="0">
                <a:solidFill>
                  <a:srgbClr val="0000FF"/>
                </a:solidFill>
              </a:rPr>
              <a:t>  段模式声明语句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980728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844824"/>
            <a:ext cx="84630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设起始偏移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;B0 01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             ;B8 01 00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   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B8 01 00 00 00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;BE 51 01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BB 51 01 00 00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;8A 04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[SI]          ;8B 04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[SI]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8B 04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[EBX]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8A 03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[EBX]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 03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[EBX]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66 8B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24028" y="1149190"/>
            <a:ext cx="3960440" cy="832924"/>
          </a:xfrm>
          <a:prstGeom prst="wedgeRoundRectCallout">
            <a:avLst>
              <a:gd name="adj1" fmla="val 6159"/>
              <a:gd name="adj2" fmla="val 1030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操作数尺寸前缀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66H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存储器地址尺寸前缀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67H</a:t>
            </a:r>
          </a:p>
        </p:txBody>
      </p:sp>
    </p:spTree>
    <p:extLst>
      <p:ext uri="{BB962C8B-B14F-4D97-AF65-F5344CB8AC3E}">
        <p14:creationId xmlns:p14="http://schemas.microsoft.com/office/powerpoint/2010/main" val="11295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6.6.2</a:t>
            </a:r>
            <a:r>
              <a:rPr lang="zh-CN" altLang="en-US" b="1" dirty="0" smtClean="0">
                <a:solidFill>
                  <a:srgbClr val="0000FF"/>
                </a:solidFill>
              </a:rPr>
              <a:t>  段模式声明语句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052736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80594"/>
            <a:ext cx="84630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                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;B0 01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    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B8 01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            ;B8 01 00 00 00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 51 01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;BB 51 01 00 00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8A 04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[SI] 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66 8B 04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[SI]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8B 04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[EBX]         ;8A 03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[EBX]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8B 03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[EBX]        ;8B 03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                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               ;E9 FD FF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;34 12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5678H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;78 56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13835" y="795876"/>
            <a:ext cx="3960440" cy="832924"/>
          </a:xfrm>
          <a:prstGeom prst="wedgeRoundRectCallout">
            <a:avLst>
              <a:gd name="adj1" fmla="val 6159"/>
              <a:gd name="adj2" fmla="val 1030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操作数尺寸前缀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66H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存储器地址尺寸前缀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67H</a:t>
            </a:r>
          </a:p>
        </p:txBody>
      </p:sp>
    </p:spTree>
    <p:extLst>
      <p:ext uri="{BB962C8B-B14F-4D97-AF65-F5344CB8AC3E}">
        <p14:creationId xmlns:p14="http://schemas.microsoft.com/office/powerpoint/2010/main" val="19080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6.5.1  </a:t>
            </a:r>
            <a:r>
              <a:rPr lang="zh-CN" altLang="en-US" b="1" dirty="0" smtClean="0">
                <a:solidFill>
                  <a:srgbClr val="0000FF"/>
                </a:solidFill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dp65.asm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演示段声明语句的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379652"/>
            <a:ext cx="55472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data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hello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Print_str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"Hello world!", 0DH, 0AH,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0" y="3356992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652060" y="2780928"/>
            <a:ext cx="1712028" cy="448598"/>
          </a:xfrm>
          <a:prstGeom prst="wedgeRectCallout">
            <a:avLst>
              <a:gd name="adj1" fmla="val -74210"/>
              <a:gd name="adj2" fmla="val -6731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527884" y="4941168"/>
            <a:ext cx="1712028" cy="448598"/>
          </a:xfrm>
          <a:prstGeom prst="wedgeRectCallout">
            <a:avLst>
              <a:gd name="adj1" fmla="val -50725"/>
              <a:gd name="adj2" fmla="val 10616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0192" y="3573016"/>
            <a:ext cx="280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305100" y="1988840"/>
            <a:ext cx="0" cy="410445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>
          <a:xfrm>
            <a:off x="7308304" y="2852936"/>
            <a:ext cx="1712028" cy="448598"/>
          </a:xfrm>
          <a:prstGeom prst="wedgeRectCallout">
            <a:avLst>
              <a:gd name="adj1" fmla="val -40497"/>
              <a:gd name="adj2" fmla="val 9604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切换到段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956878" y="1196752"/>
            <a:ext cx="3190467" cy="792088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6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无条件转移指令可分为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5076056" y="1052736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跨段：</a:t>
            </a:r>
            <a:r>
              <a:rPr kumimoji="1" lang="zh-CN" altLang="en-US" sz="2400" b="1" dirty="0" smtClean="0"/>
              <a:t>无条件</a:t>
            </a:r>
            <a:r>
              <a:rPr kumimoji="1" lang="zh-CN" altLang="en-US" sz="2400" b="1" dirty="0"/>
              <a:t>段间转移指令不仅设置</a:t>
            </a:r>
            <a:r>
              <a:rPr kumimoji="1" lang="en-US" altLang="zh-CN" sz="2400" b="1" dirty="0"/>
              <a:t>IP</a:t>
            </a:r>
            <a:r>
              <a:rPr kumimoji="1" lang="zh-CN" altLang="en-US" sz="2400" b="1" dirty="0"/>
              <a:t>，而且重新设置代码段寄存器</a:t>
            </a:r>
            <a:r>
              <a:rPr kumimoji="1" lang="en-US" altLang="zh-CN" sz="2400" b="1" dirty="0"/>
              <a:t>CS</a:t>
            </a:r>
            <a:r>
              <a:rPr kumimoji="1" lang="zh-CN" altLang="en-US" sz="2400" b="1" dirty="0"/>
              <a:t>。由于重置</a:t>
            </a:r>
            <a:r>
              <a:rPr kumimoji="1" lang="en-US" altLang="zh-CN" sz="2400" b="1" dirty="0"/>
              <a:t>CS</a:t>
            </a:r>
            <a:r>
              <a:rPr kumimoji="1" lang="zh-CN" altLang="en-US" sz="2400" b="1" dirty="0"/>
              <a:t>，所以转移后继续执行的指令在另一个代码段中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实方式下的约束：</a:t>
            </a: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内偏移只有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位，指令指针寄存器</a:t>
            </a:r>
            <a:r>
              <a:rPr kumimoji="1" lang="en-US" altLang="zh-CN" sz="2400" b="1" dirty="0"/>
              <a:t>EIP</a:t>
            </a:r>
            <a:r>
              <a:rPr kumimoji="1" lang="zh-CN" altLang="en-US" sz="2400" b="1" dirty="0"/>
              <a:t>只有低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位的</a:t>
            </a:r>
            <a:r>
              <a:rPr kumimoji="1" lang="en-US" altLang="zh-CN" sz="2400" b="1" dirty="0"/>
              <a:t>IP</a:t>
            </a:r>
            <a:r>
              <a:rPr kumimoji="1" lang="zh-CN" altLang="en-US" sz="2400" b="1" dirty="0" smtClean="0"/>
              <a:t>起作用。堆栈</a:t>
            </a:r>
            <a:r>
              <a:rPr kumimoji="1" lang="zh-CN" altLang="en-US" sz="2400" b="1" dirty="0"/>
              <a:t>指针寄存器</a:t>
            </a:r>
            <a:r>
              <a:rPr kumimoji="1" lang="en-US" altLang="zh-CN" sz="2400" b="1" dirty="0"/>
              <a:t>ESP</a:t>
            </a:r>
            <a:r>
              <a:rPr kumimoji="1" lang="zh-CN" altLang="en-US" sz="2400" b="1" dirty="0"/>
              <a:t>也只有低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位的</a:t>
            </a:r>
            <a:r>
              <a:rPr kumimoji="1" lang="en-US" altLang="zh-CN" sz="2400" b="1" dirty="0"/>
              <a:t>SP</a:t>
            </a:r>
            <a:r>
              <a:rPr kumimoji="1" lang="zh-CN" altLang="en-US" sz="2400" b="1" dirty="0"/>
              <a:t>起作用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2339752" y="5589240"/>
            <a:ext cx="5688632" cy="576064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这里只介绍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的无条件段间转移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20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923197"/>
            <a:ext cx="439514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codeA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codeB:step2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792088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演示无条件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段间直接转移指令的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个代码段和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个数据段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3220568"/>
            <a:ext cx="0" cy="26369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85369" y="3607624"/>
            <a:ext cx="43951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563888" y="2556629"/>
            <a:ext cx="1712028" cy="448598"/>
          </a:xfrm>
          <a:prstGeom prst="wedgeRectCallout">
            <a:avLst>
              <a:gd name="adj1" fmla="val -53376"/>
              <a:gd name="adj2" fmla="val 917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627784" y="6237312"/>
            <a:ext cx="3312368" cy="448598"/>
          </a:xfrm>
          <a:prstGeom prst="wedgeRectCallout">
            <a:avLst>
              <a:gd name="adj1" fmla="val -35840"/>
              <a:gd name="adj2" fmla="val -1121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0" y="3844002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724128" y="1124744"/>
            <a:ext cx="3190467" cy="792088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4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6.5.2  </a:t>
            </a:r>
            <a:r>
              <a:rPr lang="zh-CN" altLang="en-US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1916832"/>
            <a:ext cx="7851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"ABC"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4609518" y="1196752"/>
            <a:ext cx="2160240" cy="720080"/>
          </a:xfrm>
          <a:prstGeom prst="wedgeRectCallout">
            <a:avLst>
              <a:gd name="adj1" fmla="val -98106"/>
              <a:gd name="adj2" fmla="val 475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2699792" y="5877272"/>
            <a:ext cx="3312368" cy="448598"/>
          </a:xfrm>
          <a:prstGeom prst="wedgeRectCallout">
            <a:avLst>
              <a:gd name="adj1" fmla="val -37211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3284984"/>
            <a:ext cx="785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+2]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step4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4644008" y="2424663"/>
            <a:ext cx="2160240" cy="720080"/>
          </a:xfrm>
          <a:prstGeom prst="wedgeRectCallout">
            <a:avLst>
              <a:gd name="adj1" fmla="val -44670"/>
              <a:gd name="adj2" fmla="val 7459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</p:spTree>
    <p:extLst>
      <p:ext uri="{BB962C8B-B14F-4D97-AF65-F5344CB8AC3E}">
        <p14:creationId xmlns:p14="http://schemas.microsoft.com/office/powerpoint/2010/main" val="2375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6397</TotalTime>
  <Words>3197</Words>
  <Application>Microsoft Office PowerPoint</Application>
  <PresentationFormat>全屏显示(4:3)</PresentationFormat>
  <Paragraphs>506</Paragraphs>
  <Slides>41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Profile</vt:lpstr>
      <vt:lpstr>Visio</vt:lpstr>
      <vt:lpstr>第6章  汇编语言</vt:lpstr>
      <vt:lpstr>6.5  段声明和段间转移</vt:lpstr>
      <vt:lpstr>6.5.1  段声明语句</vt:lpstr>
      <vt:lpstr>6.5.1  段声明语句</vt:lpstr>
      <vt:lpstr>6.5.1  段声明语句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6.6  目标文件和段模式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6.6.1  目标程序</vt:lpstr>
      <vt:lpstr>6.6.1  目标文件</vt:lpstr>
      <vt:lpstr>6.6.1  目标文件</vt:lpstr>
      <vt:lpstr>6.6.1  目标文件</vt:lpstr>
      <vt:lpstr>6.6.1  目标文件</vt:lpstr>
      <vt:lpstr>6.6.2  段模式声明语句</vt:lpstr>
      <vt:lpstr>6.6.2  段模式声明语句</vt:lpstr>
      <vt:lpstr>6.6.2  段模式声明语句</vt:lpstr>
      <vt:lpstr>6.6.2  段模式声明语句</vt:lpstr>
      <vt:lpstr>6.6.2  段模式声明语句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ASM_CH5</dc:title>
  <dc:creator>YJW</dc:creator>
  <cp:lastModifiedBy>jwyang</cp:lastModifiedBy>
  <cp:revision>1252</cp:revision>
  <dcterms:created xsi:type="dcterms:W3CDTF">2008-02-14T05:21:14Z</dcterms:created>
  <dcterms:modified xsi:type="dcterms:W3CDTF">2016-05-31T09:22:05Z</dcterms:modified>
</cp:coreProperties>
</file>