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50"/>
  </p:notesMasterIdLst>
  <p:sldIdLst>
    <p:sldId id="256" r:id="rId2"/>
    <p:sldId id="620" r:id="rId3"/>
    <p:sldId id="569" r:id="rId4"/>
    <p:sldId id="676" r:id="rId5"/>
    <p:sldId id="677" r:id="rId6"/>
    <p:sldId id="678" r:id="rId7"/>
    <p:sldId id="679" r:id="rId8"/>
    <p:sldId id="680" r:id="rId9"/>
    <p:sldId id="681" r:id="rId10"/>
    <p:sldId id="667" r:id="rId11"/>
    <p:sldId id="683" r:id="rId12"/>
    <p:sldId id="682" r:id="rId13"/>
    <p:sldId id="668" r:id="rId14"/>
    <p:sldId id="644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3" r:id="rId24"/>
    <p:sldId id="692" r:id="rId25"/>
    <p:sldId id="694" r:id="rId26"/>
    <p:sldId id="695" r:id="rId27"/>
    <p:sldId id="696" r:id="rId28"/>
    <p:sldId id="697" r:id="rId29"/>
    <p:sldId id="699" r:id="rId30"/>
    <p:sldId id="698" r:id="rId31"/>
    <p:sldId id="700" r:id="rId32"/>
    <p:sldId id="701" r:id="rId33"/>
    <p:sldId id="702" r:id="rId34"/>
    <p:sldId id="669" r:id="rId35"/>
    <p:sldId id="670" r:id="rId36"/>
    <p:sldId id="671" r:id="rId37"/>
    <p:sldId id="672" r:id="rId38"/>
    <p:sldId id="673" r:id="rId39"/>
    <p:sldId id="674" r:id="rId40"/>
    <p:sldId id="675" r:id="rId41"/>
    <p:sldId id="703" r:id="rId42"/>
    <p:sldId id="704" r:id="rId43"/>
    <p:sldId id="705" r:id="rId44"/>
    <p:sldId id="706" r:id="rId45"/>
    <p:sldId id="710" r:id="rId46"/>
    <p:sldId id="708" r:id="rId47"/>
    <p:sldId id="709" r:id="rId48"/>
    <p:sldId id="711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FFFFCC"/>
    <a:srgbClr val="00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70" d="100"/>
          <a:sy n="70" d="100"/>
        </p:scale>
        <p:origin x="78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</a:rPr>
              <a:t>章  输入输出和中断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No:17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输入输出的基本概念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查询方式传送数据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8.3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中断及其处理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3284984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主引导记录（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MBR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）形式的源程序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设置显示开始位置和获取被显示字符串地址信息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循环填写显示缓冲区（显示）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不足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510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MBR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标记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611188" y="1844824"/>
            <a:ext cx="6553100" cy="1008112"/>
          </a:xfrm>
          <a:prstGeom prst="wedgeRoundRectCallout">
            <a:avLst>
              <a:gd name="adj1" fmla="val -34356"/>
              <a:gd name="adj2" fmla="val 7992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采用直接写屏方式，在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屏幕指定位置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字符串“</a:t>
            </a:r>
            <a:r>
              <a:rPr lang="en-US" altLang="zh-CN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Hello,world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8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132856"/>
            <a:ext cx="82835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ROW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5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开始行号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COLUMN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8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开始列号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COLOR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0x47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显示字符属性（红底白字）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section   text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bits   16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0B800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H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显示缓冲区的段值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ES, AX                ;ES=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显示缓冲区段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DI,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(ROW*80+COLUMN)*2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;DI=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开始显示位置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CS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DS, AX                ;DS=CS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SI, hello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指向字符串首（代码段的相对地址）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ADD   SI, 7C00H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指向字符串首（内存中的固定地址）</a:t>
            </a: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987824" y="1628801"/>
            <a:ext cx="1944216" cy="504055"/>
          </a:xfrm>
          <a:prstGeom prst="wedgeRectCallout">
            <a:avLst>
              <a:gd name="adj1" fmla="val -40895"/>
              <a:gd name="adj2" fmla="val 1050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声明符号常量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436096" y="3248979"/>
            <a:ext cx="2592288" cy="792088"/>
          </a:xfrm>
          <a:prstGeom prst="wedgeRectCallout">
            <a:avLst>
              <a:gd name="adj1" fmla="val -42042"/>
              <a:gd name="adj2" fmla="val 8693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设置显示开始位置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被显示字符串位置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162995" y="3140968"/>
            <a:ext cx="1944216" cy="504055"/>
          </a:xfrm>
          <a:prstGeom prst="wedgeRectCallout">
            <a:avLst>
              <a:gd name="adj1" fmla="val -40895"/>
              <a:gd name="adj2" fmla="val 1050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140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132856"/>
            <a:ext cx="82835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COLOR             ;AH=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显示属性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[SI]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取一个字符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INC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OR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AL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判断结束标记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JZ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OVER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是，跳转结束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[ES:DI], AX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显示（填到显示缓冲区）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ADD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DI, 2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继续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OVER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OVER     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进入无限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循环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081040" y="3140968"/>
            <a:ext cx="3024336" cy="504055"/>
          </a:xfrm>
          <a:prstGeom prst="wedgeRectCallout">
            <a:avLst>
              <a:gd name="adj1" fmla="val -40895"/>
              <a:gd name="adj2" fmla="val 1050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判断字符串结束标记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635896" y="4005064"/>
            <a:ext cx="1146754" cy="504055"/>
          </a:xfrm>
          <a:prstGeom prst="wedgeRectCallout">
            <a:avLst>
              <a:gd name="adj1" fmla="val -51361"/>
              <a:gd name="adj2" fmla="val 1050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显示！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627784" y="6165304"/>
            <a:ext cx="2088232" cy="504055"/>
          </a:xfrm>
          <a:prstGeom prst="wedgeRectCallout">
            <a:avLst>
              <a:gd name="adj1" fmla="val -48105"/>
              <a:gd name="adj2" fmla="val -7214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有意进入无限循环！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37761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393593"/>
            <a:ext cx="8283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hello   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"Hello,world",0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times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510 - ($ - $$)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0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填充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，直到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510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55h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,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0aah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最后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字节，共计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512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字节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447307" y="1556792"/>
            <a:ext cx="1924893" cy="621650"/>
          </a:xfrm>
          <a:prstGeom prst="wedgeRoundRectCallout">
            <a:avLst>
              <a:gd name="adj1" fmla="val -36840"/>
              <a:gd name="adj2" fmla="val 11077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数据部分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619672" y="4005064"/>
            <a:ext cx="1584176" cy="504055"/>
          </a:xfrm>
          <a:prstGeom prst="wedgeRectCallout">
            <a:avLst>
              <a:gd name="adj1" fmla="val 36234"/>
              <a:gd name="adj2" fmla="val -11084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特定标记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283968" y="4002505"/>
            <a:ext cx="2333476" cy="504055"/>
          </a:xfrm>
          <a:prstGeom prst="wedgeRectCallout">
            <a:avLst>
              <a:gd name="adj1" fmla="val -50160"/>
              <a:gd name="adj2" fmla="val -14612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填充剩余字节为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539552" y="5085184"/>
            <a:ext cx="8064896" cy="1440160"/>
          </a:xfrm>
          <a:prstGeom prst="wedgeRoundRectCallout">
            <a:avLst>
              <a:gd name="adj1" fmla="val -9842"/>
              <a:gd name="adj2" fmla="val -7685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$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表示当前位置的偏移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$$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表示当前段开始位置的偏移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imes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是汇编指示，表示重复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这里就是重复伪指令“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0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”，重复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次数：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510-($ - $$) 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7296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专门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存取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独立编址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的指令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归入数据传送指令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输入指令的一般格式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IN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累加器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，端口地址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从某个指定端口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读取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至累加器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（分别对应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位）。</a:t>
            </a: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端口</a:t>
            </a:r>
            <a:r>
              <a:rPr kumimoji="1" lang="zh-CN" altLang="en-US" sz="2400" b="1" dirty="0">
                <a:latin typeface="+mn-ea"/>
                <a:ea typeface="+mn-ea"/>
              </a:rPr>
              <a:t>地址可采用直接方式表示，也可采用间接方式表示。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latin typeface="+mn-ea"/>
                <a:ea typeface="+mn-ea"/>
              </a:rPr>
              <a:t>采用直接方式表示端口地址时，端口地址仅为</a:t>
            </a:r>
            <a:r>
              <a:rPr kumimoji="1" lang="en-US" altLang="zh-CN" sz="2400" b="1" dirty="0"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latin typeface="+mn-ea"/>
                <a:ea typeface="+mn-ea"/>
              </a:rPr>
              <a:t>位，即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至</a:t>
            </a:r>
            <a:r>
              <a:rPr kumimoji="1" lang="en-US" altLang="zh-CN" sz="2400" b="1" dirty="0">
                <a:latin typeface="+mn-ea"/>
                <a:ea typeface="+mn-ea"/>
              </a:rPr>
              <a:t>255</a:t>
            </a:r>
            <a:r>
              <a:rPr kumimoji="1" lang="zh-CN" altLang="en-US" sz="2400" b="1" dirty="0" smtClean="0">
                <a:latin typeface="+mn-ea"/>
                <a:ea typeface="+mn-ea"/>
              </a:rPr>
              <a:t>；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latin typeface="+mn-ea"/>
                <a:ea typeface="+mn-ea"/>
              </a:rPr>
              <a:t>采用间接方式表示端口地址时，端口地址存放在</a:t>
            </a:r>
            <a:r>
              <a:rPr kumimoji="1" lang="en-US" altLang="zh-CN" sz="2400" b="1" dirty="0">
                <a:latin typeface="+mn-ea"/>
                <a:ea typeface="+mn-ea"/>
              </a:rPr>
              <a:t>DX</a:t>
            </a:r>
            <a:r>
              <a:rPr kumimoji="1" lang="zh-CN" altLang="en-US" sz="2400" b="1" dirty="0">
                <a:latin typeface="+mn-ea"/>
                <a:ea typeface="+mn-ea"/>
              </a:rPr>
              <a:t>寄存器中，端口地址可为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位。 </a:t>
            </a:r>
          </a:p>
        </p:txBody>
      </p:sp>
    </p:spTree>
    <p:extLst>
      <p:ext uri="{BB962C8B-B14F-4D97-AF65-F5344CB8AC3E}">
        <p14:creationId xmlns:p14="http://schemas.microsoft.com/office/powerpoint/2010/main" val="22528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输入指令的一般格式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IN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累加器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，端口地址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396081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kumimoji="1"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20H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kumimoji="1"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DX, 2FCH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endParaRPr kumimoji="1"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19872" y="2996952"/>
            <a:ext cx="2664296" cy="504055"/>
          </a:xfrm>
          <a:prstGeom prst="wedgeRectCallout">
            <a:avLst>
              <a:gd name="adj1" fmla="val -58261"/>
              <a:gd name="adj2" fmla="val -107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298745" y="4011357"/>
            <a:ext cx="2592288" cy="792088"/>
          </a:xfrm>
          <a:prstGeom prst="wedgeRectCallout">
            <a:avLst>
              <a:gd name="adj1" fmla="val -64563"/>
              <a:gd name="adj2" fmla="val -551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3455876" y="4966280"/>
            <a:ext cx="3348372" cy="792088"/>
          </a:xfrm>
          <a:prstGeom prst="wedgeRectCallout">
            <a:avLst>
              <a:gd name="adj1" fmla="val -70655"/>
              <a:gd name="adj2" fmla="val 4342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2FCH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2FDH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</p:txBody>
      </p:sp>
    </p:spTree>
    <p:extLst>
      <p:ext uri="{BB962C8B-B14F-4D97-AF65-F5344CB8AC3E}">
        <p14:creationId xmlns:p14="http://schemas.microsoft.com/office/powerpoint/2010/main" val="42130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34452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OUT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端口地址，累加器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输出指令把累加器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（分别对应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）输出到某个指定端口。</a:t>
            </a: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端口</a:t>
            </a:r>
            <a:r>
              <a:rPr kumimoji="1" lang="zh-CN" altLang="en-US" sz="2400" b="1" dirty="0">
                <a:latin typeface="+mn-ea"/>
                <a:ea typeface="+mn-ea"/>
              </a:rPr>
              <a:t>地址可采用直接方式表示，也可采用间接方式表示。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latin typeface="+mn-ea"/>
                <a:ea typeface="+mn-ea"/>
              </a:rPr>
              <a:t>采用直接方式表示端口地址时，端口地址仅为</a:t>
            </a:r>
            <a:r>
              <a:rPr kumimoji="1" lang="en-US" altLang="zh-CN" sz="2400" b="1" dirty="0"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latin typeface="+mn-ea"/>
                <a:ea typeface="+mn-ea"/>
              </a:rPr>
              <a:t>位，即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至</a:t>
            </a:r>
            <a:r>
              <a:rPr kumimoji="1" lang="en-US" altLang="zh-CN" sz="2400" b="1" dirty="0">
                <a:latin typeface="+mn-ea"/>
                <a:ea typeface="+mn-ea"/>
              </a:rPr>
              <a:t>255</a:t>
            </a:r>
            <a:r>
              <a:rPr kumimoji="1" lang="zh-CN" altLang="en-US" sz="2400" b="1" dirty="0" smtClean="0">
                <a:latin typeface="+mn-ea"/>
                <a:ea typeface="+mn-ea"/>
              </a:rPr>
              <a:t>；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+mn-ea"/>
                <a:ea typeface="+mn-ea"/>
              </a:rPr>
              <a:t>当</a:t>
            </a:r>
            <a:r>
              <a:rPr kumimoji="1" lang="zh-CN" altLang="en-US" sz="2400" b="1" dirty="0">
                <a:latin typeface="+mn-ea"/>
                <a:ea typeface="+mn-ea"/>
              </a:rPr>
              <a:t>采用间接方式表示端口地址时，端口地址存放在</a:t>
            </a:r>
            <a:r>
              <a:rPr kumimoji="1" lang="en-US" altLang="zh-CN" sz="2400" b="1" dirty="0">
                <a:latin typeface="+mn-ea"/>
                <a:ea typeface="+mn-ea"/>
              </a:rPr>
              <a:t>DX</a:t>
            </a:r>
            <a:r>
              <a:rPr kumimoji="1" lang="zh-CN" altLang="en-US" sz="2400" b="1" dirty="0">
                <a:latin typeface="+mn-ea"/>
                <a:ea typeface="+mn-ea"/>
              </a:rPr>
              <a:t>寄存器中，端口地址可为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位。 </a:t>
            </a:r>
          </a:p>
        </p:txBody>
      </p:sp>
    </p:spTree>
    <p:extLst>
      <p:ext uri="{BB962C8B-B14F-4D97-AF65-F5344CB8AC3E}">
        <p14:creationId xmlns:p14="http://schemas.microsoft.com/office/powerpoint/2010/main" val="7510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8.1.2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输入指令的一般格式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OUT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端口地址，累加器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84366"/>
            <a:ext cx="3960813" cy="260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13H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20H, AL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kumimoji="1"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AX,1234H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2FCH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DX, AL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DX, AX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19872" y="2996952"/>
            <a:ext cx="3024336" cy="504055"/>
          </a:xfrm>
          <a:prstGeom prst="wedgeRectCallout">
            <a:avLst>
              <a:gd name="adj1" fmla="val -58261"/>
              <a:gd name="adj2" fmla="val -107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，输出值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13H</a:t>
            </a:r>
          </a:p>
        </p:txBody>
      </p:sp>
    </p:spTree>
    <p:extLst>
      <p:ext uri="{BB962C8B-B14F-4D97-AF65-F5344CB8AC3E}">
        <p14:creationId xmlns:p14="http://schemas.microsoft.com/office/powerpoint/2010/main" val="23821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8.1.3</a:t>
            </a:r>
            <a:r>
              <a:rPr lang="zh-CN" altLang="en-US" b="1" dirty="0" smtClean="0">
                <a:solidFill>
                  <a:srgbClr val="0000FF"/>
                </a:solidFill>
              </a:rPr>
              <a:t>  数据传送方式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与外设之间交换的信息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与外设之间交换的信息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包括三类：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状态信息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这三类信息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具有不同性质，但它们都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在数据总线上进行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，通常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采用分配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不同端口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的方法将它们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加以区别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6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</a:t>
            </a:r>
            <a:r>
              <a:rPr lang="zh-CN" altLang="en-US" b="1" dirty="0" smtClean="0">
                <a:solidFill>
                  <a:srgbClr val="0000FF"/>
                </a:solidFill>
              </a:rPr>
              <a:t>  输入输出的基本概念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基本</a:t>
            </a:r>
            <a:r>
              <a:rPr lang="zh-CN" altLang="en-US" sz="3200" b="1" dirty="0">
                <a:solidFill>
                  <a:srgbClr val="0000FF"/>
                </a:solidFill>
              </a:rPr>
              <a:t>概念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8.1.2  I/O</a:t>
            </a:r>
            <a:r>
              <a:rPr lang="zh-CN" altLang="en-US" sz="3200" b="1" dirty="0">
                <a:solidFill>
                  <a:srgbClr val="0000FF"/>
                </a:solidFill>
              </a:rPr>
              <a:t>指令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8.1.3  </a:t>
            </a:r>
            <a:r>
              <a:rPr lang="zh-CN" altLang="en-US" sz="3200" b="1" dirty="0">
                <a:solidFill>
                  <a:srgbClr val="0000FF"/>
                </a:solidFill>
              </a:rPr>
              <a:t>数据传送方式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sz="3200" b="1" dirty="0">
                <a:solidFill>
                  <a:srgbClr val="0000FF"/>
                </a:solidFill>
              </a:rPr>
              <a:t>存取</a:t>
            </a:r>
            <a:r>
              <a:rPr lang="en-US" altLang="zh-CN" sz="3200" b="1" dirty="0">
                <a:solidFill>
                  <a:srgbClr val="0000FF"/>
                </a:solidFill>
              </a:rPr>
              <a:t>RT/CMOS RAM </a:t>
            </a:r>
          </a:p>
        </p:txBody>
      </p:sp>
    </p:spTree>
    <p:extLst>
      <p:ext uri="{BB962C8B-B14F-4D97-AF65-F5344CB8AC3E}">
        <p14:creationId xmlns:p14="http://schemas.microsoft.com/office/powerpoint/2010/main" val="22913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8.1.3</a:t>
            </a:r>
            <a:r>
              <a:rPr lang="zh-CN" altLang="en-US" b="1" dirty="0" smtClean="0">
                <a:solidFill>
                  <a:srgbClr val="0000FF"/>
                </a:solidFill>
              </a:rPr>
              <a:t>  数据传送方式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与外设之间交换的信息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和外设真正要交换的信息。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数据可以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可分为各种不同类型。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不同外设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要传送的数据类型也是不同的。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接口，告诉接口和设备要做什么工作。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接口输入的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状态信息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设备当前的状态。在输入数据前，通常要先取得表示设备是否已准备好的状态信息；在输出数据前，往往要先取得表示设备是否忙的状态信息。</a:t>
            </a:r>
          </a:p>
        </p:txBody>
      </p:sp>
    </p:spTree>
    <p:extLst>
      <p:ext uri="{BB962C8B-B14F-4D97-AF65-F5344CB8AC3E}">
        <p14:creationId xmlns:p14="http://schemas.microsoft.com/office/powerpoint/2010/main" val="11612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8.1.3</a:t>
            </a:r>
            <a:r>
              <a:rPr lang="zh-CN" altLang="en-US" b="1" dirty="0" smtClean="0">
                <a:solidFill>
                  <a:srgbClr val="0000FF"/>
                </a:solidFill>
              </a:rPr>
              <a:t>  数据传送方式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数据传送方式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与外设之间交换的信息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包括三类：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查询方式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中断方式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存储器传送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(DMA)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17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8.1.3</a:t>
            </a:r>
            <a:r>
              <a:rPr lang="zh-CN" altLang="en-US" b="1" dirty="0" smtClean="0">
                <a:solidFill>
                  <a:srgbClr val="0000FF"/>
                </a:solidFill>
              </a:rPr>
              <a:t>  数据传送方式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数据传送方式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无条件传送方式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在不需要查询外设的状态，即已知外设已准备好或不忙时，可以直接使用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指令实现数据传送。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方式软件实现简单，只要在指令中指明端口地址，就可选通指定外设进行输入输出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要求外设工作速度能与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同步，否则就可能出错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94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存取</a:t>
            </a:r>
            <a:r>
              <a:rPr lang="en-US" altLang="zh-CN" b="1" dirty="0">
                <a:solidFill>
                  <a:srgbClr val="0000FF"/>
                </a:solidFill>
              </a:rPr>
              <a:t>RT/CMOS RAM 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RT/CMOS 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机上安装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有一个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RT/COMS 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芯片，它是互补金属氧化物半导体随机存取存储器，不仅可长期保存系统配置状况，而且记录包括世纪、年、月、日和时分秒在内的实时钟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Real_Time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Clock)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作为一个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接口芯片，系统分配的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端口地址区为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7FH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指令可对其进行存取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1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存取</a:t>
            </a:r>
            <a:r>
              <a:rPr lang="en-US" altLang="zh-CN" b="1" dirty="0">
                <a:solidFill>
                  <a:srgbClr val="0000FF"/>
                </a:solidFill>
              </a:rPr>
              <a:t>RT/CMOS RAM 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RT/CMOS 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RAM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单元，分配使用情况如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示。前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个字节用于实时钟，剩下的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个字节用于系统配置。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780928"/>
            <a:ext cx="657105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0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存取</a:t>
            </a:r>
            <a:r>
              <a:rPr lang="en-US" altLang="zh-CN" b="1" dirty="0">
                <a:solidFill>
                  <a:srgbClr val="0000FF"/>
                </a:solidFill>
              </a:rPr>
              <a:t>RT/CMOS RAM 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RT/CMOS </a:t>
            </a:r>
            <a:r>
              <a:rPr lang="en-US" altLang="zh-CN" sz="2800" b="1" dirty="0">
                <a:solidFill>
                  <a:srgbClr val="0000FF"/>
                </a:solidFill>
              </a:rPr>
              <a:t>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存取方法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分两步存取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芯片内部的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要存取单元的地址送端口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70H</a:t>
            </a: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存取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71H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个记录实时钟信息的单元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位移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的地址就是表中位移，其他单元的地址是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示位移上加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存取</a:t>
            </a:r>
            <a:r>
              <a:rPr lang="en-US" altLang="zh-CN" b="1" dirty="0">
                <a:solidFill>
                  <a:srgbClr val="0000FF"/>
                </a:solidFill>
              </a:rPr>
              <a:t>RT/CMOS RAM 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RT/CMOS </a:t>
            </a:r>
            <a:r>
              <a:rPr lang="en-US" altLang="zh-CN" sz="2800" b="1" dirty="0">
                <a:solidFill>
                  <a:srgbClr val="0000FF"/>
                </a:solidFill>
              </a:rPr>
              <a:t>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83533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片段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n       ;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是要访问单元地址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70H, AL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把要访问单元的地址送地址端口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$+2   ;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延时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    AL, 71H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从数据端口取访问单元的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7102268" y="1412776"/>
            <a:ext cx="2016224" cy="776557"/>
          </a:xfrm>
          <a:prstGeom prst="wedgeRectCallout">
            <a:avLst>
              <a:gd name="adj1" fmla="val -60198"/>
              <a:gd name="adj2" fmla="val 10647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第一步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确定要存取单元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427984" y="4797152"/>
            <a:ext cx="2016224" cy="776557"/>
          </a:xfrm>
          <a:prstGeom prst="wedgeRectCallout">
            <a:avLst>
              <a:gd name="adj1" fmla="val -48337"/>
              <a:gd name="adj2" fmla="val -8826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第二步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存取指定的单元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9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8.1.4  </a:t>
            </a:r>
            <a:r>
              <a:rPr lang="zh-CN" altLang="en-US" b="1" dirty="0" smtClean="0">
                <a:solidFill>
                  <a:srgbClr val="0000FF"/>
                </a:solidFill>
              </a:rPr>
              <a:t>存取</a:t>
            </a:r>
            <a:r>
              <a:rPr lang="en-US" altLang="zh-CN" b="1" dirty="0">
                <a:solidFill>
                  <a:srgbClr val="0000FF"/>
                </a:solidFill>
              </a:rPr>
              <a:t>RT/CMOS RAM 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RT/CMOS </a:t>
            </a:r>
            <a:r>
              <a:rPr lang="en-US" altLang="zh-CN" sz="2800" b="1" dirty="0">
                <a:solidFill>
                  <a:srgbClr val="0000FF"/>
                </a:solidFill>
              </a:rPr>
              <a:t>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83533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片段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n       ;n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是要访问单元地址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70H, AL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把要访问单元的地址送地址端口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 $+2  ;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延时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m       ;m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是要输出数据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71, AL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把数据从数据端口输出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7102268" y="1412776"/>
            <a:ext cx="2016224" cy="776557"/>
          </a:xfrm>
          <a:prstGeom prst="wedgeRectCallout">
            <a:avLst>
              <a:gd name="adj1" fmla="val -60198"/>
              <a:gd name="adj2" fmla="val 10647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第一步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确定要存取单元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635896" y="5085184"/>
            <a:ext cx="2016224" cy="776557"/>
          </a:xfrm>
          <a:prstGeom prst="wedgeRectCallout">
            <a:avLst>
              <a:gd name="adj1" fmla="val -48337"/>
              <a:gd name="adj2" fmla="val -8826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第二步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存取指定的单元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4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</a:t>
            </a:r>
            <a:r>
              <a:rPr lang="zh-CN" altLang="en-US" b="1" dirty="0" smtClean="0">
                <a:solidFill>
                  <a:srgbClr val="0000FF"/>
                </a:solidFill>
              </a:rPr>
              <a:t>  查询方式传送数据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8.2.1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查询传送方式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8.2.2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读实时钟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8.2.3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查询方式打印输出 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8.2.1</a:t>
            </a:r>
            <a:r>
              <a:rPr lang="zh-CN" altLang="en-US" b="1" dirty="0" smtClean="0">
                <a:solidFill>
                  <a:srgbClr val="0000FF"/>
                </a:solidFill>
              </a:rPr>
              <a:t>  查询传送方式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查询传送方式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查询方式的基本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思想：由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主动地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通过输入输出指令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外部设备的当前状态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，若设备就绪，则立即与设备进行数据交换，否则循环查询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之前，要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查询外设的数据是否已准备好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，直到外设把数据准备好后才输入；在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之前，要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查询外设是否“忙”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，直到外设不“忙”后才输出。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传送方式适用于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与外设不同步的情况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外设速度远远慢于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速度，于是查询过程就将花费大量的时间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24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外设连接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5496" y="2079104"/>
            <a:ext cx="6400800" cy="3463280"/>
            <a:chOff x="835496" y="2079104"/>
            <a:chExt cx="6400800" cy="3463280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835496" y="2688704"/>
              <a:ext cx="1447800" cy="838200"/>
            </a:xfrm>
            <a:prstGeom prst="flowChartProcess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处理器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197696" y="2155304"/>
              <a:ext cx="1752600" cy="9144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 dirty="0"/>
                <a:t>并行口</a:t>
              </a:r>
            </a:p>
            <a:p>
              <a:r>
                <a:rPr lang="zh-CN" altLang="en-US" sz="2000" b="1" dirty="0"/>
                <a:t>控制器</a:t>
              </a:r>
              <a:r>
                <a:rPr lang="en-US" altLang="zh-CN" sz="2000" b="1" dirty="0"/>
                <a:t>/</a:t>
              </a:r>
              <a:r>
                <a:rPr lang="zh-CN" altLang="en-US" sz="2000" b="1" dirty="0"/>
                <a:t>接口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197696" y="3450704"/>
              <a:ext cx="1752600" cy="9144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 dirty="0"/>
                <a:t>串行口</a:t>
              </a:r>
            </a:p>
            <a:p>
              <a:r>
                <a:rPr lang="zh-CN" altLang="en-US" sz="2000" b="1" dirty="0"/>
                <a:t>控制器</a:t>
              </a:r>
              <a:r>
                <a:rPr lang="en-US" altLang="zh-CN" sz="2000" b="1" dirty="0"/>
                <a:t>/</a:t>
              </a:r>
              <a:r>
                <a:rPr lang="zh-CN" altLang="en-US" sz="2000" b="1" dirty="0"/>
                <a:t>接口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5483696" y="2155304"/>
              <a:ext cx="1752600" cy="91440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打印机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5483696" y="3450704"/>
              <a:ext cx="1752600" cy="91440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/>
                <a:t>USB</a:t>
              </a:r>
              <a:r>
                <a:rPr lang="zh-CN" altLang="en-US" sz="2000" b="1" dirty="0" smtClean="0"/>
                <a:t>设备</a:t>
              </a:r>
              <a:endParaRPr lang="en-US" altLang="zh-CN" sz="2000" b="1" dirty="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64296" y="2079104"/>
              <a:ext cx="0" cy="3006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664296" y="2612504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664296" y="3831704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283296" y="3069704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950296" y="2612504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950296" y="3907904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664296" y="4941168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197696" y="4627984"/>
              <a:ext cx="1752600" cy="9144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b="1" dirty="0" smtClean="0"/>
                <a:t>…….</a:t>
              </a:r>
            </a:p>
            <a:p>
              <a:r>
                <a:rPr lang="zh-CN" altLang="en-US" sz="2000" b="1" dirty="0" smtClean="0"/>
                <a:t>控制器</a:t>
              </a:r>
              <a:r>
                <a:rPr lang="en-US" altLang="zh-CN" sz="2000" b="1" dirty="0" smtClean="0"/>
                <a:t>/</a:t>
              </a:r>
              <a:r>
                <a:rPr lang="zh-CN" altLang="en-US" sz="2000" b="1" dirty="0" smtClean="0"/>
                <a:t>接口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8.2.1</a:t>
            </a:r>
            <a:r>
              <a:rPr lang="zh-CN" altLang="en-US" b="1" dirty="0" smtClean="0">
                <a:solidFill>
                  <a:srgbClr val="0000FF"/>
                </a:solidFill>
              </a:rPr>
              <a:t>  查询传送方式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查询方式输入输出的示意流程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252122"/>
              </p:ext>
            </p:extLst>
          </p:nvPr>
        </p:nvGraphicFramePr>
        <p:xfrm>
          <a:off x="323528" y="1986579"/>
          <a:ext cx="3168352" cy="375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Visio" r:id="rId4" imgW="1868424" imgH="2212848" progId="Visio.Drawing.11">
                  <p:embed/>
                </p:oleObj>
              </mc:Choice>
              <mc:Fallback>
                <p:oleObj name="Visio" r:id="rId4" imgW="1868424" imgH="22128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6579"/>
                        <a:ext cx="3168352" cy="3750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390862"/>
              </p:ext>
            </p:extLst>
          </p:nvPr>
        </p:nvGraphicFramePr>
        <p:xfrm>
          <a:off x="3995936" y="1916832"/>
          <a:ext cx="4824536" cy="383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Visio" r:id="rId6" imgW="3355848" imgH="2670048" progId="Visio.Drawing.11">
                  <p:embed/>
                </p:oleObj>
              </mc:Choice>
              <mc:Fallback>
                <p:oleObj name="Visio" r:id="rId6" imgW="3355848" imgH="267004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916832"/>
                        <a:ext cx="4824536" cy="3837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3779912" y="1844824"/>
            <a:ext cx="0" cy="42484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>
          <a:xfrm>
            <a:off x="3851920" y="4077072"/>
            <a:ext cx="1008112" cy="504055"/>
          </a:xfrm>
          <a:prstGeom prst="wedgeRectCallout">
            <a:avLst>
              <a:gd name="adj1" fmla="val 92952"/>
              <a:gd name="adj2" fmla="val 339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超时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919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8.2.1</a:t>
            </a:r>
            <a:r>
              <a:rPr lang="zh-CN" altLang="en-US" b="1" dirty="0" smtClean="0">
                <a:solidFill>
                  <a:srgbClr val="0000FF"/>
                </a:solidFill>
              </a:rPr>
              <a:t>  查询传送方式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查询传送方式的特点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为了采用查询方式输入或输出，相应的外设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或接口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不仅要有数据寄存器，而且还要有状态寄存器，有些外设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还需要控制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寄存器用来存放要传送的数据，状态寄存器用来存放表示设备所处状态的信息。通常，在状态寄存器中有一个“就绪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(Ready)”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位或一个“忙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(Busy)”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位来反映外设是否已准备好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查询方式的优点是：软硬件实现比较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简单。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缺点是浪费了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原本可执行大量指令的时间。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9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读实时钟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读实时钟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计时更新标志：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的状态寄存器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是计时更新标志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位。为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表示实时钟正在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计时；为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表示实时钟信息可用于读出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读实时钟前，要判别该标志位是否为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把更新标志位理解为状态寄存器中的“就绪”位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，采用查询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方式检测是否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就绪。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69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读实时钟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3212976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主要步骤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[1]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查询是否可读实时时钟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[2]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读实时时钟（时、分、秒）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[3]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显示时间值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[4]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等待用户按键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[5]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如果非回车键，跳转到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[1]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40863" y="1815790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写一个程序，显示当前时间。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用户按键后，更新时间，直到用户按回车键。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1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204864"/>
            <a:ext cx="702748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CMOS_PORT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70H       ;CMOS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端口地址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CMOS_REGA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0AH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状态寄存器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地址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UPDATE_F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80H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更新标志位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CMOS_SEC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00H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秒单元地址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CMOS_MIN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02H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分单元地址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CMOS_HOUR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04H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时单元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地</a:t>
            </a:r>
            <a:endParaRPr lang="en-US" altLang="zh-CN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section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text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bits   16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org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100H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CS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AX</a:t>
            </a: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129440" y="4251578"/>
            <a:ext cx="2016224" cy="504055"/>
          </a:xfrm>
          <a:prstGeom prst="wedgeRectCallout">
            <a:avLst>
              <a:gd name="adj1" fmla="val -73455"/>
              <a:gd name="adj2" fmla="val 7856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位段模式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774538" y="1483579"/>
            <a:ext cx="2016224" cy="504055"/>
          </a:xfrm>
          <a:prstGeom prst="wedgeRectCallout">
            <a:avLst>
              <a:gd name="adj1" fmla="val -60198"/>
              <a:gd name="adj2" fmla="val 10647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声明符号常量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131840" y="5157192"/>
            <a:ext cx="2448272" cy="792088"/>
          </a:xfrm>
          <a:prstGeom prst="wedgeRectCallout">
            <a:avLst>
              <a:gd name="adj1" fmla="val -61101"/>
              <a:gd name="adj2" fmla="val -4004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类型可执行程序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100H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059832" y="6237312"/>
            <a:ext cx="2016224" cy="504055"/>
          </a:xfrm>
          <a:prstGeom prst="wedgeRectCallout">
            <a:avLst>
              <a:gd name="adj1" fmla="val -59152"/>
              <a:gd name="adj2" fmla="val -805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数据段同代码段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读实时钟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5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132856"/>
            <a:ext cx="70274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UIP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CMOS_REGA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判是否可读实时钟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CMOS_PORT, AL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准备读状态寄存器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SHORT $+2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CMOS_PORT+1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读状态寄存器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TEST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UPDATE_F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测更新标志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UIP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如不可读则继续测试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CMOS_SEC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CMOS_PORT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, AL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SHORT $+2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CMOS_PORT+1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读秒值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[second], AL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保存之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07504" y="2924944"/>
            <a:ext cx="792088" cy="504055"/>
          </a:xfrm>
          <a:prstGeom prst="wedgeRectCallout">
            <a:avLst>
              <a:gd name="adj1" fmla="val 82438"/>
              <a:gd name="adj2" fmla="val 6042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延时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7020272" y="2996952"/>
            <a:ext cx="2016224" cy="1080120"/>
          </a:xfrm>
          <a:prstGeom prst="wedgeRectCallout">
            <a:avLst>
              <a:gd name="adj1" fmla="val -62989"/>
              <a:gd name="adj2" fmla="val 38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查询方式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可否读取时间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660232" y="5013176"/>
            <a:ext cx="2016224" cy="1080120"/>
          </a:xfrm>
          <a:prstGeom prst="wedgeRectCallout">
            <a:avLst>
              <a:gd name="adj1" fmla="val -62989"/>
              <a:gd name="adj2" fmla="val 38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直接获取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秒值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07504" y="5157192"/>
            <a:ext cx="792088" cy="504055"/>
          </a:xfrm>
          <a:prstGeom prst="wedgeRectCallout">
            <a:avLst>
              <a:gd name="adj1" fmla="val 82438"/>
              <a:gd name="adj2" fmla="val 6042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延时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读实时钟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5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255381"/>
            <a:ext cx="70274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CMOS_MIN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CMOS_PORT, AL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SHORT $+2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CMOS_PORT+1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读分值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[minute], AL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保存之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CMOS_HOUR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CMOS_PORT, AL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SHORT $+2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CMOS_PORT+1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读时值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[hour], AL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保存之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796136" y="1887596"/>
            <a:ext cx="2016224" cy="1080120"/>
          </a:xfrm>
          <a:prstGeom prst="wedgeRectCallout">
            <a:avLst>
              <a:gd name="adj1" fmla="val -62989"/>
              <a:gd name="adj2" fmla="val 38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直接获取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816417" y="4149080"/>
            <a:ext cx="2016224" cy="1080120"/>
          </a:xfrm>
          <a:prstGeom prst="wedgeRectCallout">
            <a:avLst>
              <a:gd name="adj1" fmla="val -62989"/>
              <a:gd name="adj2" fmla="val 38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直接获取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时值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读实时钟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132856"/>
            <a:ext cx="70274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[hour]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显示时值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':'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显示间隔符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[minute]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显示分值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':'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显示间隔符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[second]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显示秒值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0DH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形成回车换行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0AH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228184" y="2427656"/>
            <a:ext cx="2016224" cy="1080120"/>
          </a:xfrm>
          <a:prstGeom prst="wedgeRectCallout">
            <a:avLst>
              <a:gd name="adj1" fmla="val -62989"/>
              <a:gd name="adj2" fmla="val 38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显示时间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（时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秒）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635895" y="6165304"/>
            <a:ext cx="1872208" cy="540060"/>
          </a:xfrm>
          <a:prstGeom prst="wedgeRectCallout">
            <a:avLst>
              <a:gd name="adj1" fmla="val -73352"/>
              <a:gd name="adj2" fmla="val -2116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形成回车换行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读实时钟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8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132856"/>
            <a:ext cx="702748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0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等待并接受用户按键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0DH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如果按回车键，结束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4CH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结束程序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21H  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假设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DOS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环境下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运行</a:t>
            </a:r>
            <a:endParaRPr lang="en-US" altLang="zh-CN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;------------------</a:t>
            </a:r>
          </a:p>
          <a:p>
            <a:pPr>
              <a:defRPr/>
            </a:pP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 ;TTY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方式显示一个字符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BH, 0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14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804248" y="3212975"/>
            <a:ext cx="2016224" cy="849817"/>
          </a:xfrm>
          <a:prstGeom prst="wedgeRectCallout">
            <a:avLst>
              <a:gd name="adj1" fmla="val -62989"/>
              <a:gd name="adj2" fmla="val 38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假设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环境下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结束程序运行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491880" y="5445224"/>
            <a:ext cx="2664296" cy="684076"/>
          </a:xfrm>
          <a:prstGeom prst="wedgeRectCallout">
            <a:avLst>
              <a:gd name="adj1" fmla="val -70722"/>
              <a:gd name="adj2" fmla="val -4851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BIOS</a:t>
            </a: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TTY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方式显示一个字符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500939" y="1271639"/>
            <a:ext cx="1791142" cy="849817"/>
          </a:xfrm>
          <a:prstGeom prst="wedgeRectCallout">
            <a:avLst>
              <a:gd name="adj1" fmla="val -64733"/>
              <a:gd name="adj2" fmla="val 9503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BIOS</a:t>
            </a: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等待用户按键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读实时钟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85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275125"/>
            <a:ext cx="70274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SHR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4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把高位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码转成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ADD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'0'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显示之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AND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0FH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把低位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码转成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ADD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'0'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;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之</a:t>
            </a:r>
            <a:endParaRPr lang="en-US" altLang="zh-CN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19872" y="1642337"/>
            <a:ext cx="2880320" cy="849817"/>
          </a:xfrm>
          <a:prstGeom prst="wedgeRectCallout">
            <a:avLst>
              <a:gd name="adj1" fmla="val -64733"/>
              <a:gd name="adj2" fmla="val 9503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显示两位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BCD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码的值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AL=BCD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读实时钟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5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外设连接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47604" y="46531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输入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/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输出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85800" y="5231522"/>
            <a:ext cx="739140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站在处理器或主机立场上而言的输入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</a:p>
          <a:p>
            <a:pPr algn="l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处理器访问（存取）接口上的特定的一组寄存器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2584180" y="6273316"/>
            <a:ext cx="4248472" cy="504056"/>
          </a:xfrm>
          <a:prstGeom prst="wedgeRoundRectCallout">
            <a:avLst>
              <a:gd name="adj1" fmla="val -9842"/>
              <a:gd name="adj2" fmla="val -7685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汇编程序员而言的输入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输出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331640" y="1693912"/>
            <a:ext cx="6400800" cy="3463280"/>
            <a:chOff x="835496" y="2079104"/>
            <a:chExt cx="6400800" cy="3463280"/>
          </a:xfrm>
        </p:grpSpPr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835496" y="2688704"/>
              <a:ext cx="1447800" cy="838200"/>
            </a:xfrm>
            <a:prstGeom prst="flowChartProcess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处理器</a:t>
              </a:r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3197696" y="2155304"/>
              <a:ext cx="1752600" cy="9144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 dirty="0"/>
                <a:t>并行口</a:t>
              </a:r>
            </a:p>
            <a:p>
              <a:r>
                <a:rPr lang="zh-CN" altLang="en-US" sz="2000" b="1" dirty="0"/>
                <a:t>控制器</a:t>
              </a:r>
              <a:r>
                <a:rPr lang="en-US" altLang="zh-CN" sz="2000" b="1" dirty="0"/>
                <a:t>/</a:t>
              </a:r>
              <a:r>
                <a:rPr lang="zh-CN" altLang="en-US" sz="2000" b="1" dirty="0"/>
                <a:t>接口</a:t>
              </a:r>
            </a:p>
          </p:txBody>
        </p:sp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>
              <a:off x="3197696" y="3450704"/>
              <a:ext cx="1752600" cy="9144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b="1" dirty="0"/>
                <a:t>串行口</a:t>
              </a:r>
            </a:p>
            <a:p>
              <a:r>
                <a:rPr lang="zh-CN" altLang="en-US" sz="2000" b="1" dirty="0"/>
                <a:t>控制器</a:t>
              </a:r>
              <a:r>
                <a:rPr lang="en-US" altLang="zh-CN" sz="2000" b="1" dirty="0"/>
                <a:t>/</a:t>
              </a:r>
              <a:r>
                <a:rPr lang="zh-CN" altLang="en-US" sz="2000" b="1" dirty="0"/>
                <a:t>接口</a:t>
              </a: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5483696" y="2155304"/>
              <a:ext cx="1752600" cy="91440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打印机</a:t>
              </a:r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5483696" y="3450704"/>
              <a:ext cx="1752600" cy="91440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/>
                <a:t>USB</a:t>
              </a:r>
              <a:r>
                <a:rPr lang="zh-CN" altLang="en-US" sz="2000" b="1" dirty="0" smtClean="0"/>
                <a:t>设备</a:t>
              </a:r>
              <a:endParaRPr lang="en-US" altLang="zh-CN" sz="2000" b="1" dirty="0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2664296" y="2079104"/>
              <a:ext cx="0" cy="3006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2664296" y="2612504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664296" y="3831704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283296" y="3069704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4950296" y="2612504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950296" y="3907904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2664296" y="4941168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0"/>
            <p:cNvSpPr>
              <a:spLocks noChangeArrowheads="1"/>
            </p:cNvSpPr>
            <p:nvPr/>
          </p:nvSpPr>
          <p:spPr bwMode="auto">
            <a:xfrm>
              <a:off x="3197696" y="4627984"/>
              <a:ext cx="1752600" cy="9144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b="1" dirty="0" smtClean="0"/>
                <a:t>…….</a:t>
              </a:r>
            </a:p>
            <a:p>
              <a:r>
                <a:rPr lang="zh-CN" altLang="en-US" sz="2000" b="1" dirty="0" smtClean="0"/>
                <a:t>控制器</a:t>
              </a:r>
              <a:r>
                <a:rPr lang="en-US" altLang="zh-CN" sz="2000" b="1" dirty="0" smtClean="0"/>
                <a:t>/</a:t>
              </a:r>
              <a:r>
                <a:rPr lang="zh-CN" altLang="en-US" sz="2000" b="1" dirty="0" smtClean="0"/>
                <a:t>接口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9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348880"/>
            <a:ext cx="70274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second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0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秒数保存单元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minute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0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分数保存单元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hour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0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时数保存单元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043608" y="3789040"/>
            <a:ext cx="4968552" cy="849817"/>
          </a:xfrm>
          <a:prstGeom prst="wedgeRectCallout">
            <a:avLst>
              <a:gd name="adj1" fmla="val -31487"/>
              <a:gd name="adj2" fmla="val -8292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数据部分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存放读取到的时、分和秒的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BCD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码值的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8.2.2</a:t>
            </a:r>
            <a:r>
              <a:rPr lang="zh-CN" altLang="en-US" b="1" dirty="0" smtClean="0">
                <a:solidFill>
                  <a:srgbClr val="0000FF"/>
                </a:solidFill>
              </a:rPr>
              <a:t>  读实时钟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61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8.2.3</a:t>
            </a:r>
            <a:r>
              <a:rPr lang="zh-CN" altLang="en-US" b="1" dirty="0" smtClean="0">
                <a:solidFill>
                  <a:srgbClr val="0000FF"/>
                </a:solidFill>
              </a:rPr>
              <a:t>  查询方式打印输出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打印输出的并行接口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假设打印机通过打印接口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并行口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入系统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打印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接口的功能是传递打印命令和数据到打印机并返回打印机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状态。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打印接口包含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数据寄存器、状态寄存器和控制寄存器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三个寄存器有各自的端口地址，并且三个端口地址是连续的。设数据寄存器端口地址是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378H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，那么，状态寄存器端口地址是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379H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，控制寄存器端口地址是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37AH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8.2.3</a:t>
            </a:r>
            <a:r>
              <a:rPr lang="zh-CN" altLang="en-US" b="1" dirty="0" smtClean="0">
                <a:solidFill>
                  <a:srgbClr val="0000FF"/>
                </a:solidFill>
              </a:rPr>
              <a:t>  查询方式打印输出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打印输出的并行接口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打印接口的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状态寄存器和控制寄存器各位的定义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366858"/>
              </p:ext>
            </p:extLst>
          </p:nvPr>
        </p:nvGraphicFramePr>
        <p:xfrm>
          <a:off x="323528" y="2389774"/>
          <a:ext cx="5733146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4" imgW="3837432" imgH="2795016" progId="Visio.Drawing.11">
                  <p:embed/>
                </p:oleObj>
              </mc:Choice>
              <mc:Fallback>
                <p:oleObj name="Visio" r:id="rId4" imgW="3837432" imgH="27950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89774"/>
                        <a:ext cx="5733146" cy="4176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6300192" y="3284985"/>
            <a:ext cx="2736304" cy="2866040"/>
          </a:xfrm>
          <a:prstGeom prst="wedgeRectCallout">
            <a:avLst>
              <a:gd name="adj1" fmla="val -62848"/>
              <a:gd name="adj2" fmla="val -2338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三个寄存器有各自的端口地址，并且三个端口地址是连续的。设数据寄存器端口地址是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378H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，那么，状态寄存器端口地址是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379H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，控制寄存器端口地址是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37AH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4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8.2.3</a:t>
            </a:r>
            <a:r>
              <a:rPr lang="zh-CN" altLang="en-US" b="1" dirty="0" smtClean="0">
                <a:solidFill>
                  <a:srgbClr val="0000FF"/>
                </a:solidFill>
              </a:rPr>
              <a:t>  查询方式打印输出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查询</a:t>
            </a:r>
            <a:r>
              <a:rPr lang="zh-CN" altLang="en-US" sz="2800" b="1" dirty="0">
                <a:solidFill>
                  <a:srgbClr val="0000FF"/>
                </a:solidFill>
              </a:rPr>
              <a:t>方式打印一个字符的流程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188471"/>
              </p:ext>
            </p:extLst>
          </p:nvPr>
        </p:nvGraphicFramePr>
        <p:xfrm>
          <a:off x="2483768" y="1640397"/>
          <a:ext cx="4040837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4" imgW="3240024" imgH="3925824" progId="Visio.Drawing.11">
                  <p:embed/>
                </p:oleObj>
              </mc:Choice>
              <mc:Fallback>
                <p:oleObj name="Visio" r:id="rId4" imgW="3240024" imgH="39258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640397"/>
                        <a:ext cx="4040837" cy="489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4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8.2.3</a:t>
            </a:r>
            <a:r>
              <a:rPr lang="zh-CN" altLang="en-US" b="1" dirty="0" smtClean="0">
                <a:solidFill>
                  <a:srgbClr val="0000FF"/>
                </a:solidFill>
              </a:rPr>
              <a:t>  查询方式打印输出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查询</a:t>
            </a:r>
            <a:r>
              <a:rPr lang="zh-CN" altLang="en-US" sz="2800" b="1" dirty="0">
                <a:solidFill>
                  <a:srgbClr val="0000FF"/>
                </a:solidFill>
              </a:rPr>
              <a:t>方式打印一个字符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的子程序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187" y="1628800"/>
            <a:ext cx="7921625" cy="5049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能：打印一个字符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数据寄存器端口地址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超时参数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打印字符的代码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打印机状态，各位意义如下：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表示超时，即超过规定的查询次数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：不用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表示出错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表示联机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表示无纸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表示应答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表示忙碌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796136" y="1647964"/>
            <a:ext cx="2736304" cy="1853044"/>
          </a:xfrm>
          <a:prstGeom prst="wedgeRectCallout">
            <a:avLst>
              <a:gd name="adj1" fmla="val -62848"/>
              <a:gd name="adj2" fmla="val 3659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可以假设：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378H</a:t>
            </a: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379H</a:t>
            </a: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37AH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4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03357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214056"/>
            <a:ext cx="7027481" cy="196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PRINT: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PUSH  DX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PUSH  AX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DX, AL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输出打印数据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INC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DX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使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含状态寄存器端口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地址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324026" y="2214056"/>
            <a:ext cx="2880320" cy="849817"/>
          </a:xfrm>
          <a:prstGeom prst="wedgeRectCallout">
            <a:avLst>
              <a:gd name="adj1" fmla="val -64733"/>
              <a:gd name="adj2" fmla="val 9503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打印数据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数据口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8.2.3</a:t>
            </a:r>
            <a:r>
              <a:rPr lang="zh-CN" altLang="en-US" b="1" dirty="0" smtClean="0">
                <a:solidFill>
                  <a:srgbClr val="0000FF"/>
                </a:solidFill>
              </a:rPr>
              <a:t>  查询方式打印输出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611560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05141"/>
            <a:ext cx="7027481" cy="472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WAIT: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XOR   CX, CX    ;1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个超时参数单位表示查询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65536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次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WAIT1: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AL, DX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读取状态信息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AH, AL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保存到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TEST  AL, 80H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测是否忙碌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JNZ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      ;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不忙碌，则转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LOOP  WAIT1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继续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查询</a:t>
            </a:r>
            <a:endParaRPr lang="en-US" altLang="zh-CN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DEC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BL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超时参数减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JNZ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WAIT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未超时，继续查询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AND   AH, 0F8H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已超时，去掉状态信息中的无用位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OR    AH, 1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置超时标志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JMP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EXIT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转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652493" y="2708920"/>
            <a:ext cx="2880320" cy="1224136"/>
          </a:xfrm>
          <a:prstGeom prst="wedgeRectCallout">
            <a:avLst>
              <a:gd name="adj1" fmla="val -64733"/>
              <a:gd name="adj2" fmla="val 9503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查询等待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重循环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，每个超时参数单位查询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65536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次。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8.2.3</a:t>
            </a:r>
            <a:r>
              <a:rPr lang="zh-CN" altLang="en-US" b="1" dirty="0" smtClean="0">
                <a:solidFill>
                  <a:srgbClr val="0000FF"/>
                </a:solidFill>
              </a:rPr>
              <a:t>  查询方式打印输出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5436096" y="5949279"/>
            <a:ext cx="2880320" cy="939783"/>
          </a:xfrm>
          <a:prstGeom prst="wedgeRectCallout">
            <a:avLst>
              <a:gd name="adj1" fmla="val -62535"/>
              <a:gd name="adj2" fmla="val 769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超时处理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准备参数，并返回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78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51982"/>
            <a:ext cx="7891950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INC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DX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不忙碌，使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含控制寄存器端口地址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AL,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0D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H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准备选通命令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OUT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DX, AL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选通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AL,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0C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H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准备复位选通命令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short $+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OUT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DX, AL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复位选通位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AND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AH, 0F8H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去掉状态信息中的不用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位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347864" y="6093296"/>
            <a:ext cx="3888432" cy="633793"/>
          </a:xfrm>
          <a:prstGeom prst="wedgeRectCallout">
            <a:avLst>
              <a:gd name="adj1" fmla="val -39917"/>
              <a:gd name="adj2" fmla="val -9962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选通操作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：高电平到低电平有效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8.2.3</a:t>
            </a:r>
            <a:r>
              <a:rPr lang="zh-CN" altLang="en-US" b="1" dirty="0" smtClean="0">
                <a:solidFill>
                  <a:srgbClr val="0000FF"/>
                </a:solidFill>
              </a:rPr>
              <a:t>  查询方式打印输出</a:t>
            </a:r>
            <a:endParaRPr lang="zh-CN" altLang="en-US" dirty="0" smtClean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14400" y="560365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752600" y="4994051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752600" y="499405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590800" y="4994051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590800" y="560365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2438400" y="5146451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140200" y="4872384"/>
            <a:ext cx="35274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0000110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0000110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755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917120"/>
            <a:ext cx="789195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EXIT: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XOR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AH, 48H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使返回的状态消息中有关位符合要求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POP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DX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AL, DL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寄存器值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POP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DX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275856" y="3933056"/>
            <a:ext cx="2880320" cy="849817"/>
          </a:xfrm>
          <a:prstGeom prst="wedgeRectCallout">
            <a:avLst>
              <a:gd name="adj1" fmla="val -54721"/>
              <a:gd name="adj2" fmla="val -8623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含有打印机状态信息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8.2.3</a:t>
            </a:r>
            <a:r>
              <a:rPr lang="zh-CN" altLang="en-US" b="1" dirty="0" smtClean="0">
                <a:solidFill>
                  <a:srgbClr val="0000FF"/>
                </a:solidFill>
              </a:rPr>
              <a:t>  查询方式打印输出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27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端口地址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为了存取接口上的寄存器，系统给这些寄存器分配专门的存取地址，这样的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地址被称为</a:t>
            </a: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 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两类端口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端口地址和存储单元地址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统一编址</a:t>
            </a: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端口地址和存储单元地址各自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独立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编址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系列处理器支持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独立的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端口地址空间</a:t>
            </a: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地址空间达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64K</a:t>
            </a: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实际的系统中，只用很小的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一部分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直接显示输出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显示缓冲区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显示缓冲区指存储被显示信息的内存区域。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典型的显示缓冲区地址是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B800:0000H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开始的内存区域。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一种典型的文本显示方式，分辨率为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80X25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，每屏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行，每行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3329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直接显示输出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显示缓冲区与显示位置的对应关系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652120" y="2266819"/>
            <a:ext cx="3096344" cy="936104"/>
          </a:xfrm>
          <a:prstGeom prst="wedgeRoundRectCallout">
            <a:avLst>
              <a:gd name="adj1" fmla="val -35401"/>
              <a:gd name="adj2" fmla="val 1195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文本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80X25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模式下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显缓与位置对应关系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6871"/>
            <a:ext cx="4880562" cy="42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78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直接显示输出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显示缓冲区与显示位置的对应关系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08881"/>
            <a:ext cx="4880562" cy="42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444208" y="4041864"/>
            <a:ext cx="2448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AX, B800H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DS, AX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BX,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AL, '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'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AH, 07H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[BX], AX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40152" y="2348880"/>
            <a:ext cx="3096344" cy="936104"/>
          </a:xfrm>
          <a:prstGeom prst="wedgeRoundRectCallout">
            <a:avLst>
              <a:gd name="adj1" fmla="val -8595"/>
              <a:gd name="adj2" fmla="val 1022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屏幕左上角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(0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0)</a:t>
            </a: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字母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292080" y="6165304"/>
            <a:ext cx="1512168" cy="504055"/>
          </a:xfrm>
          <a:prstGeom prst="wedgeRectCallout">
            <a:avLst>
              <a:gd name="adj1" fmla="val 28878"/>
              <a:gd name="adj2" fmla="val -833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写屏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72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直接显示输出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显示缓冲区与显示位置的对应关系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8.1.1  I/O</a:t>
            </a:r>
            <a:r>
              <a:rPr lang="zh-CN" altLang="en-US" b="1" dirty="0" smtClean="0">
                <a:solidFill>
                  <a:srgbClr val="0000FF"/>
                </a:solidFill>
              </a:rPr>
              <a:t>基本概念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08881"/>
            <a:ext cx="4880562" cy="42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868144" y="4005064"/>
            <a:ext cx="3256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AX, B800H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DS, AX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BX, (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80*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24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+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79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)*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AX, [BX]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652120" y="2266819"/>
            <a:ext cx="3096344" cy="936104"/>
          </a:xfrm>
          <a:prstGeom prst="wedgeRoundRectCallout">
            <a:avLst>
              <a:gd name="adj1" fmla="val -3143"/>
              <a:gd name="adj2" fmla="val 10901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取得屏幕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右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下角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(79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24)</a:t>
            </a: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所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显示字符的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代码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及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属性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5715795" y="5888795"/>
            <a:ext cx="1512168" cy="504055"/>
          </a:xfrm>
          <a:prstGeom prst="wedgeRectCallout">
            <a:avLst>
              <a:gd name="adj1" fmla="val 28878"/>
              <a:gd name="adj2" fmla="val -833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读屏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11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7550</TotalTime>
  <Words>3284</Words>
  <Application>Microsoft Office PowerPoint</Application>
  <PresentationFormat>全屏显示(4:3)</PresentationFormat>
  <Paragraphs>545</Paragraphs>
  <Slides>48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隶书</vt:lpstr>
      <vt:lpstr>宋体</vt:lpstr>
      <vt:lpstr>Arial</vt:lpstr>
      <vt:lpstr>Times New Roman</vt:lpstr>
      <vt:lpstr>Verdana</vt:lpstr>
      <vt:lpstr>Wingdings</vt:lpstr>
      <vt:lpstr>Profile</vt:lpstr>
      <vt:lpstr>Visio</vt:lpstr>
      <vt:lpstr>第8章  输入输出和中断</vt:lpstr>
      <vt:lpstr>8.1  输入输出的基本概念</vt:lpstr>
      <vt:lpstr>8.1.1  I/O基本概念</vt:lpstr>
      <vt:lpstr>8.1.1  I/O基本概念</vt:lpstr>
      <vt:lpstr>8.1.1  I/O基本概念</vt:lpstr>
      <vt:lpstr>8.1.1  I/O基本概念</vt:lpstr>
      <vt:lpstr>8.1.1  I/O基本概念</vt:lpstr>
      <vt:lpstr>8.1.1  I/O基本概念</vt:lpstr>
      <vt:lpstr>8.1.1  I/O基本概念</vt:lpstr>
      <vt:lpstr>8.1.1  I/O基本概念</vt:lpstr>
      <vt:lpstr>8.1.1  I/O基本概念</vt:lpstr>
      <vt:lpstr>8.1.1  I/O基本概念</vt:lpstr>
      <vt:lpstr>8.1.1  I/O基本概念</vt:lpstr>
      <vt:lpstr>8.1.2  I/O指令</vt:lpstr>
      <vt:lpstr>8.1.2  I/O指令</vt:lpstr>
      <vt:lpstr>8.1.2  I/O指令</vt:lpstr>
      <vt:lpstr>8.1.2  I/O指令</vt:lpstr>
      <vt:lpstr>8.1.2  I/O指令</vt:lpstr>
      <vt:lpstr>8.1.3  数据传送方式</vt:lpstr>
      <vt:lpstr>8.1.3  数据传送方式</vt:lpstr>
      <vt:lpstr>8.1.3  数据传送方式</vt:lpstr>
      <vt:lpstr>8.1.3  数据传送方式</vt:lpstr>
      <vt:lpstr>8.1.4  存取RT/CMOS RAM </vt:lpstr>
      <vt:lpstr>8.1.4  存取RT/CMOS RAM </vt:lpstr>
      <vt:lpstr>8.1.4  存取RT/CMOS RAM </vt:lpstr>
      <vt:lpstr>8.1.4  存取RT/CMOS RAM </vt:lpstr>
      <vt:lpstr>8.1.4  存取RT/CMOS RAM </vt:lpstr>
      <vt:lpstr>8.2  查询方式传送数据</vt:lpstr>
      <vt:lpstr>8.2.1  查询传送方式</vt:lpstr>
      <vt:lpstr>8.2.1  查询传送方式</vt:lpstr>
      <vt:lpstr>8.2.1  查询传送方式</vt:lpstr>
      <vt:lpstr>8.2.2  读实时钟</vt:lpstr>
      <vt:lpstr>8.2.2  读实时钟</vt:lpstr>
      <vt:lpstr>8.2.2  读实时钟</vt:lpstr>
      <vt:lpstr>8.2.2  读实时钟</vt:lpstr>
      <vt:lpstr>8.2.2  读实时钟</vt:lpstr>
      <vt:lpstr>8.2.2  读实时钟</vt:lpstr>
      <vt:lpstr>8.2.2  读实时钟</vt:lpstr>
      <vt:lpstr>8.2.2  读实时钟</vt:lpstr>
      <vt:lpstr>8.2.2  读实时钟</vt:lpstr>
      <vt:lpstr>8.2.3  查询方式打印输出</vt:lpstr>
      <vt:lpstr>8.2.3  查询方式打印输出</vt:lpstr>
      <vt:lpstr>8.2.3  查询方式打印输出</vt:lpstr>
      <vt:lpstr>8.2.3  查询方式打印输出</vt:lpstr>
      <vt:lpstr>8.2.3  查询方式打印输出</vt:lpstr>
      <vt:lpstr>8.2.3  查询方式打印输出</vt:lpstr>
      <vt:lpstr>8.2.3  查询方式打印输出</vt:lpstr>
      <vt:lpstr>8.2.3  查询方式打印输出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ASM_CH5</dc:title>
  <dc:creator>YJW</dc:creator>
  <cp:lastModifiedBy>沈家赟</cp:lastModifiedBy>
  <cp:revision>1266</cp:revision>
  <dcterms:created xsi:type="dcterms:W3CDTF">2008-02-14T05:21:14Z</dcterms:created>
  <dcterms:modified xsi:type="dcterms:W3CDTF">2016-06-22T09:24:34Z</dcterms:modified>
</cp:coreProperties>
</file>