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57"/>
  </p:notesMasterIdLst>
  <p:sldIdLst>
    <p:sldId id="256" r:id="rId2"/>
    <p:sldId id="620" r:id="rId3"/>
    <p:sldId id="677" r:id="rId4"/>
    <p:sldId id="713" r:id="rId5"/>
    <p:sldId id="712" r:id="rId6"/>
    <p:sldId id="644" r:id="rId7"/>
    <p:sldId id="714" r:id="rId8"/>
    <p:sldId id="715" r:id="rId9"/>
    <p:sldId id="716" r:id="rId10"/>
    <p:sldId id="717" r:id="rId11"/>
    <p:sldId id="718" r:id="rId12"/>
    <p:sldId id="734" r:id="rId13"/>
    <p:sldId id="688" r:id="rId14"/>
    <p:sldId id="719" r:id="rId15"/>
    <p:sldId id="720" r:id="rId16"/>
    <p:sldId id="721" r:id="rId17"/>
    <p:sldId id="735" r:id="rId18"/>
    <p:sldId id="722" r:id="rId19"/>
    <p:sldId id="736" r:id="rId20"/>
    <p:sldId id="737" r:id="rId21"/>
    <p:sldId id="738" r:id="rId22"/>
    <p:sldId id="739" r:id="rId23"/>
    <p:sldId id="740" r:id="rId24"/>
    <p:sldId id="741" r:id="rId25"/>
    <p:sldId id="742" r:id="rId26"/>
    <p:sldId id="743" r:id="rId27"/>
    <p:sldId id="744" r:id="rId28"/>
    <p:sldId id="745" r:id="rId29"/>
    <p:sldId id="746" r:id="rId30"/>
    <p:sldId id="747" r:id="rId31"/>
    <p:sldId id="751" r:id="rId32"/>
    <p:sldId id="748" r:id="rId33"/>
    <p:sldId id="749" r:id="rId34"/>
    <p:sldId id="750" r:id="rId35"/>
    <p:sldId id="752" r:id="rId36"/>
    <p:sldId id="753" r:id="rId37"/>
    <p:sldId id="754" r:id="rId38"/>
    <p:sldId id="755" r:id="rId39"/>
    <p:sldId id="757" r:id="rId40"/>
    <p:sldId id="756" r:id="rId41"/>
    <p:sldId id="702" r:id="rId42"/>
    <p:sldId id="759" r:id="rId43"/>
    <p:sldId id="758" r:id="rId44"/>
    <p:sldId id="669" r:id="rId45"/>
    <p:sldId id="672" r:id="rId46"/>
    <p:sldId id="723" r:id="rId47"/>
    <p:sldId id="724" r:id="rId48"/>
    <p:sldId id="725" r:id="rId49"/>
    <p:sldId id="726" r:id="rId50"/>
    <p:sldId id="728" r:id="rId51"/>
    <p:sldId id="729" r:id="rId52"/>
    <p:sldId id="730" r:id="rId53"/>
    <p:sldId id="731" r:id="rId54"/>
    <p:sldId id="732" r:id="rId55"/>
    <p:sldId id="733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FF"/>
    <a:srgbClr val="00FFFF"/>
    <a:srgbClr val="FFFFCC"/>
    <a:srgbClr val="D5D38F"/>
    <a:srgbClr val="339966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70" d="100"/>
          <a:sy n="70" d="100"/>
        </p:scale>
        <p:origin x="78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50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51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52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53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54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55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8</a:t>
            </a:r>
            <a:r>
              <a:rPr lang="zh-CN" altLang="en-US" b="1" dirty="0" smtClean="0">
                <a:solidFill>
                  <a:srgbClr val="0000FF"/>
                </a:solidFill>
              </a:rPr>
              <a:t>章  输入输出和中断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" name="TextBox 1"/>
          <p:cNvSpPr txBox="1"/>
          <p:nvPr/>
        </p:nvSpPr>
        <p:spPr>
          <a:xfrm>
            <a:off x="611188" y="6165304"/>
            <a:ext cx="273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No:18</a:t>
            </a:r>
            <a:endParaRPr lang="zh-CN" alt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8.1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输入输出的基本概念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8.2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查询方式传送数据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8.3  </a:t>
            </a:r>
            <a:r>
              <a:rPr lang="zh-CN" altLang="en-US" sz="3200" b="1" dirty="0">
                <a:solidFill>
                  <a:srgbClr val="0000FF"/>
                </a:solidFill>
              </a:rPr>
              <a:t>中断及其处理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8.3.2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中断向量表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中断向量号的安排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机建立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后中断号分配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6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36371"/>
              </p:ext>
            </p:extLst>
          </p:nvPr>
        </p:nvGraphicFramePr>
        <p:xfrm>
          <a:off x="1043608" y="2276872"/>
          <a:ext cx="6336704" cy="3456384"/>
        </p:xfrm>
        <a:graphic>
          <a:graphicData uri="http://schemas.openxmlformats.org/drawingml/2006/table">
            <a:tbl>
              <a:tblPr/>
              <a:tblGrid>
                <a:gridCol w="77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6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+mn-cs"/>
                        </a:rPr>
                        <a:t>10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显示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I/O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打印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I/O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+mn-cs"/>
                        </a:rPr>
                        <a:t>11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设备设置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ROM BASIC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+mn-cs"/>
                        </a:rPr>
                        <a:t>12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存储容量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系统自举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+mn-cs"/>
                        </a:rPr>
                        <a:t>13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磁盘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I/O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时钟管理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+mn-cs"/>
                        </a:rPr>
                        <a:t>14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串口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I/O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1B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Ctrl+Break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键处理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+mn-cs"/>
                        </a:rPr>
                        <a:t>15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扩充的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BIOS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定时处理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+mn-cs"/>
                        </a:rPr>
                        <a:t>16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键盘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I/O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1D-1F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参数指针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  <a:cs typeface="+mn-cs"/>
                        </a:rPr>
                        <a:t>20-2F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DOS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使用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30-3F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为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DOS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保留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圆角矩形标注 9"/>
          <p:cNvSpPr/>
          <p:nvPr/>
        </p:nvSpPr>
        <p:spPr>
          <a:xfrm>
            <a:off x="1043608" y="5949280"/>
            <a:ext cx="5328592" cy="836712"/>
          </a:xfrm>
          <a:prstGeom prst="wedgeRoundRectCallout">
            <a:avLst>
              <a:gd name="adj1" fmla="val -3049"/>
              <a:gd name="adj2" fmla="val -70128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中断向量不一定非要指向中断处理程序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也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可作为指向一组数据的指针。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13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8.3.2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中断向量表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访问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中断向量表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72816"/>
            <a:ext cx="5328592" cy="936104"/>
          </a:xfrm>
          <a:prstGeom prst="wedgeRoundRectCallout">
            <a:avLst>
              <a:gd name="adj1" fmla="val -7009"/>
              <a:gd name="adj2" fmla="val 7866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把编号为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的中断向量，保存到双字单元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vector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2942942"/>
            <a:ext cx="460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AX, 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ES, 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ES:n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[vector], 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ES:n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*4+2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[vector+2], 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76056" y="3744709"/>
            <a:ext cx="38164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AX, 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ES, 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[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ES:n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[vector], EAX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571206" y="2996952"/>
            <a:ext cx="0" cy="30963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标注 12"/>
          <p:cNvSpPr/>
          <p:nvPr/>
        </p:nvSpPr>
        <p:spPr>
          <a:xfrm>
            <a:off x="1090217" y="6093296"/>
            <a:ext cx="1465559" cy="632540"/>
          </a:xfrm>
          <a:prstGeom prst="wedgeRectCallout">
            <a:avLst>
              <a:gd name="adj1" fmla="val 18993"/>
              <a:gd name="adj2" fmla="val -692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位处理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5207000" y="5917090"/>
            <a:ext cx="1465559" cy="632540"/>
          </a:xfrm>
          <a:prstGeom prst="wedgeRectCallout">
            <a:avLst>
              <a:gd name="adj1" fmla="val 18993"/>
              <a:gd name="adj2" fmla="val -692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位处理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9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中断响应过程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方式下中断响应过程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34949"/>
              </p:ext>
            </p:extLst>
          </p:nvPr>
        </p:nvGraphicFramePr>
        <p:xfrm>
          <a:off x="5436096" y="404664"/>
          <a:ext cx="3816424" cy="64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Visio" r:id="rId4" imgW="3127248" imgH="5751576" progId="Visio.Drawing.11">
                  <p:embed/>
                </p:oleObj>
              </mc:Choice>
              <mc:Fallback>
                <p:oleObj name="Visio" r:id="rId4" imgW="3127248" imgH="57515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04664"/>
                        <a:ext cx="3816424" cy="6416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11187" y="1837273"/>
            <a:ext cx="52569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一条指令后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均要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检测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是否有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中断请求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，在有中断请求且满足一定条件时就响应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相关概念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内部中断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外部中断：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1257300" lvl="2" indent="-342900">
              <a:lnSpc>
                <a:spcPts val="3600"/>
              </a:lnSpc>
              <a:buFont typeface="宋体" pitchFamily="2" charset="-122"/>
              <a:buChar char="#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可屏蔽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1257300" lvl="2" indent="-342900">
              <a:lnSpc>
                <a:spcPts val="3600"/>
              </a:lnSpc>
              <a:buFont typeface="宋体" pitchFamily="2" charset="-122"/>
              <a:buChar char="#"/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不可屏蔽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236296" y="1059098"/>
            <a:ext cx="144016" cy="144016"/>
          </a:xfrm>
          <a:prstGeom prst="ellipse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2987824" y="3717032"/>
            <a:ext cx="2628477" cy="792088"/>
          </a:xfrm>
          <a:prstGeom prst="wedgeRoundRectCallout">
            <a:avLst>
              <a:gd name="adj1" fmla="val -39389"/>
              <a:gd name="adj2" fmla="val 801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按中断源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来自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CPU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内部或外部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080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中断响应过程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方式下中断响应过程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849823"/>
              </p:ext>
            </p:extLst>
          </p:nvPr>
        </p:nvGraphicFramePr>
        <p:xfrm>
          <a:off x="5436096" y="404664"/>
          <a:ext cx="3816424" cy="64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Visio" r:id="rId4" imgW="3127248" imgH="5751576" progId="Visio.Drawing.11">
                  <p:embed/>
                </p:oleObj>
              </mc:Choice>
              <mc:Fallback>
                <p:oleObj name="Visio" r:id="rId4" imgW="3127248" imgH="575157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04664"/>
                        <a:ext cx="3816424" cy="6416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51520" y="3284984"/>
            <a:ext cx="5616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相关概念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中断允许标志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Interrupt Enable Flag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时，允许可屏蔽中断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时，禁止可屏蔽中断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单步标志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Trap Flag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时，进入单步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时，正常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236296" y="1059098"/>
            <a:ext cx="144016" cy="144016"/>
          </a:xfrm>
          <a:prstGeom prst="ellipse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32077861"/>
              </p:ext>
            </p:extLst>
          </p:nvPr>
        </p:nvGraphicFramePr>
        <p:xfrm>
          <a:off x="251520" y="2060848"/>
          <a:ext cx="5625103" cy="90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VISIO" r:id="rId6" imgW="3697158" imgH="593371" progId="Visio.Drawing.11">
                  <p:embed/>
                </p:oleObj>
              </mc:Choice>
              <mc:Fallback>
                <p:oleObj name="VISIO" r:id="rId6" imgW="3697158" imgH="593371" progId="Visio.Drawing.11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60848"/>
                        <a:ext cx="5625103" cy="906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6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中断响应过程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方式下中断响应过程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88717"/>
              </p:ext>
            </p:extLst>
          </p:nvPr>
        </p:nvGraphicFramePr>
        <p:xfrm>
          <a:off x="5508104" y="404664"/>
          <a:ext cx="3744416" cy="64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Visio" r:id="rId4" imgW="3127248" imgH="5751576" progId="Visio.Drawing.11">
                  <p:embed/>
                </p:oleObj>
              </mc:Choice>
              <mc:Fallback>
                <p:oleObj name="Visio" r:id="rId4" imgW="3127248" imgH="575157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04664"/>
                        <a:ext cx="3744416" cy="6416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11187" y="1837273"/>
            <a:ext cx="5040933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中断响应时，硬件还自动完成：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取得中断类型号；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把标志寄存器内容压入堆栈；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禁止外部中断和单步中断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标志位为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把下一条要执行指令的地址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中断返回地址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压入堆栈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(CS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IP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内容压入堆栈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中断号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从中断向量表中取中断处理程序入口地址；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转入中断处理程序。</a:t>
            </a:r>
          </a:p>
        </p:txBody>
      </p:sp>
    </p:spTree>
    <p:extLst>
      <p:ext uri="{BB962C8B-B14F-4D97-AF65-F5344CB8AC3E}">
        <p14:creationId xmlns:p14="http://schemas.microsoft.com/office/powerpoint/2010/main" val="19387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中断响应过程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方式下中断响应过程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57200" y="1700808"/>
            <a:ext cx="8188325" cy="4495800"/>
            <a:chOff x="457200" y="1600200"/>
            <a:chExt cx="8188325" cy="4495800"/>
          </a:xfrm>
        </p:grpSpPr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2289175" y="1676400"/>
              <a:ext cx="0" cy="4419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684213" y="1976438"/>
              <a:ext cx="79692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3CDC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/>
                <a:t>中断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2136775" y="3352800"/>
              <a:ext cx="304800" cy="22860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457200" y="4800600"/>
              <a:ext cx="803275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ahoma" pitchFamily="34" charset="0"/>
                  <a:ea typeface="黑体" pitchFamily="49" charset="-122"/>
                </a:rPr>
                <a:t>断点</a:t>
              </a:r>
              <a:endParaRPr lang="zh-CN" altLang="en-US">
                <a:latin typeface="Tahoma" pitchFamily="34" charset="0"/>
              </a:endParaRPr>
            </a:p>
          </p:txBody>
        </p:sp>
        <p:cxnSp>
          <p:nvCxnSpPr>
            <p:cNvPr id="14" name="AutoShape 7"/>
            <p:cNvCxnSpPr>
              <a:cxnSpLocks noChangeShapeType="1"/>
              <a:stCxn id="13" idx="3"/>
              <a:endCxn id="12" idx="3"/>
            </p:cNvCxnSpPr>
            <p:nvPr/>
          </p:nvCxnSpPr>
          <p:spPr bwMode="auto">
            <a:xfrm flipV="1">
              <a:off x="1260475" y="3548063"/>
              <a:ext cx="920750" cy="14859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8"/>
            <p:cNvCxnSpPr>
              <a:cxnSpLocks noChangeShapeType="1"/>
              <a:stCxn id="12" idx="6"/>
              <a:endCxn id="19" idx="2"/>
            </p:cNvCxnSpPr>
            <p:nvPr/>
          </p:nvCxnSpPr>
          <p:spPr bwMode="auto">
            <a:xfrm flipV="1">
              <a:off x="2441575" y="2057400"/>
              <a:ext cx="4552950" cy="14097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9"/>
            <p:cNvCxnSpPr>
              <a:cxnSpLocks noChangeShapeType="1"/>
              <a:stCxn id="18" idx="2"/>
              <a:endCxn id="12" idx="6"/>
            </p:cNvCxnSpPr>
            <p:nvPr/>
          </p:nvCxnSpPr>
          <p:spPr bwMode="auto">
            <a:xfrm flipH="1" flipV="1">
              <a:off x="2441575" y="3467100"/>
              <a:ext cx="4530725" cy="25527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0"/>
            <p:cNvCxnSpPr>
              <a:cxnSpLocks noChangeShapeType="1"/>
              <a:stCxn id="19" idx="2"/>
              <a:endCxn id="18" idx="0"/>
            </p:cNvCxnSpPr>
            <p:nvPr/>
          </p:nvCxnSpPr>
          <p:spPr bwMode="auto">
            <a:xfrm flipH="1">
              <a:off x="6972300" y="2057400"/>
              <a:ext cx="22225" cy="350520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6553200" y="5562600"/>
              <a:ext cx="836613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itchFamily="34" charset="0"/>
                </a:rPr>
                <a:t>IRET</a:t>
              </a: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5835650" y="1600200"/>
              <a:ext cx="231775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Tahoma" pitchFamily="34" charset="0"/>
                </a:rPr>
                <a:t>中断服务子程序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766888" y="1600200"/>
              <a:ext cx="109855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Tahoma" pitchFamily="34" charset="0"/>
                </a:rPr>
                <a:t>主程序</a:t>
              </a:r>
            </a:p>
          </p:txBody>
        </p:sp>
        <p:cxnSp>
          <p:nvCxnSpPr>
            <p:cNvPr id="21" name="AutoShape 14"/>
            <p:cNvCxnSpPr>
              <a:cxnSpLocks noChangeShapeType="1"/>
              <a:stCxn id="11" idx="3"/>
              <a:endCxn id="12" idx="1"/>
            </p:cNvCxnSpPr>
            <p:nvPr/>
          </p:nvCxnSpPr>
          <p:spPr bwMode="auto">
            <a:xfrm>
              <a:off x="1481138" y="2209800"/>
              <a:ext cx="700087" cy="1176338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3632200" y="1905000"/>
              <a:ext cx="549275" cy="158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hlink"/>
                  </a:solidFill>
                </a:rPr>
                <a:t>自动</a:t>
              </a:r>
              <a:r>
                <a:rPr lang="zh-CN" altLang="en-US" b="1"/>
                <a:t>关中断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2895600" y="2444750"/>
              <a:ext cx="549275" cy="1349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/>
                <a:t>保护</a:t>
              </a:r>
              <a:r>
                <a:rPr lang="en-US" altLang="zh-CN" b="1"/>
                <a:t>PSW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4368800" y="2143125"/>
              <a:ext cx="549275" cy="1285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/>
                <a:t>保护断点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5105400" y="1765300"/>
              <a:ext cx="549275" cy="1882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获取中断向量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7235825" y="2205038"/>
              <a:ext cx="140335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/>
                <a:t>保护现场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6248400" y="3505200"/>
              <a:ext cx="140335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/>
                <a:t>中断处理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7242175" y="4868863"/>
              <a:ext cx="140335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/>
                <a:t>恢复现场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4419600" y="4349750"/>
              <a:ext cx="549275" cy="1349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/>
                <a:t>恢复</a:t>
              </a:r>
              <a:r>
                <a:rPr lang="en-US" altLang="zh-CN" b="1"/>
                <a:t>PSW</a:t>
              </a:r>
              <a:endParaRPr lang="en-US" altLang="zh-CN">
                <a:latin typeface="Tahoma" pitchFamily="34" charset="0"/>
              </a:endParaRPr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5181600" y="4276725"/>
              <a:ext cx="549275" cy="1285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/>
                <a:t>恢复断点</a:t>
              </a:r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7308850" y="2781300"/>
              <a:ext cx="1108075" cy="4667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b="1"/>
                <a:t>开中断</a:t>
              </a:r>
              <a:endParaRPr lang="zh-CN" altLang="en-US">
                <a:latin typeface="Tahoma" pitchFamily="34" charset="0"/>
              </a:endParaRPr>
            </a:p>
          </p:txBody>
        </p:sp>
      </p:grpSp>
      <p:sp>
        <p:nvSpPr>
          <p:cNvPr id="32" name="矩形标注 31"/>
          <p:cNvSpPr/>
          <p:nvPr/>
        </p:nvSpPr>
        <p:spPr>
          <a:xfrm>
            <a:off x="6681949" y="1018921"/>
            <a:ext cx="1957226" cy="493250"/>
          </a:xfrm>
          <a:prstGeom prst="wedgeRectCallout">
            <a:avLst>
              <a:gd name="adj1" fmla="val -43880"/>
              <a:gd name="adj2" fmla="val 747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中断处理程序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矩形标注 32"/>
          <p:cNvSpPr/>
          <p:nvPr/>
        </p:nvSpPr>
        <p:spPr>
          <a:xfrm>
            <a:off x="179511" y="1512171"/>
            <a:ext cx="1410289" cy="493250"/>
          </a:xfrm>
          <a:prstGeom prst="wedgeRectCallout">
            <a:avLst>
              <a:gd name="adj1" fmla="val 60858"/>
              <a:gd name="adj2" fmla="val 3484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14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中断响应过程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方式下中断响应过程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187" y="1837273"/>
            <a:ext cx="7920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响应中断前后的堆栈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69844"/>
              </p:ext>
            </p:extLst>
          </p:nvPr>
        </p:nvGraphicFramePr>
        <p:xfrm>
          <a:off x="539552" y="2636912"/>
          <a:ext cx="5473623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Visio" r:id="rId4" imgW="3264408" imgH="1801368" progId="Visio.Drawing.11">
                  <p:embed/>
                </p:oleObj>
              </mc:Choice>
              <mc:Fallback>
                <p:oleObj name="Visio" r:id="rId4" imgW="3264408" imgH="180136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36912"/>
                        <a:ext cx="5473623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标注 9"/>
          <p:cNvSpPr/>
          <p:nvPr/>
        </p:nvSpPr>
        <p:spPr>
          <a:xfrm>
            <a:off x="6156176" y="4221088"/>
            <a:ext cx="2880320" cy="1830503"/>
          </a:xfrm>
          <a:prstGeom prst="wedgeRectCallout">
            <a:avLst>
              <a:gd name="adj1" fmla="val -62809"/>
              <a:gd name="adj2" fmla="val -3896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响应中断时，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压入堆栈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个字，分别是：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返回地址的偏移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返回地址的段值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标志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6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中断响应过程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中断返回指令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187" y="1700808"/>
            <a:ext cx="7920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中断返回指令格式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82352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IRET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792162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执行指令实现从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中断返回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实方式下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的具体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如下：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latin typeface="+mn-ea"/>
                <a:ea typeface="+mn-ea"/>
              </a:rPr>
              <a:t>  IP &lt;= [</a:t>
            </a:r>
            <a:r>
              <a:rPr kumimoji="1" lang="en-US" altLang="zh-CN" sz="2400" b="1" dirty="0">
                <a:latin typeface="+mn-ea"/>
                <a:ea typeface="+mn-ea"/>
              </a:rPr>
              <a:t>SP]</a:t>
            </a: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latin typeface="+mn-ea"/>
                <a:ea typeface="+mn-ea"/>
              </a:rPr>
              <a:t>  SP &lt;= </a:t>
            </a:r>
            <a:r>
              <a:rPr kumimoji="1" lang="en-US" altLang="zh-CN" sz="2400" b="1" dirty="0">
                <a:latin typeface="+mn-ea"/>
                <a:ea typeface="+mn-ea"/>
              </a:rPr>
              <a:t>SP+2</a:t>
            </a: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latin typeface="+mn-ea"/>
                <a:ea typeface="+mn-ea"/>
              </a:rPr>
              <a:t>  CS &lt;= </a:t>
            </a:r>
            <a:r>
              <a:rPr kumimoji="1" lang="en-US" altLang="zh-CN" sz="2400" b="1" dirty="0">
                <a:latin typeface="+mn-ea"/>
                <a:ea typeface="+mn-ea"/>
              </a:rPr>
              <a:t>[SP]</a:t>
            </a: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latin typeface="+mn-ea"/>
                <a:ea typeface="+mn-ea"/>
              </a:rPr>
              <a:t>  SP &lt;= </a:t>
            </a:r>
            <a:r>
              <a:rPr kumimoji="1" lang="en-US" altLang="zh-CN" sz="2400" b="1" dirty="0">
                <a:latin typeface="+mn-ea"/>
                <a:ea typeface="+mn-ea"/>
              </a:rPr>
              <a:t>SP+2</a:t>
            </a: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latin typeface="+mn-ea"/>
                <a:ea typeface="+mn-ea"/>
              </a:rPr>
              <a:t>  FLAGS &lt;= </a:t>
            </a:r>
            <a:r>
              <a:rPr kumimoji="1" lang="en-US" altLang="zh-CN" sz="2400" b="1" dirty="0">
                <a:latin typeface="+mn-ea"/>
                <a:ea typeface="+mn-ea"/>
              </a:rPr>
              <a:t>[SP</a:t>
            </a:r>
            <a:r>
              <a:rPr kumimoji="1" lang="en-US" altLang="zh-CN" sz="2400" b="1" dirty="0" smtClean="0">
                <a:latin typeface="+mn-ea"/>
                <a:ea typeface="+mn-ea"/>
              </a:rPr>
              <a:t>]</a:t>
            </a: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+mn-ea"/>
                <a:ea typeface="+mn-ea"/>
              </a:rPr>
              <a:t> </a:t>
            </a:r>
            <a:r>
              <a:rPr kumimoji="1" lang="en-US" altLang="zh-CN" sz="2400" b="1" dirty="0" smtClean="0">
                <a:latin typeface="+mn-ea"/>
                <a:ea typeface="+mn-ea"/>
              </a:rPr>
              <a:t> </a:t>
            </a:r>
            <a:r>
              <a:rPr kumimoji="1" lang="en-US" altLang="zh-CN" sz="2400" b="1" dirty="0" smtClean="0">
                <a:latin typeface="+mn-ea"/>
              </a:rPr>
              <a:t>SP </a:t>
            </a:r>
            <a:r>
              <a:rPr kumimoji="1" lang="en-US" altLang="zh-CN" sz="2400" b="1" dirty="0">
                <a:latin typeface="+mn-ea"/>
              </a:rPr>
              <a:t>&lt;= SP+2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563888" y="3573016"/>
            <a:ext cx="3240360" cy="1069314"/>
          </a:xfrm>
          <a:prstGeom prst="wedgeRectCallout">
            <a:avLst>
              <a:gd name="adj1" fmla="val -41346"/>
              <a:gd name="adj2" fmla="val 8046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弹出返回地址的偏移到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弹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出返回地址的段值到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弹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出标志值到标志寄存器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304342" y="5301208"/>
            <a:ext cx="5328592" cy="1124744"/>
          </a:xfrm>
          <a:prstGeom prst="wedgeRoundRectCallout">
            <a:avLst>
              <a:gd name="adj1" fmla="val -32882"/>
              <a:gd name="adj2" fmla="val -6939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中断处理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程序通常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利用中断返回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从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堆栈中弹出返回地址和原标志值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平衡堆栈！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80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中断响应过程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开中断和关中断指令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187" y="1700808"/>
            <a:ext cx="7920038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开中断指令格式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82352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STI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79216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效果：开中断。从而响应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（不屏蔽）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可屏蔽中断。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3789040"/>
            <a:ext cx="7920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关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中断指令格式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82725" y="4437112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CLI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611560" y="5013176"/>
            <a:ext cx="79216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效果：关中断。从而不响应（屏蔽）可屏蔽中断。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59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8.3.4</a:t>
            </a:r>
            <a:r>
              <a:rPr lang="zh-CN" altLang="en-US" b="1" dirty="0" smtClean="0">
                <a:solidFill>
                  <a:srgbClr val="0000FF"/>
                </a:solidFill>
              </a:rPr>
              <a:t>  内部中断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关于内部中断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由发生在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内部的某个事件引起的中断称为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。由于内部中断是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在执行某些指令时产生，所以也称为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软件中断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内部中断的特点：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需要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硬件的支持；不受中断允许标志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的控制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061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中断及其处理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8.3.1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中断和中断传送方式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8.3.2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中断向量表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8.3.3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中断响应过程 </a:t>
            </a:r>
            <a:endParaRPr lang="zh-CN" altLang="en-US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8.3.4  </a:t>
            </a:r>
            <a:r>
              <a:rPr lang="zh-CN" altLang="en-US" sz="3200" b="1" dirty="0">
                <a:solidFill>
                  <a:srgbClr val="0000FF"/>
                </a:solidFill>
              </a:rPr>
              <a:t>内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部中断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8.3.5  </a:t>
            </a:r>
            <a:r>
              <a:rPr lang="zh-CN" altLang="en-US" sz="3200" b="1" dirty="0">
                <a:solidFill>
                  <a:srgbClr val="0000FF"/>
                </a:solidFill>
              </a:rPr>
              <a:t>外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部中断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8.3.6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中断优先级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smtClean="0">
                <a:solidFill>
                  <a:srgbClr val="0000FF"/>
                </a:solidFill>
              </a:rPr>
              <a:t>8.3.7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中断处理程序设计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5940152" y="2438366"/>
            <a:ext cx="2880320" cy="2070754"/>
          </a:xfrm>
          <a:prstGeom prst="cloudCallout">
            <a:avLst>
              <a:gd name="adj1" fmla="val -37520"/>
              <a:gd name="adj2" fmla="val 65324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本节的介绍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基于实方式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130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8.3.4</a:t>
            </a:r>
            <a:r>
              <a:rPr lang="zh-CN" altLang="en-US" b="1" dirty="0" smtClean="0">
                <a:solidFill>
                  <a:srgbClr val="0000FF"/>
                </a:solidFill>
              </a:rPr>
              <a:t>  内部中断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中断指令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INT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引起的中断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中断指令的格式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INT     n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7921625" cy="141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其中，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是一个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0FFH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的立即数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执行该中断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指令后，便产生一个类型号为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的中断，从而转入对应的中断处理程序。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711" y="4625658"/>
            <a:ext cx="444234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INT   16H</a:t>
            </a:r>
          </a:p>
          <a:p>
            <a:pPr>
              <a:lnSpc>
                <a:spcPts val="30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1H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21H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275856" y="4293096"/>
            <a:ext cx="3312368" cy="778160"/>
          </a:xfrm>
          <a:prstGeom prst="wedgeRectCallout">
            <a:avLst>
              <a:gd name="adj1" fmla="val -43880"/>
              <a:gd name="adj2" fmla="val 747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号中断处理程序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（键盘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程序）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779912" y="5612949"/>
            <a:ext cx="3312368" cy="778160"/>
          </a:xfrm>
          <a:prstGeom prst="wedgeRectCallout">
            <a:avLst>
              <a:gd name="adj1" fmla="val -43880"/>
              <a:gd name="adj2" fmla="val 747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号中断处理程序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系统功能）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8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8.3.4</a:t>
            </a:r>
            <a:r>
              <a:rPr lang="zh-CN" altLang="en-US" b="1" dirty="0" smtClean="0">
                <a:solidFill>
                  <a:srgbClr val="0000FF"/>
                </a:solidFill>
              </a:rPr>
              <a:t>  内部中断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中断指令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INT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引起的中断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653" y="2132856"/>
            <a:ext cx="44423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section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bits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org   100h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SHR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987824" y="1655222"/>
            <a:ext cx="4536504" cy="549642"/>
          </a:xfrm>
          <a:prstGeom prst="wedgeRoundRectCallout">
            <a:avLst>
              <a:gd name="adj1" fmla="val -35087"/>
              <a:gd name="adj2" fmla="val 1208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一个显示所按键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ASCII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码的程序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1999" y="2276872"/>
            <a:ext cx="4442345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14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AH,4CH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AL,0FH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......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067944" y="2708920"/>
            <a:ext cx="0" cy="3456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标注 17"/>
          <p:cNvSpPr/>
          <p:nvPr/>
        </p:nvSpPr>
        <p:spPr>
          <a:xfrm>
            <a:off x="3563888" y="5959932"/>
            <a:ext cx="5516130" cy="885740"/>
          </a:xfrm>
          <a:prstGeom prst="wedgeRoundRectCallout">
            <a:avLst>
              <a:gd name="adj1" fmla="val -32882"/>
              <a:gd name="adj2" fmla="val -6939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程序员根据需要在程序中安排中断指令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所以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它不会真正随机产生，而完全受程序控制。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812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8.3.4</a:t>
            </a:r>
            <a:r>
              <a:rPr lang="zh-CN" altLang="en-US" b="1" dirty="0" smtClean="0">
                <a:solidFill>
                  <a:srgbClr val="0000FF"/>
                </a:solidFill>
              </a:rPr>
              <a:t>  内部中断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中断指令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INT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引起的中断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除法错（溢出）中断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在执行除法指令时，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发现除数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或者商超过了规定的范围，那么就产生一个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除法错（溢出）中断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，中断类型号规定为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。这是来自于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内部的中断。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3118" y="3645024"/>
            <a:ext cx="74072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1234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CL, 3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CL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725116" y="5229200"/>
            <a:ext cx="5516130" cy="669716"/>
          </a:xfrm>
          <a:prstGeom prst="wedgeRoundRectCallout">
            <a:avLst>
              <a:gd name="adj1" fmla="val -32882"/>
              <a:gd name="adj2" fmla="val -69390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如何解决或者预防这类现象发生？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347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8.3.4</a:t>
            </a:r>
            <a:r>
              <a:rPr lang="zh-CN" altLang="en-US" b="1" dirty="0" smtClean="0">
                <a:solidFill>
                  <a:srgbClr val="0000FF"/>
                </a:solidFill>
              </a:rPr>
              <a:t>  内部中断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中断指令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INT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引起的中断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当标志寄存器中的单步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每条指令执行后产生一个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单步中断，中断类型号规定为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产生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单步中断后，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就执行单步中断处理程序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在响应中断时，已把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，所以，不会以单步方式执行单步中断处理程序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通常，由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调试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工具把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，在执行完一条被调试程序的指令后，就转入单步中断处理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程序。单步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中断处理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程序可以报告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各寄存器的当前内容，程序员可据此调试程序。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18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8.3.4</a:t>
            </a:r>
            <a:r>
              <a:rPr lang="zh-CN" altLang="en-US" b="1" dirty="0" smtClean="0">
                <a:solidFill>
                  <a:srgbClr val="0000FF"/>
                </a:solidFill>
              </a:rPr>
              <a:t>  内部中断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中断指令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INT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引起的中断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断点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处理器提供一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条特殊的中断指令“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3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调试工具可用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它替换断点处的代码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，当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执行这条中断指令后，就产生类型号为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的中断。这种中断称为断点中断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断点中断处理程序恢复被替换的代码，并报告各寄存器的当前内容，程序员可据此调试程序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指令“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3”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特殊是因为它只有一个字节长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，其他的中断指令长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08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关于外部中断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由发生在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的某个事件引起的中断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称为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输入输出设备等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引起的中断就是外部中断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以完全随机的方式中断现行程序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x86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处理器有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两条外部中断请求线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可屏蔽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请求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NMI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非屏蔽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请求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23193" y="4610745"/>
            <a:ext cx="4804991" cy="2130623"/>
            <a:chOff x="1423193" y="4610745"/>
            <a:chExt cx="4804991" cy="2130623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5917183"/>
                </p:ext>
              </p:extLst>
            </p:nvPr>
          </p:nvGraphicFramePr>
          <p:xfrm>
            <a:off x="1423193" y="4610745"/>
            <a:ext cx="4444951" cy="2052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8" r:id="rId4" imgW="2371344" imgH="1094232" progId="Visio.Drawing.11">
                    <p:embed/>
                  </p:oleObj>
                </mc:Choice>
                <mc:Fallback>
                  <p:oleObj r:id="rId4" imgW="2371344" imgH="1094232" progId="Visio.Drawing.11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193" y="4610745"/>
                          <a:ext cx="4444951" cy="2052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3491880" y="4610745"/>
              <a:ext cx="2736304" cy="21306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546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可屏蔽中断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可屏蔽中断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指受到中断允许标志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制约的外部中断。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中，键盘和硬盘等外设的中断请求都通过中断控制器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传给可屏蔽中断请求线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共能接收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个独立的中断请求信号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IRQ7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930014"/>
              </p:ext>
            </p:extLst>
          </p:nvPr>
        </p:nvGraphicFramePr>
        <p:xfrm>
          <a:off x="1423193" y="4185000"/>
          <a:ext cx="4444951" cy="205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r:id="rId4" imgW="2371344" imgH="1094232" progId="Visio.Drawing.11">
                  <p:embed/>
                </p:oleObj>
              </mc:Choice>
              <mc:Fallback>
                <p:oleObj r:id="rId4" imgW="2371344" imgH="10942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193" y="4185000"/>
                        <a:ext cx="4444951" cy="205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2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可屏蔽中断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系统中，可能有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两个中断控制器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主一从，从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连接到主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上，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这样系统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就可接收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个独立的中断请求信号。</a:t>
            </a:r>
          </a:p>
        </p:txBody>
      </p:sp>
    </p:spTree>
    <p:extLst>
      <p:ext uri="{BB962C8B-B14F-4D97-AF65-F5344CB8AC3E}">
        <p14:creationId xmlns:p14="http://schemas.microsoft.com/office/powerpoint/2010/main" val="27477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中断控制器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控制器在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控制外设中断方面起着重要的作用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。如果接收到一个中断请求信号，并且满足一定的条件，那么它就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把中断请求信号传到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的可屏蔽中断请求线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感知到有外部中断请求；同时也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把相应的中断类型号送给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在响应中断时可根据中断类型号取得中断向量，转相应的中断处理程序。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47802"/>
              </p:ext>
            </p:extLst>
          </p:nvPr>
        </p:nvGraphicFramePr>
        <p:xfrm>
          <a:off x="1423193" y="4185000"/>
          <a:ext cx="4444951" cy="205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r:id="rId4" imgW="2371344" imgH="1094232" progId="Visio.Drawing.11">
                  <p:embed/>
                </p:oleObj>
              </mc:Choice>
              <mc:Fallback>
                <p:oleObj r:id="rId4" imgW="2371344" imgH="10942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193" y="4185000"/>
                        <a:ext cx="4444951" cy="205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6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中断控制器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是可编程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初始化时规定了在传出中断请求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IRQ7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时，送出的对应中断类型号分别是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08H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～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例如，设传出中断请求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，即传出键盘中断请求，那么送出的中断类型号为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，所以键盘中断的中断类型号为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，键盘中断处理程序的入口地址存放在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号中断向量中。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000804"/>
              </p:ext>
            </p:extLst>
          </p:nvPr>
        </p:nvGraphicFramePr>
        <p:xfrm>
          <a:off x="1423193" y="4185000"/>
          <a:ext cx="4444951" cy="205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r:id="rId4" imgW="2371344" imgH="1094232" progId="Visio.Drawing.11">
                  <p:embed/>
                </p:oleObj>
              </mc:Choice>
              <mc:Fallback>
                <p:oleObj r:id="rId4" imgW="2371344" imgH="10942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193" y="4185000"/>
                        <a:ext cx="4444951" cy="205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2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8.3.1  </a:t>
            </a:r>
            <a:r>
              <a:rPr lang="zh-CN" altLang="en-US" b="1" dirty="0" smtClean="0">
                <a:solidFill>
                  <a:srgbClr val="0000FF"/>
                </a:solidFill>
              </a:rPr>
              <a:t>中断和中断传送方式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11559" y="1772816"/>
            <a:ext cx="7921253" cy="349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是一种使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挂起正在执行的程序而转去处理特殊事件的操作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这些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引起中断的事件称为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</a:t>
            </a:r>
            <a:endParaRPr lang="en-US" altLang="zh-CN" sz="2400" b="1" u="sng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来自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外部。例如：外设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的输入输出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请求（如，由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按键引起的键盘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中断；又如由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串行口接收到信息引起的串行口中断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来自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一些异常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事件。例如：除数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，等。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5940152" y="2438366"/>
            <a:ext cx="2880320" cy="2070754"/>
          </a:xfrm>
          <a:prstGeom prst="cloudCallout">
            <a:avLst>
              <a:gd name="adj1" fmla="val -37520"/>
              <a:gd name="adj2" fmla="val 65324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没有中断，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计算机系统将会怎样？！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2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中断控制器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3125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包含两个寄存器：中断屏蔽寄存器和中断命令寄存器，它们决定了传出一个中断请求信号的条件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中断屏蔽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，它的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位对应控制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个外部设备，通过设置这个寄存器的某位为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来允许或禁止相应外部设备中断。当第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时，表示允许传出来自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的中断请求信号，当第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时，表示禁止传出来自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的中断请求信号。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4" y="4995753"/>
            <a:ext cx="7407274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AL,111111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1B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21H,AL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2699792" y="5877272"/>
            <a:ext cx="3312368" cy="778160"/>
          </a:xfrm>
          <a:prstGeom prst="wedgeRectCallout">
            <a:avLst>
              <a:gd name="adj1" fmla="val -34486"/>
              <a:gd name="adj2" fmla="val -7701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使中断控制器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8259A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只传出来自键盘的中断请求信号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394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控制响应外部中断的方式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814444"/>
            <a:ext cx="7921626" cy="894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中断允许标志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可编程中断控制器（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13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响应键盘中断的过程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48969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如果用户敲键盘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引脚有信号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中断控制器允许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（没有屏蔽）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有信号，同时传出中断类型号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（键盘中断）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（没有屏蔽外部中断），则在执行当前指令后响应，进入键盘中断处理程序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241516"/>
              </p:ext>
            </p:extLst>
          </p:nvPr>
        </p:nvGraphicFramePr>
        <p:xfrm>
          <a:off x="1835696" y="5085184"/>
          <a:ext cx="3275093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r:id="rId4" imgW="2371344" imgH="1094232" progId="Visio.Drawing.11">
                  <p:embed/>
                </p:oleObj>
              </mc:Choice>
              <mc:Fallback>
                <p:oleObj r:id="rId4" imgW="2371344" imgH="109423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085184"/>
                        <a:ext cx="3275093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88717"/>
              </p:ext>
            </p:extLst>
          </p:nvPr>
        </p:nvGraphicFramePr>
        <p:xfrm>
          <a:off x="5508625" y="404813"/>
          <a:ext cx="3743325" cy="641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Visio" r:id="rId6" imgW="3127248" imgH="5751576" progId="Visio.Drawing.11">
                  <p:embed/>
                </p:oleObj>
              </mc:Choice>
              <mc:Fallback>
                <p:oleObj name="Visio" r:id="rId6" imgW="3127248" imgH="5751576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04813"/>
                        <a:ext cx="3743325" cy="641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70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响应键盘中断的过程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如果用户敲键盘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引脚有信号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中断控制器允许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（没有屏蔽）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有信号，同时传出中断类型号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（键盘中断）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（没有屏蔽外部中断），则在执行当前指令后响应，进入键盘中断处理程序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052093" y="4293096"/>
            <a:ext cx="6480720" cy="1354460"/>
          </a:xfrm>
          <a:prstGeom prst="wedgeRoundRectCallout">
            <a:avLst>
              <a:gd name="adj1" fmla="val -28669"/>
              <a:gd name="adj2" fmla="val -7970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键盘（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号）中断处理程序，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所按键的扫描码进行处理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按普通键的情况下，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字符键的扫描码和对应的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码存到键盘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缓冲区。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881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</a:t>
            </a:r>
            <a:r>
              <a:rPr lang="zh-CN" altLang="en-US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外</a:t>
            </a:r>
            <a:r>
              <a:rPr lang="zh-CN" altLang="en-US" b="1" dirty="0" smtClean="0">
                <a:solidFill>
                  <a:srgbClr val="0000FF"/>
                </a:solidFill>
              </a:rPr>
              <a:t>部中断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键盘三者</a:t>
            </a:r>
            <a:r>
              <a:rPr lang="zh-CN" altLang="en-US" sz="1600" b="1" dirty="0" smtClean="0">
                <a:solidFill>
                  <a:srgbClr val="0000FF"/>
                </a:solidFill>
              </a:rPr>
              <a:t>（缓冲区、中断处理程序、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IO</a:t>
            </a:r>
            <a:r>
              <a:rPr lang="zh-CN" altLang="en-US" sz="1600" b="1" dirty="0" smtClean="0">
                <a:solidFill>
                  <a:srgbClr val="0000FF"/>
                </a:solidFill>
              </a:rPr>
              <a:t>程序）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的关系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7088" y="3644354"/>
            <a:ext cx="1873250" cy="6477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 dirty="0"/>
              <a:t>应用程序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724525" y="3572917"/>
            <a:ext cx="1873250" cy="6477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/>
              <a:t>键盘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547813" y="5373142"/>
            <a:ext cx="360362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908175" y="5373142"/>
            <a:ext cx="360363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268538" y="5373142"/>
            <a:ext cx="360362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627313" y="5373142"/>
            <a:ext cx="360362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987675" y="5373142"/>
            <a:ext cx="2592388" cy="792162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。。。。。。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580063" y="5373142"/>
            <a:ext cx="360362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940425" y="5373142"/>
            <a:ext cx="360363" cy="792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0" name="AutoShape 17"/>
          <p:cNvCxnSpPr>
            <a:cxnSpLocks noChangeShapeType="1"/>
            <a:stCxn id="15" idx="0"/>
          </p:cNvCxnSpPr>
          <p:nvPr/>
        </p:nvCxnSpPr>
        <p:spPr bwMode="auto">
          <a:xfrm rot="5400000" flipH="1">
            <a:off x="1818481" y="4742111"/>
            <a:ext cx="1008063" cy="254000"/>
          </a:xfrm>
          <a:prstGeom prst="bentConnector3">
            <a:avLst>
              <a:gd name="adj1" fmla="val 49921"/>
            </a:avLst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8"/>
          <p:cNvCxnSpPr>
            <a:cxnSpLocks noChangeShapeType="1"/>
            <a:stCxn id="12" idx="2"/>
            <a:endCxn id="18" idx="0"/>
          </p:cNvCxnSpPr>
          <p:nvPr/>
        </p:nvCxnSpPr>
        <p:spPr bwMode="auto">
          <a:xfrm rot="5400000">
            <a:off x="5634831" y="4346824"/>
            <a:ext cx="1152525" cy="900112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00B05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55576" y="4581128"/>
            <a:ext cx="1728788" cy="69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16H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键盘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372200" y="4869111"/>
            <a:ext cx="2305050" cy="73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9H</a:t>
            </a: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</a:t>
            </a:r>
            <a:endParaRPr lang="en-US" altLang="zh-CN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键盘</a:t>
            </a:r>
            <a:r>
              <a:rPr lang="zh-CN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中断处理程序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347864" y="4856735"/>
            <a:ext cx="1512168" cy="37914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ts val="0"/>
              </a:spcBef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键盘缓冲区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1187" y="1748423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仓  库：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键盘缓冲区（内存某个区域）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生产者：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键盘中断处理程序（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消费者：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号中断处理程序）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49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8.3.5  </a:t>
            </a:r>
            <a:r>
              <a:rPr lang="zh-CN" altLang="en-US" b="1" dirty="0" smtClean="0">
                <a:solidFill>
                  <a:srgbClr val="0000FF"/>
                </a:solidFill>
              </a:rPr>
              <a:t>外部中断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前台和后台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4731043" y="1988840"/>
            <a:ext cx="0" cy="3120712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581624" y="3055513"/>
            <a:ext cx="298838" cy="171170"/>
          </a:xfrm>
          <a:prstGeom prst="flowChartConnector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20439" y="2564904"/>
            <a:ext cx="675497" cy="328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latin typeface="Tahoma" pitchFamily="34" charset="0"/>
                <a:ea typeface="黑体" pitchFamily="2" charset="-122"/>
              </a:rPr>
              <a:t>断点</a:t>
            </a:r>
            <a:endParaRPr lang="zh-CN" altLang="en-US">
              <a:latin typeface="Tahoma" pitchFamily="34" charset="0"/>
            </a:endParaRPr>
          </a:p>
        </p:txBody>
      </p:sp>
      <p:cxnSp>
        <p:nvCxnSpPr>
          <p:cNvPr id="11" name="AutoShape 7"/>
          <p:cNvCxnSpPr>
            <a:cxnSpLocks noChangeShapeType="1"/>
            <a:stCxn id="10" idx="3"/>
            <a:endCxn id="9" idx="2"/>
          </p:cNvCxnSpPr>
          <p:nvPr/>
        </p:nvCxnSpPr>
        <p:spPr bwMode="auto">
          <a:xfrm>
            <a:off x="3995936" y="2728942"/>
            <a:ext cx="585688" cy="41215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8"/>
          <p:cNvCxnSpPr>
            <a:cxnSpLocks noChangeShapeType="1"/>
            <a:stCxn id="9" idx="6"/>
          </p:cNvCxnSpPr>
          <p:nvPr/>
        </p:nvCxnSpPr>
        <p:spPr bwMode="auto">
          <a:xfrm flipV="1">
            <a:off x="4880462" y="2203434"/>
            <a:ext cx="3112892" cy="9376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9"/>
          <p:cNvCxnSpPr>
            <a:cxnSpLocks noChangeShapeType="1"/>
            <a:endCxn id="9" idx="6"/>
          </p:cNvCxnSpPr>
          <p:nvPr/>
        </p:nvCxnSpPr>
        <p:spPr bwMode="auto">
          <a:xfrm flipH="1" flipV="1">
            <a:off x="4880462" y="3141098"/>
            <a:ext cx="3075914" cy="1512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0"/>
          <p:cNvCxnSpPr>
            <a:cxnSpLocks noChangeShapeType="1"/>
          </p:cNvCxnSpPr>
          <p:nvPr/>
        </p:nvCxnSpPr>
        <p:spPr bwMode="auto">
          <a:xfrm flipH="1">
            <a:off x="7956376" y="2203434"/>
            <a:ext cx="36978" cy="2506722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700742" y="4207344"/>
            <a:ext cx="703513" cy="3209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latin typeface="Tahoma" pitchFamily="34" charset="0"/>
              </a:rPr>
              <a:t>IRET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7087502" y="1412776"/>
            <a:ext cx="1811703" cy="6466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后台程序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r>
              <a:rPr lang="zh-CN" altLang="en-US" b="1" dirty="0" smtClean="0">
                <a:latin typeface="Tahoma" pitchFamily="34" charset="0"/>
              </a:rPr>
              <a:t>中断</a:t>
            </a:r>
            <a:r>
              <a:rPr lang="zh-CN" altLang="en-US" b="1" dirty="0">
                <a:latin typeface="Tahoma" pitchFamily="34" charset="0"/>
              </a:rPr>
              <a:t>服务子程序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177665" y="1484784"/>
            <a:ext cx="1114415" cy="3696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前台程序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3569" y="3212976"/>
            <a:ext cx="4442345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16H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主动读取字符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MOV   AH, 14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INT   10H 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主动显示字符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JMP   CONT  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无限循环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238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8.3.6</a:t>
            </a:r>
            <a:r>
              <a:rPr lang="zh-CN" altLang="en-US" b="1" dirty="0" smtClean="0">
                <a:solidFill>
                  <a:srgbClr val="0000FF"/>
                </a:solidFill>
              </a:rPr>
              <a:t>  中断优先级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中断优先级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4680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系统中有多个中断源，当多个中断源同时向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请求中断时，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按规定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的优先级响应中断请求。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88717"/>
              </p:ext>
            </p:extLst>
          </p:nvPr>
        </p:nvGraphicFramePr>
        <p:xfrm>
          <a:off x="5508625" y="404813"/>
          <a:ext cx="3743325" cy="641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Visio" r:id="rId4" imgW="3127248" imgH="5751576" progId="Visio.Drawing.11">
                  <p:embed/>
                </p:oleObj>
              </mc:Choice>
              <mc:Fallback>
                <p:oleObj name="Visio" r:id="rId4" imgW="3127248" imgH="5751576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04813"/>
                        <a:ext cx="3743325" cy="641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11186" y="4077072"/>
            <a:ext cx="5184949" cy="1631216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优先级最高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内部中断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除法错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┃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非屏蔽中断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(NMI)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↓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屏蔽中断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(INTR)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优先级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最低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单步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</a:p>
        </p:txBody>
      </p:sp>
    </p:spTree>
    <p:extLst>
      <p:ext uri="{BB962C8B-B14F-4D97-AF65-F5344CB8AC3E}">
        <p14:creationId xmlns:p14="http://schemas.microsoft.com/office/powerpoint/2010/main" val="17657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8.3.6</a:t>
            </a:r>
            <a:r>
              <a:rPr lang="zh-CN" altLang="en-US" b="1" dirty="0" smtClean="0">
                <a:solidFill>
                  <a:srgbClr val="0000FF"/>
                </a:solidFill>
              </a:rPr>
              <a:t>  中断优先级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中断优先级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8492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外设的中断请求都通过中断控制器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引线。在对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初始化时规定了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个优先级，在正常的优先级方式下，优先级次序如下：</a:t>
            </a:r>
          </a:p>
          <a:p>
            <a:pPr>
              <a:lnSpc>
                <a:spcPts val="3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IRQ7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必要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的情况下，通过设置中断控制器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中的中断命令寄存器的有关位可改变上述优先级次序。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20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8.3.6</a:t>
            </a:r>
            <a:r>
              <a:rPr lang="zh-CN" altLang="en-US" b="1" dirty="0" smtClean="0">
                <a:solidFill>
                  <a:srgbClr val="0000FF"/>
                </a:solidFill>
              </a:rPr>
              <a:t>  中断优先级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中断嵌套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84924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在执行中断处理程序时，又发生中断，这种情况称为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中断嵌套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外部中断的嵌套比较复杂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在响应中断的过程中，已自动关中断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也就不会再自动响应可屏蔽中断。如果需要在中断处理过程的某些时候响应可屏蔽中断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则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在中断处理程序中安排开中断指令，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在执行开中断指令后，就处于开中断状态，也就可以响应可屏蔽中断了，直到再关中断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。如果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在中断处理程序中使用了开中断指令，也就可能会发生可屏蔽中断引起的中断嵌套。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7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外设中断处理程序的设计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84924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在开中断的情况下，外设中断的发生是随机的，在设计外设中断处理程序时必须充分注意到这一点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外设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中断处理程序的主要步骤如下：</a:t>
            </a:r>
          </a:p>
          <a:p>
            <a:pPr lvl="1">
              <a:lnSpc>
                <a:spcPts val="3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(1)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必须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保护现场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的一般方法是把它们压入堆栈。</a:t>
            </a:r>
          </a:p>
          <a:p>
            <a:pPr lvl="1">
              <a:lnSpc>
                <a:spcPts val="3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2)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尽快完成中断处理。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外设中断处理必须尽快完成，所以外设中断处理必须追求速度上的高效率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3)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恢复现场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4)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通知中断控制器中断已结束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5)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IRET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指令实现中断返回。</a:t>
            </a: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及时开中断。除非必要，中断处理程序应尽早开中断，以便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响应具有更高优先级的中断请求。</a:t>
            </a:r>
          </a:p>
        </p:txBody>
      </p:sp>
    </p:spTree>
    <p:extLst>
      <p:ext uri="{BB962C8B-B14F-4D97-AF65-F5344CB8AC3E}">
        <p14:creationId xmlns:p14="http://schemas.microsoft.com/office/powerpoint/2010/main" val="377816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8.3.1  </a:t>
            </a:r>
            <a:r>
              <a:rPr lang="zh-CN" altLang="en-US" b="1" dirty="0" smtClean="0">
                <a:solidFill>
                  <a:srgbClr val="0000FF"/>
                </a:solidFill>
              </a:rPr>
              <a:t>中断和中断传送方式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中断响应示意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987824" y="1753907"/>
            <a:ext cx="6048348" cy="3355643"/>
            <a:chOff x="514" y="1209"/>
            <a:chExt cx="3886" cy="2823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634" y="1248"/>
              <a:ext cx="0" cy="27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14" y="1881"/>
              <a:ext cx="429" cy="2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2" charset="-122"/>
                </a:rPr>
                <a:t>中断</a:t>
              </a: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1538" y="2304"/>
              <a:ext cx="192" cy="144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553" y="2358"/>
              <a:ext cx="434" cy="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Tahoma" pitchFamily="34" charset="0"/>
                  <a:ea typeface="黑体" pitchFamily="2" charset="-122"/>
                </a:rPr>
                <a:t>断点</a:t>
              </a:r>
              <a:endParaRPr lang="zh-CN" altLang="en-US">
                <a:latin typeface="Tahoma" pitchFamily="34" charset="0"/>
              </a:endParaRPr>
            </a:p>
          </p:txBody>
        </p:sp>
        <p:cxnSp>
          <p:nvCxnSpPr>
            <p:cNvPr id="11" name="AutoShape 7"/>
            <p:cNvCxnSpPr>
              <a:cxnSpLocks noChangeShapeType="1"/>
              <a:stCxn id="10" idx="3"/>
              <a:endCxn id="9" idx="2"/>
            </p:cNvCxnSpPr>
            <p:nvPr/>
          </p:nvCxnSpPr>
          <p:spPr bwMode="auto">
            <a:xfrm flipV="1">
              <a:off x="1025" y="2376"/>
              <a:ext cx="513" cy="1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8"/>
            <p:cNvCxnSpPr>
              <a:cxnSpLocks noChangeShapeType="1"/>
              <a:stCxn id="9" idx="6"/>
              <a:endCxn id="16" idx="2"/>
            </p:cNvCxnSpPr>
            <p:nvPr/>
          </p:nvCxnSpPr>
          <p:spPr bwMode="auto">
            <a:xfrm flipV="1">
              <a:off x="1730" y="1488"/>
              <a:ext cx="2044" cy="8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9"/>
            <p:cNvCxnSpPr>
              <a:cxnSpLocks noChangeShapeType="1"/>
              <a:endCxn id="9" idx="6"/>
            </p:cNvCxnSpPr>
            <p:nvPr/>
          </p:nvCxnSpPr>
          <p:spPr bwMode="auto">
            <a:xfrm flipH="1" flipV="1">
              <a:off x="1730" y="2376"/>
              <a:ext cx="2043" cy="13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0"/>
            <p:cNvCxnSpPr>
              <a:cxnSpLocks noChangeShapeType="1"/>
              <a:stCxn id="16" idx="2"/>
            </p:cNvCxnSpPr>
            <p:nvPr/>
          </p:nvCxnSpPr>
          <p:spPr bwMode="auto">
            <a:xfrm flipH="1">
              <a:off x="3773" y="1488"/>
              <a:ext cx="1" cy="2208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542" y="3273"/>
              <a:ext cx="452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Tahoma" pitchFamily="34" charset="0"/>
                </a:rPr>
                <a:t>IRET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148" y="1209"/>
              <a:ext cx="1252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Tahoma" pitchFamily="34" charset="0"/>
                </a:rPr>
                <a:t>中断服务子程序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354" y="1209"/>
              <a:ext cx="594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Tahoma" pitchFamily="34" charset="0"/>
                </a:rPr>
                <a:t>主程序</a:t>
              </a:r>
            </a:p>
          </p:txBody>
        </p:sp>
        <p:cxnSp>
          <p:nvCxnSpPr>
            <p:cNvPr id="18" name="AutoShape 14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980" y="2016"/>
              <a:ext cx="586" cy="309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" name="圆角矩形标注 18"/>
          <p:cNvSpPr/>
          <p:nvPr/>
        </p:nvSpPr>
        <p:spPr>
          <a:xfrm>
            <a:off x="179512" y="5157192"/>
            <a:ext cx="7200800" cy="1080409"/>
          </a:xfrm>
          <a:prstGeom prst="wedgeRoundRectCallout">
            <a:avLst>
              <a:gd name="adj1" fmla="val -9842"/>
              <a:gd name="adj2" fmla="val -76853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类似于调用子程序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主程序调用子程序是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主动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的行为；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但是，中断响应是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被动的方式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，主程序不知道何时会被中断。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5492536" y="1146518"/>
            <a:ext cx="1957226" cy="493250"/>
          </a:xfrm>
          <a:prstGeom prst="wedgeRectCallout">
            <a:avLst>
              <a:gd name="adj1" fmla="val 34464"/>
              <a:gd name="adj2" fmla="val 7619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中断处理程序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68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软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中断处理程序的设计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849245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软件中断不会随机发生。中断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指令类似于子程序调用指令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，软中断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处理程序在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很大程度上类似于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，但并不等同于子程序。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软中断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处理程序的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主要步骤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如下：</a:t>
            </a:r>
          </a:p>
          <a:p>
            <a:pPr lvl="1">
              <a:lnSpc>
                <a:spcPts val="3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考虑切换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(2)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及时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应该保护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现场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完成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中断处理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现场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切换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000"/>
              </a:lnSpc>
              <a:spcBef>
                <a:spcPts val="600"/>
              </a:spcBef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一般利用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IRET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指令实现中断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91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599" y="1700808"/>
            <a:ext cx="79216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背景知识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系统定时器被初始化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为每隔约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毫秒发出一次中断请求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在响应定时中断请求后转入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中安排了一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条中断指令“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1CH”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，所以每秒要调用到约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18.2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次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号中断处理程序实际上并没有做任何工作，只有一条中断返回指令。这样安排的目的是为应用程序留下一个软接口，应用程序只要提供新的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号中断处理程序，就可能实现某些周期性的工作。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14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599" y="1700808"/>
            <a:ext cx="792162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背景知识（二）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提供的时钟管理程序以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1AH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号中断处理程序的形式存在。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1AH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功能，可以获取当前时间。该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寄存器中返回时、分和秒的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BCD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8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6599" y="3332599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设计思路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前台程序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替换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号）中断处理程序，随后，接受用户按键，遇到‘！’时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恢复被替换的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1CH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号中断处理程序，并结束运行。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新的定时中断处理程序，每隔约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秒时间，更新屏幕上显示的时间。它调用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1AH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软中断取得时间值。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0862" y="1844824"/>
            <a:ext cx="7819570" cy="1224136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写一个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时钟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程序，显示当前时间，每秒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自动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更新。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同时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，程序接受用户按键，当用户按‘！’时，结束程序运行。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假设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DOS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运行环境。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187624" y="6264845"/>
            <a:ext cx="5976664" cy="562372"/>
          </a:xfrm>
          <a:prstGeom prst="wedgeRoundRectCallout">
            <a:avLst>
              <a:gd name="adj1" fmla="val -32882"/>
              <a:gd name="adj2" fmla="val -6939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定时（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1CH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号）中断处理程序，相当于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后台程序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95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3342471"/>
            <a:ext cx="70274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ROW 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EQU   10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开始行号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COLUMN      EQU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18    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开始列号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section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text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bits   16</a:t>
            </a:r>
          </a:p>
          <a:p>
            <a:pPr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org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100H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1187" y="1714345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源程序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491880" y="4869160"/>
            <a:ext cx="2448272" cy="792088"/>
          </a:xfrm>
          <a:prstGeom prst="wedgeRectCallout">
            <a:avLst>
              <a:gd name="adj1" fmla="val -59377"/>
              <a:gd name="adj2" fmla="val -4182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类型可执行程序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100H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16" name="矩形标注 15"/>
          <p:cNvSpPr/>
          <p:nvPr/>
        </p:nvSpPr>
        <p:spPr>
          <a:xfrm>
            <a:off x="6156176" y="3342471"/>
            <a:ext cx="1512168" cy="792088"/>
          </a:xfrm>
          <a:prstGeom prst="wedgeRectCallout">
            <a:avLst>
              <a:gd name="adj1" fmla="val -69734"/>
              <a:gd name="adj2" fmla="val 4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显示时间值的屏幕位置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549074" y="1858798"/>
            <a:ext cx="3211058" cy="983602"/>
          </a:xfrm>
          <a:prstGeom prst="wedgeRoundRectCallout">
            <a:avLst>
              <a:gd name="adj1" fmla="val -63115"/>
              <a:gd name="adj2" fmla="val 5288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声明常量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指示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段模式和起始点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55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412776"/>
            <a:ext cx="7027481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      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CS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DS, AX 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 = CS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SI,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1CH*4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1CH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号中断向量所在地址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0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ES, AX 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ES = 0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;       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1CH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号中断向量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[ES:SI]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[old1ch], AX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保存向量之偏移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AX, [ES:SI+2]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[old1ch+2], AX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保存向量之段值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       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设置新的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1CH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号中断向量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CLI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关中断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AX, Entry_1CH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[ES:SI], AX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设置新向量之偏移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AX, CS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[ES:SI+2], AX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设置新向量之段值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STI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开中断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6804248" y="3753036"/>
            <a:ext cx="2304256" cy="540060"/>
          </a:xfrm>
          <a:prstGeom prst="wedgeRectCallout">
            <a:avLst>
              <a:gd name="adj1" fmla="val -62989"/>
              <a:gd name="adj2" fmla="val 387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保存原先的中断向量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6" name="圆角矩形标注 5"/>
          <p:cNvSpPr/>
          <p:nvPr/>
        </p:nvSpPr>
        <p:spPr>
          <a:xfrm>
            <a:off x="5436096" y="920975"/>
            <a:ext cx="3672408" cy="983602"/>
          </a:xfrm>
          <a:prstGeom prst="wedgeRoundRectCallout">
            <a:avLst>
              <a:gd name="adj1" fmla="val -63115"/>
              <a:gd name="adj2" fmla="val 5288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替换定时（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1CH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号）中断向量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先保存原中断向量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876256" y="5589240"/>
            <a:ext cx="2232248" cy="540060"/>
          </a:xfrm>
          <a:prstGeom prst="wedgeRectCallout">
            <a:avLst>
              <a:gd name="adj1" fmla="val -62989"/>
              <a:gd name="adj2" fmla="val 387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设置新的中断向量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883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733133"/>
            <a:ext cx="7963585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Continue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16H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等待并接受用户按键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CMP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20H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JB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Continue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不可显示字符，就不显示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14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显示所按字符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CMP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AL, '!'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JNZ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Continue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只要不是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'!'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，继续等待并接受按键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5940152" y="4277667"/>
            <a:ext cx="2016224" cy="540060"/>
          </a:xfrm>
          <a:prstGeom prst="wedgeRectCallout">
            <a:avLst>
              <a:gd name="adj1" fmla="val -38219"/>
              <a:gd name="adj2" fmla="val -7521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显示可显示字符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6" name="圆角矩形标注 5"/>
          <p:cNvSpPr/>
          <p:nvPr/>
        </p:nvSpPr>
        <p:spPr>
          <a:xfrm>
            <a:off x="3923928" y="1241332"/>
            <a:ext cx="3672408" cy="983602"/>
          </a:xfrm>
          <a:prstGeom prst="wedgeRoundRectCallout">
            <a:avLst>
              <a:gd name="adj1" fmla="val -63115"/>
              <a:gd name="adj2" fmla="val 5288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接受用户按键，并显示之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不是‘！’键，则继续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69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1807684"/>
            <a:ext cx="796358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Stop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恢复原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1C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号中断向量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EAX, [CS:old1ch]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获取保存的原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1CH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号中断向量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[ES:SI], EAX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恢复原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1CH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号中断向量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4CH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结束程序，返回操作系统（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DOS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）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21H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;=======================================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2699792" y="4509120"/>
            <a:ext cx="2016224" cy="648072"/>
          </a:xfrm>
          <a:prstGeom prst="wedgeRectCallout">
            <a:avLst>
              <a:gd name="adj1" fmla="val -37522"/>
              <a:gd name="adj2" fmla="val -8715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假设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环境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6" name="圆角矩形标注 5"/>
          <p:cNvSpPr/>
          <p:nvPr/>
        </p:nvSpPr>
        <p:spPr>
          <a:xfrm>
            <a:off x="4067944" y="1196752"/>
            <a:ext cx="3672408" cy="983602"/>
          </a:xfrm>
          <a:prstGeom prst="wedgeRoundRectCallout">
            <a:avLst>
              <a:gd name="adj1" fmla="val -40897"/>
              <a:gd name="adj2" fmla="val 7648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恢复原先的定时中断向量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结束程序运行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766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555220"/>
            <a:ext cx="7963585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Entry_1CH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DEC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BYTE 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CS:count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]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计数器减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JZ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ETIME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当计数为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，显示时间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IRET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否则，中断返回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ETIME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显示当前时间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BYTE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CS:count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], 18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重新设置计数初值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STI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开中断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EchoTime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显示当前时间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IRET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中断返回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;-----------------------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6" name="圆角矩形标注 5"/>
          <p:cNvSpPr/>
          <p:nvPr/>
        </p:nvSpPr>
        <p:spPr>
          <a:xfrm>
            <a:off x="5364088" y="1404316"/>
            <a:ext cx="3672408" cy="983602"/>
          </a:xfrm>
          <a:prstGeom prst="wedgeRoundRectCallout">
            <a:avLst>
              <a:gd name="adj1" fmla="val -40897"/>
              <a:gd name="adj2" fmla="val 7648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计数（约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秒刷新一次）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刷新时间值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11188" y="1699342"/>
            <a:ext cx="4392860" cy="727795"/>
          </a:xfrm>
          <a:prstGeom prst="wedgeRoundRectCallout">
            <a:avLst>
              <a:gd name="adj1" fmla="val -8393"/>
              <a:gd name="adj2" fmla="val 7358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新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的定时（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1CH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号）中断处理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1799506" y="6317940"/>
            <a:ext cx="2016224" cy="540060"/>
          </a:xfrm>
          <a:prstGeom prst="wedgeRectCallout">
            <a:avLst>
              <a:gd name="adj1" fmla="val -38219"/>
              <a:gd name="adj2" fmla="val -7521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显示当前时间值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0" y="3140968"/>
            <a:ext cx="1152128" cy="540060"/>
          </a:xfrm>
          <a:prstGeom prst="wedgeRectCallout">
            <a:avLst>
              <a:gd name="adj1" fmla="val 44810"/>
              <a:gd name="adj2" fmla="val 8758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中断返回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2031" y="5301208"/>
            <a:ext cx="1152128" cy="540060"/>
          </a:xfrm>
          <a:prstGeom prst="wedgeRectCallout">
            <a:avLst>
              <a:gd name="adj1" fmla="val 44810"/>
              <a:gd name="adj2" fmla="val 8758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中断返回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252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9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819" y="2369780"/>
            <a:ext cx="7963585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EchoTime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   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获得并显示当前时间（时分秒）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保护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PUSHA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保护通用寄存器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AX, CS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DS, AX            ;DS = CS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2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1AH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[hour], CH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[minute], CL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[second], DH 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3851920" y="4221088"/>
            <a:ext cx="3960440" cy="1296144"/>
          </a:xfrm>
          <a:prstGeom prst="wedgeRectCallout">
            <a:avLst>
              <a:gd name="adj1" fmla="val -61194"/>
              <a:gd name="adj2" fmla="val -3762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1AH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号中断处理程序的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功能取得当前时间，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返回时，在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中含有时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、分和秒的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BCD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码。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6" name="圆角矩形标注 5"/>
          <p:cNvSpPr/>
          <p:nvPr/>
        </p:nvSpPr>
        <p:spPr>
          <a:xfrm>
            <a:off x="3779912" y="1221262"/>
            <a:ext cx="3672408" cy="983602"/>
          </a:xfrm>
          <a:prstGeom prst="wedgeRoundRectCallout">
            <a:avLst>
              <a:gd name="adj1" fmla="val -40897"/>
              <a:gd name="adj2" fmla="val 7648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显示当前时间值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从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RT/CMOS RAM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中取得时间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75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8.3.1  </a:t>
            </a:r>
            <a:r>
              <a:rPr lang="zh-CN" altLang="en-US" b="1" dirty="0" smtClean="0">
                <a:solidFill>
                  <a:srgbClr val="0000FF"/>
                </a:solidFill>
              </a:rPr>
              <a:t>中断和中断传送方式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中断传送方式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11559" y="1772816"/>
            <a:ext cx="792125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中断传送方式的具体过程是：当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需要输入或输出数据时，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先作一些必要的准备工作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有时包括启动外部设备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，然后继续执行程序；当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外设完成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一个数据的输入或输出后，则向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发出中断请求，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就挂起正在执行的程序，转去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执行输入或输出操作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，在完成输入或输出操作后，返回原程序继续执行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03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819" y="1808651"/>
            <a:ext cx="7963585" cy="363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设置光标（显示时间的位置）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BH,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3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取得当前光标位置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保存当前光标位置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DX, (ROW&lt;&lt;8) + COLUMN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AH, 2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INT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10H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设置显示时间的开始位置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2915816" y="5301208"/>
            <a:ext cx="3672408" cy="864096"/>
          </a:xfrm>
          <a:prstGeom prst="wedgeRectCallout">
            <a:avLst>
              <a:gd name="adj1" fmla="val -40662"/>
              <a:gd name="adj2" fmla="val -6674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设置在屏幕上显示时间的位置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6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819" y="1809618"/>
            <a:ext cx="7963585" cy="3995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显示当前时间（时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秒）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AL,[hour]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MOV   AL,':'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MOV   AL,[minute]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MOV   AL,':'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MOV   AL,[second]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499992" y="5445224"/>
            <a:ext cx="2664296" cy="720080"/>
          </a:xfrm>
          <a:prstGeom prst="wedgeRectCallout">
            <a:avLst>
              <a:gd name="adj1" fmla="val -37645"/>
              <a:gd name="adj2" fmla="val -765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显示时间（时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秒）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6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819" y="1734708"/>
            <a:ext cx="7963585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恢复光标原先位置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DX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MOV   AH, 2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INT   10H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重新位置位置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POPA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恢复通用寄存器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POP   DS  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恢复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DS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RET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4067944" y="1907250"/>
            <a:ext cx="2016224" cy="540060"/>
          </a:xfrm>
          <a:prstGeom prst="wedgeRectCallout">
            <a:avLst>
              <a:gd name="adj1" fmla="val -62989"/>
              <a:gd name="adj2" fmla="val 387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恢复原光标位置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2987824" y="4581128"/>
            <a:ext cx="2016224" cy="540060"/>
          </a:xfrm>
          <a:prstGeom prst="wedgeRectCallout">
            <a:avLst>
              <a:gd name="adj1" fmla="val -39266"/>
              <a:gd name="adj2" fmla="val -7195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28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819" y="2096683"/>
            <a:ext cx="7963585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EchoBCD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PUSH  AX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SHR   AL, 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ADD   AL, '0'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POP   AX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AND   AL, 0FH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ADD   AL, '0'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CALL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RET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3923928" y="3914969"/>
            <a:ext cx="2016224" cy="540060"/>
          </a:xfrm>
          <a:prstGeom prst="wedgeRectCallout">
            <a:avLst>
              <a:gd name="adj1" fmla="val -63687"/>
              <a:gd name="adj2" fmla="val -4004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显示一个字符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6" name="圆角矩形标注 5"/>
          <p:cNvSpPr/>
          <p:nvPr/>
        </p:nvSpPr>
        <p:spPr>
          <a:xfrm>
            <a:off x="3563888" y="1772145"/>
            <a:ext cx="3672408" cy="983602"/>
          </a:xfrm>
          <a:prstGeom prst="wedgeRoundRectCallout">
            <a:avLst>
              <a:gd name="adj1" fmla="val -40897"/>
              <a:gd name="adj2" fmla="val 7648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BCD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码值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800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819" y="1948798"/>
            <a:ext cx="79635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PutChar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:</a:t>
            </a:r>
            <a:endParaRPr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BH,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MOV   AH, 14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INT   10H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    RET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;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6" name="圆角矩形标注 5"/>
          <p:cNvSpPr/>
          <p:nvPr/>
        </p:nvSpPr>
        <p:spPr>
          <a:xfrm>
            <a:off x="3779912" y="1456996"/>
            <a:ext cx="3672408" cy="1395939"/>
          </a:xfrm>
          <a:prstGeom prst="wedgeRoundRectCallout">
            <a:avLst>
              <a:gd name="adj1" fmla="val -40897"/>
              <a:gd name="adj2" fmla="val 7648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显示一个字符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BIOS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TTY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方式显示功能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96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dp85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819" y="2047294"/>
            <a:ext cx="7963585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second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   0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秒数保存单元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minute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	  0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分数保存单元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hour 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	  0           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时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数保存单元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count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DB   1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计数器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old1ch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DD   0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用于保存原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1CH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号中断向量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;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8.3.7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中断处理程序设计</a:t>
            </a:r>
            <a:endParaRPr lang="zh-CN" altLang="en-US" dirty="0" smtClean="0"/>
          </a:p>
        </p:txBody>
      </p:sp>
      <p:sp>
        <p:nvSpPr>
          <p:cNvPr id="6" name="圆角矩形标注 5"/>
          <p:cNvSpPr/>
          <p:nvPr/>
        </p:nvSpPr>
        <p:spPr>
          <a:xfrm>
            <a:off x="3851920" y="1137694"/>
            <a:ext cx="3024336" cy="590298"/>
          </a:xfrm>
          <a:prstGeom prst="wedgeRoundRectCallout">
            <a:avLst>
              <a:gd name="adj1" fmla="val -39365"/>
              <a:gd name="adj2" fmla="val 11580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变量部分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91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8.3.2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中断向量表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中断向量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72816"/>
            <a:ext cx="7921625" cy="43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处理器共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能支持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种类型的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中断，给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每一种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中断安排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中断类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型号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（简称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），中断号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～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0FFH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例如：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属于内部中断的除法出错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；初始情况下属于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外部中断的定时器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，键盘中断号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处理中断（响应中断）的程序被称为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，或者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中断响应程序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，或者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中断响应处理程序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。每种不同类型的中断，都有对应的中断处理程序。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中断处理程序的开始地址被称为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中断向量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。地址就是指针，指针的图示是</a:t>
            </a:r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箭头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，就是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矢量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8.3.2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中断向量表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中断向量表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种类型的中断都由相应的中断处理程序来处理，为了使系统在响应中断后，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能快速地转入对应的中断处理程序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，系统用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一张表来保存这些中断处理程序的入口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地址（中断向量），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该表就称为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中断向量表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向量表的每一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项是一个中断向量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，也就是一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个中断处理程序的入口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中断向量表中的中断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向量也依次编号为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～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FF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号中断向量就保存处理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中断号为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的中断处理程序的入口地址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。一般不再区分中断号（中断类型号）和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中断向量号。</a:t>
            </a:r>
          </a:p>
        </p:txBody>
      </p:sp>
    </p:spTree>
    <p:extLst>
      <p:ext uri="{BB962C8B-B14F-4D97-AF65-F5344CB8AC3E}">
        <p14:creationId xmlns:p14="http://schemas.microsoft.com/office/powerpoint/2010/main" val="114318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8.3.2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中断向量表</a:t>
            </a:r>
            <a:endParaRPr lang="zh-CN" altLang="en-US" dirty="0" smtClean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中断向量表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47529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实方式下的中断向量表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于内存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最低端的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1K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字节空间中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每个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中断向量占用四个字节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低地址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两字节保存中断处理程序入口地址的偏移，后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高地址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两字节保存中断处理程序入口地址的段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个中断向量的中断向量表需要占用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1K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字节内存空间。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603" y="2655793"/>
            <a:ext cx="3691935" cy="317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1971822" y="6021288"/>
            <a:ext cx="7200800" cy="836712"/>
          </a:xfrm>
          <a:prstGeom prst="wedgeRoundRectCallout">
            <a:avLst>
              <a:gd name="adj1" fmla="val -2125"/>
              <a:gd name="adj2" fmla="val -8526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根据中断向量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号可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方便地计算出中断向量所在单元的地址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中断向量号为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，则中断向量所在单元的开始地址是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4*n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958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</a:rPr>
              <a:t>8.3.2</a:t>
            </a:r>
            <a:r>
              <a:rPr lang="zh-CN" altLang="en-US" b="1" dirty="0" smtClean="0">
                <a:solidFill>
                  <a:srgbClr val="0000FF"/>
                </a:solidFill>
              </a:rPr>
              <a:t>  中断向量表</a:t>
            </a:r>
            <a:endParaRPr lang="zh-CN" altLang="en-US" dirty="0" smtClean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中断向量号的安排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1413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在系统中，某个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分配给哪个中断，即某个中断向量含有哪个中断处理程序的入口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地址，存在一些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规定和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约定。应用程序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不能违反规定，不宜不遵守约定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6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237928"/>
              </p:ext>
            </p:extLst>
          </p:nvPr>
        </p:nvGraphicFramePr>
        <p:xfrm>
          <a:off x="1043112" y="3140968"/>
          <a:ext cx="6121176" cy="3168944"/>
        </p:xfrm>
        <a:graphic>
          <a:graphicData uri="http://schemas.openxmlformats.org/drawingml/2006/table">
            <a:tbl>
              <a:tblPr/>
              <a:tblGrid>
                <a:gridCol w="749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8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除法出错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定时器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单步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键盘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非屏蔽中断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保留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从中断控制器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断点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串行通信接口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2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溢出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串行通信接口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保留（打印屏幕）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硬盘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并行口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)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保留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软盘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保留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 charset="-122"/>
                          <a:ea typeface="宋体" charset="-122"/>
                        </a:rPr>
                        <a:t>打印机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矩形标注 8"/>
          <p:cNvSpPr/>
          <p:nvPr/>
        </p:nvSpPr>
        <p:spPr>
          <a:xfrm>
            <a:off x="7452320" y="3429000"/>
            <a:ext cx="1465559" cy="776557"/>
          </a:xfrm>
          <a:prstGeom prst="wedgeRectCallout">
            <a:avLst>
              <a:gd name="adj1" fmla="val -43880"/>
              <a:gd name="adj2" fmla="val 747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最初的情况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74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8149</TotalTime>
  <Words>4418</Words>
  <Application>Microsoft Office PowerPoint</Application>
  <PresentationFormat>全屏显示(4:3)</PresentationFormat>
  <Paragraphs>660</Paragraphs>
  <Slides>55</Slides>
  <Notes>55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黑体</vt:lpstr>
      <vt:lpstr>隶书</vt:lpstr>
      <vt:lpstr>宋体</vt:lpstr>
      <vt:lpstr>Arial</vt:lpstr>
      <vt:lpstr>Tahoma</vt:lpstr>
      <vt:lpstr>Times New Roman</vt:lpstr>
      <vt:lpstr>Verdana</vt:lpstr>
      <vt:lpstr>Wingdings</vt:lpstr>
      <vt:lpstr>Profile</vt:lpstr>
      <vt:lpstr>Visio</vt:lpstr>
      <vt:lpstr>VISIO</vt:lpstr>
      <vt:lpstr>Visio.Drawing.11</vt:lpstr>
      <vt:lpstr>第8章  输入输出和中断</vt:lpstr>
      <vt:lpstr>8.3  中断及其处理</vt:lpstr>
      <vt:lpstr>8.3.1  中断和中断传送方式</vt:lpstr>
      <vt:lpstr>8.3.1  中断和中断传送方式</vt:lpstr>
      <vt:lpstr>8.3.1  中断和中断传送方式</vt:lpstr>
      <vt:lpstr>8.3.2  中断向量表</vt:lpstr>
      <vt:lpstr>8.3.2  中断向量表</vt:lpstr>
      <vt:lpstr>8.3.2  中断向量表</vt:lpstr>
      <vt:lpstr>8.3.2  中断向量表</vt:lpstr>
      <vt:lpstr>8.3.2  中断向量表</vt:lpstr>
      <vt:lpstr>8.3.2  中断向量表</vt:lpstr>
      <vt:lpstr>8.3.3  中断响应过程</vt:lpstr>
      <vt:lpstr>8.3.3  中断响应过程</vt:lpstr>
      <vt:lpstr>8.3.3  中断响应过程</vt:lpstr>
      <vt:lpstr>8.3.3  中断响应过程</vt:lpstr>
      <vt:lpstr>8.3.3  中断响应过程</vt:lpstr>
      <vt:lpstr>8.3.3  中断响应过程</vt:lpstr>
      <vt:lpstr>8.3.3  中断响应过程</vt:lpstr>
      <vt:lpstr>8.3.4  内部中断</vt:lpstr>
      <vt:lpstr>8.3.4  内部中断</vt:lpstr>
      <vt:lpstr>8.3.4  内部中断</vt:lpstr>
      <vt:lpstr>8.3.4  内部中断</vt:lpstr>
      <vt:lpstr>8.3.4  内部中断</vt:lpstr>
      <vt:lpstr>8.3.4  内部中断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8.3.6  中断优先级</vt:lpstr>
      <vt:lpstr>8.3.6  中断优先级</vt:lpstr>
      <vt:lpstr>8.3.6  中断优先级</vt:lpstr>
      <vt:lpstr>8.3.7  中断处理程序设计</vt:lpstr>
      <vt:lpstr>8.3.7  中断处理程序设计</vt:lpstr>
      <vt:lpstr>8.3.7  中断处理程序设计</vt:lpstr>
      <vt:lpstr>8.3.7  中断处理程序设计</vt:lpstr>
      <vt:lpstr>8.3.7  中断处理程序设计</vt:lpstr>
      <vt:lpstr>8.3.7  中断处理程序设计</vt:lpstr>
      <vt:lpstr>8.3.7  中断处理程序设计</vt:lpstr>
      <vt:lpstr>8.3.7  中断处理程序设计</vt:lpstr>
      <vt:lpstr>8.3.7  中断处理程序设计</vt:lpstr>
      <vt:lpstr>8.3.7  中断处理程序设计</vt:lpstr>
      <vt:lpstr>8.3.7  中断处理程序设计</vt:lpstr>
      <vt:lpstr>8.3.7  中断处理程序设计</vt:lpstr>
      <vt:lpstr>8.3.7  中断处理程序设计</vt:lpstr>
      <vt:lpstr>8.3.7  中断处理程序设计</vt:lpstr>
      <vt:lpstr>8.3.7  中断处理程序设计</vt:lpstr>
      <vt:lpstr>8.3.7  中断处理程序设计</vt:lpstr>
      <vt:lpstr>8.3.7  中断处理程序设计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ASM_CH5</dc:title>
  <dc:creator>YJW</dc:creator>
  <cp:lastModifiedBy>沈家赟</cp:lastModifiedBy>
  <cp:revision>1382</cp:revision>
  <dcterms:created xsi:type="dcterms:W3CDTF">2008-02-14T05:21:14Z</dcterms:created>
  <dcterms:modified xsi:type="dcterms:W3CDTF">2016-06-22T09:55:37Z</dcterms:modified>
</cp:coreProperties>
</file>