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C355-A1A9-4D76-B296-C31129F9092C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2C63-C89C-405F-A05E-E573D643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6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C355-A1A9-4D76-B296-C31129F9092C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2C63-C89C-405F-A05E-E573D643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1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C355-A1A9-4D76-B296-C31129F9092C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2C63-C89C-405F-A05E-E573D643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9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C355-A1A9-4D76-B296-C31129F9092C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2C63-C89C-405F-A05E-E573D643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C355-A1A9-4D76-B296-C31129F9092C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2C63-C89C-405F-A05E-E573D643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1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C355-A1A9-4D76-B296-C31129F9092C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2C63-C89C-405F-A05E-E573D643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C355-A1A9-4D76-B296-C31129F9092C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2C63-C89C-405F-A05E-E573D643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C355-A1A9-4D76-B296-C31129F9092C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2C63-C89C-405F-A05E-E573D643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1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C355-A1A9-4D76-B296-C31129F9092C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2C63-C89C-405F-A05E-E573D643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C355-A1A9-4D76-B296-C31129F9092C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2C63-C89C-405F-A05E-E573D643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C355-A1A9-4D76-B296-C31129F9092C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2C63-C89C-405F-A05E-E573D643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6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C355-A1A9-4D76-B296-C31129F9092C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2C63-C89C-405F-A05E-E573D643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13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0930" y="1162973"/>
            <a:ext cx="7288568" cy="2175029"/>
          </a:xfrm>
        </p:spPr>
        <p:txBody>
          <a:bodyPr>
            <a:noAutofit/>
          </a:bodyPr>
          <a:lstStyle/>
          <a:p>
            <a:r>
              <a:rPr lang="en-US" altLang="zh-CN" sz="8000" b="1" dirty="0" smtClean="0"/>
              <a:t>Linear Algebra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15525" y="4659761"/>
            <a:ext cx="2547892" cy="1251752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/>
              <a:t>1427405017</a:t>
            </a:r>
          </a:p>
          <a:p>
            <a:pPr algn="r"/>
            <a:r>
              <a:rPr lang="zh-CN" altLang="en-US" sz="2000" dirty="0"/>
              <a:t>沈家</a:t>
            </a:r>
            <a:r>
              <a:rPr lang="zh-CN" altLang="en-US" sz="2000" dirty="0" smtClean="0"/>
              <a:t>赟</a:t>
            </a:r>
            <a:endParaRPr lang="en-US" altLang="zh-CN" sz="2000" dirty="0" smtClean="0"/>
          </a:p>
          <a:p>
            <a:pPr algn="r"/>
            <a:r>
              <a:rPr lang="en-US" altLang="zh-CN" sz="2000" dirty="0" smtClean="0"/>
              <a:t>2016.10</a:t>
            </a:r>
            <a:endParaRPr lang="zh-CN" altLang="en-US" sz="2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815525" y="1310468"/>
            <a:ext cx="0" cy="4607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直角三角形 3"/>
          <p:cNvSpPr/>
          <p:nvPr/>
        </p:nvSpPr>
        <p:spPr>
          <a:xfrm rot="5400000">
            <a:off x="2213810" y="-2213810"/>
            <a:ext cx="657726" cy="508534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6200000">
            <a:off x="9348537" y="4014536"/>
            <a:ext cx="601579" cy="508534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Tensors</a:t>
            </a:r>
            <a:endParaRPr lang="zh-CN" altLang="en-US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4000" b="1" dirty="0" smtClean="0"/>
                  <a:t>Usage:  </a:t>
                </a:r>
              </a:p>
              <a:p>
                <a:pPr lvl="1"/>
                <a:r>
                  <a:rPr lang="en-US" altLang="zh-CN" sz="3200" dirty="0"/>
                  <a:t> We denote a tensor named “A” with this typeface: </a:t>
                </a:r>
                <a:r>
                  <a:rPr lang="en-US" altLang="zh-CN" sz="3200" b="1" dirty="0"/>
                  <a:t>A</a:t>
                </a:r>
                <a:r>
                  <a:rPr lang="en-US" altLang="zh-CN" sz="3200" dirty="0"/>
                  <a:t>. </a:t>
                </a:r>
                <a:endParaRPr lang="en-US" altLang="zh-CN" sz="3200" dirty="0" smtClean="0"/>
              </a:p>
              <a:p>
                <a:pPr lvl="1"/>
                <a:r>
                  <a:rPr lang="en-US" altLang="zh-CN" sz="3200" dirty="0"/>
                  <a:t> </a:t>
                </a:r>
                <a:r>
                  <a:rPr lang="en-US" altLang="zh-CN" sz="3200" dirty="0" smtClean="0"/>
                  <a:t>We </a:t>
                </a:r>
                <a:r>
                  <a:rPr lang="en-US" altLang="zh-CN" sz="3200" dirty="0"/>
                  <a:t>identify the element of A at coordinates (</a:t>
                </a:r>
                <a:r>
                  <a:rPr lang="en-US" altLang="zh-CN" sz="3200" i="1" dirty="0" err="1"/>
                  <a:t>i,j,k</a:t>
                </a:r>
                <a:r>
                  <a:rPr lang="en-US" altLang="zh-CN" sz="3200" dirty="0"/>
                  <a:t>) by writing </a:t>
                </a:r>
              </a:p>
              <a:p>
                <a:pPr marL="457200" lvl="1" indent="0">
                  <a:buNone/>
                </a:pPr>
                <a:r>
                  <a:rPr lang="en-US" altLang="zh-CN" sz="3200" b="1" dirty="0"/>
                  <a:t>	</a:t>
                </a:r>
                <a:r>
                  <a:rPr lang="en-US" altLang="zh-CN" sz="3200" b="1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4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800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4800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48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838200" y="1626519"/>
            <a:ext cx="3830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05589"/>
          </a:xfrm>
        </p:spPr>
        <p:txBody>
          <a:bodyPr>
            <a:normAutofit/>
          </a:bodyPr>
          <a:lstStyle/>
          <a:p>
            <a:r>
              <a:rPr lang="en-US" altLang="zh-CN" b="1" dirty="0"/>
              <a:t>Multiplying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Matrices </a:t>
            </a:r>
            <a:r>
              <a:rPr lang="en-US" altLang="zh-CN" b="1" dirty="0"/>
              <a:t>and Vectors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831850" y="5213684"/>
            <a:ext cx="10515600" cy="875966"/>
          </a:xfrm>
        </p:spPr>
        <p:txBody>
          <a:bodyPr/>
          <a:lstStyle/>
          <a:p>
            <a:r>
              <a:rPr lang="en-US" altLang="zh-CN" i="1" dirty="0"/>
              <a:t>One of the most important operations involving matrices is multiplication of two matrices. </a:t>
            </a:r>
            <a:endParaRPr lang="zh-CN" altLang="en-US" i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946485" y="4764505"/>
            <a:ext cx="8309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5400000">
            <a:off x="2213810" y="-2213810"/>
            <a:ext cx="657726" cy="508534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>
            <a:off x="9348537" y="4014536"/>
            <a:ext cx="601579" cy="508534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0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Multiplying</a:t>
            </a:r>
            <a:endParaRPr lang="zh-CN" altLang="en-US" sz="54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b="1" dirty="0" smtClean="0"/>
              <a:t>Definition:  </a:t>
            </a:r>
          </a:p>
          <a:p>
            <a:pPr lvl="1"/>
            <a:r>
              <a:rPr lang="en-US" altLang="zh-CN" sz="3200" dirty="0"/>
              <a:t>The </a:t>
            </a:r>
            <a:r>
              <a:rPr lang="en-US" altLang="zh-CN" sz="3200" b="1" i="1" dirty="0"/>
              <a:t>matrix product of matrices</a:t>
            </a:r>
            <a:r>
              <a:rPr lang="en-US" altLang="zh-CN" sz="3200" dirty="0"/>
              <a:t> A and B is a third matrix C.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38200" y="1626519"/>
            <a:ext cx="3830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Multiplying</a:t>
            </a:r>
            <a:endParaRPr lang="zh-CN" altLang="en-US" sz="54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b="1" dirty="0" smtClean="0"/>
              <a:t>Usage:  </a:t>
            </a:r>
          </a:p>
          <a:p>
            <a:pPr lvl="1"/>
            <a:r>
              <a:rPr lang="en-US" altLang="zh-CN" sz="3200" dirty="0" smtClean="0"/>
              <a:t> In order for </a:t>
            </a:r>
            <a:r>
              <a:rPr lang="en-US" altLang="zh-CN" sz="3200" dirty="0"/>
              <a:t>this product to be </a:t>
            </a:r>
            <a:r>
              <a:rPr lang="en-US" altLang="zh-CN" sz="3200" dirty="0" smtClean="0"/>
              <a:t>defined</a:t>
            </a:r>
            <a:r>
              <a:rPr lang="en-US" altLang="zh-CN" sz="3200" dirty="0"/>
              <a:t>, </a:t>
            </a:r>
            <a:r>
              <a:rPr lang="en-US" altLang="zh-CN" sz="3200" b="1" dirty="0"/>
              <a:t>A</a:t>
            </a:r>
            <a:r>
              <a:rPr lang="en-US" altLang="zh-CN" sz="3200" dirty="0"/>
              <a:t> must have the same number of columns as </a:t>
            </a:r>
            <a:r>
              <a:rPr lang="en-US" altLang="zh-CN" sz="3200" b="1" dirty="0"/>
              <a:t>B</a:t>
            </a:r>
            <a:r>
              <a:rPr lang="en-US" altLang="zh-CN" sz="3200" dirty="0"/>
              <a:t> has rows. </a:t>
            </a:r>
            <a:endParaRPr lang="en-US" altLang="zh-CN" sz="3200" dirty="0" smtClean="0"/>
          </a:p>
          <a:p>
            <a:pPr lvl="1"/>
            <a:r>
              <a:rPr lang="en-US" altLang="zh-CN" sz="3200" dirty="0"/>
              <a:t> </a:t>
            </a:r>
            <a:r>
              <a:rPr lang="en-US" altLang="zh-CN" sz="3200" dirty="0" smtClean="0"/>
              <a:t>If </a:t>
            </a:r>
            <a:r>
              <a:rPr lang="en-US" altLang="zh-CN" sz="3200" b="1" dirty="0"/>
              <a:t>A</a:t>
            </a:r>
            <a:r>
              <a:rPr lang="en-US" altLang="zh-CN" sz="3200" dirty="0"/>
              <a:t> is of shape </a:t>
            </a:r>
            <a:r>
              <a:rPr lang="en-US" altLang="zh-CN" sz="3200" i="1" dirty="0" err="1"/>
              <a:t>m×n</a:t>
            </a:r>
            <a:r>
              <a:rPr lang="en-US" altLang="zh-CN" sz="3200" dirty="0"/>
              <a:t> and </a:t>
            </a:r>
            <a:r>
              <a:rPr lang="en-US" altLang="zh-CN" sz="3200" b="1" dirty="0"/>
              <a:t>B</a:t>
            </a:r>
            <a:r>
              <a:rPr lang="en-US" altLang="zh-CN" sz="3200" dirty="0"/>
              <a:t> is of shape </a:t>
            </a:r>
            <a:r>
              <a:rPr lang="en-US" altLang="zh-CN" sz="3200" i="1" dirty="0" err="1"/>
              <a:t>n×p</a:t>
            </a:r>
            <a:r>
              <a:rPr lang="en-US" altLang="zh-CN" sz="3200" dirty="0"/>
              <a:t>, then </a:t>
            </a:r>
            <a:r>
              <a:rPr lang="en-US" altLang="zh-CN" sz="3200" b="1" dirty="0"/>
              <a:t>C</a:t>
            </a:r>
            <a:r>
              <a:rPr lang="en-US" altLang="zh-CN" sz="3200" dirty="0"/>
              <a:t> is of shape </a:t>
            </a:r>
            <a:r>
              <a:rPr lang="en-US" altLang="zh-CN" sz="3200" i="1" dirty="0" err="1" smtClean="0"/>
              <a:t>m×p</a:t>
            </a:r>
            <a:r>
              <a:rPr lang="en-US" altLang="zh-CN" sz="3200" dirty="0" smtClean="0"/>
              <a:t>.</a:t>
            </a:r>
            <a:endParaRPr lang="en-US" altLang="zh-CN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38200" y="1626519"/>
            <a:ext cx="3830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8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smtClean="0"/>
              <a:t>Multiplying</a:t>
            </a:r>
            <a:endParaRPr lang="zh-CN" altLang="en-US" sz="54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b="1" dirty="0" smtClean="0"/>
              <a:t>E.g.  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838200" y="1626519"/>
            <a:ext cx="3830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698525" y="3771450"/>
                <a:ext cx="3827850" cy="1512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6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600" b="0" i="1" baseline="-25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600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altLang="zh-CN" sz="3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36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baseline="-250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36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600" b="0" i="1" baseline="-250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525" y="3771450"/>
                <a:ext cx="3827850" cy="1512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698524" y="2459984"/>
                <a:ext cx="382785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4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524" y="2459984"/>
                <a:ext cx="3827851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5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Multiplying</a:t>
            </a:r>
            <a:endParaRPr lang="zh-CN" altLang="en-US" sz="54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b="1" dirty="0" smtClean="0"/>
              <a:t>Features:</a:t>
            </a:r>
          </a:p>
          <a:p>
            <a:pPr lvl="1"/>
            <a:r>
              <a:rPr lang="en-US" altLang="zh-CN" sz="3600" b="1" dirty="0" smtClean="0"/>
              <a:t>distributive:  A(B </a:t>
            </a:r>
            <a:r>
              <a:rPr lang="en-US" altLang="zh-CN" sz="3600" b="1" dirty="0"/>
              <a:t>+ C) = AB </a:t>
            </a:r>
            <a:r>
              <a:rPr lang="en-US" altLang="zh-CN" sz="3600" b="1" dirty="0" smtClean="0"/>
              <a:t>+ AC</a:t>
            </a:r>
          </a:p>
          <a:p>
            <a:pPr lvl="1"/>
            <a:r>
              <a:rPr lang="en-US" altLang="zh-CN" sz="3600" b="1" dirty="0" smtClean="0"/>
              <a:t>associative:  A(BC</a:t>
            </a:r>
            <a:r>
              <a:rPr lang="en-US" altLang="zh-CN" sz="3600" b="1" dirty="0"/>
              <a:t>) = (</a:t>
            </a:r>
            <a:r>
              <a:rPr lang="en-US" altLang="zh-CN" sz="3600" b="1" dirty="0" smtClean="0"/>
              <a:t>AB)C</a:t>
            </a:r>
          </a:p>
          <a:p>
            <a:pPr lvl="1"/>
            <a:endParaRPr lang="en-US" altLang="zh-CN" sz="3600" b="1" dirty="0"/>
          </a:p>
          <a:p>
            <a:pPr lvl="1"/>
            <a:r>
              <a:rPr lang="en-US" altLang="zh-CN" sz="3600" b="1" dirty="0" err="1"/>
              <a:t>e</a:t>
            </a:r>
            <a:r>
              <a:rPr lang="en-US" altLang="zh-CN" sz="3600" b="1" dirty="0" err="1" smtClean="0"/>
              <a:t>tc</a:t>
            </a:r>
            <a:r>
              <a:rPr lang="en-US" altLang="zh-CN" sz="3600" b="1" dirty="0"/>
              <a:t>:  (</a:t>
            </a:r>
            <a:r>
              <a:rPr lang="en-US" altLang="zh-CN" sz="3600" b="1" dirty="0" smtClean="0"/>
              <a:t>AB)</a:t>
            </a:r>
            <a:r>
              <a:rPr lang="en-US" altLang="zh-CN" sz="3600" b="1" baseline="30000" dirty="0" smtClean="0"/>
              <a:t>T</a:t>
            </a:r>
            <a:r>
              <a:rPr lang="en-US" altLang="zh-CN" sz="3600" b="1" dirty="0" smtClean="0"/>
              <a:t> </a:t>
            </a:r>
            <a:r>
              <a:rPr lang="en-US" altLang="zh-CN" sz="3600" b="1" dirty="0"/>
              <a:t>= </a:t>
            </a:r>
            <a:r>
              <a:rPr lang="en-US" altLang="zh-CN" sz="3600" b="1" dirty="0" smtClean="0"/>
              <a:t>B</a:t>
            </a:r>
            <a:r>
              <a:rPr lang="en-US" altLang="zh-CN" sz="3600" b="1" baseline="30000" dirty="0" smtClean="0"/>
              <a:t>T</a:t>
            </a:r>
            <a:r>
              <a:rPr lang="en-US" altLang="zh-CN" sz="3600" b="1" dirty="0" smtClean="0"/>
              <a:t>A</a:t>
            </a:r>
            <a:r>
              <a:rPr lang="en-US" altLang="zh-CN" sz="3600" b="1" baseline="30000" dirty="0" smtClean="0"/>
              <a:t>T</a:t>
            </a:r>
            <a:endParaRPr lang="en-US" altLang="zh-CN" sz="3600" b="1" baseline="30000" dirty="0"/>
          </a:p>
          <a:p>
            <a:pPr marL="457200" lvl="1" indent="0">
              <a:buNone/>
            </a:pPr>
            <a:r>
              <a:rPr lang="en-US" altLang="zh-CN" sz="3600" b="1" dirty="0" smtClean="0"/>
              <a:t>		A</a:t>
            </a:r>
            <a:r>
              <a:rPr lang="en-US" altLang="zh-CN" sz="3600" i="1" dirty="0" smtClean="0"/>
              <a:t>x</a:t>
            </a:r>
            <a:r>
              <a:rPr lang="en-US" altLang="zh-CN" sz="3600" b="1" dirty="0" smtClean="0"/>
              <a:t> </a:t>
            </a:r>
            <a:r>
              <a:rPr lang="en-US" altLang="zh-CN" sz="3600" b="1" dirty="0"/>
              <a:t>= </a:t>
            </a:r>
            <a:r>
              <a:rPr lang="en-US" altLang="zh-CN" sz="3600" i="1" dirty="0"/>
              <a:t>b</a:t>
            </a:r>
          </a:p>
          <a:p>
            <a:pPr lvl="1"/>
            <a:endParaRPr lang="en-US" altLang="zh-CN" sz="3600" b="1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838200" y="1626519"/>
            <a:ext cx="3830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78905" y="3031958"/>
            <a:ext cx="882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...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810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End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i="1" dirty="0" smtClean="0"/>
              <a:t>Demo ends here.</a:t>
            </a:r>
          </a:p>
        </p:txBody>
      </p:sp>
      <p:sp>
        <p:nvSpPr>
          <p:cNvPr id="6" name="直角三角形 5"/>
          <p:cNvSpPr/>
          <p:nvPr/>
        </p:nvSpPr>
        <p:spPr>
          <a:xfrm rot="5400000">
            <a:off x="2213810" y="-2213810"/>
            <a:ext cx="657726" cy="508534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>
            <a:off x="9348537" y="4014536"/>
            <a:ext cx="601579" cy="508534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7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Scalars</a:t>
            </a:r>
            <a:r>
              <a:rPr lang="en-US" altLang="zh-CN" b="1" dirty="0"/>
              <a:t>,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Vectors</a:t>
            </a:r>
            <a:r>
              <a:rPr lang="en-US" altLang="zh-CN" b="1" dirty="0"/>
              <a:t>,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Matrices </a:t>
            </a:r>
            <a:r>
              <a:rPr lang="en-US" altLang="zh-CN" b="1" dirty="0"/>
              <a:t>and </a:t>
            </a:r>
            <a:r>
              <a:rPr lang="en-US" altLang="zh-CN" b="1" dirty="0" smtClean="0"/>
              <a:t>Tensors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831850" y="5213684"/>
            <a:ext cx="10515600" cy="875966"/>
          </a:xfrm>
        </p:spPr>
        <p:txBody>
          <a:bodyPr/>
          <a:lstStyle/>
          <a:p>
            <a:r>
              <a:rPr lang="en-US" altLang="zh-CN" i="1" dirty="0"/>
              <a:t>The study of linear algebra involves several types of mathematical object</a:t>
            </a:r>
            <a:endParaRPr lang="zh-CN" altLang="en-US" i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946485" y="4764505"/>
            <a:ext cx="8309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/>
        </p:nvSpPr>
        <p:spPr>
          <a:xfrm rot="5400000">
            <a:off x="2213810" y="-2213810"/>
            <a:ext cx="657726" cy="508534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6200000">
            <a:off x="9348537" y="4014536"/>
            <a:ext cx="601579" cy="508534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Scalars</a:t>
            </a:r>
            <a:endParaRPr lang="zh-CN" altLang="en-US" sz="54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b="1" dirty="0" smtClean="0"/>
              <a:t>Definition:  </a:t>
            </a:r>
          </a:p>
          <a:p>
            <a:pPr lvl="1"/>
            <a:r>
              <a:rPr lang="en-US" altLang="zh-CN" sz="3200" dirty="0" smtClean="0"/>
              <a:t>A </a:t>
            </a:r>
            <a:r>
              <a:rPr lang="en-US" altLang="zh-CN" sz="3200" b="1" i="1" dirty="0"/>
              <a:t>scalar</a:t>
            </a:r>
            <a:r>
              <a:rPr lang="en-US" altLang="zh-CN" sz="3200" dirty="0"/>
              <a:t> is just a single number, in contrast to most of the other objects studied in linear algebra, which are usually arrays of multiple numbers.</a:t>
            </a:r>
            <a:endParaRPr lang="zh-CN" altLang="en-US" sz="3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38200" y="1626519"/>
            <a:ext cx="3830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Scalars</a:t>
            </a:r>
            <a:endParaRPr lang="zh-CN" altLang="en-US" sz="54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b="1" dirty="0" smtClean="0"/>
              <a:t>Usage:  </a:t>
            </a:r>
          </a:p>
          <a:p>
            <a:pPr lvl="1"/>
            <a:r>
              <a:rPr lang="en-US" altLang="zh-CN" sz="3200" dirty="0"/>
              <a:t> We write scalars in italics. </a:t>
            </a:r>
            <a:endParaRPr lang="en-US" altLang="zh-CN" sz="3200" dirty="0" smtClean="0"/>
          </a:p>
          <a:p>
            <a:pPr lvl="1"/>
            <a:r>
              <a:rPr lang="en-US" altLang="zh-CN" sz="3200" dirty="0" smtClean="0"/>
              <a:t> We </a:t>
            </a:r>
            <a:r>
              <a:rPr lang="en-US" altLang="zh-CN" sz="3200" dirty="0"/>
              <a:t>usually give scalars lower-case variable names. When we introduce them, we specify what kind of number they are. </a:t>
            </a:r>
            <a:endParaRPr lang="en-US" altLang="zh-CN" sz="3200" dirty="0" smtClean="0"/>
          </a:p>
          <a:p>
            <a:pPr lvl="1"/>
            <a:r>
              <a:rPr lang="en-US" altLang="zh-CN" sz="3200" dirty="0" smtClean="0"/>
              <a:t> For </a:t>
            </a:r>
            <a:r>
              <a:rPr lang="en-US" altLang="zh-CN" sz="3200" dirty="0"/>
              <a:t>example, we might say “Let </a:t>
            </a:r>
            <a:r>
              <a:rPr lang="en-US" altLang="zh-CN" sz="3200" i="1" dirty="0" err="1" smtClean="0"/>
              <a:t>s</a:t>
            </a:r>
            <a:r>
              <a:rPr lang="en-US" altLang="zh-CN" sz="3200" dirty="0" err="1" smtClean="0"/>
              <a:t>∈R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be the slope of the line,” while </a:t>
            </a:r>
            <a:r>
              <a:rPr lang="en-US" altLang="zh-CN" sz="3200" dirty="0" smtClean="0"/>
              <a:t>defining </a:t>
            </a:r>
            <a:r>
              <a:rPr lang="en-US" altLang="zh-CN" sz="3200" dirty="0"/>
              <a:t>a real-valued scalar, or “Let </a:t>
            </a:r>
            <a:r>
              <a:rPr lang="en-US" altLang="zh-CN" sz="3200" i="1" dirty="0" err="1" smtClean="0"/>
              <a:t>n</a:t>
            </a:r>
            <a:r>
              <a:rPr lang="en-US" altLang="zh-CN" sz="3200" dirty="0" err="1" smtClean="0"/>
              <a:t>∈N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be the number of units,” while </a:t>
            </a:r>
            <a:r>
              <a:rPr lang="en-US" altLang="zh-CN" sz="3200" dirty="0" smtClean="0"/>
              <a:t>defining </a:t>
            </a:r>
            <a:r>
              <a:rPr lang="en-US" altLang="zh-CN" sz="3200" dirty="0"/>
              <a:t>a natural number scalar.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838200" y="1626519"/>
            <a:ext cx="3830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Vectors</a:t>
            </a:r>
            <a:endParaRPr lang="zh-CN" altLang="en-US" sz="54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b="1" dirty="0" smtClean="0"/>
              <a:t>Definition:  </a:t>
            </a:r>
          </a:p>
          <a:p>
            <a:pPr lvl="1"/>
            <a:r>
              <a:rPr lang="en-US" altLang="zh-CN" sz="3200" dirty="0"/>
              <a:t>A </a:t>
            </a:r>
            <a:r>
              <a:rPr lang="en-US" altLang="zh-CN" sz="3200" b="1" i="1" dirty="0"/>
              <a:t>vector</a:t>
            </a:r>
            <a:r>
              <a:rPr lang="en-US" altLang="zh-CN" sz="3200" dirty="0"/>
              <a:t> is an array of numbers.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38200" y="1626519"/>
            <a:ext cx="3830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4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Vectors</a:t>
            </a:r>
            <a:endParaRPr lang="zh-CN" altLang="en-US" sz="54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b="1" dirty="0" smtClean="0"/>
              <a:t>Usage:  </a:t>
            </a:r>
          </a:p>
          <a:p>
            <a:pPr lvl="1"/>
            <a:r>
              <a:rPr lang="en-US" altLang="zh-CN" sz="3200" dirty="0"/>
              <a:t> The elements of the vector are </a:t>
            </a:r>
            <a:r>
              <a:rPr lang="en-US" altLang="zh-CN" sz="3200" dirty="0" smtClean="0"/>
              <a:t>identified </a:t>
            </a:r>
            <a:r>
              <a:rPr lang="en-US" altLang="zh-CN" sz="3200" dirty="0"/>
              <a:t>by writing its name in italic typeface, with a subscript. </a:t>
            </a:r>
            <a:endParaRPr lang="en-US" altLang="zh-CN" sz="3200" dirty="0" smtClean="0"/>
          </a:p>
          <a:p>
            <a:pPr lvl="1"/>
            <a:r>
              <a:rPr lang="en-US" altLang="zh-CN" sz="3200" dirty="0" smtClean="0"/>
              <a:t> The first </a:t>
            </a:r>
            <a:r>
              <a:rPr lang="en-US" altLang="zh-CN" sz="3200" dirty="0"/>
              <a:t>element of x is 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second element is x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and so on</a:t>
            </a:r>
            <a:r>
              <a:rPr lang="en-US" altLang="zh-CN" sz="3200" dirty="0" smtClean="0"/>
              <a:t>.</a:t>
            </a:r>
          </a:p>
          <a:p>
            <a:pPr lvl="1"/>
            <a:r>
              <a:rPr lang="en-US" altLang="zh-CN" sz="3200" dirty="0" smtClean="0"/>
              <a:t>E.g.</a:t>
            </a:r>
          </a:p>
          <a:p>
            <a:pPr lvl="1"/>
            <a:endParaRPr lang="en-US" altLang="zh-CN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38200" y="1626519"/>
            <a:ext cx="3830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870036" y="4168656"/>
                <a:ext cx="1394677" cy="2403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036" y="4168656"/>
                <a:ext cx="1394677" cy="2403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Matrices</a:t>
            </a:r>
            <a:endParaRPr lang="zh-CN" altLang="en-US" sz="54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b="1" dirty="0" smtClean="0"/>
              <a:t>Definition:  </a:t>
            </a:r>
          </a:p>
          <a:p>
            <a:pPr lvl="1"/>
            <a:r>
              <a:rPr lang="en-US" altLang="zh-CN" sz="3200" dirty="0"/>
              <a:t> A </a:t>
            </a:r>
            <a:r>
              <a:rPr lang="en-US" altLang="zh-CN" sz="3200" b="1" i="1" dirty="0"/>
              <a:t>matrix</a:t>
            </a:r>
            <a:r>
              <a:rPr lang="en-US" altLang="zh-CN" sz="3200" dirty="0"/>
              <a:t> is a 2-D array of numbers, so each element is </a:t>
            </a:r>
            <a:r>
              <a:rPr lang="en-US" altLang="zh-CN" sz="3200" dirty="0" smtClean="0"/>
              <a:t>identified </a:t>
            </a:r>
            <a:r>
              <a:rPr lang="en-US" altLang="zh-CN" sz="3200" dirty="0"/>
              <a:t>by two indices instead of just one.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38200" y="1626519"/>
            <a:ext cx="3830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3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Matrices</a:t>
            </a:r>
            <a:endParaRPr lang="zh-CN" altLang="en-US" sz="54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b="1" dirty="0" smtClean="0"/>
              <a:t>Usage:  </a:t>
            </a:r>
          </a:p>
          <a:p>
            <a:pPr lvl="1"/>
            <a:r>
              <a:rPr lang="en-US" altLang="zh-CN" sz="3200" dirty="0"/>
              <a:t> We usually give matrices upper-case variable names with bold typeface, such as </a:t>
            </a:r>
            <a:r>
              <a:rPr lang="en-US" altLang="zh-CN" sz="3200" b="1" dirty="0"/>
              <a:t>A</a:t>
            </a:r>
            <a:r>
              <a:rPr lang="en-US" altLang="zh-CN" sz="3200" dirty="0"/>
              <a:t>. </a:t>
            </a:r>
            <a:endParaRPr lang="en-US" altLang="zh-CN" sz="3200" dirty="0" smtClean="0"/>
          </a:p>
          <a:p>
            <a:pPr lvl="1"/>
            <a:r>
              <a:rPr lang="en-US" altLang="zh-CN" sz="3200" dirty="0" smtClean="0"/>
              <a:t> If </a:t>
            </a:r>
            <a:r>
              <a:rPr lang="en-US" altLang="zh-CN" sz="3200" dirty="0"/>
              <a:t>a real-valued matrix </a:t>
            </a:r>
            <a:r>
              <a:rPr lang="en-US" altLang="zh-CN" sz="3200" b="1" dirty="0"/>
              <a:t>A</a:t>
            </a:r>
            <a:r>
              <a:rPr lang="en-US" altLang="zh-CN" sz="3200" dirty="0"/>
              <a:t> has a height of m and a width of n, then we say that </a:t>
            </a:r>
            <a:r>
              <a:rPr lang="en-US" altLang="zh-CN" sz="3200" b="1" dirty="0"/>
              <a:t>A</a:t>
            </a:r>
            <a:r>
              <a:rPr lang="en-US" altLang="zh-CN" sz="3200" dirty="0"/>
              <a:t>∈ </a:t>
            </a:r>
            <a:r>
              <a:rPr lang="en-US" altLang="zh-CN" sz="3200" dirty="0" err="1" smtClean="0"/>
              <a:t>R</a:t>
            </a:r>
            <a:r>
              <a:rPr lang="en-US" altLang="zh-CN" sz="3200" baseline="-25000" dirty="0" err="1" smtClean="0"/>
              <a:t>m×n</a:t>
            </a:r>
            <a:endParaRPr lang="en-US" altLang="zh-CN" sz="3200" baseline="-25000" dirty="0" smtClean="0"/>
          </a:p>
          <a:p>
            <a:pPr lvl="1"/>
            <a:r>
              <a:rPr lang="en-US" altLang="zh-CN" sz="3200" dirty="0" smtClean="0"/>
              <a:t>E.g.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38200" y="1626519"/>
            <a:ext cx="3830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879273" y="4812166"/>
                <a:ext cx="2983344" cy="1364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4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4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4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4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4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4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4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4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4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4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44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4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4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4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44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4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73" y="4812166"/>
                <a:ext cx="2983344" cy="1364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Tensors</a:t>
            </a:r>
            <a:endParaRPr lang="zh-CN" altLang="en-US" sz="54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b="1" dirty="0" smtClean="0"/>
              <a:t>Definition:  </a:t>
            </a:r>
          </a:p>
          <a:p>
            <a:pPr lvl="1"/>
            <a:r>
              <a:rPr lang="en-US" altLang="zh-CN" sz="3200" dirty="0"/>
              <a:t> In the general case, an array of numbers arranged on a regular grid with a variable number of axes is known as a </a:t>
            </a:r>
            <a:r>
              <a:rPr lang="en-US" altLang="zh-CN" sz="3200" b="1" i="1" dirty="0"/>
              <a:t>tensor</a:t>
            </a:r>
            <a:r>
              <a:rPr lang="en-US" altLang="zh-CN" sz="3200" dirty="0"/>
              <a:t>. 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38200" y="1626519"/>
            <a:ext cx="3830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488</Words>
  <Application>Microsoft Office PowerPoint</Application>
  <PresentationFormat>宽屏</PresentationFormat>
  <Paragraphs>63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Linear Algebra</vt:lpstr>
      <vt:lpstr>Scalars,  Vectors,  Matrices and Tensors</vt:lpstr>
      <vt:lpstr>Scalars</vt:lpstr>
      <vt:lpstr>Scalars</vt:lpstr>
      <vt:lpstr>Vectors</vt:lpstr>
      <vt:lpstr>Vectors</vt:lpstr>
      <vt:lpstr>Matrices</vt:lpstr>
      <vt:lpstr>Matrices</vt:lpstr>
      <vt:lpstr>Tensors</vt:lpstr>
      <vt:lpstr>Tensors</vt:lpstr>
      <vt:lpstr>Multiplying  Matrices and Vectors</vt:lpstr>
      <vt:lpstr>Multiplying</vt:lpstr>
      <vt:lpstr>Multiplying</vt:lpstr>
      <vt:lpstr>Multiplying</vt:lpstr>
      <vt:lpstr>Multiplying</vt:lpstr>
      <vt:lpstr>PowerPoint 演示文稿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沈家赟</dc:creator>
  <cp:lastModifiedBy>沈家赟</cp:lastModifiedBy>
  <cp:revision>45</cp:revision>
  <dcterms:created xsi:type="dcterms:W3CDTF">2016-10-08T15:03:54Z</dcterms:created>
  <dcterms:modified xsi:type="dcterms:W3CDTF">2016-10-10T12:20:10Z</dcterms:modified>
</cp:coreProperties>
</file>