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60" r:id="rId3"/>
    <p:sldId id="270" r:id="rId4"/>
    <p:sldId id="269" r:id="rId5"/>
    <p:sldId id="271" r:id="rId6"/>
    <p:sldId id="272" r:id="rId7"/>
    <p:sldId id="273" r:id="rId8"/>
    <p:sldId id="274" r:id="rId9"/>
    <p:sldId id="282" r:id="rId10"/>
    <p:sldId id="285" r:id="rId11"/>
    <p:sldId id="278" r:id="rId12"/>
    <p:sldId id="284" r:id="rId13"/>
    <p:sldId id="275" r:id="rId14"/>
    <p:sldId id="276" r:id="rId15"/>
    <p:sldId id="277" r:id="rId16"/>
    <p:sldId id="279" r:id="rId17"/>
    <p:sldId id="280" r:id="rId18"/>
    <p:sldId id="283" r:id="rId19"/>
    <p:sldId id="281" r:id="rId20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8">
          <p15:clr>
            <a:srgbClr val="A4A3A4"/>
          </p15:clr>
        </p15:guide>
        <p15:guide id="2" orient="horz" pos="598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3206">
          <p15:clr>
            <a:srgbClr val="A4A3A4"/>
          </p15:clr>
        </p15:guide>
        <p15:guide id="6" orient="horz" pos="3342">
          <p15:clr>
            <a:srgbClr val="A4A3A4"/>
          </p15:clr>
        </p15:guide>
        <p15:guide id="7" pos="5488">
          <p15:clr>
            <a:srgbClr val="A4A3A4"/>
          </p15:clr>
        </p15:guide>
        <p15:guide id="8" pos="476">
          <p15:clr>
            <a:srgbClr val="A4A3A4"/>
          </p15:clr>
        </p15:guide>
        <p15:guide id="9" pos="816">
          <p15:clr>
            <a:srgbClr val="A4A3A4"/>
          </p15:clr>
        </p15:guide>
        <p15:guide id="10" pos="861">
          <p15:clr>
            <a:srgbClr val="A4A3A4"/>
          </p15:clr>
        </p15:guide>
        <p15:guide id="11" pos="1247">
          <p15:clr>
            <a:srgbClr val="A4A3A4"/>
          </p15:clr>
        </p15:guide>
        <p15:guide id="12" pos="1292">
          <p15:clr>
            <a:srgbClr val="A4A3A4"/>
          </p15:clr>
        </p15:guide>
        <p15:guide id="13" pos="1655">
          <p15:clr>
            <a:srgbClr val="A4A3A4"/>
          </p15:clr>
        </p15:guide>
        <p15:guide id="14" pos="1700">
          <p15:clr>
            <a:srgbClr val="A4A3A4"/>
          </p15:clr>
        </p15:guide>
        <p15:guide id="15" pos="2086">
          <p15:clr>
            <a:srgbClr val="A4A3A4"/>
          </p15:clr>
        </p15:guide>
        <p15:guide id="16" pos="2131">
          <p15:clr>
            <a:srgbClr val="A4A3A4"/>
          </p15:clr>
        </p15:guide>
        <p15:guide id="17" pos="2517">
          <p15:clr>
            <a:srgbClr val="A4A3A4"/>
          </p15:clr>
        </p15:guide>
        <p15:guide id="18" pos="2562">
          <p15:clr>
            <a:srgbClr val="A4A3A4"/>
          </p15:clr>
        </p15:guide>
        <p15:guide id="19" pos="2925">
          <p15:clr>
            <a:srgbClr val="A4A3A4"/>
          </p15:clr>
        </p15:guide>
        <p15:guide id="20" pos="2970">
          <p15:clr>
            <a:srgbClr val="A4A3A4"/>
          </p15:clr>
        </p15:guide>
        <p15:guide id="21" pos="3356">
          <p15:clr>
            <a:srgbClr val="A4A3A4"/>
          </p15:clr>
        </p15:guide>
        <p15:guide id="22" pos="3401">
          <p15:clr>
            <a:srgbClr val="A4A3A4"/>
          </p15:clr>
        </p15:guide>
        <p15:guide id="23" pos="3787">
          <p15:clr>
            <a:srgbClr val="A4A3A4"/>
          </p15:clr>
        </p15:guide>
        <p15:guide id="24" pos="3832">
          <p15:clr>
            <a:srgbClr val="A4A3A4"/>
          </p15:clr>
        </p15:guide>
        <p15:guide id="25" pos="4240">
          <p15:clr>
            <a:srgbClr val="A4A3A4"/>
          </p15:clr>
        </p15:guide>
        <p15:guide id="26" pos="4626">
          <p15:clr>
            <a:srgbClr val="A4A3A4"/>
          </p15:clr>
        </p15:guide>
        <p15:guide id="27" pos="4671">
          <p15:clr>
            <a:srgbClr val="A4A3A4"/>
          </p15:clr>
        </p15:guide>
        <p15:guide id="28" pos="5057">
          <p15:clr>
            <a:srgbClr val="A4A3A4"/>
          </p15:clr>
        </p15:guide>
        <p15:guide id="29" pos="5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65" autoAdjust="0"/>
    <p:restoredTop sz="94238" autoAdjust="0"/>
  </p:normalViewPr>
  <p:slideViewPr>
    <p:cSldViewPr>
      <p:cViewPr varScale="1">
        <p:scale>
          <a:sx n="86" d="100"/>
          <a:sy n="86" d="100"/>
        </p:scale>
        <p:origin x="714" y="78"/>
      </p:cViewPr>
      <p:guideLst>
        <p:guide orient="horz" pos="3478"/>
        <p:guide orient="horz" pos="598"/>
        <p:guide orient="horz" pos="893"/>
        <p:guide orient="horz" pos="1074"/>
        <p:guide orient="horz" pos="3206"/>
        <p:guide orient="horz" pos="3342"/>
        <p:guide pos="5488"/>
        <p:guide pos="476"/>
        <p:guide pos="816"/>
        <p:guide pos="861"/>
        <p:guide pos="1247"/>
        <p:guide pos="1292"/>
        <p:guide pos="1655"/>
        <p:guide pos="1700"/>
        <p:guide pos="2086"/>
        <p:guide pos="2131"/>
        <p:guide pos="2517"/>
        <p:guide pos="2562"/>
        <p:guide pos="2925"/>
        <p:guide pos="2970"/>
        <p:guide pos="3356"/>
        <p:guide pos="3401"/>
        <p:guide pos="3787"/>
        <p:guide pos="3832"/>
        <p:guide pos="4240"/>
        <p:guide pos="4626"/>
        <p:guide pos="4671"/>
        <p:guide pos="5057"/>
        <p:guide pos="5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19.03.2017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19.03.2017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48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92574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3096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0675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675618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175326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70336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5156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164095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107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3065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58906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3987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33006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7588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82484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87302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481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67336-ABAD-4032-8A72-A57DA0F2B670}" type="slidenum">
              <a:rPr kumimoji="0" lang="de-L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L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0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690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628653" y="1717146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6985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207961" y="504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755580" y="2017448"/>
            <a:ext cx="7832725" cy="96429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33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755576" y="4656667"/>
            <a:ext cx="4464050" cy="420688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333"/>
            </a:lvl1pPr>
          </a:lstStyle>
          <a:p>
            <a:r>
              <a:rPr lang="de-DE" sz="1167" baseline="0" dirty="0">
                <a:solidFill>
                  <a:srgbClr val="0B2A51"/>
                </a:solidFill>
                <a:latin typeface="Verdana" pitchFamily="34" charset="0"/>
              </a:rPr>
              <a:t>Vortragender </a:t>
            </a:r>
          </a:p>
          <a:p>
            <a:r>
              <a:rPr lang="de-DE" sz="1167" baseline="0" dirty="0">
                <a:solidFill>
                  <a:srgbClr val="0B2A51"/>
                </a:solidFill>
                <a:latin typeface="Verdana" pitchFamily="34" charset="0"/>
              </a:rPr>
              <a:t>Dresden, 26. Oktober 2015</a:t>
            </a:r>
            <a:endParaRPr lang="de-LU" sz="1167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755580" y="3337720"/>
            <a:ext cx="7832725" cy="125941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2667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254"/>
            <a:ext cx="1067271" cy="31679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17488"/>
            <a:ext cx="857037" cy="3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0" y="690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755579" y="2017448"/>
            <a:ext cx="7832725" cy="96429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33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755579" y="3337720"/>
            <a:ext cx="7832725" cy="125941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2667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16916"/>
            <a:ext cx="1072896" cy="314325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16958"/>
            <a:ext cx="857123" cy="3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80" y="1717146"/>
            <a:ext cx="7832725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EA35CF6-EC1E-DE4D-946E-5EB25CFDCF11}" type="datetime1">
              <a:rPr lang="de-DE" smtClean="0"/>
              <a:t>19.03.2017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Präsentationstitel bitte im Master in Fusszeile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80" y="1717146"/>
            <a:ext cx="396088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5" y="1717146"/>
            <a:ext cx="388461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5451EC2-AF97-9346-8ADC-87797EEEDDE4}" type="datetime1">
              <a:rPr lang="de-DE" smtClean="0"/>
              <a:t>19.03.2017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Präsentationstitel bitte im Master in Fusszeile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769937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31265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8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78" y="1717146"/>
            <a:ext cx="2592460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419475" y="1717146"/>
            <a:ext cx="2592388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083300" y="1717146"/>
            <a:ext cx="2597149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1D4A84A-3E60-304A-A16E-678C0C8EC658}" type="datetime1">
              <a:rPr lang="de-DE" smtClean="0"/>
              <a:t>19.03.2017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Präsentationstitel bitte im Master in Fusszeile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70138" y="1713346"/>
            <a:ext cx="190976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770134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8873F1-0FFC-A145-A0F5-EBAA7832A887}" type="datetime1">
              <a:rPr lang="de-DE" smtClean="0"/>
              <a:t>19.03.2017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Präsentationstitel bitte im Master in Fusszeile ändern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771776" y="1713346"/>
            <a:ext cx="1944688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339" y="1713346"/>
            <a:ext cx="1908377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8" y="1713346"/>
            <a:ext cx="190976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83093"/>
            <a:ext cx="1062990" cy="340043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55576" y="951178"/>
            <a:ext cx="7832725" cy="46566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0F38F4-BDB8-EF47-AC11-DB01C11C9EE2}" type="datetime1">
              <a:rPr lang="de-DE" smtClean="0"/>
              <a:t>19.03.2017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Präsentationstitel bitte im Master in Fusszeile ändern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4220-D0EB-D940-93CB-E1830499A5E2}" type="datetime1">
              <a:rPr lang="de-DE" smtClean="0"/>
              <a:t>19.03.2017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bitte im Master in Fusszeile ändern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/>
        </p:nvCxnSpPr>
        <p:spPr>
          <a:xfrm>
            <a:off x="-1" y="6985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755650" y="5328708"/>
            <a:ext cx="1898652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EFB2-E1EF-5F48-AF53-7DC0FBE6CA33}" type="datetime1">
              <a:rPr lang="de-DE" smtClean="0"/>
              <a:t>19.03.2017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833691" y="5329767"/>
            <a:ext cx="3883025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Spiking Neural Networks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788152" y="5328708"/>
            <a:ext cx="1908175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dirty="0"/>
              <a:t> von XYZ</a:t>
            </a:r>
          </a:p>
        </p:txBody>
      </p:sp>
      <p:pic>
        <p:nvPicPr>
          <p:cNvPr id="12" name="Grafik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254"/>
            <a:ext cx="1067271" cy="316798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1" y="217488"/>
            <a:ext cx="857037" cy="3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hf hdr="0"/>
  <p:txStyles>
    <p:titleStyle>
      <a:lvl1pPr algn="l" defTabSz="761943" rtl="0" eaLnBrk="1" latinLnBrk="0" hangingPunct="1">
        <a:spcBef>
          <a:spcPct val="0"/>
        </a:spcBef>
        <a:buNone/>
        <a:defRPr sz="1667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761943" rtl="0" eaLnBrk="1" fontAlgn="t" latinLnBrk="0" hangingPunct="1">
        <a:spcBef>
          <a:spcPts val="0"/>
        </a:spcBef>
        <a:spcAft>
          <a:spcPts val="1000"/>
        </a:spcAft>
        <a:buFontTx/>
        <a:buNone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05829" algn="l" defTabSz="761943" rtl="0" eaLnBrk="1" fontAlgn="t" latinLnBrk="0" hangingPunct="1">
        <a:spcBef>
          <a:spcPts val="250"/>
        </a:spcBef>
        <a:buSzPct val="100000"/>
        <a:buFont typeface="Symbol" charset="2"/>
        <a:buChar char="-"/>
        <a:tabLst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656140" indent="-105829" algn="l" defTabSz="761943" rtl="0" eaLnBrk="1" fontAlgn="t" latinLnBrk="0" hangingPunct="1">
        <a:spcBef>
          <a:spcPts val="0"/>
        </a:spcBef>
        <a:spcAft>
          <a:spcPts val="250"/>
        </a:spcAft>
        <a:buSzPct val="100000"/>
        <a:buFont typeface="Symbol" charset="2"/>
        <a:buChar char="-"/>
        <a:tabLst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677306" indent="0" algn="l" defTabSz="761943" rtl="0" eaLnBrk="1" latinLnBrk="0" hangingPunct="1">
        <a:spcBef>
          <a:spcPts val="0"/>
        </a:spcBef>
        <a:buSzPct val="100000"/>
        <a:buFont typeface="AppleSymbols" charset="0"/>
        <a:buNone/>
        <a:tabLst/>
        <a:defRPr sz="1167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195869" indent="-105829" algn="l" defTabSz="761943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167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095343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14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86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57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1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3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4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87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57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8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00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72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pos="839" userDrawn="1">
          <p15:clr>
            <a:srgbClr val="F26B43"/>
          </p15:clr>
        </p15:guide>
        <p15:guide id="4" pos="884" userDrawn="1">
          <p15:clr>
            <a:srgbClr val="F26B43"/>
          </p15:clr>
        </p15:guide>
        <p15:guide id="5" pos="1292" userDrawn="1">
          <p15:clr>
            <a:srgbClr val="F26B43"/>
          </p15:clr>
        </p15:guide>
        <p15:guide id="6" pos="1247" userDrawn="1">
          <p15:clr>
            <a:srgbClr val="F26B43"/>
          </p15:clr>
        </p15:guide>
        <p15:guide id="7" pos="1701" userDrawn="1">
          <p15:clr>
            <a:srgbClr val="F26B43"/>
          </p15:clr>
        </p15:guide>
        <p15:guide id="8" pos="1746" userDrawn="1">
          <p15:clr>
            <a:srgbClr val="F26B43"/>
          </p15:clr>
        </p15:guide>
        <p15:guide id="9" pos="2109" userDrawn="1">
          <p15:clr>
            <a:srgbClr val="F26B43"/>
          </p15:clr>
        </p15:guide>
        <p15:guide id="10" pos="2154" userDrawn="1">
          <p15:clr>
            <a:srgbClr val="F26B43"/>
          </p15:clr>
        </p15:guide>
        <p15:guide id="11" pos="2517" userDrawn="1">
          <p15:clr>
            <a:srgbClr val="F26B43"/>
          </p15:clr>
        </p15:guide>
        <p15:guide id="12" pos="2562" userDrawn="1">
          <p15:clr>
            <a:srgbClr val="F26B43"/>
          </p15:clr>
        </p15:guide>
        <p15:guide id="13" pos="2971" userDrawn="1">
          <p15:clr>
            <a:srgbClr val="F26B43"/>
          </p15:clr>
        </p15:guide>
        <p15:guide id="14" pos="3016" userDrawn="1">
          <p15:clr>
            <a:srgbClr val="F26B43"/>
          </p15:clr>
        </p15:guide>
        <p15:guide id="15" pos="3379" userDrawn="1">
          <p15:clr>
            <a:srgbClr val="F26B43"/>
          </p15:clr>
        </p15:guide>
        <p15:guide id="16" pos="3424" userDrawn="1">
          <p15:clr>
            <a:srgbClr val="F26B43"/>
          </p15:clr>
        </p15:guide>
        <p15:guide id="17" pos="3787" userDrawn="1">
          <p15:clr>
            <a:srgbClr val="F26B43"/>
          </p15:clr>
        </p15:guide>
        <p15:guide id="18" pos="3833" userDrawn="1">
          <p15:clr>
            <a:srgbClr val="F26B43"/>
          </p15:clr>
        </p15:guide>
        <p15:guide id="19" pos="4195" userDrawn="1">
          <p15:clr>
            <a:srgbClr val="F26B43"/>
          </p15:clr>
        </p15:guide>
        <p15:guide id="20" pos="4241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3357" userDrawn="1">
          <p15:clr>
            <a:srgbClr val="F26B43"/>
          </p15:clr>
        </p15:guide>
        <p15:guide id="27" orient="horz" pos="1082" userDrawn="1">
          <p15:clr>
            <a:srgbClr val="F26B43"/>
          </p15:clr>
        </p15:guide>
        <p15:guide id="28" orient="horz" pos="3198" userDrawn="1">
          <p15:clr>
            <a:srgbClr val="F26B43"/>
          </p15:clr>
        </p15:guide>
        <p15:guide id="29" orient="horz" pos="326" userDrawn="1">
          <p15:clr>
            <a:srgbClr val="F26B43"/>
          </p15:clr>
        </p15:guide>
        <p15:guide id="30" orient="horz" pos="137" userDrawn="1">
          <p15:clr>
            <a:srgbClr val="F26B43"/>
          </p15:clr>
        </p15:guide>
        <p15:guide id="31" orient="horz" pos="2367" userDrawn="1">
          <p15:clr>
            <a:srgbClr val="F26B43"/>
          </p15:clr>
        </p15:guide>
        <p15:guide id="32" orient="horz" pos="2103" userDrawn="1">
          <p15:clr>
            <a:srgbClr val="F26B43"/>
          </p15:clr>
        </p15:guide>
        <p15:guide id="33" orient="horz" pos="1876" userDrawn="1">
          <p15:clr>
            <a:srgbClr val="F26B43"/>
          </p15:clr>
        </p15:guide>
        <p15:guide id="34" orient="horz" pos="8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55575" y="1652976"/>
            <a:ext cx="7832725" cy="964295"/>
          </a:xfrm>
        </p:spPr>
        <p:txBody>
          <a:bodyPr/>
          <a:lstStyle/>
          <a:p>
            <a:pPr lvl="0"/>
            <a:r>
              <a:rPr lang="de-DE" altLang="zh-CN" sz="1400" dirty="0"/>
              <a:t>Institut für Grundlagen der Elektrotechnik und Elektronik (IEE)</a:t>
            </a:r>
          </a:p>
          <a:p>
            <a:pPr lvl="0"/>
            <a:r>
              <a:rPr lang="de-DE" altLang="zh-CN" sz="1400" dirty="0"/>
              <a:t>Professur für Hochparallele VLSI-Systeme und Neuromikroelektronik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55576" y="4531945"/>
            <a:ext cx="3492376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e-DE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W</a:t>
            </a:r>
            <a:r>
              <a:rPr lang="en-US" altLang="zh-CN" b="0" i="0" dirty="0" err="1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u,Binyi</a:t>
            </a:r>
            <a:endParaRPr lang="de-DE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de-DE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</a:t>
            </a:r>
            <a:r>
              <a:rPr lang="en-US" altLang="zh-CN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20</a:t>
            </a:r>
            <a:r>
              <a:rPr lang="de-DE" b="0" i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Januar 2017</a:t>
            </a:r>
          </a:p>
        </p:txBody>
      </p:sp>
      <p:sp>
        <p:nvSpPr>
          <p:cNvPr id="9" name="Inhaltsplatzhalter 1"/>
          <p:cNvSpPr>
            <a:spLocks noGrp="1"/>
          </p:cNvSpPr>
          <p:nvPr>
            <p:ph sz="quarter" idx="10"/>
          </p:nvPr>
        </p:nvSpPr>
        <p:spPr>
          <a:xfrm>
            <a:off x="755575" y="2821496"/>
            <a:ext cx="7832725" cy="964295"/>
          </a:xfrm>
        </p:spPr>
        <p:txBody>
          <a:bodyPr/>
          <a:lstStyle/>
          <a:p>
            <a:pPr lvl="0"/>
            <a:r>
              <a:rPr lang="de-DE" altLang="zh-CN" sz="4000" b="1" dirty="0"/>
              <a:t>S</a:t>
            </a:r>
            <a:r>
              <a:rPr lang="en-US" altLang="zh-CN" sz="4000" b="1" dirty="0"/>
              <a:t>piking Neural Networks</a:t>
            </a:r>
            <a:endParaRPr lang="de-DE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41962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464034" y="879664"/>
            <a:ext cx="7834314" cy="465668"/>
          </a:xfrm>
        </p:spPr>
        <p:txBody>
          <a:bodyPr/>
          <a:lstStyle/>
          <a:p>
            <a:r>
              <a:rPr lang="en-US" altLang="zh-CN" sz="4000" dirty="0">
                <a:solidFill>
                  <a:srgbClr val="002060"/>
                </a:solidFill>
              </a:rPr>
              <a:t>Adaptive Synapse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83963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20.01.2017</a:t>
            </a:r>
            <a:endParaRPr kumimoji="0" lang="de-LU" sz="1000" b="0" i="0" u="none" strike="noStrike" kern="1200" cap="none" spc="0" normalizeH="0" baseline="0" noProof="0" dirty="0">
              <a:ln>
                <a:noFill/>
              </a:ln>
              <a:solidFill>
                <a:srgbClr val="083963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83963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83963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Folie </a:t>
            </a:r>
            <a:fld id="{20336FBE-96EF-1B43-9998-83765DDB039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83963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83963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von 16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206" y="4837720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396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[1] Indiveri, G., Chicca, E., and Douglas, R. (2006). A VLSI array of low-power spiking neurons and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8396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bistable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396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synapses with spike-timing dependent plasticity. IEEE Trans. Neural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8396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Netw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396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 17, 211–221.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396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2480" y="1342967"/>
            <a:ext cx="8640000" cy="3483471"/>
            <a:chOff x="252480" y="1342967"/>
            <a:chExt cx="8640000" cy="348347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80" y="1669368"/>
              <a:ext cx="8640000" cy="3157070"/>
            </a:xfrm>
            <a:prstGeom prst="rect">
              <a:avLst/>
            </a:prstGeom>
          </p:spPr>
        </p:pic>
        <p:sp>
          <p:nvSpPr>
            <p:cNvPr id="6" name="右中括号 5"/>
            <p:cNvSpPr/>
            <p:nvPr/>
          </p:nvSpPr>
          <p:spPr>
            <a:xfrm rot="16200000">
              <a:off x="2897816" y="-868915"/>
              <a:ext cx="288032" cy="5364597"/>
            </a:xfrm>
            <a:prstGeom prst="righ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396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3728" y="134533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long–term plasticity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右中括号 14"/>
            <p:cNvSpPr/>
            <p:nvPr/>
          </p:nvSpPr>
          <p:spPr>
            <a:xfrm rot="16200000">
              <a:off x="6408204" y="1029502"/>
              <a:ext cx="288032" cy="1567764"/>
            </a:xfrm>
            <a:prstGeom prst="righ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8396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13964" y="1342967"/>
              <a:ext cx="213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short–term plasticity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55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464034" y="879664"/>
            <a:ext cx="7834314" cy="465668"/>
          </a:xfrm>
        </p:spPr>
        <p:txBody>
          <a:bodyPr/>
          <a:lstStyle/>
          <a:p>
            <a:r>
              <a:rPr lang="en-US" altLang="zh-CN" sz="4000" dirty="0">
                <a:solidFill>
                  <a:srgbClr val="002060"/>
                </a:solidFill>
              </a:rPr>
              <a:t>short–term plasticity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 dirty="0"/>
              <a:t> von 16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206" y="4837720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[1] M. </a:t>
            </a:r>
            <a:r>
              <a:rPr lang="en-US" altLang="zh-CN" sz="1600" dirty="0" err="1"/>
              <a:t>Boegerhausen</a:t>
            </a:r>
            <a:r>
              <a:rPr lang="en-US" altLang="zh-CN" sz="1600" dirty="0"/>
              <a:t>, P. Suter, and S.-C. Liu, “Modeling short-term synaptic depression in silicon,” Neural </a:t>
            </a:r>
            <a:r>
              <a:rPr lang="en-US" altLang="zh-CN" sz="1600" dirty="0" err="1"/>
              <a:t>Comput</a:t>
            </a:r>
            <a:r>
              <a:rPr lang="en-US" altLang="zh-CN" sz="1600" dirty="0"/>
              <a:t>., vol. 15, no. 2, pp. 331–348, Feb. 2003.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5712"/>
            <a:ext cx="1921831" cy="34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07804" y="2308148"/>
                <a:ext cx="61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308148"/>
                <a:ext cx="6120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39552" y="4333664"/>
                <a:ext cx="61206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33664"/>
                <a:ext cx="612068" cy="390748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4201861" y="1711697"/>
            <a:ext cx="4096487" cy="2880000"/>
            <a:chOff x="4201861" y="1711697"/>
            <a:chExt cx="4096487" cy="2880000"/>
          </a:xfrm>
        </p:grpSpPr>
        <p:grpSp>
          <p:nvGrpSpPr>
            <p:cNvPr id="20" name="组合 19"/>
            <p:cNvGrpSpPr/>
            <p:nvPr/>
          </p:nvGrpSpPr>
          <p:grpSpPr>
            <a:xfrm>
              <a:off x="4359996" y="1711697"/>
              <a:ext cx="3938352" cy="2880000"/>
              <a:chOff x="4359996" y="1711697"/>
              <a:chExt cx="3938352" cy="2880000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9996" y="1711697"/>
                <a:ext cx="3938352" cy="2880000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4499992" y="2893504"/>
                <a:ext cx="275211" cy="50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201861" y="2904396"/>
                  <a:ext cx="612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861" y="2904396"/>
                  <a:ext cx="61206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1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464034" y="879664"/>
            <a:ext cx="7834314" cy="465668"/>
          </a:xfrm>
        </p:spPr>
        <p:txBody>
          <a:bodyPr/>
          <a:lstStyle/>
          <a:p>
            <a:r>
              <a:rPr lang="en-US" altLang="zh-CN" sz="4000" dirty="0">
                <a:solidFill>
                  <a:srgbClr val="002060"/>
                </a:solidFill>
              </a:rPr>
              <a:t>long–term plasticity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12</a:t>
            </a:fld>
            <a:r>
              <a:rPr lang="de-DE" dirty="0"/>
              <a:t> von 16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206" y="4837720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[1] Indiveri, G., Chicca, E., and Douglas, R. (2006). A VLSI array of low-power spiking neurons and </a:t>
            </a:r>
            <a:r>
              <a:rPr lang="en-US" altLang="zh-CN" sz="1600" dirty="0" err="1"/>
              <a:t>bistable</a:t>
            </a:r>
            <a:r>
              <a:rPr lang="en-US" altLang="zh-CN" sz="1600" dirty="0"/>
              <a:t> synapses with spike-timing dependent plasticity. IEEE Trans. Neural </a:t>
            </a:r>
            <a:r>
              <a:rPr lang="en-US" altLang="zh-CN" sz="1600" dirty="0" err="1"/>
              <a:t>Netw</a:t>
            </a:r>
            <a:r>
              <a:rPr lang="en-US" altLang="zh-CN" sz="1600" dirty="0"/>
              <a:t>. 17, 211–221.</a:t>
            </a:r>
            <a:endParaRPr lang="zh-CN" altLang="en-US" sz="1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360612" y="1417340"/>
            <a:ext cx="9720000" cy="3288615"/>
            <a:chOff x="71500" y="1417340"/>
            <a:chExt cx="9000000" cy="32886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0" y="1417340"/>
              <a:ext cx="9000000" cy="328861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452320" y="1597360"/>
              <a:ext cx="1548172" cy="3096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480212" y="1525352"/>
            <a:ext cx="1877248" cy="309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0612" y="1597360"/>
            <a:ext cx="2735224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cxnSpLocks/>
          </p:cNvCxnSpPr>
          <p:nvPr/>
        </p:nvCxnSpPr>
        <p:spPr>
          <a:xfrm>
            <a:off x="5613938" y="2209428"/>
            <a:ext cx="240902" cy="187572"/>
          </a:xfrm>
          <a:prstGeom prst="bentConnector3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/>
          <p:nvPr/>
        </p:nvCxnSpPr>
        <p:spPr>
          <a:xfrm flipV="1">
            <a:off x="5785172" y="2213204"/>
            <a:ext cx="216024" cy="180020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/>
          <p:nvPr/>
        </p:nvCxnSpPr>
        <p:spPr>
          <a:xfrm flipV="1">
            <a:off x="5792802" y="2901056"/>
            <a:ext cx="216024" cy="180020"/>
          </a:xfrm>
          <a:prstGeom prst="bentConnector3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/>
          <p:nvPr/>
        </p:nvCxnSpPr>
        <p:spPr>
          <a:xfrm flipV="1">
            <a:off x="670436" y="4544863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cxnSpLocks/>
          </p:cNvCxnSpPr>
          <p:nvPr/>
        </p:nvCxnSpPr>
        <p:spPr>
          <a:xfrm>
            <a:off x="755650" y="4537311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cxnSpLocks/>
          </p:cNvCxnSpPr>
          <p:nvPr/>
        </p:nvCxnSpPr>
        <p:spPr>
          <a:xfrm>
            <a:off x="5510801" y="3270119"/>
            <a:ext cx="274371" cy="199449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60942" y="206541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Architecture of Spiking Neural Networks (SNNs)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Leaky Integrate and Fire (LIF) Neuron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Adaptive Synapse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B2A51"/>
                </a:solidFill>
              </a:rPr>
              <a:t>Address-Event Representation (AER) 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82835" y="1167696"/>
            <a:ext cx="7834314" cy="465668"/>
          </a:xfrm>
        </p:spPr>
        <p:txBody>
          <a:bodyPr/>
          <a:lstStyle/>
          <a:p>
            <a:r>
              <a:rPr lang="de-DE" sz="4000" dirty="0">
                <a:solidFill>
                  <a:srgbClr val="002060"/>
                </a:solidFill>
              </a:rPr>
              <a:t>Content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46612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03548" y="697260"/>
            <a:ext cx="7834314" cy="465668"/>
          </a:xfrm>
        </p:spPr>
        <p:txBody>
          <a:bodyPr/>
          <a:lstStyle/>
          <a:p>
            <a:r>
              <a:rPr lang="en-US" altLang="zh-CN" sz="2400" dirty="0">
                <a:solidFill>
                  <a:srgbClr val="0B2A51"/>
                </a:solidFill>
              </a:rPr>
              <a:t>Address-Event Representation (AER)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 dirty="0"/>
              <a:t> von 16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0" y="1162928"/>
            <a:ext cx="7200000" cy="37773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8206" y="4873724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[1] </a:t>
            </a:r>
            <a:r>
              <a:rPr lang="en-US" altLang="zh-CN" sz="1600" dirty="0" err="1"/>
              <a:t>Boahen</a:t>
            </a:r>
            <a:r>
              <a:rPr lang="en-US" altLang="zh-CN" sz="1600" dirty="0"/>
              <a:t>, K. (2000). Point-to-point connectivity between neuromorphic chips using address events. IEEE Trans. Circuits Syst. 47, 416–434</a:t>
            </a:r>
            <a:r>
              <a:rPr lang="en-US" altLang="zh-CN" sz="1200" dirty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97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03548" y="697260"/>
            <a:ext cx="7834314" cy="465668"/>
          </a:xfrm>
        </p:spPr>
        <p:txBody>
          <a:bodyPr/>
          <a:lstStyle/>
          <a:p>
            <a:r>
              <a:rPr lang="en-US" altLang="zh-CN" sz="2400" dirty="0">
                <a:solidFill>
                  <a:srgbClr val="0B2A51"/>
                </a:solidFill>
              </a:rPr>
              <a:t>Address-Event Representation (AER)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 dirty="0"/>
              <a:t> von 16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25389" y="1489348"/>
            <a:ext cx="3038899" cy="2715004"/>
            <a:chOff x="2901255" y="1957400"/>
            <a:chExt cx="3038899" cy="271500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255" y="1957400"/>
              <a:ext cx="3038899" cy="271500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247964" y="2065412"/>
              <a:ext cx="52723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607316" y="1560249"/>
            <a:ext cx="240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instead of handshaking use “</a:t>
            </a:r>
            <a:r>
              <a:rPr lang="en-US" altLang="zh-CN" dirty="0">
                <a:solidFill>
                  <a:srgbClr val="FF0000"/>
                </a:solidFill>
              </a:rPr>
              <a:t>active line</a:t>
            </a:r>
            <a:r>
              <a:rPr lang="en-US" altLang="zh-CN" dirty="0"/>
              <a:t>” 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3693341" y="2059768"/>
            <a:ext cx="756084" cy="293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7315" y="3115971"/>
            <a:ext cx="251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instead of arbiter, a full encoder and decoder,  </a:t>
            </a:r>
          </a:p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a 3/8 bit address</a:t>
            </a:r>
            <a:r>
              <a:rPr lang="en-US" altLang="zh-CN" dirty="0"/>
              <a:t>(56) 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3689702" y="3330230"/>
            <a:ext cx="813729" cy="108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274" y="4028051"/>
            <a:ext cx="2372056" cy="84784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206" y="4962572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Runchun </a:t>
            </a:r>
            <a:r>
              <a:rPr lang="en-US" altLang="zh-CN" sz="1400" dirty="0" err="1"/>
              <a:t>M.Wang</a:t>
            </a:r>
            <a:r>
              <a:rPr lang="en-US" altLang="zh-CN" sz="1400" dirty="0"/>
              <a:t>, Tara J. Hamilton, Jonathan C. </a:t>
            </a:r>
            <a:r>
              <a:rPr lang="en-US" altLang="zh-CN" sz="1400" dirty="0" err="1"/>
              <a:t>Tapsonand</a:t>
            </a:r>
            <a:r>
              <a:rPr lang="en-US" altLang="zh-CN" sz="1400" dirty="0"/>
              <a:t> André van Schaik. 2014.  “A mixed-signal implementation of a </a:t>
            </a:r>
            <a:r>
              <a:rPr lang="en-US" altLang="zh-CN" sz="1400" dirty="0" err="1"/>
              <a:t>polychronous</a:t>
            </a:r>
            <a:r>
              <a:rPr lang="en-US" altLang="zh-CN" sz="1400" dirty="0"/>
              <a:t> spiking neural network with delay adaptation”. Frontiers in Neuroscience.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10.3389/fnins.2014.00051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48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16</a:t>
            </a:fld>
            <a:r>
              <a:rPr lang="de-DE" dirty="0"/>
              <a:t> von 16</a:t>
            </a:r>
          </a:p>
        </p:txBody>
      </p:sp>
      <p:sp>
        <p:nvSpPr>
          <p:cNvPr id="19" name="Inhaltsplatzhalter 20"/>
          <p:cNvSpPr>
            <a:spLocks noGrp="1"/>
          </p:cNvSpPr>
          <p:nvPr>
            <p:ph sz="quarter" idx="19"/>
          </p:nvPr>
        </p:nvSpPr>
        <p:spPr>
          <a:xfrm>
            <a:off x="503548" y="807656"/>
            <a:ext cx="7834314" cy="465668"/>
          </a:xfrm>
        </p:spPr>
        <p:txBody>
          <a:bodyPr/>
          <a:lstStyle/>
          <a:p>
            <a:r>
              <a:rPr lang="en-US" altLang="zh-CN" sz="2400" dirty="0">
                <a:solidFill>
                  <a:srgbClr val="0B2A51"/>
                </a:solidFill>
              </a:rPr>
              <a:t>References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3548" y="1261165"/>
            <a:ext cx="81729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Runchun </a:t>
            </a:r>
            <a:r>
              <a:rPr lang="en-US" altLang="zh-CN" sz="1600" dirty="0" err="1"/>
              <a:t>M.Wang</a:t>
            </a:r>
            <a:r>
              <a:rPr lang="en-US" altLang="zh-CN" sz="1600" dirty="0"/>
              <a:t>, Tara J. Hamilton, Jonathan C. </a:t>
            </a:r>
            <a:r>
              <a:rPr lang="en-US" altLang="zh-CN" sz="1600" dirty="0" err="1"/>
              <a:t>Tapsonand</a:t>
            </a:r>
            <a:r>
              <a:rPr lang="en-US" altLang="zh-CN" sz="1600" dirty="0"/>
              <a:t> André van Schaik. 2015.  “A           neuromorphic implementation of multiple spike-timing synaptic plasticity rules for large-scale    neural networks”. Frontiers in Neuroscience. </a:t>
            </a:r>
            <a:r>
              <a:rPr lang="en-US" altLang="zh-CN" sz="1600" dirty="0" err="1"/>
              <a:t>doi</a:t>
            </a:r>
            <a:r>
              <a:rPr lang="en-US" altLang="zh-CN" sz="1600" dirty="0"/>
              <a:t>: 10.3389/fnins.2015.00180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Indiveri</a:t>
            </a:r>
            <a:r>
              <a:rPr lang="en-US" altLang="zh-CN" sz="1600" dirty="0"/>
              <a:t>, G., Chicca, E., and Douglas, R. (2006). A VLSI array of low-power spiking neurons and </a:t>
            </a:r>
            <a:r>
              <a:rPr lang="en-US" altLang="zh-CN" sz="1600" dirty="0" err="1"/>
              <a:t>bistable</a:t>
            </a:r>
            <a:r>
              <a:rPr lang="en-US" altLang="zh-CN" sz="1600" dirty="0"/>
              <a:t> synapses with spike-timing dependent plasticity. IEEE Trans. Neural </a:t>
            </a:r>
            <a:r>
              <a:rPr lang="en-US" altLang="zh-CN" sz="1600" dirty="0" err="1"/>
              <a:t>Netw</a:t>
            </a:r>
            <a:r>
              <a:rPr lang="en-US" altLang="zh-CN" sz="1600" dirty="0"/>
              <a:t>. 17, 211–221.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Boahen</a:t>
            </a:r>
            <a:r>
              <a:rPr lang="en-US" altLang="zh-CN" sz="1600" dirty="0"/>
              <a:t>, K. (2000). Point-to-point connectivity between neuromorphic chips using address events. IEEE Trans. Circuits Syst. 47, 416–434</a:t>
            </a:r>
            <a:r>
              <a:rPr lang="en-US" altLang="zh-CN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Wang, R., Cohen, G., </a:t>
            </a:r>
            <a:r>
              <a:rPr lang="en-US" altLang="zh-CN" sz="1600" dirty="0" err="1"/>
              <a:t>Stiefel</a:t>
            </a:r>
            <a:r>
              <a:rPr lang="en-US" altLang="zh-CN" sz="1600" dirty="0"/>
              <a:t>, K. M., Hamilton, T. J., </a:t>
            </a:r>
            <a:r>
              <a:rPr lang="en-US" altLang="zh-CN" sz="1600" dirty="0" err="1"/>
              <a:t>Tapson</a:t>
            </a:r>
            <a:r>
              <a:rPr lang="en-US" altLang="zh-CN" sz="1600" dirty="0"/>
              <a:t>, J., and van Schaik, A. (2013b). An FPGA implementation of a </a:t>
            </a:r>
            <a:r>
              <a:rPr lang="en-US" altLang="zh-CN" sz="1600" dirty="0" err="1"/>
              <a:t>polychronous</a:t>
            </a:r>
            <a:r>
              <a:rPr lang="en-US" altLang="zh-CN" sz="1600" dirty="0"/>
              <a:t> spiking neural network with delay adaptation. Front. </a:t>
            </a:r>
            <a:r>
              <a:rPr lang="en-US" altLang="zh-CN" sz="1600" dirty="0" err="1"/>
              <a:t>Neurosci</a:t>
            </a:r>
            <a:r>
              <a:rPr lang="en-US" altLang="zh-CN" sz="1600" dirty="0"/>
              <a:t>. 7:14. </a:t>
            </a:r>
            <a:r>
              <a:rPr lang="en-US" altLang="zh-CN" sz="1600" dirty="0" err="1"/>
              <a:t>doi</a:t>
            </a:r>
            <a:r>
              <a:rPr lang="en-US" altLang="zh-CN" sz="1600" dirty="0"/>
              <a:t>: 10.3389/fnins.2013.00014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Arthur, J. V., and </a:t>
            </a:r>
            <a:r>
              <a:rPr lang="en-US" altLang="zh-CN" sz="1600" dirty="0" err="1"/>
              <a:t>Boahen</a:t>
            </a:r>
            <a:r>
              <a:rPr lang="en-US" altLang="zh-CN" sz="1600" dirty="0"/>
              <a:t>, K. (2004). “Recurrently connected silicon neurons with active dendrites for one-shot learning,” in 2004 IEEE International Joint Conference on Neural Networks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Wang, R., Cohen, G., </a:t>
            </a:r>
            <a:r>
              <a:rPr lang="en-US" altLang="zh-CN" sz="1600" dirty="0" err="1"/>
              <a:t>Stiefel</a:t>
            </a:r>
            <a:r>
              <a:rPr lang="en-US" altLang="zh-CN" sz="1600" dirty="0"/>
              <a:t>, K. M., Hamilton, T. J., </a:t>
            </a:r>
            <a:r>
              <a:rPr lang="en-US" altLang="zh-CN" sz="1600" dirty="0" err="1"/>
              <a:t>Tapson</a:t>
            </a:r>
            <a:r>
              <a:rPr lang="en-US" altLang="zh-CN" sz="1600" dirty="0"/>
              <a:t>, J., and van Schaik, A. (2014 ). A mixed-signal implementation of a </a:t>
            </a:r>
            <a:r>
              <a:rPr lang="en-US" altLang="zh-CN" sz="1600" dirty="0" err="1"/>
              <a:t>polychronous</a:t>
            </a:r>
            <a:r>
              <a:rPr lang="en-US" altLang="zh-CN" sz="1600" dirty="0"/>
              <a:t> spiking neural network with delay adaptation. Front. </a:t>
            </a:r>
            <a:r>
              <a:rPr lang="en-US" altLang="zh-CN" sz="1600" dirty="0" err="1"/>
              <a:t>Neurosci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009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17</a:t>
            </a:fld>
            <a:r>
              <a:rPr lang="de-DE" dirty="0"/>
              <a:t> von 16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47564" y="2425452"/>
            <a:ext cx="7940677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61943" rtl="0" eaLnBrk="1" latinLnBrk="0" hangingPunct="1">
              <a:spcBef>
                <a:spcPct val="0"/>
              </a:spcBef>
              <a:buNone/>
              <a:defRPr sz="1667" b="1" i="0" kern="1200" baseline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/>
              <a:t>Thank you for your attention!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779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18</a:t>
            </a:fld>
            <a:r>
              <a:rPr lang="de-DE" dirty="0"/>
              <a:t> von 14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47564" y="2425452"/>
            <a:ext cx="7940677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61943" rtl="0" eaLnBrk="1" latinLnBrk="0" hangingPunct="1">
              <a:spcBef>
                <a:spcPct val="0"/>
              </a:spcBef>
              <a:buNone/>
              <a:defRPr sz="1667" b="1" i="0" kern="1200" baseline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/>
              <a:t>Thank you for your attention!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924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88201" y="805272"/>
            <a:ext cx="7834314" cy="465668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Leaky Integrate and Fire (LIF) Neuron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19</a:t>
            </a:fld>
            <a:r>
              <a:rPr lang="de-DE" dirty="0"/>
              <a:t> von 14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4495" y="1237320"/>
            <a:ext cx="9050013" cy="2819794"/>
            <a:chOff x="94495" y="1693890"/>
            <a:chExt cx="9050013" cy="281979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95" y="1693890"/>
              <a:ext cx="9050013" cy="281979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547664" y="1849388"/>
              <a:ext cx="46805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8206" y="4927596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Runchun </a:t>
            </a:r>
            <a:r>
              <a:rPr lang="en-US" altLang="zh-CN" sz="1400" dirty="0" err="1"/>
              <a:t>M.Wang</a:t>
            </a:r>
            <a:r>
              <a:rPr lang="en-US" altLang="zh-CN" sz="1400" dirty="0"/>
              <a:t>, Tara J. Hamilton, Jonathan C. </a:t>
            </a:r>
            <a:r>
              <a:rPr lang="en-US" altLang="zh-CN" sz="1400" dirty="0" err="1"/>
              <a:t>Tapsonand</a:t>
            </a:r>
            <a:r>
              <a:rPr lang="en-US" altLang="zh-CN" sz="1400" dirty="0"/>
              <a:t> André van Schaik. 2014.  “A mixed-signal implementation of a </a:t>
            </a:r>
            <a:r>
              <a:rPr lang="en-US" altLang="zh-CN" sz="1400" dirty="0" err="1"/>
              <a:t>polychronous</a:t>
            </a:r>
            <a:r>
              <a:rPr lang="en-US" altLang="zh-CN" sz="1400" dirty="0"/>
              <a:t> spiking neural network with delay adaptation”. Frontiers in Neuroscience.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10.3389/fnins.2014.00051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4" y="3973624"/>
            <a:ext cx="1991003" cy="438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934" y="4405672"/>
            <a:ext cx="1600423" cy="533474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5508104" y="3109528"/>
            <a:ext cx="0" cy="947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/>
          <p:nvPr/>
        </p:nvCxnSpPr>
        <p:spPr>
          <a:xfrm flipV="1">
            <a:off x="5762859" y="2439367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cxnSpLocks/>
          </p:cNvCxnSpPr>
          <p:nvPr/>
        </p:nvCxnSpPr>
        <p:spPr>
          <a:xfrm>
            <a:off x="1654078" y="1888686"/>
            <a:ext cx="240902" cy="187572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/>
          <p:nvPr/>
        </p:nvCxnSpPr>
        <p:spPr>
          <a:xfrm flipV="1">
            <a:off x="2546290" y="2749488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cxnSpLocks/>
          </p:cNvCxnSpPr>
          <p:nvPr/>
        </p:nvCxnSpPr>
        <p:spPr>
          <a:xfrm>
            <a:off x="5910037" y="2445218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/>
          <p:cNvCxnSpPr/>
          <p:nvPr/>
        </p:nvCxnSpPr>
        <p:spPr>
          <a:xfrm flipV="1">
            <a:off x="3898460" y="2716371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cxnSpLocks/>
          </p:cNvCxnSpPr>
          <p:nvPr/>
        </p:nvCxnSpPr>
        <p:spPr>
          <a:xfrm>
            <a:off x="5314243" y="2525601"/>
            <a:ext cx="240902" cy="187572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/>
          <p:nvPr/>
        </p:nvCxnSpPr>
        <p:spPr>
          <a:xfrm flipV="1">
            <a:off x="3344819" y="2765648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/>
          <p:nvPr/>
        </p:nvCxnSpPr>
        <p:spPr>
          <a:xfrm flipV="1">
            <a:off x="4709140" y="2765648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cxnSpLocks/>
          </p:cNvCxnSpPr>
          <p:nvPr/>
        </p:nvCxnSpPr>
        <p:spPr>
          <a:xfrm>
            <a:off x="6563897" y="2333492"/>
            <a:ext cx="240902" cy="187572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/>
          <p:nvPr/>
        </p:nvCxnSpPr>
        <p:spPr>
          <a:xfrm flipV="1">
            <a:off x="7244819" y="2358984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cxnSpLocks/>
          </p:cNvCxnSpPr>
          <p:nvPr/>
        </p:nvCxnSpPr>
        <p:spPr>
          <a:xfrm>
            <a:off x="8417889" y="2382669"/>
            <a:ext cx="240902" cy="187572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/>
          <p:nvPr/>
        </p:nvCxnSpPr>
        <p:spPr>
          <a:xfrm flipV="1">
            <a:off x="5098219" y="1725871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flipV="1">
            <a:off x="5508104" y="2521064"/>
            <a:ext cx="216024" cy="18002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cxnSpLocks/>
          </p:cNvCxnSpPr>
          <p:nvPr/>
        </p:nvCxnSpPr>
        <p:spPr>
          <a:xfrm>
            <a:off x="7389813" y="2360362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/>
          <p:nvPr/>
        </p:nvCxnSpPr>
        <p:spPr>
          <a:xfrm flipV="1">
            <a:off x="6712703" y="2324254"/>
            <a:ext cx="216024" cy="18002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</p:cNvCxnSpPr>
          <p:nvPr/>
        </p:nvCxnSpPr>
        <p:spPr>
          <a:xfrm>
            <a:off x="5263601" y="1730139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/>
          <p:nvPr/>
        </p:nvCxnSpPr>
        <p:spPr>
          <a:xfrm flipV="1">
            <a:off x="8577613" y="2389448"/>
            <a:ext cx="216024" cy="18002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cxnSpLocks/>
          </p:cNvCxnSpPr>
          <p:nvPr/>
        </p:nvCxnSpPr>
        <p:spPr>
          <a:xfrm>
            <a:off x="2671690" y="2752681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/>
          <p:nvPr/>
        </p:nvCxnSpPr>
        <p:spPr>
          <a:xfrm flipV="1">
            <a:off x="1799692" y="1888686"/>
            <a:ext cx="216024" cy="18002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cxnSpLocks/>
          </p:cNvCxnSpPr>
          <p:nvPr/>
        </p:nvCxnSpPr>
        <p:spPr>
          <a:xfrm>
            <a:off x="3476947" y="2761872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cxnSpLocks/>
          </p:cNvCxnSpPr>
          <p:nvPr/>
        </p:nvCxnSpPr>
        <p:spPr>
          <a:xfrm>
            <a:off x="4056488" y="2726013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cxnSpLocks/>
          </p:cNvCxnSpPr>
          <p:nvPr/>
        </p:nvCxnSpPr>
        <p:spPr>
          <a:xfrm>
            <a:off x="4868293" y="2749615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/>
          <p:cNvCxnSpPr/>
          <p:nvPr/>
        </p:nvCxnSpPr>
        <p:spPr>
          <a:xfrm flipV="1">
            <a:off x="215908" y="2317440"/>
            <a:ext cx="864000" cy="108000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cxnSpLocks/>
          </p:cNvCxnSpPr>
          <p:nvPr/>
        </p:nvCxnSpPr>
        <p:spPr>
          <a:xfrm>
            <a:off x="777176" y="2317440"/>
            <a:ext cx="864000" cy="108000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60942" y="206541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Architecture of Spiking Neural Networks (SNNs)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Leaky Integrate and Fire (LIF) Neuron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Adaptive Synapse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Address-Event Representation (AER) 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82835" y="1167696"/>
            <a:ext cx="7834314" cy="465668"/>
          </a:xfrm>
        </p:spPr>
        <p:txBody>
          <a:bodyPr/>
          <a:lstStyle/>
          <a:p>
            <a:r>
              <a:rPr lang="de-DE" sz="4000" dirty="0">
                <a:solidFill>
                  <a:srgbClr val="002060"/>
                </a:solidFill>
              </a:rPr>
              <a:t>Content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60942" y="206541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Architecture of Spiking Neural Networks (SNNs)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Leaky Integrate and Fire (LIF) Neuron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Adaptive Synapse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Address-Event Representation (AER) 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82835" y="1167696"/>
            <a:ext cx="7834314" cy="465668"/>
          </a:xfrm>
        </p:spPr>
        <p:txBody>
          <a:bodyPr/>
          <a:lstStyle/>
          <a:p>
            <a:r>
              <a:rPr lang="de-DE" sz="4000" dirty="0">
                <a:solidFill>
                  <a:srgbClr val="002060"/>
                </a:solidFill>
              </a:rPr>
              <a:t>Content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>
          <a:xfrm>
            <a:off x="6840289" y="5328708"/>
            <a:ext cx="1908175" cy="211667"/>
          </a:xfrm>
        </p:spPr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4255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467544" y="625252"/>
            <a:ext cx="7834314" cy="465668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Architecture of Spiking Neural Networks (SNNs)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>
          <a:xfrm>
            <a:off x="76832" y="5418141"/>
            <a:ext cx="1898652" cy="211667"/>
          </a:xfrm>
        </p:spPr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>
          <a:xfrm>
            <a:off x="2701077" y="5418141"/>
            <a:ext cx="3883025" cy="211667"/>
          </a:xfrm>
        </p:spPr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>
          <a:xfrm>
            <a:off x="7157180" y="5450242"/>
            <a:ext cx="1908175" cy="211667"/>
          </a:xfrm>
        </p:spPr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 dirty="0"/>
              <a:t> von 16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175846" y="1093304"/>
            <a:ext cx="6885629" cy="4186221"/>
            <a:chOff x="1175846" y="1093304"/>
            <a:chExt cx="6885629" cy="4186221"/>
          </a:xfrm>
        </p:grpSpPr>
        <p:sp>
          <p:nvSpPr>
            <p:cNvPr id="7" name="矩形 6"/>
            <p:cNvSpPr/>
            <p:nvPr/>
          </p:nvSpPr>
          <p:spPr>
            <a:xfrm>
              <a:off x="4480121" y="1110029"/>
              <a:ext cx="2880000" cy="3600000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66596" y="109834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Neuron</a:t>
              </a:r>
              <a:r>
                <a:rPr lang="en-US" altLang="zh-CN" dirty="0"/>
                <a:t> array</a:t>
              </a:r>
              <a:endParaRPr lang="zh-CN" altLang="en-US" dirty="0"/>
            </a:p>
          </p:txBody>
        </p:sp>
        <p:sp>
          <p:nvSpPr>
            <p:cNvPr id="12" name="圆角矩形 2"/>
            <p:cNvSpPr/>
            <p:nvPr/>
          </p:nvSpPr>
          <p:spPr>
            <a:xfrm>
              <a:off x="4732670" y="1465418"/>
              <a:ext cx="2400000" cy="11839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4"/>
            <p:cNvSpPr/>
            <p:nvPr/>
          </p:nvSpPr>
          <p:spPr>
            <a:xfrm>
              <a:off x="4732670" y="2884097"/>
              <a:ext cx="2400000" cy="35517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Neuron[1]</a:t>
              </a:r>
              <a:endParaRPr lang="zh-CN" altLang="en-US" dirty="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960081" y="1093304"/>
              <a:ext cx="2160000" cy="3600000"/>
              <a:chOff x="1380581" y="1340288"/>
              <a:chExt cx="2880000" cy="360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380581" y="1340288"/>
                <a:ext cx="2880000" cy="360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2"/>
              <p:cNvSpPr/>
              <p:nvPr/>
            </p:nvSpPr>
            <p:spPr>
              <a:xfrm>
                <a:off x="1620581" y="1719977"/>
                <a:ext cx="2400000" cy="118392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459342" y="1352007"/>
                <a:ext cx="28012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Synaptic adaptor array</a:t>
                </a:r>
                <a:endParaRPr lang="zh-CN" altLang="en-US" dirty="0"/>
              </a:p>
            </p:txBody>
          </p:sp>
          <p:sp>
            <p:nvSpPr>
              <p:cNvPr id="17" name="圆角矩形 4"/>
              <p:cNvSpPr/>
              <p:nvPr/>
            </p:nvSpPr>
            <p:spPr>
              <a:xfrm>
                <a:off x="1620581" y="3114356"/>
                <a:ext cx="2400000" cy="35517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Adaptors[1]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840161" y="1542750"/>
              <a:ext cx="684076" cy="2380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solidFill>
                    <a:schemeClr val="accent5">
                      <a:lumMod val="50000"/>
                    </a:schemeClr>
                  </a:solidFill>
                </a:rPr>
                <a:t>Synapese</a:t>
              </a:r>
              <a:endParaRPr lang="zh-CN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5182199" y="2124765"/>
              <a:ext cx="0" cy="21605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667732" y="1840755"/>
              <a:ext cx="684597" cy="4210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accent5">
                      <a:lumMod val="50000"/>
                    </a:schemeClr>
                  </a:solidFill>
                </a:rPr>
                <a:t>soma</a:t>
              </a:r>
              <a:endParaRPr lang="zh-CN" altLang="en-US" sz="10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40161" y="1832426"/>
              <a:ext cx="684076" cy="2380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solidFill>
                    <a:schemeClr val="accent5">
                      <a:lumMod val="50000"/>
                    </a:schemeClr>
                  </a:solidFill>
                </a:rPr>
                <a:t>Synapese</a:t>
              </a:r>
              <a:endParaRPr lang="zh-CN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40161" y="2347530"/>
              <a:ext cx="684076" cy="2380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solidFill>
                    <a:schemeClr val="accent5">
                      <a:lumMod val="50000"/>
                    </a:schemeClr>
                  </a:solidFill>
                </a:rPr>
                <a:t>Synapese</a:t>
              </a:r>
              <a:endParaRPr lang="zh-CN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9" name="右中括号 28"/>
            <p:cNvSpPr/>
            <p:nvPr/>
          </p:nvSpPr>
          <p:spPr>
            <a:xfrm>
              <a:off x="5524237" y="1638408"/>
              <a:ext cx="45719" cy="8640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569956" y="2070456"/>
              <a:ext cx="97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6361523" y="2065892"/>
              <a:ext cx="2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598744" y="1951441"/>
              <a:ext cx="473665" cy="22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5">
                      <a:lumMod val="50000"/>
                    </a:schemeClr>
                  </a:solidFill>
                </a:rPr>
                <a:t>axon</a:t>
              </a:r>
              <a:endParaRPr lang="zh-CN" altLang="en-US" sz="11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圆角矩形 4"/>
            <p:cNvSpPr/>
            <p:nvPr/>
          </p:nvSpPr>
          <p:spPr>
            <a:xfrm>
              <a:off x="4720121" y="4050676"/>
              <a:ext cx="2400000" cy="35517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Neuron[N]</a:t>
              </a:r>
              <a:endParaRPr lang="zh-CN" altLang="en-US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5932670" y="3294672"/>
              <a:ext cx="0" cy="7200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1175846" y="1113074"/>
              <a:ext cx="6885629" cy="4166451"/>
              <a:chOff x="1339733" y="1360058"/>
              <a:chExt cx="6885629" cy="416645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339733" y="1360058"/>
                <a:ext cx="6885629" cy="4166451"/>
                <a:chOff x="1339733" y="1360058"/>
                <a:chExt cx="6885629" cy="4166451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7795201" y="1360058"/>
                  <a:ext cx="430161" cy="405372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55" name="组合 54"/>
                <p:cNvGrpSpPr/>
                <p:nvPr/>
              </p:nvGrpSpPr>
              <p:grpSpPr>
                <a:xfrm>
                  <a:off x="1339733" y="1365774"/>
                  <a:ext cx="478021" cy="4053725"/>
                  <a:chOff x="7747341" y="1360058"/>
                  <a:chExt cx="478021" cy="4053725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7795201" y="1360058"/>
                    <a:ext cx="430161" cy="405372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747341" y="2849029"/>
                    <a:ext cx="461665" cy="91927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dirty="0"/>
                      <a:t>AER Bus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 rot="16200000">
                  <a:off x="4583219" y="1861412"/>
                  <a:ext cx="430161" cy="6821413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 rot="16200000">
                  <a:off x="4550712" y="3352313"/>
                  <a:ext cx="461665" cy="388672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Address-Event Representation (AER) Bus</a:t>
                  </a:r>
                  <a:endParaRPr lang="zh-CN" altLang="en-US" dirty="0"/>
                </a:p>
              </p:txBody>
            </p:sp>
          </p:grpSp>
          <p:sp>
            <p:nvSpPr>
              <p:cNvPr id="40" name="文本框 39"/>
              <p:cNvSpPr txBox="1"/>
              <p:nvPr/>
            </p:nvSpPr>
            <p:spPr>
              <a:xfrm>
                <a:off x="7747341" y="2849029"/>
                <a:ext cx="461665" cy="9192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AER Bus</a:t>
                </a:r>
                <a:endParaRPr lang="zh-CN" altLang="en-US" dirty="0"/>
              </a:p>
            </p:txBody>
          </p:sp>
        </p:grpSp>
        <p:cxnSp>
          <p:nvCxnSpPr>
            <p:cNvPr id="42" name="直接箭头连接符 41"/>
            <p:cNvCxnSpPr/>
            <p:nvPr/>
          </p:nvCxnSpPr>
          <p:spPr>
            <a:xfrm>
              <a:off x="7132670" y="2064954"/>
              <a:ext cx="4986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157180" y="4228264"/>
              <a:ext cx="4986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157180" y="3061684"/>
              <a:ext cx="4986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307184" y="1542750"/>
              <a:ext cx="1440000" cy="2380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50000"/>
                    </a:schemeClr>
                  </a:solidFill>
                </a:rPr>
                <a:t>Synaptic adaptor</a:t>
              </a:r>
              <a:endParaRPr lang="zh-CN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307184" y="1832426"/>
              <a:ext cx="1440000" cy="2380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50000"/>
                    </a:schemeClr>
                  </a:solidFill>
                </a:rPr>
                <a:t>Synaptic adaptor</a:t>
              </a:r>
              <a:endParaRPr lang="zh-CN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07184" y="2347530"/>
              <a:ext cx="1440000" cy="2380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accent5">
                      <a:lumMod val="50000"/>
                    </a:schemeClr>
                  </a:solidFill>
                </a:rPr>
                <a:t>Synaptic adaptor</a:t>
              </a:r>
              <a:endParaRPr lang="zh-CN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49" name="直接连接符 48"/>
            <p:cNvCxnSpPr>
              <a:cxnSpLocks/>
            </p:cNvCxnSpPr>
            <p:nvPr/>
          </p:nvCxnSpPr>
          <p:spPr>
            <a:xfrm>
              <a:off x="3007372" y="2098802"/>
              <a:ext cx="0" cy="21605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"/>
            <p:cNvSpPr/>
            <p:nvPr/>
          </p:nvSpPr>
          <p:spPr>
            <a:xfrm>
              <a:off x="2127184" y="4050676"/>
              <a:ext cx="1800000" cy="35517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5">
                      <a:lumMod val="50000"/>
                    </a:schemeClr>
                  </a:solidFill>
                </a:rPr>
                <a:t>Adaptors[N]</a:t>
              </a:r>
              <a:endParaRPr lang="zh-CN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3004385" y="3294672"/>
              <a:ext cx="0" cy="7200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1710759" y="1661765"/>
              <a:ext cx="49864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1710759" y="1951441"/>
              <a:ext cx="49864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1710759" y="2466545"/>
              <a:ext cx="49864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cxnSpLocks/>
            </p:cNvCxnSpPr>
            <p:nvPr/>
          </p:nvCxnSpPr>
          <p:spPr>
            <a:xfrm>
              <a:off x="1851829" y="2034452"/>
              <a:ext cx="0" cy="360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1653867" y="3044960"/>
              <a:ext cx="4986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1628540" y="4228264"/>
              <a:ext cx="4986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3760161" y="1661720"/>
              <a:ext cx="108000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3760161" y="1951396"/>
              <a:ext cx="108000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3760161" y="2466500"/>
              <a:ext cx="108000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cxnSpLocks/>
            </p:cNvCxnSpPr>
            <p:nvPr/>
          </p:nvCxnSpPr>
          <p:spPr>
            <a:xfrm>
              <a:off x="4300101" y="2034452"/>
              <a:ext cx="0" cy="36000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999710" y="3044960"/>
              <a:ext cx="72000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3976065" y="4228264"/>
              <a:ext cx="72000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/>
          <p:cNvSpPr txBox="1"/>
          <p:nvPr/>
        </p:nvSpPr>
        <p:spPr>
          <a:xfrm>
            <a:off x="6331" y="5145921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[1] Runchun </a:t>
            </a:r>
            <a:r>
              <a:rPr lang="en-US" altLang="zh-CN" sz="1200" b="1" dirty="0" err="1"/>
              <a:t>M.Wang</a:t>
            </a:r>
            <a:r>
              <a:rPr lang="en-US" altLang="zh-CN" sz="1200" b="1" dirty="0"/>
              <a:t>, Tara J. Hamilton, Jonathan C. </a:t>
            </a:r>
            <a:r>
              <a:rPr lang="en-US" altLang="zh-CN" sz="1200" b="1" dirty="0" err="1"/>
              <a:t>Tapsonand</a:t>
            </a:r>
            <a:r>
              <a:rPr lang="en-US" altLang="zh-CN" sz="1200" b="1" dirty="0"/>
              <a:t> André van Schaik. 2015.  “A neuromorphic implementation of multiple spike-timing synaptic plasticity rules for large-scale neural networks”. Frontiers in Neuroscience. </a:t>
            </a:r>
            <a:r>
              <a:rPr lang="en-US" altLang="zh-CN" sz="1200" b="1" dirty="0" err="1"/>
              <a:t>doi</a:t>
            </a:r>
            <a:r>
              <a:rPr lang="en-US" altLang="zh-CN" sz="1200" b="1" dirty="0"/>
              <a:t>: 10.3389/fnins.2015.00180</a:t>
            </a:r>
            <a:endParaRPr lang="zh-CN" altLang="en-US" sz="12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987824" y="2602045"/>
            <a:ext cx="3060340" cy="170069"/>
            <a:chOff x="2987824" y="2602045"/>
            <a:chExt cx="3060340" cy="17006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004385" y="2749488"/>
              <a:ext cx="304377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048164" y="2656914"/>
              <a:ext cx="0" cy="115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V="1">
              <a:off x="2987824" y="2602045"/>
              <a:ext cx="0" cy="1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987824" y="3210676"/>
            <a:ext cx="3060340" cy="170069"/>
            <a:chOff x="2987824" y="2602045"/>
            <a:chExt cx="3060340" cy="170069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04385" y="2749488"/>
              <a:ext cx="304377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6048164" y="2656914"/>
              <a:ext cx="0" cy="115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cxnSpLocks/>
            </p:cNvCxnSpPr>
            <p:nvPr/>
          </p:nvCxnSpPr>
          <p:spPr>
            <a:xfrm flipV="1">
              <a:off x="2987824" y="2602045"/>
              <a:ext cx="0" cy="1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3004385" y="4378302"/>
            <a:ext cx="3060340" cy="170069"/>
            <a:chOff x="2987824" y="2602045"/>
            <a:chExt cx="3060340" cy="170069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3004385" y="2749488"/>
              <a:ext cx="304377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6048164" y="2656914"/>
              <a:ext cx="0" cy="115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cxnSpLocks/>
            </p:cNvCxnSpPr>
            <p:nvPr/>
          </p:nvCxnSpPr>
          <p:spPr>
            <a:xfrm flipV="1">
              <a:off x="2987824" y="2602045"/>
              <a:ext cx="0" cy="1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0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60942" y="206541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Architecture of Spiking Neural Networks (SNNs)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2060"/>
                </a:solidFill>
              </a:rPr>
              <a:t>Leaky Integrate and Fire (LIF) Neuron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Adaptive Synapse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Address-Event Representation (AER) 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82835" y="1167696"/>
            <a:ext cx="7834314" cy="465668"/>
          </a:xfrm>
        </p:spPr>
        <p:txBody>
          <a:bodyPr/>
          <a:lstStyle/>
          <a:p>
            <a:r>
              <a:rPr lang="de-DE" sz="4000" dirty="0">
                <a:solidFill>
                  <a:srgbClr val="002060"/>
                </a:solidFill>
              </a:rPr>
              <a:t>Content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49227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56" y="1203350"/>
            <a:ext cx="6480000" cy="3742382"/>
          </a:xfrm>
          <a:prstGeom prst="rect">
            <a:avLst/>
          </a:prstGeom>
        </p:spPr>
      </p:pic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88201" y="805272"/>
            <a:ext cx="7834314" cy="465668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Leaky Integrate and Fire (LIF) Neuron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 dirty="0"/>
              <a:t> von 16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206" y="4927596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</a:t>
            </a:r>
            <a:r>
              <a:rPr lang="en-US" altLang="zh-CN" sz="1400" dirty="0" err="1"/>
              <a:t>Indiveri</a:t>
            </a:r>
            <a:r>
              <a:rPr lang="en-US" altLang="zh-CN" sz="1400" dirty="0"/>
              <a:t>, G., Chicca, E., and Douglas, R. (2006). A VLSI array of low-power spiking neurons and </a:t>
            </a:r>
            <a:r>
              <a:rPr lang="en-US" altLang="zh-CN" sz="1400" dirty="0" err="1"/>
              <a:t>bistable</a:t>
            </a:r>
            <a:r>
              <a:rPr lang="en-US" altLang="zh-CN" sz="1400" dirty="0"/>
              <a:t> synapses with spike-timing dependent plasticity. IEEE Trans. Neural </a:t>
            </a:r>
            <a:r>
              <a:rPr lang="en-US" altLang="zh-CN" sz="1400" dirty="0" err="1"/>
              <a:t>Netw</a:t>
            </a:r>
            <a:r>
              <a:rPr lang="en-US" altLang="zh-CN" sz="1400" dirty="0"/>
              <a:t>. 17, 211–221.</a:t>
            </a:r>
            <a:endParaRPr lang="zh-CN" altLang="en-US" sz="1400" dirty="0"/>
          </a:p>
        </p:txBody>
      </p:sp>
      <p:cxnSp>
        <p:nvCxnSpPr>
          <p:cNvPr id="12" name="连接符: 肘形 11"/>
          <p:cNvCxnSpPr/>
          <p:nvPr/>
        </p:nvCxnSpPr>
        <p:spPr>
          <a:xfrm flipV="1">
            <a:off x="6782098" y="2684294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/>
          <p:nvPr/>
        </p:nvCxnSpPr>
        <p:spPr>
          <a:xfrm flipV="1">
            <a:off x="1578825" y="2292659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/>
          <p:cNvCxnSpPr/>
          <p:nvPr/>
        </p:nvCxnSpPr>
        <p:spPr>
          <a:xfrm flipV="1">
            <a:off x="4320332" y="2967112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/>
          <p:nvPr/>
        </p:nvCxnSpPr>
        <p:spPr>
          <a:xfrm flipV="1">
            <a:off x="3126388" y="2504274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/>
          <p:nvPr/>
        </p:nvCxnSpPr>
        <p:spPr>
          <a:xfrm flipV="1">
            <a:off x="3815916" y="2262855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cxnSpLocks/>
          </p:cNvCxnSpPr>
          <p:nvPr/>
        </p:nvCxnSpPr>
        <p:spPr>
          <a:xfrm>
            <a:off x="5098219" y="2950066"/>
            <a:ext cx="240902" cy="187572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/>
          <p:nvPr/>
        </p:nvCxnSpPr>
        <p:spPr>
          <a:xfrm flipV="1">
            <a:off x="2159732" y="3278910"/>
            <a:ext cx="216024" cy="18002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cxnSpLocks/>
          </p:cNvCxnSpPr>
          <p:nvPr/>
        </p:nvCxnSpPr>
        <p:spPr>
          <a:xfrm>
            <a:off x="6464919" y="1696259"/>
            <a:ext cx="240902" cy="187572"/>
          </a:xfrm>
          <a:prstGeom prst="bentConnector3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/>
          <p:nvPr/>
        </p:nvCxnSpPr>
        <p:spPr>
          <a:xfrm flipV="1">
            <a:off x="5988118" y="3154684"/>
            <a:ext cx="216024" cy="180020"/>
          </a:xfrm>
          <a:prstGeom prst="bentConnector3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flipV="1">
            <a:off x="6624228" y="1707587"/>
            <a:ext cx="216024" cy="180020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cxnSpLocks/>
          </p:cNvCxnSpPr>
          <p:nvPr/>
        </p:nvCxnSpPr>
        <p:spPr>
          <a:xfrm>
            <a:off x="3923928" y="2245432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/>
          <p:nvPr/>
        </p:nvCxnSpPr>
        <p:spPr>
          <a:xfrm flipV="1">
            <a:off x="5216314" y="2953842"/>
            <a:ext cx="216024" cy="18002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</p:cNvCxnSpPr>
          <p:nvPr/>
        </p:nvCxnSpPr>
        <p:spPr>
          <a:xfrm>
            <a:off x="6096130" y="3147132"/>
            <a:ext cx="240902" cy="187572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cxnSpLocks/>
          </p:cNvCxnSpPr>
          <p:nvPr/>
        </p:nvCxnSpPr>
        <p:spPr>
          <a:xfrm>
            <a:off x="1664039" y="2285107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cxnSpLocks/>
          </p:cNvCxnSpPr>
          <p:nvPr/>
        </p:nvCxnSpPr>
        <p:spPr>
          <a:xfrm>
            <a:off x="3241327" y="2496722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cxnSpLocks/>
          </p:cNvCxnSpPr>
          <p:nvPr/>
        </p:nvCxnSpPr>
        <p:spPr>
          <a:xfrm>
            <a:off x="4415905" y="2967112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cxnSpLocks/>
          </p:cNvCxnSpPr>
          <p:nvPr/>
        </p:nvCxnSpPr>
        <p:spPr>
          <a:xfrm>
            <a:off x="6890587" y="2684294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cxnSpLocks/>
          </p:cNvCxnSpPr>
          <p:nvPr/>
        </p:nvCxnSpPr>
        <p:spPr>
          <a:xfrm>
            <a:off x="2267744" y="3271358"/>
            <a:ext cx="240902" cy="18757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/>
          <p:nvPr/>
        </p:nvCxnSpPr>
        <p:spPr>
          <a:xfrm flipV="1">
            <a:off x="3482229" y="3602874"/>
            <a:ext cx="216024" cy="180020"/>
          </a:xfrm>
          <a:prstGeom prst="bentConnector3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/>
          <p:cNvCxnSpPr>
            <a:cxnSpLocks/>
          </p:cNvCxnSpPr>
          <p:nvPr/>
        </p:nvCxnSpPr>
        <p:spPr>
          <a:xfrm>
            <a:off x="3609752" y="3599098"/>
            <a:ext cx="240902" cy="187572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60942" y="206541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Architecture of Spiking Neural Networks (SNNs)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Leaky Integrate and Fire (LIF) Neuron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2060"/>
                </a:solidFill>
              </a:rPr>
              <a:t>Adaptive Synapse</a:t>
            </a:r>
          </a:p>
          <a:p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Address-Event Representation (AER) 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582835" y="1167696"/>
            <a:ext cx="7834314" cy="465668"/>
          </a:xfrm>
        </p:spPr>
        <p:txBody>
          <a:bodyPr/>
          <a:lstStyle/>
          <a:p>
            <a:r>
              <a:rPr lang="de-DE" sz="4000" dirty="0">
                <a:solidFill>
                  <a:srgbClr val="002060"/>
                </a:solidFill>
              </a:rPr>
              <a:t>Content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21241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464034" y="879664"/>
            <a:ext cx="7834314" cy="465668"/>
          </a:xfrm>
        </p:spPr>
        <p:txBody>
          <a:bodyPr/>
          <a:lstStyle/>
          <a:p>
            <a:r>
              <a:rPr lang="en-US" altLang="zh-CN" sz="4000" dirty="0">
                <a:solidFill>
                  <a:srgbClr val="002060"/>
                </a:solidFill>
              </a:rPr>
              <a:t>Adaptive Synapse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 dirty="0"/>
              <a:t> von 16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5650" y="1669368"/>
            <a:ext cx="64542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biological synapses</a:t>
            </a:r>
          </a:p>
          <a:p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not simple interfacing elements</a:t>
            </a:r>
          </a:p>
          <a:p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an important computational role in NNs</a:t>
            </a:r>
          </a:p>
          <a:p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i="1" dirty="0"/>
              <a:t>short– </a:t>
            </a:r>
            <a:r>
              <a:rPr lang="en-US" altLang="zh-CN" sz="2800" dirty="0"/>
              <a:t>and </a:t>
            </a:r>
            <a:r>
              <a:rPr lang="en-US" altLang="zh-CN" sz="2800" i="1" dirty="0"/>
              <a:t>long–term </a:t>
            </a:r>
            <a:r>
              <a:rPr lang="en-US" altLang="zh-CN" sz="2800" dirty="0"/>
              <a:t>plasticity(memory)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387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9"/>
          </p:nvPr>
        </p:nvSpPr>
        <p:spPr>
          <a:xfrm>
            <a:off x="464034" y="879664"/>
            <a:ext cx="7834314" cy="465668"/>
          </a:xfrm>
        </p:spPr>
        <p:txBody>
          <a:bodyPr/>
          <a:lstStyle/>
          <a:p>
            <a:r>
              <a:rPr lang="en-US" altLang="zh-CN" sz="4000" dirty="0">
                <a:solidFill>
                  <a:srgbClr val="002060"/>
                </a:solidFill>
              </a:rPr>
              <a:t>Adaptive Synapse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dirty="0"/>
              <a:t>20.01.2017</a:t>
            </a:r>
            <a:endParaRPr lang="de-L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Spiking Neural Networks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 dirty="0"/>
              <a:t> von 16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0" y="1669368"/>
            <a:ext cx="8640000" cy="31570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8206" y="4837720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[1] Indiveri, G., Chicca, E., and Douglas, R. (2006). A VLSI array of low-power spiking neurons and </a:t>
            </a:r>
            <a:r>
              <a:rPr lang="en-US" altLang="zh-CN" sz="1600" dirty="0" err="1"/>
              <a:t>bistable</a:t>
            </a:r>
            <a:r>
              <a:rPr lang="en-US" altLang="zh-CN" sz="1600" dirty="0"/>
              <a:t> synapses with spike-timing dependent plasticity. IEEE Trans. Neural </a:t>
            </a:r>
            <a:r>
              <a:rPr lang="en-US" altLang="zh-CN" sz="1600" dirty="0" err="1"/>
              <a:t>Netw</a:t>
            </a:r>
            <a:r>
              <a:rPr lang="en-US" altLang="zh-CN" sz="1600" dirty="0"/>
              <a:t>. 17, 211–221.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5925579" y="1172570"/>
            <a:ext cx="136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Short–Term Depression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27984" y="1646138"/>
            <a:ext cx="137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Spike-Timing Dependent Plasticity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70149" y="1122737"/>
            <a:ext cx="16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Current-Mirror-Integrator</a:t>
            </a:r>
            <a:endParaRPr lang="zh-CN" altLang="en-US" dirty="0"/>
          </a:p>
        </p:txBody>
      </p:sp>
      <p:sp>
        <p:nvSpPr>
          <p:cNvPr id="6" name="右中括号 5"/>
          <p:cNvSpPr/>
          <p:nvPr/>
        </p:nvSpPr>
        <p:spPr>
          <a:xfrm rot="16200000">
            <a:off x="2897816" y="-868915"/>
            <a:ext cx="288032" cy="536459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23728" y="134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long–term plasticity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右中括号 14"/>
          <p:cNvSpPr/>
          <p:nvPr/>
        </p:nvSpPr>
        <p:spPr>
          <a:xfrm rot="16200000">
            <a:off x="6363930" y="433577"/>
            <a:ext cx="288032" cy="156776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63830" y="700324"/>
            <a:ext cx="213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short–term plasticity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160728_Praesentation_16zu10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1153</Words>
  <Application>Microsoft Office PowerPoint</Application>
  <PresentationFormat>全屏显示(16:10)</PresentationFormat>
  <Paragraphs>182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AppleSymbols</vt:lpstr>
      <vt:lpstr>LucidaGrande</vt:lpstr>
      <vt:lpstr>宋体</vt:lpstr>
      <vt:lpstr>Arial</vt:lpstr>
      <vt:lpstr>Calibri</vt:lpstr>
      <vt:lpstr>Cambria Math</vt:lpstr>
      <vt:lpstr>Symbol</vt:lpstr>
      <vt:lpstr>Verdana</vt:lpstr>
      <vt:lpstr>Wingdings</vt:lpstr>
      <vt:lpstr>160728_Praesentation_16zu10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Wubinyi</cp:lastModifiedBy>
  <cp:revision>172</cp:revision>
  <cp:lastPrinted>2011-09-22T08:24:40Z</cp:lastPrinted>
  <dcterms:created xsi:type="dcterms:W3CDTF">2011-09-19T08:56:31Z</dcterms:created>
  <dcterms:modified xsi:type="dcterms:W3CDTF">2017-03-19T11:53:36Z</dcterms:modified>
</cp:coreProperties>
</file>