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86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58" r:id="rId13"/>
    <p:sldId id="261" r:id="rId14"/>
    <p:sldId id="262" r:id="rId15"/>
    <p:sldId id="295" r:id="rId16"/>
    <p:sldId id="260" r:id="rId17"/>
    <p:sldId id="283" r:id="rId18"/>
    <p:sldId id="284" r:id="rId19"/>
    <p:sldId id="285" r:id="rId20"/>
    <p:sldId id="276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3738" autoAdjust="0"/>
  </p:normalViewPr>
  <p:slideViewPr>
    <p:cSldViewPr>
      <p:cViewPr varScale="1">
        <p:scale>
          <a:sx n="134" d="100"/>
          <a:sy n="134" d="100"/>
        </p:scale>
        <p:origin x="-330" y="-84"/>
      </p:cViewPr>
      <p:guideLst>
        <p:guide orient="horz" pos="17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2C261-8445-4A78-BA9C-25B40549C0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B2D0-ADC7-4A00-B7F7-11168F6C8D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525" y="0"/>
            <a:ext cx="915352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8"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案例\212\london-skyline\Ballo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052" y="480951"/>
            <a:ext cx="5715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9525" y="4886325"/>
            <a:ext cx="15207283" cy="257175"/>
            <a:chOff x="762000" y="5634038"/>
            <a:chExt cx="15207283" cy="257175"/>
          </a:xfrm>
        </p:grpSpPr>
        <p:pic>
          <p:nvPicPr>
            <p:cNvPr id="10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0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5750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9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5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1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88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42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05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678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7" descr="F:\案例\212\london-skyline\wave-dar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93033" y="5634038"/>
              <a:ext cx="476250" cy="25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F:\案例\212\london-skyline\trees_and_lamp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" y="4277082"/>
            <a:ext cx="9144000" cy="7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案例\212\london-skyline\building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3748332"/>
            <a:ext cx="714375" cy="13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724636" y="1935143"/>
            <a:ext cx="5852795" cy="4832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HBundle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12027" y="2582783"/>
            <a:ext cx="2119946" cy="276225"/>
            <a:chOff x="3512027" y="2433250"/>
            <a:chExt cx="2119946" cy="276225"/>
          </a:xfrm>
        </p:grpSpPr>
        <p:grpSp>
          <p:nvGrpSpPr>
            <p:cNvPr id="6" name="组合 5"/>
            <p:cNvGrpSpPr/>
            <p:nvPr/>
          </p:nvGrpSpPr>
          <p:grpSpPr>
            <a:xfrm>
              <a:off x="3512027" y="2461970"/>
              <a:ext cx="2119946" cy="219557"/>
              <a:chOff x="3512027" y="2461970"/>
              <a:chExt cx="2119946" cy="219557"/>
            </a:xfrm>
          </p:grpSpPr>
          <p:sp>
            <p:nvSpPr>
              <p:cNvPr id="53" name="六边形 52"/>
              <p:cNvSpPr/>
              <p:nvPr/>
            </p:nvSpPr>
            <p:spPr>
              <a:xfrm>
                <a:off x="3512027" y="2461970"/>
                <a:ext cx="2119946" cy="219557"/>
              </a:xfrm>
              <a:prstGeom prst="hexagon">
                <a:avLst>
                  <a:gd name="adj" fmla="val 59791"/>
                  <a:gd name="vf" fmla="val 11547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626225" y="2544748"/>
                <a:ext cx="54000" cy="54000"/>
              </a:xfrm>
              <a:prstGeom prst="ellipse">
                <a:avLst/>
              </a:prstGeom>
              <a:solidFill>
                <a:srgbClr val="3A90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388A84"/>
                    </a:solidFill>
                  </a:rPr>
                  <a:t> </a:t>
                </a:r>
                <a:endParaRPr lang="zh-CN" altLang="en-US" dirty="0">
                  <a:solidFill>
                    <a:srgbClr val="388A84"/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456151" y="2544748"/>
                <a:ext cx="54000" cy="54000"/>
              </a:xfrm>
              <a:prstGeom prst="ellipse">
                <a:avLst/>
              </a:prstGeom>
              <a:solidFill>
                <a:srgbClr val="308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388A84"/>
                  </a:solidFill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681341" y="2433250"/>
              <a:ext cx="1856354" cy="27622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388A84"/>
                  </a:solidFill>
                </a:rPr>
                <a:t>201500301198 </a:t>
              </a:r>
              <a:r>
                <a:rPr lang="zh-CN" altLang="en-US" sz="1200" dirty="0">
                  <a:solidFill>
                    <a:srgbClr val="388A84"/>
                  </a:solidFill>
                </a:rPr>
                <a:t>马金超</a:t>
              </a:r>
              <a:endParaRPr lang="zh-CN" altLang="en-US" sz="1200" dirty="0">
                <a:solidFill>
                  <a:srgbClr val="388A8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 tmFilter="0,0; .5, 1; 1, 1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34911" y="1625223"/>
            <a:ext cx="6483985" cy="74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数据的可视化（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Bundle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sz="1200" dirty="0">
                <a:solidFill>
                  <a:schemeClr val="bg1"/>
                </a:solidFill>
              </a:rPr>
              <a:t>时间较紧，没有对页面进行渲染</a:t>
            </a:r>
            <a:endParaRPr lang="zh-CN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C(A`2HYE8C[ZCHQMTDQYC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" y="-71755"/>
            <a:ext cx="10058400" cy="5287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Q{0M)5CMX}D%DWM7S4A~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67945"/>
            <a:ext cx="10058400" cy="527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8" t="2365" r="1286" b="55591"/>
          <a:stretch>
            <a:fillRect/>
          </a:stretch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60565" cy="769441"/>
            <a:chOff x="307852" y="495736"/>
            <a:chExt cx="2460565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48485" cy="31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 4 facebook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  <a:endParaRPr lang="zh-CN" altLang="en-US" sz="4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464" y="1457010"/>
            <a:ext cx="5798820" cy="959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这仅仅是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个点的数据。但是，我们发现点的信息已经是难以辨识。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可见，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是有局限的。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同时，不仅点的信息难以辨识，就连线也难以看清。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这就需要对边进行有效的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34911" y="1625223"/>
            <a:ext cx="6355080" cy="74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数据的可视化（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sz="1200" dirty="0">
                <a:solidFill>
                  <a:schemeClr val="bg1"/>
                </a:solidFill>
              </a:rPr>
              <a:t>时间较紧，没有对页面进行渲染</a:t>
            </a:r>
            <a:endParaRPr lang="zh-CN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R{5ERXFGFJ){YK7_(`G)}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31115"/>
            <a:ext cx="10058400" cy="5205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8" t="2365" r="1286" b="55591"/>
          <a:stretch>
            <a:fillRect/>
          </a:stretch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1953200" cy="769441"/>
            <a:chOff x="307852" y="495736"/>
            <a:chExt cx="1953200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341120" cy="31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bundle 4 bus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  <a:endParaRPr lang="zh-CN" altLang="en-US" sz="4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464" y="1457010"/>
            <a:ext cx="7133590" cy="746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685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个点的数据。但是，我们发现点的信息还是难以辨识。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由以上的两个案例可见，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是有局限的，并不能满足对大数据进行有效的可视化。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同时，线也较难以看清。  这同样需要对边进行有效的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bundle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(I593@H7JT6{GWT5J)044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-104775"/>
            <a:ext cx="10058400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8" t="2365" r="1286" b="55591"/>
          <a:stretch>
            <a:fillRect/>
          </a:stretch>
        </p:blipFill>
        <p:spPr bwMode="auto">
          <a:xfrm>
            <a:off x="-5465" y="0"/>
            <a:ext cx="915058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79252" y="238561"/>
            <a:ext cx="2476440" cy="769441"/>
            <a:chOff x="307852" y="495736"/>
            <a:chExt cx="2476440" cy="769441"/>
          </a:xfrm>
        </p:grpSpPr>
        <p:sp>
          <p:nvSpPr>
            <p:cNvPr id="17" name="TextBox 16"/>
            <p:cNvSpPr txBox="1"/>
            <p:nvPr/>
          </p:nvSpPr>
          <p:spPr>
            <a:xfrm>
              <a:off x="919932" y="586020"/>
              <a:ext cx="1864360" cy="319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TreeMap 4 FileTree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7852" y="495736"/>
              <a:ext cx="87716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44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 </a:t>
              </a:r>
              <a:r>
                <a:rPr lang="zh-CN" altLang="en-US" sz="44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＊</a:t>
              </a:r>
              <a:endParaRPr lang="zh-CN" altLang="en-US" sz="44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07904" y="4785845"/>
            <a:ext cx="1712400" cy="36000"/>
            <a:chOff x="3792000" y="4785845"/>
            <a:chExt cx="1712400" cy="36000"/>
          </a:xfrm>
          <a:solidFill>
            <a:schemeClr val="bg1"/>
          </a:solidFill>
        </p:grpSpPr>
        <p:sp>
          <p:nvSpPr>
            <p:cNvPr id="30" name="椭圆 29"/>
            <p:cNvSpPr/>
            <p:nvPr/>
          </p:nvSpPr>
          <p:spPr>
            <a:xfrm flipV="1">
              <a:off x="3792000" y="4785845"/>
              <a:ext cx="36000" cy="36000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flipV="1">
              <a:off x="3944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flipV="1">
              <a:off x="4096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flipV="1">
              <a:off x="4249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flipV="1">
              <a:off x="4401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4554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4706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flipV="1">
              <a:off x="48588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flipV="1">
              <a:off x="50112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flipV="1">
              <a:off x="51636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flipV="1">
              <a:off x="53160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flipV="1">
              <a:off x="5468400" y="47858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六边形 19"/>
          <p:cNvSpPr/>
          <p:nvPr/>
        </p:nvSpPr>
        <p:spPr>
          <a:xfrm rot="1781911">
            <a:off x="8658350" y="-93250"/>
            <a:ext cx="644764" cy="555832"/>
          </a:xfrm>
          <a:prstGeom prst="hexagon">
            <a:avLst>
              <a:gd name="adj" fmla="val 30167"/>
              <a:gd name="vf" fmla="val 115470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21904" y="444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1B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600" dirty="0">
              <a:solidFill>
                <a:srgbClr val="1B5C6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5464" y="1457010"/>
            <a:ext cx="7677785" cy="959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Eclipse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中，当项目越写越大，包的结构会越来越复杂，对包进行有效的管理，需要有效的展示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包的结构信息。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这是对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中某一个项目中的包文件结构进行的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可以发现，复杂的包结构经过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的可视化，结构变得清晰可见。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8"/>
          <a:stretch>
            <a:fillRect/>
          </a:stretch>
        </p:blipFill>
        <p:spPr bwMode="auto">
          <a:xfrm>
            <a:off x="0" y="1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案例\212\london-skyline\brid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255651"/>
            <a:ext cx="20193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097450" y="2119781"/>
            <a:ext cx="4959865" cy="513678"/>
            <a:chOff x="3512027" y="2461970"/>
            <a:chExt cx="2119946" cy="219557"/>
          </a:xfrm>
        </p:grpSpPr>
        <p:sp>
          <p:nvSpPr>
            <p:cNvPr id="53" name="六边形 52"/>
            <p:cNvSpPr/>
            <p:nvPr/>
          </p:nvSpPr>
          <p:spPr>
            <a:xfrm>
              <a:off x="3512027" y="2461970"/>
              <a:ext cx="2119946" cy="219557"/>
            </a:xfrm>
            <a:prstGeom prst="hexagon">
              <a:avLst>
                <a:gd name="adj" fmla="val 59791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626225" y="2544748"/>
              <a:ext cx="54000" cy="54000"/>
            </a:xfrm>
            <a:prstGeom prst="ellipse">
              <a:avLst/>
            </a:prstGeom>
            <a:solidFill>
              <a:srgbClr val="3A9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388A84"/>
                  </a:solidFill>
                </a:rPr>
                <a:t> </a:t>
              </a:r>
              <a:endParaRPr lang="zh-CN" altLang="en-US" dirty="0">
                <a:solidFill>
                  <a:srgbClr val="388A84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56151" y="2544748"/>
              <a:ext cx="54000" cy="54000"/>
            </a:xfrm>
            <a:prstGeom prst="ellipse">
              <a:avLst/>
            </a:prstGeom>
            <a:solidFill>
              <a:srgbClr val="3081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8A84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029570" y="2069882"/>
            <a:ext cx="309562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388A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3600" dirty="0">
              <a:solidFill>
                <a:srgbClr val="388A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F:\案例\212\macbo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98" y="2235047"/>
            <a:ext cx="2386633" cy="31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F:\案例\212\london-skyline\pinnac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4476"/>
            <a:ext cx="966366" cy="31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F:\案例\212\london-skyline\small-pla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00" y="1814981"/>
            <a:ext cx="1428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F:\案例\212\london-skyline\pop_up_commu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72" y="1587341"/>
            <a:ext cx="505594" cy="54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1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5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案例\212\london-skyline\tower_bridge.png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88" y="488396"/>
            <a:ext cx="3025549" cy="10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956534" y="1515051"/>
            <a:ext cx="13374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2112" y="2357952"/>
            <a:ext cx="7162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数据集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911370" y="2804106"/>
            <a:ext cx="1427480" cy="304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1400" dirty="0">
                <a:solidFill>
                  <a:schemeClr val="bg1"/>
                </a:solidFill>
              </a:rPr>
              <a:t>数据集格式转换</a:t>
            </a:r>
            <a:endParaRPr lang="zh-CN" sz="1400" dirty="0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320311" y="3223590"/>
            <a:ext cx="28225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HBundle </a:t>
            </a:r>
            <a:r>
              <a:rPr lang="zh-CN" altLang="en-US" sz="1400" dirty="0">
                <a:solidFill>
                  <a:schemeClr val="bg1"/>
                </a:solidFill>
              </a:rPr>
              <a:t>可视化</a:t>
            </a:r>
            <a:r>
              <a:rPr lang="en-US" altLang="zh-CN" sz="1400" dirty="0">
                <a:solidFill>
                  <a:schemeClr val="bg1"/>
                </a:solidFill>
              </a:rPr>
              <a:t>bus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facebook</a:t>
            </a:r>
            <a:r>
              <a:rPr lang="zh-CN" altLang="en-US" sz="1400" dirty="0">
                <a:solidFill>
                  <a:schemeClr val="bg1"/>
                </a:solidFill>
              </a:rPr>
              <a:t>数据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65032" y="3589734"/>
            <a:ext cx="20688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TreeMap</a:t>
            </a:r>
            <a:r>
              <a:rPr lang="zh-CN" altLang="en-US" sz="1400" dirty="0">
                <a:solidFill>
                  <a:schemeClr val="bg1"/>
                </a:solidFill>
              </a:rPr>
              <a:t>可视化文件结构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49" name="直接连接符 2048"/>
          <p:cNvCxnSpPr/>
          <p:nvPr/>
        </p:nvCxnSpPr>
        <p:spPr>
          <a:xfrm>
            <a:off x="4211960" y="4139902"/>
            <a:ext cx="72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9" name="Picture 11" descr="F:\案例\212\london-skyline\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50283"/>
            <a:ext cx="1238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:\案例\212\london-skyline\loading_b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69" y="4255087"/>
            <a:ext cx="1159607" cy="11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F:\案例\212\london-skyline\pinnac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79" y="3428094"/>
            <a:ext cx="528786" cy="171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:\案例\212\london-skyline\pla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329" y="345521"/>
            <a:ext cx="4953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0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0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20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500" fill="hold"/>
                                            <p:tgtEl>
                                              <p:spTgt spid="20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500" fill="hold"/>
                                            <p:tgtEl>
                                              <p:spTgt spid="20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" grpId="0"/>
          <p:bldP spid="46" grpId="0"/>
          <p:bldP spid="47" grpId="0"/>
          <p:bldP spid="4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18756" y="1679198"/>
            <a:ext cx="5055870" cy="74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数据集的分析和选择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sz="1200" dirty="0">
                <a:solidFill>
                  <a:schemeClr val="bg1"/>
                </a:solidFill>
              </a:rPr>
              <a:t>。</a:t>
            </a:r>
            <a:endParaRPr lang="zh-CN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11390" y="-4683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1952" y="1793437"/>
            <a:ext cx="5375910" cy="155702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zh-CN" altLang="en-US" sz="1600" dirty="0">
                <a:solidFill>
                  <a:schemeClr val="bg1"/>
                </a:solidFill>
              </a:rPr>
              <a:t>由于</a:t>
            </a:r>
            <a:r>
              <a:rPr lang="en-US" altLang="zh-CN" sz="1600" dirty="0">
                <a:solidFill>
                  <a:schemeClr val="bg1"/>
                </a:solidFill>
              </a:rPr>
              <a:t>Bundle </a:t>
            </a:r>
            <a:r>
              <a:rPr lang="zh-CN" altLang="en-US" sz="1600" dirty="0">
                <a:solidFill>
                  <a:schemeClr val="bg1"/>
                </a:solidFill>
              </a:rPr>
              <a:t>的局限性，选用较小的数据：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    选取</a:t>
            </a:r>
            <a:r>
              <a:rPr lang="en-US" altLang="zh-CN" sz="1600" dirty="0">
                <a:solidFill>
                  <a:schemeClr val="bg1"/>
                </a:solidFill>
              </a:rPr>
              <a:t>facebook</a:t>
            </a:r>
            <a:r>
              <a:rPr lang="zh-CN" altLang="en-US" sz="1600" dirty="0">
                <a:solidFill>
                  <a:schemeClr val="bg1"/>
                </a:solidFill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</a:rPr>
              <a:t>899</a:t>
            </a:r>
            <a:r>
              <a:rPr lang="zh-CN" altLang="en-US" sz="1600" dirty="0">
                <a:solidFill>
                  <a:schemeClr val="bg1"/>
                </a:solidFill>
              </a:rPr>
              <a:t>的小数据文件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      选取</a:t>
            </a:r>
            <a:r>
              <a:rPr lang="en-US" altLang="zh-CN" sz="1600" dirty="0">
                <a:solidFill>
                  <a:schemeClr val="bg1"/>
                </a:solidFill>
              </a:rPr>
              <a:t>bus</a:t>
            </a:r>
            <a:r>
              <a:rPr lang="zh-CN" altLang="en-US" sz="1600" dirty="0">
                <a:solidFill>
                  <a:schemeClr val="bg1"/>
                </a:solidFill>
              </a:rPr>
              <a:t>中</a:t>
            </a:r>
            <a:r>
              <a:rPr lang="en-US" altLang="zh-CN" sz="1600" dirty="0">
                <a:solidFill>
                  <a:schemeClr val="bg1"/>
                </a:solidFill>
              </a:rPr>
              <a:t>685</a:t>
            </a:r>
            <a:r>
              <a:rPr lang="zh-CN" altLang="en-US" sz="1600" dirty="0">
                <a:solidFill>
                  <a:schemeClr val="bg1"/>
                </a:solidFill>
              </a:rPr>
              <a:t>的小数据文件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zh-CN" altLang="en-US" sz="1600" dirty="0">
                <a:solidFill>
                  <a:schemeClr val="bg1"/>
                </a:solidFill>
              </a:rPr>
              <a:t>基于实际问题和</a:t>
            </a:r>
            <a:r>
              <a:rPr lang="en-US" altLang="zh-CN" sz="1600" dirty="0">
                <a:solidFill>
                  <a:schemeClr val="bg1"/>
                </a:solidFill>
                <a:sym typeface="+mn-ea"/>
              </a:rPr>
              <a:t>TreeMap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的结构，选取数据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        Eclipse中，当项目越写越大，包的结构会越来越复杂，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    对包进行有效的管理，需要有效的展示包的结构信息。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66" y="147578"/>
            <a:ext cx="3840480" cy="6134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数据集的分析和选择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286000" y="2601466"/>
            <a:ext cx="457200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sz="1200" dirty="0">
                <a:solidFill>
                  <a:schemeClr val="bg1"/>
                </a:solidFill>
              </a:rPr>
              <a:t>。</a:t>
            </a:r>
            <a:endParaRPr lang="zh-CN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19050"/>
            <a:ext cx="7254875" cy="518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22820" y="-9128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437246" y="1625223"/>
            <a:ext cx="4246880" cy="74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数据集的格式转换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47964" y="2455664"/>
            <a:ext cx="6480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86000" y="2601466"/>
            <a:ext cx="4572000" cy="274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sz="1200" dirty="0">
                <a:solidFill>
                  <a:schemeClr val="bg1"/>
                </a:solidFill>
              </a:rPr>
              <a:t>。</a:t>
            </a:r>
            <a:endParaRPr lang="zh-CN" sz="12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85945" y="3115792"/>
            <a:ext cx="972108" cy="276999"/>
            <a:chOff x="4085945" y="3115792"/>
            <a:chExt cx="972108" cy="276999"/>
          </a:xfrm>
        </p:grpSpPr>
        <p:sp>
          <p:nvSpPr>
            <p:cNvPr id="9" name="矩形 8"/>
            <p:cNvSpPr/>
            <p:nvPr/>
          </p:nvSpPr>
          <p:spPr>
            <a:xfrm>
              <a:off x="4085945" y="3164281"/>
              <a:ext cx="972108" cy="180020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21620" y="3115792"/>
              <a:ext cx="900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Learn more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11390" y="-4683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1952" y="1793437"/>
            <a:ext cx="6274435" cy="8255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zh-CN" altLang="en-US" sz="1600" dirty="0">
                <a:solidFill>
                  <a:schemeClr val="bg1"/>
                </a:solidFill>
              </a:rPr>
              <a:t>由于</a:t>
            </a:r>
            <a:r>
              <a:rPr lang="en-US" altLang="zh-CN" sz="1600" dirty="0">
                <a:solidFill>
                  <a:schemeClr val="bg1"/>
                </a:solidFill>
              </a:rPr>
              <a:t>D3.js</a:t>
            </a:r>
            <a:r>
              <a:rPr lang="zh-CN" altLang="en-US" sz="1600" dirty="0">
                <a:solidFill>
                  <a:schemeClr val="bg1"/>
                </a:solidFill>
              </a:rPr>
              <a:t>对</a:t>
            </a:r>
            <a:r>
              <a:rPr lang="en-US" altLang="zh-CN" sz="1600" dirty="0">
                <a:solidFill>
                  <a:schemeClr val="bg1"/>
                </a:solidFill>
              </a:rPr>
              <a:t>Json</a:t>
            </a:r>
            <a:r>
              <a:rPr lang="zh-CN" altLang="en-US" sz="1600" dirty="0">
                <a:solidFill>
                  <a:schemeClr val="bg1"/>
                </a:solidFill>
              </a:rPr>
              <a:t>格式的数据文件支持较好。那么，把</a:t>
            </a:r>
            <a:r>
              <a:rPr lang="en-US" altLang="zh-CN" sz="1600" dirty="0">
                <a:solidFill>
                  <a:schemeClr val="bg1"/>
                </a:solidFill>
              </a:rPr>
              <a:t>planet Text </a:t>
            </a:r>
            <a:r>
              <a:rPr lang="zh-CN" altLang="en-US" sz="1600" dirty="0">
                <a:solidFill>
                  <a:schemeClr val="bg1"/>
                </a:solidFill>
              </a:rPr>
              <a:t>转成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Json Text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66" y="147578"/>
            <a:ext cx="3434080" cy="6134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数据集的格式转换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11390" y="-4683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1852" y="1444822"/>
            <a:ext cx="2857500" cy="366014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</a:rPr>
              <a:t>import random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dic = {}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with open("bus685.txt") as f: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line = f.read()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arr = line.split("\n")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for i in arr: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tmp =i.split(" ")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if len(tmp)&gt;1: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    #print(i)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    k = tmp[0]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    v = tmp[1]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    if k in dic: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              v = dic[k]+","+v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66" y="147578"/>
            <a:ext cx="3434080" cy="6134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数据集的格式转换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0035" y="697865"/>
            <a:ext cx="3781425" cy="4757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        dic[k]=v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for i in dic: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v = dic[i]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dic[i]=v.split(",")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res = []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for i in dic: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k = i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v = dic[i]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tdic = {}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tdic["name"] = k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tdic["size"] = random.random()*100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tdic["imports"] = v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#print(tdic)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    res.append(tdic)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sym typeface="+mn-ea"/>
              </a:rPr>
              <a:t>print(res)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:\案例\212\29398439_1386402044341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67"/>
          <a:stretch>
            <a:fillRect/>
          </a:stretch>
        </p:blipFill>
        <p:spPr bwMode="auto">
          <a:xfrm>
            <a:off x="-11390" y="-4683"/>
            <a:ext cx="9166820" cy="51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712456" y="188837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712456" y="2248416"/>
            <a:ext cx="36000" cy="21602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12456" y="2608456"/>
            <a:ext cx="36000" cy="2160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12456" y="2968496"/>
            <a:ext cx="36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1952" y="1793437"/>
            <a:ext cx="6274435" cy="8255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- </a:t>
            </a:r>
            <a:r>
              <a:rPr lang="zh-CN" altLang="en-US" sz="1600" dirty="0">
                <a:solidFill>
                  <a:schemeClr val="bg1"/>
                </a:solidFill>
              </a:rPr>
              <a:t>由于</a:t>
            </a:r>
            <a:r>
              <a:rPr lang="en-US" altLang="zh-CN" sz="1600" dirty="0">
                <a:solidFill>
                  <a:schemeClr val="bg1"/>
                </a:solidFill>
              </a:rPr>
              <a:t>D3.js</a:t>
            </a:r>
            <a:r>
              <a:rPr lang="zh-CN" altLang="en-US" sz="1600" dirty="0">
                <a:solidFill>
                  <a:schemeClr val="bg1"/>
                </a:solidFill>
              </a:rPr>
              <a:t>对</a:t>
            </a:r>
            <a:r>
              <a:rPr lang="en-US" altLang="zh-CN" sz="1600" dirty="0">
                <a:solidFill>
                  <a:schemeClr val="bg1"/>
                </a:solidFill>
              </a:rPr>
              <a:t>Json</a:t>
            </a:r>
            <a:r>
              <a:rPr lang="zh-CN" altLang="en-US" sz="1600" dirty="0">
                <a:solidFill>
                  <a:schemeClr val="bg1"/>
                </a:solidFill>
              </a:rPr>
              <a:t>格式的数据文件支持较好。那么，把</a:t>
            </a:r>
            <a:r>
              <a:rPr lang="en-US" altLang="zh-CN" sz="1600" dirty="0">
                <a:solidFill>
                  <a:schemeClr val="bg1"/>
                </a:solidFill>
              </a:rPr>
              <a:t>planet Text </a:t>
            </a:r>
            <a:r>
              <a:rPr lang="zh-CN" altLang="en-US" sz="1600" dirty="0">
                <a:solidFill>
                  <a:schemeClr val="bg1"/>
                </a:solidFill>
              </a:rPr>
              <a:t>转成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Json Text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966" y="147578"/>
            <a:ext cx="3434080" cy="6134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数据集的格式转换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271905"/>
            <a:ext cx="9084945" cy="296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WPS 演示</Application>
  <PresentationFormat>全屏显示(16:9)</PresentationFormat>
  <Paragraphs>134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Impact</vt:lpstr>
      <vt:lpstr>Meiryo</vt:lpstr>
      <vt:lpstr>Arial Narrow</vt:lpstr>
      <vt:lpstr>Yu Gothic UI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administer</cp:lastModifiedBy>
  <cp:revision>69</cp:revision>
  <dcterms:created xsi:type="dcterms:W3CDTF">2015-07-19T10:44:00Z</dcterms:created>
  <dcterms:modified xsi:type="dcterms:W3CDTF">2017-10-27T08:11:42Z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