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72" r:id="rId5"/>
    <p:sldId id="364" r:id="rId6"/>
    <p:sldId id="390" r:id="rId7"/>
    <p:sldId id="391" r:id="rId8"/>
    <p:sldId id="392" r:id="rId9"/>
    <p:sldId id="27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4A3B"/>
    <a:srgbClr val="2FC7B9"/>
    <a:srgbClr val="7C7BF7"/>
    <a:srgbClr val="E9BE0F"/>
    <a:srgbClr val="2D3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85" y="77"/>
      </p:cViewPr>
      <p:guideLst>
        <p:guide orient="horz" pos="219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23501-748D-4BF2-B28E-EB2C242249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99A4A-AA6D-497F-B6C9-16FCDE62CA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my topic is about </a:t>
            </a:r>
            <a:r>
              <a:rPr 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Q-Learning with tabular methods using discretized space</a:t>
            </a:r>
            <a:endParaRPr 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99A4A-AA6D-497F-B6C9-16FCDE62CA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99A4A-AA6D-497F-B6C9-16FCDE62CA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99A4A-AA6D-497F-B6C9-16FCDE62CA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99A4A-AA6D-497F-B6C9-16FCDE62CA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99A4A-AA6D-497F-B6C9-16FCDE62CA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99A4A-AA6D-497F-B6C9-16FCDE62CA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599A4A-AA6D-497F-B6C9-16FCDE62CA7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44BF-FD7F-4C7A-A094-90F4F856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50AE-7931-47C9-BCBB-646C4D504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44BF-FD7F-4C7A-A094-90F4F856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50AE-7931-47C9-BCBB-646C4D504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44BF-FD7F-4C7A-A094-90F4F856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50AE-7931-47C9-BCBB-646C4D504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44BF-FD7F-4C7A-A094-90F4F856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50AE-7931-47C9-BCBB-646C4D504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44BF-FD7F-4C7A-A094-90F4F856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50AE-7931-47C9-BCBB-646C4D504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44BF-FD7F-4C7A-A094-90F4F856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50AE-7931-47C9-BCBB-646C4D504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44BF-FD7F-4C7A-A094-90F4F856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50AE-7931-47C9-BCBB-646C4D504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44BF-FD7F-4C7A-A094-90F4F856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50AE-7931-47C9-BCBB-646C4D504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44BF-FD7F-4C7A-A094-90F4F856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50AE-7931-47C9-BCBB-646C4D504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44BF-FD7F-4C7A-A094-90F4F856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50AE-7931-47C9-BCBB-646C4D504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44BF-FD7F-4C7A-A094-90F4F856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50AE-7931-47C9-BCBB-646C4D504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144BF-FD7F-4C7A-A094-90F4F856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450AE-7931-47C9-BCBB-646C4D504E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svg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3.svg"/><Relationship Id="rId5" Type="http://schemas.openxmlformats.org/officeDocument/2006/relationships/image" Target="../media/image12.png"/><Relationship Id="rId4" Type="http://schemas.openxmlformats.org/officeDocument/2006/relationships/image" Target="../media/image2.sv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1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图片包含 天空, 户外, 建筑物, 照片&#10;&#10;已生成极高可信度的说明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313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 flipV="1">
            <a:off x="4086397" y="1"/>
            <a:ext cx="8105603" cy="6857999"/>
          </a:xfrm>
          <a:custGeom>
            <a:avLst/>
            <a:gdLst>
              <a:gd name="connsiteX0" fmla="*/ 1784414 w 3636264"/>
              <a:gd name="connsiteY0" fmla="*/ 3076575 h 3076575"/>
              <a:gd name="connsiteX1" fmla="*/ 3636264 w 3636264"/>
              <a:gd name="connsiteY1" fmla="*/ 3076575 h 3076575"/>
              <a:gd name="connsiteX2" fmla="*/ 3636264 w 3636264"/>
              <a:gd name="connsiteY2" fmla="*/ 0 h 3076575"/>
              <a:gd name="connsiteX3" fmla="*/ 0 w 3636264"/>
              <a:gd name="connsiteY3" fmla="*/ 0 h 3076575"/>
              <a:gd name="connsiteX4" fmla="*/ 1784414 w 3636264"/>
              <a:gd name="connsiteY4" fmla="*/ 3076575 h 307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6264" h="3076575">
                <a:moveTo>
                  <a:pt x="1784414" y="3076575"/>
                </a:moveTo>
                <a:lnTo>
                  <a:pt x="3636264" y="3076575"/>
                </a:lnTo>
                <a:lnTo>
                  <a:pt x="3636264" y="0"/>
                </a:lnTo>
                <a:lnTo>
                  <a:pt x="0" y="0"/>
                </a:lnTo>
                <a:lnTo>
                  <a:pt x="1784414" y="3076575"/>
                </a:lnTo>
                <a:close/>
              </a:path>
            </a:pathLst>
          </a:custGeom>
          <a:gradFill flip="none" rotWithShape="0">
            <a:gsLst>
              <a:gs pos="36000">
                <a:srgbClr val="2FC7B9">
                  <a:alpha val="27000"/>
                </a:srgbClr>
              </a:gs>
              <a:gs pos="100000">
                <a:srgbClr val="2D313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3893271" y="1149096"/>
            <a:ext cx="4405458" cy="3797808"/>
          </a:xfrm>
          <a:prstGeom prst="triangle">
            <a:avLst/>
          </a:prstGeom>
          <a:noFill/>
          <a:ln w="254000">
            <a:solidFill>
              <a:srgbClr val="2FC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346858" y="2371541"/>
            <a:ext cx="8042791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AI Coursework Presentation</a:t>
            </a:r>
            <a:endParaRPr 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Q-Learning with tabular methods using discretized space</a:t>
            </a:r>
            <a:endParaRPr 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37238" y="5198175"/>
            <a:ext cx="6118408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dirty="0">
                <a:solidFill>
                  <a:schemeClr val="bg1"/>
                </a:solidFill>
              </a:rPr>
              <a:t>Ze Wang </a:t>
            </a:r>
            <a:endParaRPr lang="en-US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dirty="0">
                <a:solidFill>
                  <a:schemeClr val="bg1"/>
                </a:solidFill>
              </a:rPr>
              <a:t>2550208W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" y="11"/>
            <a:ext cx="2487384" cy="12985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2000">
        <p14:vortex dir="r"/>
      </p:transition>
    </mc:Choice>
    <mc:Fallback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1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/>
          <p:cNvSpPr/>
          <p:nvPr/>
        </p:nvSpPr>
        <p:spPr bwMode="auto">
          <a:xfrm>
            <a:off x="1401917" y="1601822"/>
            <a:ext cx="3847259" cy="4443359"/>
          </a:xfrm>
          <a:custGeom>
            <a:avLst/>
            <a:gdLst>
              <a:gd name="T0" fmla="*/ 0 w 2317"/>
              <a:gd name="T1" fmla="*/ 0 h 2676"/>
              <a:gd name="T2" fmla="*/ 0 w 2317"/>
              <a:gd name="T3" fmla="*/ 2676 h 2676"/>
              <a:gd name="T4" fmla="*/ 2317 w 2317"/>
              <a:gd name="T5" fmla="*/ 1338 h 2676"/>
              <a:gd name="T6" fmla="*/ 0 w 2317"/>
              <a:gd name="T7" fmla="*/ 0 h 2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17" h="2676">
                <a:moveTo>
                  <a:pt x="0" y="0"/>
                </a:moveTo>
                <a:lnTo>
                  <a:pt x="0" y="2676"/>
                </a:lnTo>
                <a:lnTo>
                  <a:pt x="2317" y="1338"/>
                </a:lnTo>
                <a:lnTo>
                  <a:pt x="0" y="0"/>
                </a:lnTo>
                <a:close/>
              </a:path>
            </a:pathLst>
          </a:custGeom>
          <a:noFill/>
          <a:ln w="190500" cap="sq">
            <a:solidFill>
              <a:srgbClr val="2FC7B9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 flipH="1">
            <a:off x="4465418" y="2417519"/>
            <a:ext cx="1138020" cy="981052"/>
          </a:xfrm>
          <a:prstGeom prst="triangle">
            <a:avLst/>
          </a:prstGeom>
          <a:solidFill>
            <a:srgbClr val="E9BE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921127" y="4643983"/>
            <a:ext cx="2076607" cy="179017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7056318" y="1274835"/>
            <a:ext cx="601447" cy="584775"/>
          </a:xfrm>
          <a:prstGeom prst="rect">
            <a:avLst/>
          </a:prstGeom>
          <a:solidFill>
            <a:srgbClr val="2FC7B9"/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2D3134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rgbClr val="2D3134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804840" y="1187905"/>
            <a:ext cx="4387215" cy="666750"/>
            <a:chOff x="7566715" y="1187905"/>
            <a:chExt cx="4387215" cy="666750"/>
          </a:xfrm>
        </p:grpSpPr>
        <p:sp>
          <p:nvSpPr>
            <p:cNvPr id="23" name="矩形 22"/>
            <p:cNvSpPr/>
            <p:nvPr/>
          </p:nvSpPr>
          <p:spPr>
            <a:xfrm>
              <a:off x="7566715" y="1187905"/>
              <a:ext cx="4197350" cy="4140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100" dirty="0">
                  <a:solidFill>
                    <a:srgbClr val="2FC7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Core problem and Environment</a:t>
              </a:r>
              <a:endParaRPr lang="en-US" altLang="zh-CN" sz="2100" dirty="0">
                <a:solidFill>
                  <a:srgbClr val="2FC7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566715" y="1523820"/>
              <a:ext cx="4387215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rgbClr val="2FC7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Mitigation policies on the spread of the COVID-19 virus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Box 32"/>
          <p:cNvSpPr txBox="1">
            <a:spLocks noChangeArrowheads="1"/>
          </p:cNvSpPr>
          <p:nvPr/>
        </p:nvSpPr>
        <p:spPr bwMode="auto">
          <a:xfrm>
            <a:off x="7056318" y="2510217"/>
            <a:ext cx="601447" cy="584775"/>
          </a:xfrm>
          <a:prstGeom prst="rect">
            <a:avLst/>
          </a:prstGeom>
          <a:solidFill>
            <a:srgbClr val="E9BE0F"/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2D3134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rgbClr val="2D3134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804840" y="2423287"/>
            <a:ext cx="3003717" cy="739890"/>
            <a:chOff x="7566715" y="2423287"/>
            <a:chExt cx="3003717" cy="739890"/>
          </a:xfrm>
        </p:grpSpPr>
        <p:sp>
          <p:nvSpPr>
            <p:cNvPr id="27" name="矩形 26"/>
            <p:cNvSpPr/>
            <p:nvPr/>
          </p:nvSpPr>
          <p:spPr>
            <a:xfrm>
              <a:off x="7566715" y="2423287"/>
              <a:ext cx="1198245" cy="4140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dirty="0">
                  <a:solidFill>
                    <a:srgbClr val="E9BE0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Method</a:t>
              </a:r>
              <a:endParaRPr lang="en-US" sz="2100" dirty="0">
                <a:solidFill>
                  <a:srgbClr val="E9BE0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566715" y="2832342"/>
              <a:ext cx="3003717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solidFill>
                    <a:srgbClr val="E9BE0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Q-Learning with tabular methods 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Box 32"/>
          <p:cNvSpPr txBox="1">
            <a:spLocks noChangeArrowheads="1"/>
          </p:cNvSpPr>
          <p:nvPr/>
        </p:nvSpPr>
        <p:spPr bwMode="auto">
          <a:xfrm>
            <a:off x="7056318" y="3745599"/>
            <a:ext cx="601447" cy="584775"/>
          </a:xfrm>
          <a:prstGeom prst="rect">
            <a:avLst/>
          </a:prstGeom>
          <a:solidFill>
            <a:srgbClr val="7C7BF7"/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2D3134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rgbClr val="2D3134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804840" y="3685327"/>
            <a:ext cx="3003717" cy="666887"/>
            <a:chOff x="7566715" y="3658669"/>
            <a:chExt cx="3003717" cy="666887"/>
          </a:xfrm>
        </p:grpSpPr>
        <p:sp>
          <p:nvSpPr>
            <p:cNvPr id="31" name="矩形 30"/>
            <p:cNvSpPr/>
            <p:nvPr/>
          </p:nvSpPr>
          <p:spPr>
            <a:xfrm>
              <a:off x="7566715" y="3658669"/>
              <a:ext cx="1932305" cy="4140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dirty="0" smtClean="0">
                  <a:solidFill>
                    <a:srgbClr val="7C7BF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Demostration</a:t>
              </a:r>
              <a:endParaRPr lang="en-US" sz="2100" dirty="0">
                <a:solidFill>
                  <a:srgbClr val="7C7BF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566715" y="3994721"/>
              <a:ext cx="3003717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 smtClean="0">
                  <a:solidFill>
                    <a:srgbClr val="7C7BF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Evaluation and results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Text Box 3"/>
          <p:cNvSpPr>
            <a:spLocks noChangeArrowheads="1"/>
          </p:cNvSpPr>
          <p:nvPr/>
        </p:nvSpPr>
        <p:spPr bwMode="auto">
          <a:xfrm>
            <a:off x="1643576" y="3477543"/>
            <a:ext cx="2658110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Catalogue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32"/>
          <p:cNvSpPr txBox="1">
            <a:spLocks noChangeArrowheads="1"/>
          </p:cNvSpPr>
          <p:nvPr/>
        </p:nvSpPr>
        <p:spPr bwMode="auto">
          <a:xfrm>
            <a:off x="7059862" y="4981300"/>
            <a:ext cx="594360" cy="5835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2D3134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rgbClr val="2D3134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804840" y="4939452"/>
            <a:ext cx="3003717" cy="666887"/>
            <a:chOff x="7566715" y="3658669"/>
            <a:chExt cx="3003717" cy="666887"/>
          </a:xfrm>
        </p:grpSpPr>
        <p:sp>
          <p:nvSpPr>
            <p:cNvPr id="8" name="矩形 7"/>
            <p:cNvSpPr/>
            <p:nvPr/>
          </p:nvSpPr>
          <p:spPr>
            <a:xfrm>
              <a:off x="7566715" y="3658669"/>
              <a:ext cx="1871980" cy="4140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>
                <a:spcBef>
                  <a:spcPct val="0"/>
                </a:spcBef>
              </a:pPr>
              <a:r>
                <a:rPr lang="en-US" sz="21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Comparasion</a:t>
              </a:r>
              <a:endParaRPr lang="en-US" sz="21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566715" y="3994721"/>
              <a:ext cx="3003717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30000"/>
                </a:lnSpc>
              </a:pPr>
              <a:r>
                <a:rPr lang="en-US" sz="1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To random agent</a:t>
              </a:r>
              <a:endParaRPr lang="en-US" altLang="zh-CN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941" y="11"/>
            <a:ext cx="2487384" cy="12985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 advTm="2000">
        <p15:prstTrans prst="curtains"/>
      </p:transition>
    </mc:Choice>
    <mc:Fallback>
      <p:transition spd="slow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山, 户外, 天空, 自然&#10;&#10;已生成极高可信度的说明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2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8273" y="0"/>
            <a:ext cx="6096000" cy="6858000"/>
          </a:xfrm>
          <a:prstGeom prst="rect">
            <a:avLst/>
          </a:prstGeom>
          <a:solidFill>
            <a:srgbClr val="2D313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76"/>
          <p:cNvSpPr txBox="1"/>
          <p:nvPr/>
        </p:nvSpPr>
        <p:spPr>
          <a:xfrm>
            <a:off x="1177605" y="391546"/>
            <a:ext cx="4772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2FC7B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Core problem and </a:t>
            </a:r>
            <a:r>
              <a:rPr lang="en-US" altLang="zh-CN" sz="2400" dirty="0">
                <a:solidFill>
                  <a:srgbClr val="2FC7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Environment</a:t>
            </a:r>
            <a:endParaRPr lang="en-US" altLang="zh-CN" sz="2400" dirty="0">
              <a:solidFill>
                <a:srgbClr val="2FC7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20143" y="263226"/>
            <a:ext cx="644472" cy="739454"/>
            <a:chOff x="420143" y="263226"/>
            <a:chExt cx="644472" cy="739454"/>
          </a:xfrm>
        </p:grpSpPr>
        <p:sp>
          <p:nvSpPr>
            <p:cNvPr id="24" name="等腰三角形 23"/>
            <p:cNvSpPr/>
            <p:nvPr/>
          </p:nvSpPr>
          <p:spPr>
            <a:xfrm>
              <a:off x="420143" y="263226"/>
              <a:ext cx="644472" cy="555578"/>
            </a:xfrm>
            <a:prstGeom prst="triangle">
              <a:avLst/>
            </a:prstGeom>
            <a:noFill/>
            <a:ln w="25400">
              <a:solidFill>
                <a:srgbClr val="2FC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flipV="1">
              <a:off x="420143" y="447102"/>
              <a:ext cx="644472" cy="555578"/>
            </a:xfrm>
            <a:prstGeom prst="triangle">
              <a:avLst/>
            </a:prstGeom>
            <a:noFill/>
            <a:ln w="25400">
              <a:solidFill>
                <a:srgbClr val="2FC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27660" y="1871345"/>
            <a:ext cx="4735830" cy="148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Epidemics Reinforcement Learning Environmen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the Agent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327437" y="1411219"/>
            <a:ext cx="27660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ViRL Environment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616" y="11"/>
            <a:ext cx="2487384" cy="12985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020" y="2469515"/>
            <a:ext cx="6877050" cy="2413635"/>
          </a:xfrm>
          <a:prstGeom prst="rect">
            <a:avLst/>
          </a:prstGeom>
        </p:spPr>
      </p:pic>
      <p:sp>
        <p:nvSpPr>
          <p:cNvPr id="2" name="TextBox 76"/>
          <p:cNvSpPr txBox="1"/>
          <p:nvPr/>
        </p:nvSpPr>
        <p:spPr>
          <a:xfrm>
            <a:off x="327437" y="3199379"/>
            <a:ext cx="21958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PEAS Analysis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0370" y="3659505"/>
            <a:ext cx="5147310" cy="2607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 measure: Maximize the Rewards 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Environment: ViRL , four groups of people consitute the state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Actuators : None, full Lockdown, track &amp; trace, social distancing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Sensors: Zero cost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dir="u" isContent="1"/>
      </p:transition>
    </mc:Choice>
    <mc:Fallback>
      <p:transition spd="slow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1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山, 户外, 天空, 自然&#10;&#10;已生成极高可信度的说明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2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20320" y="0"/>
            <a:ext cx="12192000" cy="6858000"/>
          </a:xfrm>
          <a:prstGeom prst="rect">
            <a:avLst/>
          </a:prstGeom>
          <a:solidFill>
            <a:srgbClr val="2D313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76"/>
          <p:cNvSpPr txBox="1"/>
          <p:nvPr/>
        </p:nvSpPr>
        <p:spPr>
          <a:xfrm>
            <a:off x="1177605" y="391546"/>
            <a:ext cx="1343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2FC7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en-US" altLang="zh-CN" sz="2400" dirty="0">
              <a:solidFill>
                <a:srgbClr val="2FC7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20143" y="263226"/>
            <a:ext cx="644472" cy="739454"/>
            <a:chOff x="420143" y="263226"/>
            <a:chExt cx="644472" cy="739454"/>
          </a:xfrm>
        </p:grpSpPr>
        <p:sp>
          <p:nvSpPr>
            <p:cNvPr id="24" name="等腰三角形 23"/>
            <p:cNvSpPr/>
            <p:nvPr/>
          </p:nvSpPr>
          <p:spPr>
            <a:xfrm>
              <a:off x="420143" y="263226"/>
              <a:ext cx="644472" cy="555578"/>
            </a:xfrm>
            <a:prstGeom prst="triangle">
              <a:avLst/>
            </a:prstGeom>
            <a:noFill/>
            <a:ln w="25400">
              <a:solidFill>
                <a:srgbClr val="2FC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flipV="1">
              <a:off x="420143" y="447102"/>
              <a:ext cx="644472" cy="555578"/>
            </a:xfrm>
            <a:prstGeom prst="triangle">
              <a:avLst/>
            </a:prstGeom>
            <a:noFill/>
            <a:ln w="25400">
              <a:solidFill>
                <a:srgbClr val="2FC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27025" y="1976120"/>
            <a:ext cx="10996295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free and represent utilities mapping from states to actions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 learning, adjusting the Q(s,a)-values.</a:t>
            </a:r>
            <a:endParaRPr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rocedure:</a:t>
            </a:r>
            <a:endParaRPr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 selection an action based on Q including exploration</a:t>
            </a:r>
            <a:endParaRPr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 the end up  state and action s’|a,s</a:t>
            </a:r>
            <a:endParaRPr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 the target value</a:t>
            </a:r>
            <a:endParaRPr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 difference</a:t>
            </a:r>
            <a:endParaRPr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the Q(s,a) to approximate the true value by take a small step </a:t>
            </a:r>
            <a:r>
              <a:rPr 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(alpha)</a:t>
            </a:r>
            <a:r>
              <a: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326802" y="1399154"/>
            <a:ext cx="5042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Q-Learning with tabular methods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616" y="11"/>
            <a:ext cx="2487384" cy="129856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t="16667"/>
          <a:stretch>
            <a:fillRect/>
          </a:stretch>
        </p:blipFill>
        <p:spPr>
          <a:xfrm>
            <a:off x="3038475" y="4183380"/>
            <a:ext cx="2332165" cy="27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475" y="4749165"/>
            <a:ext cx="1740361" cy="27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rcRect b="75733"/>
          <a:stretch>
            <a:fillRect/>
          </a:stretch>
        </p:blipFill>
        <p:spPr>
          <a:xfrm>
            <a:off x="3038475" y="5422265"/>
            <a:ext cx="4976100" cy="27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dir="u" isContent="1"/>
      </p:transition>
    </mc:Choice>
    <mc:Fallback>
      <p:transition spd="slow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1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山, 户外, 天空, 自然&#10;&#10;已生成极高可信度的说明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2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8273" y="0"/>
            <a:ext cx="6096000" cy="6858000"/>
          </a:xfrm>
          <a:prstGeom prst="rect">
            <a:avLst/>
          </a:prstGeom>
          <a:solidFill>
            <a:srgbClr val="2D313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76"/>
          <p:cNvSpPr txBox="1"/>
          <p:nvPr/>
        </p:nvSpPr>
        <p:spPr>
          <a:xfrm>
            <a:off x="1177605" y="391546"/>
            <a:ext cx="2371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2FC7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Demonstration</a:t>
            </a:r>
            <a:endParaRPr lang="en-US" altLang="zh-CN" sz="2400" dirty="0">
              <a:solidFill>
                <a:srgbClr val="2FC7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20143" y="263226"/>
            <a:ext cx="644472" cy="739454"/>
            <a:chOff x="420143" y="263226"/>
            <a:chExt cx="644472" cy="739454"/>
          </a:xfrm>
        </p:grpSpPr>
        <p:sp>
          <p:nvSpPr>
            <p:cNvPr id="24" name="等腰三角形 23"/>
            <p:cNvSpPr/>
            <p:nvPr/>
          </p:nvSpPr>
          <p:spPr>
            <a:xfrm>
              <a:off x="420143" y="263226"/>
              <a:ext cx="644472" cy="555578"/>
            </a:xfrm>
            <a:prstGeom prst="triangle">
              <a:avLst/>
            </a:prstGeom>
            <a:noFill/>
            <a:ln w="25400">
              <a:solidFill>
                <a:srgbClr val="2FC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flipV="1">
              <a:off x="420143" y="447102"/>
              <a:ext cx="644472" cy="555578"/>
            </a:xfrm>
            <a:prstGeom prst="triangle">
              <a:avLst/>
            </a:prstGeom>
            <a:noFill/>
            <a:ln w="25400">
              <a:solidFill>
                <a:srgbClr val="2FC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616" y="11"/>
            <a:ext cx="2487384" cy="1298561"/>
          </a:xfrm>
          <a:prstGeom prst="rect">
            <a:avLst/>
          </a:prstGeom>
        </p:spPr>
      </p:pic>
      <p:pic>
        <p:nvPicPr>
          <p:cNvPr id="8" name="图片 7" descr="Figure_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8920" y="4036060"/>
            <a:ext cx="9119870" cy="2066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4860" y="6269990"/>
            <a:ext cx="1058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Average Rewards per action over train episodes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4225" y="3415665"/>
            <a:ext cx="435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Test on problems with no noise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23735" y="3415665"/>
            <a:ext cx="4349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Test on problems with noise = true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4" name="图片 13" descr="all_problems_noisy=Fals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555" y="1255395"/>
            <a:ext cx="2880000" cy="2160000"/>
          </a:xfrm>
          <a:prstGeom prst="rect">
            <a:avLst/>
          </a:prstGeom>
        </p:spPr>
      </p:pic>
      <p:pic>
        <p:nvPicPr>
          <p:cNvPr id="15" name="图片 14" descr="all_problems_noisy=Tru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065" y="1255395"/>
            <a:ext cx="2880000" cy="21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dir="u" isContent="1"/>
      </p:transition>
    </mc:Choice>
    <mc:Fallback>
      <p:transition spd="slow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1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山, 户外, 天空, 自然&#10;&#10;已生成极高可信度的说明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2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302" y="0"/>
            <a:ext cx="6096000" cy="6858000"/>
          </a:xfrm>
          <a:prstGeom prst="rect">
            <a:avLst/>
          </a:prstGeom>
          <a:solidFill>
            <a:srgbClr val="2D313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76"/>
          <p:cNvSpPr txBox="1"/>
          <p:nvPr/>
        </p:nvSpPr>
        <p:spPr>
          <a:xfrm>
            <a:off x="1177605" y="391546"/>
            <a:ext cx="2113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2FC7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Comparasion</a:t>
            </a:r>
            <a:endParaRPr lang="en-US" altLang="zh-CN" sz="2400" dirty="0">
              <a:solidFill>
                <a:srgbClr val="2FC7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20143" y="263226"/>
            <a:ext cx="644472" cy="739454"/>
            <a:chOff x="420143" y="263226"/>
            <a:chExt cx="644472" cy="739454"/>
          </a:xfrm>
        </p:grpSpPr>
        <p:sp>
          <p:nvSpPr>
            <p:cNvPr id="24" name="等腰三角形 23"/>
            <p:cNvSpPr/>
            <p:nvPr/>
          </p:nvSpPr>
          <p:spPr>
            <a:xfrm>
              <a:off x="420143" y="263226"/>
              <a:ext cx="644472" cy="555578"/>
            </a:xfrm>
            <a:prstGeom prst="triangle">
              <a:avLst/>
            </a:prstGeom>
            <a:noFill/>
            <a:ln w="25400">
              <a:solidFill>
                <a:srgbClr val="2FC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flipV="1">
              <a:off x="420143" y="447102"/>
              <a:ext cx="644472" cy="555578"/>
            </a:xfrm>
            <a:prstGeom prst="triangle">
              <a:avLst/>
            </a:prstGeom>
            <a:noFill/>
            <a:ln w="25400">
              <a:solidFill>
                <a:srgbClr val="2FC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785" y="0"/>
            <a:ext cx="2101215" cy="1097280"/>
          </a:xfrm>
          <a:prstGeom prst="rect">
            <a:avLst/>
          </a:prstGeom>
        </p:spPr>
      </p:pic>
      <p:pic>
        <p:nvPicPr>
          <p:cNvPr id="2" name="图片 1" descr="Figure_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4860" y="1183005"/>
            <a:ext cx="4349615" cy="1800000"/>
          </a:xfrm>
          <a:prstGeom prst="rect">
            <a:avLst/>
          </a:prstGeom>
        </p:spPr>
      </p:pic>
      <p:pic>
        <p:nvPicPr>
          <p:cNvPr id="5" name="图片 4" descr="Figure_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3100" y="1183005"/>
            <a:ext cx="4350645" cy="1800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4860" y="6345555"/>
            <a:ext cx="4349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total reward -1.6866119103078427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8510" y="2983230"/>
            <a:ext cx="434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Q agent: Test on problem 0 no noise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4860" y="5700395"/>
            <a:ext cx="4349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Random agent: Test on problem 0 no noise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7875" y="3415665"/>
            <a:ext cx="4349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total reward -1.0416556099706027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24370" y="2983230"/>
            <a:ext cx="434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Q agent: Test on problem 0 with noise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23100" y="3415665"/>
            <a:ext cx="4349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total reward -1.035598818310955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23100" y="5700395"/>
            <a:ext cx="4349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Random agent: Test on problem 0 with noise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24370" y="6345555"/>
            <a:ext cx="4349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total reward -2.0536742494358062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9" name="图片 18" descr="Figure_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845" y="3900170"/>
            <a:ext cx="4343031" cy="1800000"/>
          </a:xfrm>
          <a:prstGeom prst="rect">
            <a:avLst/>
          </a:prstGeom>
        </p:spPr>
      </p:pic>
      <p:pic>
        <p:nvPicPr>
          <p:cNvPr id="20" name="图片 19" descr="Figure_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0720" y="3783965"/>
            <a:ext cx="4342673" cy="1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dir="u" isContent="1"/>
      </p:transition>
    </mc:Choice>
    <mc:Fallback>
      <p:transition spd="slow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1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图片包含 天空, 户外, 建筑物, 照片&#10;&#10;已生成极高可信度的说明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313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任意多边形: 形状 8"/>
          <p:cNvSpPr/>
          <p:nvPr/>
        </p:nvSpPr>
        <p:spPr>
          <a:xfrm flipV="1">
            <a:off x="4086397" y="-1"/>
            <a:ext cx="8105603" cy="6857999"/>
          </a:xfrm>
          <a:custGeom>
            <a:avLst/>
            <a:gdLst>
              <a:gd name="connsiteX0" fmla="*/ 1784414 w 3636264"/>
              <a:gd name="connsiteY0" fmla="*/ 3076575 h 3076575"/>
              <a:gd name="connsiteX1" fmla="*/ 3636264 w 3636264"/>
              <a:gd name="connsiteY1" fmla="*/ 3076575 h 3076575"/>
              <a:gd name="connsiteX2" fmla="*/ 3636264 w 3636264"/>
              <a:gd name="connsiteY2" fmla="*/ 0 h 3076575"/>
              <a:gd name="connsiteX3" fmla="*/ 0 w 3636264"/>
              <a:gd name="connsiteY3" fmla="*/ 0 h 3076575"/>
              <a:gd name="connsiteX4" fmla="*/ 1784414 w 3636264"/>
              <a:gd name="connsiteY4" fmla="*/ 3076575 h 307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6264" h="3076575">
                <a:moveTo>
                  <a:pt x="1784414" y="3076575"/>
                </a:moveTo>
                <a:lnTo>
                  <a:pt x="3636264" y="3076575"/>
                </a:lnTo>
                <a:lnTo>
                  <a:pt x="3636264" y="0"/>
                </a:lnTo>
                <a:lnTo>
                  <a:pt x="0" y="0"/>
                </a:lnTo>
                <a:lnTo>
                  <a:pt x="1784414" y="3076575"/>
                </a:lnTo>
                <a:close/>
              </a:path>
            </a:pathLst>
          </a:custGeom>
          <a:gradFill flip="none" rotWithShape="0">
            <a:gsLst>
              <a:gs pos="36000">
                <a:srgbClr val="2FC7B9">
                  <a:alpha val="27000"/>
                </a:srgbClr>
              </a:gs>
              <a:gs pos="100000">
                <a:srgbClr val="2D313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4074033" y="1304925"/>
            <a:ext cx="4043934" cy="3486150"/>
          </a:xfrm>
          <a:prstGeom prst="triangle">
            <a:avLst/>
          </a:prstGeom>
          <a:noFill/>
          <a:ln w="254000">
            <a:solidFill>
              <a:srgbClr val="2FC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58041" y="3615573"/>
            <a:ext cx="647591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2000">
        <p15:prstTrans prst="prestige"/>
      </p:transition>
    </mc:Choice>
    <mc:Fallback>
      <p:transition spd="slow" advTm="2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1395</Words>
  <Application>WPS 演示</Application>
  <PresentationFormat>宽屏</PresentationFormat>
  <Paragraphs>96</Paragraphs>
  <Slides>7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等线</vt:lpstr>
      <vt:lpstr>等线 Light</vt:lpstr>
      <vt:lpstr>Arial</vt:lpstr>
      <vt:lpstr>黑体</vt:lpstr>
      <vt:lpstr>Calibri</vt:lpstr>
      <vt:lpstr>微软雅黑</vt:lpstr>
      <vt:lpstr>Arial Unicode MS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飞印象</dc:creator>
  <cp:lastModifiedBy>@选zé</cp:lastModifiedBy>
  <cp:revision>105</cp:revision>
  <dcterms:created xsi:type="dcterms:W3CDTF">2017-09-07T01:09:00Z</dcterms:created>
  <dcterms:modified xsi:type="dcterms:W3CDTF">2020-12-07T15:31:46Z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