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4" r:id="rId6"/>
    <p:sldId id="263" r:id="rId7"/>
  </p:sldIdLst>
  <p:sldSz cx="9144000" cy="6858000" type="screen4x3"/>
  <p:notesSz cx="9144000" cy="6858000"/>
  <p:embeddedFontLst>
    <p:embeddedFont>
      <p:font typeface="华文新魏" pitchFamily="2" charset="-122"/>
      <p:regular r:id="rId8"/>
    </p:embeddedFont>
    <p:embeddedFont>
      <p:font typeface="NRRFFE+MicrosoftYaHei-Bold" charset="-122"/>
      <p:regular r:id="rId9"/>
    </p:embeddedFont>
    <p:embeddedFont>
      <p:font typeface="MPEMSW+MicrosoftYaHeiLight" charset="-122"/>
      <p:regular r:id="rId10"/>
    </p:embeddedFont>
    <p:embeddedFont>
      <p:font typeface="黑体" pitchFamily="49" charset="-122"/>
      <p:regular r:id="rId11"/>
    </p:embeddedFont>
    <p:embeddedFont>
      <p:font typeface="EEEFBS+MicrosoftYaHeiLight" charset="-122"/>
      <p:regular r:id="rId12"/>
    </p:embeddedFont>
    <p:embeddedFont>
      <p:font typeface="Garamond" pitchFamily="18" charset="0"/>
      <p:regular r:id="rId13"/>
      <p:bold r:id="rId14"/>
      <p:italic r:id="rId15"/>
    </p:embeddedFont>
    <p:embeddedFont>
      <p:font typeface="Trebuchet MS" pitchFamily="34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484784"/>
            <a:ext cx="7056784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918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 spc="601" dirty="0" smtClean="0">
                <a:solidFill>
                  <a:srgbClr val="000000"/>
                </a:solidFill>
                <a:latin typeface="+mn-ea"/>
                <a:cs typeface="NRRFFE+MicrosoftYaHei-Bold"/>
              </a:rPr>
              <a:t>工程流体力学</a:t>
            </a:r>
            <a:endParaRPr sz="8000" spc="601" dirty="0">
              <a:solidFill>
                <a:srgbClr val="000000"/>
              </a:solidFill>
              <a:latin typeface="+mn-ea"/>
              <a:cs typeface="NRRFFE+MicrosoftYaHei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127" y="3717032"/>
            <a:ext cx="2647873" cy="489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95"/>
              </a:lnSpc>
              <a:spcBef>
                <a:spcPts val="0"/>
              </a:spcBef>
              <a:spcAft>
                <a:spcPts val="0"/>
              </a:spcAft>
            </a:pPr>
            <a:r>
              <a:rPr sz="3200" spc="10" dirty="0" err="1">
                <a:solidFill>
                  <a:srgbClr val="000000"/>
                </a:solidFill>
                <a:latin typeface="+mj-ea"/>
                <a:ea typeface="+mj-ea"/>
                <a:cs typeface="MPEMSW+MicrosoftYaHeiLight"/>
              </a:rPr>
              <a:t>主讲</a:t>
            </a:r>
            <a:r>
              <a:rPr sz="3200" spc="10" dirty="0" smtClean="0">
                <a:solidFill>
                  <a:srgbClr val="000000"/>
                </a:solidFill>
                <a:latin typeface="+mj-ea"/>
                <a:ea typeface="+mj-ea"/>
                <a:cs typeface="MPEMSW+MicrosoftYaHeiLight"/>
              </a:rPr>
              <a:t>：</a:t>
            </a:r>
            <a:r>
              <a:rPr lang="zh-CN" altLang="en-US" sz="3200" spc="10" dirty="0" smtClean="0">
                <a:solidFill>
                  <a:srgbClr val="000000"/>
                </a:solidFill>
                <a:latin typeface="+mj-ea"/>
                <a:ea typeface="+mj-ea"/>
                <a:cs typeface="MPEMSW+MicrosoftYaHeiLight"/>
              </a:rPr>
              <a:t>王彦辉</a:t>
            </a:r>
            <a:endParaRPr sz="3200" spc="10" dirty="0">
              <a:solidFill>
                <a:srgbClr val="000000"/>
              </a:solidFill>
              <a:latin typeface="+mj-ea"/>
              <a:ea typeface="+mj-ea"/>
              <a:cs typeface="MPEMSW+MicrosoftYaHe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6216" y="4509120"/>
            <a:ext cx="2293227" cy="1129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92"/>
              </a:lnSpc>
              <a:spcBef>
                <a:spcPts val="0"/>
              </a:spcBef>
              <a:spcAft>
                <a:spcPts val="0"/>
              </a:spcAft>
            </a:pPr>
            <a:r>
              <a:rPr sz="3200" spc="12" dirty="0">
                <a:solidFill>
                  <a:srgbClr val="000000"/>
                </a:solidFill>
                <a:latin typeface="MPEMSW+MicrosoftYaHeiLight"/>
                <a:cs typeface="MPEMSW+MicrosoftYaHeiLight"/>
              </a:rPr>
              <a:t>学时：</a:t>
            </a:r>
            <a:r>
              <a:rPr sz="3200" dirty="0">
                <a:solidFill>
                  <a:srgbClr val="000000"/>
                </a:solidFill>
                <a:latin typeface="EEEFBS+MicrosoftYaHeiLight"/>
                <a:cs typeface="EEEFBS+MicrosoftYaHeiLight"/>
              </a:rPr>
              <a:t>48</a:t>
            </a:r>
          </a:p>
        </p:txBody>
      </p:sp>
      <p:pic>
        <p:nvPicPr>
          <p:cNvPr id="1026" name="Picture 2" descr="E:\南信大工作\学校教研任务\教学任务\工程流体力学\1381375787251zoby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22137"/>
            <a:ext cx="6228184" cy="4035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51885" y="296306"/>
            <a:ext cx="4088078" cy="888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Hei"/>
                <a:cs typeface="SimHei"/>
              </a:rPr>
              <a:t>工程流体力学课程概述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142" y="1103939"/>
            <a:ext cx="3057804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1.</a:t>
            </a:r>
            <a:r>
              <a:rPr sz="2400" spc="-20" dirty="0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课程的研究内容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003" y="1798796"/>
            <a:ext cx="8478698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804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流体力学是力学的重要分支</a:t>
            </a:r>
            <a:r>
              <a:rPr sz="2000" dirty="0" smtClean="0">
                <a:solidFill>
                  <a:srgbClr val="000000"/>
                </a:solidFill>
                <a:latin typeface="SimSun"/>
                <a:cs typeface="SimSun"/>
              </a:rPr>
              <a:t>。</a:t>
            </a:r>
            <a:endParaRPr lang="en-US" sz="2000" dirty="0" smtClean="0">
              <a:solidFill>
                <a:srgbClr val="000000"/>
              </a:solidFill>
              <a:latin typeface="SimSun"/>
              <a:cs typeface="SimSun"/>
            </a:endParaRPr>
          </a:p>
          <a:p>
            <a:pPr marL="571804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507796" marR="0">
              <a:lnSpc>
                <a:spcPts val="2004"/>
              </a:lnSpc>
              <a:spcBef>
                <a:spcPts val="1598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流体力学是研究流体的运动平衡和运动规律的科学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445312" marR="0">
              <a:lnSpc>
                <a:spcPts val="2004"/>
              </a:lnSpc>
              <a:spcBef>
                <a:spcPts val="1595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imSun"/>
                <a:cs typeface="SimSun"/>
              </a:rPr>
              <a:t>  </a:t>
            </a:r>
          </a:p>
          <a:p>
            <a:pPr marL="445312" marR="0">
              <a:lnSpc>
                <a:spcPts val="2004"/>
              </a:lnSpc>
              <a:spcBef>
                <a:spcPts val="1595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包括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5696" y="3573016"/>
            <a:ext cx="5635569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12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rgbClr val="000000"/>
                </a:solidFill>
                <a:latin typeface="SimSun"/>
                <a:cs typeface="SimSun"/>
              </a:rPr>
              <a:t>静力学：静止流体的平衡条件和压力分布</a:t>
            </a:r>
            <a:r>
              <a:rPr sz="2000" dirty="0" smtClean="0">
                <a:solidFill>
                  <a:srgbClr val="000000"/>
                </a:solidFill>
                <a:latin typeface="SimSun"/>
                <a:cs typeface="SimSun"/>
              </a:rPr>
              <a:t>；</a:t>
            </a:r>
            <a:endParaRPr lang="en-US" sz="2000" dirty="0" smtClean="0">
              <a:solidFill>
                <a:srgbClr val="000000"/>
              </a:solidFill>
              <a:latin typeface="SimSun"/>
              <a:cs typeface="SimSun"/>
            </a:endParaRPr>
          </a:p>
          <a:p>
            <a:pPr marL="0" marR="0">
              <a:lnSpc>
                <a:spcPts val="2004"/>
              </a:lnSpc>
              <a:spcBef>
                <a:spcPts val="1598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运动学</a:t>
            </a:r>
            <a:r>
              <a:rPr sz="2000" dirty="0" err="1">
                <a:solidFill>
                  <a:srgbClr val="000000"/>
                </a:solidFill>
                <a:latin typeface="SimSun"/>
                <a:cs typeface="SimSun"/>
              </a:rPr>
              <a:t>：流体的运动特征和规律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5656" y="4511055"/>
            <a:ext cx="7416823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动力学：在外力作用下流体的运动规律及固体壁面的作用力、</a:t>
            </a:r>
          </a:p>
          <a:p>
            <a:pPr marL="0" marR="0">
              <a:lnSpc>
                <a:spcPts val="2006"/>
              </a:lnSpc>
              <a:spcBef>
                <a:spcPts val="159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阻力等。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51885" y="829780"/>
            <a:ext cx="4088078" cy="888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Hei"/>
                <a:cs typeface="SimHei"/>
              </a:rPr>
              <a:t>工程流体力学课程概述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173" y="1709938"/>
            <a:ext cx="244970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2. </a:t>
            </a:r>
            <a:r>
              <a:rPr sz="2400" spc="12" dirty="0">
                <a:solidFill>
                  <a:srgbClr val="000000"/>
                </a:solidFill>
                <a:latin typeface="SimHei"/>
                <a:cs typeface="SimHei"/>
              </a:rPr>
              <a:t>课程的性质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8" y="2450306"/>
            <a:ext cx="7445757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492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r>
              <a:rPr sz="2000" spc="11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工程流体力学是高等学校</a:t>
            </a:r>
            <a:r>
              <a:rPr lang="zh-CN" altLang="en-US" sz="2000" spc="1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专业</a:t>
            </a:r>
            <a:r>
              <a:rPr sz="2000" spc="11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基础类课程</a:t>
            </a:r>
            <a:r>
              <a:rPr sz="2000" spc="1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。</a:t>
            </a:r>
            <a:endParaRPr lang="en-US" sz="2000" spc="1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  <a:p>
            <a:pPr marL="507492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endParaRPr sz="2000" spc="11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  <a:p>
            <a:pPr marL="507492" marR="0">
              <a:lnSpc>
                <a:spcPts val="2004"/>
              </a:lnSpc>
              <a:spcBef>
                <a:spcPts val="1597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基础类学科是指解释自然界中的一些普遍规律的学科。比如</a:t>
            </a:r>
          </a:p>
          <a:p>
            <a:pPr marL="0" marR="0">
              <a:lnSpc>
                <a:spcPts val="2004"/>
              </a:lnSpc>
              <a:spcBef>
                <a:spcPts val="1595"/>
              </a:spcBef>
              <a:spcAft>
                <a:spcPts val="0"/>
              </a:spcAft>
            </a:pPr>
            <a:r>
              <a:rPr sz="2000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用万有引力来解释苹果为什么会从树上掉下来等</a:t>
            </a:r>
            <a:r>
              <a:rPr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。</a:t>
            </a:r>
            <a:endParaRPr lang="en-US" sz="20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  <a:p>
            <a:pPr marL="0" marR="0">
              <a:lnSpc>
                <a:spcPts val="2004"/>
              </a:lnSpc>
              <a:spcBef>
                <a:spcPts val="1595"/>
              </a:spcBef>
              <a:spcAft>
                <a:spcPts val="0"/>
              </a:spcAft>
            </a:pPr>
            <a:endParaRPr sz="20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  <a:p>
            <a:pPr marL="445007" marR="0">
              <a:lnSpc>
                <a:spcPts val="2004"/>
              </a:lnSpc>
              <a:spcBef>
                <a:spcPts val="1598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学科</a:t>
            </a:r>
            <a:r>
              <a:rPr sz="2000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基础类课程是基础课和专业课的桥梁</a:t>
            </a:r>
            <a:r>
              <a:rPr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。</a:t>
            </a:r>
            <a:endParaRPr lang="en-US" sz="20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  <a:p>
            <a:pPr marL="445007" marR="0">
              <a:lnSpc>
                <a:spcPts val="2004"/>
              </a:lnSpc>
              <a:spcBef>
                <a:spcPts val="1598"/>
              </a:spcBef>
              <a:spcAft>
                <a:spcPts val="0"/>
              </a:spcAft>
            </a:pPr>
            <a:endParaRPr sz="2000" dirty="0">
              <a:solidFill>
                <a:srgbClr val="000000"/>
              </a:solidFill>
              <a:latin typeface="SimSun"/>
              <a:cs typeface="SimSun"/>
            </a:endParaRPr>
          </a:p>
          <a:p>
            <a:pPr marL="445007" marR="0">
              <a:lnSpc>
                <a:spcPts val="2004"/>
              </a:lnSpc>
              <a:spcBef>
                <a:spcPts val="1595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endParaRPr sz="2000" dirty="0">
              <a:solidFill>
                <a:srgbClr val="0000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87824" y="404664"/>
            <a:ext cx="408807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Hei"/>
                <a:cs typeface="SimHei"/>
              </a:rPr>
              <a:t>工程流体力学课程概述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173" y="1103939"/>
            <a:ext cx="4052361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3. 课程的科技、工程地位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173" y="1727176"/>
            <a:ext cx="7613243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492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工程流体力学是动力工程、机械工程、石油和化学工程、城市</a:t>
            </a:r>
          </a:p>
          <a:p>
            <a:pPr marL="0" marR="0">
              <a:lnSpc>
                <a:spcPts val="2004"/>
              </a:lnSpc>
              <a:spcBef>
                <a:spcPts val="1597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建筑工程、环境工程、航空航天工程以及生物工程等诸多领域研究</a:t>
            </a:r>
          </a:p>
          <a:p>
            <a:pPr marL="0" marR="0">
              <a:lnSpc>
                <a:spcPts val="2254"/>
              </a:lnSpc>
              <a:spcBef>
                <a:spcPts val="134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和应用的最基础的知识之一。参考</a:t>
            </a:r>
            <a:r>
              <a:rPr sz="2000" dirty="0">
                <a:solidFill>
                  <a:srgbClr val="000000"/>
                </a:solidFill>
                <a:latin typeface="Garamond"/>
                <a:cs typeface="Garamond"/>
              </a:rPr>
              <a:t>1.7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节的阅读材料。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039" y="3625151"/>
            <a:ext cx="306202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4.</a:t>
            </a:r>
            <a:r>
              <a:rPr sz="2400" spc="14" dirty="0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课程的专业地位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3142" y="4391755"/>
            <a:ext cx="216468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大气环流</a:t>
            </a:r>
            <a:r>
              <a:rPr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；</a:t>
            </a:r>
            <a:endParaRPr sz="2000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142" y="4849471"/>
            <a:ext cx="5561001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对流云、雷暴云研究</a:t>
            </a:r>
            <a:r>
              <a:rPr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；</a:t>
            </a:r>
            <a:endParaRPr sz="2000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  <a:p>
            <a:pPr marL="0" marR="0">
              <a:lnSpc>
                <a:spcPts val="2004"/>
              </a:lnSpc>
              <a:spcBef>
                <a:spcPts val="1595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模式研究；</a:t>
            </a:r>
            <a:endParaRPr sz="2000" dirty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C:\Users\wyh\AppData\Roaming\Tencent\Users\2943545596\QQ\WinTemp\RichOle\GRDBQ2BBNP@F~))Z0B1~@`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32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1714" y="217575"/>
            <a:ext cx="408751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Hei"/>
                <a:cs typeface="SimHei"/>
              </a:rPr>
              <a:t>工程流体力学课程概述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380" y="1103939"/>
            <a:ext cx="3700088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Hei"/>
                <a:cs typeface="SimHei"/>
              </a:rPr>
              <a:t>6. 课程学习的基本要求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209" y="1751792"/>
            <a:ext cx="7778215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804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）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熟悉和掌握流体平衡、运动的基本运动规律、基本方程，</a:t>
            </a:r>
          </a:p>
          <a:p>
            <a:pPr marL="0" marR="0">
              <a:lnSpc>
                <a:spcPts val="2004"/>
              </a:lnSpc>
              <a:spcBef>
                <a:spcPts val="1778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工程典型应用。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7624" y="2780928"/>
            <a:ext cx="2434107" cy="32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000" dirty="0">
                <a:solidFill>
                  <a:srgbClr val="000000"/>
                </a:solidFill>
                <a:latin typeface="Garamond"/>
                <a:cs typeface="Garamond"/>
              </a:rPr>
              <a:t>2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）学习方法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1600" y="3356992"/>
            <a:ext cx="449471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浏览预习</a:t>
            </a:r>
            <a:r>
              <a:rPr sz="2000" dirty="0" err="1">
                <a:solidFill>
                  <a:srgbClr val="000000"/>
                </a:solidFill>
                <a:latin typeface="SimSun"/>
                <a:cs typeface="SimSun"/>
              </a:rPr>
              <a:t>：把握内容、疑难点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1600" y="3748484"/>
            <a:ext cx="7706207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听课理解</a:t>
            </a:r>
            <a:r>
              <a:rPr sz="2000" dirty="0" err="1">
                <a:solidFill>
                  <a:srgbClr val="000000"/>
                </a:solidFill>
                <a:latin typeface="SimSun"/>
                <a:cs typeface="SimSun"/>
              </a:rPr>
              <a:t>：重点在预习中的疑难点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  <a:p>
            <a:pPr marL="0" marR="0">
              <a:lnSpc>
                <a:spcPts val="2238"/>
              </a:lnSpc>
              <a:spcBef>
                <a:spcPts val="1364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课后作业</a:t>
            </a:r>
            <a:r>
              <a:rPr sz="2000" dirty="0" err="1">
                <a:solidFill>
                  <a:srgbClr val="000000"/>
                </a:solidFill>
                <a:latin typeface="SimSun"/>
                <a:cs typeface="SimSun"/>
              </a:rPr>
              <a:t>：理解、思考、应用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。并计入学习考核的一部分；</a:t>
            </a:r>
          </a:p>
          <a:p>
            <a:pPr marL="0" marR="0">
              <a:lnSpc>
                <a:spcPts val="2238"/>
              </a:lnSpc>
              <a:spcBef>
                <a:spcPts val="1361"/>
              </a:spcBef>
              <a:spcAft>
                <a:spcPts val="0"/>
              </a:spcAft>
            </a:pPr>
            <a:r>
              <a:rPr sz="2000" dirty="0" err="1" smtClean="0">
                <a:solidFill>
                  <a:srgbClr val="000000"/>
                </a:solidFill>
                <a:latin typeface="SimSun"/>
                <a:cs typeface="SimSun"/>
              </a:rPr>
              <a:t>课外拓展</a:t>
            </a:r>
            <a:r>
              <a:rPr sz="2000" dirty="0" err="1">
                <a:solidFill>
                  <a:srgbClr val="000000"/>
                </a:solidFill>
                <a:latin typeface="SimSun"/>
                <a:cs typeface="SimSun"/>
              </a:rPr>
              <a:t>：文献、资料、论坛等</a:t>
            </a:r>
            <a:r>
              <a:rPr sz="2000" dirty="0" smtClean="0">
                <a:solidFill>
                  <a:srgbClr val="000000"/>
                </a:solidFill>
                <a:latin typeface="SimSun"/>
                <a:cs typeface="SimSun"/>
              </a:rPr>
              <a:t>。</a:t>
            </a:r>
            <a:endParaRPr sz="2000" dirty="0">
              <a:solidFill>
                <a:srgbClr val="0000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177</TotalTime>
  <Words>136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华文新魏</vt:lpstr>
      <vt:lpstr>NRRFFE+MicrosoftYaHei-Bold</vt:lpstr>
      <vt:lpstr>MPEMSW+MicrosoftYaHeiLight</vt:lpstr>
      <vt:lpstr>黑体</vt:lpstr>
      <vt:lpstr>EEEFBS+MicrosoftYaHeiLight</vt:lpstr>
      <vt:lpstr>Garamond</vt:lpstr>
      <vt:lpstr>Trebuchet MS</vt:lpstr>
      <vt:lpstr>Wingdings 2</vt:lpstr>
      <vt:lpstr>Wingdings</vt:lpstr>
      <vt:lpstr>华丽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wyh</dc:creator>
  <cp:lastModifiedBy>wyh</cp:lastModifiedBy>
  <cp:revision>6</cp:revision>
  <dcterms:modified xsi:type="dcterms:W3CDTF">2019-02-25T07:34:00Z</dcterms:modified>
</cp:coreProperties>
</file>