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5" r:id="rId22"/>
    <p:sldId id="276" r:id="rId23"/>
    <p:sldId id="277" r:id="rId24"/>
    <p:sldId id="278" r:id="rId25"/>
    <p:sldId id="291" r:id="rId26"/>
    <p:sldId id="293" r:id="rId27"/>
    <p:sldId id="292" r:id="rId28"/>
    <p:sldId id="279" r:id="rId29"/>
    <p:sldId id="294" r:id="rId30"/>
    <p:sldId id="280" r:id="rId31"/>
    <p:sldId id="281" r:id="rId32"/>
    <p:sldId id="282" r:id="rId33"/>
    <p:sldId id="283" r:id="rId34"/>
    <p:sldId id="284" r:id="rId35"/>
    <p:sldId id="285" r:id="rId36"/>
    <p:sldId id="286" r:id="rId37"/>
    <p:sldId id="287" r:id="rId38"/>
    <p:sldId id="288" r:id="rId39"/>
    <p:sldId id="289" r:id="rId40"/>
    <p:sldId id="290"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jpeg"/><Relationship Id="rId7" Type="http://schemas.openxmlformats.org/officeDocument/2006/relationships/slide" Target="slide1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6.xml"/><Relationship Id="rId10" Type="http://schemas.openxmlformats.org/officeDocument/2006/relationships/slide" Target="slide37.xml"/><Relationship Id="rId4" Type="http://schemas.openxmlformats.org/officeDocument/2006/relationships/slide" Target="slide3.xml"/><Relationship Id="rId9" Type="http://schemas.openxmlformats.org/officeDocument/2006/relationships/slide" Target="slide3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file:///M:\&#24037;&#31243;&#27969;&#20307;&#21147;&#23398;\2019227212347rec.mp4"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 name="Picture 3"/>
          <p:cNvPicPr>
            <a:picLocks noChangeAspect="1" noChangeArrowheads="1"/>
          </p:cNvPicPr>
          <p:nvPr/>
        </p:nvPicPr>
        <p:blipFill>
          <a:blip r:embed="rId2" cstate="print"/>
          <a:srcRect/>
          <a:stretch>
            <a:fillRect/>
          </a:stretch>
        </p:blipFill>
        <p:spPr bwMode="auto">
          <a:xfrm>
            <a:off x="0" y="6362700"/>
            <a:ext cx="9144000" cy="495300"/>
          </a:xfrm>
          <a:prstGeom prst="rect">
            <a:avLst/>
          </a:prstGeom>
          <a:noFill/>
        </p:spPr>
      </p:pic>
      <p:sp>
        <p:nvSpPr>
          <p:cNvPr id="2" name="TextBox 1"/>
          <p:cNvSpPr txBox="1"/>
          <p:nvPr/>
        </p:nvSpPr>
        <p:spPr>
          <a:xfrm>
            <a:off x="3149600" y="292100"/>
            <a:ext cx="762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第1章</a:t>
            </a:r>
          </a:p>
        </p:txBody>
      </p:sp>
      <p:sp>
        <p:nvSpPr>
          <p:cNvPr id="13" name="TextBox 1"/>
          <p:cNvSpPr txBox="1"/>
          <p:nvPr/>
        </p:nvSpPr>
        <p:spPr>
          <a:xfrm>
            <a:off x="4216400" y="292100"/>
            <a:ext cx="1524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流体的性质</a:t>
            </a:r>
          </a:p>
        </p:txBody>
      </p:sp>
      <p:sp>
        <p:nvSpPr>
          <p:cNvPr id="14" name="TextBox 1"/>
          <p:cNvSpPr txBox="1"/>
          <p:nvPr/>
        </p:nvSpPr>
        <p:spPr>
          <a:xfrm>
            <a:off x="533400" y="1295400"/>
            <a:ext cx="8104783" cy="4880823"/>
          </a:xfrm>
          <a:prstGeom prst="rect">
            <a:avLst/>
          </a:prstGeom>
          <a:noFill/>
        </p:spPr>
        <p:txBody>
          <a:bodyPr wrap="none" lIns="0" tIns="0" rIns="0" rtlCol="0">
            <a:spAutoFit/>
          </a:bodyPr>
          <a:lstStyle/>
          <a:p>
            <a:pPr>
              <a:lnSpc>
                <a:spcPts val="2000"/>
              </a:lnSpc>
              <a:tabLst>
                <a:tab pos="63500" algn="l"/>
                <a:tab pos="215900" algn="l"/>
                <a:tab pos="355600" algn="l"/>
              </a:tabLst>
            </a:pPr>
            <a:r>
              <a:rPr lang="en-US" altLang="zh-CN" sz="2004" dirty="0" smtClean="0">
                <a:solidFill>
                  <a:srgbClr val="000000"/>
                </a:solidFill>
                <a:latin typeface="黑体" pitchFamily="18" charset="0"/>
                <a:cs typeface="黑体" pitchFamily="18" charset="0"/>
              </a:rPr>
              <a:t> </a:t>
            </a:r>
            <a:endParaRPr lang="en-US" altLang="zh-CN" dirty="0" smtClean="0"/>
          </a:p>
          <a:p>
            <a:pPr>
              <a:lnSpc>
                <a:spcPts val="1000"/>
              </a:lnSpc>
            </a:pPr>
            <a:endParaRPr lang="en-US" altLang="zh-CN" dirty="0" smtClean="0"/>
          </a:p>
          <a:p>
            <a:pPr>
              <a:lnSpc>
                <a:spcPts val="1000"/>
              </a:lnSpc>
            </a:pPr>
            <a:endParaRPr lang="en-US" altLang="zh-CN" dirty="0" smtClean="0"/>
          </a:p>
          <a:p>
            <a:pPr>
              <a:lnSpc>
                <a:spcPts val="2200"/>
              </a:lnSpc>
              <a:tabLst>
                <a:tab pos="63500" algn="l"/>
                <a:tab pos="215900" algn="l"/>
                <a:tab pos="355600" algn="l"/>
              </a:tabLst>
            </a:pPr>
            <a:r>
              <a:rPr lang="en-US" altLang="zh-CN" dirty="0" smtClean="0"/>
              <a:t>	</a:t>
            </a:r>
            <a:r>
              <a:rPr lang="en-US" altLang="zh-CN" sz="2004" dirty="0" smtClean="0">
                <a:solidFill>
                  <a:srgbClr val="000000"/>
                </a:solidFill>
                <a:latin typeface="黑体" pitchFamily="18" charset="0"/>
                <a:cs typeface="黑体" pitchFamily="18" charset="0"/>
              </a:rPr>
              <a:t>学习要求：</a:t>
            </a:r>
          </a:p>
          <a:p>
            <a:pPr>
              <a:lnSpc>
                <a:spcPts val="1000"/>
              </a:lnSpc>
            </a:pPr>
            <a:endParaRPr lang="en-US" altLang="zh-CN" dirty="0" smtClean="0"/>
          </a:p>
          <a:p>
            <a:pPr>
              <a:lnSpc>
                <a:spcPts val="1000"/>
              </a:lnSpc>
            </a:pPr>
            <a:endParaRPr lang="en-US" altLang="zh-CN" dirty="0" smtClean="0"/>
          </a:p>
          <a:p>
            <a:pPr>
              <a:lnSpc>
                <a:spcPts val="2900"/>
              </a:lnSpc>
              <a:tabLst>
                <a:tab pos="63500" algn="l"/>
                <a:tab pos="215900" algn="l"/>
                <a:tab pos="3556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1.掌握力学模型，连续介质的假设，密度、比容、饱和蒸汽压力、压缩</a:t>
            </a:r>
          </a:p>
          <a:p>
            <a:pPr>
              <a:lnSpc>
                <a:spcPts val="1000"/>
              </a:lnSpc>
            </a:pPr>
            <a:endParaRPr lang="en-US" altLang="zh-CN" dirty="0" smtClean="0"/>
          </a:p>
          <a:p>
            <a:pPr>
              <a:lnSpc>
                <a:spcPts val="2600"/>
              </a:lnSpc>
              <a:tabLst>
                <a:tab pos="63500" algn="l"/>
                <a:tab pos="215900" algn="l"/>
                <a:tab pos="3556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率等概念；</a:t>
            </a:r>
          </a:p>
          <a:p>
            <a:pPr>
              <a:lnSpc>
                <a:spcPts val="1000"/>
              </a:lnSpc>
            </a:pPr>
            <a:endParaRPr lang="en-US" altLang="zh-CN" dirty="0" smtClean="0"/>
          </a:p>
          <a:p>
            <a:pPr>
              <a:lnSpc>
                <a:spcPts val="2500"/>
              </a:lnSpc>
              <a:tabLst>
                <a:tab pos="63500" algn="l"/>
                <a:tab pos="215900" algn="l"/>
                <a:tab pos="3556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2.掌握流体黏性、黏度的概念及计算，掌握牛顿内摩擦定律的建立，牛</a:t>
            </a:r>
          </a:p>
          <a:p>
            <a:pPr>
              <a:lnSpc>
                <a:spcPts val="1000"/>
              </a:lnSpc>
            </a:pPr>
            <a:endParaRPr lang="en-US" altLang="zh-CN" dirty="0" smtClean="0"/>
          </a:p>
          <a:p>
            <a:pPr>
              <a:lnSpc>
                <a:spcPts val="2600"/>
              </a:lnSpc>
              <a:tabLst>
                <a:tab pos="63500" algn="l"/>
                <a:tab pos="215900" algn="l"/>
                <a:tab pos="3556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顿体和非牛顿体的定义和计算公式，理想流体的模型；</a:t>
            </a:r>
          </a:p>
          <a:p>
            <a:pPr>
              <a:lnSpc>
                <a:spcPts val="1000"/>
              </a:lnSpc>
            </a:pPr>
            <a:endParaRPr lang="en-US" altLang="zh-CN" dirty="0" smtClean="0"/>
          </a:p>
          <a:p>
            <a:pPr>
              <a:lnSpc>
                <a:spcPts val="2600"/>
              </a:lnSpc>
              <a:tabLst>
                <a:tab pos="63500" algn="l"/>
                <a:tab pos="215900" algn="l"/>
                <a:tab pos="3556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3.了解表面张力的产生和计算方法，毛细管现象；</a:t>
            </a:r>
          </a:p>
          <a:p>
            <a:pPr>
              <a:lnSpc>
                <a:spcPts val="1000"/>
              </a:lnSpc>
            </a:pPr>
            <a:endParaRPr lang="en-US" altLang="zh-CN" dirty="0" smtClean="0"/>
          </a:p>
          <a:p>
            <a:pPr>
              <a:lnSpc>
                <a:spcPts val="2600"/>
              </a:lnSpc>
              <a:tabLst>
                <a:tab pos="63500" algn="l"/>
                <a:tab pos="215900" algn="l"/>
                <a:tab pos="3556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4.掌握质量力、表面力定义和其物理意义</a:t>
            </a:r>
            <a:r>
              <a:rPr lang="zh-CN" altLang="en-US" sz="2006" dirty="0" smtClean="0">
                <a:solidFill>
                  <a:srgbClr val="000000"/>
                </a:solidFill>
                <a:latin typeface="Times New Roman" pitchFamily="18" charset="0"/>
                <a:cs typeface="Times New Roman" pitchFamily="18" charset="0"/>
              </a:rPr>
              <a:t>；</a:t>
            </a:r>
            <a:endParaRPr lang="en-US" altLang="zh-CN" sz="2006" dirty="0" smtClean="0">
              <a:solidFill>
                <a:srgbClr val="000000"/>
              </a:solidFill>
              <a:latin typeface="Times New Roman" pitchFamily="18" charset="0"/>
              <a:cs typeface="Times New Roman" pitchFamily="18" charset="0"/>
            </a:endParaRPr>
          </a:p>
          <a:p>
            <a:pPr>
              <a:lnSpc>
                <a:spcPts val="1000"/>
              </a:lnSpc>
            </a:pPr>
            <a:endParaRPr lang="en-US" altLang="zh-CN" dirty="0" smtClean="0"/>
          </a:p>
          <a:p>
            <a:pPr>
              <a:lnSpc>
                <a:spcPts val="2600"/>
              </a:lnSpc>
              <a:tabLst>
                <a:tab pos="63500" algn="l"/>
                <a:tab pos="215900" algn="l"/>
                <a:tab pos="3556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5.了解工程流体力学的发展史，工程流体力学的学习方法。</a:t>
            </a:r>
          </a:p>
          <a:p>
            <a:pPr>
              <a:lnSpc>
                <a:spcPts val="1000"/>
              </a:lnSpc>
            </a:pPr>
            <a:endParaRPr lang="en-US" altLang="zh-CN" dirty="0" smtClean="0"/>
          </a:p>
          <a:p>
            <a:pPr>
              <a:lnSpc>
                <a:spcPts val="3100"/>
              </a:lnSpc>
              <a:tabLst>
                <a:tab pos="63500" algn="l"/>
                <a:tab pos="215900" algn="l"/>
                <a:tab pos="355600" algn="l"/>
              </a:tabLst>
            </a:pPr>
            <a:r>
              <a:rPr lang="en-US" altLang="zh-CN" dirty="0" smtClean="0"/>
              <a:t>			</a:t>
            </a:r>
            <a:endParaRPr lang="en-US" altLang="zh-CN" sz="2004" dirty="0" smtClean="0">
              <a:solidFill>
                <a:srgbClr val="0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9"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952500" y="317500"/>
            <a:ext cx="7336945" cy="1572225"/>
          </a:xfrm>
          <a:prstGeom prst="rect">
            <a:avLst/>
          </a:prstGeom>
          <a:noFill/>
        </p:spPr>
        <p:txBody>
          <a:bodyPr wrap="none" lIns="0" tIns="0" rIns="0" rtlCol="0">
            <a:spAutoFit/>
          </a:bodyPr>
          <a:lstStyle/>
          <a:p>
            <a:pPr>
              <a:lnSpc>
                <a:spcPts val="2400"/>
              </a:lnSpc>
              <a:tabLst>
                <a:tab pos="508000" algn="l"/>
                <a:tab pos="2044700" algn="l"/>
              </a:tabLst>
            </a:pPr>
            <a:r>
              <a:rPr lang="en-US" altLang="zh-CN" dirty="0" smtClean="0"/>
              <a:t>		</a:t>
            </a:r>
            <a:r>
              <a:rPr lang="en-US" altLang="zh-CN" sz="2400" dirty="0" smtClean="0">
                <a:solidFill>
                  <a:srgbClr val="000000"/>
                </a:solidFill>
                <a:latin typeface="黑体" pitchFamily="18" charset="0"/>
                <a:cs typeface="黑体" pitchFamily="18" charset="0"/>
              </a:rPr>
              <a:t>1.3</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流体的压缩性</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000"/>
              </a:lnSpc>
              <a:tabLst>
                <a:tab pos="508000" algn="l"/>
                <a:tab pos="2044700" algn="l"/>
              </a:tabLst>
            </a:pPr>
            <a:r>
              <a:rPr lang="en-US" altLang="zh-CN" dirty="0" smtClean="0"/>
              <a:t>	</a:t>
            </a:r>
            <a:r>
              <a:rPr lang="en-US" altLang="zh-CN" sz="2004" dirty="0" smtClean="0">
                <a:solidFill>
                  <a:srgbClr val="000000"/>
                </a:solidFill>
                <a:latin typeface="Cambria Math" pitchFamily="18" charset="0"/>
                <a:cs typeface="Cambria Math" pitchFamily="18" charset="0"/>
              </a:rPr>
              <a:t>𝛽</a:t>
            </a:r>
            <a:r>
              <a:rPr lang="en-US" altLang="zh-CN" sz="2004" dirty="0" smtClean="0">
                <a:solidFill>
                  <a:srgbClr val="000000"/>
                </a:solidFill>
                <a:latin typeface="Times New Roman" pitchFamily="18" charset="0"/>
                <a:cs typeface="Times New Roman" pitchFamily="18" charset="0"/>
              </a:rPr>
              <a:t>值越大，流体的压缩性越大。工程上常用流体的压缩率的倒</a:t>
            </a:r>
          </a:p>
          <a:p>
            <a:pPr>
              <a:lnSpc>
                <a:spcPts val="1000"/>
              </a:lnSpc>
            </a:pPr>
            <a:endParaRPr lang="en-US" altLang="zh-CN" dirty="0" smtClean="0"/>
          </a:p>
          <a:p>
            <a:pPr>
              <a:lnSpc>
                <a:spcPts val="2500"/>
              </a:lnSpc>
              <a:tabLst>
                <a:tab pos="508000" algn="l"/>
                <a:tab pos="2044700" algn="l"/>
              </a:tabLst>
            </a:pPr>
            <a:r>
              <a:rPr lang="en-US" altLang="zh-CN" sz="2004" dirty="0" smtClean="0">
                <a:solidFill>
                  <a:srgbClr val="000000"/>
                </a:solidFill>
                <a:latin typeface="Times New Roman" pitchFamily="18" charset="0"/>
                <a:cs typeface="Times New Roman" pitchFamily="18" charset="0"/>
              </a:rPr>
              <a:t>数来表征流体的压缩性，称为</a:t>
            </a:r>
            <a:r>
              <a:rPr lang="en-US" altLang="zh-CN" sz="2004" dirty="0" smtClean="0">
                <a:solidFill>
                  <a:srgbClr val="FF0000"/>
                </a:solidFill>
                <a:latin typeface="Times New Roman" pitchFamily="18" charset="0"/>
                <a:cs typeface="Times New Roman" pitchFamily="18" charset="0"/>
              </a:rPr>
              <a:t>流体的体积模量</a:t>
            </a:r>
            <a:r>
              <a:rPr lang="en-US" altLang="zh-CN" sz="2004" dirty="0" smtClean="0">
                <a:solidFill>
                  <a:srgbClr val="000000"/>
                </a:solidFill>
                <a:latin typeface="Times New Roman" pitchFamily="18" charset="0"/>
                <a:cs typeface="Times New Roman" pitchFamily="18" charset="0"/>
              </a:rPr>
              <a:t>（bulk</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modulus），</a:t>
            </a:r>
          </a:p>
        </p:txBody>
      </p:sp>
      <p:sp>
        <p:nvSpPr>
          <p:cNvPr id="10" name="TextBox 1"/>
          <p:cNvSpPr txBox="1"/>
          <p:nvPr/>
        </p:nvSpPr>
        <p:spPr>
          <a:xfrm>
            <a:off x="952500" y="1993900"/>
            <a:ext cx="2794000" cy="266700"/>
          </a:xfrm>
          <a:prstGeom prst="rect">
            <a:avLst/>
          </a:prstGeom>
          <a:noFill/>
        </p:spPr>
        <p:txBody>
          <a:bodyPr wrap="none" lIns="0" tIns="0" rIns="0" rtlCol="0">
            <a:spAutoFit/>
          </a:bodyPr>
          <a:lstStyle/>
          <a:p>
            <a:pPr>
              <a:lnSpc>
                <a:spcPts val="2100"/>
              </a:lnSpc>
              <a:tabLst/>
            </a:pPr>
            <a:r>
              <a:rPr lang="en-US" altLang="zh-CN" sz="2006" dirty="0" smtClean="0">
                <a:solidFill>
                  <a:srgbClr val="000000"/>
                </a:solidFill>
                <a:latin typeface="Times New Roman" pitchFamily="18" charset="0"/>
                <a:cs typeface="Times New Roman" pitchFamily="18" charset="0"/>
              </a:rPr>
              <a:t>用</a:t>
            </a:r>
            <a:r>
              <a:rPr lang="en-US" altLang="zh-CN" sz="2006" dirty="0" smtClean="0">
                <a:solidFill>
                  <a:srgbClr val="000000"/>
                </a:solidFill>
                <a:latin typeface="Cambria Math" pitchFamily="18" charset="0"/>
                <a:cs typeface="Cambria Math" pitchFamily="18" charset="0"/>
              </a:rPr>
              <a:t>𝐾</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Times New Roman" pitchFamily="18" charset="0"/>
                <a:cs typeface="Times New Roman" pitchFamily="18" charset="0"/>
              </a:rPr>
              <a:t>表示，单位为</a:t>
            </a:r>
            <a:r>
              <a:rPr lang="en-US" altLang="zh-CN" sz="2006" dirty="0" smtClean="0">
                <a:solidFill>
                  <a:srgbClr val="000000"/>
                </a:solidFill>
                <a:latin typeface="Cambria Math" pitchFamily="18" charset="0"/>
                <a:cs typeface="Cambria Math" pitchFamily="18" charset="0"/>
              </a:rPr>
              <a:t>Pa</a:t>
            </a:r>
            <a:r>
              <a:rPr lang="en-US" altLang="zh-CN" sz="2006" dirty="0" smtClean="0">
                <a:solidFill>
                  <a:srgbClr val="000000"/>
                </a:solidFill>
                <a:latin typeface="Times New Roman" pitchFamily="18" charset="0"/>
                <a:cs typeface="Times New Roman" pitchFamily="18" charset="0"/>
              </a:rPr>
              <a:t>，即</a:t>
            </a:r>
          </a:p>
        </p:txBody>
      </p:sp>
      <p:sp>
        <p:nvSpPr>
          <p:cNvPr id="11" name="TextBox 1"/>
          <p:cNvSpPr txBox="1"/>
          <p:nvPr/>
        </p:nvSpPr>
        <p:spPr>
          <a:xfrm>
            <a:off x="4178300" y="2324100"/>
            <a:ext cx="393700" cy="228600"/>
          </a:xfrm>
          <a:prstGeom prst="rect">
            <a:avLst/>
          </a:prstGeom>
          <a:noFill/>
        </p:spPr>
        <p:txBody>
          <a:bodyPr wrap="none" lIns="0" tIns="0" rIns="0" rtlCol="0">
            <a:spAutoFit/>
          </a:bodyPr>
          <a:lstStyle/>
          <a:p>
            <a:pPr>
              <a:lnSpc>
                <a:spcPts val="1800"/>
              </a:lnSpc>
              <a:tabLst/>
            </a:pPr>
            <a:r>
              <a:rPr lang="en-US" altLang="zh-CN" sz="1800" dirty="0" smtClean="0">
                <a:solidFill>
                  <a:srgbClr val="000000"/>
                </a:solidFill>
                <a:latin typeface="Cambria Math" pitchFamily="18" charset="0"/>
                <a:cs typeface="Cambria Math" pitchFamily="18" charset="0"/>
              </a:rPr>
              <a:t>𝐾</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p>
        </p:txBody>
      </p:sp>
      <p:sp>
        <p:nvSpPr>
          <p:cNvPr id="12" name="TextBox 1"/>
          <p:cNvSpPr txBox="1"/>
          <p:nvPr/>
        </p:nvSpPr>
        <p:spPr>
          <a:xfrm>
            <a:off x="4635500" y="2171700"/>
            <a:ext cx="127000" cy="546100"/>
          </a:xfrm>
          <a:prstGeom prst="rect">
            <a:avLst/>
          </a:prstGeom>
          <a:noFill/>
        </p:spPr>
        <p:txBody>
          <a:bodyPr wrap="none" lIns="0" tIns="0" rIns="0" rtlCol="0">
            <a:spAutoFit/>
          </a:bodyPr>
          <a:lstStyle/>
          <a:p>
            <a:pPr>
              <a:lnSpc>
                <a:spcPts val="1800"/>
              </a:lnSpc>
              <a:tabLst/>
            </a:pPr>
            <a:r>
              <a:rPr lang="en-US" altLang="zh-CN" sz="1800" u="sng" dirty="0" smtClean="0">
                <a:solidFill>
                  <a:srgbClr val="000000"/>
                </a:solidFill>
                <a:latin typeface="Cambria Math" pitchFamily="18" charset="0"/>
                <a:cs typeface="Cambria Math" pitchFamily="18" charset="0"/>
              </a:rPr>
              <a:t>1</a:t>
            </a:r>
          </a:p>
          <a:p>
            <a:pPr>
              <a:lnSpc>
                <a:spcPts val="2500"/>
              </a:lnSpc>
              <a:tabLst/>
            </a:pPr>
            <a:r>
              <a:rPr lang="en-US" altLang="zh-CN" sz="1800" dirty="0" smtClean="0">
                <a:solidFill>
                  <a:srgbClr val="000000"/>
                </a:solidFill>
                <a:latin typeface="Cambria Math" pitchFamily="18" charset="0"/>
                <a:cs typeface="Cambria Math" pitchFamily="18" charset="0"/>
              </a:rPr>
              <a:t>𝛽</a:t>
            </a:r>
          </a:p>
        </p:txBody>
      </p:sp>
      <p:sp>
        <p:nvSpPr>
          <p:cNvPr id="13" name="TextBox 1"/>
          <p:cNvSpPr txBox="1"/>
          <p:nvPr/>
        </p:nvSpPr>
        <p:spPr>
          <a:xfrm>
            <a:off x="4851400" y="2324100"/>
            <a:ext cx="546100" cy="228600"/>
          </a:xfrm>
          <a:prstGeom prst="rect">
            <a:avLst/>
          </a:prstGeom>
          <a:noFill/>
        </p:spPr>
        <p:txBody>
          <a:bodyPr wrap="none" lIns="0" tIns="0" rIns="0" rtlCol="0">
            <a:spAutoFit/>
          </a:bodyPr>
          <a:lstStyle/>
          <a:p>
            <a:pPr>
              <a:lnSpc>
                <a:spcPts val="1800"/>
              </a:lnSpc>
              <a:tabLst/>
            </a:pP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−𝑉</a:t>
            </a:r>
          </a:p>
        </p:txBody>
      </p:sp>
      <p:sp>
        <p:nvSpPr>
          <p:cNvPr id="14" name="TextBox 1"/>
          <p:cNvSpPr txBox="1"/>
          <p:nvPr/>
        </p:nvSpPr>
        <p:spPr>
          <a:xfrm>
            <a:off x="5448300" y="2171700"/>
            <a:ext cx="266700" cy="546100"/>
          </a:xfrm>
          <a:prstGeom prst="rect">
            <a:avLst/>
          </a:prstGeom>
          <a:noFill/>
        </p:spPr>
        <p:txBody>
          <a:bodyPr wrap="none" lIns="0" tIns="0" rIns="0" rtlCol="0">
            <a:spAutoFit/>
          </a:bodyPr>
          <a:lstStyle/>
          <a:p>
            <a:pPr>
              <a:lnSpc>
                <a:spcPts val="1800"/>
              </a:lnSpc>
              <a:tabLst/>
            </a:pPr>
            <a:r>
              <a:rPr lang="en-US" altLang="zh-CN" sz="1800" u="sng" dirty="0" smtClean="0">
                <a:solidFill>
                  <a:srgbClr val="000000"/>
                </a:solidFill>
                <a:latin typeface="Cambria Math" pitchFamily="18" charset="0"/>
                <a:cs typeface="Cambria Math" pitchFamily="18" charset="0"/>
              </a:rPr>
              <a:t>d𝑝</a:t>
            </a:r>
          </a:p>
          <a:p>
            <a:pPr>
              <a:lnSpc>
                <a:spcPts val="2500"/>
              </a:lnSpc>
              <a:tabLst/>
            </a:pPr>
            <a:r>
              <a:rPr lang="en-US" altLang="zh-CN" sz="1800" dirty="0" smtClean="0">
                <a:solidFill>
                  <a:srgbClr val="000000"/>
                </a:solidFill>
                <a:latin typeface="Cambria Math" pitchFamily="18" charset="0"/>
                <a:cs typeface="Cambria Math" pitchFamily="18" charset="0"/>
              </a:rPr>
              <a:t>d𝑉</a:t>
            </a:r>
          </a:p>
        </p:txBody>
      </p:sp>
      <p:sp>
        <p:nvSpPr>
          <p:cNvPr id="15" name="TextBox 1"/>
          <p:cNvSpPr txBox="1"/>
          <p:nvPr/>
        </p:nvSpPr>
        <p:spPr>
          <a:xfrm>
            <a:off x="5778500" y="2324100"/>
            <a:ext cx="520700" cy="228600"/>
          </a:xfrm>
          <a:prstGeom prst="rect">
            <a:avLst/>
          </a:prstGeom>
          <a:noFill/>
        </p:spPr>
        <p:txBody>
          <a:bodyPr wrap="none" lIns="0" tIns="0" rIns="0" rtlCol="0">
            <a:spAutoFit/>
          </a:bodyPr>
          <a:lstStyle/>
          <a:p>
            <a:pPr>
              <a:lnSpc>
                <a:spcPts val="1800"/>
              </a:lnSpc>
              <a:tabLst/>
            </a:pP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−𝜐</a:t>
            </a:r>
          </a:p>
        </p:txBody>
      </p:sp>
      <p:sp>
        <p:nvSpPr>
          <p:cNvPr id="16" name="TextBox 1"/>
          <p:cNvSpPr txBox="1"/>
          <p:nvPr/>
        </p:nvSpPr>
        <p:spPr>
          <a:xfrm>
            <a:off x="6350000" y="2171700"/>
            <a:ext cx="254000" cy="546100"/>
          </a:xfrm>
          <a:prstGeom prst="rect">
            <a:avLst/>
          </a:prstGeom>
          <a:noFill/>
        </p:spPr>
        <p:txBody>
          <a:bodyPr wrap="none" lIns="0" tIns="0" rIns="0" rtlCol="0">
            <a:spAutoFit/>
          </a:bodyPr>
          <a:lstStyle/>
          <a:p>
            <a:pPr>
              <a:lnSpc>
                <a:spcPts val="1800"/>
              </a:lnSpc>
              <a:tabLst/>
            </a:pPr>
            <a:r>
              <a:rPr lang="en-US" altLang="zh-CN" sz="1800" u="sng" dirty="0" smtClean="0">
                <a:solidFill>
                  <a:srgbClr val="000000"/>
                </a:solidFill>
                <a:latin typeface="Cambria Math" pitchFamily="18" charset="0"/>
                <a:cs typeface="Cambria Math" pitchFamily="18" charset="0"/>
              </a:rPr>
              <a:t>d𝑝</a:t>
            </a:r>
          </a:p>
          <a:p>
            <a:pPr>
              <a:lnSpc>
                <a:spcPts val="2500"/>
              </a:lnSpc>
              <a:tabLst/>
            </a:pPr>
            <a:r>
              <a:rPr lang="en-US" altLang="zh-CN" sz="1800" dirty="0" smtClean="0">
                <a:solidFill>
                  <a:srgbClr val="000000"/>
                </a:solidFill>
                <a:latin typeface="Cambria Math" pitchFamily="18" charset="0"/>
                <a:cs typeface="Cambria Math" pitchFamily="18" charset="0"/>
              </a:rPr>
              <a:t>d𝜐</a:t>
            </a:r>
          </a:p>
        </p:txBody>
      </p:sp>
      <p:sp>
        <p:nvSpPr>
          <p:cNvPr id="17" name="TextBox 1"/>
          <p:cNvSpPr txBox="1"/>
          <p:nvPr/>
        </p:nvSpPr>
        <p:spPr>
          <a:xfrm>
            <a:off x="889000" y="2895600"/>
            <a:ext cx="7631897" cy="3329116"/>
          </a:xfrm>
          <a:prstGeom prst="rect">
            <a:avLst/>
          </a:prstGeom>
          <a:noFill/>
        </p:spPr>
        <p:txBody>
          <a:bodyPr wrap="square" lIns="0" tIns="0" rIns="0" rtlCol="0">
            <a:spAutoFit/>
          </a:bodyPr>
          <a:lstStyle/>
          <a:p>
            <a:pPr>
              <a:lnSpc>
                <a:spcPts val="2100"/>
              </a:lnSpc>
              <a:tabLst>
                <a:tab pos="266700" algn="l"/>
                <a:tab pos="495300" algn="l"/>
                <a:tab pos="533400" algn="l"/>
                <a:tab pos="698500" algn="l"/>
                <a:tab pos="1524000" algn="l"/>
              </a:tabLst>
            </a:pPr>
            <a:r>
              <a:rPr lang="en-US" altLang="zh-CN" dirty="0" smtClean="0"/>
              <a:t>			</a:t>
            </a:r>
            <a:r>
              <a:rPr lang="en-US" altLang="zh-CN" sz="2004" dirty="0" smtClean="0">
                <a:solidFill>
                  <a:srgbClr val="000000"/>
                </a:solidFill>
                <a:latin typeface="Cambria Math" pitchFamily="18" charset="0"/>
                <a:cs typeface="Cambria Math" pitchFamily="18" charset="0"/>
              </a:rPr>
              <a:t>𝐾</a:t>
            </a:r>
            <a:r>
              <a:rPr lang="en-US" altLang="zh-CN" sz="2004" dirty="0" smtClean="0">
                <a:solidFill>
                  <a:srgbClr val="000000"/>
                </a:solidFill>
                <a:latin typeface="Times New Roman" pitchFamily="18" charset="0"/>
                <a:cs typeface="Times New Roman" pitchFamily="18" charset="0"/>
              </a:rPr>
              <a:t>越大，流体的压缩性越小。</a:t>
            </a:r>
          </a:p>
          <a:p>
            <a:pPr>
              <a:lnSpc>
                <a:spcPts val="1000"/>
              </a:lnSpc>
            </a:pPr>
            <a:endParaRPr lang="en-US" altLang="zh-CN" dirty="0" smtClean="0"/>
          </a:p>
          <a:p>
            <a:pPr>
              <a:lnSpc>
                <a:spcPts val="1000"/>
              </a:lnSpc>
            </a:pPr>
            <a:endParaRPr lang="en-US" altLang="zh-CN" dirty="0" smtClean="0"/>
          </a:p>
          <a:p>
            <a:pPr>
              <a:lnSpc>
                <a:spcPts val="2200"/>
              </a:lnSpc>
              <a:tabLst>
                <a:tab pos="266700" algn="l"/>
                <a:tab pos="495300" algn="l"/>
                <a:tab pos="533400" algn="l"/>
                <a:tab pos="698500" algn="l"/>
                <a:tab pos="1524000" algn="l"/>
              </a:tabLst>
            </a:pPr>
            <a:r>
              <a:rPr lang="en-US" altLang="zh-CN" dirty="0" smtClean="0"/>
              <a:t>		</a:t>
            </a:r>
            <a:r>
              <a:rPr lang="en-US" altLang="zh-CN" sz="1800" dirty="0" smtClean="0">
                <a:solidFill>
                  <a:srgbClr val="000000"/>
                </a:solidFill>
                <a:latin typeface="MS Shell Dlg" pitchFamily="18" charset="0"/>
                <a:cs typeface="MS Shell Dlg" pitchFamily="18" charset="0"/>
              </a:rPr>
              <a:t>【例1-2】温度为10</a:t>
            </a:r>
            <a:r>
              <a:rPr lang="en-US" altLang="zh-CN" sz="1200" baseline="30000" dirty="0" smtClean="0">
                <a:solidFill>
                  <a:srgbClr val="000000"/>
                </a:solidFill>
                <a:latin typeface="MS Shell Dlg" pitchFamily="18" charset="0"/>
                <a:cs typeface="MS Shell Dlg" pitchFamily="18" charset="0"/>
              </a:rPr>
              <a:t>0</a:t>
            </a:r>
            <a:r>
              <a:rPr lang="en-US" altLang="zh-CN" sz="1800" dirty="0" smtClean="0">
                <a:solidFill>
                  <a:srgbClr val="000000"/>
                </a:solidFill>
                <a:latin typeface="MS Shell Dlg" pitchFamily="18" charset="0"/>
                <a:cs typeface="MS Shell Dlg" pitchFamily="18" charset="0"/>
              </a:rPr>
              <a:t>C，体积为1m</a:t>
            </a:r>
            <a:r>
              <a:rPr lang="en-US" altLang="zh-CN" sz="1200" baseline="30000" dirty="0" smtClean="0">
                <a:solidFill>
                  <a:srgbClr val="000000"/>
                </a:solidFill>
                <a:latin typeface="MS Shell Dlg" pitchFamily="18" charset="0"/>
                <a:cs typeface="MS Shell Dlg" pitchFamily="18" charset="0"/>
              </a:rPr>
              <a:t>3</a:t>
            </a:r>
            <a:r>
              <a:rPr lang="en-US" altLang="zh-CN" sz="1800" dirty="0" smtClean="0">
                <a:solidFill>
                  <a:srgbClr val="000000"/>
                </a:solidFill>
                <a:latin typeface="MS Shell Dlg" pitchFamily="18" charset="0"/>
                <a:cs typeface="MS Shell Dlg" pitchFamily="18" charset="0"/>
              </a:rPr>
              <a:t>的海水，当压力增加了7MPa时，此</a:t>
            </a:r>
          </a:p>
          <a:p>
            <a:pPr>
              <a:lnSpc>
                <a:spcPts val="1000"/>
              </a:lnSpc>
            </a:pPr>
            <a:endParaRPr lang="en-US" altLang="zh-CN" dirty="0" smtClean="0"/>
          </a:p>
          <a:p>
            <a:pPr>
              <a:lnSpc>
                <a:spcPts val="2200"/>
              </a:lnSpc>
              <a:tabLst>
                <a:tab pos="266700" algn="l"/>
                <a:tab pos="495300" algn="l"/>
                <a:tab pos="533400" algn="l"/>
                <a:tab pos="698500" algn="l"/>
                <a:tab pos="1524000" algn="l"/>
              </a:tabLst>
            </a:pPr>
            <a:r>
              <a:rPr lang="en-US" altLang="zh-CN" sz="1800" dirty="0" smtClean="0">
                <a:solidFill>
                  <a:srgbClr val="000000"/>
                </a:solidFill>
                <a:latin typeface="MS Shell Dlg" pitchFamily="18" charset="0"/>
                <a:cs typeface="MS Shell Dlg" pitchFamily="18" charset="0"/>
              </a:rPr>
              <a:t>时海水体积为多少。</a:t>
            </a:r>
          </a:p>
          <a:p>
            <a:pPr>
              <a:lnSpc>
                <a:spcPts val="1000"/>
              </a:lnSpc>
            </a:pPr>
            <a:endParaRPr lang="en-US" altLang="zh-CN" dirty="0" smtClean="0"/>
          </a:p>
          <a:p>
            <a:pPr>
              <a:lnSpc>
                <a:spcPts val="2400"/>
              </a:lnSpc>
              <a:tabLst>
                <a:tab pos="266700" algn="l"/>
                <a:tab pos="495300" algn="l"/>
                <a:tab pos="533400" algn="l"/>
                <a:tab pos="698500" algn="l"/>
                <a:tab pos="1524000" algn="l"/>
              </a:tabLst>
            </a:pPr>
            <a:r>
              <a:rPr lang="en-US" altLang="zh-CN" dirty="0" smtClean="0"/>
              <a:t>	</a:t>
            </a:r>
            <a:r>
              <a:rPr lang="en-US" altLang="zh-CN" sz="1802" dirty="0" smtClean="0">
                <a:solidFill>
                  <a:srgbClr val="000000"/>
                </a:solidFill>
                <a:latin typeface="MS Shell Dlg" pitchFamily="18" charset="0"/>
                <a:cs typeface="MS Shell Dlg" pitchFamily="18" charset="0"/>
              </a:rPr>
              <a:t>解：查表1-5知，10</a:t>
            </a:r>
            <a:r>
              <a:rPr lang="en-US" altLang="zh-CN" sz="1200" baseline="30000" dirty="0" smtClean="0">
                <a:solidFill>
                  <a:srgbClr val="000000"/>
                </a:solidFill>
                <a:latin typeface="MS Shell Dlg" pitchFamily="18" charset="0"/>
                <a:cs typeface="MS Shell Dlg" pitchFamily="18" charset="0"/>
              </a:rPr>
              <a:t>0</a:t>
            </a:r>
            <a:r>
              <a:rPr lang="en-US" altLang="zh-CN" sz="1802" dirty="0" smtClean="0">
                <a:solidFill>
                  <a:srgbClr val="000000"/>
                </a:solidFill>
                <a:latin typeface="MS Shell Dlg" pitchFamily="18" charset="0"/>
                <a:cs typeface="MS Shell Dlg" pitchFamily="18" charset="0"/>
              </a:rPr>
              <a:t>C时海水的压缩率</a:t>
            </a:r>
            <a:r>
              <a:rPr lang="en-US" altLang="zh-CN" sz="1802" dirty="0" smtClean="0">
                <a:solidFill>
                  <a:srgbClr val="000000"/>
                </a:solidFill>
                <a:latin typeface="Cambria Math" pitchFamily="18" charset="0"/>
                <a:cs typeface="Cambria Math" pitchFamily="18" charset="0"/>
              </a:rPr>
              <a:t>𝛽</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Cambria Math" pitchFamily="18" charset="0"/>
                <a:cs typeface="Cambria Math" pitchFamily="18" charset="0"/>
              </a:rPr>
              <a:t>=</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Cambria Math" pitchFamily="18" charset="0"/>
                <a:cs typeface="Cambria Math" pitchFamily="18" charset="0"/>
              </a:rPr>
              <a:t>4.5</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Cambria Math" pitchFamily="18" charset="0"/>
                <a:cs typeface="Cambria Math" pitchFamily="18" charset="0"/>
              </a:rPr>
              <a:t>×</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Cambria Math" pitchFamily="18" charset="0"/>
                <a:cs typeface="Cambria Math" pitchFamily="18" charset="0"/>
              </a:rPr>
              <a:t>10</a:t>
            </a:r>
            <a:r>
              <a:rPr lang="en-US" altLang="zh-CN" sz="1319" baseline="30000" dirty="0" smtClean="0">
                <a:solidFill>
                  <a:srgbClr val="000000"/>
                </a:solidFill>
                <a:latin typeface="Cambria Math" pitchFamily="18" charset="0"/>
                <a:cs typeface="Cambria Math" pitchFamily="18" charset="0"/>
              </a:rPr>
              <a:t>5</a:t>
            </a:r>
            <a:r>
              <a:rPr lang="en-US" altLang="zh-CN" sz="1802" dirty="0" smtClean="0">
                <a:solidFill>
                  <a:srgbClr val="000000"/>
                </a:solidFill>
                <a:latin typeface="MS Shell Dlg" pitchFamily="18" charset="0"/>
                <a:cs typeface="MS Shell Dlg" pitchFamily="18" charset="0"/>
              </a:rPr>
              <a:t>，由式（1-7）得海</a:t>
            </a:r>
          </a:p>
          <a:p>
            <a:pPr>
              <a:lnSpc>
                <a:spcPts val="1000"/>
              </a:lnSpc>
            </a:pPr>
            <a:endParaRPr lang="en-US" altLang="zh-CN" dirty="0" smtClean="0"/>
          </a:p>
          <a:p>
            <a:pPr>
              <a:lnSpc>
                <a:spcPts val="2200"/>
              </a:lnSpc>
              <a:tabLst>
                <a:tab pos="266700" algn="l"/>
                <a:tab pos="495300" algn="l"/>
                <a:tab pos="533400" algn="l"/>
                <a:tab pos="698500" algn="l"/>
                <a:tab pos="1524000" algn="l"/>
              </a:tabLst>
            </a:pPr>
            <a:r>
              <a:rPr lang="en-US" altLang="zh-CN" sz="1800" dirty="0" smtClean="0">
                <a:solidFill>
                  <a:srgbClr val="000000"/>
                </a:solidFill>
                <a:latin typeface="MS Shell Dlg" pitchFamily="18" charset="0"/>
                <a:cs typeface="MS Shell Dlg" pitchFamily="18" charset="0"/>
              </a:rPr>
              <a:t>水的体积增加量</a:t>
            </a:r>
            <a:r>
              <a:rPr lang="en-US" altLang="zh-CN" sz="1800" dirty="0" smtClean="0">
                <a:solidFill>
                  <a:srgbClr val="000000"/>
                </a:solidFill>
                <a:latin typeface="Cambria Math" pitchFamily="18" charset="0"/>
                <a:cs typeface="Cambria Math" pitchFamily="18" charset="0"/>
              </a:rPr>
              <a:t>𝛥𝑉</a:t>
            </a:r>
            <a:r>
              <a:rPr lang="en-US" altLang="zh-CN" sz="1800" dirty="0" smtClean="0">
                <a:solidFill>
                  <a:srgbClr val="000000"/>
                </a:solidFill>
                <a:latin typeface="MS Shell Dlg" pitchFamily="18" charset="0"/>
                <a:cs typeface="MS Shell Dlg" pitchFamily="18" charset="0"/>
              </a:rPr>
              <a:t>为</a:t>
            </a:r>
          </a:p>
          <a:p>
            <a:pPr>
              <a:lnSpc>
                <a:spcPts val="1000"/>
              </a:lnSpc>
            </a:pPr>
            <a:endParaRPr lang="en-US" altLang="zh-CN" dirty="0" smtClean="0"/>
          </a:p>
          <a:p>
            <a:pPr>
              <a:lnSpc>
                <a:spcPts val="2200"/>
              </a:lnSpc>
              <a:tabLst>
                <a:tab pos="266700" algn="l"/>
                <a:tab pos="495300" algn="l"/>
                <a:tab pos="533400" algn="l"/>
                <a:tab pos="698500" algn="l"/>
                <a:tab pos="1524000" algn="l"/>
              </a:tabLst>
            </a:pPr>
            <a:r>
              <a:rPr lang="en-US" altLang="zh-CN" dirty="0" smtClean="0"/>
              <a:t>				</a:t>
            </a:r>
            <a:r>
              <a:rPr lang="en-US" altLang="zh-CN" sz="1800" dirty="0" smtClean="0">
                <a:solidFill>
                  <a:srgbClr val="000000"/>
                </a:solidFill>
                <a:latin typeface="Cambria Math" pitchFamily="18" charset="0"/>
                <a:cs typeface="Cambria Math" pitchFamily="18" charset="0"/>
              </a:rPr>
              <a:t>∆𝑉</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−𝛽𝑉∆𝑝</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−4.5</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10</a:t>
            </a:r>
            <a:r>
              <a:rPr lang="en-US" altLang="zh-CN" sz="1319" baseline="30000" dirty="0" smtClean="0">
                <a:solidFill>
                  <a:srgbClr val="000000"/>
                </a:solidFill>
                <a:latin typeface="Cambria Math" pitchFamily="18" charset="0"/>
                <a:cs typeface="Cambria Math" pitchFamily="18" charset="0"/>
              </a:rPr>
              <a:t>−10</a:t>
            </a:r>
            <a:r>
              <a:rPr lang="en-US" altLang="zh-CN" sz="1800" baseline="300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1</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7</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10</a:t>
            </a:r>
            <a:r>
              <a:rPr lang="en-US" altLang="zh-CN" sz="1319" baseline="30000" dirty="0" smtClean="0">
                <a:solidFill>
                  <a:srgbClr val="000000"/>
                </a:solidFill>
                <a:latin typeface="Cambria Math" pitchFamily="18" charset="0"/>
                <a:cs typeface="Cambria Math" pitchFamily="18" charset="0"/>
              </a:rPr>
              <a:t>6</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−0.00315(m</a:t>
            </a:r>
            <a:r>
              <a:rPr lang="en-US" altLang="zh-CN" sz="1319" baseline="30000" dirty="0" smtClean="0">
                <a:solidFill>
                  <a:srgbClr val="000000"/>
                </a:solidFill>
                <a:latin typeface="Cambria Math" pitchFamily="18" charset="0"/>
                <a:cs typeface="Cambria Math" pitchFamily="18" charset="0"/>
              </a:rPr>
              <a:t>3</a:t>
            </a:r>
            <a:r>
              <a:rPr lang="en-US" altLang="zh-CN" sz="1800" dirty="0" smtClean="0">
                <a:solidFill>
                  <a:srgbClr val="000000"/>
                </a:solidFill>
                <a:latin typeface="Cambria Math" pitchFamily="18" charset="0"/>
                <a:cs typeface="Cambria Math" pitchFamily="18" charset="0"/>
              </a:rPr>
              <a:t>)</a:t>
            </a:r>
          </a:p>
          <a:p>
            <a:pPr>
              <a:lnSpc>
                <a:spcPts val="1000"/>
              </a:lnSpc>
            </a:pPr>
            <a:endParaRPr lang="en-US" altLang="zh-CN" dirty="0" smtClean="0"/>
          </a:p>
          <a:p>
            <a:pPr>
              <a:lnSpc>
                <a:spcPts val="2000"/>
              </a:lnSpc>
              <a:tabLst>
                <a:tab pos="266700" algn="l"/>
                <a:tab pos="495300" algn="l"/>
                <a:tab pos="533400" algn="l"/>
                <a:tab pos="698500" algn="l"/>
                <a:tab pos="1524000" algn="l"/>
              </a:tabLst>
            </a:pPr>
            <a:r>
              <a:rPr lang="en-US" altLang="zh-CN" dirty="0" smtClean="0"/>
              <a:t>	</a:t>
            </a:r>
            <a:r>
              <a:rPr lang="en-US" altLang="zh-CN" sz="1802" dirty="0" smtClean="0">
                <a:solidFill>
                  <a:srgbClr val="000000"/>
                </a:solidFill>
                <a:latin typeface="MS Shell Dlg" pitchFamily="18" charset="0"/>
                <a:cs typeface="MS Shell Dlg" pitchFamily="18" charset="0"/>
              </a:rPr>
              <a:t>海水被压缩后的体积为</a:t>
            </a:r>
          </a:p>
          <a:p>
            <a:pPr>
              <a:lnSpc>
                <a:spcPts val="1000"/>
              </a:lnSpc>
            </a:pPr>
            <a:endParaRPr lang="en-US" altLang="zh-CN" dirty="0" smtClean="0"/>
          </a:p>
          <a:p>
            <a:pPr>
              <a:lnSpc>
                <a:spcPts val="2300"/>
              </a:lnSpc>
              <a:tabLst>
                <a:tab pos="266700" algn="l"/>
                <a:tab pos="495300" algn="l"/>
                <a:tab pos="533400" algn="l"/>
                <a:tab pos="698500" algn="l"/>
                <a:tab pos="1524000" algn="l"/>
              </a:tabLst>
            </a:pPr>
            <a:r>
              <a:rPr lang="en-US" altLang="zh-CN" dirty="0" smtClean="0"/>
              <a:t>					</a:t>
            </a:r>
            <a:r>
              <a:rPr lang="en-US" altLang="zh-CN" sz="1800" dirty="0" smtClean="0">
                <a:solidFill>
                  <a:srgbClr val="000000"/>
                </a:solidFill>
                <a:latin typeface="Cambria Math" pitchFamily="18" charset="0"/>
                <a:cs typeface="Cambria Math" pitchFamily="18" charset="0"/>
              </a:rPr>
              <a:t>𝑉</a:t>
            </a:r>
            <a:r>
              <a:rPr lang="en-US" altLang="zh-CN" sz="1319"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𝑉</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∆𝑉</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1</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0.00315</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0.997(m</a:t>
            </a:r>
            <a:r>
              <a:rPr lang="en-US" altLang="zh-CN" sz="1319" baseline="30000" dirty="0" smtClean="0">
                <a:solidFill>
                  <a:srgbClr val="000000"/>
                </a:solidFill>
                <a:latin typeface="Cambria Math" pitchFamily="18" charset="0"/>
                <a:cs typeface="Cambria Math" pitchFamily="18" charset="0"/>
              </a:rPr>
              <a:t>3</a:t>
            </a:r>
            <a:r>
              <a:rPr lang="en-US" altLang="zh-CN" sz="1800" dirty="0" smtClean="0">
                <a:solidFill>
                  <a:srgbClr val="000000"/>
                </a:solidFill>
                <a:latin typeface="Cambria Math" pitchFamily="18" charset="0"/>
                <a:cs typeface="Cambria Math"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3"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762000" y="1295400"/>
            <a:ext cx="7620000" cy="4686300"/>
          </a:xfrm>
          <a:prstGeom prst="rect">
            <a:avLst/>
          </a:prstGeom>
          <a:noFill/>
        </p:spPr>
        <p:txBody>
          <a:bodyPr wrap="none" lIns="0" tIns="0" rIns="0" rtlCol="0">
            <a:spAutoFit/>
          </a:bodyPr>
          <a:lstStyle/>
          <a:p>
            <a:pPr>
              <a:lnSpc>
                <a:spcPts val="2400"/>
              </a:lnSpc>
              <a:tabLst>
                <a:tab pos="419100" algn="l"/>
                <a:tab pos="444500" algn="l"/>
                <a:tab pos="508000" algn="l"/>
                <a:tab pos="2286000" algn="l"/>
              </a:tabLst>
            </a:pPr>
            <a:r>
              <a:rPr lang="en-US" altLang="zh-CN" dirty="0" smtClean="0"/>
              <a:t>				</a:t>
            </a:r>
            <a:r>
              <a:rPr lang="en-US" altLang="zh-CN" sz="2402" dirty="0" smtClean="0">
                <a:solidFill>
                  <a:srgbClr val="000000"/>
                </a:solidFill>
                <a:latin typeface="黑体" pitchFamily="18" charset="0"/>
                <a:cs typeface="黑体" pitchFamily="18" charset="0"/>
              </a:rPr>
              <a:t>1.4</a:t>
            </a:r>
            <a:r>
              <a:rPr lang="en-US" altLang="zh-CN" sz="2402" dirty="0" smtClean="0">
                <a:latin typeface="Times New Roman" pitchFamily="18" charset="0"/>
                <a:cs typeface="Times New Roman" pitchFamily="18" charset="0"/>
              </a:rPr>
              <a:t>  </a:t>
            </a:r>
            <a:r>
              <a:rPr lang="en-US" altLang="zh-CN" sz="2402" dirty="0" smtClean="0">
                <a:solidFill>
                  <a:srgbClr val="000000"/>
                </a:solidFill>
                <a:latin typeface="黑体" pitchFamily="18" charset="0"/>
                <a:cs typeface="黑体" pitchFamily="18" charset="0"/>
              </a:rPr>
              <a:t>流体的黏性</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419100" algn="l"/>
                <a:tab pos="444500" algn="l"/>
                <a:tab pos="508000" algn="l"/>
                <a:tab pos="2286000" algn="l"/>
              </a:tabLst>
            </a:pPr>
            <a:r>
              <a:rPr lang="en-US" altLang="zh-CN" dirty="0" smtClean="0"/>
              <a:t>	</a:t>
            </a:r>
            <a:r>
              <a:rPr lang="en-US" altLang="zh-CN" sz="2004" dirty="0" smtClean="0">
                <a:solidFill>
                  <a:srgbClr val="000000"/>
                </a:solidFill>
                <a:latin typeface="黑体" pitchFamily="18" charset="0"/>
                <a:cs typeface="黑体" pitchFamily="18" charset="0"/>
              </a:rPr>
              <a:t>1.</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rPr>
              <a:t>什么是流体的黏性和黏性力</a:t>
            </a:r>
          </a:p>
          <a:p>
            <a:pPr>
              <a:lnSpc>
                <a:spcPts val="1000"/>
              </a:lnSpc>
            </a:pPr>
            <a:endParaRPr lang="en-US" altLang="zh-CN" dirty="0" smtClean="0"/>
          </a:p>
          <a:p>
            <a:pPr>
              <a:lnSpc>
                <a:spcPts val="2700"/>
              </a:lnSpc>
              <a:tabLst>
                <a:tab pos="419100" algn="l"/>
                <a:tab pos="444500" algn="l"/>
                <a:tab pos="508000" algn="l"/>
                <a:tab pos="22860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流体所具有的阻碍流体流动，</a:t>
            </a:r>
            <a:r>
              <a:rPr lang="en-US" altLang="zh-CN" sz="2004" dirty="0" smtClean="0">
                <a:solidFill>
                  <a:srgbClr val="FF0000"/>
                </a:solidFill>
                <a:latin typeface="Times New Roman" pitchFamily="18" charset="0"/>
                <a:cs typeface="Times New Roman" pitchFamily="18" charset="0"/>
              </a:rPr>
              <a:t>即阻碍流体质点间相对运动的性质</a:t>
            </a:r>
          </a:p>
          <a:p>
            <a:pPr>
              <a:lnSpc>
                <a:spcPts val="1000"/>
              </a:lnSpc>
            </a:pPr>
            <a:endParaRPr lang="en-US" altLang="zh-CN" dirty="0" smtClean="0">
              <a:solidFill>
                <a:srgbClr val="FF0000"/>
              </a:solidFill>
            </a:endParaRPr>
          </a:p>
          <a:p>
            <a:pPr>
              <a:lnSpc>
                <a:spcPts val="2500"/>
              </a:lnSpc>
              <a:tabLst>
                <a:tab pos="419100" algn="l"/>
                <a:tab pos="444500" algn="l"/>
                <a:tab pos="508000" algn="l"/>
                <a:tab pos="2286000" algn="l"/>
              </a:tabLst>
            </a:pPr>
            <a:r>
              <a:rPr lang="en-US" altLang="zh-CN" sz="2004" dirty="0" smtClean="0">
                <a:solidFill>
                  <a:srgbClr val="FF0000"/>
                </a:solidFill>
                <a:latin typeface="Times New Roman" pitchFamily="18" charset="0"/>
                <a:cs typeface="Times New Roman" pitchFamily="18" charset="0"/>
              </a:rPr>
              <a:t>称为黏滞性</a:t>
            </a:r>
            <a:r>
              <a:rPr lang="en-US" altLang="zh-CN" sz="2004" dirty="0" smtClean="0">
                <a:solidFill>
                  <a:srgbClr val="000000"/>
                </a:solidFill>
                <a:latin typeface="Times New Roman" pitchFamily="18" charset="0"/>
                <a:cs typeface="Times New Roman" pitchFamily="18" charset="0"/>
              </a:rPr>
              <a:t>，简称黏性。</a:t>
            </a:r>
          </a:p>
          <a:p>
            <a:pPr>
              <a:lnSpc>
                <a:spcPts val="1000"/>
              </a:lnSpc>
            </a:pPr>
            <a:endParaRPr lang="en-US" altLang="zh-CN" dirty="0" smtClean="0"/>
          </a:p>
          <a:p>
            <a:pPr>
              <a:lnSpc>
                <a:spcPts val="2600"/>
              </a:lnSpc>
              <a:tabLst>
                <a:tab pos="419100" algn="l"/>
                <a:tab pos="444500" algn="l"/>
                <a:tab pos="508000" algn="l"/>
                <a:tab pos="2286000" algn="l"/>
              </a:tabLst>
            </a:pPr>
            <a:r>
              <a:rPr lang="en-US" altLang="zh-CN" dirty="0" smtClean="0"/>
              <a:t>		</a:t>
            </a:r>
            <a:r>
              <a:rPr lang="en-US" altLang="zh-CN" sz="2004" u="sng" dirty="0" smtClean="0">
                <a:solidFill>
                  <a:srgbClr val="00B0F0"/>
                </a:solidFill>
                <a:latin typeface="Times New Roman" pitchFamily="18" charset="0"/>
                <a:cs typeface="Times New Roman" pitchFamily="18" charset="0"/>
              </a:rPr>
              <a:t>对液体来讲，黏性主要是由液体分子之间的引力引起的；</a:t>
            </a:r>
          </a:p>
          <a:p>
            <a:pPr>
              <a:lnSpc>
                <a:spcPts val="1000"/>
              </a:lnSpc>
            </a:pPr>
            <a:endParaRPr lang="en-US" altLang="zh-CN" u="sng" dirty="0" smtClean="0">
              <a:solidFill>
                <a:srgbClr val="00B0F0"/>
              </a:solidFill>
            </a:endParaRPr>
          </a:p>
          <a:p>
            <a:pPr>
              <a:lnSpc>
                <a:spcPts val="2500"/>
              </a:lnSpc>
              <a:tabLst>
                <a:tab pos="419100" algn="l"/>
                <a:tab pos="444500" algn="l"/>
                <a:tab pos="508000" algn="l"/>
                <a:tab pos="2286000" algn="l"/>
              </a:tabLst>
            </a:pPr>
            <a:r>
              <a:rPr lang="en-US" altLang="zh-CN" u="sng" dirty="0" smtClean="0">
                <a:solidFill>
                  <a:srgbClr val="00B0F0"/>
                </a:solidFill>
              </a:rPr>
              <a:t>		</a:t>
            </a:r>
            <a:r>
              <a:rPr lang="en-US" altLang="zh-CN" sz="2004" u="sng" dirty="0" smtClean="0">
                <a:solidFill>
                  <a:srgbClr val="00B0F0"/>
                </a:solidFill>
                <a:latin typeface="Times New Roman" pitchFamily="18" charset="0"/>
                <a:cs typeface="Times New Roman" pitchFamily="18" charset="0"/>
              </a:rPr>
              <a:t>对气体来讲，黏性是由气体分子的热运动引起的。</a:t>
            </a:r>
          </a:p>
          <a:p>
            <a:pPr>
              <a:lnSpc>
                <a:spcPts val="1000"/>
              </a:lnSpc>
            </a:pPr>
            <a:endParaRPr lang="en-US" altLang="zh-CN" dirty="0" smtClean="0"/>
          </a:p>
          <a:p>
            <a:pPr>
              <a:lnSpc>
                <a:spcPts val="2500"/>
              </a:lnSpc>
              <a:tabLst>
                <a:tab pos="419100" algn="l"/>
                <a:tab pos="444500" algn="l"/>
                <a:tab pos="508000" algn="l"/>
                <a:tab pos="22860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当流体中存在层与层之间的相对运动时，快层对慢层施加一个拖</a:t>
            </a:r>
          </a:p>
          <a:p>
            <a:pPr>
              <a:lnSpc>
                <a:spcPts val="1000"/>
              </a:lnSpc>
            </a:pPr>
            <a:endParaRPr lang="en-US" altLang="zh-CN" dirty="0" smtClean="0"/>
          </a:p>
          <a:p>
            <a:pPr>
              <a:lnSpc>
                <a:spcPts val="2600"/>
              </a:lnSpc>
              <a:tabLst>
                <a:tab pos="419100" algn="l"/>
                <a:tab pos="444500" algn="l"/>
                <a:tab pos="508000" algn="l"/>
                <a:tab pos="2286000" algn="l"/>
              </a:tabLst>
            </a:pPr>
            <a:r>
              <a:rPr lang="en-US" altLang="zh-CN" sz="2004" dirty="0" smtClean="0">
                <a:solidFill>
                  <a:srgbClr val="000000"/>
                </a:solidFill>
                <a:latin typeface="Times New Roman" pitchFamily="18" charset="0"/>
                <a:cs typeface="Times New Roman" pitchFamily="18" charset="0"/>
              </a:rPr>
              <a:t>动力使它加速，同时慢层对快层也施加一个阻力，</a:t>
            </a:r>
            <a:r>
              <a:rPr lang="en-US" altLang="zh-CN" sz="2004" dirty="0" smtClean="0">
                <a:solidFill>
                  <a:srgbClr val="00B0F0"/>
                </a:solidFill>
                <a:latin typeface="Times New Roman" pitchFamily="18" charset="0"/>
                <a:cs typeface="Times New Roman" pitchFamily="18" charset="0"/>
              </a:rPr>
              <a:t>拖动力和阻力构成</a:t>
            </a:r>
          </a:p>
          <a:p>
            <a:pPr>
              <a:lnSpc>
                <a:spcPts val="1000"/>
              </a:lnSpc>
            </a:pPr>
            <a:endParaRPr lang="en-US" altLang="zh-CN" dirty="0" smtClean="0">
              <a:solidFill>
                <a:srgbClr val="00B0F0"/>
              </a:solidFill>
            </a:endParaRPr>
          </a:p>
          <a:p>
            <a:pPr>
              <a:lnSpc>
                <a:spcPts val="2500"/>
              </a:lnSpc>
              <a:tabLst>
                <a:tab pos="419100" algn="l"/>
                <a:tab pos="444500" algn="l"/>
                <a:tab pos="508000" algn="l"/>
                <a:tab pos="2286000" algn="l"/>
              </a:tabLst>
            </a:pPr>
            <a:r>
              <a:rPr lang="en-US" altLang="zh-CN" sz="2004" dirty="0" smtClean="0">
                <a:solidFill>
                  <a:srgbClr val="00B0F0"/>
                </a:solidFill>
                <a:latin typeface="Times New Roman" pitchFamily="18" charset="0"/>
                <a:cs typeface="Times New Roman" pitchFamily="18" charset="0"/>
              </a:rPr>
              <a:t>一对作用力和反作用力，这就是黏性的表现</a:t>
            </a:r>
            <a:r>
              <a:rPr lang="en-US" altLang="zh-CN" sz="2004" dirty="0" smtClean="0">
                <a:solidFill>
                  <a:srgbClr val="000000"/>
                </a:solidFill>
                <a:latin typeface="Times New Roman" pitchFamily="18" charset="0"/>
                <a:cs typeface="Times New Roman" pitchFamily="18" charset="0"/>
              </a:rPr>
              <a:t>。这一对大小相等方向相</a:t>
            </a:r>
          </a:p>
          <a:p>
            <a:pPr>
              <a:lnSpc>
                <a:spcPts val="1000"/>
              </a:lnSpc>
            </a:pPr>
            <a:endParaRPr lang="en-US" altLang="zh-CN" dirty="0" smtClean="0"/>
          </a:p>
          <a:p>
            <a:pPr>
              <a:lnSpc>
                <a:spcPts val="2800"/>
              </a:lnSpc>
              <a:tabLst>
                <a:tab pos="419100" algn="l"/>
                <a:tab pos="444500" algn="l"/>
                <a:tab pos="508000" algn="l"/>
                <a:tab pos="2286000" algn="l"/>
              </a:tabLst>
            </a:pPr>
            <a:r>
              <a:rPr lang="en-US" altLang="zh-CN" sz="2006" dirty="0" smtClean="0">
                <a:solidFill>
                  <a:srgbClr val="000000"/>
                </a:solidFill>
                <a:latin typeface="Times New Roman" pitchFamily="18" charset="0"/>
                <a:cs typeface="Times New Roman" pitchFamily="18" charset="0"/>
              </a:rPr>
              <a:t>反的力称为流体的</a:t>
            </a:r>
            <a:r>
              <a:rPr lang="en-US" altLang="zh-CN" sz="2006" dirty="0" smtClean="0">
                <a:solidFill>
                  <a:srgbClr val="FF0000"/>
                </a:solidFill>
                <a:latin typeface="Times New Roman" pitchFamily="18" charset="0"/>
                <a:cs typeface="Times New Roman" pitchFamily="18" charset="0"/>
              </a:rPr>
              <a:t>内摩擦力或黏性力</a:t>
            </a:r>
            <a:r>
              <a:rPr lang="en-US" altLang="zh-CN" sz="2006" dirty="0" smtClean="0">
                <a:solidFill>
                  <a:srgbClr val="000000"/>
                </a:solidFill>
                <a:latin typeface="Times New Roman" pitchFamily="18" charset="0"/>
                <a:cs typeface="Times New Roman" pitchFamily="18" charset="0"/>
              </a:rPr>
              <a:t>，如图</a:t>
            </a:r>
            <a:r>
              <a:rPr lang="en-US" altLang="zh-CN" sz="2006" dirty="0" smtClean="0">
                <a:solidFill>
                  <a:srgbClr val="000000"/>
                </a:solidFill>
                <a:latin typeface="Garamond" pitchFamily="18" charset="0"/>
                <a:cs typeface="Garamond" pitchFamily="18" charset="0"/>
              </a:rPr>
              <a:t>1-2</a:t>
            </a:r>
            <a:r>
              <a:rPr lang="en-US" altLang="zh-CN" sz="2006" dirty="0" smtClean="0">
                <a:solidFill>
                  <a:srgbClr val="000000"/>
                </a:solidFill>
                <a:latin typeface="Times New Roman" pitchFamily="18" charset="0"/>
                <a:cs typeface="Times New Roman" pitchFamily="18" charset="0"/>
              </a:rPr>
              <a:t>所示。</a:t>
            </a:r>
          </a:p>
        </p:txBody>
      </p:sp>
      <p:sp>
        <p:nvSpPr>
          <p:cNvPr id="14" name="TextBox 1"/>
          <p:cNvSpPr txBox="1"/>
          <p:nvPr/>
        </p:nvSpPr>
        <p:spPr>
          <a:xfrm>
            <a:off x="3213100" y="292100"/>
            <a:ext cx="762000" cy="304800"/>
          </a:xfrm>
          <a:prstGeom prst="rect">
            <a:avLst/>
          </a:prstGeom>
          <a:noFill/>
        </p:spPr>
        <p:txBody>
          <a:bodyPr wrap="none" lIns="0" tIns="0" rIns="0" rtlCol="0">
            <a:spAutoFit/>
          </a:bodyPr>
          <a:lstStyle/>
          <a:p>
            <a:pPr>
              <a:lnSpc>
                <a:spcPts val="2400"/>
              </a:lnSpc>
              <a:tabLst/>
            </a:pPr>
            <a:r>
              <a:rPr lang="en-US" altLang="zh-CN" sz="2400" dirty="0" smtClean="0">
                <a:solidFill>
                  <a:srgbClr val="000000"/>
                </a:solidFill>
                <a:latin typeface="黑体" pitchFamily="18" charset="0"/>
                <a:cs typeface="黑体" pitchFamily="18" charset="0"/>
                <a:hlinkClick r:id="rId4" action="ppaction://hlinksldjump"/>
              </a:rPr>
              <a:t>第1章</a:t>
            </a:r>
          </a:p>
        </p:txBody>
      </p:sp>
      <p:sp>
        <p:nvSpPr>
          <p:cNvPr id="15" name="TextBox 1"/>
          <p:cNvSpPr txBox="1"/>
          <p:nvPr/>
        </p:nvSpPr>
        <p:spPr>
          <a:xfrm>
            <a:off x="4292600" y="292100"/>
            <a:ext cx="1524000" cy="304800"/>
          </a:xfrm>
          <a:prstGeom prst="rect">
            <a:avLst/>
          </a:prstGeom>
          <a:noFill/>
        </p:spPr>
        <p:txBody>
          <a:bodyPr wrap="none" lIns="0" tIns="0" rIns="0" rtlCol="0">
            <a:spAutoFit/>
          </a:bodyPr>
          <a:lstStyle/>
          <a:p>
            <a:pPr>
              <a:lnSpc>
                <a:spcPts val="2400"/>
              </a:lnSpc>
              <a:tabLst/>
            </a:pPr>
            <a:r>
              <a:rPr lang="en-US" altLang="zh-CN" sz="2400" dirty="0" smtClean="0">
                <a:solidFill>
                  <a:srgbClr val="000000"/>
                </a:solidFill>
                <a:latin typeface="黑体" pitchFamily="18" charset="0"/>
                <a:cs typeface="黑体" pitchFamily="18" charset="0"/>
                <a:hlinkClick r:id="rId4" action="ppaction://hlinksldjump"/>
              </a:rPr>
              <a:t>流体的性质</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3534536" y="5956795"/>
            <a:ext cx="277367" cy="16764"/>
          </a:xfrm>
          <a:custGeom>
            <a:avLst/>
            <a:gdLst>
              <a:gd name="connsiteX0" fmla="*/ 0 w 277367"/>
              <a:gd name="connsiteY0" fmla="*/ 8382 h 16764"/>
              <a:gd name="connsiteX1" fmla="*/ 277367 w 277367"/>
              <a:gd name="connsiteY1" fmla="*/ 8382 h 16764"/>
            </a:gdLst>
            <a:ahLst/>
            <a:cxnLst>
              <a:cxn ang="0">
                <a:pos x="connsiteX0" y="connsiteY0"/>
              </a:cxn>
              <a:cxn ang="1">
                <a:pos x="connsiteX1" y="connsiteY1"/>
              </a:cxn>
            </a:cxnLst>
            <a:rect l="l" t="t" r="r" b="b"/>
            <a:pathLst>
              <a:path w="277367" h="16764">
                <a:moveTo>
                  <a:pt x="0" y="8382"/>
                </a:moveTo>
                <a:lnTo>
                  <a:pt x="277367" y="838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6070092" y="5591555"/>
            <a:ext cx="2542031" cy="673608"/>
          </a:xfrm>
          <a:custGeom>
            <a:avLst/>
            <a:gdLst>
              <a:gd name="connsiteX0" fmla="*/ 12953 w 2542031"/>
              <a:gd name="connsiteY0" fmla="*/ 120903 h 673608"/>
              <a:gd name="connsiteX1" fmla="*/ 120903 w 2542031"/>
              <a:gd name="connsiteY1" fmla="*/ 12953 h 673608"/>
              <a:gd name="connsiteX2" fmla="*/ 2421127 w 2542031"/>
              <a:gd name="connsiteY2" fmla="*/ 12953 h 673608"/>
              <a:gd name="connsiteX3" fmla="*/ 2529077 w 2542031"/>
              <a:gd name="connsiteY3" fmla="*/ 120903 h 673608"/>
              <a:gd name="connsiteX4" fmla="*/ 2529077 w 2542031"/>
              <a:gd name="connsiteY4" fmla="*/ 552703 h 673608"/>
              <a:gd name="connsiteX5" fmla="*/ 2421127 w 2542031"/>
              <a:gd name="connsiteY5" fmla="*/ 660653 h 673608"/>
              <a:gd name="connsiteX6" fmla="*/ 120903 w 2542031"/>
              <a:gd name="connsiteY6" fmla="*/ 660653 h 673608"/>
              <a:gd name="connsiteX7" fmla="*/ 12953 w 2542031"/>
              <a:gd name="connsiteY7" fmla="*/ 552703 h 673608"/>
              <a:gd name="connsiteX8" fmla="*/ 12953 w 2542031"/>
              <a:gd name="connsiteY8" fmla="*/ 120903 h 67360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542031" h="673608">
                <a:moveTo>
                  <a:pt x="12953" y="120903"/>
                </a:moveTo>
                <a:cubicBezTo>
                  <a:pt x="12953" y="61290"/>
                  <a:pt x="61340" y="12953"/>
                  <a:pt x="120903" y="12953"/>
                </a:cubicBezTo>
                <a:lnTo>
                  <a:pt x="2421127" y="12953"/>
                </a:lnTo>
                <a:cubicBezTo>
                  <a:pt x="2480690" y="12953"/>
                  <a:pt x="2529077" y="61290"/>
                  <a:pt x="2529077" y="120903"/>
                </a:cubicBezTo>
                <a:lnTo>
                  <a:pt x="2529077" y="552703"/>
                </a:lnTo>
                <a:cubicBezTo>
                  <a:pt x="2529077" y="612317"/>
                  <a:pt x="2480690" y="660653"/>
                  <a:pt x="2421127" y="660653"/>
                </a:cubicBezTo>
                <a:lnTo>
                  <a:pt x="120903" y="660653"/>
                </a:lnTo>
                <a:cubicBezTo>
                  <a:pt x="61340" y="660653"/>
                  <a:pt x="12953" y="612317"/>
                  <a:pt x="12953" y="552703"/>
                </a:cubicBezTo>
                <a:lnTo>
                  <a:pt x="12953" y="120903"/>
                </a:lnTo>
              </a:path>
            </a:pathLst>
          </a:custGeom>
          <a:solidFill>
            <a:srgbClr val="000000">
              <a:alpha val="0"/>
            </a:srgbClr>
          </a:solidFill>
          <a:ln w="25400">
            <a:solidFill>
              <a:srgbClr val="385D8A">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2" name="Picture 3"/>
          <p:cNvPicPr>
            <a:picLocks noChangeAspect="1" noChangeArrowheads="1"/>
          </p:cNvPicPr>
          <p:nvPr/>
        </p:nvPicPr>
        <p:blipFill>
          <a:blip r:embed="rId3" cstate="print"/>
          <a:srcRect/>
          <a:stretch>
            <a:fillRect/>
          </a:stretch>
        </p:blipFill>
        <p:spPr bwMode="auto">
          <a:xfrm>
            <a:off x="5181600" y="1168400"/>
            <a:ext cx="3746500" cy="2489200"/>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5549900"/>
            <a:ext cx="9144000" cy="1308100"/>
          </a:xfrm>
          <a:prstGeom prst="rect">
            <a:avLst/>
          </a:prstGeom>
          <a:noFill/>
        </p:spPr>
      </p:pic>
      <p:sp>
        <p:nvSpPr>
          <p:cNvPr id="2" name="TextBox 1"/>
          <p:cNvSpPr txBox="1"/>
          <p:nvPr/>
        </p:nvSpPr>
        <p:spPr>
          <a:xfrm>
            <a:off x="2197100" y="3556000"/>
            <a:ext cx="6350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𝐹</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𝜇</a:t>
            </a:r>
          </a:p>
        </p:txBody>
      </p:sp>
      <p:sp>
        <p:nvSpPr>
          <p:cNvPr id="14" name="TextBox 1"/>
          <p:cNvSpPr txBox="1"/>
          <p:nvPr/>
        </p:nvSpPr>
        <p:spPr>
          <a:xfrm>
            <a:off x="2882900" y="3378200"/>
            <a:ext cx="241300" cy="609600"/>
          </a:xfrm>
          <a:prstGeom prst="rect">
            <a:avLst/>
          </a:prstGeom>
          <a:noFill/>
        </p:spPr>
        <p:txBody>
          <a:bodyPr wrap="none" lIns="0" tIns="0" rIns="0" rtlCol="0">
            <a:spAutoFit/>
          </a:bodyPr>
          <a:lstStyle/>
          <a:p>
            <a:pPr>
              <a:lnSpc>
                <a:spcPts val="2200"/>
              </a:lnSpc>
              <a:tabLst>
                <a:tab pos="63500" algn="l"/>
              </a:tabLst>
            </a:pPr>
            <a:r>
              <a:rPr lang="en-US" altLang="zh-CN" sz="2004" u="sng" dirty="0" smtClean="0">
                <a:solidFill>
                  <a:srgbClr val="000000"/>
                </a:solidFill>
                <a:latin typeface="Cambria Math" pitchFamily="18" charset="0"/>
                <a:cs typeface="Cambria Math" pitchFamily="18" charset="0"/>
              </a:rPr>
              <a:t>𝑢</a:t>
            </a:r>
            <a:r>
              <a:rPr lang="en-US" altLang="zh-CN" sz="1464" u="sng" dirty="0" smtClean="0">
                <a:solidFill>
                  <a:srgbClr val="000000"/>
                </a:solidFill>
                <a:latin typeface="Cambria Math" pitchFamily="18" charset="0"/>
                <a:cs typeface="Cambria Math" pitchFamily="18" charset="0"/>
              </a:rPr>
              <a:t>0</a:t>
            </a:r>
          </a:p>
          <a:p>
            <a:pPr>
              <a:lnSpc>
                <a:spcPts val="2500"/>
              </a:lnSpc>
              <a:tabLst>
                <a:tab pos="63500" algn="l"/>
              </a:tabLst>
            </a:pPr>
            <a:r>
              <a:rPr lang="en-US" altLang="zh-CN" dirty="0" smtClean="0"/>
              <a:t>	</a:t>
            </a:r>
            <a:r>
              <a:rPr lang="en-US" altLang="zh-CN" sz="2004" dirty="0" smtClean="0">
                <a:solidFill>
                  <a:srgbClr val="000000"/>
                </a:solidFill>
                <a:latin typeface="Cambria Math" pitchFamily="18" charset="0"/>
                <a:cs typeface="Cambria Math" pitchFamily="18" charset="0"/>
              </a:rPr>
              <a:t>ℎ</a:t>
            </a:r>
          </a:p>
        </p:txBody>
      </p:sp>
      <p:sp>
        <p:nvSpPr>
          <p:cNvPr id="15" name="TextBox 1"/>
          <p:cNvSpPr txBox="1"/>
          <p:nvPr/>
        </p:nvSpPr>
        <p:spPr>
          <a:xfrm>
            <a:off x="3187700" y="3556000"/>
            <a:ext cx="1524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𝐴</a:t>
            </a:r>
          </a:p>
        </p:txBody>
      </p:sp>
      <p:sp>
        <p:nvSpPr>
          <p:cNvPr id="16" name="TextBox 1"/>
          <p:cNvSpPr txBox="1"/>
          <p:nvPr/>
        </p:nvSpPr>
        <p:spPr>
          <a:xfrm>
            <a:off x="774700" y="4178300"/>
            <a:ext cx="7960513" cy="1264449"/>
          </a:xfrm>
          <a:prstGeom prst="rect">
            <a:avLst/>
          </a:prstGeom>
          <a:noFill/>
        </p:spPr>
        <p:txBody>
          <a:bodyPr wrap="none" lIns="0" tIns="0" rIns="0" rtlCol="0">
            <a:spAutoFit/>
          </a:bodyPr>
          <a:lstStyle/>
          <a:p>
            <a:pPr>
              <a:lnSpc>
                <a:spcPts val="2400"/>
              </a:lnSpc>
              <a:tabLst>
                <a:tab pos="482600" algn="l"/>
                <a:tab pos="508000" algn="l"/>
              </a:tabLst>
            </a:pPr>
            <a:r>
              <a:rPr lang="en-US" altLang="zh-CN" dirty="0" smtClean="0"/>
              <a:t>	</a:t>
            </a:r>
            <a:r>
              <a:rPr lang="en-US" altLang="zh-CN" sz="2004" dirty="0" smtClean="0">
                <a:solidFill>
                  <a:srgbClr val="000000"/>
                </a:solidFill>
                <a:latin typeface="Cambria Math" pitchFamily="18" charset="0"/>
                <a:cs typeface="Cambria Math" pitchFamily="18" charset="0"/>
              </a:rPr>
              <a:t>𝑢</a:t>
            </a:r>
            <a:r>
              <a:rPr lang="en-US" altLang="zh-CN" sz="1464" dirty="0" smtClean="0">
                <a:solidFill>
                  <a:srgbClr val="000000"/>
                </a:solidFill>
                <a:latin typeface="Cambria Math" pitchFamily="18" charset="0"/>
                <a:cs typeface="Cambria Math" pitchFamily="18" charset="0"/>
              </a:rPr>
              <a:t>0</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ℎ</a:t>
            </a:r>
            <a:r>
              <a:rPr lang="en-US" altLang="zh-CN" sz="2004" dirty="0" smtClean="0">
                <a:latin typeface="Times New Roman" pitchFamily="18" charset="0"/>
                <a:cs typeface="Times New Roman" pitchFamily="18" charset="0"/>
              </a:rPr>
              <a:t>  </a:t>
            </a:r>
            <a:r>
              <a:rPr lang="en-US" altLang="zh-CN" sz="2004" dirty="0" err="1" smtClean="0">
                <a:solidFill>
                  <a:srgbClr val="000000"/>
                </a:solidFill>
                <a:latin typeface="Times New Roman" pitchFamily="18" charset="0"/>
                <a:cs typeface="Times New Roman" pitchFamily="18" charset="0"/>
              </a:rPr>
              <a:t>是单位时间内的切变形速度</a:t>
            </a:r>
            <a:r>
              <a:rPr lang="en-US" altLang="zh-CN" sz="2004" dirty="0" smtClean="0">
                <a:solidFill>
                  <a:srgbClr val="000000"/>
                </a:solidFill>
                <a:latin typeface="Times New Roman" pitchFamily="18" charset="0"/>
                <a:cs typeface="Times New Roman" pitchFamily="18" charset="0"/>
              </a:rPr>
              <a:t>（</a:t>
            </a:r>
            <a:r>
              <a:rPr lang="zh-CN" altLang="en-US" sz="2004" dirty="0" smtClean="0">
                <a:solidFill>
                  <a:srgbClr val="000000"/>
                </a:solidFill>
                <a:latin typeface="Times New Roman" pitchFamily="18" charset="0"/>
                <a:cs typeface="Times New Roman" pitchFamily="18" charset="0"/>
              </a:rPr>
              <a:t>即</a:t>
            </a:r>
            <a:r>
              <a:rPr lang="en-US" altLang="zh-CN" sz="2004" dirty="0" err="1" smtClean="0">
                <a:solidFill>
                  <a:srgbClr val="333333"/>
                </a:solidFill>
                <a:latin typeface="Times New Roman" pitchFamily="18" charset="0"/>
                <a:cs typeface="Times New Roman" pitchFamily="18" charset="0"/>
              </a:rPr>
              <a:t>切变变形速度</a:t>
            </a:r>
            <a:r>
              <a:rPr lang="en-US" altLang="zh-CN" sz="2004"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2800"/>
              </a:lnSpc>
              <a:tabLst>
                <a:tab pos="482600" algn="l"/>
                <a:tab pos="5080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在图</a:t>
            </a:r>
            <a:r>
              <a:rPr lang="en-US" altLang="zh-CN" sz="2004" dirty="0" smtClean="0">
                <a:solidFill>
                  <a:srgbClr val="000000"/>
                </a:solidFill>
                <a:latin typeface="Garamond" pitchFamily="18" charset="0"/>
                <a:cs typeface="Garamond" pitchFamily="18" charset="0"/>
              </a:rPr>
              <a:t>1-2</a:t>
            </a:r>
            <a:r>
              <a:rPr lang="en-US" altLang="zh-CN" sz="2004" dirty="0" smtClean="0">
                <a:solidFill>
                  <a:srgbClr val="000000"/>
                </a:solidFill>
                <a:latin typeface="Times New Roman" pitchFamily="18" charset="0"/>
                <a:cs typeface="Times New Roman" pitchFamily="18" charset="0"/>
              </a:rPr>
              <a:t>中可以</a:t>
            </a:r>
            <a:r>
              <a:rPr lang="en-US" altLang="zh-CN" sz="2004" b="1" dirty="0" smtClean="0">
                <a:solidFill>
                  <a:srgbClr val="0070C0"/>
                </a:solidFill>
                <a:latin typeface="Times New Roman" pitchFamily="18" charset="0"/>
                <a:cs typeface="Times New Roman" pitchFamily="18" charset="0"/>
              </a:rPr>
              <a:t>证明</a:t>
            </a:r>
            <a:r>
              <a:rPr lang="en-US" altLang="zh-CN" sz="2004" dirty="0" smtClean="0">
                <a:solidFill>
                  <a:srgbClr val="000000"/>
                </a:solidFill>
                <a:latin typeface="Cambria Math" pitchFamily="18" charset="0"/>
                <a:cs typeface="Cambria Math" pitchFamily="18" charset="0"/>
              </a:rPr>
              <a:t>𝑢</a:t>
            </a:r>
            <a:r>
              <a:rPr lang="en-US" altLang="zh-CN" sz="1464" dirty="0" smtClean="0">
                <a:solidFill>
                  <a:srgbClr val="000000"/>
                </a:solidFill>
                <a:latin typeface="Cambria Math" pitchFamily="18" charset="0"/>
                <a:cs typeface="Cambria Math" pitchFamily="18" charset="0"/>
              </a:rPr>
              <a:t>0/</a:t>
            </a:r>
            <a:r>
              <a:rPr lang="en-US" altLang="zh-CN" sz="2004" dirty="0" err="1" smtClean="0">
                <a:solidFill>
                  <a:srgbClr val="000000"/>
                </a:solidFill>
                <a:latin typeface="Cambria Math" pitchFamily="18" charset="0"/>
                <a:cs typeface="Cambria Math" pitchFamily="18" charset="0"/>
              </a:rPr>
              <a:t>ℎ</a:t>
            </a:r>
            <a:r>
              <a:rPr lang="en-US" altLang="zh-CN" sz="2004" dirty="0" err="1" smtClean="0">
                <a:solidFill>
                  <a:srgbClr val="000000"/>
                </a:solidFill>
                <a:latin typeface="Times New Roman" pitchFamily="18" charset="0"/>
                <a:cs typeface="Times New Roman" pitchFamily="18" charset="0"/>
              </a:rPr>
              <a:t>等于</a:t>
            </a:r>
            <a:r>
              <a:rPr lang="en-US" altLang="zh-CN" sz="2004" dirty="0" err="1" smtClean="0">
                <a:solidFill>
                  <a:srgbClr val="000000"/>
                </a:solidFill>
                <a:latin typeface="Cambria Math" pitchFamily="18" charset="0"/>
                <a:cs typeface="Cambria Math" pitchFamily="18" charset="0"/>
              </a:rPr>
              <a:t>d</a:t>
            </a:r>
            <a:r>
              <a:rPr lang="en-US" altLang="zh-CN" sz="2004" dirty="0" smtClean="0">
                <a:solidFill>
                  <a:srgbClr val="000000"/>
                </a:solidFill>
                <a:latin typeface="Cambria Math" pitchFamily="18" charset="0"/>
                <a:cs typeface="Cambria Math" pitchFamily="18" charset="0"/>
              </a:rPr>
              <a:t>𝑢</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d𝑦</a:t>
            </a:r>
            <a:r>
              <a:rPr lang="en-US" altLang="zh-CN" sz="2004" dirty="0" smtClean="0">
                <a:solidFill>
                  <a:srgbClr val="000000"/>
                </a:solidFill>
                <a:latin typeface="Times New Roman" pitchFamily="18" charset="0"/>
                <a:cs typeface="Times New Roman" pitchFamily="18" charset="0"/>
              </a:rPr>
              <a:t>。因此，</a:t>
            </a:r>
            <a:r>
              <a:rPr lang="en-US" altLang="zh-CN" sz="2004" dirty="0" smtClean="0">
                <a:solidFill>
                  <a:srgbClr val="FF0000"/>
                </a:solidFill>
                <a:latin typeface="Times New Roman" pitchFamily="18" charset="0"/>
                <a:cs typeface="Times New Roman" pitchFamily="18" charset="0"/>
              </a:rPr>
              <a:t>平板单位面积上的摩擦</a:t>
            </a:r>
          </a:p>
          <a:p>
            <a:pPr>
              <a:lnSpc>
                <a:spcPts val="1000"/>
              </a:lnSpc>
            </a:pPr>
            <a:endParaRPr lang="en-US" altLang="zh-CN" dirty="0" smtClean="0">
              <a:solidFill>
                <a:srgbClr val="FF0000"/>
              </a:solidFill>
            </a:endParaRPr>
          </a:p>
          <a:p>
            <a:pPr>
              <a:lnSpc>
                <a:spcPts val="2300"/>
              </a:lnSpc>
              <a:tabLst>
                <a:tab pos="482600" algn="l"/>
                <a:tab pos="508000" algn="l"/>
              </a:tabLst>
            </a:pPr>
            <a:r>
              <a:rPr lang="en-US" altLang="zh-CN" sz="2006" dirty="0" smtClean="0">
                <a:solidFill>
                  <a:srgbClr val="FF0000"/>
                </a:solidFill>
                <a:latin typeface="Times New Roman" pitchFamily="18" charset="0"/>
                <a:cs typeface="Times New Roman" pitchFamily="18" charset="0"/>
              </a:rPr>
              <a:t>力或剪应力</a:t>
            </a:r>
            <a:r>
              <a:rPr lang="en-US" altLang="zh-CN" sz="2006" dirty="0" smtClean="0">
                <a:solidFill>
                  <a:srgbClr val="000000"/>
                </a:solidFill>
                <a:latin typeface="Times New Roman" pitchFamily="18" charset="0"/>
                <a:cs typeface="Times New Roman" pitchFamily="18" charset="0"/>
              </a:rPr>
              <a:t>（shearing</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Times New Roman" pitchFamily="18" charset="0"/>
                <a:cs typeface="Times New Roman" pitchFamily="18" charset="0"/>
              </a:rPr>
              <a:t>stress），以</a:t>
            </a:r>
            <a:r>
              <a:rPr lang="en-US" altLang="zh-CN" sz="2006" dirty="0" smtClean="0">
                <a:solidFill>
                  <a:srgbClr val="000000"/>
                </a:solidFill>
                <a:latin typeface="Cambria Math" pitchFamily="18" charset="0"/>
                <a:cs typeface="Cambria Math" pitchFamily="18" charset="0"/>
              </a:rPr>
              <a:t>τ</a:t>
            </a:r>
            <a:r>
              <a:rPr lang="en-US" altLang="zh-CN" sz="2006" dirty="0" smtClean="0">
                <a:solidFill>
                  <a:srgbClr val="000000"/>
                </a:solidFill>
                <a:latin typeface="Times New Roman" pitchFamily="18" charset="0"/>
                <a:cs typeface="Times New Roman" pitchFamily="18" charset="0"/>
              </a:rPr>
              <a:t>表示，单位为</a:t>
            </a:r>
            <a:r>
              <a:rPr lang="en-US" altLang="zh-CN" sz="2006" dirty="0" smtClean="0">
                <a:solidFill>
                  <a:srgbClr val="000000"/>
                </a:solidFill>
                <a:latin typeface="Cambria Math" pitchFamily="18" charset="0"/>
                <a:cs typeface="Cambria Math" pitchFamily="18" charset="0"/>
              </a:rPr>
              <a:t>Pa</a:t>
            </a:r>
            <a:r>
              <a:rPr lang="en-US" altLang="zh-CN" sz="2006" dirty="0" smtClean="0">
                <a:solidFill>
                  <a:srgbClr val="000000"/>
                </a:solidFill>
                <a:latin typeface="Times New Roman" pitchFamily="18" charset="0"/>
                <a:cs typeface="Times New Roman" pitchFamily="18" charset="0"/>
              </a:rPr>
              <a:t>，即</a:t>
            </a:r>
          </a:p>
        </p:txBody>
      </p:sp>
      <p:sp>
        <p:nvSpPr>
          <p:cNvPr id="17" name="TextBox 1"/>
          <p:cNvSpPr txBox="1"/>
          <p:nvPr/>
        </p:nvSpPr>
        <p:spPr>
          <a:xfrm>
            <a:off x="3073400" y="5842000"/>
            <a:ext cx="3683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τ=</a:t>
            </a:r>
          </a:p>
        </p:txBody>
      </p:sp>
      <p:sp>
        <p:nvSpPr>
          <p:cNvPr id="18" name="TextBox 1"/>
          <p:cNvSpPr txBox="1"/>
          <p:nvPr/>
        </p:nvSpPr>
        <p:spPr>
          <a:xfrm>
            <a:off x="3581400" y="5664200"/>
            <a:ext cx="152400" cy="6096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𝐹</a:t>
            </a:r>
          </a:p>
          <a:p>
            <a:pPr>
              <a:lnSpc>
                <a:spcPts val="2800"/>
              </a:lnSpc>
              <a:tabLst/>
            </a:pPr>
            <a:r>
              <a:rPr lang="en-US" altLang="zh-CN" sz="2004" dirty="0" smtClean="0">
                <a:solidFill>
                  <a:srgbClr val="000000"/>
                </a:solidFill>
                <a:latin typeface="Cambria Math" pitchFamily="18" charset="0"/>
                <a:cs typeface="Cambria Math" pitchFamily="18" charset="0"/>
              </a:rPr>
              <a:t>𝐴</a:t>
            </a:r>
          </a:p>
        </p:txBody>
      </p:sp>
      <p:sp>
        <p:nvSpPr>
          <p:cNvPr id="19" name="TextBox 1"/>
          <p:cNvSpPr txBox="1"/>
          <p:nvPr/>
        </p:nvSpPr>
        <p:spPr>
          <a:xfrm>
            <a:off x="3873500" y="5842000"/>
            <a:ext cx="3937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𝜇</a:t>
            </a:r>
          </a:p>
        </p:txBody>
      </p:sp>
      <p:sp>
        <p:nvSpPr>
          <p:cNvPr id="20" name="TextBox 1"/>
          <p:cNvSpPr txBox="1"/>
          <p:nvPr/>
        </p:nvSpPr>
        <p:spPr>
          <a:xfrm>
            <a:off x="4320032" y="5751576"/>
            <a:ext cx="279400" cy="609600"/>
          </a:xfrm>
          <a:prstGeom prst="rect">
            <a:avLst/>
          </a:prstGeom>
          <a:noFill/>
        </p:spPr>
        <p:txBody>
          <a:bodyPr wrap="none" lIns="0" tIns="0" rIns="0" rtlCol="0">
            <a:spAutoFit/>
          </a:bodyPr>
          <a:lstStyle/>
          <a:p>
            <a:pPr>
              <a:lnSpc>
                <a:spcPts val="2000"/>
              </a:lnSpc>
              <a:tabLst/>
            </a:pPr>
            <a:r>
              <a:rPr lang="en-US" altLang="zh-CN" sz="2004" u="sng" dirty="0" smtClean="0">
                <a:solidFill>
                  <a:srgbClr val="000000"/>
                </a:solidFill>
                <a:latin typeface="Cambria Math" pitchFamily="18" charset="0"/>
                <a:cs typeface="Cambria Math" pitchFamily="18" charset="0"/>
              </a:rPr>
              <a:t>d𝑢</a:t>
            </a:r>
          </a:p>
          <a:p>
            <a:pPr>
              <a:lnSpc>
                <a:spcPts val="2800"/>
              </a:lnSpc>
              <a:tabLst/>
            </a:pPr>
            <a:r>
              <a:rPr lang="en-US" altLang="zh-CN" sz="2004" dirty="0" smtClean="0">
                <a:solidFill>
                  <a:srgbClr val="000000"/>
                </a:solidFill>
                <a:latin typeface="Cambria Math" pitchFamily="18" charset="0"/>
                <a:cs typeface="Cambria Math" pitchFamily="18" charset="0"/>
              </a:rPr>
              <a:t>d𝑦</a:t>
            </a:r>
          </a:p>
        </p:txBody>
      </p:sp>
      <p:sp>
        <p:nvSpPr>
          <p:cNvPr id="21" name="TextBox 1"/>
          <p:cNvSpPr txBox="1"/>
          <p:nvPr/>
        </p:nvSpPr>
        <p:spPr>
          <a:xfrm>
            <a:off x="5041900" y="5803900"/>
            <a:ext cx="9398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1-10</a:t>
            </a:r>
            <a:r>
              <a:rPr lang="en-US" altLang="zh-CN" sz="2004" dirty="0" smtClean="0">
                <a:solidFill>
                  <a:srgbClr val="000000"/>
                </a:solidFill>
                <a:latin typeface="Times New Roman" pitchFamily="18" charset="0"/>
                <a:cs typeface="Times New Roman" pitchFamily="18" charset="0"/>
              </a:rPr>
              <a:t>）</a:t>
            </a:r>
          </a:p>
        </p:txBody>
      </p:sp>
      <p:sp>
        <p:nvSpPr>
          <p:cNvPr id="23" name="TextBox 1"/>
          <p:cNvSpPr txBox="1"/>
          <p:nvPr/>
        </p:nvSpPr>
        <p:spPr>
          <a:xfrm>
            <a:off x="4178300" y="3505200"/>
            <a:ext cx="8255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1-9</a:t>
            </a:r>
            <a:r>
              <a:rPr lang="en-US" altLang="zh-CN" sz="2004" dirty="0" smtClean="0">
                <a:solidFill>
                  <a:srgbClr val="000000"/>
                </a:solidFill>
                <a:latin typeface="Times New Roman" pitchFamily="18" charset="0"/>
                <a:cs typeface="Times New Roman" pitchFamily="18" charset="0"/>
              </a:rPr>
              <a:t>）</a:t>
            </a:r>
          </a:p>
        </p:txBody>
      </p:sp>
      <p:sp>
        <p:nvSpPr>
          <p:cNvPr id="24" name="TextBox 1"/>
          <p:cNvSpPr txBox="1"/>
          <p:nvPr/>
        </p:nvSpPr>
        <p:spPr>
          <a:xfrm>
            <a:off x="6197600" y="5689600"/>
            <a:ext cx="2133600" cy="520700"/>
          </a:xfrm>
          <a:prstGeom prst="rect">
            <a:avLst/>
          </a:prstGeom>
          <a:noFill/>
        </p:spPr>
        <p:txBody>
          <a:bodyPr wrap="none" lIns="0" tIns="0" rIns="0" rtlCol="0">
            <a:spAutoFit/>
          </a:bodyPr>
          <a:lstStyle/>
          <a:p>
            <a:pPr>
              <a:lnSpc>
                <a:spcPts val="1900"/>
              </a:lnSpc>
              <a:tabLst/>
            </a:pPr>
            <a:r>
              <a:rPr lang="en-US" altLang="zh-CN" sz="1800" dirty="0" smtClean="0">
                <a:solidFill>
                  <a:srgbClr val="FFFFFF"/>
                </a:solidFill>
                <a:latin typeface="Times New Roman" pitchFamily="18" charset="0"/>
                <a:cs typeface="Times New Roman" pitchFamily="18" charset="0"/>
              </a:rPr>
              <a:t>注意区分式（</a:t>
            </a:r>
            <a:r>
              <a:rPr lang="en-US" altLang="zh-CN" sz="1800" b="1" dirty="0" smtClean="0">
                <a:solidFill>
                  <a:srgbClr val="FFFFFF"/>
                </a:solidFill>
                <a:latin typeface="Calibri" pitchFamily="18" charset="0"/>
                <a:cs typeface="Calibri" pitchFamily="18" charset="0"/>
              </a:rPr>
              <a:t>1-9</a:t>
            </a:r>
            <a:r>
              <a:rPr lang="en-US" altLang="zh-CN" sz="1800" dirty="0" smtClean="0">
                <a:solidFill>
                  <a:srgbClr val="FFFFFF"/>
                </a:solidFill>
                <a:latin typeface="Times New Roman" pitchFamily="18" charset="0"/>
                <a:cs typeface="Times New Roman" pitchFamily="18" charset="0"/>
              </a:rPr>
              <a:t>）和</a:t>
            </a:r>
          </a:p>
          <a:p>
            <a:pPr>
              <a:lnSpc>
                <a:spcPts val="2100"/>
              </a:lnSpc>
              <a:tabLst/>
            </a:pPr>
            <a:r>
              <a:rPr lang="en-US" altLang="zh-CN" sz="1800" dirty="0" smtClean="0">
                <a:solidFill>
                  <a:srgbClr val="FFFFFF"/>
                </a:solidFill>
                <a:latin typeface="Times New Roman" pitchFamily="18" charset="0"/>
                <a:cs typeface="Times New Roman" pitchFamily="18" charset="0"/>
              </a:rPr>
              <a:t>式（</a:t>
            </a:r>
            <a:r>
              <a:rPr lang="en-US" altLang="zh-CN" sz="1800" b="1" dirty="0" smtClean="0">
                <a:solidFill>
                  <a:srgbClr val="FFFFFF"/>
                </a:solidFill>
                <a:latin typeface="Calibri" pitchFamily="18" charset="0"/>
                <a:cs typeface="Calibri" pitchFamily="18" charset="0"/>
              </a:rPr>
              <a:t>1-10</a:t>
            </a:r>
            <a:r>
              <a:rPr lang="en-US" altLang="zh-CN" sz="1800" dirty="0" smtClean="0">
                <a:solidFill>
                  <a:srgbClr val="FFFFFF"/>
                </a:solidFill>
                <a:latin typeface="Times New Roman" pitchFamily="18" charset="0"/>
                <a:cs typeface="Times New Roman" pitchFamily="18" charset="0"/>
              </a:rPr>
              <a:t>）的模型</a:t>
            </a:r>
          </a:p>
        </p:txBody>
      </p:sp>
      <p:sp>
        <p:nvSpPr>
          <p:cNvPr id="25" name="TextBox 1"/>
          <p:cNvSpPr txBox="1"/>
          <p:nvPr/>
        </p:nvSpPr>
        <p:spPr>
          <a:xfrm>
            <a:off x="609600" y="228600"/>
            <a:ext cx="4988545" cy="2982868"/>
          </a:xfrm>
          <a:prstGeom prst="rect">
            <a:avLst/>
          </a:prstGeom>
          <a:noFill/>
        </p:spPr>
        <p:txBody>
          <a:bodyPr wrap="none" lIns="0" tIns="0" rIns="0" rtlCol="0">
            <a:spAutoFit/>
          </a:bodyPr>
          <a:lstStyle/>
          <a:p>
            <a:pPr>
              <a:lnSpc>
                <a:spcPts val="2300"/>
              </a:lnSpc>
              <a:tabLst>
                <a:tab pos="482600" algn="l"/>
                <a:tab pos="508000" algn="l"/>
                <a:tab pos="2806700" algn="l"/>
              </a:tabLst>
            </a:pPr>
            <a:r>
              <a:rPr lang="en-US" altLang="zh-CN" dirty="0" smtClean="0"/>
              <a:t>			</a:t>
            </a:r>
            <a:r>
              <a:rPr lang="en-US" altLang="zh-CN" sz="2400" dirty="0" smtClean="0">
                <a:solidFill>
                  <a:srgbClr val="000000"/>
                </a:solidFill>
                <a:latin typeface="黑体" pitchFamily="18" charset="0"/>
                <a:cs typeface="黑体" pitchFamily="18" charset="0"/>
              </a:rPr>
              <a:t>1.4</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流体的黏性</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500"/>
              </a:lnSpc>
              <a:tabLst>
                <a:tab pos="482600" algn="l"/>
                <a:tab pos="508000" algn="l"/>
                <a:tab pos="2806700" algn="l"/>
              </a:tabLst>
            </a:pPr>
            <a:r>
              <a:rPr lang="en-US" altLang="zh-CN" dirty="0" smtClean="0"/>
              <a:t>	</a:t>
            </a:r>
            <a:r>
              <a:rPr lang="en-US" altLang="zh-CN" sz="2004" dirty="0" smtClean="0">
                <a:solidFill>
                  <a:srgbClr val="000000"/>
                </a:solidFill>
                <a:latin typeface="黑体" pitchFamily="18" charset="0"/>
                <a:cs typeface="黑体" pitchFamily="18" charset="0"/>
              </a:rPr>
              <a:t>2.牛顿内摩擦定律</a:t>
            </a:r>
          </a:p>
          <a:p>
            <a:pPr>
              <a:lnSpc>
                <a:spcPts val="1000"/>
              </a:lnSpc>
            </a:pPr>
            <a:endParaRPr lang="en-US" altLang="zh-CN" dirty="0" smtClean="0"/>
          </a:p>
          <a:p>
            <a:pPr>
              <a:lnSpc>
                <a:spcPts val="1000"/>
              </a:lnSpc>
            </a:pPr>
            <a:endParaRPr lang="en-US" altLang="zh-CN" dirty="0" smtClean="0"/>
          </a:p>
          <a:p>
            <a:pPr>
              <a:lnSpc>
                <a:spcPts val="2200"/>
              </a:lnSpc>
              <a:tabLst>
                <a:tab pos="482600" algn="l"/>
                <a:tab pos="508000" algn="l"/>
                <a:tab pos="2806700" algn="l"/>
              </a:tabLst>
            </a:pPr>
            <a:r>
              <a:rPr lang="en-US" altLang="zh-CN" dirty="0" smtClean="0"/>
              <a:t>		</a:t>
            </a:r>
            <a:r>
              <a:rPr lang="en-US" altLang="zh-CN" sz="2004" b="1" dirty="0" smtClean="0">
                <a:solidFill>
                  <a:srgbClr val="000000"/>
                </a:solidFill>
                <a:latin typeface="Times New Roman" pitchFamily="18" charset="0"/>
                <a:cs typeface="Times New Roman" pitchFamily="18" charset="0"/>
              </a:rPr>
              <a:t>实验研究表明</a:t>
            </a:r>
            <a:r>
              <a:rPr lang="en-US" altLang="zh-CN" sz="2004" dirty="0" smtClean="0">
                <a:solidFill>
                  <a:srgbClr val="000000"/>
                </a:solidFill>
                <a:latin typeface="Times New Roman" pitchFamily="18" charset="0"/>
                <a:cs typeface="Times New Roman" pitchFamily="18" charset="0"/>
              </a:rPr>
              <a:t>，运动平板所受到的</a:t>
            </a:r>
          </a:p>
          <a:p>
            <a:pPr>
              <a:lnSpc>
                <a:spcPts val="1000"/>
              </a:lnSpc>
            </a:pPr>
            <a:endParaRPr lang="en-US" altLang="zh-CN" dirty="0" smtClean="0"/>
          </a:p>
          <a:p>
            <a:pPr>
              <a:lnSpc>
                <a:spcPts val="2600"/>
              </a:lnSpc>
              <a:tabLst>
                <a:tab pos="482600" algn="l"/>
                <a:tab pos="508000" algn="l"/>
                <a:tab pos="2806700" algn="l"/>
              </a:tabLst>
            </a:pPr>
            <a:r>
              <a:rPr lang="en-US" altLang="zh-CN" sz="2004" dirty="0" smtClean="0">
                <a:solidFill>
                  <a:srgbClr val="000000"/>
                </a:solidFill>
                <a:latin typeface="Times New Roman" pitchFamily="18" charset="0"/>
                <a:cs typeface="Times New Roman" pitchFamily="18" charset="0"/>
              </a:rPr>
              <a:t>阻力与其运动速度、面积成正比，与两</a:t>
            </a:r>
          </a:p>
          <a:p>
            <a:pPr>
              <a:lnSpc>
                <a:spcPts val="1000"/>
              </a:lnSpc>
            </a:pPr>
            <a:endParaRPr lang="en-US" altLang="zh-CN" dirty="0" smtClean="0"/>
          </a:p>
          <a:p>
            <a:pPr>
              <a:lnSpc>
                <a:spcPts val="2600"/>
              </a:lnSpc>
              <a:tabLst>
                <a:tab pos="482600" algn="l"/>
                <a:tab pos="508000" algn="l"/>
                <a:tab pos="2806700" algn="l"/>
              </a:tabLst>
            </a:pPr>
            <a:r>
              <a:rPr lang="en-US" altLang="zh-CN" sz="2006" dirty="0" smtClean="0">
                <a:solidFill>
                  <a:srgbClr val="000000"/>
                </a:solidFill>
                <a:latin typeface="Times New Roman" pitchFamily="18" charset="0"/>
                <a:cs typeface="Times New Roman" pitchFamily="18" charset="0"/>
              </a:rPr>
              <a:t>平板的间距成反比，而与接触面上的压</a:t>
            </a:r>
          </a:p>
          <a:p>
            <a:pPr>
              <a:lnSpc>
                <a:spcPts val="1000"/>
              </a:lnSpc>
            </a:pPr>
            <a:endParaRPr lang="en-US" altLang="zh-CN" dirty="0" smtClean="0"/>
          </a:p>
          <a:p>
            <a:pPr>
              <a:lnSpc>
                <a:spcPts val="2700"/>
              </a:lnSpc>
              <a:tabLst>
                <a:tab pos="482600" algn="l"/>
                <a:tab pos="508000" algn="l"/>
                <a:tab pos="2806700" algn="l"/>
              </a:tabLst>
            </a:pPr>
            <a:r>
              <a:rPr lang="en-US" altLang="zh-CN" sz="2004" dirty="0" smtClean="0">
                <a:solidFill>
                  <a:srgbClr val="000000"/>
                </a:solidFill>
                <a:latin typeface="Times New Roman" pitchFamily="18" charset="0"/>
                <a:cs typeface="Times New Roman" pitchFamily="18" charset="0"/>
              </a:rPr>
              <a:t>力无关，设比例常数为</a:t>
            </a:r>
            <a:r>
              <a:rPr lang="en-US" altLang="zh-CN" sz="2004" dirty="0" smtClean="0">
                <a:solidFill>
                  <a:srgbClr val="000000"/>
                </a:solidFill>
                <a:latin typeface="Cambria Math" pitchFamily="18" charset="0"/>
                <a:cs typeface="Cambria Math" pitchFamily="18" charset="0"/>
              </a:rPr>
              <a:t>𝜇</a:t>
            </a:r>
            <a:r>
              <a:rPr lang="en-US" altLang="zh-CN" sz="2004" dirty="0" smtClean="0">
                <a:solidFill>
                  <a:srgbClr val="000000"/>
                </a:solidFill>
                <a:latin typeface="Times New Roman" pitchFamily="18" charset="0"/>
                <a:cs typeface="Times New Roman" pitchFamily="18" charset="0"/>
              </a:rPr>
              <a:t>，即</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9" name="Picture 3"/>
          <p:cNvPicPr>
            <a:picLocks noChangeAspect="1" noChangeArrowheads="1"/>
          </p:cNvPicPr>
          <p:nvPr/>
        </p:nvPicPr>
        <p:blipFill>
          <a:blip r:embed="rId3" cstate="print"/>
          <a:srcRect/>
          <a:stretch>
            <a:fillRect/>
          </a:stretch>
        </p:blipFill>
        <p:spPr bwMode="auto">
          <a:xfrm>
            <a:off x="4864100" y="927100"/>
            <a:ext cx="3962400" cy="2857500"/>
          </a:xfrm>
          <a:prstGeom prst="rect">
            <a:avLst/>
          </a:prstGeom>
          <a:noFill/>
        </p:spPr>
      </p:pic>
      <p:pic>
        <p:nvPicPr>
          <p:cNvPr id="11"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673100" y="1117600"/>
            <a:ext cx="4090863" cy="1238801"/>
          </a:xfrm>
          <a:prstGeom prst="rect">
            <a:avLst/>
          </a:prstGeom>
          <a:noFill/>
        </p:spPr>
        <p:txBody>
          <a:bodyPr wrap="none" lIns="0" tIns="0" rIns="0" rtlCol="0">
            <a:spAutoFit/>
          </a:bodyPr>
          <a:lstStyle/>
          <a:p>
            <a:pPr>
              <a:lnSpc>
                <a:spcPts val="2000"/>
              </a:lnSpc>
              <a:tabLst>
                <a:tab pos="495300" algn="l"/>
              </a:tabLst>
            </a:pPr>
            <a:r>
              <a:rPr lang="en-US" altLang="zh-CN" dirty="0" smtClean="0"/>
              <a:t>	</a:t>
            </a:r>
            <a:r>
              <a:rPr lang="en-US" altLang="zh-CN" sz="2004" dirty="0" smtClean="0">
                <a:solidFill>
                  <a:srgbClr val="222222"/>
                </a:solidFill>
                <a:latin typeface="Times New Roman" pitchFamily="18" charset="0"/>
                <a:cs typeface="Times New Roman" pitchFamily="18" charset="0"/>
              </a:rPr>
              <a:t>上式不仅适用于平板的表面上，</a:t>
            </a:r>
          </a:p>
          <a:p>
            <a:pPr>
              <a:lnSpc>
                <a:spcPts val="1000"/>
              </a:lnSpc>
            </a:pPr>
            <a:endParaRPr lang="en-US" altLang="zh-CN" dirty="0" smtClean="0"/>
          </a:p>
          <a:p>
            <a:pPr>
              <a:lnSpc>
                <a:spcPts val="2600"/>
              </a:lnSpc>
              <a:tabLst>
                <a:tab pos="495300" algn="l"/>
              </a:tabLst>
            </a:pPr>
            <a:r>
              <a:rPr lang="en-US" altLang="zh-CN" sz="2004" dirty="0" smtClean="0">
                <a:solidFill>
                  <a:srgbClr val="222222"/>
                </a:solidFill>
                <a:latin typeface="Times New Roman" pitchFamily="18" charset="0"/>
                <a:cs typeface="Times New Roman" pitchFamily="18" charset="0"/>
              </a:rPr>
              <a:t>也可应用于流体内部具有速度梯度</a:t>
            </a:r>
          </a:p>
          <a:p>
            <a:pPr>
              <a:lnSpc>
                <a:spcPts val="1000"/>
              </a:lnSpc>
            </a:pPr>
            <a:endParaRPr lang="en-US" altLang="zh-CN" dirty="0" smtClean="0"/>
          </a:p>
          <a:p>
            <a:pPr>
              <a:lnSpc>
                <a:spcPts val="2700"/>
              </a:lnSpc>
              <a:tabLst>
                <a:tab pos="495300" algn="l"/>
              </a:tabLst>
            </a:pPr>
            <a:r>
              <a:rPr lang="en-US" altLang="zh-CN" sz="2004" dirty="0" smtClean="0">
                <a:solidFill>
                  <a:srgbClr val="000000"/>
                </a:solidFill>
                <a:latin typeface="Cambria Math" pitchFamily="18" charset="0"/>
                <a:cs typeface="Cambria Math" pitchFamily="18" charset="0"/>
              </a:rPr>
              <a:t>d𝑢</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d𝑦</a:t>
            </a:r>
            <a:r>
              <a:rPr lang="en-US" altLang="zh-CN" sz="2004" dirty="0" smtClean="0">
                <a:solidFill>
                  <a:srgbClr val="222222"/>
                </a:solidFill>
                <a:latin typeface="Times New Roman" pitchFamily="18" charset="0"/>
                <a:cs typeface="Times New Roman" pitchFamily="18" charset="0"/>
              </a:rPr>
              <a:t>如图1-3所示</a:t>
            </a:r>
            <a:r>
              <a:rPr lang="en-US" altLang="zh-CN" sz="2004" dirty="0" smtClean="0">
                <a:solidFill>
                  <a:srgbClr val="000000"/>
                </a:solidFill>
                <a:latin typeface="Times New Roman" pitchFamily="18" charset="0"/>
                <a:cs typeface="Times New Roman" pitchFamily="18" charset="0"/>
              </a:rPr>
              <a:t>的情况</a:t>
            </a:r>
            <a:r>
              <a:rPr lang="en-US" altLang="zh-CN" sz="2004" dirty="0" smtClean="0">
                <a:solidFill>
                  <a:srgbClr val="222222"/>
                </a:solidFill>
                <a:latin typeface="Times New Roman" pitchFamily="18" charset="0"/>
                <a:cs typeface="Times New Roman" pitchFamily="18" charset="0"/>
              </a:rPr>
              <a:t>。</a:t>
            </a:r>
          </a:p>
        </p:txBody>
      </p:sp>
      <p:sp>
        <p:nvSpPr>
          <p:cNvPr id="12" name="TextBox 1"/>
          <p:cNvSpPr txBox="1"/>
          <p:nvPr/>
        </p:nvSpPr>
        <p:spPr>
          <a:xfrm>
            <a:off x="723900" y="4165600"/>
            <a:ext cx="7643118" cy="2162130"/>
          </a:xfrm>
          <a:prstGeom prst="rect">
            <a:avLst/>
          </a:prstGeom>
          <a:noFill/>
        </p:spPr>
        <p:txBody>
          <a:bodyPr wrap="none" lIns="0" tIns="0" rIns="0" rtlCol="0">
            <a:spAutoFit/>
          </a:bodyPr>
          <a:lstStyle/>
          <a:p>
            <a:pPr>
              <a:lnSpc>
                <a:spcPts val="2100"/>
              </a:lnSpc>
              <a:tabLst>
                <a:tab pos="419100" algn="l"/>
              </a:tabLst>
            </a:pPr>
            <a:r>
              <a:rPr lang="en-US" altLang="zh-CN" dirty="0" smtClean="0"/>
              <a:t>	</a:t>
            </a:r>
            <a:r>
              <a:rPr lang="en-US" altLang="zh-CN" sz="2004" dirty="0" smtClean="0">
                <a:solidFill>
                  <a:srgbClr val="222222"/>
                </a:solidFill>
                <a:latin typeface="Times New Roman" pitchFamily="18" charset="0"/>
                <a:cs typeface="Times New Roman" pitchFamily="18" charset="0"/>
              </a:rPr>
              <a:t>图1-3说明：</a:t>
            </a:r>
            <a:r>
              <a:rPr lang="en-US" altLang="zh-CN" sz="2004" dirty="0" smtClean="0">
                <a:solidFill>
                  <a:srgbClr val="222222"/>
                </a:solidFill>
                <a:latin typeface="MS Shell Dlg" pitchFamily="18" charset="0"/>
                <a:cs typeface="MS Shell Dlg" pitchFamily="18" charset="0"/>
              </a:rPr>
              <a:t>流体沿壁面作层流流动，流层与壁面距离</a:t>
            </a:r>
            <a:r>
              <a:rPr lang="en-US" altLang="zh-CN" sz="2004" dirty="0" smtClean="0">
                <a:solidFill>
                  <a:srgbClr val="222222"/>
                </a:solidFill>
                <a:latin typeface="Cambria Math" pitchFamily="18" charset="0"/>
                <a:cs typeface="Cambria Math" pitchFamily="18" charset="0"/>
              </a:rPr>
              <a:t>𝒚</a:t>
            </a:r>
            <a:r>
              <a:rPr lang="en-US" altLang="zh-CN" sz="2004" dirty="0" smtClean="0">
                <a:solidFill>
                  <a:srgbClr val="222222"/>
                </a:solidFill>
                <a:latin typeface="MS Shell Dlg" pitchFamily="18" charset="0"/>
                <a:cs typeface="MS Shell Dlg" pitchFamily="18" charset="0"/>
              </a:rPr>
              <a:t>的增加，</a:t>
            </a:r>
          </a:p>
          <a:p>
            <a:pPr>
              <a:lnSpc>
                <a:spcPts val="1000"/>
              </a:lnSpc>
            </a:pPr>
            <a:endParaRPr lang="en-US" altLang="zh-CN" dirty="0" smtClean="0"/>
          </a:p>
          <a:p>
            <a:pPr>
              <a:lnSpc>
                <a:spcPts val="2600"/>
              </a:lnSpc>
              <a:tabLst>
                <a:tab pos="419100" algn="l"/>
              </a:tabLst>
            </a:pPr>
            <a:r>
              <a:rPr lang="en-US" altLang="zh-CN" sz="2004" dirty="0" smtClean="0">
                <a:solidFill>
                  <a:srgbClr val="222222"/>
                </a:solidFill>
                <a:latin typeface="MS Shell Dlg" pitchFamily="18" charset="0"/>
                <a:cs typeface="MS Shell Dlg" pitchFamily="18" charset="0"/>
              </a:rPr>
              <a:t>速度分布的速度梯度存在着变化。在平行于距离壁面</a:t>
            </a:r>
            <a:r>
              <a:rPr lang="en-US" altLang="zh-CN" sz="2004" dirty="0" smtClean="0">
                <a:solidFill>
                  <a:srgbClr val="222222"/>
                </a:solidFill>
                <a:latin typeface="Cambria Math" pitchFamily="18" charset="0"/>
                <a:cs typeface="Cambria Math" pitchFamily="18" charset="0"/>
              </a:rPr>
              <a:t>𝒚</a:t>
            </a:r>
            <a:r>
              <a:rPr lang="en-US" altLang="zh-CN" sz="2004" dirty="0" smtClean="0">
                <a:solidFill>
                  <a:srgbClr val="222222"/>
                </a:solidFill>
                <a:latin typeface="MS Shell Dlg" pitchFamily="18" charset="0"/>
                <a:cs typeface="MS Shell Dlg" pitchFamily="18" charset="0"/>
              </a:rPr>
              <a:t>处的平面上（</a:t>
            </a:r>
          </a:p>
          <a:p>
            <a:pPr>
              <a:lnSpc>
                <a:spcPts val="1000"/>
              </a:lnSpc>
            </a:pPr>
            <a:endParaRPr lang="en-US" altLang="zh-CN" dirty="0" smtClean="0"/>
          </a:p>
          <a:p>
            <a:pPr>
              <a:lnSpc>
                <a:spcPts val="2600"/>
              </a:lnSpc>
              <a:tabLst>
                <a:tab pos="419100" algn="l"/>
              </a:tabLst>
            </a:pPr>
            <a:r>
              <a:rPr lang="en-US" altLang="zh-CN" sz="2006" dirty="0" smtClean="0">
                <a:solidFill>
                  <a:srgbClr val="222222"/>
                </a:solidFill>
                <a:latin typeface="MS Shell Dlg" pitchFamily="18" charset="0"/>
                <a:cs typeface="MS Shell Dlg" pitchFamily="18" charset="0"/>
              </a:rPr>
              <a:t>称</a:t>
            </a:r>
            <a:r>
              <a:rPr lang="en-US" altLang="zh-CN" sz="2006" dirty="0" smtClean="0">
                <a:solidFill>
                  <a:srgbClr val="222222"/>
                </a:solidFill>
                <a:latin typeface="Cambria Math" pitchFamily="18" charset="0"/>
                <a:cs typeface="Cambria Math" pitchFamily="18" charset="0"/>
              </a:rPr>
              <a:t>𝒚</a:t>
            </a:r>
            <a:r>
              <a:rPr lang="en-US" altLang="zh-CN" sz="2006" dirty="0" smtClean="0">
                <a:solidFill>
                  <a:srgbClr val="222222"/>
                </a:solidFill>
                <a:latin typeface="MS Shell Dlg" pitchFamily="18" charset="0"/>
                <a:cs typeface="MS Shell Dlg" pitchFamily="18" charset="0"/>
              </a:rPr>
              <a:t>平面），作用在</a:t>
            </a:r>
            <a:r>
              <a:rPr lang="en-US" altLang="zh-CN" sz="2006" dirty="0" smtClean="0">
                <a:solidFill>
                  <a:srgbClr val="222222"/>
                </a:solidFill>
                <a:latin typeface="Cambria Math" pitchFamily="18" charset="0"/>
                <a:cs typeface="Cambria Math" pitchFamily="18" charset="0"/>
              </a:rPr>
              <a:t>𝒚</a:t>
            </a:r>
            <a:r>
              <a:rPr lang="en-US" altLang="zh-CN" sz="2006" dirty="0" smtClean="0">
                <a:solidFill>
                  <a:srgbClr val="222222"/>
                </a:solidFill>
                <a:latin typeface="MS Shell Dlg" pitchFamily="18" charset="0"/>
                <a:cs typeface="MS Shell Dlg" pitchFamily="18" charset="0"/>
              </a:rPr>
              <a:t>平面上的剪切应力</a:t>
            </a:r>
            <a:r>
              <a:rPr lang="en-US" altLang="zh-CN" sz="2006" dirty="0" smtClean="0">
                <a:solidFill>
                  <a:srgbClr val="000000"/>
                </a:solidFill>
                <a:latin typeface="Cambria Math" pitchFamily="18" charset="0"/>
                <a:cs typeface="Cambria Math" pitchFamily="18" charset="0"/>
              </a:rPr>
              <a:t>𝝉</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Cambria Math" pitchFamily="18" charset="0"/>
                <a:cs typeface="Cambria Math" pitchFamily="18" charset="0"/>
              </a:rPr>
              <a:t>=</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Cambria Math" pitchFamily="18" charset="0"/>
                <a:cs typeface="Cambria Math" pitchFamily="18" charset="0"/>
              </a:rPr>
              <a:t>𝝁𝒅𝒖/𝒅𝒚</a:t>
            </a:r>
            <a:r>
              <a:rPr lang="en-US" altLang="zh-CN" sz="2006" dirty="0" smtClean="0">
                <a:solidFill>
                  <a:srgbClr val="000000"/>
                </a:solidFill>
                <a:latin typeface="MS Shell Dlg" pitchFamily="18" charset="0"/>
                <a:cs typeface="MS Shell Dlg" pitchFamily="18" charset="0"/>
              </a:rPr>
              <a:t>。</a:t>
            </a:r>
            <a:r>
              <a:rPr lang="en-US" altLang="zh-CN" sz="2006" u="sng" dirty="0" smtClean="0">
                <a:solidFill>
                  <a:srgbClr val="000000"/>
                </a:solidFill>
                <a:latin typeface="MS Shell Dlg" pitchFamily="18" charset="0"/>
                <a:cs typeface="MS Shell Dlg" pitchFamily="18" charset="0"/>
              </a:rPr>
              <a:t>该剪切应力，</a:t>
            </a:r>
          </a:p>
          <a:p>
            <a:pPr>
              <a:lnSpc>
                <a:spcPts val="1000"/>
              </a:lnSpc>
            </a:pPr>
            <a:endParaRPr lang="en-US" altLang="zh-CN" u="sng" dirty="0" smtClean="0"/>
          </a:p>
          <a:p>
            <a:pPr>
              <a:lnSpc>
                <a:spcPts val="2600"/>
              </a:lnSpc>
              <a:tabLst>
                <a:tab pos="419100" algn="l"/>
              </a:tabLst>
            </a:pPr>
            <a:r>
              <a:rPr lang="en-US" altLang="zh-CN" sz="2004" u="sng" dirty="0" smtClean="0">
                <a:solidFill>
                  <a:srgbClr val="000000"/>
                </a:solidFill>
                <a:latin typeface="MS Shell Dlg" pitchFamily="18" charset="0"/>
                <a:cs typeface="MS Shell Dlg" pitchFamily="18" charset="0"/>
              </a:rPr>
              <a:t>在</a:t>
            </a:r>
            <a:r>
              <a:rPr lang="en-US" altLang="zh-CN" sz="2004" u="sng" dirty="0" smtClean="0">
                <a:solidFill>
                  <a:srgbClr val="000000"/>
                </a:solidFill>
                <a:latin typeface="Cambria Math" pitchFamily="18" charset="0"/>
                <a:cs typeface="Cambria Math" pitchFamily="18" charset="0"/>
              </a:rPr>
              <a:t>𝒚</a:t>
            </a:r>
            <a:r>
              <a:rPr lang="en-US" altLang="zh-CN" sz="2004" u="sng" dirty="0" smtClean="0">
                <a:solidFill>
                  <a:srgbClr val="000000"/>
                </a:solidFill>
                <a:latin typeface="MS Shell Dlg" pitchFamily="18" charset="0"/>
                <a:cs typeface="MS Shell Dlg" pitchFamily="18" charset="0"/>
              </a:rPr>
              <a:t>平面上边的流体是</a:t>
            </a:r>
            <a:r>
              <a:rPr lang="en-US" altLang="zh-CN" sz="2004" u="sng" dirty="0" smtClean="0">
                <a:solidFill>
                  <a:srgbClr val="FF0000"/>
                </a:solidFill>
                <a:latin typeface="MS Shell Dlg" pitchFamily="18" charset="0"/>
                <a:cs typeface="MS Shell Dlg" pitchFamily="18" charset="0"/>
              </a:rPr>
              <a:t>加速</a:t>
            </a:r>
            <a:r>
              <a:rPr lang="en-US" altLang="zh-CN" sz="2004" u="sng" dirty="0" smtClean="0">
                <a:solidFill>
                  <a:srgbClr val="000000"/>
                </a:solidFill>
                <a:latin typeface="MS Shell Dlg" pitchFamily="18" charset="0"/>
                <a:cs typeface="MS Shell Dlg" pitchFamily="18" charset="0"/>
              </a:rPr>
              <a:t>增加</a:t>
            </a:r>
            <a:r>
              <a:rPr lang="en-US" altLang="zh-CN" sz="2004" u="sng" dirty="0" smtClean="0">
                <a:solidFill>
                  <a:srgbClr val="000000"/>
                </a:solidFill>
                <a:latin typeface="Cambria Math" pitchFamily="18" charset="0"/>
                <a:cs typeface="Cambria Math" pitchFamily="18" charset="0"/>
              </a:rPr>
              <a:t>𝒚</a:t>
            </a:r>
            <a:r>
              <a:rPr lang="en-US" altLang="zh-CN" sz="2004" u="sng" dirty="0" smtClean="0">
                <a:solidFill>
                  <a:srgbClr val="000000"/>
                </a:solidFill>
                <a:latin typeface="MS Shell Dlg" pitchFamily="18" charset="0"/>
                <a:cs typeface="MS Shell Dlg" pitchFamily="18" charset="0"/>
              </a:rPr>
              <a:t>平面流体的速度，而在</a:t>
            </a:r>
            <a:r>
              <a:rPr lang="en-US" altLang="zh-CN" sz="2004" u="sng" dirty="0" smtClean="0">
                <a:solidFill>
                  <a:srgbClr val="000000"/>
                </a:solidFill>
                <a:latin typeface="Cambria Math" pitchFamily="18" charset="0"/>
                <a:cs typeface="Cambria Math" pitchFamily="18" charset="0"/>
              </a:rPr>
              <a:t>𝒚</a:t>
            </a:r>
            <a:r>
              <a:rPr lang="en-US" altLang="zh-CN" sz="2004" u="sng" dirty="0" smtClean="0">
                <a:solidFill>
                  <a:srgbClr val="000000"/>
                </a:solidFill>
                <a:latin typeface="MS Shell Dlg" pitchFamily="18" charset="0"/>
                <a:cs typeface="MS Shell Dlg" pitchFamily="18" charset="0"/>
              </a:rPr>
              <a:t>平面下边的</a:t>
            </a:r>
          </a:p>
          <a:p>
            <a:pPr>
              <a:lnSpc>
                <a:spcPts val="1000"/>
              </a:lnSpc>
            </a:pPr>
            <a:endParaRPr lang="en-US" altLang="zh-CN" u="sng" dirty="0" smtClean="0"/>
          </a:p>
          <a:p>
            <a:pPr>
              <a:lnSpc>
                <a:spcPts val="2600"/>
              </a:lnSpc>
              <a:tabLst>
                <a:tab pos="419100" algn="l"/>
              </a:tabLst>
            </a:pPr>
            <a:r>
              <a:rPr lang="en-US" altLang="zh-CN" sz="2004" u="sng" dirty="0" smtClean="0">
                <a:solidFill>
                  <a:srgbClr val="000000"/>
                </a:solidFill>
                <a:latin typeface="MS Shell Dlg" pitchFamily="18" charset="0"/>
                <a:cs typeface="MS Shell Dlg" pitchFamily="18" charset="0"/>
              </a:rPr>
              <a:t>流体是</a:t>
            </a:r>
            <a:r>
              <a:rPr lang="en-US" altLang="zh-CN" sz="2004" u="sng" dirty="0" smtClean="0">
                <a:solidFill>
                  <a:srgbClr val="FF0000"/>
                </a:solidFill>
                <a:latin typeface="MS Shell Dlg" pitchFamily="18" charset="0"/>
                <a:cs typeface="MS Shell Dlg" pitchFamily="18" charset="0"/>
              </a:rPr>
              <a:t>减慢</a:t>
            </a:r>
            <a:r>
              <a:rPr lang="en-US" altLang="zh-CN" sz="2004" u="sng" dirty="0" smtClean="0">
                <a:solidFill>
                  <a:srgbClr val="000000"/>
                </a:solidFill>
                <a:latin typeface="Cambria Math" pitchFamily="18" charset="0"/>
                <a:cs typeface="Cambria Math" pitchFamily="18" charset="0"/>
              </a:rPr>
              <a:t>𝒚</a:t>
            </a:r>
            <a:r>
              <a:rPr lang="en-US" altLang="zh-CN" sz="2004" u="sng" dirty="0" smtClean="0">
                <a:solidFill>
                  <a:srgbClr val="000000"/>
                </a:solidFill>
                <a:latin typeface="MS Shell Dlg" pitchFamily="18" charset="0"/>
                <a:cs typeface="MS Shell Dlg" pitchFamily="18" charset="0"/>
              </a:rPr>
              <a:t>平面流体的速度</a:t>
            </a:r>
            <a:r>
              <a:rPr lang="en-US" altLang="zh-CN" sz="2004" dirty="0" smtClean="0">
                <a:solidFill>
                  <a:srgbClr val="000000"/>
                </a:solidFill>
                <a:latin typeface="MS Shell Dlg" pitchFamily="18" charset="0"/>
                <a:cs typeface="MS Shell Dlg" pitchFamily="18" charset="0"/>
              </a:rPr>
              <a:t>。</a:t>
            </a:r>
          </a:p>
        </p:txBody>
      </p:sp>
      <p:sp>
        <p:nvSpPr>
          <p:cNvPr id="13" name="TextBox 1"/>
          <p:cNvSpPr txBox="1"/>
          <p:nvPr/>
        </p:nvSpPr>
        <p:spPr>
          <a:xfrm>
            <a:off x="1244600" y="2590800"/>
            <a:ext cx="3547446" cy="315471"/>
          </a:xfrm>
          <a:prstGeom prst="rect">
            <a:avLst/>
          </a:prstGeom>
          <a:noFill/>
        </p:spPr>
        <p:txBody>
          <a:bodyPr wrap="none" lIns="0" tIns="0" rIns="0" rtlCol="0">
            <a:spAutoFit/>
          </a:bodyPr>
          <a:lstStyle/>
          <a:p>
            <a:pPr>
              <a:lnSpc>
                <a:spcPts val="2100"/>
              </a:lnSpc>
              <a:tabLst/>
            </a:pPr>
            <a:r>
              <a:rPr lang="en-US" altLang="zh-CN" sz="2004" dirty="0" smtClean="0">
                <a:solidFill>
                  <a:srgbClr val="000000"/>
                </a:solidFill>
                <a:latin typeface="Times New Roman" pitchFamily="18" charset="0"/>
                <a:cs typeface="Times New Roman" pitchFamily="18" charset="0"/>
              </a:rPr>
              <a:t>式（1-10）称为</a:t>
            </a:r>
            <a:r>
              <a:rPr lang="en-US" altLang="zh-CN" sz="2004" dirty="0" smtClean="0">
                <a:solidFill>
                  <a:srgbClr val="FF0000"/>
                </a:solidFill>
                <a:latin typeface="Times New Roman" pitchFamily="18" charset="0"/>
                <a:cs typeface="Times New Roman" pitchFamily="18" charset="0"/>
              </a:rPr>
              <a:t>牛顿黏性定律</a:t>
            </a:r>
            <a:r>
              <a:rPr lang="en-US" altLang="zh-CN" sz="2004" dirty="0" smtClean="0">
                <a:solidFill>
                  <a:srgbClr val="000000"/>
                </a:solidFill>
                <a:latin typeface="Times New Roman" pitchFamily="18" charset="0"/>
                <a:cs typeface="Times New Roman" pitchFamily="18" charset="0"/>
              </a:rPr>
              <a:t>，</a:t>
            </a:r>
          </a:p>
        </p:txBody>
      </p:sp>
      <p:sp>
        <p:nvSpPr>
          <p:cNvPr id="14" name="TextBox 1"/>
          <p:cNvSpPr txBox="1"/>
          <p:nvPr/>
        </p:nvSpPr>
        <p:spPr>
          <a:xfrm>
            <a:off x="736600" y="3073400"/>
            <a:ext cx="4103688" cy="764312"/>
          </a:xfrm>
          <a:prstGeom prst="rect">
            <a:avLst/>
          </a:prstGeom>
          <a:noFill/>
        </p:spPr>
        <p:txBody>
          <a:bodyPr wrap="none" lIns="0" tIns="0" rIns="0" rtlCol="0">
            <a:spAutoFit/>
          </a:bodyPr>
          <a:lstStyle/>
          <a:p>
            <a:pPr>
              <a:lnSpc>
                <a:spcPts val="2000"/>
              </a:lnSpc>
              <a:tabLst/>
            </a:pPr>
            <a:r>
              <a:rPr lang="en-US" altLang="zh-CN" sz="2004" dirty="0" smtClean="0">
                <a:solidFill>
                  <a:srgbClr val="FF0000"/>
                </a:solidFill>
                <a:latin typeface="Times New Roman" pitchFamily="18" charset="0"/>
                <a:cs typeface="Times New Roman" pitchFamily="18" charset="0"/>
              </a:rPr>
              <a:t>也称为牛顿内摩擦定律</a:t>
            </a:r>
            <a:r>
              <a:rPr lang="en-US" altLang="zh-CN" sz="2004" dirty="0" smtClean="0">
                <a:solidFill>
                  <a:srgbClr val="000000"/>
                </a:solidFill>
                <a:latin typeface="Times New Roman" pitchFamily="18" charset="0"/>
                <a:cs typeface="Times New Roman" pitchFamily="18" charset="0"/>
              </a:rPr>
              <a:t>。满足此公式</a:t>
            </a:r>
          </a:p>
          <a:p>
            <a:pPr>
              <a:lnSpc>
                <a:spcPts val="1000"/>
              </a:lnSpc>
            </a:pPr>
            <a:endParaRPr lang="en-US" altLang="zh-CN" dirty="0" smtClean="0"/>
          </a:p>
          <a:p>
            <a:pPr>
              <a:lnSpc>
                <a:spcPts val="2600"/>
              </a:lnSpc>
              <a:tabLst/>
            </a:pPr>
            <a:r>
              <a:rPr lang="en-US" altLang="zh-CN" sz="2004" dirty="0" smtClean="0">
                <a:solidFill>
                  <a:srgbClr val="000000"/>
                </a:solidFill>
                <a:latin typeface="Times New Roman" pitchFamily="18" charset="0"/>
                <a:cs typeface="Times New Roman" pitchFamily="18" charset="0"/>
              </a:rPr>
              <a:t>的流体也称为牛顿流体</a:t>
            </a:r>
          </a:p>
        </p:txBody>
      </p:sp>
      <p:sp>
        <p:nvSpPr>
          <p:cNvPr id="15" name="TextBox 1"/>
          <p:cNvSpPr txBox="1"/>
          <p:nvPr/>
        </p:nvSpPr>
        <p:spPr>
          <a:xfrm>
            <a:off x="3314700" y="292100"/>
            <a:ext cx="2133600" cy="292100"/>
          </a:xfrm>
          <a:prstGeom prst="rect">
            <a:avLst/>
          </a:prstGeom>
          <a:noFill/>
        </p:spPr>
        <p:txBody>
          <a:bodyPr wrap="none" lIns="0" tIns="0" rIns="0" rtlCol="0">
            <a:spAutoFit/>
          </a:bodyPr>
          <a:lstStyle/>
          <a:p>
            <a:pPr>
              <a:lnSpc>
                <a:spcPts val="2300"/>
              </a:lnSpc>
              <a:tabLst/>
            </a:pPr>
            <a:r>
              <a:rPr lang="en-US" altLang="zh-CN" sz="2400" dirty="0" smtClean="0">
                <a:solidFill>
                  <a:srgbClr val="000000"/>
                </a:solidFill>
                <a:latin typeface="黑体" pitchFamily="18" charset="0"/>
                <a:cs typeface="黑体" pitchFamily="18" charset="0"/>
              </a:rPr>
              <a:t>1.4</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流体的黏性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3328542" y="5181346"/>
            <a:ext cx="55498" cy="236982"/>
          </a:xfrm>
          <a:custGeom>
            <a:avLst/>
            <a:gdLst>
              <a:gd name="connsiteX0" fmla="*/ 0 w 55498"/>
              <a:gd name="connsiteY0" fmla="*/ 0 h 236982"/>
              <a:gd name="connsiteX1" fmla="*/ 55498 w 55498"/>
              <a:gd name="connsiteY1" fmla="*/ 0 h 236982"/>
              <a:gd name="connsiteX2" fmla="*/ 55498 w 55498"/>
              <a:gd name="connsiteY2" fmla="*/ 236982 h 236982"/>
              <a:gd name="connsiteX3" fmla="*/ 0 w 55498"/>
              <a:gd name="connsiteY3" fmla="*/ 236982 h 236982"/>
              <a:gd name="connsiteX4" fmla="*/ 0 w 55498"/>
              <a:gd name="connsiteY4" fmla="*/ 227457 h 236982"/>
              <a:gd name="connsiteX5" fmla="*/ 34797 w 55498"/>
              <a:gd name="connsiteY5" fmla="*/ 227457 h 236982"/>
              <a:gd name="connsiteX6" fmla="*/ 34797 w 55498"/>
              <a:gd name="connsiteY6" fmla="*/ 9525 h 236982"/>
              <a:gd name="connsiteX7" fmla="*/ 0 w 55498"/>
              <a:gd name="connsiteY7" fmla="*/ 9525 h 236982"/>
              <a:gd name="connsiteX8" fmla="*/ 0 w 55498"/>
              <a:gd name="connsiteY8" fmla="*/ 0 h 2369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55498" h="236982">
                <a:moveTo>
                  <a:pt x="0" y="0"/>
                </a:moveTo>
                <a:lnTo>
                  <a:pt x="55498" y="0"/>
                </a:lnTo>
                <a:lnTo>
                  <a:pt x="55498" y="236982"/>
                </a:lnTo>
                <a:lnTo>
                  <a:pt x="0" y="236982"/>
                </a:lnTo>
                <a:lnTo>
                  <a:pt x="0" y="227457"/>
                </a:lnTo>
                <a:lnTo>
                  <a:pt x="34797" y="227457"/>
                </a:lnTo>
                <a:lnTo>
                  <a:pt x="34797" y="9525"/>
                </a:lnTo>
                <a:lnTo>
                  <a:pt x="0" y="9525"/>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116833" y="5181346"/>
            <a:ext cx="55499" cy="236982"/>
          </a:xfrm>
          <a:custGeom>
            <a:avLst/>
            <a:gdLst>
              <a:gd name="connsiteX0" fmla="*/ 0 w 55499"/>
              <a:gd name="connsiteY0" fmla="*/ 0 h 236982"/>
              <a:gd name="connsiteX1" fmla="*/ 55498 w 55499"/>
              <a:gd name="connsiteY1" fmla="*/ 0 h 236982"/>
              <a:gd name="connsiteX2" fmla="*/ 55498 w 55499"/>
              <a:gd name="connsiteY2" fmla="*/ 9525 h 236982"/>
              <a:gd name="connsiteX3" fmla="*/ 20701 w 55499"/>
              <a:gd name="connsiteY3" fmla="*/ 9525 h 236982"/>
              <a:gd name="connsiteX4" fmla="*/ 20701 w 55499"/>
              <a:gd name="connsiteY4" fmla="*/ 227457 h 236982"/>
              <a:gd name="connsiteX5" fmla="*/ 55498 w 55499"/>
              <a:gd name="connsiteY5" fmla="*/ 227457 h 236982"/>
              <a:gd name="connsiteX6" fmla="*/ 55498 w 55499"/>
              <a:gd name="connsiteY6" fmla="*/ 236982 h 236982"/>
              <a:gd name="connsiteX7" fmla="*/ 0 w 55499"/>
              <a:gd name="connsiteY7" fmla="*/ 236982 h 236982"/>
              <a:gd name="connsiteX8" fmla="*/ 0 w 55499"/>
              <a:gd name="connsiteY8" fmla="*/ 0 h 2369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55499" h="236982">
                <a:moveTo>
                  <a:pt x="0" y="0"/>
                </a:moveTo>
                <a:lnTo>
                  <a:pt x="55498" y="0"/>
                </a:lnTo>
                <a:lnTo>
                  <a:pt x="55498" y="9525"/>
                </a:lnTo>
                <a:lnTo>
                  <a:pt x="20701" y="9525"/>
                </a:lnTo>
                <a:lnTo>
                  <a:pt x="20701" y="227457"/>
                </a:lnTo>
                <a:lnTo>
                  <a:pt x="55498" y="227457"/>
                </a:lnTo>
                <a:lnTo>
                  <a:pt x="55498" y="236982"/>
                </a:lnTo>
                <a:lnTo>
                  <a:pt x="0" y="236982"/>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3745357" y="5291328"/>
            <a:ext cx="624840" cy="16764"/>
          </a:xfrm>
          <a:custGeom>
            <a:avLst/>
            <a:gdLst>
              <a:gd name="connsiteX0" fmla="*/ 0 w 624840"/>
              <a:gd name="connsiteY0" fmla="*/ 8382 h 16764"/>
              <a:gd name="connsiteX1" fmla="*/ 624840 w 624840"/>
              <a:gd name="connsiteY1" fmla="*/ 8382 h 16764"/>
            </a:gdLst>
            <a:ahLst/>
            <a:cxnLst>
              <a:cxn ang="0">
                <a:pos x="connsiteX0" y="connsiteY0"/>
              </a:cxn>
              <a:cxn ang="1">
                <a:pos x="connsiteX1" y="connsiteY1"/>
              </a:cxn>
            </a:cxnLst>
            <a:rect l="l" t="t" r="r" b="b"/>
            <a:pathLst>
              <a:path w="624840" h="16764">
                <a:moveTo>
                  <a:pt x="0" y="8382"/>
                </a:moveTo>
                <a:lnTo>
                  <a:pt x="624840" y="838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3962527" y="4989321"/>
            <a:ext cx="55498" cy="236982"/>
          </a:xfrm>
          <a:custGeom>
            <a:avLst/>
            <a:gdLst>
              <a:gd name="connsiteX0" fmla="*/ 0 w 55498"/>
              <a:gd name="connsiteY0" fmla="*/ 0 h 236982"/>
              <a:gd name="connsiteX1" fmla="*/ 55498 w 55498"/>
              <a:gd name="connsiteY1" fmla="*/ 0 h 236982"/>
              <a:gd name="connsiteX2" fmla="*/ 55498 w 55498"/>
              <a:gd name="connsiteY2" fmla="*/ 236982 h 236982"/>
              <a:gd name="connsiteX3" fmla="*/ 0 w 55498"/>
              <a:gd name="connsiteY3" fmla="*/ 236982 h 236982"/>
              <a:gd name="connsiteX4" fmla="*/ 0 w 55498"/>
              <a:gd name="connsiteY4" fmla="*/ 227457 h 236982"/>
              <a:gd name="connsiteX5" fmla="*/ 34797 w 55498"/>
              <a:gd name="connsiteY5" fmla="*/ 227457 h 236982"/>
              <a:gd name="connsiteX6" fmla="*/ 34797 w 55498"/>
              <a:gd name="connsiteY6" fmla="*/ 9525 h 236982"/>
              <a:gd name="connsiteX7" fmla="*/ 0 w 55498"/>
              <a:gd name="connsiteY7" fmla="*/ 9525 h 236982"/>
              <a:gd name="connsiteX8" fmla="*/ 0 w 55498"/>
              <a:gd name="connsiteY8" fmla="*/ 0 h 2369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55498" h="236982">
                <a:moveTo>
                  <a:pt x="0" y="0"/>
                </a:moveTo>
                <a:lnTo>
                  <a:pt x="55498" y="0"/>
                </a:lnTo>
                <a:lnTo>
                  <a:pt x="55498" y="236982"/>
                </a:lnTo>
                <a:lnTo>
                  <a:pt x="0" y="236982"/>
                </a:lnTo>
                <a:lnTo>
                  <a:pt x="0" y="227457"/>
                </a:lnTo>
                <a:lnTo>
                  <a:pt x="34797" y="227457"/>
                </a:lnTo>
                <a:lnTo>
                  <a:pt x="34797" y="9525"/>
                </a:lnTo>
                <a:lnTo>
                  <a:pt x="0" y="9525"/>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3773678" y="4989321"/>
            <a:ext cx="55498" cy="236982"/>
          </a:xfrm>
          <a:custGeom>
            <a:avLst/>
            <a:gdLst>
              <a:gd name="connsiteX0" fmla="*/ 0 w 55498"/>
              <a:gd name="connsiteY0" fmla="*/ 0 h 236982"/>
              <a:gd name="connsiteX1" fmla="*/ 55498 w 55498"/>
              <a:gd name="connsiteY1" fmla="*/ 0 h 236982"/>
              <a:gd name="connsiteX2" fmla="*/ 55498 w 55498"/>
              <a:gd name="connsiteY2" fmla="*/ 9525 h 236982"/>
              <a:gd name="connsiteX3" fmla="*/ 20700 w 55498"/>
              <a:gd name="connsiteY3" fmla="*/ 9525 h 236982"/>
              <a:gd name="connsiteX4" fmla="*/ 20700 w 55498"/>
              <a:gd name="connsiteY4" fmla="*/ 227457 h 236982"/>
              <a:gd name="connsiteX5" fmla="*/ 55498 w 55498"/>
              <a:gd name="connsiteY5" fmla="*/ 227457 h 236982"/>
              <a:gd name="connsiteX6" fmla="*/ 55498 w 55498"/>
              <a:gd name="connsiteY6" fmla="*/ 236982 h 236982"/>
              <a:gd name="connsiteX7" fmla="*/ 0 w 55498"/>
              <a:gd name="connsiteY7" fmla="*/ 236982 h 236982"/>
              <a:gd name="connsiteX8" fmla="*/ 0 w 55498"/>
              <a:gd name="connsiteY8" fmla="*/ 0 h 2369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55498" h="236982">
                <a:moveTo>
                  <a:pt x="0" y="0"/>
                </a:moveTo>
                <a:lnTo>
                  <a:pt x="55498" y="0"/>
                </a:lnTo>
                <a:lnTo>
                  <a:pt x="55498" y="9525"/>
                </a:lnTo>
                <a:lnTo>
                  <a:pt x="20700" y="9525"/>
                </a:lnTo>
                <a:lnTo>
                  <a:pt x="20700" y="227457"/>
                </a:lnTo>
                <a:lnTo>
                  <a:pt x="55498" y="227457"/>
                </a:lnTo>
                <a:lnTo>
                  <a:pt x="55498" y="236982"/>
                </a:lnTo>
                <a:lnTo>
                  <a:pt x="0" y="236982"/>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4137786" y="5352034"/>
            <a:ext cx="55498" cy="236982"/>
          </a:xfrm>
          <a:custGeom>
            <a:avLst/>
            <a:gdLst>
              <a:gd name="connsiteX0" fmla="*/ 0 w 55498"/>
              <a:gd name="connsiteY0" fmla="*/ 0 h 236982"/>
              <a:gd name="connsiteX1" fmla="*/ 55498 w 55498"/>
              <a:gd name="connsiteY1" fmla="*/ 0 h 236982"/>
              <a:gd name="connsiteX2" fmla="*/ 55498 w 55498"/>
              <a:gd name="connsiteY2" fmla="*/ 236981 h 236982"/>
              <a:gd name="connsiteX3" fmla="*/ 0 w 55498"/>
              <a:gd name="connsiteY3" fmla="*/ 236981 h 236982"/>
              <a:gd name="connsiteX4" fmla="*/ 0 w 55498"/>
              <a:gd name="connsiteY4" fmla="*/ 227456 h 236982"/>
              <a:gd name="connsiteX5" fmla="*/ 34797 w 55498"/>
              <a:gd name="connsiteY5" fmla="*/ 227456 h 236982"/>
              <a:gd name="connsiteX6" fmla="*/ 34797 w 55498"/>
              <a:gd name="connsiteY6" fmla="*/ 9525 h 236982"/>
              <a:gd name="connsiteX7" fmla="*/ 0 w 55498"/>
              <a:gd name="connsiteY7" fmla="*/ 9525 h 236982"/>
              <a:gd name="connsiteX8" fmla="*/ 0 w 55498"/>
              <a:gd name="connsiteY8" fmla="*/ 0 h 2369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55498" h="236982">
                <a:moveTo>
                  <a:pt x="0" y="0"/>
                </a:moveTo>
                <a:lnTo>
                  <a:pt x="55498" y="0"/>
                </a:lnTo>
                <a:lnTo>
                  <a:pt x="55498" y="236981"/>
                </a:lnTo>
                <a:lnTo>
                  <a:pt x="0" y="236981"/>
                </a:lnTo>
                <a:lnTo>
                  <a:pt x="0" y="227456"/>
                </a:lnTo>
                <a:lnTo>
                  <a:pt x="34797" y="227456"/>
                </a:lnTo>
                <a:lnTo>
                  <a:pt x="34797" y="9525"/>
                </a:lnTo>
                <a:lnTo>
                  <a:pt x="0" y="9525"/>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919982" y="5352034"/>
            <a:ext cx="55498" cy="236982"/>
          </a:xfrm>
          <a:custGeom>
            <a:avLst/>
            <a:gdLst>
              <a:gd name="connsiteX0" fmla="*/ 0 w 55498"/>
              <a:gd name="connsiteY0" fmla="*/ 0 h 236982"/>
              <a:gd name="connsiteX1" fmla="*/ 55498 w 55498"/>
              <a:gd name="connsiteY1" fmla="*/ 0 h 236982"/>
              <a:gd name="connsiteX2" fmla="*/ 55498 w 55498"/>
              <a:gd name="connsiteY2" fmla="*/ 9525 h 236982"/>
              <a:gd name="connsiteX3" fmla="*/ 20701 w 55498"/>
              <a:gd name="connsiteY3" fmla="*/ 9525 h 236982"/>
              <a:gd name="connsiteX4" fmla="*/ 20701 w 55498"/>
              <a:gd name="connsiteY4" fmla="*/ 227456 h 236982"/>
              <a:gd name="connsiteX5" fmla="*/ 55498 w 55498"/>
              <a:gd name="connsiteY5" fmla="*/ 227456 h 236982"/>
              <a:gd name="connsiteX6" fmla="*/ 55498 w 55498"/>
              <a:gd name="connsiteY6" fmla="*/ 236981 h 236982"/>
              <a:gd name="connsiteX7" fmla="*/ 0 w 55498"/>
              <a:gd name="connsiteY7" fmla="*/ 236981 h 236982"/>
              <a:gd name="connsiteX8" fmla="*/ 0 w 55498"/>
              <a:gd name="connsiteY8" fmla="*/ 0 h 2369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55498" h="236982">
                <a:moveTo>
                  <a:pt x="0" y="0"/>
                </a:moveTo>
                <a:lnTo>
                  <a:pt x="55498" y="0"/>
                </a:lnTo>
                <a:lnTo>
                  <a:pt x="55498" y="9525"/>
                </a:lnTo>
                <a:lnTo>
                  <a:pt x="20701" y="9525"/>
                </a:lnTo>
                <a:lnTo>
                  <a:pt x="20701" y="227456"/>
                </a:lnTo>
                <a:lnTo>
                  <a:pt x="55498" y="227456"/>
                </a:lnTo>
                <a:lnTo>
                  <a:pt x="55498" y="236981"/>
                </a:lnTo>
                <a:lnTo>
                  <a:pt x="0" y="236981"/>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4700904" y="5291328"/>
            <a:ext cx="1082040" cy="16764"/>
          </a:xfrm>
          <a:custGeom>
            <a:avLst/>
            <a:gdLst>
              <a:gd name="connsiteX0" fmla="*/ 0 w 1082040"/>
              <a:gd name="connsiteY0" fmla="*/ 8382 h 16764"/>
              <a:gd name="connsiteX1" fmla="*/ 1082040 w 1082040"/>
              <a:gd name="connsiteY1" fmla="*/ 8382 h 16764"/>
            </a:gdLst>
            <a:ahLst/>
            <a:cxnLst>
              <a:cxn ang="0">
                <a:pos x="connsiteX0" y="connsiteY0"/>
              </a:cxn>
              <a:cxn ang="1">
                <a:pos x="connsiteX1" y="connsiteY1"/>
              </a:cxn>
            </a:cxnLst>
            <a:rect l="l" t="t" r="r" b="b"/>
            <a:pathLst>
              <a:path w="1082040" h="16764">
                <a:moveTo>
                  <a:pt x="0" y="8382"/>
                </a:moveTo>
                <a:lnTo>
                  <a:pt x="1082040" y="838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Freeform 3"/>
          <p:cNvSpPr/>
          <p:nvPr/>
        </p:nvSpPr>
        <p:spPr>
          <a:xfrm>
            <a:off x="5467984" y="4952110"/>
            <a:ext cx="83820" cy="307467"/>
          </a:xfrm>
          <a:custGeom>
            <a:avLst/>
            <a:gdLst>
              <a:gd name="connsiteX0" fmla="*/ 3048 w 83820"/>
              <a:gd name="connsiteY0" fmla="*/ 0 h 307467"/>
              <a:gd name="connsiteX1" fmla="*/ 62865 w 83820"/>
              <a:gd name="connsiteY1" fmla="*/ 52832 h 307467"/>
              <a:gd name="connsiteX2" fmla="*/ 83820 w 83820"/>
              <a:gd name="connsiteY2" fmla="*/ 153670 h 307467"/>
              <a:gd name="connsiteX3" fmla="*/ 62865 w 83820"/>
              <a:gd name="connsiteY3" fmla="*/ 254635 h 307467"/>
              <a:gd name="connsiteX4" fmla="*/ 3048 w 83820"/>
              <a:gd name="connsiteY4" fmla="*/ 307467 h 307467"/>
              <a:gd name="connsiteX5" fmla="*/ 0 w 83820"/>
              <a:gd name="connsiteY5" fmla="*/ 297307 h 307467"/>
              <a:gd name="connsiteX6" fmla="*/ 45593 w 83820"/>
              <a:gd name="connsiteY6" fmla="*/ 248030 h 307467"/>
              <a:gd name="connsiteX7" fmla="*/ 60960 w 83820"/>
              <a:gd name="connsiteY7" fmla="*/ 153797 h 307467"/>
              <a:gd name="connsiteX8" fmla="*/ 45593 w 83820"/>
              <a:gd name="connsiteY8" fmla="*/ 59563 h 307467"/>
              <a:gd name="connsiteX9" fmla="*/ 0 w 83820"/>
              <a:gd name="connsiteY9" fmla="*/ 10160 h 307467"/>
              <a:gd name="connsiteX10" fmla="*/ 3048 w 83820"/>
              <a:gd name="connsiteY10" fmla="*/ 0 h 30746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83820" h="307467">
                <a:moveTo>
                  <a:pt x="3048" y="0"/>
                </a:moveTo>
                <a:cubicBezTo>
                  <a:pt x="28955" y="6730"/>
                  <a:pt x="48895" y="24384"/>
                  <a:pt x="62865" y="52832"/>
                </a:cubicBezTo>
                <a:cubicBezTo>
                  <a:pt x="76835" y="81279"/>
                  <a:pt x="83820" y="114808"/>
                  <a:pt x="83820" y="153670"/>
                </a:cubicBezTo>
                <a:cubicBezTo>
                  <a:pt x="83820" y="192532"/>
                  <a:pt x="76835" y="226186"/>
                  <a:pt x="62865" y="254635"/>
                </a:cubicBezTo>
                <a:cubicBezTo>
                  <a:pt x="48895" y="283083"/>
                  <a:pt x="28955" y="300609"/>
                  <a:pt x="3048" y="307467"/>
                </a:cubicBezTo>
                <a:lnTo>
                  <a:pt x="0" y="297307"/>
                </a:lnTo>
                <a:cubicBezTo>
                  <a:pt x="20066" y="289686"/>
                  <a:pt x="35179" y="273304"/>
                  <a:pt x="45593" y="248030"/>
                </a:cubicBezTo>
                <a:cubicBezTo>
                  <a:pt x="55880" y="222630"/>
                  <a:pt x="60960" y="191261"/>
                  <a:pt x="60960" y="153797"/>
                </a:cubicBezTo>
                <a:cubicBezTo>
                  <a:pt x="60960" y="116332"/>
                  <a:pt x="55880" y="84835"/>
                  <a:pt x="45593" y="59563"/>
                </a:cubicBezTo>
                <a:cubicBezTo>
                  <a:pt x="35179" y="34163"/>
                  <a:pt x="20066" y="17779"/>
                  <a:pt x="0" y="10160"/>
                </a:cubicBezTo>
                <a:lnTo>
                  <a:pt x="3048"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4723257" y="4952110"/>
            <a:ext cx="83946" cy="307467"/>
          </a:xfrm>
          <a:custGeom>
            <a:avLst/>
            <a:gdLst>
              <a:gd name="connsiteX0" fmla="*/ 80771 w 83946"/>
              <a:gd name="connsiteY0" fmla="*/ 0 h 307467"/>
              <a:gd name="connsiteX1" fmla="*/ 83946 w 83946"/>
              <a:gd name="connsiteY1" fmla="*/ 10160 h 307467"/>
              <a:gd name="connsiteX2" fmla="*/ 38353 w 83946"/>
              <a:gd name="connsiteY2" fmla="*/ 59563 h 307467"/>
              <a:gd name="connsiteX3" fmla="*/ 22986 w 83946"/>
              <a:gd name="connsiteY3" fmla="*/ 153797 h 307467"/>
              <a:gd name="connsiteX4" fmla="*/ 38353 w 83946"/>
              <a:gd name="connsiteY4" fmla="*/ 248030 h 307467"/>
              <a:gd name="connsiteX5" fmla="*/ 83946 w 83946"/>
              <a:gd name="connsiteY5" fmla="*/ 297307 h 307467"/>
              <a:gd name="connsiteX6" fmla="*/ 80771 w 83946"/>
              <a:gd name="connsiteY6" fmla="*/ 307467 h 307467"/>
              <a:gd name="connsiteX7" fmla="*/ 21082 w 83946"/>
              <a:gd name="connsiteY7" fmla="*/ 254635 h 307467"/>
              <a:gd name="connsiteX8" fmla="*/ 0 w 83946"/>
              <a:gd name="connsiteY8" fmla="*/ 153670 h 307467"/>
              <a:gd name="connsiteX9" fmla="*/ 21082 w 83946"/>
              <a:gd name="connsiteY9" fmla="*/ 52832 h 307467"/>
              <a:gd name="connsiteX10" fmla="*/ 80771 w 83946"/>
              <a:gd name="connsiteY10" fmla="*/ 0 h 30746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83946" h="307467">
                <a:moveTo>
                  <a:pt x="80771" y="0"/>
                </a:moveTo>
                <a:lnTo>
                  <a:pt x="83946" y="10160"/>
                </a:lnTo>
                <a:cubicBezTo>
                  <a:pt x="63880" y="17779"/>
                  <a:pt x="48767" y="34163"/>
                  <a:pt x="38353" y="59563"/>
                </a:cubicBezTo>
                <a:cubicBezTo>
                  <a:pt x="28066" y="84835"/>
                  <a:pt x="22986" y="116332"/>
                  <a:pt x="22986" y="153797"/>
                </a:cubicBezTo>
                <a:cubicBezTo>
                  <a:pt x="22986" y="191261"/>
                  <a:pt x="28066" y="222630"/>
                  <a:pt x="38353" y="248030"/>
                </a:cubicBezTo>
                <a:cubicBezTo>
                  <a:pt x="48767" y="273304"/>
                  <a:pt x="63880" y="289686"/>
                  <a:pt x="83946" y="297307"/>
                </a:cubicBezTo>
                <a:lnTo>
                  <a:pt x="80771" y="307467"/>
                </a:lnTo>
                <a:cubicBezTo>
                  <a:pt x="54990" y="300609"/>
                  <a:pt x="35052" y="283083"/>
                  <a:pt x="21082" y="254635"/>
                </a:cubicBezTo>
                <a:cubicBezTo>
                  <a:pt x="7111" y="226186"/>
                  <a:pt x="0" y="192532"/>
                  <a:pt x="0" y="153670"/>
                </a:cubicBezTo>
                <a:cubicBezTo>
                  <a:pt x="0" y="114808"/>
                  <a:pt x="7111" y="81279"/>
                  <a:pt x="21082" y="52832"/>
                </a:cubicBezTo>
                <a:cubicBezTo>
                  <a:pt x="35052" y="24384"/>
                  <a:pt x="54990" y="6730"/>
                  <a:pt x="80771" y="0"/>
                </a:cubicBez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6882256" y="5145659"/>
            <a:ext cx="83820" cy="307466"/>
          </a:xfrm>
          <a:custGeom>
            <a:avLst/>
            <a:gdLst>
              <a:gd name="connsiteX0" fmla="*/ 3048 w 83820"/>
              <a:gd name="connsiteY0" fmla="*/ 0 h 307466"/>
              <a:gd name="connsiteX1" fmla="*/ 62865 w 83820"/>
              <a:gd name="connsiteY1" fmla="*/ 52831 h 307466"/>
              <a:gd name="connsiteX2" fmla="*/ 83820 w 83820"/>
              <a:gd name="connsiteY2" fmla="*/ 153669 h 307466"/>
              <a:gd name="connsiteX3" fmla="*/ 62865 w 83820"/>
              <a:gd name="connsiteY3" fmla="*/ 254634 h 307466"/>
              <a:gd name="connsiteX4" fmla="*/ 3048 w 83820"/>
              <a:gd name="connsiteY4" fmla="*/ 307466 h 307466"/>
              <a:gd name="connsiteX5" fmla="*/ 0 w 83820"/>
              <a:gd name="connsiteY5" fmla="*/ 297306 h 307466"/>
              <a:gd name="connsiteX6" fmla="*/ 45593 w 83820"/>
              <a:gd name="connsiteY6" fmla="*/ 248030 h 307466"/>
              <a:gd name="connsiteX7" fmla="*/ 60960 w 83820"/>
              <a:gd name="connsiteY7" fmla="*/ 153796 h 307466"/>
              <a:gd name="connsiteX8" fmla="*/ 45593 w 83820"/>
              <a:gd name="connsiteY8" fmla="*/ 59562 h 307466"/>
              <a:gd name="connsiteX9" fmla="*/ 0 w 83820"/>
              <a:gd name="connsiteY9" fmla="*/ 10159 h 307466"/>
              <a:gd name="connsiteX10" fmla="*/ 3048 w 83820"/>
              <a:gd name="connsiteY10" fmla="*/ 0 h 30746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83820" h="307466">
                <a:moveTo>
                  <a:pt x="3048" y="0"/>
                </a:moveTo>
                <a:cubicBezTo>
                  <a:pt x="28956" y="6730"/>
                  <a:pt x="48895" y="24383"/>
                  <a:pt x="62865" y="52831"/>
                </a:cubicBezTo>
                <a:cubicBezTo>
                  <a:pt x="76835" y="81279"/>
                  <a:pt x="83820" y="114807"/>
                  <a:pt x="83820" y="153669"/>
                </a:cubicBezTo>
                <a:cubicBezTo>
                  <a:pt x="83820" y="192531"/>
                  <a:pt x="76835" y="226186"/>
                  <a:pt x="62865" y="254634"/>
                </a:cubicBezTo>
                <a:cubicBezTo>
                  <a:pt x="48895" y="283082"/>
                  <a:pt x="28956" y="300608"/>
                  <a:pt x="3048" y="307466"/>
                </a:cubicBezTo>
                <a:lnTo>
                  <a:pt x="0" y="297306"/>
                </a:lnTo>
                <a:cubicBezTo>
                  <a:pt x="20066" y="289686"/>
                  <a:pt x="35179" y="273303"/>
                  <a:pt x="45593" y="248030"/>
                </a:cubicBezTo>
                <a:cubicBezTo>
                  <a:pt x="55880" y="222630"/>
                  <a:pt x="60960" y="191261"/>
                  <a:pt x="60960" y="153796"/>
                </a:cubicBezTo>
                <a:cubicBezTo>
                  <a:pt x="60960" y="116331"/>
                  <a:pt x="55880" y="84835"/>
                  <a:pt x="45593" y="59562"/>
                </a:cubicBezTo>
                <a:cubicBezTo>
                  <a:pt x="35179" y="34162"/>
                  <a:pt x="20066" y="17779"/>
                  <a:pt x="0" y="10159"/>
                </a:cubicBezTo>
                <a:lnTo>
                  <a:pt x="3048"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6137528" y="5145659"/>
            <a:ext cx="83947" cy="307466"/>
          </a:xfrm>
          <a:custGeom>
            <a:avLst/>
            <a:gdLst>
              <a:gd name="connsiteX0" fmla="*/ 80772 w 83947"/>
              <a:gd name="connsiteY0" fmla="*/ 0 h 307466"/>
              <a:gd name="connsiteX1" fmla="*/ 83947 w 83947"/>
              <a:gd name="connsiteY1" fmla="*/ 10159 h 307466"/>
              <a:gd name="connsiteX2" fmla="*/ 38354 w 83947"/>
              <a:gd name="connsiteY2" fmla="*/ 59562 h 307466"/>
              <a:gd name="connsiteX3" fmla="*/ 22986 w 83947"/>
              <a:gd name="connsiteY3" fmla="*/ 153796 h 307466"/>
              <a:gd name="connsiteX4" fmla="*/ 38354 w 83947"/>
              <a:gd name="connsiteY4" fmla="*/ 248030 h 307466"/>
              <a:gd name="connsiteX5" fmla="*/ 83947 w 83947"/>
              <a:gd name="connsiteY5" fmla="*/ 297306 h 307466"/>
              <a:gd name="connsiteX6" fmla="*/ 80772 w 83947"/>
              <a:gd name="connsiteY6" fmla="*/ 307466 h 307466"/>
              <a:gd name="connsiteX7" fmla="*/ 21082 w 83947"/>
              <a:gd name="connsiteY7" fmla="*/ 254634 h 307466"/>
              <a:gd name="connsiteX8" fmla="*/ 0 w 83947"/>
              <a:gd name="connsiteY8" fmla="*/ 153669 h 307466"/>
              <a:gd name="connsiteX9" fmla="*/ 21082 w 83947"/>
              <a:gd name="connsiteY9" fmla="*/ 52831 h 307466"/>
              <a:gd name="connsiteX10" fmla="*/ 80772 w 83947"/>
              <a:gd name="connsiteY10" fmla="*/ 0 h 30746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83947" h="307466">
                <a:moveTo>
                  <a:pt x="80772" y="0"/>
                </a:moveTo>
                <a:lnTo>
                  <a:pt x="83947" y="10159"/>
                </a:lnTo>
                <a:cubicBezTo>
                  <a:pt x="63880" y="17779"/>
                  <a:pt x="48767" y="34162"/>
                  <a:pt x="38354" y="59562"/>
                </a:cubicBezTo>
                <a:cubicBezTo>
                  <a:pt x="28067" y="84835"/>
                  <a:pt x="22986" y="116331"/>
                  <a:pt x="22986" y="153796"/>
                </a:cubicBezTo>
                <a:cubicBezTo>
                  <a:pt x="22986" y="191261"/>
                  <a:pt x="28067" y="222630"/>
                  <a:pt x="38354" y="248030"/>
                </a:cubicBezTo>
                <a:cubicBezTo>
                  <a:pt x="48767" y="273303"/>
                  <a:pt x="63880" y="289686"/>
                  <a:pt x="83947" y="297306"/>
                </a:cubicBezTo>
                <a:lnTo>
                  <a:pt x="80772" y="307466"/>
                </a:lnTo>
                <a:cubicBezTo>
                  <a:pt x="54991" y="300608"/>
                  <a:pt x="35052" y="283082"/>
                  <a:pt x="21082" y="254634"/>
                </a:cubicBezTo>
                <a:cubicBezTo>
                  <a:pt x="7111" y="226186"/>
                  <a:pt x="0" y="192531"/>
                  <a:pt x="0" y="153669"/>
                </a:cubicBezTo>
                <a:cubicBezTo>
                  <a:pt x="0" y="114807"/>
                  <a:pt x="7111" y="81279"/>
                  <a:pt x="21082" y="52831"/>
                </a:cubicBezTo>
                <a:cubicBezTo>
                  <a:pt x="35052" y="24383"/>
                  <a:pt x="54991" y="6730"/>
                  <a:pt x="80772" y="0"/>
                </a:cubicBez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23"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1143000" y="5181600"/>
            <a:ext cx="1155700" cy="266700"/>
          </a:xfrm>
          <a:prstGeom prst="rect">
            <a:avLst/>
          </a:prstGeom>
          <a:noFill/>
        </p:spPr>
        <p:txBody>
          <a:bodyPr wrap="none" lIns="0" tIns="0" rIns="0" rtlCol="0">
            <a:spAutoFit/>
          </a:bodyPr>
          <a:lstStyle/>
          <a:p>
            <a:pPr>
              <a:lnSpc>
                <a:spcPts val="2100"/>
              </a:lnSpc>
              <a:tabLst/>
            </a:pPr>
            <a:r>
              <a:rPr lang="en-US" altLang="zh-CN" sz="2006" dirty="0" smtClean="0">
                <a:solidFill>
                  <a:srgbClr val="000000"/>
                </a:solidFill>
                <a:latin typeface="Cambria Math" pitchFamily="18" charset="0"/>
                <a:cs typeface="Cambria Math" pitchFamily="18" charset="0"/>
              </a:rPr>
              <a:t>𝜇</a:t>
            </a:r>
            <a:r>
              <a:rPr lang="en-US" altLang="zh-CN" sz="2006" dirty="0" smtClean="0">
                <a:solidFill>
                  <a:srgbClr val="000000"/>
                </a:solidFill>
                <a:latin typeface="Times New Roman" pitchFamily="18" charset="0"/>
                <a:cs typeface="Times New Roman" pitchFamily="18" charset="0"/>
              </a:rPr>
              <a:t>的单位为</a:t>
            </a:r>
          </a:p>
        </p:txBody>
      </p:sp>
      <p:sp>
        <p:nvSpPr>
          <p:cNvPr id="24" name="TextBox 1"/>
          <p:cNvSpPr txBox="1"/>
          <p:nvPr/>
        </p:nvSpPr>
        <p:spPr>
          <a:xfrm>
            <a:off x="3175000" y="5181600"/>
            <a:ext cx="4953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𝜇</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25" name="TextBox 1"/>
          <p:cNvSpPr txBox="1"/>
          <p:nvPr/>
        </p:nvSpPr>
        <p:spPr>
          <a:xfrm>
            <a:off x="3822700" y="5003800"/>
            <a:ext cx="506549" cy="661720"/>
          </a:xfrm>
          <a:prstGeom prst="rect">
            <a:avLst/>
          </a:prstGeom>
          <a:noFill/>
        </p:spPr>
        <p:txBody>
          <a:bodyPr wrap="none" lIns="0" tIns="0" rIns="0" rtlCol="0">
            <a:spAutoFit/>
          </a:bodyPr>
          <a:lstStyle/>
          <a:p>
            <a:pPr>
              <a:lnSpc>
                <a:spcPts val="2000"/>
              </a:lnSpc>
              <a:tabLst>
                <a:tab pos="152400" algn="l"/>
              </a:tabLst>
            </a:pPr>
            <a:r>
              <a:rPr lang="en-US" altLang="zh-CN" sz="2004" dirty="0" smtClean="0">
                <a:solidFill>
                  <a:srgbClr val="000000"/>
                </a:solidFill>
                <a:latin typeface="Cambria Math" pitchFamily="18" charset="0"/>
                <a:cs typeface="Cambria Math" pitchFamily="18" charset="0"/>
              </a:rPr>
              <a:t>𝜏</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[𝑦]</a:t>
            </a:r>
          </a:p>
          <a:p>
            <a:pPr>
              <a:lnSpc>
                <a:spcPts val="2800"/>
              </a:lnSpc>
              <a:tabLst>
                <a:tab pos="152400" algn="l"/>
              </a:tabLst>
            </a:pPr>
            <a:r>
              <a:rPr lang="en-US" altLang="zh-CN" dirty="0" smtClean="0"/>
              <a:t>	</a:t>
            </a:r>
            <a:r>
              <a:rPr lang="en-US" altLang="zh-CN" sz="2006" dirty="0" smtClean="0">
                <a:solidFill>
                  <a:srgbClr val="000000"/>
                </a:solidFill>
                <a:latin typeface="Cambria Math" pitchFamily="18" charset="0"/>
                <a:cs typeface="Cambria Math" pitchFamily="18" charset="0"/>
              </a:rPr>
              <a:t>𝑢</a:t>
            </a:r>
          </a:p>
        </p:txBody>
      </p:sp>
      <p:sp>
        <p:nvSpPr>
          <p:cNvPr id="26" name="TextBox 1"/>
          <p:cNvSpPr txBox="1"/>
          <p:nvPr/>
        </p:nvSpPr>
        <p:spPr>
          <a:xfrm>
            <a:off x="4432300" y="5181600"/>
            <a:ext cx="1778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a:t>
            </a:r>
          </a:p>
        </p:txBody>
      </p:sp>
      <p:sp>
        <p:nvSpPr>
          <p:cNvPr id="27" name="TextBox 1"/>
          <p:cNvSpPr txBox="1"/>
          <p:nvPr/>
        </p:nvSpPr>
        <p:spPr>
          <a:xfrm>
            <a:off x="4813300" y="4953000"/>
            <a:ext cx="977832" cy="700192"/>
          </a:xfrm>
          <a:prstGeom prst="rect">
            <a:avLst/>
          </a:prstGeom>
          <a:noFill/>
        </p:spPr>
        <p:txBody>
          <a:bodyPr wrap="none" lIns="0" tIns="0" rIns="0" rtlCol="0">
            <a:spAutoFit/>
          </a:bodyPr>
          <a:lstStyle/>
          <a:p>
            <a:pPr>
              <a:lnSpc>
                <a:spcPts val="2300"/>
              </a:lnSpc>
              <a:tabLst>
                <a:tab pos="190500" algn="l"/>
              </a:tabLst>
            </a:pPr>
            <a:r>
              <a:rPr lang="en-US" altLang="zh-CN" sz="2004" dirty="0" smtClean="0">
                <a:solidFill>
                  <a:srgbClr val="000000"/>
                </a:solidFill>
                <a:latin typeface="Cambria Math" pitchFamily="18" charset="0"/>
                <a:cs typeface="Cambria Math" pitchFamily="18" charset="0"/>
              </a:rPr>
              <a:t>N</a:t>
            </a:r>
            <a:r>
              <a:rPr lang="en-US" altLang="zh-CN" sz="2004" dirty="0" smtClean="0">
                <a:latin typeface="Times New Roman" pitchFamily="18" charset="0"/>
                <a:cs typeface="Times New Roman" pitchFamily="18" charset="0"/>
              </a:rPr>
              <a:t>/</a:t>
            </a: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2 </a:t>
            </a:r>
            <a:r>
              <a:rPr lang="en-US" altLang="zh-CN" sz="1464" dirty="0" smtClean="0">
                <a:solidFill>
                  <a:srgbClr val="000000"/>
                </a:solidFill>
                <a:latin typeface="Cambria Math" pitchFamily="18" charset="0"/>
                <a:cs typeface="Cambria Math" pitchFamily="18" charset="0"/>
              </a:rPr>
              <a:t>     </a:t>
            </a:r>
            <a:r>
              <a:rPr lang="en-US" altLang="zh-CN" sz="2004" dirty="0" smtClean="0">
                <a:solidFill>
                  <a:srgbClr val="000000"/>
                </a:solidFill>
                <a:latin typeface="Cambria Math" pitchFamily="18" charset="0"/>
                <a:cs typeface="Cambria Math" pitchFamily="18" charset="0"/>
              </a:rPr>
              <a:t>m</a:t>
            </a:r>
          </a:p>
          <a:p>
            <a:pPr>
              <a:lnSpc>
                <a:spcPts val="2800"/>
              </a:lnSpc>
              <a:tabLst>
                <a:tab pos="190500" algn="l"/>
              </a:tabLst>
            </a:pPr>
            <a:r>
              <a:rPr lang="en-US" altLang="zh-CN" dirty="0" smtClean="0"/>
              <a:t>	</a:t>
            </a:r>
            <a:r>
              <a:rPr lang="en-US" altLang="zh-CN" sz="2006" dirty="0" smtClean="0">
                <a:solidFill>
                  <a:srgbClr val="000000"/>
                </a:solidFill>
                <a:latin typeface="Cambria Math" pitchFamily="18" charset="0"/>
                <a:cs typeface="Cambria Math" pitchFamily="18" charset="0"/>
              </a:rPr>
              <a:t>m</a:t>
            </a:r>
            <a:r>
              <a:rPr lang="en-US" altLang="zh-CN" sz="2006" dirty="0" smtClean="0">
                <a:latin typeface="Times New Roman" pitchFamily="18" charset="0"/>
                <a:cs typeface="Times New Roman" pitchFamily="18" charset="0"/>
              </a:rPr>
              <a:t>/</a:t>
            </a:r>
            <a:r>
              <a:rPr lang="en-US" altLang="zh-CN" sz="2006" dirty="0" smtClean="0">
                <a:solidFill>
                  <a:srgbClr val="000000"/>
                </a:solidFill>
                <a:latin typeface="Cambria Math" pitchFamily="18" charset="0"/>
                <a:cs typeface="Cambria Math" pitchFamily="18" charset="0"/>
              </a:rPr>
              <a:t>s</a:t>
            </a:r>
          </a:p>
        </p:txBody>
      </p:sp>
      <p:sp>
        <p:nvSpPr>
          <p:cNvPr id="28" name="TextBox 1"/>
          <p:cNvSpPr txBox="1"/>
          <p:nvPr/>
        </p:nvSpPr>
        <p:spPr>
          <a:xfrm>
            <a:off x="5842000" y="5143500"/>
            <a:ext cx="1409040" cy="341119"/>
          </a:xfrm>
          <a:prstGeom prst="rect">
            <a:avLst/>
          </a:prstGeom>
          <a:noFill/>
        </p:spPr>
        <p:txBody>
          <a:bodyPr wrap="none" lIns="0" tIns="0" rIns="0" rtlCol="0">
            <a:spAutoFit/>
          </a:bodyPr>
          <a:lstStyle/>
          <a:p>
            <a:pPr>
              <a:lnSpc>
                <a:spcPts val="2300"/>
              </a:lnSpc>
              <a:tabLst/>
            </a:pP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N</a:t>
            </a:r>
            <a:r>
              <a:rPr lang="en-US" altLang="zh-CN" sz="2004" dirty="0" smtClean="0">
                <a:latin typeface="Times New Roman" pitchFamily="18" charset="0"/>
                <a:cs typeface="Times New Roman" pitchFamily="18" charset="0"/>
              </a:rPr>
              <a:t>/</a:t>
            </a: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2</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s</a:t>
            </a:r>
          </a:p>
        </p:txBody>
      </p:sp>
      <p:sp>
        <p:nvSpPr>
          <p:cNvPr id="29" name="TextBox 1"/>
          <p:cNvSpPr txBox="1"/>
          <p:nvPr/>
        </p:nvSpPr>
        <p:spPr>
          <a:xfrm>
            <a:off x="1143000" y="5638800"/>
            <a:ext cx="5847755" cy="636072"/>
          </a:xfrm>
          <a:prstGeom prst="rect">
            <a:avLst/>
          </a:prstGeom>
          <a:noFill/>
        </p:spPr>
        <p:txBody>
          <a:bodyPr wrap="none" lIns="0" tIns="0" rIns="0" rtlCol="0">
            <a:spAutoFit/>
          </a:bodyPr>
          <a:lstStyle/>
          <a:p>
            <a:pPr>
              <a:lnSpc>
                <a:spcPts val="2000"/>
              </a:lnSpc>
              <a:tabLst>
                <a:tab pos="1943100" algn="l"/>
              </a:tabLst>
            </a:pPr>
            <a:r>
              <a:rPr lang="en-US" altLang="zh-CN" dirty="0" smtClean="0"/>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Pa</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s</a:t>
            </a:r>
          </a:p>
          <a:p>
            <a:pPr>
              <a:lnSpc>
                <a:spcPts val="2600"/>
              </a:lnSpc>
              <a:tabLst>
                <a:tab pos="1943100" algn="l"/>
              </a:tabLst>
            </a:pPr>
            <a:r>
              <a:rPr lang="en-US" altLang="zh-CN" sz="2004" dirty="0" smtClean="0">
                <a:solidFill>
                  <a:srgbClr val="000000"/>
                </a:solidFill>
                <a:latin typeface="Times New Roman" pitchFamily="18" charset="0"/>
                <a:cs typeface="Times New Roman" pitchFamily="18" charset="0"/>
              </a:rPr>
              <a:t>因单位中含有动力因素，</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𝜇</a:t>
            </a:r>
            <a:r>
              <a:rPr lang="en-US" altLang="zh-CN" sz="2004" dirty="0" smtClean="0">
                <a:solidFill>
                  <a:srgbClr val="000000"/>
                </a:solidFill>
                <a:latin typeface="Times New Roman" pitchFamily="18" charset="0"/>
                <a:cs typeface="Times New Roman" pitchFamily="18" charset="0"/>
              </a:rPr>
              <a:t>也称为流体的</a:t>
            </a:r>
            <a:r>
              <a:rPr lang="en-US" altLang="zh-CN" sz="2004" dirty="0" smtClean="0">
                <a:solidFill>
                  <a:srgbClr val="FF0000"/>
                </a:solidFill>
                <a:latin typeface="Times New Roman" pitchFamily="18" charset="0"/>
                <a:cs typeface="Times New Roman" pitchFamily="18" charset="0"/>
              </a:rPr>
              <a:t>动力黏度</a:t>
            </a:r>
            <a:r>
              <a:rPr lang="en-US" altLang="zh-CN" sz="2004" dirty="0" smtClean="0">
                <a:solidFill>
                  <a:srgbClr val="000000"/>
                </a:solidFill>
                <a:latin typeface="Times New Roman" pitchFamily="18" charset="0"/>
                <a:cs typeface="Times New Roman" pitchFamily="18" charset="0"/>
              </a:rPr>
              <a:t>。</a:t>
            </a:r>
          </a:p>
        </p:txBody>
      </p:sp>
      <p:sp>
        <p:nvSpPr>
          <p:cNvPr id="30" name="TextBox 1"/>
          <p:cNvSpPr txBox="1"/>
          <p:nvPr/>
        </p:nvSpPr>
        <p:spPr>
          <a:xfrm>
            <a:off x="847997" y="425911"/>
            <a:ext cx="7750520" cy="4508927"/>
          </a:xfrm>
          <a:prstGeom prst="rect">
            <a:avLst/>
          </a:prstGeom>
          <a:noFill/>
        </p:spPr>
        <p:txBody>
          <a:bodyPr wrap="none" lIns="0" tIns="0" rIns="0" rtlCol="0">
            <a:spAutoFit/>
          </a:bodyPr>
          <a:lstStyle/>
          <a:p>
            <a:pPr>
              <a:lnSpc>
                <a:spcPts val="2300"/>
              </a:lnSpc>
              <a:tabLst>
                <a:tab pos="215900" algn="l"/>
                <a:tab pos="304800" algn="l"/>
                <a:tab pos="381000" algn="l"/>
                <a:tab pos="444500" algn="l"/>
                <a:tab pos="571500" algn="l"/>
                <a:tab pos="2476500" algn="l"/>
              </a:tabLst>
            </a:pPr>
            <a:r>
              <a:rPr lang="en-US" altLang="zh-CN" dirty="0" smtClean="0"/>
              <a:t>						</a:t>
            </a:r>
            <a:r>
              <a:rPr lang="en-US" altLang="zh-CN" sz="2400" dirty="0" smtClean="0">
                <a:solidFill>
                  <a:srgbClr val="000000"/>
                </a:solidFill>
                <a:latin typeface="黑体" pitchFamily="18" charset="0"/>
                <a:cs typeface="黑体" pitchFamily="18" charset="0"/>
              </a:rPr>
              <a:t>1.4</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流体的黏性</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tab pos="215900" algn="l"/>
                <a:tab pos="304800" algn="l"/>
                <a:tab pos="381000" algn="l"/>
                <a:tab pos="444500" algn="l"/>
                <a:tab pos="571500" algn="l"/>
                <a:tab pos="2476500" algn="l"/>
              </a:tabLst>
            </a:pPr>
            <a:r>
              <a:rPr lang="en-US" altLang="zh-CN" dirty="0" smtClean="0"/>
              <a:t>				</a:t>
            </a:r>
            <a:r>
              <a:rPr lang="en-US" altLang="zh-CN" b="1" dirty="0" smtClean="0"/>
              <a:t>	</a:t>
            </a:r>
            <a:r>
              <a:rPr lang="en-US" altLang="zh-CN" sz="2004" b="1" dirty="0" err="1" smtClean="0">
                <a:solidFill>
                  <a:srgbClr val="000000"/>
                </a:solidFill>
                <a:latin typeface="Times New Roman" pitchFamily="18" charset="0"/>
                <a:cs typeface="Times New Roman" pitchFamily="18" charset="0"/>
              </a:rPr>
              <a:t>牛顿内摩擦定律</a:t>
            </a:r>
            <a:r>
              <a:rPr lang="en-US" altLang="zh-CN" sz="2004"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2800"/>
              </a:lnSpc>
              <a:tabLst>
                <a:tab pos="215900" algn="l"/>
                <a:tab pos="304800" algn="l"/>
                <a:tab pos="381000" algn="l"/>
                <a:tab pos="444500" algn="l"/>
                <a:tab pos="571500" algn="l"/>
                <a:tab pos="2476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a:t>
            </a:r>
            <a:r>
              <a:rPr lang="en-US" altLang="zh-CN" sz="2004" dirty="0" smtClean="0">
                <a:solidFill>
                  <a:srgbClr val="000000"/>
                </a:solidFill>
                <a:latin typeface="Times New Roman" pitchFamily="18" charset="0"/>
                <a:cs typeface="Times New Roman" pitchFamily="18" charset="0"/>
              </a:rPr>
              <a:t>）符合牛顿内摩擦定律的流体称牛顿体，不适合为非牛顿体；</a:t>
            </a:r>
          </a:p>
          <a:p>
            <a:pPr>
              <a:lnSpc>
                <a:spcPts val="1000"/>
              </a:lnSpc>
            </a:pPr>
            <a:endParaRPr lang="en-US" altLang="zh-CN" dirty="0" smtClean="0"/>
          </a:p>
          <a:p>
            <a:pPr>
              <a:lnSpc>
                <a:spcPts val="2500"/>
              </a:lnSpc>
              <a:tabLst>
                <a:tab pos="215900" algn="l"/>
                <a:tab pos="304800" algn="l"/>
                <a:tab pos="381000" algn="l"/>
                <a:tab pos="444500" algn="l"/>
                <a:tab pos="571500" algn="l"/>
                <a:tab pos="2476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2</a:t>
            </a:r>
            <a:r>
              <a:rPr lang="en-US" altLang="zh-CN" sz="2004" dirty="0" smtClean="0">
                <a:solidFill>
                  <a:srgbClr val="000000"/>
                </a:solidFill>
                <a:latin typeface="Times New Roman" pitchFamily="18" charset="0"/>
                <a:cs typeface="Times New Roman" pitchFamily="18" charset="0"/>
              </a:rPr>
              <a:t>）静止液体，速度梯度为</a:t>
            </a:r>
            <a:r>
              <a:rPr lang="en-US" altLang="zh-CN" sz="2004" dirty="0" smtClean="0">
                <a:solidFill>
                  <a:srgbClr val="000000"/>
                </a:solidFill>
                <a:latin typeface="Garamond" pitchFamily="18" charset="0"/>
                <a:cs typeface="Garamond" pitchFamily="18" charset="0"/>
              </a:rPr>
              <a:t>0</a:t>
            </a:r>
            <a:r>
              <a:rPr lang="en-US" altLang="zh-CN" sz="2004" dirty="0" smtClean="0">
                <a:solidFill>
                  <a:srgbClr val="000000"/>
                </a:solidFill>
                <a:latin typeface="Times New Roman" pitchFamily="18" charset="0"/>
                <a:cs typeface="Times New Roman" pitchFamily="18" charset="0"/>
              </a:rPr>
              <a:t>，所以没有粘性切应力；</a:t>
            </a:r>
          </a:p>
          <a:p>
            <a:pPr>
              <a:lnSpc>
                <a:spcPts val="1000"/>
              </a:lnSpc>
            </a:pPr>
            <a:endParaRPr lang="en-US" altLang="zh-CN" dirty="0" smtClean="0"/>
          </a:p>
          <a:p>
            <a:pPr>
              <a:lnSpc>
                <a:spcPts val="2600"/>
              </a:lnSpc>
              <a:tabLst>
                <a:tab pos="215900" algn="l"/>
                <a:tab pos="304800" algn="l"/>
                <a:tab pos="381000" algn="l"/>
                <a:tab pos="444500" algn="l"/>
                <a:tab pos="571500" algn="l"/>
                <a:tab pos="2476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3</a:t>
            </a:r>
            <a:r>
              <a:rPr lang="en-US" altLang="zh-CN" sz="2004" dirty="0" smtClean="0">
                <a:solidFill>
                  <a:srgbClr val="000000"/>
                </a:solidFill>
                <a:latin typeface="Times New Roman" pitchFamily="18" charset="0"/>
                <a:cs typeface="Times New Roman" pitchFamily="18" charset="0"/>
              </a:rPr>
              <a:t>）粘性力的大小与速度梯度有关，与压力关系不大；</a:t>
            </a:r>
          </a:p>
          <a:p>
            <a:pPr>
              <a:lnSpc>
                <a:spcPts val="1000"/>
              </a:lnSpc>
            </a:pPr>
            <a:endParaRPr lang="en-US" altLang="zh-CN" dirty="0" smtClean="0"/>
          </a:p>
          <a:p>
            <a:pPr>
              <a:lnSpc>
                <a:spcPts val="2600"/>
              </a:lnSpc>
              <a:tabLst>
                <a:tab pos="215900" algn="l"/>
                <a:tab pos="304800" algn="l"/>
                <a:tab pos="381000" algn="l"/>
                <a:tab pos="444500" algn="l"/>
                <a:tab pos="571500" algn="l"/>
                <a:tab pos="2476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4</a:t>
            </a:r>
            <a:r>
              <a:rPr lang="en-US" altLang="zh-CN" sz="2004" dirty="0" smtClean="0">
                <a:solidFill>
                  <a:srgbClr val="000000"/>
                </a:solidFill>
                <a:latin typeface="Times New Roman" pitchFamily="18" charset="0"/>
                <a:cs typeface="Times New Roman" pitchFamily="18" charset="0"/>
              </a:rPr>
              <a:t>）牛顿内摩擦定律只适应层流，不适用于紊流。因紊流除了</a:t>
            </a:r>
          </a:p>
          <a:p>
            <a:pPr>
              <a:lnSpc>
                <a:spcPts val="1000"/>
              </a:lnSpc>
            </a:pPr>
            <a:endParaRPr lang="en-US" altLang="zh-CN" dirty="0" smtClean="0"/>
          </a:p>
          <a:p>
            <a:pPr>
              <a:lnSpc>
                <a:spcPts val="2300"/>
              </a:lnSpc>
              <a:tabLst>
                <a:tab pos="215900" algn="l"/>
                <a:tab pos="304800" algn="l"/>
                <a:tab pos="381000" algn="l"/>
                <a:tab pos="444500" algn="l"/>
                <a:tab pos="571500" algn="l"/>
                <a:tab pos="2476500" algn="l"/>
              </a:tabLst>
            </a:pPr>
            <a:r>
              <a:rPr lang="en-US" altLang="zh-CN" sz="2006" dirty="0" smtClean="0">
                <a:solidFill>
                  <a:srgbClr val="000000"/>
                </a:solidFill>
                <a:latin typeface="Times New Roman" pitchFamily="18" charset="0"/>
                <a:cs typeface="Times New Roman" pitchFamily="18" charset="0"/>
              </a:rPr>
              <a:t>有粘性力外，还存在复杂的紊流附加力。</a:t>
            </a:r>
          </a:p>
          <a:p>
            <a:pPr>
              <a:lnSpc>
                <a:spcPts val="1000"/>
              </a:lnSpc>
            </a:pPr>
            <a:endParaRPr lang="en-US" altLang="zh-CN" dirty="0" smtClean="0"/>
          </a:p>
          <a:p>
            <a:pPr>
              <a:lnSpc>
                <a:spcPts val="1000"/>
              </a:lnSpc>
            </a:pPr>
            <a:endParaRPr lang="en-US" altLang="zh-CN" dirty="0" smtClean="0"/>
          </a:p>
          <a:p>
            <a:pPr>
              <a:lnSpc>
                <a:spcPts val="2900"/>
              </a:lnSpc>
              <a:tabLst>
                <a:tab pos="215900" algn="l"/>
                <a:tab pos="304800" algn="l"/>
                <a:tab pos="381000" algn="l"/>
                <a:tab pos="444500" algn="l"/>
                <a:tab pos="571500" algn="l"/>
                <a:tab pos="2476500" algn="l"/>
              </a:tabLst>
            </a:pPr>
            <a:r>
              <a:rPr lang="en-US" altLang="zh-CN" dirty="0" smtClean="0"/>
              <a:t>	</a:t>
            </a:r>
            <a:r>
              <a:rPr lang="en-US" altLang="zh-CN" sz="2004" dirty="0" smtClean="0">
                <a:solidFill>
                  <a:srgbClr val="000000"/>
                </a:solidFill>
                <a:latin typeface="黑体" pitchFamily="18" charset="0"/>
                <a:cs typeface="黑体" pitchFamily="18" charset="0"/>
              </a:rPr>
              <a:t>3.黏度和黏度的单位</a:t>
            </a:r>
          </a:p>
          <a:p>
            <a:pPr>
              <a:lnSpc>
                <a:spcPts val="1000"/>
              </a:lnSpc>
            </a:pPr>
            <a:endParaRPr lang="en-US" altLang="zh-CN" dirty="0" smtClean="0"/>
          </a:p>
          <a:p>
            <a:pPr>
              <a:lnSpc>
                <a:spcPts val="3200"/>
              </a:lnSpc>
              <a:tabLst>
                <a:tab pos="215900" algn="l"/>
                <a:tab pos="304800" algn="l"/>
                <a:tab pos="381000" algn="l"/>
                <a:tab pos="444500" algn="l"/>
                <a:tab pos="571500" algn="l"/>
                <a:tab pos="2476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式（</a:t>
            </a:r>
            <a:r>
              <a:rPr lang="en-US" altLang="zh-CN" sz="2004" dirty="0" smtClean="0">
                <a:solidFill>
                  <a:srgbClr val="000000"/>
                </a:solidFill>
                <a:latin typeface="Garamond" pitchFamily="18" charset="0"/>
                <a:cs typeface="Garamond" pitchFamily="18" charset="0"/>
              </a:rPr>
              <a:t>1-10</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FF0000"/>
                </a:solidFill>
                <a:latin typeface="Times New Roman" pitchFamily="18" charset="0"/>
                <a:cs typeface="Times New Roman" pitchFamily="18" charset="0"/>
              </a:rPr>
              <a:t>比例常数</a:t>
            </a:r>
            <a:r>
              <a:rPr lang="en-US" altLang="zh-CN" sz="2004" dirty="0" smtClean="0">
                <a:solidFill>
                  <a:srgbClr val="FF0000"/>
                </a:solidFill>
                <a:latin typeface="Cambria Math" pitchFamily="18" charset="0"/>
                <a:cs typeface="Cambria Math" pitchFamily="18" charset="0"/>
              </a:rPr>
              <a:t>𝜇</a:t>
            </a:r>
            <a:r>
              <a:rPr lang="en-US" altLang="zh-CN" sz="2004" dirty="0" smtClean="0">
                <a:solidFill>
                  <a:srgbClr val="FF0000"/>
                </a:solidFill>
                <a:latin typeface="Times New Roman" pitchFamily="18" charset="0"/>
                <a:cs typeface="Times New Roman" pitchFamily="18" charset="0"/>
              </a:rPr>
              <a:t>称为黏度</a:t>
            </a:r>
            <a:r>
              <a:rPr lang="en-US" altLang="zh-CN" sz="2004" dirty="0" smtClean="0">
                <a:solidFill>
                  <a:srgbClr val="000000"/>
                </a:solidFill>
                <a:latin typeface="Times New Roman" pitchFamily="18" charset="0"/>
                <a:cs typeface="Times New Roman"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3210305" y="2969260"/>
            <a:ext cx="55498" cy="236982"/>
          </a:xfrm>
          <a:custGeom>
            <a:avLst/>
            <a:gdLst>
              <a:gd name="connsiteX0" fmla="*/ 0 w 55498"/>
              <a:gd name="connsiteY0" fmla="*/ 0 h 236982"/>
              <a:gd name="connsiteX1" fmla="*/ 55498 w 55498"/>
              <a:gd name="connsiteY1" fmla="*/ 0 h 236982"/>
              <a:gd name="connsiteX2" fmla="*/ 55498 w 55498"/>
              <a:gd name="connsiteY2" fmla="*/ 236982 h 236982"/>
              <a:gd name="connsiteX3" fmla="*/ 0 w 55498"/>
              <a:gd name="connsiteY3" fmla="*/ 236982 h 236982"/>
              <a:gd name="connsiteX4" fmla="*/ 0 w 55498"/>
              <a:gd name="connsiteY4" fmla="*/ 227457 h 236982"/>
              <a:gd name="connsiteX5" fmla="*/ 34798 w 55498"/>
              <a:gd name="connsiteY5" fmla="*/ 227457 h 236982"/>
              <a:gd name="connsiteX6" fmla="*/ 34798 w 55498"/>
              <a:gd name="connsiteY6" fmla="*/ 9525 h 236982"/>
              <a:gd name="connsiteX7" fmla="*/ 0 w 55498"/>
              <a:gd name="connsiteY7" fmla="*/ 9525 h 236982"/>
              <a:gd name="connsiteX8" fmla="*/ 0 w 55498"/>
              <a:gd name="connsiteY8" fmla="*/ 0 h 2369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55498" h="236982">
                <a:moveTo>
                  <a:pt x="0" y="0"/>
                </a:moveTo>
                <a:lnTo>
                  <a:pt x="55498" y="0"/>
                </a:lnTo>
                <a:lnTo>
                  <a:pt x="55498" y="236982"/>
                </a:lnTo>
                <a:lnTo>
                  <a:pt x="0" y="236982"/>
                </a:lnTo>
                <a:lnTo>
                  <a:pt x="0" y="227457"/>
                </a:lnTo>
                <a:lnTo>
                  <a:pt x="34798" y="227457"/>
                </a:lnTo>
                <a:lnTo>
                  <a:pt x="34798" y="9525"/>
                </a:lnTo>
                <a:lnTo>
                  <a:pt x="0" y="9525"/>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007741" y="2969260"/>
            <a:ext cx="55499" cy="236982"/>
          </a:xfrm>
          <a:custGeom>
            <a:avLst/>
            <a:gdLst>
              <a:gd name="connsiteX0" fmla="*/ 0 w 55499"/>
              <a:gd name="connsiteY0" fmla="*/ 0 h 236982"/>
              <a:gd name="connsiteX1" fmla="*/ 55498 w 55499"/>
              <a:gd name="connsiteY1" fmla="*/ 0 h 236982"/>
              <a:gd name="connsiteX2" fmla="*/ 55498 w 55499"/>
              <a:gd name="connsiteY2" fmla="*/ 9525 h 236982"/>
              <a:gd name="connsiteX3" fmla="*/ 20701 w 55499"/>
              <a:gd name="connsiteY3" fmla="*/ 9525 h 236982"/>
              <a:gd name="connsiteX4" fmla="*/ 20701 w 55499"/>
              <a:gd name="connsiteY4" fmla="*/ 227457 h 236982"/>
              <a:gd name="connsiteX5" fmla="*/ 55498 w 55499"/>
              <a:gd name="connsiteY5" fmla="*/ 227457 h 236982"/>
              <a:gd name="connsiteX6" fmla="*/ 55498 w 55499"/>
              <a:gd name="connsiteY6" fmla="*/ 236982 h 236982"/>
              <a:gd name="connsiteX7" fmla="*/ 0 w 55499"/>
              <a:gd name="connsiteY7" fmla="*/ 236982 h 236982"/>
              <a:gd name="connsiteX8" fmla="*/ 0 w 55499"/>
              <a:gd name="connsiteY8" fmla="*/ 0 h 2369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55499" h="236982">
                <a:moveTo>
                  <a:pt x="0" y="0"/>
                </a:moveTo>
                <a:lnTo>
                  <a:pt x="55498" y="0"/>
                </a:lnTo>
                <a:lnTo>
                  <a:pt x="55498" y="9525"/>
                </a:lnTo>
                <a:lnTo>
                  <a:pt x="20701" y="9525"/>
                </a:lnTo>
                <a:lnTo>
                  <a:pt x="20701" y="227457"/>
                </a:lnTo>
                <a:lnTo>
                  <a:pt x="55498" y="227457"/>
                </a:lnTo>
                <a:lnTo>
                  <a:pt x="55498" y="236982"/>
                </a:lnTo>
                <a:lnTo>
                  <a:pt x="0" y="236982"/>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3624071" y="3079242"/>
            <a:ext cx="728472" cy="16764"/>
          </a:xfrm>
          <a:custGeom>
            <a:avLst/>
            <a:gdLst>
              <a:gd name="connsiteX0" fmla="*/ 0 w 728472"/>
              <a:gd name="connsiteY0" fmla="*/ 8382 h 16764"/>
              <a:gd name="connsiteX1" fmla="*/ 728472 w 728472"/>
              <a:gd name="connsiteY1" fmla="*/ 8382 h 16764"/>
            </a:gdLst>
            <a:ahLst/>
            <a:cxnLst>
              <a:cxn ang="0">
                <a:pos x="connsiteX0" y="connsiteY0"/>
              </a:cxn>
              <a:cxn ang="1">
                <a:pos x="connsiteX1" y="connsiteY1"/>
              </a:cxn>
            </a:cxnLst>
            <a:rect l="l" t="t" r="r" b="b"/>
            <a:pathLst>
              <a:path w="728472" h="16764">
                <a:moveTo>
                  <a:pt x="0" y="8382"/>
                </a:moveTo>
                <a:lnTo>
                  <a:pt x="728472" y="838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4684776" y="3079242"/>
            <a:ext cx="2214371" cy="16764"/>
          </a:xfrm>
          <a:custGeom>
            <a:avLst/>
            <a:gdLst>
              <a:gd name="connsiteX0" fmla="*/ 0 w 2214371"/>
              <a:gd name="connsiteY0" fmla="*/ 0 h 16764"/>
              <a:gd name="connsiteX1" fmla="*/ 1107185 w 2214371"/>
              <a:gd name="connsiteY1" fmla="*/ 0 h 16764"/>
              <a:gd name="connsiteX2" fmla="*/ 2214371 w 2214371"/>
              <a:gd name="connsiteY2" fmla="*/ 0 h 16764"/>
              <a:gd name="connsiteX3" fmla="*/ 2214371 w 2214371"/>
              <a:gd name="connsiteY3" fmla="*/ 16763 h 16764"/>
              <a:gd name="connsiteX4" fmla="*/ 1107185 w 2214371"/>
              <a:gd name="connsiteY4" fmla="*/ 16763 h 16764"/>
              <a:gd name="connsiteX5" fmla="*/ 0 w 2214371"/>
              <a:gd name="connsiteY5" fmla="*/ 16763 h 16764"/>
              <a:gd name="connsiteX6" fmla="*/ 0 w 2214371"/>
              <a:gd name="connsiteY6" fmla="*/ 0 h 1676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214371" h="16764">
                <a:moveTo>
                  <a:pt x="0" y="0"/>
                </a:moveTo>
                <a:lnTo>
                  <a:pt x="1107185" y="0"/>
                </a:lnTo>
                <a:lnTo>
                  <a:pt x="2214371" y="0"/>
                </a:lnTo>
                <a:lnTo>
                  <a:pt x="2214371" y="16763"/>
                </a:lnTo>
                <a:lnTo>
                  <a:pt x="1107185" y="16763"/>
                </a:lnTo>
                <a:lnTo>
                  <a:pt x="0" y="16763"/>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7231380" y="3079242"/>
            <a:ext cx="329183" cy="16764"/>
          </a:xfrm>
          <a:custGeom>
            <a:avLst/>
            <a:gdLst>
              <a:gd name="connsiteX0" fmla="*/ 0 w 329183"/>
              <a:gd name="connsiteY0" fmla="*/ 8382 h 16764"/>
              <a:gd name="connsiteX1" fmla="*/ 329183 w 329183"/>
              <a:gd name="connsiteY1" fmla="*/ 8382 h 16764"/>
            </a:gdLst>
            <a:ahLst/>
            <a:cxnLst>
              <a:cxn ang="0">
                <a:pos x="connsiteX0" y="connsiteY0"/>
              </a:cxn>
              <a:cxn ang="1">
                <a:pos x="connsiteX1" y="connsiteY1"/>
              </a:cxn>
            </a:cxnLst>
            <a:rect l="l" t="t" r="r" b="b"/>
            <a:pathLst>
              <a:path w="329183" h="16764">
                <a:moveTo>
                  <a:pt x="0" y="8382"/>
                </a:moveTo>
                <a:lnTo>
                  <a:pt x="329183" y="838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5" name="Picture 3"/>
          <p:cNvPicPr>
            <a:picLocks noChangeAspect="1" noChangeArrowheads="1"/>
          </p:cNvPicPr>
          <p:nvPr/>
        </p:nvPicPr>
        <p:blipFill>
          <a:blip r:embed="rId3" cstate="print"/>
          <a:srcRect/>
          <a:stretch>
            <a:fillRect/>
          </a:stretch>
        </p:blipFill>
        <p:spPr bwMode="auto">
          <a:xfrm>
            <a:off x="1866900" y="4940300"/>
            <a:ext cx="1397000" cy="596900"/>
          </a:xfrm>
          <a:prstGeom prst="rect">
            <a:avLst/>
          </a:prstGeom>
          <a:noFill/>
        </p:spPr>
      </p:pic>
      <p:pic>
        <p:nvPicPr>
          <p:cNvPr id="16"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914400" y="1600200"/>
            <a:ext cx="1545295" cy="302647"/>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的</a:t>
            </a:r>
            <a:r>
              <a:rPr lang="en-US" altLang="zh-CN" sz="2004" b="1" dirty="0" smtClean="0">
                <a:solidFill>
                  <a:srgbClr val="000000"/>
                </a:solidFill>
                <a:latin typeface="Times New Roman" pitchFamily="18" charset="0"/>
                <a:cs typeface="Times New Roman" pitchFamily="18" charset="0"/>
              </a:rPr>
              <a:t>运动黏度</a:t>
            </a:r>
            <a:r>
              <a:rPr lang="en-US" altLang="zh-CN" sz="2004" dirty="0" smtClean="0">
                <a:solidFill>
                  <a:srgbClr val="000000"/>
                </a:solidFill>
                <a:latin typeface="Times New Roman" pitchFamily="18" charset="0"/>
                <a:cs typeface="Times New Roman" pitchFamily="18" charset="0"/>
              </a:rPr>
              <a:t>。</a:t>
            </a:r>
          </a:p>
        </p:txBody>
      </p:sp>
      <p:sp>
        <p:nvSpPr>
          <p:cNvPr id="17" name="TextBox 1"/>
          <p:cNvSpPr txBox="1"/>
          <p:nvPr/>
        </p:nvSpPr>
        <p:spPr>
          <a:xfrm>
            <a:off x="3390900" y="1930400"/>
            <a:ext cx="3937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𝜈</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18" name="TextBox 1"/>
          <p:cNvSpPr txBox="1"/>
          <p:nvPr/>
        </p:nvSpPr>
        <p:spPr>
          <a:xfrm>
            <a:off x="3860800" y="1752600"/>
            <a:ext cx="139700" cy="609600"/>
          </a:xfrm>
          <a:prstGeom prst="rect">
            <a:avLst/>
          </a:prstGeom>
          <a:noFill/>
        </p:spPr>
        <p:txBody>
          <a:bodyPr wrap="none" lIns="0" tIns="0" rIns="0" rtlCol="0">
            <a:spAutoFit/>
          </a:bodyPr>
          <a:lstStyle/>
          <a:p>
            <a:pPr>
              <a:lnSpc>
                <a:spcPts val="2000"/>
              </a:lnSpc>
              <a:tabLst/>
            </a:pPr>
            <a:r>
              <a:rPr lang="en-US" altLang="zh-CN" sz="2004" u="sng" dirty="0" smtClean="0">
                <a:solidFill>
                  <a:srgbClr val="000000"/>
                </a:solidFill>
                <a:latin typeface="Cambria Math" pitchFamily="18" charset="0"/>
                <a:cs typeface="Cambria Math" pitchFamily="18" charset="0"/>
              </a:rPr>
              <a:t>𝜇</a:t>
            </a:r>
          </a:p>
          <a:p>
            <a:pPr>
              <a:lnSpc>
                <a:spcPts val="2800"/>
              </a:lnSpc>
              <a:tabLst/>
            </a:pPr>
            <a:r>
              <a:rPr lang="en-US" altLang="zh-CN" sz="2004" dirty="0" smtClean="0">
                <a:solidFill>
                  <a:srgbClr val="000000"/>
                </a:solidFill>
                <a:latin typeface="Cambria Math" pitchFamily="18" charset="0"/>
                <a:cs typeface="Cambria Math" pitchFamily="18" charset="0"/>
              </a:rPr>
              <a:t>𝜌</a:t>
            </a:r>
          </a:p>
        </p:txBody>
      </p:sp>
      <p:sp>
        <p:nvSpPr>
          <p:cNvPr id="19" name="TextBox 1"/>
          <p:cNvSpPr txBox="1"/>
          <p:nvPr/>
        </p:nvSpPr>
        <p:spPr>
          <a:xfrm>
            <a:off x="1638300" y="2832100"/>
            <a:ext cx="1143000" cy="266700"/>
          </a:xfrm>
          <a:prstGeom prst="rect">
            <a:avLst/>
          </a:prstGeom>
          <a:noFill/>
        </p:spPr>
        <p:txBody>
          <a:bodyPr wrap="none" lIns="0" tIns="0" rIns="0" rtlCol="0">
            <a:spAutoFit/>
          </a:bodyPr>
          <a:lstStyle/>
          <a:p>
            <a:pPr>
              <a:lnSpc>
                <a:spcPts val="2100"/>
              </a:lnSpc>
              <a:tabLst/>
            </a:pPr>
            <a:r>
              <a:rPr lang="en-US" altLang="zh-CN" sz="2004" dirty="0" smtClean="0">
                <a:solidFill>
                  <a:srgbClr val="000000"/>
                </a:solidFill>
                <a:latin typeface="Cambria Math" pitchFamily="18" charset="0"/>
                <a:cs typeface="Cambria Math" pitchFamily="18" charset="0"/>
              </a:rPr>
              <a:t>𝜈</a:t>
            </a:r>
            <a:r>
              <a:rPr lang="en-US" altLang="zh-CN" sz="2004" dirty="0" smtClean="0">
                <a:solidFill>
                  <a:srgbClr val="000000"/>
                </a:solidFill>
                <a:latin typeface="Times New Roman" pitchFamily="18" charset="0"/>
                <a:cs typeface="Times New Roman" pitchFamily="18" charset="0"/>
              </a:rPr>
              <a:t>的单位为</a:t>
            </a:r>
          </a:p>
        </p:txBody>
      </p:sp>
      <p:sp>
        <p:nvSpPr>
          <p:cNvPr id="20" name="TextBox 1"/>
          <p:cNvSpPr txBox="1"/>
          <p:nvPr/>
        </p:nvSpPr>
        <p:spPr>
          <a:xfrm>
            <a:off x="3060700" y="2959100"/>
            <a:ext cx="4826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𝜈</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21" name="TextBox 1"/>
          <p:cNvSpPr txBox="1"/>
          <p:nvPr/>
        </p:nvSpPr>
        <p:spPr>
          <a:xfrm>
            <a:off x="3619500" y="2781300"/>
            <a:ext cx="645818" cy="661720"/>
          </a:xfrm>
          <a:prstGeom prst="rect">
            <a:avLst/>
          </a:prstGeom>
          <a:noFill/>
        </p:spPr>
        <p:txBody>
          <a:bodyPr wrap="none" lIns="0" tIns="0" rIns="0" rtlCol="0">
            <a:spAutoFit/>
          </a:bodyPr>
          <a:lstStyle/>
          <a:p>
            <a:pPr>
              <a:lnSpc>
                <a:spcPts val="2000"/>
              </a:lnSpc>
              <a:tabLst>
                <a:tab pos="76200" algn="l"/>
              </a:tabLst>
            </a:pPr>
            <a:r>
              <a:rPr lang="en-US" altLang="zh-CN" dirty="0" smtClean="0"/>
              <a:t>	</a:t>
            </a:r>
            <a:r>
              <a:rPr lang="en-US" altLang="zh-CN" sz="2004" dirty="0" smtClean="0">
                <a:solidFill>
                  <a:srgbClr val="000000"/>
                </a:solidFill>
                <a:latin typeface="Cambria Math" pitchFamily="18" charset="0"/>
                <a:cs typeface="Cambria Math" pitchFamily="18" charset="0"/>
              </a:rPr>
              <a:t>Pa</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s</a:t>
            </a:r>
          </a:p>
          <a:p>
            <a:pPr>
              <a:lnSpc>
                <a:spcPts val="2800"/>
              </a:lnSpc>
              <a:tabLst>
                <a:tab pos="76200" algn="l"/>
              </a:tabLst>
            </a:pPr>
            <a:r>
              <a:rPr lang="en-US" altLang="zh-CN" sz="2004" dirty="0" smtClean="0">
                <a:solidFill>
                  <a:srgbClr val="000000"/>
                </a:solidFill>
                <a:latin typeface="Cambria Math" pitchFamily="18" charset="0"/>
                <a:cs typeface="Cambria Math" pitchFamily="18" charset="0"/>
              </a:rPr>
              <a:t>kg</a:t>
            </a:r>
            <a:r>
              <a:rPr lang="en-US" altLang="zh-CN" sz="2004" dirty="0" smtClean="0">
                <a:latin typeface="Times New Roman" pitchFamily="18" charset="0"/>
                <a:cs typeface="Times New Roman" pitchFamily="18" charset="0"/>
              </a:rPr>
              <a:t>/</a:t>
            </a: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3</a:t>
            </a:r>
          </a:p>
        </p:txBody>
      </p:sp>
      <p:sp>
        <p:nvSpPr>
          <p:cNvPr id="22" name="TextBox 1"/>
          <p:cNvSpPr txBox="1"/>
          <p:nvPr/>
        </p:nvSpPr>
        <p:spPr>
          <a:xfrm>
            <a:off x="4419600" y="2959100"/>
            <a:ext cx="1778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a:t>
            </a:r>
          </a:p>
        </p:txBody>
      </p:sp>
      <p:sp>
        <p:nvSpPr>
          <p:cNvPr id="23" name="TextBox 1"/>
          <p:cNvSpPr txBox="1"/>
          <p:nvPr/>
        </p:nvSpPr>
        <p:spPr>
          <a:xfrm>
            <a:off x="6172200" y="2706881"/>
            <a:ext cx="670055" cy="341119"/>
          </a:xfrm>
          <a:prstGeom prst="rect">
            <a:avLst/>
          </a:prstGeom>
          <a:noFill/>
        </p:spPr>
        <p:txBody>
          <a:bodyPr wrap="none" lIns="0" tIns="0" rIns="0" rtlCol="0">
            <a:spAutoFit/>
          </a:bodyPr>
          <a:lstStyle/>
          <a:p>
            <a:pPr>
              <a:lnSpc>
                <a:spcPts val="2300"/>
              </a:lnSpc>
              <a:tabLst/>
            </a:pP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2</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s</a:t>
            </a:r>
          </a:p>
        </p:txBody>
      </p:sp>
      <p:sp>
        <p:nvSpPr>
          <p:cNvPr id="24" name="TextBox 1"/>
          <p:cNvSpPr txBox="1"/>
          <p:nvPr/>
        </p:nvSpPr>
        <p:spPr>
          <a:xfrm>
            <a:off x="4902200" y="2692400"/>
            <a:ext cx="1325427" cy="764312"/>
          </a:xfrm>
          <a:prstGeom prst="rect">
            <a:avLst/>
          </a:prstGeom>
          <a:noFill/>
        </p:spPr>
        <p:txBody>
          <a:bodyPr wrap="none" lIns="0" tIns="0" rIns="0" rtlCol="0">
            <a:spAutoFit/>
          </a:bodyPr>
          <a:lstStyle/>
          <a:p>
            <a:pPr>
              <a:lnSpc>
                <a:spcPts val="2300"/>
              </a:lnSpc>
              <a:tabLst>
                <a:tab pos="520700" algn="l"/>
              </a:tabLst>
            </a:pPr>
            <a:r>
              <a:rPr lang="en-US" altLang="zh-CN" sz="2004" dirty="0" smtClean="0">
                <a:solidFill>
                  <a:srgbClr val="000000"/>
                </a:solidFill>
                <a:latin typeface="Cambria Math" pitchFamily="18" charset="0"/>
                <a:cs typeface="Cambria Math" pitchFamily="18" charset="0"/>
              </a:rPr>
              <a:t>[(kg</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m</a:t>
            </a:r>
            <a:r>
              <a:rPr lang="en-US" altLang="zh-CN" sz="2004" dirty="0" smtClean="0">
                <a:latin typeface="Times New Roman" pitchFamily="18" charset="0"/>
                <a:cs typeface="Times New Roman" pitchFamily="18" charset="0"/>
              </a:rPr>
              <a:t>/</a:t>
            </a:r>
            <a:r>
              <a:rPr lang="en-US" altLang="zh-CN" sz="2004" dirty="0" smtClean="0">
                <a:solidFill>
                  <a:srgbClr val="000000"/>
                </a:solidFill>
                <a:latin typeface="Cambria Math" pitchFamily="18" charset="0"/>
                <a:cs typeface="Cambria Math" pitchFamily="18" charset="0"/>
              </a:rPr>
              <a:t>s</a:t>
            </a:r>
            <a:r>
              <a:rPr lang="en-US" altLang="zh-CN" sz="1464" baseline="30000" dirty="0" smtClean="0">
                <a:solidFill>
                  <a:srgbClr val="000000"/>
                </a:solidFill>
                <a:latin typeface="Cambria Math" pitchFamily="18" charset="0"/>
                <a:cs typeface="Cambria Math" pitchFamily="18" charset="0"/>
              </a:rPr>
              <a:t>2</a:t>
            </a:r>
            <a:r>
              <a:rPr lang="en-US" altLang="zh-CN" sz="1464" dirty="0" smtClean="0">
                <a:solidFill>
                  <a:srgbClr val="000000"/>
                </a:solidFill>
                <a:latin typeface="Cambria Math" pitchFamily="18" charset="0"/>
                <a:cs typeface="Cambria Math" pitchFamily="18" charset="0"/>
              </a:rPr>
              <a:t>)/ </a:t>
            </a:r>
          </a:p>
          <a:p>
            <a:pPr>
              <a:lnSpc>
                <a:spcPts val="1000"/>
              </a:lnSpc>
            </a:pPr>
            <a:endParaRPr lang="en-US" altLang="zh-CN" dirty="0" smtClean="0"/>
          </a:p>
          <a:p>
            <a:pPr>
              <a:lnSpc>
                <a:spcPts val="2300"/>
              </a:lnSpc>
              <a:tabLst>
                <a:tab pos="520700" algn="l"/>
              </a:tabLst>
            </a:pPr>
            <a:r>
              <a:rPr lang="en-US" altLang="zh-CN" dirty="0" smtClean="0"/>
              <a:t>	</a:t>
            </a:r>
            <a:r>
              <a:rPr lang="en-US" altLang="zh-CN" sz="2004" dirty="0" smtClean="0">
                <a:solidFill>
                  <a:srgbClr val="000000"/>
                </a:solidFill>
                <a:latin typeface="Cambria Math" pitchFamily="18" charset="0"/>
                <a:cs typeface="Cambria Math" pitchFamily="18" charset="0"/>
              </a:rPr>
              <a:t>kg</a:t>
            </a:r>
            <a:r>
              <a:rPr lang="en-US" altLang="zh-CN" sz="2004" dirty="0" smtClean="0">
                <a:latin typeface="Times New Roman" pitchFamily="18" charset="0"/>
                <a:cs typeface="Times New Roman" pitchFamily="18" charset="0"/>
              </a:rPr>
              <a:t>/</a:t>
            </a: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3</a:t>
            </a:r>
          </a:p>
        </p:txBody>
      </p:sp>
      <p:sp>
        <p:nvSpPr>
          <p:cNvPr id="25" name="TextBox 1"/>
          <p:cNvSpPr txBox="1"/>
          <p:nvPr/>
        </p:nvSpPr>
        <p:spPr>
          <a:xfrm>
            <a:off x="6959600" y="2959100"/>
            <a:ext cx="1778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a:t>
            </a:r>
          </a:p>
        </p:txBody>
      </p:sp>
      <p:sp>
        <p:nvSpPr>
          <p:cNvPr id="26" name="TextBox 1"/>
          <p:cNvSpPr txBox="1"/>
          <p:nvPr/>
        </p:nvSpPr>
        <p:spPr>
          <a:xfrm>
            <a:off x="7226300" y="2743200"/>
            <a:ext cx="282129" cy="700192"/>
          </a:xfrm>
          <a:prstGeom prst="rect">
            <a:avLst/>
          </a:prstGeom>
          <a:noFill/>
        </p:spPr>
        <p:txBody>
          <a:bodyPr wrap="none" lIns="0" tIns="0" rIns="0" rtlCol="0">
            <a:spAutoFit/>
          </a:bodyPr>
          <a:lstStyle/>
          <a:p>
            <a:pPr>
              <a:lnSpc>
                <a:spcPts val="2300"/>
              </a:lnSpc>
              <a:tabLst>
                <a:tab pos="114300" algn="l"/>
              </a:tabLst>
            </a:pP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2</a:t>
            </a:r>
          </a:p>
          <a:p>
            <a:pPr>
              <a:lnSpc>
                <a:spcPts val="2800"/>
              </a:lnSpc>
              <a:tabLst>
                <a:tab pos="114300" algn="l"/>
              </a:tabLst>
            </a:pPr>
            <a:r>
              <a:rPr lang="en-US" altLang="zh-CN" dirty="0" smtClean="0"/>
              <a:t>	</a:t>
            </a:r>
            <a:r>
              <a:rPr lang="en-US" altLang="zh-CN" sz="2004" dirty="0" smtClean="0">
                <a:solidFill>
                  <a:srgbClr val="000000"/>
                </a:solidFill>
                <a:latin typeface="Cambria Math" pitchFamily="18" charset="0"/>
                <a:cs typeface="Cambria Math" pitchFamily="18" charset="0"/>
              </a:rPr>
              <a:t>s</a:t>
            </a:r>
          </a:p>
        </p:txBody>
      </p:sp>
      <p:sp>
        <p:nvSpPr>
          <p:cNvPr id="27" name="TextBox 1"/>
          <p:cNvSpPr txBox="1"/>
          <p:nvPr/>
        </p:nvSpPr>
        <p:spPr>
          <a:xfrm>
            <a:off x="901700" y="3505200"/>
            <a:ext cx="7181453" cy="2828980"/>
          </a:xfrm>
          <a:prstGeom prst="rect">
            <a:avLst/>
          </a:prstGeom>
          <a:noFill/>
        </p:spPr>
        <p:txBody>
          <a:bodyPr wrap="none" lIns="0" tIns="0" rIns="0" rtlCol="0">
            <a:spAutoFit/>
          </a:bodyPr>
          <a:lstStyle/>
          <a:p>
            <a:pPr>
              <a:lnSpc>
                <a:spcPts val="2000"/>
              </a:lnSpc>
              <a:tabLst>
                <a:tab pos="508000" algn="l"/>
                <a:tab pos="698500" algn="l"/>
                <a:tab pos="711200" algn="l"/>
                <a:tab pos="736600" algn="l"/>
              </a:tabLst>
            </a:pPr>
            <a:r>
              <a:rPr lang="en-US" altLang="zh-CN" dirty="0" smtClean="0"/>
              <a:t>			</a:t>
            </a:r>
            <a:r>
              <a:rPr lang="en-US" altLang="zh-CN" dirty="0" smtClean="0">
                <a:solidFill>
                  <a:srgbClr val="00B0F0"/>
                </a:solidFill>
              </a:rPr>
              <a:t>	</a:t>
            </a:r>
            <a:r>
              <a:rPr lang="en-US" altLang="zh-CN" sz="2004" dirty="0" smtClean="0">
                <a:solidFill>
                  <a:srgbClr val="00B0F0"/>
                </a:solidFill>
                <a:latin typeface="Times New Roman" pitchFamily="18" charset="0"/>
                <a:cs typeface="Times New Roman" pitchFamily="18" charset="0"/>
              </a:rPr>
              <a:t>因单位中只有长度和时间量纲，故称运动黏度</a:t>
            </a:r>
            <a:r>
              <a:rPr lang="en-US" altLang="zh-CN" sz="2004"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tab pos="508000" algn="l"/>
                <a:tab pos="698500" algn="l"/>
                <a:tab pos="711200" algn="l"/>
                <a:tab pos="736600" algn="l"/>
              </a:tabLst>
            </a:pPr>
            <a:r>
              <a:rPr lang="en-US" altLang="zh-CN" dirty="0" smtClean="0"/>
              <a:t>			</a:t>
            </a:r>
            <a:r>
              <a:rPr lang="en-US" altLang="zh-CN" sz="2004" dirty="0" smtClean="0">
                <a:solidFill>
                  <a:srgbClr val="000000"/>
                </a:solidFill>
                <a:latin typeface="黑体" pitchFamily="18" charset="0"/>
                <a:cs typeface="黑体" pitchFamily="18" charset="0"/>
              </a:rPr>
              <a:t>3.影响黏性的因素</a:t>
            </a:r>
          </a:p>
          <a:p>
            <a:pPr>
              <a:lnSpc>
                <a:spcPts val="1000"/>
              </a:lnSpc>
            </a:pPr>
            <a:endParaRPr lang="en-US" altLang="zh-CN" dirty="0" smtClean="0"/>
          </a:p>
          <a:p>
            <a:pPr>
              <a:lnSpc>
                <a:spcPts val="2600"/>
              </a:lnSpc>
              <a:tabLst>
                <a:tab pos="508000" algn="l"/>
                <a:tab pos="698500" algn="l"/>
                <a:tab pos="711200" algn="l"/>
                <a:tab pos="7366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流体的黏性受压力和温度的影响。</a:t>
            </a:r>
          </a:p>
          <a:p>
            <a:pPr>
              <a:lnSpc>
                <a:spcPts val="1000"/>
              </a:lnSpc>
            </a:pPr>
            <a:endParaRPr lang="en-US" altLang="zh-CN" dirty="0" smtClean="0"/>
          </a:p>
          <a:p>
            <a:pPr>
              <a:lnSpc>
                <a:spcPts val="2800"/>
              </a:lnSpc>
              <a:tabLst>
                <a:tab pos="508000" algn="l"/>
                <a:tab pos="698500" algn="l"/>
                <a:tab pos="711200" algn="l"/>
                <a:tab pos="7366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a:t>
            </a:r>
            <a:r>
              <a:rPr lang="en-US" altLang="zh-CN" sz="2004" dirty="0" smtClean="0">
                <a:solidFill>
                  <a:srgbClr val="000000"/>
                </a:solidFill>
                <a:latin typeface="Times New Roman" pitchFamily="18" charset="0"/>
                <a:cs typeface="Times New Roman" pitchFamily="18" charset="0"/>
              </a:rPr>
              <a:t>）</a:t>
            </a:r>
            <a:r>
              <a:rPr lang="en-US" altLang="zh-CN" sz="2004" b="1" dirty="0" smtClean="0">
                <a:solidFill>
                  <a:srgbClr val="000000"/>
                </a:solidFill>
                <a:latin typeface="Times New Roman" pitchFamily="18" charset="0"/>
                <a:cs typeface="Times New Roman" pitchFamily="18" charset="0"/>
              </a:rPr>
              <a:t>压力影响</a:t>
            </a:r>
            <a:r>
              <a:rPr lang="en-US" altLang="zh-CN" sz="2004" dirty="0" smtClean="0">
                <a:solidFill>
                  <a:srgbClr val="000000"/>
                </a:solidFill>
                <a:latin typeface="Garamond" pitchFamily="18" charset="0"/>
                <a:cs typeface="Garamond" pitchFamily="18" charset="0"/>
              </a:rPr>
              <a:t>——</a:t>
            </a:r>
            <a:r>
              <a:rPr lang="en-US" altLang="zh-CN" sz="2004" dirty="0" smtClean="0">
                <a:solidFill>
                  <a:srgbClr val="000000"/>
                </a:solidFill>
                <a:latin typeface="Times New Roman" pitchFamily="18" charset="0"/>
                <a:cs typeface="Times New Roman" pitchFamily="18" charset="0"/>
              </a:rPr>
              <a:t>在通常压力下，压力对流体的黏性影响</a:t>
            </a:r>
          </a:p>
          <a:p>
            <a:pPr>
              <a:lnSpc>
                <a:spcPts val="1000"/>
              </a:lnSpc>
            </a:pPr>
            <a:endParaRPr lang="en-US" altLang="zh-CN" dirty="0" smtClean="0"/>
          </a:p>
          <a:p>
            <a:pPr>
              <a:lnSpc>
                <a:spcPts val="2300"/>
              </a:lnSpc>
              <a:tabLst>
                <a:tab pos="508000" algn="l"/>
                <a:tab pos="698500" algn="l"/>
                <a:tab pos="711200" algn="l"/>
                <a:tab pos="736600" algn="l"/>
              </a:tabLst>
            </a:pPr>
            <a:r>
              <a:rPr lang="en-US" altLang="zh-CN" sz="2004" dirty="0" smtClean="0">
                <a:solidFill>
                  <a:srgbClr val="000000"/>
                </a:solidFill>
                <a:latin typeface="Times New Roman" pitchFamily="18" charset="0"/>
                <a:cs typeface="Times New Roman" pitchFamily="18" charset="0"/>
              </a:rPr>
              <a:t>很小；在高压下，流体（包括液体和气体）的黏性随压力的升高</a:t>
            </a:r>
          </a:p>
          <a:p>
            <a:pPr>
              <a:lnSpc>
                <a:spcPts val="1000"/>
              </a:lnSpc>
            </a:pPr>
            <a:endParaRPr lang="en-US" altLang="zh-CN" dirty="0" smtClean="0"/>
          </a:p>
          <a:p>
            <a:pPr>
              <a:lnSpc>
                <a:spcPts val="2600"/>
              </a:lnSpc>
              <a:tabLst>
                <a:tab pos="508000" algn="l"/>
                <a:tab pos="698500" algn="l"/>
                <a:tab pos="711200" algn="l"/>
                <a:tab pos="736600" algn="l"/>
              </a:tabLst>
            </a:pPr>
            <a:r>
              <a:rPr lang="en-US" altLang="zh-CN" sz="2006" dirty="0" smtClean="0">
                <a:solidFill>
                  <a:srgbClr val="000000"/>
                </a:solidFill>
                <a:latin typeface="Times New Roman" pitchFamily="18" charset="0"/>
                <a:cs typeface="Times New Roman" pitchFamily="18" charset="0"/>
              </a:rPr>
              <a:t>而增大。</a:t>
            </a:r>
          </a:p>
        </p:txBody>
      </p:sp>
      <p:sp>
        <p:nvSpPr>
          <p:cNvPr id="28" name="TextBox 1"/>
          <p:cNvSpPr txBox="1"/>
          <p:nvPr/>
        </p:nvSpPr>
        <p:spPr>
          <a:xfrm>
            <a:off x="1473200" y="317500"/>
            <a:ext cx="7112000" cy="1104900"/>
          </a:xfrm>
          <a:prstGeom prst="rect">
            <a:avLst/>
          </a:prstGeom>
          <a:noFill/>
        </p:spPr>
        <p:txBody>
          <a:bodyPr wrap="none" lIns="0" tIns="0" rIns="0" rtlCol="0">
            <a:spAutoFit/>
          </a:bodyPr>
          <a:lstStyle/>
          <a:p>
            <a:pPr>
              <a:lnSpc>
                <a:spcPts val="2300"/>
              </a:lnSpc>
              <a:tabLst>
                <a:tab pos="1841500" algn="l"/>
              </a:tabLst>
            </a:pPr>
            <a:r>
              <a:rPr lang="en-US" altLang="zh-CN" dirty="0" smtClean="0"/>
              <a:t>	</a:t>
            </a:r>
            <a:r>
              <a:rPr lang="en-US" altLang="zh-CN" sz="2400" dirty="0" smtClean="0">
                <a:solidFill>
                  <a:srgbClr val="000000"/>
                </a:solidFill>
                <a:latin typeface="黑体" pitchFamily="18" charset="0"/>
                <a:cs typeface="黑体" pitchFamily="18" charset="0"/>
              </a:rPr>
              <a:t>1.4</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流体的黏性</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1841500" algn="l"/>
              </a:tabLst>
            </a:pPr>
            <a:r>
              <a:rPr lang="en-US" altLang="zh-CN" sz="2004" dirty="0" smtClean="0">
                <a:solidFill>
                  <a:srgbClr val="000000"/>
                </a:solidFill>
                <a:latin typeface="Times New Roman" pitchFamily="18" charset="0"/>
                <a:cs typeface="Times New Roman" pitchFamily="18" charset="0"/>
              </a:rPr>
              <a:t>工程中还常用动力黏度和流体密度的比值来表示黏度，称为流体</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0" name="Picture 3"/>
          <p:cNvPicPr>
            <a:picLocks noChangeAspect="1" noChangeArrowheads="1"/>
          </p:cNvPicPr>
          <p:nvPr/>
        </p:nvPicPr>
        <p:blipFill>
          <a:blip r:embed="rId3" cstate="print"/>
          <a:srcRect/>
          <a:stretch>
            <a:fillRect/>
          </a:stretch>
        </p:blipFill>
        <p:spPr bwMode="auto">
          <a:xfrm>
            <a:off x="1219200" y="2514600"/>
            <a:ext cx="6286500" cy="3657600"/>
          </a:xfrm>
          <a:prstGeom prst="rect">
            <a:avLst/>
          </a:prstGeom>
          <a:noFill/>
        </p:spPr>
      </p:pic>
      <p:pic>
        <p:nvPicPr>
          <p:cNvPr id="11"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927100" y="1041400"/>
            <a:ext cx="7566174" cy="328295"/>
          </a:xfrm>
          <a:prstGeom prst="rect">
            <a:avLst/>
          </a:prstGeom>
          <a:noFill/>
        </p:spPr>
        <p:txBody>
          <a:bodyPr wrap="none" lIns="0" tIns="0" rIns="0" rtlCol="0">
            <a:spAutoFit/>
          </a:bodyPr>
          <a:lstStyle/>
          <a:p>
            <a:pPr>
              <a:lnSpc>
                <a:spcPts val="2200"/>
              </a:lnSpc>
              <a:tabLst/>
            </a:pPr>
            <a:r>
              <a:rPr lang="en-US" altLang="zh-CN" sz="2006" dirty="0" smtClean="0">
                <a:solidFill>
                  <a:srgbClr val="000000"/>
                </a:solidFill>
                <a:latin typeface="Times New Roman" pitchFamily="18" charset="0"/>
                <a:cs typeface="Times New Roman" pitchFamily="18" charset="0"/>
              </a:rPr>
              <a:t>（</a:t>
            </a:r>
            <a:r>
              <a:rPr lang="en-US" altLang="zh-CN" sz="2006" dirty="0" smtClean="0">
                <a:solidFill>
                  <a:srgbClr val="000000"/>
                </a:solidFill>
                <a:latin typeface="Garamond" pitchFamily="18" charset="0"/>
                <a:cs typeface="Garamond" pitchFamily="18" charset="0"/>
              </a:rPr>
              <a:t>2</a:t>
            </a:r>
            <a:r>
              <a:rPr lang="en-US" altLang="zh-CN" sz="2006" dirty="0" smtClean="0">
                <a:solidFill>
                  <a:srgbClr val="000000"/>
                </a:solidFill>
                <a:latin typeface="Times New Roman" pitchFamily="18" charset="0"/>
                <a:cs typeface="Times New Roman" pitchFamily="18" charset="0"/>
              </a:rPr>
              <a:t>）</a:t>
            </a:r>
            <a:r>
              <a:rPr lang="en-US" altLang="zh-CN" sz="2006" b="1" dirty="0" smtClean="0">
                <a:solidFill>
                  <a:srgbClr val="000000"/>
                </a:solidFill>
                <a:latin typeface="Times New Roman" pitchFamily="18" charset="0"/>
                <a:cs typeface="Times New Roman" pitchFamily="18" charset="0"/>
              </a:rPr>
              <a:t>温度的影响</a:t>
            </a:r>
            <a:r>
              <a:rPr lang="en-US" altLang="zh-CN" sz="2006" dirty="0" smtClean="0">
                <a:solidFill>
                  <a:srgbClr val="000000"/>
                </a:solidFill>
                <a:latin typeface="Garamond" pitchFamily="18" charset="0"/>
                <a:cs typeface="Garamond" pitchFamily="18" charset="0"/>
              </a:rPr>
              <a:t>——</a:t>
            </a:r>
            <a:r>
              <a:rPr lang="en-US" altLang="zh-CN" sz="2006" dirty="0" smtClean="0">
                <a:solidFill>
                  <a:srgbClr val="000000"/>
                </a:solidFill>
                <a:latin typeface="Times New Roman" pitchFamily="18" charset="0"/>
                <a:cs typeface="Times New Roman" pitchFamily="18" charset="0"/>
              </a:rPr>
              <a:t>黏性受温度的影响很大。温度升高，</a:t>
            </a:r>
            <a:r>
              <a:rPr lang="en-US" altLang="zh-CN" sz="2006" b="1" dirty="0" smtClean="0">
                <a:solidFill>
                  <a:srgbClr val="000000"/>
                </a:solidFill>
                <a:latin typeface="Times New Roman" pitchFamily="18" charset="0"/>
                <a:cs typeface="Times New Roman" pitchFamily="18" charset="0"/>
              </a:rPr>
              <a:t>液体分子</a:t>
            </a:r>
          </a:p>
        </p:txBody>
      </p:sp>
      <p:sp>
        <p:nvSpPr>
          <p:cNvPr id="12" name="TextBox 1"/>
          <p:cNvSpPr txBox="1"/>
          <p:nvPr/>
        </p:nvSpPr>
        <p:spPr>
          <a:xfrm>
            <a:off x="482600" y="1498600"/>
            <a:ext cx="7957307" cy="302647"/>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间的吸引力减少，液体的黏性降低；</a:t>
            </a:r>
            <a:r>
              <a:rPr lang="en-US" altLang="zh-CN" sz="2004" b="1" dirty="0" smtClean="0">
                <a:solidFill>
                  <a:srgbClr val="000000"/>
                </a:solidFill>
                <a:latin typeface="Times New Roman" pitchFamily="18" charset="0"/>
                <a:cs typeface="Times New Roman" pitchFamily="18" charset="0"/>
              </a:rPr>
              <a:t>气体分子</a:t>
            </a:r>
            <a:r>
              <a:rPr lang="en-US" altLang="zh-CN" sz="2004" dirty="0" smtClean="0">
                <a:solidFill>
                  <a:srgbClr val="000000"/>
                </a:solidFill>
                <a:latin typeface="Times New Roman" pitchFamily="18" charset="0"/>
                <a:cs typeface="Times New Roman" pitchFamily="18" charset="0"/>
              </a:rPr>
              <a:t>的热运动越强烈，动量交</a:t>
            </a:r>
          </a:p>
        </p:txBody>
      </p:sp>
      <p:sp>
        <p:nvSpPr>
          <p:cNvPr id="13" name="TextBox 1"/>
          <p:cNvSpPr txBox="1"/>
          <p:nvPr/>
        </p:nvSpPr>
        <p:spPr>
          <a:xfrm>
            <a:off x="482600" y="1955800"/>
            <a:ext cx="56515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Times New Roman" pitchFamily="18" charset="0"/>
                <a:cs typeface="Times New Roman" pitchFamily="18" charset="0"/>
              </a:rPr>
              <a:t>换就越频繁，气体的黏性也就越大。如图</a:t>
            </a:r>
            <a:r>
              <a:rPr lang="en-US" altLang="zh-CN" sz="2004" dirty="0" smtClean="0">
                <a:solidFill>
                  <a:srgbClr val="000000"/>
                </a:solidFill>
                <a:latin typeface="Garamond" pitchFamily="18" charset="0"/>
                <a:cs typeface="Garamond" pitchFamily="18" charset="0"/>
              </a:rPr>
              <a:t>1-4</a:t>
            </a:r>
            <a:r>
              <a:rPr lang="en-US" altLang="zh-CN" sz="2004" dirty="0" smtClean="0">
                <a:solidFill>
                  <a:srgbClr val="000000"/>
                </a:solidFill>
                <a:latin typeface="Times New Roman" pitchFamily="18" charset="0"/>
                <a:cs typeface="Times New Roman" pitchFamily="18" charset="0"/>
              </a:rPr>
              <a:t>所示。</a:t>
            </a:r>
          </a:p>
        </p:txBody>
      </p:sp>
      <p:sp>
        <p:nvSpPr>
          <p:cNvPr id="14" name="TextBox 1"/>
          <p:cNvSpPr txBox="1"/>
          <p:nvPr/>
        </p:nvSpPr>
        <p:spPr>
          <a:xfrm>
            <a:off x="3314700" y="292100"/>
            <a:ext cx="2133600" cy="292100"/>
          </a:xfrm>
          <a:prstGeom prst="rect">
            <a:avLst/>
          </a:prstGeom>
          <a:noFill/>
        </p:spPr>
        <p:txBody>
          <a:bodyPr wrap="none" lIns="0" tIns="0" rIns="0" rtlCol="0">
            <a:spAutoFit/>
          </a:bodyPr>
          <a:lstStyle/>
          <a:p>
            <a:pPr>
              <a:lnSpc>
                <a:spcPts val="2300"/>
              </a:lnSpc>
              <a:tabLst/>
            </a:pPr>
            <a:r>
              <a:rPr lang="en-US" altLang="zh-CN" sz="2400" dirty="0" smtClean="0">
                <a:solidFill>
                  <a:srgbClr val="000000"/>
                </a:solidFill>
                <a:latin typeface="黑体" pitchFamily="18" charset="0"/>
                <a:cs typeface="黑体" pitchFamily="18" charset="0"/>
              </a:rPr>
              <a:t>1.4</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流体的黏性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9" name="Picture 3"/>
          <p:cNvPicPr>
            <a:picLocks noChangeAspect="1" noChangeArrowheads="1"/>
          </p:cNvPicPr>
          <p:nvPr/>
        </p:nvPicPr>
        <p:blipFill>
          <a:blip r:embed="rId3" cstate="print"/>
          <a:srcRect/>
          <a:stretch>
            <a:fillRect/>
          </a:stretch>
        </p:blipFill>
        <p:spPr bwMode="auto">
          <a:xfrm>
            <a:off x="4051300" y="825500"/>
            <a:ext cx="4343400" cy="5422900"/>
          </a:xfrm>
          <a:prstGeom prst="rect">
            <a:avLst/>
          </a:prstGeom>
          <a:noFill/>
        </p:spPr>
      </p:pic>
      <p:pic>
        <p:nvPicPr>
          <p:cNvPr id="10"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3314700" y="292100"/>
            <a:ext cx="2133600" cy="292100"/>
          </a:xfrm>
          <a:prstGeom prst="rect">
            <a:avLst/>
          </a:prstGeom>
          <a:noFill/>
        </p:spPr>
        <p:txBody>
          <a:bodyPr wrap="none" lIns="0" tIns="0" rIns="0" rtlCol="0">
            <a:spAutoFit/>
          </a:bodyPr>
          <a:lstStyle/>
          <a:p>
            <a:pPr>
              <a:lnSpc>
                <a:spcPts val="2300"/>
              </a:lnSpc>
              <a:tabLst/>
            </a:pPr>
            <a:r>
              <a:rPr lang="en-US" altLang="zh-CN" sz="2400" dirty="0" smtClean="0">
                <a:solidFill>
                  <a:srgbClr val="000000"/>
                </a:solidFill>
                <a:latin typeface="黑体" pitchFamily="18" charset="0"/>
                <a:cs typeface="黑体" pitchFamily="18" charset="0"/>
              </a:rPr>
              <a:t>1.4</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流体的黏性</a:t>
            </a:r>
          </a:p>
        </p:txBody>
      </p:sp>
      <p:sp>
        <p:nvSpPr>
          <p:cNvPr id="11" name="TextBox 1"/>
          <p:cNvSpPr txBox="1"/>
          <p:nvPr/>
        </p:nvSpPr>
        <p:spPr>
          <a:xfrm>
            <a:off x="774700" y="1689100"/>
            <a:ext cx="2933700" cy="1181100"/>
          </a:xfrm>
          <a:prstGeom prst="rect">
            <a:avLst/>
          </a:prstGeom>
          <a:noFill/>
        </p:spPr>
        <p:txBody>
          <a:bodyPr wrap="none" lIns="0" tIns="0" rIns="0" rtlCol="0">
            <a:spAutoFit/>
          </a:bodyPr>
          <a:lstStyle/>
          <a:p>
            <a:pPr>
              <a:lnSpc>
                <a:spcPts val="2100"/>
              </a:lnSpc>
              <a:tabLst/>
            </a:pPr>
            <a:r>
              <a:rPr lang="en-US" altLang="zh-CN" sz="2004" dirty="0" smtClean="0">
                <a:solidFill>
                  <a:srgbClr val="000000"/>
                </a:solidFill>
                <a:latin typeface="Times New Roman" pitchFamily="18" charset="0"/>
                <a:cs typeface="Times New Roman" pitchFamily="18" charset="0"/>
              </a:rPr>
              <a:t>图1-5中可以看出，水的</a:t>
            </a:r>
            <a:r>
              <a:rPr lang="en-US" altLang="zh-CN" sz="2004" dirty="0" smtClean="0">
                <a:solidFill>
                  <a:srgbClr val="000000"/>
                </a:solidFill>
                <a:latin typeface="Cambria Math" pitchFamily="18" charset="0"/>
                <a:cs typeface="Cambria Math" pitchFamily="18" charset="0"/>
              </a:rPr>
              <a:t>𝜇</a:t>
            </a:r>
          </a:p>
          <a:p>
            <a:pPr>
              <a:lnSpc>
                <a:spcPts val="1000"/>
              </a:lnSpc>
            </a:pPr>
            <a:endParaRPr lang="en-US" altLang="zh-CN" dirty="0" smtClean="0"/>
          </a:p>
          <a:p>
            <a:pPr>
              <a:lnSpc>
                <a:spcPts val="2600"/>
              </a:lnSpc>
              <a:tabLst/>
            </a:pPr>
            <a:r>
              <a:rPr lang="en-US" altLang="zh-CN" sz="2004" dirty="0" smtClean="0">
                <a:solidFill>
                  <a:srgbClr val="000000"/>
                </a:solidFill>
                <a:latin typeface="Times New Roman" pitchFamily="18" charset="0"/>
                <a:cs typeface="Times New Roman" pitchFamily="18" charset="0"/>
              </a:rPr>
              <a:t>值大于空气的</a:t>
            </a:r>
            <a:r>
              <a:rPr lang="en-US" altLang="zh-CN" sz="2004" dirty="0" smtClean="0">
                <a:solidFill>
                  <a:srgbClr val="000000"/>
                </a:solidFill>
                <a:latin typeface="Cambria Math" pitchFamily="18" charset="0"/>
                <a:cs typeface="Cambria Math" pitchFamily="18" charset="0"/>
              </a:rPr>
              <a:t>𝜇</a:t>
            </a:r>
            <a:r>
              <a:rPr lang="en-US" altLang="zh-CN" sz="2004" dirty="0" smtClean="0">
                <a:solidFill>
                  <a:srgbClr val="000000"/>
                </a:solidFill>
                <a:latin typeface="Times New Roman" pitchFamily="18" charset="0"/>
                <a:cs typeface="Times New Roman" pitchFamily="18" charset="0"/>
              </a:rPr>
              <a:t>值，但水的</a:t>
            </a:r>
          </a:p>
          <a:p>
            <a:pPr>
              <a:lnSpc>
                <a:spcPts val="1000"/>
              </a:lnSpc>
            </a:pPr>
            <a:endParaRPr lang="en-US" altLang="zh-CN" dirty="0" smtClean="0"/>
          </a:p>
          <a:p>
            <a:pPr>
              <a:lnSpc>
                <a:spcPts val="2600"/>
              </a:lnSpc>
              <a:tabLst/>
            </a:pPr>
            <a:r>
              <a:rPr lang="en-US" altLang="zh-CN" sz="2004" dirty="0" smtClean="0">
                <a:solidFill>
                  <a:srgbClr val="000000"/>
                </a:solidFill>
                <a:latin typeface="Cambria Math" pitchFamily="18" charset="0"/>
                <a:cs typeface="Cambria Math" pitchFamily="18" charset="0"/>
              </a:rPr>
              <a:t>𝜈</a:t>
            </a:r>
            <a:r>
              <a:rPr lang="en-US" altLang="zh-CN" sz="2004" dirty="0" smtClean="0">
                <a:solidFill>
                  <a:srgbClr val="000000"/>
                </a:solidFill>
                <a:latin typeface="Times New Roman" pitchFamily="18" charset="0"/>
                <a:cs typeface="Times New Roman" pitchFamily="18" charset="0"/>
              </a:rPr>
              <a:t>值却小于空气的</a:t>
            </a:r>
            <a:r>
              <a:rPr lang="en-US" altLang="zh-CN" sz="2004" dirty="0" smtClean="0">
                <a:solidFill>
                  <a:srgbClr val="000000"/>
                </a:solidFill>
                <a:latin typeface="Cambria Math" pitchFamily="18" charset="0"/>
                <a:cs typeface="Cambria Math" pitchFamily="18" charset="0"/>
              </a:rPr>
              <a:t>𝜈</a:t>
            </a:r>
            <a:r>
              <a:rPr lang="en-US" altLang="zh-CN" sz="2004" dirty="0" smtClean="0">
                <a:solidFill>
                  <a:srgbClr val="000000"/>
                </a:solidFill>
                <a:latin typeface="Times New Roman" pitchFamily="18" charset="0"/>
                <a:cs typeface="Times New Roman" pitchFamily="18" charset="0"/>
              </a:rPr>
              <a:t>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0" name="Picture 3"/>
          <p:cNvPicPr>
            <a:picLocks noChangeAspect="1" noChangeArrowheads="1"/>
          </p:cNvPicPr>
          <p:nvPr/>
        </p:nvPicPr>
        <p:blipFill>
          <a:blip r:embed="rId3" cstate="print"/>
          <a:srcRect/>
          <a:stretch>
            <a:fillRect/>
          </a:stretch>
        </p:blipFill>
        <p:spPr bwMode="auto">
          <a:xfrm>
            <a:off x="5930900" y="2286000"/>
            <a:ext cx="2921000" cy="2933700"/>
          </a:xfrm>
          <a:prstGeom prst="rect">
            <a:avLst/>
          </a:prstGeom>
          <a:noFill/>
        </p:spPr>
      </p:pic>
      <p:sp>
        <p:nvSpPr>
          <p:cNvPr id="2" name="TextBox 1"/>
          <p:cNvSpPr txBox="1"/>
          <p:nvPr/>
        </p:nvSpPr>
        <p:spPr>
          <a:xfrm>
            <a:off x="2755900" y="4673600"/>
            <a:ext cx="11176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Cambria Math" pitchFamily="18" charset="0"/>
                <a:cs typeface="Cambria Math" pitchFamily="18" charset="0"/>
              </a:rPr>
              <a:t>𝜏</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𝜏</a:t>
            </a:r>
            <a:r>
              <a:rPr lang="en-US" altLang="zh-CN" sz="1464" dirty="0" smtClean="0">
                <a:solidFill>
                  <a:srgbClr val="000000"/>
                </a:solidFill>
                <a:latin typeface="Cambria Math" pitchFamily="18" charset="0"/>
                <a:cs typeface="Cambria Math" pitchFamily="18" charset="0"/>
              </a:rPr>
              <a:t>0</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𝜂</a:t>
            </a:r>
          </a:p>
        </p:txBody>
      </p:sp>
      <p:sp>
        <p:nvSpPr>
          <p:cNvPr id="12" name="TextBox 1"/>
          <p:cNvSpPr txBox="1"/>
          <p:nvPr/>
        </p:nvSpPr>
        <p:spPr>
          <a:xfrm>
            <a:off x="3924300" y="4635500"/>
            <a:ext cx="279400" cy="609600"/>
          </a:xfrm>
          <a:prstGeom prst="rect">
            <a:avLst/>
          </a:prstGeom>
          <a:noFill/>
        </p:spPr>
        <p:txBody>
          <a:bodyPr wrap="none" lIns="0" tIns="0" rIns="0" rtlCol="0">
            <a:spAutoFit/>
          </a:bodyPr>
          <a:lstStyle/>
          <a:p>
            <a:pPr>
              <a:lnSpc>
                <a:spcPts val="2000"/>
              </a:lnSpc>
              <a:tabLst/>
            </a:pPr>
            <a:r>
              <a:rPr lang="en-US" altLang="zh-CN" sz="2004" u="sng" dirty="0" smtClean="0">
                <a:solidFill>
                  <a:srgbClr val="000000"/>
                </a:solidFill>
                <a:latin typeface="Cambria Math" pitchFamily="18" charset="0"/>
                <a:cs typeface="Cambria Math" pitchFamily="18" charset="0"/>
              </a:rPr>
              <a:t>d𝑢</a:t>
            </a:r>
          </a:p>
          <a:p>
            <a:pPr>
              <a:lnSpc>
                <a:spcPts val="2800"/>
              </a:lnSpc>
              <a:tabLst/>
            </a:pPr>
            <a:r>
              <a:rPr lang="en-US" altLang="zh-CN" sz="2004" dirty="0" smtClean="0">
                <a:solidFill>
                  <a:srgbClr val="000000"/>
                </a:solidFill>
                <a:latin typeface="Cambria Math" pitchFamily="18" charset="0"/>
                <a:cs typeface="Cambria Math" pitchFamily="18" charset="0"/>
              </a:rPr>
              <a:t>d𝑦</a:t>
            </a:r>
          </a:p>
        </p:txBody>
      </p:sp>
      <p:sp>
        <p:nvSpPr>
          <p:cNvPr id="13" name="TextBox 1"/>
          <p:cNvSpPr txBox="1"/>
          <p:nvPr/>
        </p:nvSpPr>
        <p:spPr>
          <a:xfrm>
            <a:off x="1143000" y="5486400"/>
            <a:ext cx="6412012" cy="751488"/>
          </a:xfrm>
          <a:prstGeom prst="rect">
            <a:avLst/>
          </a:prstGeom>
          <a:noFill/>
        </p:spPr>
        <p:txBody>
          <a:bodyPr wrap="none" lIns="0" tIns="0" rIns="0" rtlCol="0">
            <a:spAutoFit/>
          </a:bodyPr>
          <a:lstStyle/>
          <a:p>
            <a:pPr>
              <a:lnSpc>
                <a:spcPts val="2600"/>
              </a:lnSpc>
              <a:tabLst/>
            </a:pPr>
            <a:r>
              <a:rPr lang="en-US" altLang="zh-CN" sz="2004" dirty="0" smtClean="0">
                <a:solidFill>
                  <a:srgbClr val="000000"/>
                </a:solidFill>
                <a:latin typeface="Times New Roman" pitchFamily="18" charset="0"/>
                <a:cs typeface="Times New Roman" pitchFamily="18" charset="0"/>
              </a:rPr>
              <a:t>式中，</a:t>
            </a:r>
            <a:r>
              <a:rPr lang="en-US" altLang="zh-CN" sz="2004" dirty="0" smtClean="0">
                <a:solidFill>
                  <a:srgbClr val="000000"/>
                </a:solidFill>
                <a:latin typeface="Cambria Math" pitchFamily="18" charset="0"/>
                <a:cs typeface="Cambria Math" pitchFamily="18" charset="0"/>
              </a:rPr>
              <a:t>𝜏</a:t>
            </a:r>
            <a:r>
              <a:rPr lang="en-US" altLang="zh-CN" sz="1464" dirty="0" smtClean="0">
                <a:solidFill>
                  <a:srgbClr val="000000"/>
                </a:solidFill>
                <a:latin typeface="Cambria Math" pitchFamily="18" charset="0"/>
                <a:cs typeface="Cambria Math" pitchFamily="18" charset="0"/>
              </a:rPr>
              <a:t>0</a:t>
            </a:r>
            <a:r>
              <a:rPr lang="en-US" altLang="zh-CN" sz="2004" dirty="0" smtClean="0">
                <a:solidFill>
                  <a:srgbClr val="000000"/>
                </a:solidFill>
                <a:latin typeface="Times New Roman" pitchFamily="18" charset="0"/>
                <a:cs typeface="Times New Roman" pitchFamily="18" charset="0"/>
              </a:rPr>
              <a:t>初始切应力，</a:t>
            </a:r>
            <a:r>
              <a:rPr lang="en-US" altLang="zh-CN" sz="2004" dirty="0" smtClean="0">
                <a:solidFill>
                  <a:srgbClr val="000000"/>
                </a:solidFill>
                <a:latin typeface="Cambria Math" pitchFamily="18" charset="0"/>
                <a:cs typeface="Cambria Math" pitchFamily="18" charset="0"/>
              </a:rPr>
              <a:t>N/m</a:t>
            </a:r>
            <a:r>
              <a:rPr lang="en-US" altLang="zh-CN" sz="1464" baseline="30000" dirty="0" smtClean="0">
                <a:solidFill>
                  <a:srgbClr val="000000"/>
                </a:solidFill>
                <a:latin typeface="Cambria Math" pitchFamily="18" charset="0"/>
                <a:cs typeface="Cambria Math" pitchFamily="18" charset="0"/>
              </a:rPr>
              <a:t>2</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Cambria Math" pitchFamily="18" charset="0"/>
                <a:cs typeface="Cambria Math" pitchFamily="18" charset="0"/>
              </a:rPr>
              <a:t>𝜂</a:t>
            </a:r>
            <a:r>
              <a:rPr lang="en-US" altLang="zh-CN" sz="2004" dirty="0" smtClean="0">
                <a:solidFill>
                  <a:srgbClr val="000000"/>
                </a:solidFill>
                <a:latin typeface="Times New Roman" pitchFamily="18" charset="0"/>
                <a:cs typeface="Times New Roman" pitchFamily="18" charset="0"/>
              </a:rPr>
              <a:t>是塑性黏度，</a:t>
            </a:r>
            <a:r>
              <a:rPr lang="en-US" altLang="zh-CN" sz="2004" dirty="0" smtClean="0">
                <a:solidFill>
                  <a:srgbClr val="000000"/>
                </a:solidFill>
                <a:latin typeface="Cambria Math" pitchFamily="18" charset="0"/>
                <a:cs typeface="Cambria Math" pitchFamily="18" charset="0"/>
              </a:rPr>
              <a:t>Pa</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s</a:t>
            </a:r>
            <a:r>
              <a:rPr lang="en-US" altLang="zh-CN" sz="2004" dirty="0" smtClean="0">
                <a:solidFill>
                  <a:srgbClr val="000000"/>
                </a:solidFill>
                <a:latin typeface="Times New Roman" pitchFamily="18" charset="0"/>
                <a:cs typeface="Times New Roman" pitchFamily="18" charset="0"/>
              </a:rPr>
              <a:t>。</a:t>
            </a:r>
          </a:p>
          <a:p>
            <a:pPr>
              <a:lnSpc>
                <a:spcPts val="2900"/>
              </a:lnSpc>
              <a:tabLst/>
            </a:pPr>
            <a:r>
              <a:rPr lang="en-US" altLang="zh-CN" sz="2004" dirty="0" smtClean="0">
                <a:solidFill>
                  <a:srgbClr val="222222"/>
                </a:solidFill>
                <a:latin typeface="Times New Roman" pitchFamily="18" charset="0"/>
                <a:cs typeface="Times New Roman" pitchFamily="18" charset="0"/>
              </a:rPr>
              <a:t>粘土泥浆、沥青、含蜡原油、润滑脂等常属于塑形流体。</a:t>
            </a:r>
          </a:p>
        </p:txBody>
      </p:sp>
      <p:sp>
        <p:nvSpPr>
          <p:cNvPr id="14" name="TextBox 1"/>
          <p:cNvSpPr txBox="1"/>
          <p:nvPr/>
        </p:nvSpPr>
        <p:spPr>
          <a:xfrm>
            <a:off x="838200" y="304800"/>
            <a:ext cx="7606249" cy="4367862"/>
          </a:xfrm>
          <a:prstGeom prst="rect">
            <a:avLst/>
          </a:prstGeom>
          <a:noFill/>
        </p:spPr>
        <p:txBody>
          <a:bodyPr wrap="none" lIns="0" tIns="0" rIns="0" rtlCol="0">
            <a:spAutoFit/>
          </a:bodyPr>
          <a:lstStyle/>
          <a:p>
            <a:pPr>
              <a:lnSpc>
                <a:spcPts val="2300"/>
              </a:lnSpc>
              <a:tabLst>
                <a:tab pos="127000" algn="l"/>
                <a:tab pos="139700" algn="l"/>
                <a:tab pos="596900" algn="l"/>
                <a:tab pos="685800" algn="l"/>
                <a:tab pos="2755900" algn="l"/>
              </a:tabLst>
            </a:pPr>
            <a:r>
              <a:rPr lang="en-US" altLang="zh-CN" dirty="0" smtClean="0"/>
              <a:t>					</a:t>
            </a:r>
            <a:r>
              <a:rPr lang="en-US" altLang="zh-CN" sz="2400" dirty="0" smtClean="0">
                <a:solidFill>
                  <a:srgbClr val="000000"/>
                </a:solidFill>
                <a:latin typeface="黑体" pitchFamily="18" charset="0"/>
                <a:cs typeface="黑体" pitchFamily="18" charset="0"/>
              </a:rPr>
              <a:t>1.4</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流体的黏性</a:t>
            </a:r>
          </a:p>
          <a:p>
            <a:pPr>
              <a:lnSpc>
                <a:spcPts val="1000"/>
              </a:lnSpc>
            </a:pPr>
            <a:endParaRPr lang="en-US" altLang="zh-CN" dirty="0" smtClean="0"/>
          </a:p>
          <a:p>
            <a:pPr>
              <a:lnSpc>
                <a:spcPts val="1000"/>
              </a:lnSpc>
            </a:pPr>
            <a:endParaRPr lang="en-US" altLang="zh-CN" dirty="0" smtClean="0"/>
          </a:p>
          <a:p>
            <a:pPr>
              <a:lnSpc>
                <a:spcPts val="2800"/>
              </a:lnSpc>
              <a:tabLst>
                <a:tab pos="127000" algn="l"/>
                <a:tab pos="139700" algn="l"/>
                <a:tab pos="596900" algn="l"/>
                <a:tab pos="685800" algn="l"/>
                <a:tab pos="2755900" algn="l"/>
              </a:tabLst>
            </a:pPr>
            <a:r>
              <a:rPr lang="en-US" altLang="zh-CN" dirty="0" smtClean="0"/>
              <a:t>		</a:t>
            </a:r>
            <a:r>
              <a:rPr lang="en-US" altLang="zh-CN" sz="2004" dirty="0" smtClean="0">
                <a:solidFill>
                  <a:srgbClr val="000000"/>
                </a:solidFill>
                <a:latin typeface="黑体" pitchFamily="18" charset="0"/>
                <a:cs typeface="黑体" pitchFamily="18" charset="0"/>
              </a:rPr>
              <a:t>4.</a:t>
            </a:r>
            <a:r>
              <a:rPr lang="en-US" altLang="zh-CN" sz="2004" b="1" dirty="0" smtClean="0">
                <a:solidFill>
                  <a:srgbClr val="000000"/>
                </a:solidFill>
                <a:latin typeface="黑体" pitchFamily="18" charset="0"/>
                <a:cs typeface="黑体" pitchFamily="18" charset="0"/>
              </a:rPr>
              <a:t>非牛顿流体</a:t>
            </a:r>
          </a:p>
          <a:p>
            <a:pPr>
              <a:lnSpc>
                <a:spcPts val="1000"/>
              </a:lnSpc>
            </a:pPr>
            <a:endParaRPr lang="en-US" altLang="zh-CN" dirty="0" smtClean="0"/>
          </a:p>
          <a:p>
            <a:pPr>
              <a:lnSpc>
                <a:spcPts val="3000"/>
              </a:lnSpc>
              <a:tabLst>
                <a:tab pos="127000" algn="l"/>
                <a:tab pos="139700" algn="l"/>
                <a:tab pos="596900" algn="l"/>
                <a:tab pos="685800" algn="l"/>
                <a:tab pos="27559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不服从牛顿内摩擦定律的流体称为</a:t>
            </a:r>
            <a:r>
              <a:rPr lang="en-US" altLang="zh-CN" sz="2004" b="1" dirty="0" smtClean="0">
                <a:solidFill>
                  <a:srgbClr val="000000"/>
                </a:solidFill>
                <a:latin typeface="Times New Roman" pitchFamily="18" charset="0"/>
                <a:cs typeface="Times New Roman" pitchFamily="18" charset="0"/>
              </a:rPr>
              <a:t>非牛顿流体</a:t>
            </a:r>
            <a:r>
              <a:rPr lang="en-US" altLang="zh-CN" sz="2004" dirty="0" smtClean="0">
                <a:solidFill>
                  <a:srgbClr val="000000"/>
                </a:solidFill>
                <a:latin typeface="Times New Roman" pitchFamily="18" charset="0"/>
                <a:cs typeface="Times New Roman" pitchFamily="18" charset="0"/>
              </a:rPr>
              <a:t>（non-Newtonian</a:t>
            </a:r>
          </a:p>
          <a:p>
            <a:pPr>
              <a:lnSpc>
                <a:spcPts val="1000"/>
              </a:lnSpc>
            </a:pPr>
            <a:endParaRPr lang="en-US" altLang="zh-CN" dirty="0" smtClean="0"/>
          </a:p>
          <a:p>
            <a:pPr>
              <a:lnSpc>
                <a:spcPts val="2600"/>
              </a:lnSpc>
              <a:tabLst>
                <a:tab pos="127000" algn="l"/>
                <a:tab pos="139700" algn="l"/>
                <a:tab pos="596900" algn="l"/>
                <a:tab pos="685800" algn="l"/>
                <a:tab pos="27559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fluid），此时内摩擦力</a:t>
            </a:r>
            <a:r>
              <a:rPr lang="en-US" altLang="zh-CN" sz="2006" dirty="0" smtClean="0">
                <a:solidFill>
                  <a:srgbClr val="000000"/>
                </a:solidFill>
                <a:latin typeface="Cambria Math" pitchFamily="18" charset="0"/>
                <a:cs typeface="Cambria Math" pitchFamily="18" charset="0"/>
              </a:rPr>
              <a:t>𝜏</a:t>
            </a:r>
            <a:r>
              <a:rPr lang="en-US" altLang="zh-CN" sz="2006" dirty="0" err="1" smtClean="0">
                <a:solidFill>
                  <a:srgbClr val="000000"/>
                </a:solidFill>
                <a:latin typeface="Times New Roman" pitchFamily="18" charset="0"/>
                <a:cs typeface="Times New Roman" pitchFamily="18" charset="0"/>
              </a:rPr>
              <a:t>和速度梯度</a:t>
            </a:r>
            <a:r>
              <a:rPr lang="en-US" altLang="zh-CN" sz="2006" dirty="0" err="1" smtClean="0">
                <a:solidFill>
                  <a:srgbClr val="000000"/>
                </a:solidFill>
                <a:latin typeface="Cambria Math" pitchFamily="18" charset="0"/>
                <a:cs typeface="Cambria Math" pitchFamily="18" charset="0"/>
              </a:rPr>
              <a:t>d</a:t>
            </a:r>
            <a:r>
              <a:rPr lang="en-US" altLang="zh-CN" sz="2006" dirty="0" smtClean="0">
                <a:solidFill>
                  <a:srgbClr val="000000"/>
                </a:solidFill>
                <a:latin typeface="Cambria Math" pitchFamily="18" charset="0"/>
                <a:cs typeface="Cambria Math" pitchFamily="18" charset="0"/>
              </a:rPr>
              <a:t>𝑢</a:t>
            </a:r>
            <a:r>
              <a:rPr lang="en-US" altLang="zh-CN" sz="2006" dirty="0" smtClean="0">
                <a:latin typeface="Times New Roman" pitchFamily="18" charset="0"/>
                <a:cs typeface="Times New Roman" pitchFamily="18" charset="0"/>
              </a:rPr>
              <a:t>/</a:t>
            </a:r>
            <a:r>
              <a:rPr lang="en-US" altLang="zh-CN" sz="2006" dirty="0" smtClean="0">
                <a:solidFill>
                  <a:srgbClr val="000000"/>
                </a:solidFill>
                <a:latin typeface="Cambria Math" pitchFamily="18" charset="0"/>
                <a:cs typeface="Cambria Math" pitchFamily="18" charset="0"/>
              </a:rPr>
              <a:t>d𝑦</a:t>
            </a:r>
            <a:r>
              <a:rPr lang="en-US" altLang="zh-CN" sz="2006" dirty="0" smtClean="0">
                <a:solidFill>
                  <a:srgbClr val="000000"/>
                </a:solidFill>
                <a:latin typeface="Times New Roman" pitchFamily="18" charset="0"/>
                <a:cs typeface="Times New Roman" pitchFamily="18" charset="0"/>
              </a:rPr>
              <a:t>并不是简单的直线关系。</a:t>
            </a:r>
          </a:p>
          <a:p>
            <a:pPr>
              <a:lnSpc>
                <a:spcPts val="1000"/>
              </a:lnSpc>
            </a:pPr>
            <a:endParaRPr lang="en-US" altLang="zh-CN" dirty="0" smtClean="0"/>
          </a:p>
          <a:p>
            <a:pPr>
              <a:lnSpc>
                <a:spcPts val="1000"/>
              </a:lnSpc>
            </a:pPr>
            <a:endParaRPr lang="en-US" altLang="zh-CN" dirty="0" smtClean="0"/>
          </a:p>
          <a:p>
            <a:pPr>
              <a:lnSpc>
                <a:spcPts val="2300"/>
              </a:lnSpc>
              <a:tabLst>
                <a:tab pos="127000" algn="l"/>
                <a:tab pos="139700" algn="l"/>
                <a:tab pos="596900" algn="l"/>
                <a:tab pos="685800" algn="l"/>
                <a:tab pos="2755900" algn="l"/>
              </a:tabLst>
            </a:pPr>
            <a:r>
              <a:rPr lang="en-US" altLang="zh-CN" sz="2006" dirty="0" smtClean="0">
                <a:solidFill>
                  <a:srgbClr val="222222"/>
                </a:solidFill>
                <a:latin typeface="Times New Roman" pitchFamily="18" charset="0"/>
                <a:cs typeface="Times New Roman" pitchFamily="18" charset="0"/>
              </a:rPr>
              <a:t>（</a:t>
            </a:r>
            <a:r>
              <a:rPr lang="en-US" altLang="zh-CN" sz="2006" b="1" dirty="0" smtClean="0">
                <a:solidFill>
                  <a:srgbClr val="222222"/>
                </a:solidFill>
                <a:latin typeface="Times New Roman" pitchFamily="18" charset="0"/>
                <a:cs typeface="Times New Roman" pitchFamily="18" charset="0"/>
              </a:rPr>
              <a:t>1</a:t>
            </a:r>
            <a:r>
              <a:rPr lang="en-US" altLang="zh-CN" sz="2006" dirty="0" smtClean="0">
                <a:solidFill>
                  <a:srgbClr val="222222"/>
                </a:solidFill>
                <a:latin typeface="Times New Roman" pitchFamily="18" charset="0"/>
                <a:cs typeface="Times New Roman" pitchFamily="18" charset="0"/>
              </a:rPr>
              <a:t>）</a:t>
            </a:r>
            <a:r>
              <a:rPr lang="en-US" altLang="zh-CN" sz="2006" b="1" dirty="0" smtClean="0">
                <a:solidFill>
                  <a:srgbClr val="222222"/>
                </a:solidFill>
                <a:latin typeface="Times New Roman" pitchFamily="18" charset="0"/>
                <a:cs typeface="Times New Roman" pitchFamily="18" charset="0"/>
              </a:rPr>
              <a:t>塑性流体</a:t>
            </a:r>
          </a:p>
          <a:p>
            <a:pPr>
              <a:lnSpc>
                <a:spcPts val="1000"/>
              </a:lnSpc>
            </a:pPr>
            <a:endParaRPr lang="en-US" altLang="zh-CN" dirty="0" smtClean="0"/>
          </a:p>
          <a:p>
            <a:pPr>
              <a:lnSpc>
                <a:spcPts val="2800"/>
              </a:lnSpc>
              <a:tabLst>
                <a:tab pos="127000" algn="l"/>
                <a:tab pos="139700" algn="l"/>
                <a:tab pos="596900" algn="l"/>
                <a:tab pos="685800" algn="l"/>
                <a:tab pos="2755900" algn="l"/>
              </a:tabLst>
            </a:pPr>
            <a:r>
              <a:rPr lang="en-US" altLang="zh-CN" dirty="0" smtClean="0"/>
              <a:t>				</a:t>
            </a:r>
            <a:r>
              <a:rPr lang="en-US" altLang="zh-CN" sz="2006" dirty="0" smtClean="0">
                <a:solidFill>
                  <a:srgbClr val="222222"/>
                </a:solidFill>
                <a:latin typeface="Times New Roman" pitchFamily="18" charset="0"/>
                <a:cs typeface="Times New Roman" pitchFamily="18" charset="0"/>
              </a:rPr>
              <a:t>这类流体是由液体及悬浮在其中的固</a:t>
            </a:r>
          </a:p>
          <a:p>
            <a:pPr>
              <a:lnSpc>
                <a:spcPts val="1000"/>
              </a:lnSpc>
            </a:pPr>
            <a:endParaRPr lang="en-US" altLang="zh-CN" dirty="0" smtClean="0"/>
          </a:p>
          <a:p>
            <a:pPr>
              <a:lnSpc>
                <a:spcPts val="2600"/>
              </a:lnSpc>
              <a:tabLst>
                <a:tab pos="127000" algn="l"/>
                <a:tab pos="139700" algn="l"/>
                <a:tab pos="596900" algn="l"/>
                <a:tab pos="685800" algn="l"/>
                <a:tab pos="2755900" algn="l"/>
              </a:tabLst>
            </a:pPr>
            <a:r>
              <a:rPr lang="en-US" altLang="zh-CN" dirty="0" smtClean="0"/>
              <a:t>	</a:t>
            </a:r>
            <a:r>
              <a:rPr lang="en-US" altLang="zh-CN" sz="2004" dirty="0" smtClean="0">
                <a:solidFill>
                  <a:srgbClr val="222222"/>
                </a:solidFill>
                <a:latin typeface="Times New Roman" pitchFamily="18" charset="0"/>
                <a:cs typeface="Times New Roman" pitchFamily="18" charset="0"/>
              </a:rPr>
              <a:t>体微粒所组成的胶状体。</a:t>
            </a:r>
            <a:r>
              <a:rPr lang="en-US" altLang="zh-CN" sz="2004" dirty="0" smtClean="0">
                <a:solidFill>
                  <a:srgbClr val="000000"/>
                </a:solidFill>
                <a:latin typeface="Times New Roman" pitchFamily="18" charset="0"/>
                <a:cs typeface="Times New Roman" pitchFamily="18" charset="0"/>
              </a:rPr>
              <a:t>它们有一个保持不</a:t>
            </a:r>
          </a:p>
          <a:p>
            <a:pPr>
              <a:lnSpc>
                <a:spcPts val="1000"/>
              </a:lnSpc>
            </a:pPr>
            <a:endParaRPr lang="en-US" altLang="zh-CN" dirty="0" smtClean="0"/>
          </a:p>
          <a:p>
            <a:pPr>
              <a:lnSpc>
                <a:spcPts val="3000"/>
              </a:lnSpc>
              <a:tabLst>
                <a:tab pos="127000" algn="l"/>
                <a:tab pos="139700" algn="l"/>
                <a:tab pos="596900" algn="l"/>
                <a:tab pos="685800" algn="l"/>
                <a:tab pos="27559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产生剪切变形的初始应力</a:t>
            </a:r>
            <a:r>
              <a:rPr lang="en-US" altLang="zh-CN" sz="2004" dirty="0" smtClean="0">
                <a:solidFill>
                  <a:srgbClr val="000000"/>
                </a:solidFill>
                <a:latin typeface="Cambria Math" pitchFamily="18" charset="0"/>
                <a:cs typeface="Cambria Math" pitchFamily="18" charset="0"/>
              </a:rPr>
              <a:t>𝜏</a:t>
            </a:r>
            <a:r>
              <a:rPr lang="en-US" altLang="zh-CN" sz="1464" dirty="0" smtClean="0">
                <a:solidFill>
                  <a:srgbClr val="000000"/>
                </a:solidFill>
                <a:latin typeface="Cambria Math" pitchFamily="18" charset="0"/>
                <a:cs typeface="Cambria Math" pitchFamily="18" charset="0"/>
              </a:rPr>
              <a:t>0</a:t>
            </a:r>
            <a:r>
              <a:rPr lang="en-US" altLang="zh-CN" sz="2004" dirty="0" smtClean="0">
                <a:solidFill>
                  <a:srgbClr val="000000"/>
                </a:solidFill>
                <a:latin typeface="Times New Roman" pitchFamily="18" charset="0"/>
                <a:cs typeface="Times New Roman" pitchFamily="18" charset="0"/>
              </a:rPr>
              <a:t>，克服</a:t>
            </a:r>
            <a:r>
              <a:rPr lang="en-US" altLang="zh-CN" sz="2004" dirty="0" smtClean="0">
                <a:solidFill>
                  <a:srgbClr val="000000"/>
                </a:solidFill>
                <a:latin typeface="Cambria Math" pitchFamily="18" charset="0"/>
                <a:cs typeface="Cambria Math" pitchFamily="18" charset="0"/>
              </a:rPr>
              <a:t>𝜏</a:t>
            </a:r>
            <a:r>
              <a:rPr lang="en-US" altLang="zh-CN" sz="1464" dirty="0" smtClean="0">
                <a:solidFill>
                  <a:srgbClr val="000000"/>
                </a:solidFill>
                <a:latin typeface="Cambria Math" pitchFamily="18" charset="0"/>
                <a:cs typeface="Cambria Math" pitchFamily="18" charset="0"/>
              </a:rPr>
              <a:t>0</a:t>
            </a:r>
            <a:r>
              <a:rPr lang="en-US" altLang="zh-CN" sz="2004" dirty="0" smtClean="0">
                <a:solidFill>
                  <a:srgbClr val="000000"/>
                </a:solidFill>
                <a:latin typeface="Times New Roman" pitchFamily="18" charset="0"/>
                <a:cs typeface="Times New Roman" pitchFamily="18" charset="0"/>
              </a:rPr>
              <a:t>后切应</a:t>
            </a:r>
          </a:p>
          <a:p>
            <a:pPr>
              <a:lnSpc>
                <a:spcPts val="1000"/>
              </a:lnSpc>
            </a:pPr>
            <a:endParaRPr lang="en-US" altLang="zh-CN" dirty="0" smtClean="0"/>
          </a:p>
          <a:p>
            <a:pPr>
              <a:lnSpc>
                <a:spcPts val="2300"/>
              </a:lnSpc>
              <a:tabLst>
                <a:tab pos="127000" algn="l"/>
                <a:tab pos="139700" algn="l"/>
                <a:tab pos="596900" algn="l"/>
                <a:tab pos="685800" algn="l"/>
                <a:tab pos="27559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力</a:t>
            </a:r>
            <a:r>
              <a:rPr lang="en-US" altLang="zh-CN" sz="2004" dirty="0" smtClean="0">
                <a:solidFill>
                  <a:srgbClr val="000000"/>
                </a:solidFill>
                <a:latin typeface="Cambria Math" pitchFamily="18" charset="0"/>
                <a:cs typeface="Cambria Math" pitchFamily="18" charset="0"/>
              </a:rPr>
              <a:t>𝜏</a:t>
            </a:r>
            <a:r>
              <a:rPr lang="en-US" altLang="zh-CN" sz="2004" dirty="0" err="1" smtClean="0">
                <a:solidFill>
                  <a:srgbClr val="000000"/>
                </a:solidFill>
                <a:latin typeface="Times New Roman" pitchFamily="18" charset="0"/>
                <a:cs typeface="Times New Roman" pitchFamily="18" charset="0"/>
              </a:rPr>
              <a:t>才与</a:t>
            </a:r>
            <a:r>
              <a:rPr lang="en-US" altLang="zh-CN" sz="2004" dirty="0" err="1" smtClean="0">
                <a:solidFill>
                  <a:srgbClr val="000000"/>
                </a:solidFill>
                <a:latin typeface="Cambria Math" pitchFamily="18" charset="0"/>
                <a:cs typeface="Cambria Math" pitchFamily="18" charset="0"/>
              </a:rPr>
              <a:t>d</a:t>
            </a:r>
            <a:r>
              <a:rPr lang="en-US" altLang="zh-CN" sz="2004" dirty="0" smtClean="0">
                <a:solidFill>
                  <a:srgbClr val="000000"/>
                </a:solidFill>
                <a:latin typeface="Cambria Math" pitchFamily="18" charset="0"/>
                <a:cs typeface="Cambria Math" pitchFamily="18" charset="0"/>
              </a:rPr>
              <a:t>𝑢</a:t>
            </a:r>
            <a:r>
              <a:rPr lang="en-US" altLang="zh-CN" sz="2004" dirty="0" smtClean="0">
                <a:latin typeface="Times New Roman" pitchFamily="18" charset="0"/>
                <a:cs typeface="Times New Roman" pitchFamily="18" charset="0"/>
              </a:rPr>
              <a:t>/</a:t>
            </a:r>
            <a:r>
              <a:rPr lang="en-US" altLang="zh-CN" sz="2004" dirty="0" smtClean="0">
                <a:solidFill>
                  <a:srgbClr val="000000"/>
                </a:solidFill>
                <a:latin typeface="Cambria Math" pitchFamily="18" charset="0"/>
                <a:cs typeface="Cambria Math" pitchFamily="18" charset="0"/>
              </a:rPr>
              <a:t>d𝑦</a:t>
            </a:r>
            <a:r>
              <a:rPr lang="en-US" altLang="zh-CN" sz="2004" dirty="0" smtClean="0">
                <a:solidFill>
                  <a:srgbClr val="000000"/>
                </a:solidFill>
                <a:latin typeface="Times New Roman" pitchFamily="18" charset="0"/>
                <a:cs typeface="Times New Roman" pitchFamily="18" charset="0"/>
              </a:rPr>
              <a:t>成正比，即</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3390900" y="4448936"/>
            <a:ext cx="294132" cy="16764"/>
          </a:xfrm>
          <a:custGeom>
            <a:avLst/>
            <a:gdLst>
              <a:gd name="connsiteX0" fmla="*/ 0 w 294132"/>
              <a:gd name="connsiteY0" fmla="*/ 8382 h 16764"/>
              <a:gd name="connsiteX1" fmla="*/ 294132 w 294132"/>
              <a:gd name="connsiteY1" fmla="*/ 8382 h 16764"/>
            </a:gdLst>
            <a:ahLst/>
            <a:cxnLst>
              <a:cxn ang="0">
                <a:pos x="connsiteX0" y="connsiteY0"/>
              </a:cxn>
              <a:cxn ang="1">
                <a:pos x="connsiteX1" y="connsiteY1"/>
              </a:cxn>
            </a:cxnLst>
            <a:rect l="l" t="t" r="r" b="b"/>
            <a:pathLst>
              <a:path w="294132" h="16764">
                <a:moveTo>
                  <a:pt x="0" y="8382"/>
                </a:moveTo>
                <a:lnTo>
                  <a:pt x="294132" y="838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1" name="Picture 3"/>
          <p:cNvPicPr>
            <a:picLocks noChangeAspect="1" noChangeArrowheads="1"/>
          </p:cNvPicPr>
          <p:nvPr/>
        </p:nvPicPr>
        <p:blipFill>
          <a:blip r:embed="rId3" cstate="print"/>
          <a:srcRect/>
          <a:stretch>
            <a:fillRect/>
          </a:stretch>
        </p:blipFill>
        <p:spPr bwMode="auto">
          <a:xfrm>
            <a:off x="5727700" y="1003300"/>
            <a:ext cx="3111500" cy="312420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3390900" y="4140200"/>
            <a:ext cx="508000" cy="330200"/>
          </a:xfrm>
          <a:prstGeom prst="rect">
            <a:avLst/>
          </a:prstGeom>
          <a:noFill/>
        </p:spPr>
        <p:txBody>
          <a:bodyPr wrap="none" lIns="0" tIns="0" rIns="0" rtlCol="0">
            <a:spAutoFit/>
          </a:bodyPr>
          <a:lstStyle/>
          <a:p>
            <a:pPr>
              <a:lnSpc>
                <a:spcPts val="2600"/>
              </a:lnSpc>
              <a:tabLst/>
            </a:pPr>
            <a:r>
              <a:rPr lang="en-US" altLang="zh-CN" sz="2004" dirty="0" smtClean="0">
                <a:solidFill>
                  <a:srgbClr val="000000"/>
                </a:solidFill>
                <a:latin typeface="Cambria Math" pitchFamily="18" charset="0"/>
                <a:cs typeface="Cambria Math" pitchFamily="18" charset="0"/>
              </a:rPr>
              <a:t>d𝑢</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𝑛</a:t>
            </a:r>
          </a:p>
        </p:txBody>
      </p:sp>
      <p:sp>
        <p:nvSpPr>
          <p:cNvPr id="13" name="TextBox 1"/>
          <p:cNvSpPr txBox="1"/>
          <p:nvPr/>
        </p:nvSpPr>
        <p:spPr>
          <a:xfrm>
            <a:off x="609600" y="990600"/>
            <a:ext cx="1934825" cy="315471"/>
          </a:xfrm>
          <a:prstGeom prst="rect">
            <a:avLst/>
          </a:prstGeom>
          <a:noFill/>
        </p:spPr>
        <p:txBody>
          <a:bodyPr wrap="none" lIns="0" tIns="0" rIns="0" rtlCol="0">
            <a:spAutoFit/>
          </a:bodyPr>
          <a:lstStyle/>
          <a:p>
            <a:pPr>
              <a:lnSpc>
                <a:spcPts val="2100"/>
              </a:lnSpc>
              <a:tabLst/>
            </a:pPr>
            <a:r>
              <a:rPr lang="en-US" altLang="zh-CN" sz="2004" b="1" dirty="0" smtClean="0">
                <a:solidFill>
                  <a:srgbClr val="222222"/>
                </a:solidFill>
                <a:latin typeface="Times New Roman" pitchFamily="18" charset="0"/>
                <a:cs typeface="Times New Roman" pitchFamily="18" charset="0"/>
              </a:rPr>
              <a:t>（2）假塑性流体</a:t>
            </a:r>
          </a:p>
        </p:txBody>
      </p:sp>
      <p:sp>
        <p:nvSpPr>
          <p:cNvPr id="14" name="TextBox 1"/>
          <p:cNvSpPr txBox="1"/>
          <p:nvPr/>
        </p:nvSpPr>
        <p:spPr>
          <a:xfrm>
            <a:off x="1092200" y="1498600"/>
            <a:ext cx="4318000" cy="254000"/>
          </a:xfrm>
          <a:prstGeom prst="rect">
            <a:avLst/>
          </a:prstGeom>
          <a:noFill/>
        </p:spPr>
        <p:txBody>
          <a:bodyPr wrap="none" lIns="0" tIns="0" rIns="0" rtlCol="0">
            <a:spAutoFit/>
          </a:bodyPr>
          <a:lstStyle/>
          <a:p>
            <a:pPr>
              <a:lnSpc>
                <a:spcPts val="2000"/>
              </a:lnSpc>
              <a:tabLst/>
            </a:pPr>
            <a:r>
              <a:rPr lang="en-US" altLang="zh-CN" sz="2004" dirty="0" smtClean="0">
                <a:solidFill>
                  <a:srgbClr val="222222"/>
                </a:solidFill>
                <a:latin typeface="Times New Roman" pitchFamily="18" charset="0"/>
                <a:cs typeface="Times New Roman" pitchFamily="18" charset="0"/>
              </a:rPr>
              <a:t>其结构性较弱，一受到力的作用就立即</a:t>
            </a:r>
          </a:p>
        </p:txBody>
      </p:sp>
      <p:sp>
        <p:nvSpPr>
          <p:cNvPr id="15" name="TextBox 1"/>
          <p:cNvSpPr txBox="1"/>
          <p:nvPr/>
        </p:nvSpPr>
        <p:spPr>
          <a:xfrm>
            <a:off x="533400" y="1955800"/>
            <a:ext cx="4800600" cy="304800"/>
          </a:xfrm>
          <a:prstGeom prst="rect">
            <a:avLst/>
          </a:prstGeom>
          <a:noFill/>
        </p:spPr>
        <p:txBody>
          <a:bodyPr wrap="none" lIns="0" tIns="0" rIns="0" rtlCol="0">
            <a:spAutoFit/>
          </a:bodyPr>
          <a:lstStyle/>
          <a:p>
            <a:pPr>
              <a:lnSpc>
                <a:spcPts val="2400"/>
              </a:lnSpc>
              <a:tabLst/>
            </a:pPr>
            <a:r>
              <a:rPr lang="en-US" altLang="zh-CN" sz="2006" dirty="0" smtClean="0">
                <a:solidFill>
                  <a:srgbClr val="222222"/>
                </a:solidFill>
                <a:latin typeface="Times New Roman" pitchFamily="18" charset="0"/>
                <a:cs typeface="Times New Roman" pitchFamily="18" charset="0"/>
              </a:rPr>
              <a:t>流动而不具有极限静切应力（</a:t>
            </a:r>
            <a:r>
              <a:rPr lang="en-US" altLang="zh-CN" sz="2006" dirty="0" smtClean="0">
                <a:solidFill>
                  <a:srgbClr val="000000"/>
                </a:solidFill>
                <a:latin typeface="Cambria Math" pitchFamily="18" charset="0"/>
                <a:cs typeface="Cambria Math" pitchFamily="18" charset="0"/>
              </a:rPr>
              <a:t>𝜏</a:t>
            </a:r>
            <a:r>
              <a:rPr lang="en-US" altLang="zh-CN" sz="1464" dirty="0" smtClean="0">
                <a:solidFill>
                  <a:srgbClr val="000000"/>
                </a:solidFill>
                <a:latin typeface="Cambria Math" pitchFamily="18" charset="0"/>
                <a:cs typeface="Cambria Math" pitchFamily="18" charset="0"/>
              </a:rPr>
              <a:t>0</a:t>
            </a:r>
            <a:r>
              <a:rPr lang="en-US" altLang="zh-CN" sz="2006" dirty="0" smtClean="0">
                <a:solidFill>
                  <a:srgbClr val="222222"/>
                </a:solidFill>
                <a:latin typeface="Times New Roman" pitchFamily="18" charset="0"/>
                <a:cs typeface="Times New Roman" pitchFamily="18" charset="0"/>
              </a:rPr>
              <a:t>），流动情</a:t>
            </a:r>
          </a:p>
        </p:txBody>
      </p:sp>
      <p:sp>
        <p:nvSpPr>
          <p:cNvPr id="16" name="TextBox 1"/>
          <p:cNvSpPr txBox="1"/>
          <p:nvPr/>
        </p:nvSpPr>
        <p:spPr>
          <a:xfrm>
            <a:off x="533400" y="2425700"/>
            <a:ext cx="4826000" cy="711200"/>
          </a:xfrm>
          <a:prstGeom prst="rect">
            <a:avLst/>
          </a:prstGeom>
          <a:noFill/>
        </p:spPr>
        <p:txBody>
          <a:bodyPr wrap="none" lIns="0" tIns="0" rIns="0" rtlCol="0">
            <a:spAutoFit/>
          </a:bodyPr>
          <a:lstStyle/>
          <a:p>
            <a:pPr>
              <a:lnSpc>
                <a:spcPts val="2000"/>
              </a:lnSpc>
              <a:tabLst/>
            </a:pPr>
            <a:r>
              <a:rPr lang="en-US" altLang="zh-CN" sz="2004" dirty="0" smtClean="0">
                <a:solidFill>
                  <a:srgbClr val="222222"/>
                </a:solidFill>
                <a:latin typeface="Times New Roman" pitchFamily="18" charset="0"/>
                <a:cs typeface="Times New Roman" pitchFamily="18" charset="0"/>
              </a:rPr>
              <a:t>况与塑性流体流动的初期情况比较相似，故</a:t>
            </a:r>
          </a:p>
          <a:p>
            <a:pPr>
              <a:lnSpc>
                <a:spcPts val="1000"/>
              </a:lnSpc>
            </a:pPr>
            <a:endParaRPr lang="en-US" altLang="zh-CN" dirty="0" smtClean="0"/>
          </a:p>
          <a:p>
            <a:pPr>
              <a:lnSpc>
                <a:spcPts val="2500"/>
              </a:lnSpc>
              <a:tabLst/>
            </a:pPr>
            <a:r>
              <a:rPr lang="en-US" altLang="zh-CN" sz="2004" dirty="0" smtClean="0">
                <a:solidFill>
                  <a:srgbClr val="222222"/>
                </a:solidFill>
                <a:latin typeface="Times New Roman" pitchFamily="18" charset="0"/>
                <a:cs typeface="Times New Roman" pitchFamily="18" charset="0"/>
              </a:rPr>
              <a:t>将这种流体称为假塑性流体。</a:t>
            </a:r>
          </a:p>
        </p:txBody>
      </p:sp>
      <p:sp>
        <p:nvSpPr>
          <p:cNvPr id="17" name="TextBox 1"/>
          <p:cNvSpPr txBox="1"/>
          <p:nvPr/>
        </p:nvSpPr>
        <p:spPr>
          <a:xfrm>
            <a:off x="1104900" y="3390900"/>
            <a:ext cx="4064000" cy="254000"/>
          </a:xfrm>
          <a:prstGeom prst="rect">
            <a:avLst/>
          </a:prstGeom>
          <a:noFill/>
        </p:spPr>
        <p:txBody>
          <a:bodyPr wrap="none" lIns="0" tIns="0" rIns="0" rtlCol="0">
            <a:spAutoFit/>
          </a:bodyPr>
          <a:lstStyle/>
          <a:p>
            <a:pPr>
              <a:lnSpc>
                <a:spcPts val="2000"/>
              </a:lnSpc>
              <a:tabLst/>
            </a:pPr>
            <a:r>
              <a:rPr lang="en-US" altLang="zh-CN" sz="2006" dirty="0" smtClean="0">
                <a:solidFill>
                  <a:srgbClr val="222222"/>
                </a:solidFill>
                <a:latin typeface="Times New Roman" pitchFamily="18" charset="0"/>
                <a:cs typeface="Times New Roman" pitchFamily="18" charset="0"/>
              </a:rPr>
              <a:t>假塑性流体的流变方程以“幂定律”</a:t>
            </a:r>
          </a:p>
        </p:txBody>
      </p:sp>
      <p:sp>
        <p:nvSpPr>
          <p:cNvPr id="18" name="TextBox 1"/>
          <p:cNvSpPr txBox="1"/>
          <p:nvPr/>
        </p:nvSpPr>
        <p:spPr>
          <a:xfrm>
            <a:off x="546100" y="3848100"/>
            <a:ext cx="1524000" cy="254000"/>
          </a:xfrm>
          <a:prstGeom prst="rect">
            <a:avLst/>
          </a:prstGeom>
          <a:noFill/>
        </p:spPr>
        <p:txBody>
          <a:bodyPr wrap="none" lIns="0" tIns="0" rIns="0" rtlCol="0">
            <a:spAutoFit/>
          </a:bodyPr>
          <a:lstStyle/>
          <a:p>
            <a:pPr>
              <a:lnSpc>
                <a:spcPts val="2000"/>
              </a:lnSpc>
              <a:tabLst/>
            </a:pPr>
            <a:r>
              <a:rPr lang="en-US" altLang="zh-CN" sz="2004" dirty="0" smtClean="0">
                <a:solidFill>
                  <a:srgbClr val="222222"/>
                </a:solidFill>
                <a:latin typeface="Times New Roman" pitchFamily="18" charset="0"/>
                <a:cs typeface="Times New Roman" pitchFamily="18" charset="0"/>
              </a:rPr>
              <a:t>形式表示，即</a:t>
            </a:r>
          </a:p>
        </p:txBody>
      </p:sp>
      <p:sp>
        <p:nvSpPr>
          <p:cNvPr id="19" name="TextBox 1"/>
          <p:cNvSpPr txBox="1"/>
          <p:nvPr/>
        </p:nvSpPr>
        <p:spPr>
          <a:xfrm>
            <a:off x="3390900" y="4508500"/>
            <a:ext cx="2794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d𝑦</a:t>
            </a:r>
          </a:p>
        </p:txBody>
      </p:sp>
      <p:sp>
        <p:nvSpPr>
          <p:cNvPr id="20" name="TextBox 1"/>
          <p:cNvSpPr txBox="1"/>
          <p:nvPr/>
        </p:nvSpPr>
        <p:spPr>
          <a:xfrm>
            <a:off x="2679700" y="4330700"/>
            <a:ext cx="11049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𝜏</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𝑘(</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21" name="TextBox 1"/>
          <p:cNvSpPr txBox="1"/>
          <p:nvPr/>
        </p:nvSpPr>
        <p:spPr>
          <a:xfrm>
            <a:off x="1181100" y="4889500"/>
            <a:ext cx="7351180" cy="341119"/>
          </a:xfrm>
          <a:prstGeom prst="rect">
            <a:avLst/>
          </a:prstGeom>
          <a:noFill/>
        </p:spPr>
        <p:txBody>
          <a:bodyPr wrap="none" lIns="0" tIns="0" rIns="0" rtlCol="0">
            <a:spAutoFit/>
          </a:bodyPr>
          <a:lstStyle/>
          <a:p>
            <a:pPr>
              <a:lnSpc>
                <a:spcPts val="2300"/>
              </a:lnSpc>
              <a:tabLst/>
            </a:pPr>
            <a:r>
              <a:rPr lang="en-US" altLang="zh-CN" sz="2006" dirty="0" smtClean="0">
                <a:solidFill>
                  <a:srgbClr val="000000"/>
                </a:solidFill>
                <a:latin typeface="Times New Roman" pitchFamily="18" charset="0"/>
                <a:cs typeface="Times New Roman" pitchFamily="18" charset="0"/>
              </a:rPr>
              <a:t>式中，</a:t>
            </a:r>
            <a:r>
              <a:rPr lang="en-US" altLang="zh-CN" sz="2006" dirty="0" smtClean="0">
                <a:solidFill>
                  <a:srgbClr val="000000"/>
                </a:solidFill>
                <a:latin typeface="Cambria Math" pitchFamily="18" charset="0"/>
                <a:cs typeface="Cambria Math" pitchFamily="18" charset="0"/>
              </a:rPr>
              <a:t>𝑘</a:t>
            </a:r>
            <a:r>
              <a:rPr lang="en-US" altLang="zh-CN" sz="2006" dirty="0" smtClean="0">
                <a:solidFill>
                  <a:srgbClr val="000000"/>
                </a:solidFill>
                <a:latin typeface="Times New Roman" pitchFamily="18" charset="0"/>
                <a:cs typeface="Times New Roman" pitchFamily="18" charset="0"/>
              </a:rPr>
              <a:t>是稠度系数，</a:t>
            </a:r>
            <a:r>
              <a:rPr lang="en-US" altLang="zh-CN" sz="2006" dirty="0" smtClean="0">
                <a:solidFill>
                  <a:srgbClr val="000000"/>
                </a:solidFill>
                <a:latin typeface="Cambria Math" pitchFamily="18" charset="0"/>
                <a:cs typeface="Cambria Math" pitchFamily="18" charset="0"/>
              </a:rPr>
              <a:t>Pa</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Cambria Math" pitchFamily="18" charset="0"/>
                <a:cs typeface="Cambria Math" pitchFamily="18" charset="0"/>
              </a:rPr>
              <a:t>∙</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Cambria Math" pitchFamily="18" charset="0"/>
                <a:cs typeface="Cambria Math" pitchFamily="18" charset="0"/>
              </a:rPr>
              <a:t>𝑠</a:t>
            </a:r>
            <a:r>
              <a:rPr lang="en-US" altLang="zh-CN" sz="1464" baseline="30000" dirty="0" smtClean="0">
                <a:solidFill>
                  <a:srgbClr val="000000"/>
                </a:solidFill>
                <a:latin typeface="Cambria Math" pitchFamily="18" charset="0"/>
                <a:cs typeface="Cambria Math" pitchFamily="18" charset="0"/>
              </a:rPr>
              <a:t>𝑛</a:t>
            </a:r>
            <a:r>
              <a:rPr lang="en-US" altLang="zh-CN" sz="2006" dirty="0" smtClean="0">
                <a:solidFill>
                  <a:srgbClr val="000000"/>
                </a:solidFill>
                <a:latin typeface="Times New Roman" pitchFamily="18" charset="0"/>
                <a:cs typeface="Times New Roman" pitchFamily="18" charset="0"/>
              </a:rPr>
              <a:t>；</a:t>
            </a:r>
            <a:r>
              <a:rPr lang="en-US" altLang="zh-CN" sz="2006" dirty="0" smtClean="0">
                <a:solidFill>
                  <a:srgbClr val="000000"/>
                </a:solidFill>
                <a:latin typeface="Cambria Math" pitchFamily="18" charset="0"/>
                <a:cs typeface="Cambria Math" pitchFamily="18" charset="0"/>
              </a:rPr>
              <a:t>𝑛</a:t>
            </a:r>
            <a:r>
              <a:rPr lang="en-US" altLang="zh-CN" sz="2006" dirty="0" smtClean="0">
                <a:solidFill>
                  <a:srgbClr val="000000"/>
                </a:solidFill>
                <a:latin typeface="Times New Roman" pitchFamily="18" charset="0"/>
                <a:cs typeface="Times New Roman" pitchFamily="18" charset="0"/>
              </a:rPr>
              <a:t>是流性指数，无因次量。凡是流变</a:t>
            </a:r>
          </a:p>
        </p:txBody>
      </p:sp>
      <p:sp>
        <p:nvSpPr>
          <p:cNvPr id="22" name="TextBox 1"/>
          <p:cNvSpPr txBox="1"/>
          <p:nvPr/>
        </p:nvSpPr>
        <p:spPr>
          <a:xfrm>
            <a:off x="660400" y="5372100"/>
            <a:ext cx="5136021" cy="302647"/>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规律符合幂定律形式的流体，称为</a:t>
            </a:r>
            <a:r>
              <a:rPr lang="en-US" altLang="zh-CN" sz="2004" b="1" dirty="0" smtClean="0">
                <a:solidFill>
                  <a:srgbClr val="000000"/>
                </a:solidFill>
                <a:latin typeface="Times New Roman" pitchFamily="18" charset="0"/>
                <a:cs typeface="Times New Roman" pitchFamily="18" charset="0"/>
              </a:rPr>
              <a:t>幂律流体</a:t>
            </a:r>
            <a:r>
              <a:rPr lang="en-US" altLang="zh-CN" sz="2004" dirty="0" smtClean="0">
                <a:solidFill>
                  <a:srgbClr val="000000"/>
                </a:solidFill>
                <a:latin typeface="Times New Roman" pitchFamily="18" charset="0"/>
                <a:cs typeface="Times New Roman" pitchFamily="18" charset="0"/>
              </a:rPr>
              <a:t>。</a:t>
            </a:r>
          </a:p>
        </p:txBody>
      </p:sp>
      <p:sp>
        <p:nvSpPr>
          <p:cNvPr id="23" name="TextBox 1"/>
          <p:cNvSpPr txBox="1"/>
          <p:nvPr/>
        </p:nvSpPr>
        <p:spPr>
          <a:xfrm>
            <a:off x="1130300" y="5956300"/>
            <a:ext cx="6134100" cy="254000"/>
          </a:xfrm>
          <a:prstGeom prst="rect">
            <a:avLst/>
          </a:prstGeom>
          <a:noFill/>
        </p:spPr>
        <p:txBody>
          <a:bodyPr wrap="none" lIns="0" tIns="0" rIns="0" rtlCol="0">
            <a:spAutoFit/>
          </a:bodyPr>
          <a:lstStyle/>
          <a:p>
            <a:pPr>
              <a:lnSpc>
                <a:spcPts val="2000"/>
              </a:lnSpc>
              <a:tabLst/>
            </a:pPr>
            <a:r>
              <a:rPr lang="en-US" altLang="zh-CN" sz="2006" dirty="0" smtClean="0">
                <a:solidFill>
                  <a:srgbClr val="222222"/>
                </a:solidFill>
                <a:latin typeface="Times New Roman" pitchFamily="18" charset="0"/>
                <a:cs typeface="Times New Roman" pitchFamily="18" charset="0"/>
              </a:rPr>
              <a:t>高分子溶液、</a:t>
            </a:r>
            <a:r>
              <a:rPr lang="en-US" altLang="zh-CN" sz="2006" dirty="0" smtClean="0">
                <a:solidFill>
                  <a:srgbClr val="000000"/>
                </a:solidFill>
                <a:latin typeface="Times New Roman" pitchFamily="18" charset="0"/>
                <a:cs typeface="Times New Roman" pitchFamily="18" charset="0"/>
              </a:rPr>
              <a:t>油漆、纸浆液</a:t>
            </a:r>
            <a:r>
              <a:rPr lang="en-US" altLang="zh-CN" sz="2006" dirty="0" smtClean="0">
                <a:solidFill>
                  <a:srgbClr val="222222"/>
                </a:solidFill>
                <a:latin typeface="Times New Roman" pitchFamily="18" charset="0"/>
                <a:cs typeface="Times New Roman" pitchFamily="18" charset="0"/>
              </a:rPr>
              <a:t>、乳化液属于假塑性流体。</a:t>
            </a:r>
          </a:p>
        </p:txBody>
      </p:sp>
      <p:sp>
        <p:nvSpPr>
          <p:cNvPr id="24" name="TextBox 1"/>
          <p:cNvSpPr txBox="1"/>
          <p:nvPr/>
        </p:nvSpPr>
        <p:spPr>
          <a:xfrm>
            <a:off x="3314700" y="292100"/>
            <a:ext cx="2133600" cy="292100"/>
          </a:xfrm>
          <a:prstGeom prst="rect">
            <a:avLst/>
          </a:prstGeom>
          <a:noFill/>
        </p:spPr>
        <p:txBody>
          <a:bodyPr wrap="none" lIns="0" tIns="0" rIns="0" rtlCol="0">
            <a:spAutoFit/>
          </a:bodyPr>
          <a:lstStyle/>
          <a:p>
            <a:pPr>
              <a:lnSpc>
                <a:spcPts val="2300"/>
              </a:lnSpc>
              <a:tabLst/>
            </a:pPr>
            <a:r>
              <a:rPr lang="en-US" altLang="zh-CN" sz="2400" dirty="0" smtClean="0">
                <a:solidFill>
                  <a:srgbClr val="000000"/>
                </a:solidFill>
                <a:latin typeface="黑体" pitchFamily="18" charset="0"/>
                <a:cs typeface="黑体" pitchFamily="18" charset="0"/>
              </a:rPr>
              <a:t>1.4</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流体的黏性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4070858" y="1056258"/>
            <a:ext cx="3716654" cy="449199"/>
          </a:xfrm>
          <a:custGeom>
            <a:avLst/>
            <a:gdLst>
              <a:gd name="connsiteX0" fmla="*/ 0 w 3716654"/>
              <a:gd name="connsiteY0" fmla="*/ 449199 h 449199"/>
              <a:gd name="connsiteX1" fmla="*/ 3716654 w 3716654"/>
              <a:gd name="connsiteY1" fmla="*/ 449199 h 449199"/>
              <a:gd name="connsiteX2" fmla="*/ 3716654 w 3716654"/>
              <a:gd name="connsiteY2" fmla="*/ 0 h 449199"/>
              <a:gd name="connsiteX3" fmla="*/ 0 w 3716654"/>
              <a:gd name="connsiteY3" fmla="*/ 0 h 449199"/>
              <a:gd name="connsiteX4" fmla="*/ 0 w 3716654"/>
              <a:gd name="connsiteY4" fmla="*/ 449199 h 4491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16654" h="449199">
                <a:moveTo>
                  <a:pt x="0" y="449199"/>
                </a:moveTo>
                <a:lnTo>
                  <a:pt x="3716654" y="449199"/>
                </a:lnTo>
                <a:lnTo>
                  <a:pt x="3716654" y="0"/>
                </a:lnTo>
                <a:lnTo>
                  <a:pt x="0" y="0"/>
                </a:lnTo>
                <a:lnTo>
                  <a:pt x="0" y="449199"/>
                </a:lnTo>
              </a:path>
            </a:pathLst>
          </a:custGeom>
          <a:solidFill>
            <a:srgbClr val="EEECE1">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995928" y="981455"/>
            <a:ext cx="3866388" cy="74930"/>
          </a:xfrm>
          <a:custGeom>
            <a:avLst/>
            <a:gdLst>
              <a:gd name="connsiteX0" fmla="*/ 0 w 3866388"/>
              <a:gd name="connsiteY0" fmla="*/ 0 h 74930"/>
              <a:gd name="connsiteX1" fmla="*/ 3866388 w 3866388"/>
              <a:gd name="connsiteY1" fmla="*/ 0 h 74930"/>
              <a:gd name="connsiteX2" fmla="*/ 3791457 w 3866388"/>
              <a:gd name="connsiteY2" fmla="*/ 74930 h 74930"/>
              <a:gd name="connsiteX3" fmla="*/ 74929 w 3866388"/>
              <a:gd name="connsiteY3" fmla="*/ 74930 h 74930"/>
              <a:gd name="connsiteX4" fmla="*/ 0 w 3866388"/>
              <a:gd name="connsiteY4" fmla="*/ 0 h 7493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4930">
                <a:moveTo>
                  <a:pt x="0" y="0"/>
                </a:moveTo>
                <a:lnTo>
                  <a:pt x="3866388" y="0"/>
                </a:lnTo>
                <a:lnTo>
                  <a:pt x="3791457" y="74930"/>
                </a:lnTo>
                <a:lnTo>
                  <a:pt x="74929" y="74930"/>
                </a:lnTo>
                <a:lnTo>
                  <a:pt x="0" y="0"/>
                </a:lnTo>
              </a:path>
            </a:pathLst>
          </a:custGeom>
          <a:solidFill>
            <a:srgbClr val="F1F0E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3995928" y="1505458"/>
            <a:ext cx="3866388" cy="74930"/>
          </a:xfrm>
          <a:custGeom>
            <a:avLst/>
            <a:gdLst>
              <a:gd name="connsiteX0" fmla="*/ 0 w 3866388"/>
              <a:gd name="connsiteY0" fmla="*/ 74930 h 74930"/>
              <a:gd name="connsiteX1" fmla="*/ 74929 w 3866388"/>
              <a:gd name="connsiteY1" fmla="*/ 0 h 74930"/>
              <a:gd name="connsiteX2" fmla="*/ 3791457 w 3866388"/>
              <a:gd name="connsiteY2" fmla="*/ 0 h 74930"/>
              <a:gd name="connsiteX3" fmla="*/ 3866388 w 3866388"/>
              <a:gd name="connsiteY3" fmla="*/ 74930 h 74930"/>
              <a:gd name="connsiteX4" fmla="*/ 0 w 3866388"/>
              <a:gd name="connsiteY4" fmla="*/ 74930 h 7493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4930">
                <a:moveTo>
                  <a:pt x="0" y="74930"/>
                </a:moveTo>
                <a:lnTo>
                  <a:pt x="74929" y="0"/>
                </a:lnTo>
                <a:lnTo>
                  <a:pt x="3791457" y="0"/>
                </a:lnTo>
                <a:lnTo>
                  <a:pt x="3866388" y="74930"/>
                </a:lnTo>
                <a:lnTo>
                  <a:pt x="0" y="74930"/>
                </a:lnTo>
              </a:path>
            </a:pathLst>
          </a:custGeom>
          <a:solidFill>
            <a:srgbClr val="BFBEB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3995928" y="981455"/>
            <a:ext cx="74929" cy="598932"/>
          </a:xfrm>
          <a:custGeom>
            <a:avLst/>
            <a:gdLst>
              <a:gd name="connsiteX0" fmla="*/ 0 w 74929"/>
              <a:gd name="connsiteY0" fmla="*/ 0 h 598932"/>
              <a:gd name="connsiteX1" fmla="*/ 74929 w 74929"/>
              <a:gd name="connsiteY1" fmla="*/ 74930 h 598932"/>
              <a:gd name="connsiteX2" fmla="*/ 74929 w 74929"/>
              <a:gd name="connsiteY2" fmla="*/ 524002 h 598932"/>
              <a:gd name="connsiteX3" fmla="*/ 0 w 74929"/>
              <a:gd name="connsiteY3" fmla="*/ 598932 h 598932"/>
              <a:gd name="connsiteX4" fmla="*/ 0 w 74929"/>
              <a:gd name="connsiteY4" fmla="*/ 0 h 59893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4929" h="598932">
                <a:moveTo>
                  <a:pt x="0" y="0"/>
                </a:moveTo>
                <a:lnTo>
                  <a:pt x="74929" y="74930"/>
                </a:lnTo>
                <a:lnTo>
                  <a:pt x="74929" y="524002"/>
                </a:lnTo>
                <a:lnTo>
                  <a:pt x="0" y="598932"/>
                </a:lnTo>
                <a:lnTo>
                  <a:pt x="0" y="0"/>
                </a:lnTo>
              </a:path>
            </a:pathLst>
          </a:custGeom>
          <a:solidFill>
            <a:srgbClr val="F6F4E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7787385" y="981455"/>
            <a:ext cx="74930" cy="598932"/>
          </a:xfrm>
          <a:custGeom>
            <a:avLst/>
            <a:gdLst>
              <a:gd name="connsiteX0" fmla="*/ 74930 w 74930"/>
              <a:gd name="connsiteY0" fmla="*/ 0 h 598932"/>
              <a:gd name="connsiteX1" fmla="*/ 74930 w 74930"/>
              <a:gd name="connsiteY1" fmla="*/ 598932 h 598932"/>
              <a:gd name="connsiteX2" fmla="*/ 0 w 74930"/>
              <a:gd name="connsiteY2" fmla="*/ 524002 h 598932"/>
              <a:gd name="connsiteX3" fmla="*/ 0 w 74930"/>
              <a:gd name="connsiteY3" fmla="*/ 74930 h 598932"/>
              <a:gd name="connsiteX4" fmla="*/ 74930 w 74930"/>
              <a:gd name="connsiteY4" fmla="*/ 0 h 59893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4930" h="598932">
                <a:moveTo>
                  <a:pt x="74930" y="0"/>
                </a:moveTo>
                <a:lnTo>
                  <a:pt x="74930" y="598932"/>
                </a:lnTo>
                <a:lnTo>
                  <a:pt x="0" y="524002"/>
                </a:lnTo>
                <a:lnTo>
                  <a:pt x="0" y="74930"/>
                </a:lnTo>
                <a:lnTo>
                  <a:pt x="74930" y="0"/>
                </a:lnTo>
              </a:path>
            </a:pathLst>
          </a:custGeom>
          <a:solidFill>
            <a:srgbClr val="8F8E8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4060190" y="1809114"/>
            <a:ext cx="3716654" cy="449199"/>
          </a:xfrm>
          <a:custGeom>
            <a:avLst/>
            <a:gdLst>
              <a:gd name="connsiteX0" fmla="*/ 0 w 3716654"/>
              <a:gd name="connsiteY0" fmla="*/ 449199 h 449199"/>
              <a:gd name="connsiteX1" fmla="*/ 3716654 w 3716654"/>
              <a:gd name="connsiteY1" fmla="*/ 449199 h 449199"/>
              <a:gd name="connsiteX2" fmla="*/ 3716654 w 3716654"/>
              <a:gd name="connsiteY2" fmla="*/ 0 h 449199"/>
              <a:gd name="connsiteX3" fmla="*/ 0 w 3716654"/>
              <a:gd name="connsiteY3" fmla="*/ 0 h 449199"/>
              <a:gd name="connsiteX4" fmla="*/ 0 w 3716654"/>
              <a:gd name="connsiteY4" fmla="*/ 449199 h 4491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16654" h="449199">
                <a:moveTo>
                  <a:pt x="0" y="449199"/>
                </a:moveTo>
                <a:lnTo>
                  <a:pt x="3716654" y="449199"/>
                </a:lnTo>
                <a:lnTo>
                  <a:pt x="3716654" y="0"/>
                </a:lnTo>
                <a:lnTo>
                  <a:pt x="0" y="0"/>
                </a:lnTo>
                <a:lnTo>
                  <a:pt x="0" y="449199"/>
                </a:lnTo>
              </a:path>
            </a:pathLst>
          </a:custGeom>
          <a:solidFill>
            <a:srgbClr val="EEECE1">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3985259" y="1734311"/>
            <a:ext cx="3866388" cy="74930"/>
          </a:xfrm>
          <a:custGeom>
            <a:avLst/>
            <a:gdLst>
              <a:gd name="connsiteX0" fmla="*/ 0 w 3866388"/>
              <a:gd name="connsiteY0" fmla="*/ 0 h 74930"/>
              <a:gd name="connsiteX1" fmla="*/ 3866388 w 3866388"/>
              <a:gd name="connsiteY1" fmla="*/ 0 h 74930"/>
              <a:gd name="connsiteX2" fmla="*/ 3791458 w 3866388"/>
              <a:gd name="connsiteY2" fmla="*/ 74930 h 74930"/>
              <a:gd name="connsiteX3" fmla="*/ 74930 w 3866388"/>
              <a:gd name="connsiteY3" fmla="*/ 74930 h 74930"/>
              <a:gd name="connsiteX4" fmla="*/ 0 w 3866388"/>
              <a:gd name="connsiteY4" fmla="*/ 0 h 7493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4930">
                <a:moveTo>
                  <a:pt x="0" y="0"/>
                </a:moveTo>
                <a:lnTo>
                  <a:pt x="3866388" y="0"/>
                </a:lnTo>
                <a:lnTo>
                  <a:pt x="3791458" y="74930"/>
                </a:lnTo>
                <a:lnTo>
                  <a:pt x="74930" y="74930"/>
                </a:lnTo>
                <a:lnTo>
                  <a:pt x="0" y="0"/>
                </a:lnTo>
              </a:path>
            </a:pathLst>
          </a:custGeom>
          <a:solidFill>
            <a:srgbClr val="F1F0E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3985259" y="2258314"/>
            <a:ext cx="3866388" cy="74929"/>
          </a:xfrm>
          <a:custGeom>
            <a:avLst/>
            <a:gdLst>
              <a:gd name="connsiteX0" fmla="*/ 0 w 3866388"/>
              <a:gd name="connsiteY0" fmla="*/ 74929 h 74929"/>
              <a:gd name="connsiteX1" fmla="*/ 74930 w 3866388"/>
              <a:gd name="connsiteY1" fmla="*/ 0 h 74929"/>
              <a:gd name="connsiteX2" fmla="*/ 3791458 w 3866388"/>
              <a:gd name="connsiteY2" fmla="*/ 0 h 74929"/>
              <a:gd name="connsiteX3" fmla="*/ 3866388 w 3866388"/>
              <a:gd name="connsiteY3" fmla="*/ 74929 h 74929"/>
              <a:gd name="connsiteX4" fmla="*/ 0 w 3866388"/>
              <a:gd name="connsiteY4" fmla="*/ 74929 h 7492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4929">
                <a:moveTo>
                  <a:pt x="0" y="74929"/>
                </a:moveTo>
                <a:lnTo>
                  <a:pt x="74930" y="0"/>
                </a:lnTo>
                <a:lnTo>
                  <a:pt x="3791458" y="0"/>
                </a:lnTo>
                <a:lnTo>
                  <a:pt x="3866388" y="74929"/>
                </a:lnTo>
                <a:lnTo>
                  <a:pt x="0" y="74929"/>
                </a:lnTo>
              </a:path>
            </a:pathLst>
          </a:custGeom>
          <a:solidFill>
            <a:srgbClr val="BFBEB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3985259" y="1734311"/>
            <a:ext cx="74930" cy="598932"/>
          </a:xfrm>
          <a:custGeom>
            <a:avLst/>
            <a:gdLst>
              <a:gd name="connsiteX0" fmla="*/ 0 w 74930"/>
              <a:gd name="connsiteY0" fmla="*/ 0 h 598932"/>
              <a:gd name="connsiteX1" fmla="*/ 74930 w 74930"/>
              <a:gd name="connsiteY1" fmla="*/ 74930 h 598932"/>
              <a:gd name="connsiteX2" fmla="*/ 74930 w 74930"/>
              <a:gd name="connsiteY2" fmla="*/ 524002 h 598932"/>
              <a:gd name="connsiteX3" fmla="*/ 0 w 74930"/>
              <a:gd name="connsiteY3" fmla="*/ 598932 h 598932"/>
              <a:gd name="connsiteX4" fmla="*/ 0 w 74930"/>
              <a:gd name="connsiteY4" fmla="*/ 0 h 59893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4930" h="598932">
                <a:moveTo>
                  <a:pt x="0" y="0"/>
                </a:moveTo>
                <a:lnTo>
                  <a:pt x="74930" y="74930"/>
                </a:lnTo>
                <a:lnTo>
                  <a:pt x="74930" y="524002"/>
                </a:lnTo>
                <a:lnTo>
                  <a:pt x="0" y="598932"/>
                </a:lnTo>
                <a:lnTo>
                  <a:pt x="0" y="0"/>
                </a:lnTo>
              </a:path>
            </a:pathLst>
          </a:custGeom>
          <a:solidFill>
            <a:srgbClr val="F6F4E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7776718" y="1734311"/>
            <a:ext cx="74930" cy="598932"/>
          </a:xfrm>
          <a:custGeom>
            <a:avLst/>
            <a:gdLst>
              <a:gd name="connsiteX0" fmla="*/ 74929 w 74930"/>
              <a:gd name="connsiteY0" fmla="*/ 0 h 598932"/>
              <a:gd name="connsiteX1" fmla="*/ 74929 w 74930"/>
              <a:gd name="connsiteY1" fmla="*/ 598932 h 598932"/>
              <a:gd name="connsiteX2" fmla="*/ 0 w 74930"/>
              <a:gd name="connsiteY2" fmla="*/ 524002 h 598932"/>
              <a:gd name="connsiteX3" fmla="*/ 0 w 74930"/>
              <a:gd name="connsiteY3" fmla="*/ 74930 h 598932"/>
              <a:gd name="connsiteX4" fmla="*/ 74929 w 74930"/>
              <a:gd name="connsiteY4" fmla="*/ 0 h 59893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4930" h="598932">
                <a:moveTo>
                  <a:pt x="74929" y="0"/>
                </a:moveTo>
                <a:lnTo>
                  <a:pt x="74929" y="598932"/>
                </a:lnTo>
                <a:lnTo>
                  <a:pt x="0" y="524002"/>
                </a:lnTo>
                <a:lnTo>
                  <a:pt x="0" y="74930"/>
                </a:lnTo>
                <a:lnTo>
                  <a:pt x="74929" y="0"/>
                </a:lnTo>
              </a:path>
            </a:pathLst>
          </a:custGeom>
          <a:solidFill>
            <a:srgbClr val="8F8E8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4055109" y="3256534"/>
            <a:ext cx="3723513" cy="428625"/>
          </a:xfrm>
          <a:custGeom>
            <a:avLst/>
            <a:gdLst>
              <a:gd name="connsiteX0" fmla="*/ 0 w 3723513"/>
              <a:gd name="connsiteY0" fmla="*/ 428625 h 428625"/>
              <a:gd name="connsiteX1" fmla="*/ 3723513 w 3723513"/>
              <a:gd name="connsiteY1" fmla="*/ 428625 h 428625"/>
              <a:gd name="connsiteX2" fmla="*/ 3723513 w 3723513"/>
              <a:gd name="connsiteY2" fmla="*/ 0 h 428625"/>
              <a:gd name="connsiteX3" fmla="*/ 0 w 3723513"/>
              <a:gd name="connsiteY3" fmla="*/ 0 h 428625"/>
              <a:gd name="connsiteX4" fmla="*/ 0 w 3723513"/>
              <a:gd name="connsiteY4" fmla="*/ 428625 h 4286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23513" h="428625">
                <a:moveTo>
                  <a:pt x="0" y="428625"/>
                </a:moveTo>
                <a:lnTo>
                  <a:pt x="3723513" y="428625"/>
                </a:lnTo>
                <a:lnTo>
                  <a:pt x="3723513" y="0"/>
                </a:lnTo>
                <a:lnTo>
                  <a:pt x="0" y="0"/>
                </a:lnTo>
                <a:lnTo>
                  <a:pt x="0" y="428625"/>
                </a:lnTo>
              </a:path>
            </a:pathLst>
          </a:custGeom>
          <a:solidFill>
            <a:srgbClr val="EEECE1">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3983735" y="3185160"/>
            <a:ext cx="3866388" cy="71500"/>
          </a:xfrm>
          <a:custGeom>
            <a:avLst/>
            <a:gdLst>
              <a:gd name="connsiteX0" fmla="*/ 0 w 3866388"/>
              <a:gd name="connsiteY0" fmla="*/ 0 h 71500"/>
              <a:gd name="connsiteX1" fmla="*/ 3866388 w 3866388"/>
              <a:gd name="connsiteY1" fmla="*/ 0 h 71500"/>
              <a:gd name="connsiteX2" fmla="*/ 3795014 w 3866388"/>
              <a:gd name="connsiteY2" fmla="*/ 71500 h 71500"/>
              <a:gd name="connsiteX3" fmla="*/ 71373 w 3866388"/>
              <a:gd name="connsiteY3" fmla="*/ 71500 h 71500"/>
              <a:gd name="connsiteX4" fmla="*/ 0 w 3866388"/>
              <a:gd name="connsiteY4" fmla="*/ 0 h 71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1500">
                <a:moveTo>
                  <a:pt x="0" y="0"/>
                </a:moveTo>
                <a:lnTo>
                  <a:pt x="3866388" y="0"/>
                </a:lnTo>
                <a:lnTo>
                  <a:pt x="3795014" y="71500"/>
                </a:lnTo>
                <a:lnTo>
                  <a:pt x="71373" y="71500"/>
                </a:lnTo>
                <a:lnTo>
                  <a:pt x="0" y="0"/>
                </a:lnTo>
              </a:path>
            </a:pathLst>
          </a:custGeom>
          <a:solidFill>
            <a:srgbClr val="F1F0E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3983735" y="3685159"/>
            <a:ext cx="3866388" cy="71501"/>
          </a:xfrm>
          <a:custGeom>
            <a:avLst/>
            <a:gdLst>
              <a:gd name="connsiteX0" fmla="*/ 0 w 3866388"/>
              <a:gd name="connsiteY0" fmla="*/ 71500 h 71501"/>
              <a:gd name="connsiteX1" fmla="*/ 71373 w 3866388"/>
              <a:gd name="connsiteY1" fmla="*/ 0 h 71501"/>
              <a:gd name="connsiteX2" fmla="*/ 3795014 w 3866388"/>
              <a:gd name="connsiteY2" fmla="*/ 0 h 71501"/>
              <a:gd name="connsiteX3" fmla="*/ 3866388 w 3866388"/>
              <a:gd name="connsiteY3" fmla="*/ 71500 h 71501"/>
              <a:gd name="connsiteX4" fmla="*/ 0 w 3866388"/>
              <a:gd name="connsiteY4" fmla="*/ 71500 h 715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1501">
                <a:moveTo>
                  <a:pt x="0" y="71500"/>
                </a:moveTo>
                <a:lnTo>
                  <a:pt x="71373" y="0"/>
                </a:lnTo>
                <a:lnTo>
                  <a:pt x="3795014" y="0"/>
                </a:lnTo>
                <a:lnTo>
                  <a:pt x="3866388" y="71500"/>
                </a:lnTo>
                <a:lnTo>
                  <a:pt x="0" y="71500"/>
                </a:lnTo>
              </a:path>
            </a:pathLst>
          </a:custGeom>
          <a:solidFill>
            <a:srgbClr val="BFBEB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3983735" y="3185160"/>
            <a:ext cx="71373" cy="571500"/>
          </a:xfrm>
          <a:custGeom>
            <a:avLst/>
            <a:gdLst>
              <a:gd name="connsiteX0" fmla="*/ 0 w 71373"/>
              <a:gd name="connsiteY0" fmla="*/ 0 h 571500"/>
              <a:gd name="connsiteX1" fmla="*/ 71373 w 71373"/>
              <a:gd name="connsiteY1" fmla="*/ 71500 h 571500"/>
              <a:gd name="connsiteX2" fmla="*/ 71373 w 71373"/>
              <a:gd name="connsiteY2" fmla="*/ 499999 h 571500"/>
              <a:gd name="connsiteX3" fmla="*/ 0 w 71373"/>
              <a:gd name="connsiteY3" fmla="*/ 571499 h 571500"/>
              <a:gd name="connsiteX4" fmla="*/ 0 w 71373"/>
              <a:gd name="connsiteY4" fmla="*/ 0 h 571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373" h="571500">
                <a:moveTo>
                  <a:pt x="0" y="0"/>
                </a:moveTo>
                <a:lnTo>
                  <a:pt x="71373" y="71500"/>
                </a:lnTo>
                <a:lnTo>
                  <a:pt x="71373" y="499999"/>
                </a:lnTo>
                <a:lnTo>
                  <a:pt x="0" y="571499"/>
                </a:lnTo>
                <a:lnTo>
                  <a:pt x="0" y="0"/>
                </a:lnTo>
              </a:path>
            </a:pathLst>
          </a:custGeom>
          <a:solidFill>
            <a:srgbClr val="F6F4E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3"/>
          <p:cNvSpPr/>
          <p:nvPr/>
        </p:nvSpPr>
        <p:spPr>
          <a:xfrm>
            <a:off x="7778750" y="3185160"/>
            <a:ext cx="71373" cy="571500"/>
          </a:xfrm>
          <a:custGeom>
            <a:avLst/>
            <a:gdLst>
              <a:gd name="connsiteX0" fmla="*/ 71373 w 71373"/>
              <a:gd name="connsiteY0" fmla="*/ 0 h 571500"/>
              <a:gd name="connsiteX1" fmla="*/ 71373 w 71373"/>
              <a:gd name="connsiteY1" fmla="*/ 571499 h 571500"/>
              <a:gd name="connsiteX2" fmla="*/ 0 w 71373"/>
              <a:gd name="connsiteY2" fmla="*/ 499999 h 571500"/>
              <a:gd name="connsiteX3" fmla="*/ 0 w 71373"/>
              <a:gd name="connsiteY3" fmla="*/ 71500 h 571500"/>
              <a:gd name="connsiteX4" fmla="*/ 71373 w 71373"/>
              <a:gd name="connsiteY4" fmla="*/ 0 h 571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373" h="571500">
                <a:moveTo>
                  <a:pt x="71373" y="0"/>
                </a:moveTo>
                <a:lnTo>
                  <a:pt x="71373" y="571499"/>
                </a:lnTo>
                <a:lnTo>
                  <a:pt x="0" y="499999"/>
                </a:lnTo>
                <a:lnTo>
                  <a:pt x="0" y="71500"/>
                </a:lnTo>
                <a:lnTo>
                  <a:pt x="71373" y="0"/>
                </a:lnTo>
              </a:path>
            </a:pathLst>
          </a:custGeom>
          <a:solidFill>
            <a:srgbClr val="8F8E8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3"/>
          <p:cNvSpPr/>
          <p:nvPr/>
        </p:nvSpPr>
        <p:spPr>
          <a:xfrm>
            <a:off x="4055109" y="2532633"/>
            <a:ext cx="3723513" cy="428625"/>
          </a:xfrm>
          <a:custGeom>
            <a:avLst/>
            <a:gdLst>
              <a:gd name="connsiteX0" fmla="*/ 0 w 3723513"/>
              <a:gd name="connsiteY0" fmla="*/ 428625 h 428625"/>
              <a:gd name="connsiteX1" fmla="*/ 3723513 w 3723513"/>
              <a:gd name="connsiteY1" fmla="*/ 428625 h 428625"/>
              <a:gd name="connsiteX2" fmla="*/ 3723513 w 3723513"/>
              <a:gd name="connsiteY2" fmla="*/ 0 h 428625"/>
              <a:gd name="connsiteX3" fmla="*/ 0 w 3723513"/>
              <a:gd name="connsiteY3" fmla="*/ 0 h 428625"/>
              <a:gd name="connsiteX4" fmla="*/ 0 w 3723513"/>
              <a:gd name="connsiteY4" fmla="*/ 428625 h 4286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23513" h="428625">
                <a:moveTo>
                  <a:pt x="0" y="428625"/>
                </a:moveTo>
                <a:lnTo>
                  <a:pt x="3723513" y="428625"/>
                </a:lnTo>
                <a:lnTo>
                  <a:pt x="3723513" y="0"/>
                </a:lnTo>
                <a:lnTo>
                  <a:pt x="0" y="0"/>
                </a:lnTo>
                <a:lnTo>
                  <a:pt x="0" y="428625"/>
                </a:lnTo>
              </a:path>
            </a:pathLst>
          </a:custGeom>
          <a:solidFill>
            <a:srgbClr val="EEECE1">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3983735" y="2461260"/>
            <a:ext cx="3866388" cy="71501"/>
          </a:xfrm>
          <a:custGeom>
            <a:avLst/>
            <a:gdLst>
              <a:gd name="connsiteX0" fmla="*/ 0 w 3866388"/>
              <a:gd name="connsiteY0" fmla="*/ 0 h 71501"/>
              <a:gd name="connsiteX1" fmla="*/ 3866388 w 3866388"/>
              <a:gd name="connsiteY1" fmla="*/ 0 h 71501"/>
              <a:gd name="connsiteX2" fmla="*/ 3795014 w 3866388"/>
              <a:gd name="connsiteY2" fmla="*/ 71500 h 71501"/>
              <a:gd name="connsiteX3" fmla="*/ 71373 w 3866388"/>
              <a:gd name="connsiteY3" fmla="*/ 71500 h 71501"/>
              <a:gd name="connsiteX4" fmla="*/ 0 w 3866388"/>
              <a:gd name="connsiteY4" fmla="*/ 0 h 715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1501">
                <a:moveTo>
                  <a:pt x="0" y="0"/>
                </a:moveTo>
                <a:lnTo>
                  <a:pt x="3866388" y="0"/>
                </a:lnTo>
                <a:lnTo>
                  <a:pt x="3795014" y="71500"/>
                </a:lnTo>
                <a:lnTo>
                  <a:pt x="71373" y="71500"/>
                </a:lnTo>
                <a:lnTo>
                  <a:pt x="0" y="0"/>
                </a:lnTo>
              </a:path>
            </a:pathLst>
          </a:custGeom>
          <a:solidFill>
            <a:srgbClr val="F1F0E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3983735" y="2961258"/>
            <a:ext cx="3866388" cy="71501"/>
          </a:xfrm>
          <a:custGeom>
            <a:avLst/>
            <a:gdLst>
              <a:gd name="connsiteX0" fmla="*/ 0 w 3866388"/>
              <a:gd name="connsiteY0" fmla="*/ 71501 h 71501"/>
              <a:gd name="connsiteX1" fmla="*/ 71373 w 3866388"/>
              <a:gd name="connsiteY1" fmla="*/ 0 h 71501"/>
              <a:gd name="connsiteX2" fmla="*/ 3795014 w 3866388"/>
              <a:gd name="connsiteY2" fmla="*/ 0 h 71501"/>
              <a:gd name="connsiteX3" fmla="*/ 3866388 w 3866388"/>
              <a:gd name="connsiteY3" fmla="*/ 71501 h 71501"/>
              <a:gd name="connsiteX4" fmla="*/ 0 w 3866388"/>
              <a:gd name="connsiteY4" fmla="*/ 71501 h 715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1501">
                <a:moveTo>
                  <a:pt x="0" y="71501"/>
                </a:moveTo>
                <a:lnTo>
                  <a:pt x="71373" y="0"/>
                </a:lnTo>
                <a:lnTo>
                  <a:pt x="3795014" y="0"/>
                </a:lnTo>
                <a:lnTo>
                  <a:pt x="3866388" y="71501"/>
                </a:lnTo>
                <a:lnTo>
                  <a:pt x="0" y="71501"/>
                </a:lnTo>
              </a:path>
            </a:pathLst>
          </a:custGeom>
          <a:solidFill>
            <a:srgbClr val="BFBEB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3983735" y="2461260"/>
            <a:ext cx="71373" cy="571500"/>
          </a:xfrm>
          <a:custGeom>
            <a:avLst/>
            <a:gdLst>
              <a:gd name="connsiteX0" fmla="*/ 0 w 71373"/>
              <a:gd name="connsiteY0" fmla="*/ 0 h 571500"/>
              <a:gd name="connsiteX1" fmla="*/ 71373 w 71373"/>
              <a:gd name="connsiteY1" fmla="*/ 71500 h 571500"/>
              <a:gd name="connsiteX2" fmla="*/ 71373 w 71373"/>
              <a:gd name="connsiteY2" fmla="*/ 499998 h 571500"/>
              <a:gd name="connsiteX3" fmla="*/ 0 w 71373"/>
              <a:gd name="connsiteY3" fmla="*/ 571500 h 571500"/>
              <a:gd name="connsiteX4" fmla="*/ 0 w 71373"/>
              <a:gd name="connsiteY4" fmla="*/ 0 h 571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373" h="571500">
                <a:moveTo>
                  <a:pt x="0" y="0"/>
                </a:moveTo>
                <a:lnTo>
                  <a:pt x="71373" y="71500"/>
                </a:lnTo>
                <a:lnTo>
                  <a:pt x="71373" y="499998"/>
                </a:lnTo>
                <a:lnTo>
                  <a:pt x="0" y="571500"/>
                </a:lnTo>
                <a:lnTo>
                  <a:pt x="0" y="0"/>
                </a:lnTo>
              </a:path>
            </a:pathLst>
          </a:custGeom>
          <a:solidFill>
            <a:srgbClr val="F6F4E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7778750" y="2461260"/>
            <a:ext cx="71373" cy="571500"/>
          </a:xfrm>
          <a:custGeom>
            <a:avLst/>
            <a:gdLst>
              <a:gd name="connsiteX0" fmla="*/ 71373 w 71373"/>
              <a:gd name="connsiteY0" fmla="*/ 0 h 571500"/>
              <a:gd name="connsiteX1" fmla="*/ 71373 w 71373"/>
              <a:gd name="connsiteY1" fmla="*/ 571500 h 571500"/>
              <a:gd name="connsiteX2" fmla="*/ 0 w 71373"/>
              <a:gd name="connsiteY2" fmla="*/ 499998 h 571500"/>
              <a:gd name="connsiteX3" fmla="*/ 0 w 71373"/>
              <a:gd name="connsiteY3" fmla="*/ 71500 h 571500"/>
              <a:gd name="connsiteX4" fmla="*/ 71373 w 71373"/>
              <a:gd name="connsiteY4" fmla="*/ 0 h 571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373" h="571500">
                <a:moveTo>
                  <a:pt x="71373" y="0"/>
                </a:moveTo>
                <a:lnTo>
                  <a:pt x="71373" y="571500"/>
                </a:lnTo>
                <a:lnTo>
                  <a:pt x="0" y="499998"/>
                </a:lnTo>
                <a:lnTo>
                  <a:pt x="0" y="71500"/>
                </a:lnTo>
                <a:lnTo>
                  <a:pt x="71373" y="0"/>
                </a:lnTo>
              </a:path>
            </a:pathLst>
          </a:custGeom>
          <a:solidFill>
            <a:srgbClr val="8F8E8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4069841" y="4002785"/>
            <a:ext cx="3721608" cy="434340"/>
          </a:xfrm>
          <a:custGeom>
            <a:avLst/>
            <a:gdLst>
              <a:gd name="connsiteX0" fmla="*/ 0 w 3721608"/>
              <a:gd name="connsiteY0" fmla="*/ 434340 h 434340"/>
              <a:gd name="connsiteX1" fmla="*/ 3721608 w 3721608"/>
              <a:gd name="connsiteY1" fmla="*/ 434340 h 434340"/>
              <a:gd name="connsiteX2" fmla="*/ 3721608 w 3721608"/>
              <a:gd name="connsiteY2" fmla="*/ 0 h 434340"/>
              <a:gd name="connsiteX3" fmla="*/ 0 w 3721608"/>
              <a:gd name="connsiteY3" fmla="*/ 0 h 434340"/>
              <a:gd name="connsiteX4" fmla="*/ 0 w 3721608"/>
              <a:gd name="connsiteY4" fmla="*/ 434340 h 4343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21608" h="434340">
                <a:moveTo>
                  <a:pt x="0" y="434340"/>
                </a:moveTo>
                <a:lnTo>
                  <a:pt x="3721608" y="434340"/>
                </a:lnTo>
                <a:lnTo>
                  <a:pt x="3721608" y="0"/>
                </a:lnTo>
                <a:lnTo>
                  <a:pt x="0" y="0"/>
                </a:lnTo>
                <a:lnTo>
                  <a:pt x="0" y="434340"/>
                </a:lnTo>
              </a:path>
            </a:pathLst>
          </a:custGeom>
          <a:solidFill>
            <a:srgbClr val="EEECE1">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997452" y="3930396"/>
            <a:ext cx="3866388" cy="72390"/>
          </a:xfrm>
          <a:custGeom>
            <a:avLst/>
            <a:gdLst>
              <a:gd name="connsiteX0" fmla="*/ 0 w 3866388"/>
              <a:gd name="connsiteY0" fmla="*/ 0 h 72390"/>
              <a:gd name="connsiteX1" fmla="*/ 3866388 w 3866388"/>
              <a:gd name="connsiteY1" fmla="*/ 0 h 72390"/>
              <a:gd name="connsiteX2" fmla="*/ 3793997 w 3866388"/>
              <a:gd name="connsiteY2" fmla="*/ 72389 h 72390"/>
              <a:gd name="connsiteX3" fmla="*/ 72389 w 3866388"/>
              <a:gd name="connsiteY3" fmla="*/ 72389 h 72390"/>
              <a:gd name="connsiteX4" fmla="*/ 0 w 3866388"/>
              <a:gd name="connsiteY4" fmla="*/ 0 h 7239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2390">
                <a:moveTo>
                  <a:pt x="0" y="0"/>
                </a:moveTo>
                <a:lnTo>
                  <a:pt x="3866388" y="0"/>
                </a:lnTo>
                <a:lnTo>
                  <a:pt x="3793997" y="72389"/>
                </a:lnTo>
                <a:lnTo>
                  <a:pt x="72389" y="72389"/>
                </a:lnTo>
                <a:lnTo>
                  <a:pt x="0" y="0"/>
                </a:lnTo>
              </a:path>
            </a:pathLst>
          </a:custGeom>
          <a:solidFill>
            <a:srgbClr val="F1F0E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3997452" y="4437126"/>
            <a:ext cx="3866388" cy="72390"/>
          </a:xfrm>
          <a:custGeom>
            <a:avLst/>
            <a:gdLst>
              <a:gd name="connsiteX0" fmla="*/ 0 w 3866388"/>
              <a:gd name="connsiteY0" fmla="*/ 72389 h 72390"/>
              <a:gd name="connsiteX1" fmla="*/ 72389 w 3866388"/>
              <a:gd name="connsiteY1" fmla="*/ 0 h 72390"/>
              <a:gd name="connsiteX2" fmla="*/ 3793997 w 3866388"/>
              <a:gd name="connsiteY2" fmla="*/ 0 h 72390"/>
              <a:gd name="connsiteX3" fmla="*/ 3866388 w 3866388"/>
              <a:gd name="connsiteY3" fmla="*/ 72389 h 72390"/>
              <a:gd name="connsiteX4" fmla="*/ 0 w 3866388"/>
              <a:gd name="connsiteY4" fmla="*/ 72389 h 7239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6388" h="72390">
                <a:moveTo>
                  <a:pt x="0" y="72389"/>
                </a:moveTo>
                <a:lnTo>
                  <a:pt x="72389" y="0"/>
                </a:lnTo>
                <a:lnTo>
                  <a:pt x="3793997" y="0"/>
                </a:lnTo>
                <a:lnTo>
                  <a:pt x="3866388" y="72389"/>
                </a:lnTo>
                <a:lnTo>
                  <a:pt x="0" y="72389"/>
                </a:lnTo>
              </a:path>
            </a:pathLst>
          </a:custGeom>
          <a:solidFill>
            <a:srgbClr val="BFBEB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Freeform 3"/>
          <p:cNvSpPr/>
          <p:nvPr/>
        </p:nvSpPr>
        <p:spPr>
          <a:xfrm>
            <a:off x="3997452" y="3930396"/>
            <a:ext cx="72390" cy="579120"/>
          </a:xfrm>
          <a:custGeom>
            <a:avLst/>
            <a:gdLst>
              <a:gd name="connsiteX0" fmla="*/ 0 w 72390"/>
              <a:gd name="connsiteY0" fmla="*/ 0 h 579120"/>
              <a:gd name="connsiteX1" fmla="*/ 72389 w 72390"/>
              <a:gd name="connsiteY1" fmla="*/ 72389 h 579120"/>
              <a:gd name="connsiteX2" fmla="*/ 72389 w 72390"/>
              <a:gd name="connsiteY2" fmla="*/ 506729 h 579120"/>
              <a:gd name="connsiteX3" fmla="*/ 0 w 72390"/>
              <a:gd name="connsiteY3" fmla="*/ 579119 h 579120"/>
              <a:gd name="connsiteX4" fmla="*/ 0 w 72390"/>
              <a:gd name="connsiteY4" fmla="*/ 0 h 5791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2390" h="579120">
                <a:moveTo>
                  <a:pt x="0" y="0"/>
                </a:moveTo>
                <a:lnTo>
                  <a:pt x="72389" y="72389"/>
                </a:lnTo>
                <a:lnTo>
                  <a:pt x="72389" y="506729"/>
                </a:lnTo>
                <a:lnTo>
                  <a:pt x="0" y="579119"/>
                </a:lnTo>
                <a:lnTo>
                  <a:pt x="0" y="0"/>
                </a:lnTo>
              </a:path>
            </a:pathLst>
          </a:custGeom>
          <a:solidFill>
            <a:srgbClr val="F6F4E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5" name="Freeform 3"/>
          <p:cNvSpPr/>
          <p:nvPr/>
        </p:nvSpPr>
        <p:spPr>
          <a:xfrm>
            <a:off x="7791450" y="3930396"/>
            <a:ext cx="72390" cy="579120"/>
          </a:xfrm>
          <a:custGeom>
            <a:avLst/>
            <a:gdLst>
              <a:gd name="connsiteX0" fmla="*/ 72390 w 72390"/>
              <a:gd name="connsiteY0" fmla="*/ 0 h 579120"/>
              <a:gd name="connsiteX1" fmla="*/ 72390 w 72390"/>
              <a:gd name="connsiteY1" fmla="*/ 579119 h 579120"/>
              <a:gd name="connsiteX2" fmla="*/ 0 w 72390"/>
              <a:gd name="connsiteY2" fmla="*/ 506729 h 579120"/>
              <a:gd name="connsiteX3" fmla="*/ 0 w 72390"/>
              <a:gd name="connsiteY3" fmla="*/ 72389 h 579120"/>
              <a:gd name="connsiteX4" fmla="*/ 72390 w 72390"/>
              <a:gd name="connsiteY4" fmla="*/ 0 h 5791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2390" h="579120">
                <a:moveTo>
                  <a:pt x="72390" y="0"/>
                </a:moveTo>
                <a:lnTo>
                  <a:pt x="72390" y="579119"/>
                </a:lnTo>
                <a:lnTo>
                  <a:pt x="0" y="506729"/>
                </a:lnTo>
                <a:lnTo>
                  <a:pt x="0" y="72389"/>
                </a:lnTo>
                <a:lnTo>
                  <a:pt x="72390" y="0"/>
                </a:lnTo>
              </a:path>
            </a:pathLst>
          </a:custGeom>
          <a:solidFill>
            <a:srgbClr val="8F8E8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Freeform 3"/>
          <p:cNvSpPr/>
          <p:nvPr/>
        </p:nvSpPr>
        <p:spPr>
          <a:xfrm>
            <a:off x="4051553" y="4749546"/>
            <a:ext cx="3739896" cy="397764"/>
          </a:xfrm>
          <a:custGeom>
            <a:avLst/>
            <a:gdLst>
              <a:gd name="connsiteX0" fmla="*/ 0 w 3739896"/>
              <a:gd name="connsiteY0" fmla="*/ 397763 h 397764"/>
              <a:gd name="connsiteX1" fmla="*/ 3739896 w 3739896"/>
              <a:gd name="connsiteY1" fmla="*/ 397763 h 397764"/>
              <a:gd name="connsiteX2" fmla="*/ 3739896 w 3739896"/>
              <a:gd name="connsiteY2" fmla="*/ 0 h 397764"/>
              <a:gd name="connsiteX3" fmla="*/ 0 w 3739896"/>
              <a:gd name="connsiteY3" fmla="*/ 0 h 397764"/>
              <a:gd name="connsiteX4" fmla="*/ 0 w 3739896"/>
              <a:gd name="connsiteY4" fmla="*/ 397763 h 3977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39896" h="397764">
                <a:moveTo>
                  <a:pt x="0" y="397763"/>
                </a:moveTo>
                <a:lnTo>
                  <a:pt x="3739896" y="397763"/>
                </a:lnTo>
                <a:lnTo>
                  <a:pt x="3739896" y="0"/>
                </a:lnTo>
                <a:lnTo>
                  <a:pt x="0" y="0"/>
                </a:lnTo>
                <a:lnTo>
                  <a:pt x="0" y="397763"/>
                </a:lnTo>
              </a:path>
            </a:pathLst>
          </a:custGeom>
          <a:solidFill>
            <a:srgbClr val="EEECE1">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Freeform 3"/>
          <p:cNvSpPr/>
          <p:nvPr/>
        </p:nvSpPr>
        <p:spPr>
          <a:xfrm>
            <a:off x="3985259" y="4683252"/>
            <a:ext cx="3872483" cy="66294"/>
          </a:xfrm>
          <a:custGeom>
            <a:avLst/>
            <a:gdLst>
              <a:gd name="connsiteX0" fmla="*/ 0 w 3872483"/>
              <a:gd name="connsiteY0" fmla="*/ 0 h 66294"/>
              <a:gd name="connsiteX1" fmla="*/ 3872483 w 3872483"/>
              <a:gd name="connsiteY1" fmla="*/ 0 h 66294"/>
              <a:gd name="connsiteX2" fmla="*/ 3806190 w 3872483"/>
              <a:gd name="connsiteY2" fmla="*/ 66294 h 66294"/>
              <a:gd name="connsiteX3" fmla="*/ 66294 w 3872483"/>
              <a:gd name="connsiteY3" fmla="*/ 66294 h 66294"/>
              <a:gd name="connsiteX4" fmla="*/ 0 w 3872483"/>
              <a:gd name="connsiteY4" fmla="*/ 0 h 662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72483" h="66294">
                <a:moveTo>
                  <a:pt x="0" y="0"/>
                </a:moveTo>
                <a:lnTo>
                  <a:pt x="3872483" y="0"/>
                </a:lnTo>
                <a:lnTo>
                  <a:pt x="3806190" y="66294"/>
                </a:lnTo>
                <a:lnTo>
                  <a:pt x="66294" y="66294"/>
                </a:lnTo>
                <a:lnTo>
                  <a:pt x="0" y="0"/>
                </a:lnTo>
              </a:path>
            </a:pathLst>
          </a:custGeom>
          <a:solidFill>
            <a:srgbClr val="F1F0E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9" name="Freeform 3"/>
          <p:cNvSpPr/>
          <p:nvPr/>
        </p:nvSpPr>
        <p:spPr>
          <a:xfrm>
            <a:off x="3985259" y="5147309"/>
            <a:ext cx="3872483" cy="66294"/>
          </a:xfrm>
          <a:custGeom>
            <a:avLst/>
            <a:gdLst>
              <a:gd name="connsiteX0" fmla="*/ 0 w 3872483"/>
              <a:gd name="connsiteY0" fmla="*/ 66294 h 66294"/>
              <a:gd name="connsiteX1" fmla="*/ 66294 w 3872483"/>
              <a:gd name="connsiteY1" fmla="*/ 0 h 66294"/>
              <a:gd name="connsiteX2" fmla="*/ 3806190 w 3872483"/>
              <a:gd name="connsiteY2" fmla="*/ 0 h 66294"/>
              <a:gd name="connsiteX3" fmla="*/ 3872483 w 3872483"/>
              <a:gd name="connsiteY3" fmla="*/ 66294 h 66294"/>
              <a:gd name="connsiteX4" fmla="*/ 0 w 3872483"/>
              <a:gd name="connsiteY4" fmla="*/ 66294 h 6629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72483" h="66294">
                <a:moveTo>
                  <a:pt x="0" y="66294"/>
                </a:moveTo>
                <a:lnTo>
                  <a:pt x="66294" y="0"/>
                </a:lnTo>
                <a:lnTo>
                  <a:pt x="3806190" y="0"/>
                </a:lnTo>
                <a:lnTo>
                  <a:pt x="3872483" y="66294"/>
                </a:lnTo>
                <a:lnTo>
                  <a:pt x="0" y="66294"/>
                </a:lnTo>
              </a:path>
            </a:pathLst>
          </a:custGeom>
          <a:solidFill>
            <a:srgbClr val="BFBEB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Freeform 3"/>
          <p:cNvSpPr/>
          <p:nvPr/>
        </p:nvSpPr>
        <p:spPr>
          <a:xfrm>
            <a:off x="3985259" y="4683252"/>
            <a:ext cx="66294" cy="530352"/>
          </a:xfrm>
          <a:custGeom>
            <a:avLst/>
            <a:gdLst>
              <a:gd name="connsiteX0" fmla="*/ 0 w 66294"/>
              <a:gd name="connsiteY0" fmla="*/ 0 h 530352"/>
              <a:gd name="connsiteX1" fmla="*/ 66294 w 66294"/>
              <a:gd name="connsiteY1" fmla="*/ 66294 h 530352"/>
              <a:gd name="connsiteX2" fmla="*/ 66294 w 66294"/>
              <a:gd name="connsiteY2" fmla="*/ 464057 h 530352"/>
              <a:gd name="connsiteX3" fmla="*/ 0 w 66294"/>
              <a:gd name="connsiteY3" fmla="*/ 530351 h 530352"/>
              <a:gd name="connsiteX4" fmla="*/ 0 w 66294"/>
              <a:gd name="connsiteY4" fmla="*/ 0 h 5303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6294" h="530352">
                <a:moveTo>
                  <a:pt x="0" y="0"/>
                </a:moveTo>
                <a:lnTo>
                  <a:pt x="66294" y="66294"/>
                </a:lnTo>
                <a:lnTo>
                  <a:pt x="66294" y="464057"/>
                </a:lnTo>
                <a:lnTo>
                  <a:pt x="0" y="530351"/>
                </a:lnTo>
                <a:lnTo>
                  <a:pt x="0" y="0"/>
                </a:lnTo>
              </a:path>
            </a:pathLst>
          </a:custGeom>
          <a:solidFill>
            <a:srgbClr val="F6F4E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Freeform 3"/>
          <p:cNvSpPr/>
          <p:nvPr/>
        </p:nvSpPr>
        <p:spPr>
          <a:xfrm>
            <a:off x="7791450" y="4683252"/>
            <a:ext cx="66293" cy="530352"/>
          </a:xfrm>
          <a:custGeom>
            <a:avLst/>
            <a:gdLst>
              <a:gd name="connsiteX0" fmla="*/ 66293 w 66293"/>
              <a:gd name="connsiteY0" fmla="*/ 0 h 530352"/>
              <a:gd name="connsiteX1" fmla="*/ 66293 w 66293"/>
              <a:gd name="connsiteY1" fmla="*/ 530351 h 530352"/>
              <a:gd name="connsiteX2" fmla="*/ 0 w 66293"/>
              <a:gd name="connsiteY2" fmla="*/ 464057 h 530352"/>
              <a:gd name="connsiteX3" fmla="*/ 0 w 66293"/>
              <a:gd name="connsiteY3" fmla="*/ 66294 h 530352"/>
              <a:gd name="connsiteX4" fmla="*/ 66293 w 66293"/>
              <a:gd name="connsiteY4" fmla="*/ 0 h 5303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6293" h="530352">
                <a:moveTo>
                  <a:pt x="66293" y="0"/>
                </a:moveTo>
                <a:lnTo>
                  <a:pt x="66293" y="530351"/>
                </a:lnTo>
                <a:lnTo>
                  <a:pt x="0" y="464057"/>
                </a:lnTo>
                <a:lnTo>
                  <a:pt x="0" y="66294"/>
                </a:lnTo>
                <a:lnTo>
                  <a:pt x="66293" y="0"/>
                </a:lnTo>
              </a:path>
            </a:pathLst>
          </a:custGeom>
          <a:solidFill>
            <a:srgbClr val="8F8E8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2" name="Freeform 3"/>
          <p:cNvSpPr/>
          <p:nvPr/>
        </p:nvSpPr>
        <p:spPr>
          <a:xfrm>
            <a:off x="4068698" y="5539359"/>
            <a:ext cx="3739134" cy="400050"/>
          </a:xfrm>
          <a:custGeom>
            <a:avLst/>
            <a:gdLst>
              <a:gd name="connsiteX0" fmla="*/ 0 w 3739134"/>
              <a:gd name="connsiteY0" fmla="*/ 400050 h 400050"/>
              <a:gd name="connsiteX1" fmla="*/ 3739133 w 3739134"/>
              <a:gd name="connsiteY1" fmla="*/ 400050 h 400050"/>
              <a:gd name="connsiteX2" fmla="*/ 3739133 w 3739134"/>
              <a:gd name="connsiteY2" fmla="*/ 0 h 400050"/>
              <a:gd name="connsiteX3" fmla="*/ 0 w 3739134"/>
              <a:gd name="connsiteY3" fmla="*/ 0 h 400050"/>
              <a:gd name="connsiteX4" fmla="*/ 0 w 3739134"/>
              <a:gd name="connsiteY4" fmla="*/ 400050 h 4000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739134" h="400050">
                <a:moveTo>
                  <a:pt x="0" y="400050"/>
                </a:moveTo>
                <a:lnTo>
                  <a:pt x="3739133" y="400050"/>
                </a:lnTo>
                <a:lnTo>
                  <a:pt x="3739133" y="0"/>
                </a:lnTo>
                <a:lnTo>
                  <a:pt x="0" y="0"/>
                </a:lnTo>
                <a:lnTo>
                  <a:pt x="0" y="400050"/>
                </a:lnTo>
              </a:path>
            </a:pathLst>
          </a:custGeom>
          <a:solidFill>
            <a:srgbClr val="EEECE1">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3" name="Freeform 3"/>
          <p:cNvSpPr/>
          <p:nvPr/>
        </p:nvSpPr>
        <p:spPr>
          <a:xfrm>
            <a:off x="4002023" y="5472684"/>
            <a:ext cx="3872484" cy="66675"/>
          </a:xfrm>
          <a:custGeom>
            <a:avLst/>
            <a:gdLst>
              <a:gd name="connsiteX0" fmla="*/ 0 w 3872484"/>
              <a:gd name="connsiteY0" fmla="*/ 0 h 66675"/>
              <a:gd name="connsiteX1" fmla="*/ 3872483 w 3872484"/>
              <a:gd name="connsiteY1" fmla="*/ 0 h 66675"/>
              <a:gd name="connsiteX2" fmla="*/ 3805808 w 3872484"/>
              <a:gd name="connsiteY2" fmla="*/ 66675 h 66675"/>
              <a:gd name="connsiteX3" fmla="*/ 66675 w 3872484"/>
              <a:gd name="connsiteY3" fmla="*/ 66675 h 66675"/>
              <a:gd name="connsiteX4" fmla="*/ 0 w 3872484"/>
              <a:gd name="connsiteY4" fmla="*/ 0 h 6667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72484" h="66675">
                <a:moveTo>
                  <a:pt x="0" y="0"/>
                </a:moveTo>
                <a:lnTo>
                  <a:pt x="3872483" y="0"/>
                </a:lnTo>
                <a:lnTo>
                  <a:pt x="3805808" y="66675"/>
                </a:lnTo>
                <a:lnTo>
                  <a:pt x="66675" y="66675"/>
                </a:lnTo>
                <a:lnTo>
                  <a:pt x="0" y="0"/>
                </a:lnTo>
              </a:path>
            </a:pathLst>
          </a:custGeom>
          <a:solidFill>
            <a:srgbClr val="F1F0E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4" name="Freeform 3"/>
          <p:cNvSpPr/>
          <p:nvPr/>
        </p:nvSpPr>
        <p:spPr>
          <a:xfrm>
            <a:off x="4002023" y="5939409"/>
            <a:ext cx="3872484" cy="66675"/>
          </a:xfrm>
          <a:custGeom>
            <a:avLst/>
            <a:gdLst>
              <a:gd name="connsiteX0" fmla="*/ 0 w 3872484"/>
              <a:gd name="connsiteY0" fmla="*/ 66675 h 66675"/>
              <a:gd name="connsiteX1" fmla="*/ 66675 w 3872484"/>
              <a:gd name="connsiteY1" fmla="*/ 0 h 66675"/>
              <a:gd name="connsiteX2" fmla="*/ 3805808 w 3872484"/>
              <a:gd name="connsiteY2" fmla="*/ 0 h 66675"/>
              <a:gd name="connsiteX3" fmla="*/ 3872483 w 3872484"/>
              <a:gd name="connsiteY3" fmla="*/ 66675 h 66675"/>
              <a:gd name="connsiteX4" fmla="*/ 0 w 3872484"/>
              <a:gd name="connsiteY4" fmla="*/ 66675 h 6667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72484" h="66675">
                <a:moveTo>
                  <a:pt x="0" y="66675"/>
                </a:moveTo>
                <a:lnTo>
                  <a:pt x="66675" y="0"/>
                </a:lnTo>
                <a:lnTo>
                  <a:pt x="3805808" y="0"/>
                </a:lnTo>
                <a:lnTo>
                  <a:pt x="3872483" y="66675"/>
                </a:lnTo>
                <a:lnTo>
                  <a:pt x="0" y="66675"/>
                </a:lnTo>
              </a:path>
            </a:pathLst>
          </a:custGeom>
          <a:solidFill>
            <a:srgbClr val="BFBEB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5" name="Freeform 3"/>
          <p:cNvSpPr/>
          <p:nvPr/>
        </p:nvSpPr>
        <p:spPr>
          <a:xfrm>
            <a:off x="4002023" y="5472684"/>
            <a:ext cx="66675" cy="533400"/>
          </a:xfrm>
          <a:custGeom>
            <a:avLst/>
            <a:gdLst>
              <a:gd name="connsiteX0" fmla="*/ 0 w 66675"/>
              <a:gd name="connsiteY0" fmla="*/ 0 h 533400"/>
              <a:gd name="connsiteX1" fmla="*/ 66675 w 66675"/>
              <a:gd name="connsiteY1" fmla="*/ 66675 h 533400"/>
              <a:gd name="connsiteX2" fmla="*/ 66675 w 66675"/>
              <a:gd name="connsiteY2" fmla="*/ 466725 h 533400"/>
              <a:gd name="connsiteX3" fmla="*/ 0 w 66675"/>
              <a:gd name="connsiteY3" fmla="*/ 533400 h 533400"/>
              <a:gd name="connsiteX4" fmla="*/ 0 w 66675"/>
              <a:gd name="connsiteY4" fmla="*/ 0 h 533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6675" h="533400">
                <a:moveTo>
                  <a:pt x="0" y="0"/>
                </a:moveTo>
                <a:lnTo>
                  <a:pt x="66675" y="66675"/>
                </a:lnTo>
                <a:lnTo>
                  <a:pt x="66675" y="466725"/>
                </a:lnTo>
                <a:lnTo>
                  <a:pt x="0" y="533400"/>
                </a:lnTo>
                <a:lnTo>
                  <a:pt x="0" y="0"/>
                </a:lnTo>
              </a:path>
            </a:pathLst>
          </a:custGeom>
          <a:solidFill>
            <a:srgbClr val="F6F4E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Freeform 3"/>
          <p:cNvSpPr/>
          <p:nvPr/>
        </p:nvSpPr>
        <p:spPr>
          <a:xfrm>
            <a:off x="7807832" y="5472684"/>
            <a:ext cx="66675" cy="533400"/>
          </a:xfrm>
          <a:custGeom>
            <a:avLst/>
            <a:gdLst>
              <a:gd name="connsiteX0" fmla="*/ 66675 w 66675"/>
              <a:gd name="connsiteY0" fmla="*/ 0 h 533400"/>
              <a:gd name="connsiteX1" fmla="*/ 66675 w 66675"/>
              <a:gd name="connsiteY1" fmla="*/ 533400 h 533400"/>
              <a:gd name="connsiteX2" fmla="*/ 0 w 66675"/>
              <a:gd name="connsiteY2" fmla="*/ 466725 h 533400"/>
              <a:gd name="connsiteX3" fmla="*/ 0 w 66675"/>
              <a:gd name="connsiteY3" fmla="*/ 66675 h 533400"/>
              <a:gd name="connsiteX4" fmla="*/ 66675 w 66675"/>
              <a:gd name="connsiteY4" fmla="*/ 0 h 533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6675" h="533400">
                <a:moveTo>
                  <a:pt x="66675" y="0"/>
                </a:moveTo>
                <a:lnTo>
                  <a:pt x="66675" y="533400"/>
                </a:lnTo>
                <a:lnTo>
                  <a:pt x="0" y="466725"/>
                </a:lnTo>
                <a:lnTo>
                  <a:pt x="0" y="66675"/>
                </a:lnTo>
                <a:lnTo>
                  <a:pt x="66675" y="0"/>
                </a:lnTo>
              </a:path>
            </a:pathLst>
          </a:custGeom>
          <a:solidFill>
            <a:srgbClr val="8F8E87">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Freeform 3"/>
          <p:cNvSpPr/>
          <p:nvPr/>
        </p:nvSpPr>
        <p:spPr>
          <a:xfrm>
            <a:off x="2831591" y="5727192"/>
            <a:ext cx="1183894" cy="51815"/>
          </a:xfrm>
          <a:custGeom>
            <a:avLst/>
            <a:gdLst>
              <a:gd name="connsiteX0" fmla="*/ 1170940 w 1183894"/>
              <a:gd name="connsiteY0" fmla="*/ 12953 h 51815"/>
              <a:gd name="connsiteX1" fmla="*/ 12954 w 1183894"/>
              <a:gd name="connsiteY1" fmla="*/ 12953 h 51815"/>
            </a:gdLst>
            <a:ahLst/>
            <a:cxnLst>
              <a:cxn ang="0">
                <a:pos x="connsiteX0" y="connsiteY0"/>
              </a:cxn>
              <a:cxn ang="1">
                <a:pos x="connsiteX1" y="connsiteY1"/>
              </a:cxn>
            </a:cxnLst>
            <a:rect l="l" t="t" r="r" b="b"/>
            <a:pathLst>
              <a:path w="1183894" h="51815">
                <a:moveTo>
                  <a:pt x="1170940" y="12953"/>
                </a:moveTo>
                <a:lnTo>
                  <a:pt x="12954" y="12953"/>
                </a:lnTo>
              </a:path>
            </a:pathLst>
          </a:custGeom>
          <a:ln w="254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8" name="Freeform 3"/>
          <p:cNvSpPr/>
          <p:nvPr/>
        </p:nvSpPr>
        <p:spPr>
          <a:xfrm>
            <a:off x="2831591" y="4971288"/>
            <a:ext cx="1178052" cy="51815"/>
          </a:xfrm>
          <a:custGeom>
            <a:avLst/>
            <a:gdLst>
              <a:gd name="connsiteX0" fmla="*/ 1165098 w 1178052"/>
              <a:gd name="connsiteY0" fmla="*/ 12953 h 51815"/>
              <a:gd name="connsiteX1" fmla="*/ 12954 w 1178052"/>
              <a:gd name="connsiteY1" fmla="*/ 12953 h 51815"/>
            </a:gdLst>
            <a:ahLst/>
            <a:cxnLst>
              <a:cxn ang="0">
                <a:pos x="connsiteX0" y="connsiteY0"/>
              </a:cxn>
              <a:cxn ang="1">
                <a:pos x="connsiteX1" y="connsiteY1"/>
              </a:cxn>
            </a:cxnLst>
            <a:rect l="l" t="t" r="r" b="b"/>
            <a:pathLst>
              <a:path w="1178052" h="51815">
                <a:moveTo>
                  <a:pt x="1165098" y="12953"/>
                </a:moveTo>
                <a:lnTo>
                  <a:pt x="12954" y="12953"/>
                </a:lnTo>
              </a:path>
            </a:pathLst>
          </a:custGeom>
          <a:ln w="254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9" name="Freeform 3"/>
          <p:cNvSpPr/>
          <p:nvPr/>
        </p:nvSpPr>
        <p:spPr>
          <a:xfrm>
            <a:off x="2831591" y="4232148"/>
            <a:ext cx="1161415" cy="51815"/>
          </a:xfrm>
          <a:custGeom>
            <a:avLst/>
            <a:gdLst>
              <a:gd name="connsiteX0" fmla="*/ 1148461 w 1161415"/>
              <a:gd name="connsiteY0" fmla="*/ 12953 h 51815"/>
              <a:gd name="connsiteX1" fmla="*/ 12954 w 1161415"/>
              <a:gd name="connsiteY1" fmla="*/ 13969 h 51815"/>
            </a:gdLst>
            <a:ahLst/>
            <a:cxnLst>
              <a:cxn ang="0">
                <a:pos x="connsiteX0" y="connsiteY0"/>
              </a:cxn>
              <a:cxn ang="1">
                <a:pos x="connsiteX1" y="connsiteY1"/>
              </a:cxn>
            </a:cxnLst>
            <a:rect l="l" t="t" r="r" b="b"/>
            <a:pathLst>
              <a:path w="1161415" h="51815">
                <a:moveTo>
                  <a:pt x="1148461" y="12953"/>
                </a:moveTo>
                <a:lnTo>
                  <a:pt x="12954" y="13969"/>
                </a:lnTo>
              </a:path>
            </a:pathLst>
          </a:custGeom>
          <a:ln w="254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0" name="Freeform 3"/>
          <p:cNvSpPr/>
          <p:nvPr/>
        </p:nvSpPr>
        <p:spPr>
          <a:xfrm>
            <a:off x="2831591" y="3474720"/>
            <a:ext cx="1166113" cy="51815"/>
          </a:xfrm>
          <a:custGeom>
            <a:avLst/>
            <a:gdLst>
              <a:gd name="connsiteX0" fmla="*/ 1153160 w 1166113"/>
              <a:gd name="connsiteY0" fmla="*/ 12953 h 51815"/>
              <a:gd name="connsiteX1" fmla="*/ 12954 w 1166113"/>
              <a:gd name="connsiteY1" fmla="*/ 12953 h 51815"/>
            </a:gdLst>
            <a:ahLst/>
            <a:cxnLst>
              <a:cxn ang="0">
                <a:pos x="connsiteX0" y="connsiteY0"/>
              </a:cxn>
              <a:cxn ang="1">
                <a:pos x="connsiteX1" y="connsiteY1"/>
              </a:cxn>
            </a:cxnLst>
            <a:rect l="l" t="t" r="r" b="b"/>
            <a:pathLst>
              <a:path w="1166113" h="51815">
                <a:moveTo>
                  <a:pt x="1153160" y="12953"/>
                </a:moveTo>
                <a:lnTo>
                  <a:pt x="12954" y="12953"/>
                </a:lnTo>
              </a:path>
            </a:pathLst>
          </a:custGeom>
          <a:ln w="254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1" name="Freeform 3"/>
          <p:cNvSpPr/>
          <p:nvPr/>
        </p:nvSpPr>
        <p:spPr>
          <a:xfrm>
            <a:off x="2831591" y="2750819"/>
            <a:ext cx="1166113" cy="51815"/>
          </a:xfrm>
          <a:custGeom>
            <a:avLst/>
            <a:gdLst>
              <a:gd name="connsiteX0" fmla="*/ 1153160 w 1166113"/>
              <a:gd name="connsiteY0" fmla="*/ 12954 h 51815"/>
              <a:gd name="connsiteX1" fmla="*/ 12954 w 1166113"/>
              <a:gd name="connsiteY1" fmla="*/ 12954 h 51815"/>
            </a:gdLst>
            <a:ahLst/>
            <a:cxnLst>
              <a:cxn ang="0">
                <a:pos x="connsiteX0" y="connsiteY0"/>
              </a:cxn>
              <a:cxn ang="1">
                <a:pos x="connsiteX1" y="connsiteY1"/>
              </a:cxn>
            </a:cxnLst>
            <a:rect l="l" t="t" r="r" b="b"/>
            <a:pathLst>
              <a:path w="1166113" h="51815">
                <a:moveTo>
                  <a:pt x="1153160" y="12954"/>
                </a:moveTo>
                <a:lnTo>
                  <a:pt x="12954" y="12954"/>
                </a:lnTo>
              </a:path>
            </a:pathLst>
          </a:custGeom>
          <a:ln w="254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2" name="Freeform 3"/>
          <p:cNvSpPr/>
          <p:nvPr/>
        </p:nvSpPr>
        <p:spPr>
          <a:xfrm>
            <a:off x="2831591" y="769619"/>
            <a:ext cx="51815" cy="5000650"/>
          </a:xfrm>
          <a:custGeom>
            <a:avLst/>
            <a:gdLst>
              <a:gd name="connsiteX0" fmla="*/ 12954 w 51815"/>
              <a:gd name="connsiteY0" fmla="*/ 4987696 h 5000650"/>
              <a:gd name="connsiteX1" fmla="*/ 12954 w 51815"/>
              <a:gd name="connsiteY1" fmla="*/ 12954 h 5000650"/>
            </a:gdLst>
            <a:ahLst/>
            <a:cxnLst>
              <a:cxn ang="0">
                <a:pos x="connsiteX0" y="connsiteY0"/>
              </a:cxn>
              <a:cxn ang="1">
                <a:pos x="connsiteX1" y="connsiteY1"/>
              </a:cxn>
            </a:cxnLst>
            <a:rect l="l" t="t" r="r" b="b"/>
            <a:pathLst>
              <a:path w="51815" h="5000650">
                <a:moveTo>
                  <a:pt x="12954" y="4987696"/>
                </a:moveTo>
                <a:lnTo>
                  <a:pt x="12954" y="12954"/>
                </a:lnTo>
              </a:path>
            </a:pathLst>
          </a:custGeom>
          <a:ln w="254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3" name="Freeform 3"/>
          <p:cNvSpPr/>
          <p:nvPr/>
        </p:nvSpPr>
        <p:spPr>
          <a:xfrm>
            <a:off x="2831591" y="2037588"/>
            <a:ext cx="1168019" cy="51815"/>
          </a:xfrm>
          <a:custGeom>
            <a:avLst/>
            <a:gdLst>
              <a:gd name="connsiteX0" fmla="*/ 1155065 w 1168019"/>
              <a:gd name="connsiteY0" fmla="*/ 12954 h 51815"/>
              <a:gd name="connsiteX1" fmla="*/ 12954 w 1168019"/>
              <a:gd name="connsiteY1" fmla="*/ 12954 h 51815"/>
            </a:gdLst>
            <a:ahLst/>
            <a:cxnLst>
              <a:cxn ang="0">
                <a:pos x="connsiteX0" y="connsiteY0"/>
              </a:cxn>
              <a:cxn ang="1">
                <a:pos x="connsiteX1" y="connsiteY1"/>
              </a:cxn>
            </a:cxnLst>
            <a:rect l="l" t="t" r="r" b="b"/>
            <a:pathLst>
              <a:path w="1168019" h="51815">
                <a:moveTo>
                  <a:pt x="1155065" y="12954"/>
                </a:moveTo>
                <a:lnTo>
                  <a:pt x="12954" y="12954"/>
                </a:lnTo>
              </a:path>
            </a:pathLst>
          </a:custGeom>
          <a:ln w="254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4" name="Freeform 3"/>
          <p:cNvSpPr/>
          <p:nvPr/>
        </p:nvSpPr>
        <p:spPr>
          <a:xfrm>
            <a:off x="2831591" y="1284732"/>
            <a:ext cx="1178052" cy="51815"/>
          </a:xfrm>
          <a:custGeom>
            <a:avLst/>
            <a:gdLst>
              <a:gd name="connsiteX0" fmla="*/ 1165098 w 1178052"/>
              <a:gd name="connsiteY0" fmla="*/ 12953 h 51815"/>
              <a:gd name="connsiteX1" fmla="*/ 12954 w 1178052"/>
              <a:gd name="connsiteY1" fmla="*/ 12953 h 51815"/>
            </a:gdLst>
            <a:ahLst/>
            <a:cxnLst>
              <a:cxn ang="0">
                <a:pos x="connsiteX0" y="connsiteY0"/>
              </a:cxn>
              <a:cxn ang="1">
                <a:pos x="connsiteX1" y="connsiteY1"/>
              </a:cxn>
            </a:cxnLst>
            <a:rect l="l" t="t" r="r" b="b"/>
            <a:pathLst>
              <a:path w="1178052" h="51815">
                <a:moveTo>
                  <a:pt x="1165098" y="12953"/>
                </a:moveTo>
                <a:lnTo>
                  <a:pt x="12954" y="12953"/>
                </a:lnTo>
              </a:path>
            </a:pathLst>
          </a:custGeom>
          <a:ln w="25400">
            <a:solidFill>
              <a:srgbClr val="4A7EB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045"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3213100" y="279400"/>
            <a:ext cx="762000" cy="304800"/>
          </a:xfrm>
          <a:prstGeom prst="rect">
            <a:avLst/>
          </a:prstGeom>
          <a:noFill/>
        </p:spPr>
        <p:txBody>
          <a:bodyPr wrap="none" lIns="0" tIns="0" rIns="0" rtlCol="0">
            <a:spAutoFit/>
          </a:bodyPr>
          <a:lstStyle/>
          <a:p>
            <a:pPr>
              <a:lnSpc>
                <a:spcPts val="2400"/>
              </a:lnSpc>
              <a:tabLst/>
            </a:pPr>
            <a:r>
              <a:rPr lang="en-US" altLang="zh-CN" sz="2400" dirty="0" smtClean="0">
                <a:solidFill>
                  <a:srgbClr val="000000"/>
                </a:solidFill>
                <a:latin typeface="黑体" pitchFamily="18" charset="0"/>
                <a:cs typeface="黑体" pitchFamily="18" charset="0"/>
              </a:rPr>
              <a:t>第1章</a:t>
            </a:r>
          </a:p>
        </p:txBody>
      </p:sp>
      <p:sp>
        <p:nvSpPr>
          <p:cNvPr id="1046" name="TextBox 1"/>
          <p:cNvSpPr txBox="1"/>
          <p:nvPr/>
        </p:nvSpPr>
        <p:spPr>
          <a:xfrm>
            <a:off x="4114800" y="304800"/>
            <a:ext cx="3048000" cy="5575300"/>
          </a:xfrm>
          <a:prstGeom prst="rect">
            <a:avLst/>
          </a:prstGeom>
          <a:noFill/>
        </p:spPr>
        <p:txBody>
          <a:bodyPr wrap="none" lIns="0" tIns="0" rIns="0" rtlCol="0">
            <a:spAutoFit/>
          </a:bodyPr>
          <a:lstStyle/>
          <a:p>
            <a:pPr>
              <a:lnSpc>
                <a:spcPts val="2400"/>
              </a:lnSpc>
              <a:tabLst>
                <a:tab pos="63500" algn="l"/>
                <a:tab pos="101600" algn="l"/>
                <a:tab pos="203200" algn="l"/>
              </a:tabLst>
            </a:pPr>
            <a:r>
              <a:rPr lang="en-US" altLang="zh-CN" dirty="0" smtClean="0"/>
              <a:t>			</a:t>
            </a:r>
            <a:r>
              <a:rPr lang="en-US" altLang="zh-CN" sz="2400" dirty="0" smtClean="0">
                <a:solidFill>
                  <a:srgbClr val="000000"/>
                </a:solidFill>
                <a:latin typeface="黑体" pitchFamily="18" charset="0"/>
                <a:cs typeface="黑体" pitchFamily="18" charset="0"/>
              </a:rPr>
              <a:t>流体的性质</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200"/>
              </a:lnSpc>
              <a:tabLst>
                <a:tab pos="63500" algn="l"/>
                <a:tab pos="101600" algn="l"/>
                <a:tab pos="203200" algn="l"/>
              </a:tabLst>
            </a:pPr>
            <a:r>
              <a:rPr lang="en-US" altLang="zh-CN" dirty="0" smtClean="0"/>
              <a:t>	</a:t>
            </a:r>
            <a:r>
              <a:rPr lang="en-US" altLang="zh-CN" sz="2004" dirty="0" smtClean="0">
                <a:solidFill>
                  <a:srgbClr val="000000"/>
                </a:solidFill>
                <a:latin typeface="黑体" pitchFamily="18" charset="0"/>
                <a:cs typeface="黑体" pitchFamily="18" charset="0"/>
                <a:hlinkClick r:id="rId4" action="ppaction://hlinksldjump"/>
              </a:rPr>
              <a:t>1.1</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hlinkClick r:id="rId4" action="ppaction://hlinksldjump"/>
              </a:rPr>
              <a:t>流体的基本概念</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tab pos="63500" algn="l"/>
                <a:tab pos="101600" algn="l"/>
                <a:tab pos="203200" algn="l"/>
              </a:tabLst>
            </a:pPr>
            <a:r>
              <a:rPr lang="en-US" altLang="zh-CN" sz="2004" dirty="0" smtClean="0">
                <a:solidFill>
                  <a:srgbClr val="000000"/>
                </a:solidFill>
                <a:latin typeface="黑体" pitchFamily="18" charset="0"/>
                <a:cs typeface="黑体" pitchFamily="18" charset="0"/>
                <a:hlinkClick r:id="rId5" action="ppaction://hlinksldjump"/>
              </a:rPr>
              <a:t>1.2</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hlinkClick r:id="rId5" action="ppaction://hlinksldjump"/>
              </a:rPr>
              <a:t>密度、比容和蒸汽压力</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tab pos="63500" algn="l"/>
                <a:tab pos="101600" algn="l"/>
                <a:tab pos="203200" algn="l"/>
              </a:tabLst>
            </a:pPr>
            <a:r>
              <a:rPr lang="en-US" altLang="zh-CN" dirty="0" smtClean="0"/>
              <a:t>	</a:t>
            </a:r>
            <a:r>
              <a:rPr lang="en-US" altLang="zh-CN" sz="2004" dirty="0" smtClean="0">
                <a:solidFill>
                  <a:srgbClr val="000000"/>
                </a:solidFill>
                <a:latin typeface="黑体" pitchFamily="18" charset="0"/>
                <a:cs typeface="黑体" pitchFamily="18" charset="0"/>
                <a:hlinkClick r:id="rId6" action="ppaction://hlinksldjump"/>
              </a:rPr>
              <a:t>1.3</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hlinkClick r:id="rId6" action="ppaction://hlinksldjump"/>
              </a:rPr>
              <a:t>流体的压缩性</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tab pos="63500" algn="l"/>
                <a:tab pos="101600" algn="l"/>
                <a:tab pos="203200" algn="l"/>
              </a:tabLst>
            </a:pPr>
            <a:r>
              <a:rPr lang="en-US" altLang="zh-CN" dirty="0" smtClean="0"/>
              <a:t>	</a:t>
            </a:r>
            <a:r>
              <a:rPr lang="en-US" altLang="zh-CN" sz="2004" dirty="0" smtClean="0">
                <a:solidFill>
                  <a:srgbClr val="000000"/>
                </a:solidFill>
                <a:latin typeface="黑体" pitchFamily="18" charset="0"/>
                <a:cs typeface="黑体" pitchFamily="18" charset="0"/>
                <a:hlinkClick r:id="rId7" action="ppaction://hlinksldjump"/>
              </a:rPr>
              <a:t>1.4</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hlinkClick r:id="rId7" action="ppaction://hlinksldjump"/>
              </a:rPr>
              <a:t>流体的粘性</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800"/>
              </a:lnSpc>
              <a:tabLst>
                <a:tab pos="63500" algn="l"/>
                <a:tab pos="101600" algn="l"/>
                <a:tab pos="203200" algn="l"/>
              </a:tabLst>
            </a:pPr>
            <a:r>
              <a:rPr lang="en-US" altLang="zh-CN" dirty="0" smtClean="0"/>
              <a:t>	</a:t>
            </a:r>
            <a:r>
              <a:rPr lang="en-US" altLang="zh-CN" sz="2004" dirty="0" smtClean="0">
                <a:solidFill>
                  <a:srgbClr val="000000"/>
                </a:solidFill>
                <a:latin typeface="黑体" pitchFamily="18" charset="0"/>
                <a:cs typeface="黑体" pitchFamily="18" charset="0"/>
                <a:hlinkClick r:id="rId8" action="ppaction://hlinksldjump"/>
              </a:rPr>
              <a:t>1.5</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hlinkClick r:id="rId8" action="ppaction://hlinksldjump"/>
              </a:rPr>
              <a:t>液体的表面张力</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900"/>
              </a:lnSpc>
              <a:tabLst>
                <a:tab pos="63500" algn="l"/>
                <a:tab pos="101600" algn="l"/>
                <a:tab pos="203200" algn="l"/>
              </a:tabLst>
            </a:pPr>
            <a:r>
              <a:rPr lang="en-US" altLang="zh-CN" dirty="0" smtClean="0"/>
              <a:t>		</a:t>
            </a:r>
            <a:r>
              <a:rPr lang="en-US" altLang="zh-CN" sz="2006" dirty="0" smtClean="0">
                <a:solidFill>
                  <a:srgbClr val="000000"/>
                </a:solidFill>
                <a:latin typeface="黑体" pitchFamily="18" charset="0"/>
                <a:cs typeface="黑体" pitchFamily="18" charset="0"/>
                <a:hlinkClick r:id="rId9" action="ppaction://hlinksldjump"/>
              </a:rPr>
              <a:t>1.6</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黑体" pitchFamily="18" charset="0"/>
                <a:cs typeface="黑体" pitchFamily="18" charset="0"/>
                <a:hlinkClick r:id="rId9" action="ppaction://hlinksldjump"/>
              </a:rPr>
              <a:t>作用在流体上的力</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tab pos="63500" algn="l"/>
                <a:tab pos="101600" algn="l"/>
                <a:tab pos="203200" algn="l"/>
              </a:tabLst>
            </a:pPr>
            <a:r>
              <a:rPr lang="en-US" altLang="zh-CN" dirty="0" smtClean="0"/>
              <a:t>	</a:t>
            </a:r>
            <a:r>
              <a:rPr lang="en-US" altLang="zh-CN" sz="2004" dirty="0" smtClean="0">
                <a:solidFill>
                  <a:srgbClr val="000000"/>
                </a:solidFill>
                <a:latin typeface="黑体" pitchFamily="18" charset="0"/>
                <a:cs typeface="黑体" pitchFamily="18" charset="0"/>
                <a:hlinkClick r:id="rId10" action="ppaction://hlinksldjump"/>
              </a:rPr>
              <a:t>1.7</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hlinkClick r:id="rId10" action="ppaction://hlinksldjump"/>
              </a:rPr>
              <a:t>学习导论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sp>
        <p:nvSpPr>
          <p:cNvPr id="2" name="TextBox 1"/>
          <p:cNvSpPr txBox="1"/>
          <p:nvPr/>
        </p:nvSpPr>
        <p:spPr>
          <a:xfrm>
            <a:off x="1295400" y="1600200"/>
            <a:ext cx="228600" cy="457200"/>
          </a:xfrm>
          <a:prstGeom prst="rect">
            <a:avLst/>
          </a:prstGeom>
          <a:noFill/>
        </p:spPr>
        <p:txBody>
          <a:bodyPr wrap="none" lIns="0" tIns="0" rIns="0" rtlCol="0">
            <a:spAutoFit/>
          </a:bodyPr>
          <a:lstStyle/>
          <a:p>
            <a:pPr>
              <a:lnSpc>
                <a:spcPts val="1400"/>
              </a:lnSpc>
              <a:tabLst/>
            </a:pPr>
            <a:r>
              <a:rPr lang="en-US" altLang="zh-CN" sz="1464" u="sng" dirty="0" smtClean="0">
                <a:solidFill>
                  <a:srgbClr val="000000"/>
                </a:solidFill>
                <a:latin typeface="Cambria Math" pitchFamily="18" charset="0"/>
                <a:cs typeface="Cambria Math" pitchFamily="18" charset="0"/>
              </a:rPr>
              <a:t>d𝑢</a:t>
            </a:r>
          </a:p>
          <a:p>
            <a:pPr>
              <a:lnSpc>
                <a:spcPts val="2100"/>
              </a:lnSpc>
              <a:tabLst/>
            </a:pPr>
            <a:r>
              <a:rPr lang="en-US" altLang="zh-CN" sz="1464" dirty="0" smtClean="0">
                <a:solidFill>
                  <a:srgbClr val="000000"/>
                </a:solidFill>
                <a:latin typeface="Cambria Math" pitchFamily="18" charset="0"/>
                <a:cs typeface="Cambria Math" pitchFamily="18" charset="0"/>
              </a:rPr>
              <a:t>d𝑦</a:t>
            </a:r>
          </a:p>
        </p:txBody>
      </p:sp>
      <p:sp>
        <p:nvSpPr>
          <p:cNvPr id="13" name="TextBox 1"/>
          <p:cNvSpPr txBox="1"/>
          <p:nvPr/>
        </p:nvSpPr>
        <p:spPr>
          <a:xfrm>
            <a:off x="1536700" y="1663700"/>
            <a:ext cx="1130300" cy="266700"/>
          </a:xfrm>
          <a:prstGeom prst="rect">
            <a:avLst/>
          </a:prstGeom>
          <a:noFill/>
        </p:spPr>
        <p:txBody>
          <a:bodyPr wrap="none" lIns="0" tIns="0" rIns="0" rtlCol="0">
            <a:spAutoFit/>
          </a:bodyPr>
          <a:lstStyle/>
          <a:p>
            <a:pPr>
              <a:lnSpc>
                <a:spcPts val="2100"/>
              </a:lnSpc>
              <a:tabLst/>
            </a:pPr>
            <a:r>
              <a:rPr lang="en-US" altLang="zh-CN" sz="2004" dirty="0" smtClean="0">
                <a:solidFill>
                  <a:srgbClr val="000000"/>
                </a:solidFill>
                <a:latin typeface="Times New Roman" pitchFamily="18" charset="0"/>
                <a:cs typeface="Times New Roman" pitchFamily="18" charset="0"/>
              </a:rPr>
              <a:t>的增大，</a:t>
            </a:r>
            <a:r>
              <a:rPr lang="en-US" altLang="zh-CN" sz="2004" dirty="0" smtClean="0">
                <a:solidFill>
                  <a:srgbClr val="000000"/>
                </a:solidFill>
                <a:latin typeface="Cambria Math" pitchFamily="18" charset="0"/>
                <a:cs typeface="Cambria Math" pitchFamily="18" charset="0"/>
              </a:rPr>
              <a:t>𝜏</a:t>
            </a:r>
          </a:p>
        </p:txBody>
      </p:sp>
      <p:sp>
        <p:nvSpPr>
          <p:cNvPr id="14" name="TextBox 1"/>
          <p:cNvSpPr txBox="1"/>
          <p:nvPr/>
        </p:nvSpPr>
        <p:spPr>
          <a:xfrm>
            <a:off x="2730500" y="1689100"/>
            <a:ext cx="1778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a:t>
            </a:r>
          </a:p>
        </p:txBody>
      </p:sp>
      <p:sp>
        <p:nvSpPr>
          <p:cNvPr id="15" name="TextBox 1"/>
          <p:cNvSpPr txBox="1"/>
          <p:nvPr/>
        </p:nvSpPr>
        <p:spPr>
          <a:xfrm>
            <a:off x="2984500" y="1600200"/>
            <a:ext cx="228600" cy="457200"/>
          </a:xfrm>
          <a:prstGeom prst="rect">
            <a:avLst/>
          </a:prstGeom>
          <a:noFill/>
        </p:spPr>
        <p:txBody>
          <a:bodyPr wrap="none" lIns="0" tIns="0" rIns="0" rtlCol="0">
            <a:spAutoFit/>
          </a:bodyPr>
          <a:lstStyle/>
          <a:p>
            <a:pPr>
              <a:lnSpc>
                <a:spcPts val="1400"/>
              </a:lnSpc>
              <a:tabLst/>
            </a:pPr>
            <a:r>
              <a:rPr lang="en-US" altLang="zh-CN" sz="1464" u="sng" dirty="0" smtClean="0">
                <a:solidFill>
                  <a:srgbClr val="000000"/>
                </a:solidFill>
                <a:latin typeface="Cambria Math" pitchFamily="18" charset="0"/>
                <a:cs typeface="Cambria Math" pitchFamily="18" charset="0"/>
              </a:rPr>
              <a:t>d𝑢</a:t>
            </a:r>
          </a:p>
          <a:p>
            <a:pPr>
              <a:lnSpc>
                <a:spcPts val="2100"/>
              </a:lnSpc>
              <a:tabLst/>
            </a:pPr>
            <a:r>
              <a:rPr lang="en-US" altLang="zh-CN" sz="1464" dirty="0" smtClean="0">
                <a:solidFill>
                  <a:srgbClr val="000000"/>
                </a:solidFill>
                <a:latin typeface="Cambria Math" pitchFamily="18" charset="0"/>
                <a:cs typeface="Cambria Math" pitchFamily="18" charset="0"/>
              </a:rPr>
              <a:t>d𝑦</a:t>
            </a:r>
          </a:p>
        </p:txBody>
      </p:sp>
      <p:sp>
        <p:nvSpPr>
          <p:cNvPr id="16" name="TextBox 1"/>
          <p:cNvSpPr txBox="1"/>
          <p:nvPr/>
        </p:nvSpPr>
        <p:spPr>
          <a:xfrm>
            <a:off x="3225800" y="1663700"/>
            <a:ext cx="22860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曲线的斜率也增大。</a:t>
            </a:r>
          </a:p>
        </p:txBody>
      </p:sp>
      <p:sp>
        <p:nvSpPr>
          <p:cNvPr id="17" name="TextBox 1"/>
          <p:cNvSpPr txBox="1"/>
          <p:nvPr/>
        </p:nvSpPr>
        <p:spPr>
          <a:xfrm>
            <a:off x="914400" y="304800"/>
            <a:ext cx="4924425" cy="1097736"/>
          </a:xfrm>
          <a:prstGeom prst="rect">
            <a:avLst/>
          </a:prstGeom>
          <a:noFill/>
        </p:spPr>
        <p:txBody>
          <a:bodyPr wrap="none" lIns="0" tIns="0" rIns="0" rtlCol="0">
            <a:spAutoFit/>
          </a:bodyPr>
          <a:lstStyle/>
          <a:p>
            <a:pPr>
              <a:lnSpc>
                <a:spcPts val="2300"/>
              </a:lnSpc>
              <a:tabLst>
                <a:tab pos="2273300" algn="l"/>
                <a:tab pos="4876800" algn="l"/>
              </a:tabLst>
            </a:pPr>
            <a:r>
              <a:rPr lang="en-US" altLang="zh-CN" dirty="0" smtClean="0"/>
              <a:t>	</a:t>
            </a:r>
            <a:r>
              <a:rPr lang="en-US" altLang="zh-CN" sz="2400" dirty="0" smtClean="0">
                <a:solidFill>
                  <a:srgbClr val="000000"/>
                </a:solidFill>
                <a:latin typeface="黑体" pitchFamily="18" charset="0"/>
                <a:cs typeface="黑体" pitchFamily="18" charset="0"/>
              </a:rPr>
              <a:t>1.4</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流体的黏性</a:t>
            </a:r>
          </a:p>
          <a:p>
            <a:pPr>
              <a:lnSpc>
                <a:spcPts val="1000"/>
              </a:lnSpc>
            </a:pPr>
            <a:endParaRPr lang="en-US" altLang="zh-CN" dirty="0" smtClean="0"/>
          </a:p>
          <a:p>
            <a:pPr>
              <a:lnSpc>
                <a:spcPts val="1000"/>
              </a:lnSpc>
            </a:pPr>
            <a:endParaRPr lang="en-US" altLang="zh-CN" dirty="0" smtClean="0"/>
          </a:p>
          <a:p>
            <a:pPr>
              <a:lnSpc>
                <a:spcPts val="1000"/>
              </a:lnSpc>
            </a:pPr>
            <a:endParaRPr lang="en-US" altLang="zh-CN" b="1" dirty="0" smtClean="0"/>
          </a:p>
          <a:p>
            <a:pPr>
              <a:lnSpc>
                <a:spcPts val="2900"/>
              </a:lnSpc>
              <a:tabLst>
                <a:tab pos="2273300" algn="l"/>
                <a:tab pos="4876800" algn="l"/>
              </a:tabLst>
            </a:pPr>
            <a:r>
              <a:rPr lang="en-US" altLang="zh-CN" sz="2004" b="1" dirty="0" smtClean="0">
                <a:solidFill>
                  <a:srgbClr val="222222"/>
                </a:solidFill>
                <a:latin typeface="Times New Roman" pitchFamily="18" charset="0"/>
                <a:cs typeface="Times New Roman" pitchFamily="18" charset="0"/>
              </a:rPr>
              <a:t>（3）胀流型流体</a:t>
            </a:r>
            <a:r>
              <a:rPr lang="en-US" altLang="zh-CN" dirty="0" smtClean="0"/>
              <a:t>		</a:t>
            </a:r>
            <a:endParaRPr lang="en-US" altLang="zh-CN" sz="1464" dirty="0" smtClean="0">
              <a:solidFill>
                <a:srgbClr val="000000"/>
              </a:solidFill>
              <a:latin typeface="Cambria Math" pitchFamily="18" charset="0"/>
              <a:cs typeface="Cambria Math" pitchFamily="18" charset="0"/>
            </a:endParaRPr>
          </a:p>
        </p:txBody>
      </p:sp>
      <p:sp>
        <p:nvSpPr>
          <p:cNvPr id="18" name="TextBox 1"/>
          <p:cNvSpPr txBox="1"/>
          <p:nvPr/>
        </p:nvSpPr>
        <p:spPr>
          <a:xfrm>
            <a:off x="609600" y="2286000"/>
            <a:ext cx="8079135" cy="3585597"/>
          </a:xfrm>
          <a:prstGeom prst="rect">
            <a:avLst/>
          </a:prstGeom>
          <a:noFill/>
        </p:spPr>
        <p:txBody>
          <a:bodyPr wrap="none" lIns="0" tIns="0" rIns="0" rtlCol="0">
            <a:spAutoFit/>
          </a:bodyPr>
          <a:lstStyle/>
          <a:p>
            <a:pPr>
              <a:lnSpc>
                <a:spcPts val="2000"/>
              </a:lnSpc>
              <a:tabLst>
                <a:tab pos="508000" algn="l"/>
                <a:tab pos="584200" algn="l"/>
                <a:tab pos="635000" algn="l"/>
                <a:tab pos="660400" algn="l"/>
              </a:tabLst>
            </a:pPr>
            <a:r>
              <a:rPr lang="en-US" altLang="zh-CN" dirty="0" smtClean="0"/>
              <a:t>		</a:t>
            </a:r>
            <a:r>
              <a:rPr lang="en-US" altLang="zh-CN" sz="2004" dirty="0" smtClean="0">
                <a:solidFill>
                  <a:srgbClr val="222222"/>
                </a:solidFill>
                <a:latin typeface="Times New Roman" pitchFamily="18" charset="0"/>
                <a:cs typeface="Times New Roman" pitchFamily="18" charset="0"/>
              </a:rPr>
              <a:t>淀粉水，沙子的水混合物属于胀流型流体</a:t>
            </a:r>
          </a:p>
          <a:p>
            <a:pPr>
              <a:lnSpc>
                <a:spcPts val="1000"/>
              </a:lnSpc>
            </a:pPr>
            <a:endParaRPr lang="en-US" altLang="zh-CN" dirty="0" smtClean="0"/>
          </a:p>
          <a:p>
            <a:pPr>
              <a:lnSpc>
                <a:spcPts val="2900"/>
              </a:lnSpc>
              <a:tabLst>
                <a:tab pos="508000" algn="l"/>
                <a:tab pos="584200" algn="l"/>
                <a:tab pos="635000" algn="l"/>
                <a:tab pos="6604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非牛顿流体在化工、轻工、食品等工业中常见，是流变学的研究</a:t>
            </a:r>
          </a:p>
          <a:p>
            <a:pPr>
              <a:lnSpc>
                <a:spcPts val="1000"/>
              </a:lnSpc>
            </a:pPr>
            <a:endParaRPr lang="en-US" altLang="zh-CN" dirty="0" smtClean="0"/>
          </a:p>
          <a:p>
            <a:pPr>
              <a:lnSpc>
                <a:spcPts val="2600"/>
              </a:lnSpc>
              <a:tabLst>
                <a:tab pos="508000" algn="l"/>
                <a:tab pos="584200" algn="l"/>
                <a:tab pos="635000" algn="l"/>
                <a:tab pos="660400" algn="l"/>
              </a:tabLst>
            </a:pPr>
            <a:r>
              <a:rPr lang="en-US" altLang="zh-CN" sz="2004" dirty="0" smtClean="0">
                <a:solidFill>
                  <a:srgbClr val="000000"/>
                </a:solidFill>
                <a:latin typeface="Times New Roman" pitchFamily="18" charset="0"/>
                <a:cs typeface="Times New Roman" pitchFamily="18" charset="0"/>
              </a:rPr>
              <a:t>对象。本书只讨论牛顿流体。</a:t>
            </a:r>
          </a:p>
          <a:p>
            <a:pPr>
              <a:lnSpc>
                <a:spcPts val="1000"/>
              </a:lnSpc>
            </a:pPr>
            <a:endParaRPr lang="en-US" altLang="zh-CN" dirty="0" smtClean="0"/>
          </a:p>
          <a:p>
            <a:pPr>
              <a:lnSpc>
                <a:spcPts val="1000"/>
              </a:lnSpc>
            </a:pPr>
            <a:endParaRPr lang="en-US" altLang="zh-CN" dirty="0" smtClean="0"/>
          </a:p>
          <a:p>
            <a:pPr>
              <a:lnSpc>
                <a:spcPts val="2000"/>
              </a:lnSpc>
              <a:tabLst>
                <a:tab pos="508000" algn="l"/>
                <a:tab pos="584200" algn="l"/>
                <a:tab pos="635000" algn="l"/>
                <a:tab pos="660400" algn="l"/>
              </a:tabLst>
            </a:pPr>
            <a:r>
              <a:rPr lang="en-US" altLang="zh-CN" dirty="0" smtClean="0"/>
              <a:t>	</a:t>
            </a:r>
            <a:r>
              <a:rPr lang="en-US" altLang="zh-CN" b="1" dirty="0" smtClean="0"/>
              <a:t>			</a:t>
            </a:r>
            <a:r>
              <a:rPr lang="en-US" altLang="zh-CN" sz="2004" b="1" dirty="0" smtClean="0">
                <a:solidFill>
                  <a:srgbClr val="000000"/>
                </a:solidFill>
                <a:latin typeface="黑体" pitchFamily="18" charset="0"/>
                <a:cs typeface="黑体" pitchFamily="18" charset="0"/>
              </a:rPr>
              <a:t>5.理想流体</a:t>
            </a:r>
          </a:p>
          <a:p>
            <a:pPr>
              <a:lnSpc>
                <a:spcPts val="1000"/>
              </a:lnSpc>
            </a:pPr>
            <a:endParaRPr lang="en-US" altLang="zh-CN" dirty="0" smtClean="0"/>
          </a:p>
          <a:p>
            <a:pPr>
              <a:lnSpc>
                <a:spcPts val="2400"/>
              </a:lnSpc>
              <a:tabLst>
                <a:tab pos="508000" algn="l"/>
                <a:tab pos="584200" algn="l"/>
                <a:tab pos="635000" algn="l"/>
                <a:tab pos="6604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实际流体都具有黏性。当研究某些流动问题时，由于流体本身黏度</a:t>
            </a:r>
          </a:p>
          <a:p>
            <a:pPr>
              <a:lnSpc>
                <a:spcPts val="1000"/>
              </a:lnSpc>
            </a:pPr>
            <a:endParaRPr lang="en-US" altLang="zh-CN" dirty="0" smtClean="0"/>
          </a:p>
          <a:p>
            <a:pPr>
              <a:lnSpc>
                <a:spcPts val="2600"/>
              </a:lnSpc>
              <a:tabLst>
                <a:tab pos="508000" algn="l"/>
                <a:tab pos="584200" algn="l"/>
                <a:tab pos="635000" algn="l"/>
                <a:tab pos="660400" algn="l"/>
              </a:tabLst>
            </a:pPr>
            <a:r>
              <a:rPr lang="en-US" altLang="zh-CN" sz="2004" dirty="0" smtClean="0">
                <a:solidFill>
                  <a:srgbClr val="000000"/>
                </a:solidFill>
                <a:latin typeface="Times New Roman" pitchFamily="18" charset="0"/>
                <a:cs typeface="Times New Roman" pitchFamily="18" charset="0"/>
              </a:rPr>
              <a:t>小，或者所研究区域速度梯度小等，使黏性力与其他力，例如惯性力、</a:t>
            </a:r>
          </a:p>
          <a:p>
            <a:pPr>
              <a:lnSpc>
                <a:spcPts val="1000"/>
              </a:lnSpc>
            </a:pPr>
            <a:endParaRPr lang="en-US" altLang="zh-CN" dirty="0" smtClean="0"/>
          </a:p>
          <a:p>
            <a:pPr>
              <a:lnSpc>
                <a:spcPts val="2700"/>
              </a:lnSpc>
              <a:tabLst>
                <a:tab pos="508000" algn="l"/>
                <a:tab pos="584200" algn="l"/>
                <a:tab pos="635000" algn="l"/>
                <a:tab pos="660400" algn="l"/>
              </a:tabLst>
            </a:pPr>
            <a:r>
              <a:rPr lang="en-US" altLang="zh-CN" sz="2004" dirty="0" smtClean="0">
                <a:solidFill>
                  <a:srgbClr val="000000"/>
                </a:solidFill>
                <a:latin typeface="Times New Roman" pitchFamily="18" charset="0"/>
                <a:cs typeface="Times New Roman" pitchFamily="18" charset="0"/>
              </a:rPr>
              <a:t>重力等相比很小，可以忽略。此时，假设动力黏度</a:t>
            </a:r>
            <a:r>
              <a:rPr lang="en-US" altLang="zh-CN" sz="2004" dirty="0" smtClean="0">
                <a:solidFill>
                  <a:srgbClr val="000000"/>
                </a:solidFill>
                <a:latin typeface="Cambria Math" pitchFamily="18" charset="0"/>
                <a:cs typeface="Cambria Math" pitchFamily="18" charset="0"/>
              </a:rPr>
              <a:t>𝜇</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0</a:t>
            </a:r>
            <a:r>
              <a:rPr lang="en-US" altLang="zh-CN" sz="2004" dirty="0" smtClean="0">
                <a:solidFill>
                  <a:srgbClr val="000000"/>
                </a:solidFill>
                <a:latin typeface="Times New Roman" pitchFamily="18" charset="0"/>
                <a:cs typeface="Times New Roman" pitchFamily="18" charset="0"/>
              </a:rPr>
              <a:t>，即流体没有黏</a:t>
            </a:r>
          </a:p>
          <a:p>
            <a:pPr>
              <a:lnSpc>
                <a:spcPts val="1000"/>
              </a:lnSpc>
            </a:pPr>
            <a:endParaRPr lang="en-US" altLang="zh-CN" dirty="0" smtClean="0"/>
          </a:p>
          <a:p>
            <a:pPr>
              <a:lnSpc>
                <a:spcPts val="2400"/>
              </a:lnSpc>
              <a:tabLst>
                <a:tab pos="508000" algn="l"/>
                <a:tab pos="584200" algn="l"/>
                <a:tab pos="635000" algn="l"/>
                <a:tab pos="660400" algn="l"/>
              </a:tabLst>
            </a:pPr>
            <a:r>
              <a:rPr lang="en-US" altLang="zh-CN" sz="2006" dirty="0" err="1" smtClean="0">
                <a:solidFill>
                  <a:srgbClr val="000000"/>
                </a:solidFill>
                <a:latin typeface="Times New Roman" pitchFamily="18" charset="0"/>
                <a:cs typeface="Times New Roman" pitchFamily="18" charset="0"/>
              </a:rPr>
              <a:t>性，</a:t>
            </a:r>
            <a:r>
              <a:rPr lang="en-US" altLang="zh-CN" sz="2006" b="1" dirty="0" err="1" smtClean="0">
                <a:solidFill>
                  <a:srgbClr val="000000"/>
                </a:solidFill>
                <a:latin typeface="Times New Roman" pitchFamily="18" charset="0"/>
                <a:cs typeface="Times New Roman" pitchFamily="18" charset="0"/>
              </a:rPr>
              <a:t>这种无黏性的假想的流体模型称为理想流体</a:t>
            </a:r>
            <a:r>
              <a:rPr lang="zh-CN" altLang="en-US" sz="2006" b="1" dirty="0" smtClean="0">
                <a:solidFill>
                  <a:srgbClr val="000000"/>
                </a:solidFill>
                <a:latin typeface="Times New Roman" pitchFamily="18" charset="0"/>
                <a:cs typeface="Times New Roman" pitchFamily="18" charset="0"/>
              </a:rPr>
              <a:t>。</a:t>
            </a:r>
            <a:endParaRPr lang="en-US" altLang="zh-CN" sz="2006"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2019227212347rec.mp4">
            <a:hlinkClick r:id="" action="ppaction://media"/>
          </p:cNvPr>
          <p:cNvPicPr>
            <a:picLocks noGrp="1" noRot="1" noChangeAspect="1"/>
          </p:cNvPicPr>
          <p:nvPr>
            <p:ph idx="1"/>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2"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pic>
        <p:nvPicPr>
          <p:cNvPr id="18433" name="Picture 1" descr="C:\Users\wyh\AppData\Roaming\Tencent\Users\2943545596\QQ\WinTemp\RichOle\BG@YP2`F43TU}ENXH)P8W8X.png"/>
          <p:cNvPicPr>
            <a:picLocks noChangeAspect="1" noChangeArrowheads="1"/>
          </p:cNvPicPr>
          <p:nvPr/>
        </p:nvPicPr>
        <p:blipFill>
          <a:blip r:embed="rId4" cstate="print"/>
          <a:srcRect/>
          <a:stretch>
            <a:fillRect/>
          </a:stretch>
        </p:blipFill>
        <p:spPr bwMode="auto">
          <a:xfrm>
            <a:off x="0" y="-1"/>
            <a:ext cx="9144000" cy="5654529"/>
          </a:xfrm>
          <a:prstGeom prst="rect">
            <a:avLst/>
          </a:prstGeom>
          <a:noFill/>
        </p:spPr>
      </p:pic>
      <p:sp>
        <p:nvSpPr>
          <p:cNvPr id="10" name="TextBox 9"/>
          <p:cNvSpPr txBox="1"/>
          <p:nvPr/>
        </p:nvSpPr>
        <p:spPr>
          <a:xfrm>
            <a:off x="685800" y="5943600"/>
            <a:ext cx="4419600" cy="369332"/>
          </a:xfrm>
          <a:prstGeom prst="rect">
            <a:avLst/>
          </a:prstGeom>
          <a:noFill/>
        </p:spPr>
        <p:txBody>
          <a:bodyPr wrap="square" rtlCol="0">
            <a:spAutoFit/>
          </a:bodyPr>
          <a:lstStyle/>
          <a:p>
            <a:r>
              <a:rPr lang="en-US" altLang="zh-CN" dirty="0" smtClean="0"/>
              <a:t>【</a:t>
            </a:r>
            <a:r>
              <a:rPr lang="zh-CN" altLang="en-US" dirty="0" smtClean="0"/>
              <a:t>例</a:t>
            </a:r>
            <a:r>
              <a:rPr lang="en-US" altLang="zh-CN" dirty="0" smtClean="0"/>
              <a:t>1-4】</a:t>
            </a:r>
            <a:r>
              <a:rPr lang="zh-CN" altLang="en-US" dirty="0" smtClean="0"/>
              <a:t>液体粘度测定方法的原理</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6411848" y="5988811"/>
            <a:ext cx="306323" cy="16764"/>
          </a:xfrm>
          <a:custGeom>
            <a:avLst/>
            <a:gdLst>
              <a:gd name="connsiteX0" fmla="*/ 0 w 306323"/>
              <a:gd name="connsiteY0" fmla="*/ 0 h 16764"/>
              <a:gd name="connsiteX1" fmla="*/ 153161 w 306323"/>
              <a:gd name="connsiteY1" fmla="*/ 0 h 16764"/>
              <a:gd name="connsiteX2" fmla="*/ 306323 w 306323"/>
              <a:gd name="connsiteY2" fmla="*/ 0 h 16764"/>
              <a:gd name="connsiteX3" fmla="*/ 306323 w 306323"/>
              <a:gd name="connsiteY3" fmla="*/ 16764 h 16764"/>
              <a:gd name="connsiteX4" fmla="*/ 153161 w 306323"/>
              <a:gd name="connsiteY4" fmla="*/ 16764 h 16764"/>
              <a:gd name="connsiteX5" fmla="*/ 0 w 306323"/>
              <a:gd name="connsiteY5" fmla="*/ 16764 h 16764"/>
              <a:gd name="connsiteX6" fmla="*/ 0 w 306323"/>
              <a:gd name="connsiteY6" fmla="*/ 0 h 1676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6323" h="16764">
                <a:moveTo>
                  <a:pt x="0" y="0"/>
                </a:moveTo>
                <a:lnTo>
                  <a:pt x="153161" y="0"/>
                </a:lnTo>
                <a:lnTo>
                  <a:pt x="306323" y="0"/>
                </a:lnTo>
                <a:lnTo>
                  <a:pt x="306323" y="16764"/>
                </a:lnTo>
                <a:lnTo>
                  <a:pt x="153161" y="16764"/>
                </a:lnTo>
                <a:lnTo>
                  <a:pt x="0" y="1676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1" name="Picture 3"/>
          <p:cNvPicPr>
            <a:picLocks noChangeAspect="1" noChangeArrowheads="1"/>
          </p:cNvPicPr>
          <p:nvPr/>
        </p:nvPicPr>
        <p:blipFill>
          <a:blip r:embed="rId3" cstate="print"/>
          <a:srcRect/>
          <a:stretch>
            <a:fillRect/>
          </a:stretch>
        </p:blipFill>
        <p:spPr bwMode="auto">
          <a:xfrm>
            <a:off x="0" y="4140200"/>
            <a:ext cx="9144000" cy="2717800"/>
          </a:xfrm>
          <a:prstGeom prst="rect">
            <a:avLst/>
          </a:prstGeom>
          <a:noFill/>
        </p:spPr>
      </p:pic>
      <p:sp>
        <p:nvSpPr>
          <p:cNvPr id="2" name="TextBox 1"/>
          <p:cNvSpPr txBox="1"/>
          <p:nvPr/>
        </p:nvSpPr>
        <p:spPr>
          <a:xfrm>
            <a:off x="622300" y="1193800"/>
            <a:ext cx="7950895" cy="4598695"/>
          </a:xfrm>
          <a:prstGeom prst="rect">
            <a:avLst/>
          </a:prstGeom>
          <a:noFill/>
        </p:spPr>
        <p:txBody>
          <a:bodyPr wrap="none" lIns="0" tIns="0" rIns="0" rtlCol="0">
            <a:spAutoFit/>
          </a:bodyPr>
          <a:lstStyle/>
          <a:p>
            <a:pPr>
              <a:lnSpc>
                <a:spcPts val="2400"/>
              </a:lnSpc>
              <a:tabLst>
                <a:tab pos="508000" algn="l"/>
                <a:tab pos="2501900" algn="l"/>
                <a:tab pos="3670300" algn="l"/>
                <a:tab pos="4178300" algn="l"/>
              </a:tabLst>
            </a:pPr>
            <a:r>
              <a:rPr lang="en-US" altLang="zh-CN" dirty="0" smtClean="0"/>
              <a:t>		</a:t>
            </a:r>
            <a:r>
              <a:rPr lang="en-US" altLang="zh-CN" sz="2402" b="1" dirty="0" smtClean="0">
                <a:solidFill>
                  <a:srgbClr val="000000"/>
                </a:solidFill>
                <a:latin typeface="黑体" pitchFamily="18" charset="0"/>
                <a:cs typeface="黑体" pitchFamily="18" charset="0"/>
              </a:rPr>
              <a:t>1.5</a:t>
            </a:r>
            <a:r>
              <a:rPr lang="en-US" altLang="zh-CN" sz="2402" b="1" dirty="0" smtClean="0">
                <a:latin typeface="Times New Roman" pitchFamily="18" charset="0"/>
                <a:cs typeface="Times New Roman" pitchFamily="18" charset="0"/>
              </a:rPr>
              <a:t>  </a:t>
            </a:r>
            <a:r>
              <a:rPr lang="en-US" altLang="zh-CN" sz="2402" b="1" dirty="0" smtClean="0">
                <a:solidFill>
                  <a:srgbClr val="000000"/>
                </a:solidFill>
                <a:latin typeface="黑体" pitchFamily="18" charset="0"/>
                <a:cs typeface="黑体" pitchFamily="18" charset="0"/>
              </a:rPr>
              <a:t>液体的表面张力</a:t>
            </a:r>
          </a:p>
          <a:p>
            <a:pPr>
              <a:lnSpc>
                <a:spcPts val="1000"/>
              </a:lnSpc>
            </a:pPr>
            <a:endParaRPr lang="en-US" altLang="zh-CN" dirty="0" smtClean="0"/>
          </a:p>
          <a:p>
            <a:pPr>
              <a:lnSpc>
                <a:spcPts val="1000"/>
              </a:lnSpc>
            </a:pPr>
            <a:endParaRPr lang="en-US" altLang="zh-CN" dirty="0" smtClean="0"/>
          </a:p>
          <a:p>
            <a:pPr>
              <a:lnSpc>
                <a:spcPts val="2200"/>
              </a:lnSpc>
              <a:tabLst>
                <a:tab pos="508000" algn="l"/>
                <a:tab pos="2501900" algn="l"/>
                <a:tab pos="3670300" algn="l"/>
                <a:tab pos="41783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当液体与气体或固体接触时，</a:t>
            </a:r>
            <a:r>
              <a:rPr lang="en-US" altLang="zh-CN" sz="2004" dirty="0" smtClean="0">
                <a:solidFill>
                  <a:srgbClr val="333333"/>
                </a:solidFill>
                <a:latin typeface="Times New Roman" pitchFamily="18" charset="0"/>
                <a:cs typeface="Times New Roman" pitchFamily="18" charset="0"/>
              </a:rPr>
              <a:t>在液体内部，分子的内聚力使分子互</a:t>
            </a:r>
          </a:p>
          <a:p>
            <a:pPr>
              <a:lnSpc>
                <a:spcPts val="1000"/>
              </a:lnSpc>
            </a:pPr>
            <a:endParaRPr lang="en-US" altLang="zh-CN" dirty="0" smtClean="0"/>
          </a:p>
          <a:p>
            <a:pPr>
              <a:lnSpc>
                <a:spcPts val="2600"/>
              </a:lnSpc>
              <a:tabLst>
                <a:tab pos="508000" algn="l"/>
                <a:tab pos="2501900" algn="l"/>
                <a:tab pos="3670300" algn="l"/>
                <a:tab pos="4178300" algn="l"/>
              </a:tabLst>
            </a:pPr>
            <a:r>
              <a:rPr lang="en-US" altLang="zh-CN" sz="2004" dirty="0" smtClean="0">
                <a:solidFill>
                  <a:srgbClr val="333333"/>
                </a:solidFill>
                <a:latin typeface="Times New Roman" pitchFamily="18" charset="0"/>
                <a:cs typeface="Times New Roman" pitchFamily="18" charset="0"/>
              </a:rPr>
              <a:t>相吸引而保持着平衡。在液体的表面，</a:t>
            </a:r>
            <a:r>
              <a:rPr lang="en-US" altLang="zh-CN" sz="2004" dirty="0" smtClean="0">
                <a:solidFill>
                  <a:srgbClr val="222222"/>
                </a:solidFill>
                <a:latin typeface="Times New Roman" pitchFamily="18" charset="0"/>
                <a:cs typeface="Times New Roman" pitchFamily="18" charset="0"/>
              </a:rPr>
              <a:t>这种内聚力向液体内部作用，使</a:t>
            </a:r>
          </a:p>
          <a:p>
            <a:pPr>
              <a:lnSpc>
                <a:spcPts val="1000"/>
              </a:lnSpc>
            </a:pPr>
            <a:endParaRPr lang="en-US" altLang="zh-CN" dirty="0" smtClean="0"/>
          </a:p>
          <a:p>
            <a:pPr>
              <a:lnSpc>
                <a:spcPts val="2600"/>
              </a:lnSpc>
              <a:tabLst>
                <a:tab pos="508000" algn="l"/>
                <a:tab pos="2501900" algn="l"/>
                <a:tab pos="3670300" algn="l"/>
                <a:tab pos="4178300" algn="l"/>
              </a:tabLst>
            </a:pPr>
            <a:r>
              <a:rPr lang="en-US" altLang="zh-CN" sz="2006" dirty="0" smtClean="0">
                <a:solidFill>
                  <a:srgbClr val="222222"/>
                </a:solidFill>
                <a:latin typeface="Times New Roman" pitchFamily="18" charset="0"/>
                <a:cs typeface="Times New Roman" pitchFamily="18" charset="0"/>
              </a:rPr>
              <a:t>液体表面面积变小，在该状态下，液体表面被紧紧地拉向液体内部，</a:t>
            </a:r>
            <a:r>
              <a:rPr lang="en-US" altLang="zh-CN" sz="2006" dirty="0" smtClean="0">
                <a:solidFill>
                  <a:srgbClr val="000000"/>
                </a:solidFill>
                <a:latin typeface="Times New Roman" pitchFamily="18" charset="0"/>
                <a:cs typeface="Times New Roman" pitchFamily="18" charset="0"/>
              </a:rPr>
              <a:t>液</a:t>
            </a:r>
          </a:p>
          <a:p>
            <a:pPr>
              <a:lnSpc>
                <a:spcPts val="1000"/>
              </a:lnSpc>
            </a:pPr>
            <a:endParaRPr lang="en-US" altLang="zh-CN" dirty="0" smtClean="0"/>
          </a:p>
          <a:p>
            <a:pPr>
              <a:lnSpc>
                <a:spcPts val="2600"/>
              </a:lnSpc>
              <a:tabLst>
                <a:tab pos="508000" algn="l"/>
                <a:tab pos="2501900" algn="l"/>
                <a:tab pos="3670300" algn="l"/>
                <a:tab pos="4178300" algn="l"/>
              </a:tabLst>
            </a:pPr>
            <a:r>
              <a:rPr lang="en-US" altLang="zh-CN" sz="2004" dirty="0" smtClean="0">
                <a:solidFill>
                  <a:srgbClr val="000000"/>
                </a:solidFill>
                <a:latin typeface="Times New Roman" pitchFamily="18" charset="0"/>
                <a:cs typeface="Times New Roman" pitchFamily="18" charset="0"/>
              </a:rPr>
              <a:t>体的自由表面似拉紧的弹性薄膜。液体表面单位长度上的这种拉力就称</a:t>
            </a:r>
          </a:p>
          <a:p>
            <a:pPr>
              <a:lnSpc>
                <a:spcPts val="1000"/>
              </a:lnSpc>
            </a:pPr>
            <a:endParaRPr lang="en-US" altLang="zh-CN" dirty="0" smtClean="0">
              <a:solidFill>
                <a:srgbClr val="FF0000"/>
              </a:solidFill>
            </a:endParaRPr>
          </a:p>
          <a:p>
            <a:pPr>
              <a:lnSpc>
                <a:spcPts val="2800"/>
              </a:lnSpc>
              <a:tabLst>
                <a:tab pos="508000" algn="l"/>
                <a:tab pos="2501900" algn="l"/>
                <a:tab pos="3670300" algn="l"/>
                <a:tab pos="4178300" algn="l"/>
              </a:tabLst>
            </a:pPr>
            <a:r>
              <a:rPr lang="en-US" altLang="zh-CN" sz="2004" dirty="0" smtClean="0">
                <a:latin typeface="Times New Roman" pitchFamily="18" charset="0"/>
                <a:cs typeface="Times New Roman" pitchFamily="18" charset="0"/>
              </a:rPr>
              <a:t>为</a:t>
            </a:r>
            <a:r>
              <a:rPr lang="en-US" altLang="zh-CN" sz="2004" b="1" dirty="0" smtClean="0">
                <a:solidFill>
                  <a:srgbClr val="FF0000"/>
                </a:solidFill>
                <a:latin typeface="Times New Roman" pitchFamily="18" charset="0"/>
                <a:cs typeface="Times New Roman" pitchFamily="18" charset="0"/>
              </a:rPr>
              <a:t>表面张力</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surface</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tension</a:t>
            </a:r>
            <a:r>
              <a:rPr lang="en-US" altLang="zh-CN" sz="2004" dirty="0" smtClean="0">
                <a:solidFill>
                  <a:srgbClr val="000000"/>
                </a:solidFill>
                <a:latin typeface="Times New Roman" pitchFamily="18" charset="0"/>
                <a:cs typeface="Times New Roman" pitchFamily="18" charset="0"/>
              </a:rPr>
              <a:t>），用符号</a:t>
            </a:r>
            <a:r>
              <a:rPr lang="en-US" altLang="zh-CN" sz="2004" dirty="0" smtClean="0">
                <a:solidFill>
                  <a:srgbClr val="000000"/>
                </a:solidFill>
                <a:latin typeface="Cambria Math" pitchFamily="18" charset="0"/>
                <a:cs typeface="Cambria Math" pitchFamily="18" charset="0"/>
              </a:rPr>
              <a:t>σ</a:t>
            </a:r>
            <a:r>
              <a:rPr lang="en-US" altLang="zh-CN" sz="2004" dirty="0" smtClean="0">
                <a:solidFill>
                  <a:srgbClr val="000000"/>
                </a:solidFill>
                <a:latin typeface="Times New Roman" pitchFamily="18" charset="0"/>
                <a:cs typeface="Times New Roman" pitchFamily="18" charset="0"/>
              </a:rPr>
              <a:t>表示，单位为</a:t>
            </a:r>
            <a:r>
              <a:rPr lang="en-US" altLang="zh-CN" sz="2004" dirty="0" smtClean="0">
                <a:solidFill>
                  <a:srgbClr val="000000"/>
                </a:solidFill>
                <a:latin typeface="Cambria Math" pitchFamily="18" charset="0"/>
                <a:cs typeface="Cambria Math" pitchFamily="18" charset="0"/>
              </a:rPr>
              <a:t>N/m</a:t>
            </a:r>
            <a:r>
              <a:rPr lang="en-US" altLang="zh-CN" sz="2004"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2700"/>
              </a:lnSpc>
              <a:tabLst>
                <a:tab pos="508000" algn="l"/>
                <a:tab pos="2501900" algn="l"/>
                <a:tab pos="3670300" algn="l"/>
                <a:tab pos="41783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在液体的表面曲线</a:t>
            </a:r>
            <a:r>
              <a:rPr lang="en-US" altLang="zh-CN" sz="2004" dirty="0" smtClean="0">
                <a:solidFill>
                  <a:srgbClr val="000000"/>
                </a:solidFill>
                <a:latin typeface="Cambria Math" pitchFamily="18" charset="0"/>
                <a:cs typeface="Cambria Math" pitchFamily="18" charset="0"/>
              </a:rPr>
              <a:t>𝑠</a:t>
            </a:r>
            <a:r>
              <a:rPr lang="en-US" altLang="zh-CN" sz="2004" dirty="0" smtClean="0">
                <a:solidFill>
                  <a:srgbClr val="000000"/>
                </a:solidFill>
                <a:latin typeface="Times New Roman" pitchFamily="18" charset="0"/>
                <a:cs typeface="Times New Roman" pitchFamily="18" charset="0"/>
              </a:rPr>
              <a:t>上取微元量</a:t>
            </a:r>
          </a:p>
          <a:p>
            <a:pPr>
              <a:lnSpc>
                <a:spcPts val="1000"/>
              </a:lnSpc>
            </a:pPr>
            <a:endParaRPr lang="en-US" altLang="zh-CN" dirty="0" smtClean="0"/>
          </a:p>
          <a:p>
            <a:pPr>
              <a:lnSpc>
                <a:spcPts val="1000"/>
              </a:lnSpc>
            </a:pPr>
            <a:endParaRPr lang="en-US" altLang="zh-CN" dirty="0" smtClean="0"/>
          </a:p>
          <a:p>
            <a:pPr>
              <a:lnSpc>
                <a:spcPts val="2800"/>
              </a:lnSpc>
              <a:tabLst>
                <a:tab pos="508000" algn="l"/>
                <a:tab pos="2501900" algn="l"/>
                <a:tab pos="3670300" algn="l"/>
                <a:tab pos="41783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为</a:t>
            </a:r>
            <a:r>
              <a:rPr lang="en-US" altLang="zh-CN" sz="2004" dirty="0" smtClean="0">
                <a:solidFill>
                  <a:srgbClr val="000000"/>
                </a:solidFill>
                <a:latin typeface="Cambria Math" pitchFamily="18" charset="0"/>
                <a:cs typeface="Cambria Math" pitchFamily="18" charset="0"/>
              </a:rPr>
              <a:t>d𝑠</a:t>
            </a:r>
            <a:r>
              <a:rPr lang="en-US" altLang="zh-CN" sz="2004" dirty="0" smtClean="0">
                <a:solidFill>
                  <a:srgbClr val="000000"/>
                </a:solidFill>
                <a:latin typeface="Times New Roman" pitchFamily="18" charset="0"/>
                <a:cs typeface="Times New Roman" pitchFamily="18" charset="0"/>
              </a:rPr>
              <a:t>，与</a:t>
            </a:r>
            <a:r>
              <a:rPr lang="en-US" altLang="zh-CN" sz="2004" dirty="0" smtClean="0">
                <a:solidFill>
                  <a:srgbClr val="000000"/>
                </a:solidFill>
                <a:latin typeface="Cambria Math" pitchFamily="18" charset="0"/>
                <a:cs typeface="Cambria Math" pitchFamily="18" charset="0"/>
              </a:rPr>
              <a:t>d𝑠</a:t>
            </a:r>
            <a:r>
              <a:rPr lang="en-US" altLang="zh-CN" sz="2004" dirty="0" smtClean="0">
                <a:solidFill>
                  <a:srgbClr val="000000"/>
                </a:solidFill>
                <a:latin typeface="Times New Roman" pitchFamily="18" charset="0"/>
                <a:cs typeface="Times New Roman" pitchFamily="18" charset="0"/>
              </a:rPr>
              <a:t>垂直方向上液体内部拉力</a:t>
            </a:r>
          </a:p>
          <a:p>
            <a:pPr>
              <a:lnSpc>
                <a:spcPts val="1000"/>
              </a:lnSpc>
            </a:pPr>
            <a:endParaRPr lang="en-US" altLang="zh-CN" dirty="0" smtClean="0"/>
          </a:p>
          <a:p>
            <a:pPr>
              <a:lnSpc>
                <a:spcPts val="1000"/>
              </a:lnSpc>
            </a:pPr>
            <a:endParaRPr lang="en-US" altLang="zh-CN" dirty="0" smtClean="0"/>
          </a:p>
          <a:p>
            <a:pPr>
              <a:lnSpc>
                <a:spcPts val="2800"/>
              </a:lnSpc>
              <a:tabLst>
                <a:tab pos="508000" algn="l"/>
                <a:tab pos="2501900" algn="l"/>
                <a:tab pos="3670300" algn="l"/>
                <a:tab pos="41783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为</a:t>
            </a:r>
            <a:r>
              <a:rPr lang="en-US" altLang="zh-CN" sz="2004" dirty="0" smtClean="0">
                <a:solidFill>
                  <a:srgbClr val="000000"/>
                </a:solidFill>
                <a:latin typeface="Cambria Math" pitchFamily="18" charset="0"/>
                <a:cs typeface="Cambria Math" pitchFamily="18" charset="0"/>
              </a:rPr>
              <a:t>d𝐹</a:t>
            </a:r>
            <a:r>
              <a:rPr lang="en-US" altLang="zh-CN" sz="2004" dirty="0" smtClean="0">
                <a:solidFill>
                  <a:srgbClr val="000000"/>
                </a:solidFill>
                <a:latin typeface="Times New Roman" pitchFamily="18" charset="0"/>
                <a:cs typeface="Times New Roman" pitchFamily="18" charset="0"/>
              </a:rPr>
              <a:t>，如图</a:t>
            </a:r>
            <a:r>
              <a:rPr lang="en-US" altLang="zh-CN" sz="2004" dirty="0" smtClean="0">
                <a:solidFill>
                  <a:srgbClr val="000000"/>
                </a:solidFill>
                <a:latin typeface="Garamond" pitchFamily="18" charset="0"/>
                <a:cs typeface="Garamond" pitchFamily="18" charset="0"/>
              </a:rPr>
              <a:t>1-8</a:t>
            </a:r>
            <a:r>
              <a:rPr lang="en-US" altLang="zh-CN" sz="2004" dirty="0" smtClean="0">
                <a:solidFill>
                  <a:srgbClr val="000000"/>
                </a:solidFill>
                <a:latin typeface="Times New Roman" pitchFamily="18" charset="0"/>
                <a:cs typeface="Times New Roman" pitchFamily="18" charset="0"/>
              </a:rPr>
              <a:t>所示，则</a:t>
            </a:r>
          </a:p>
        </p:txBody>
      </p:sp>
      <p:sp>
        <p:nvSpPr>
          <p:cNvPr id="12" name="TextBox 1"/>
          <p:cNvSpPr txBox="1"/>
          <p:nvPr/>
        </p:nvSpPr>
        <p:spPr>
          <a:xfrm>
            <a:off x="5918200" y="5880100"/>
            <a:ext cx="4064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𝜎</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13" name="TextBox 1"/>
          <p:cNvSpPr txBox="1"/>
          <p:nvPr/>
        </p:nvSpPr>
        <p:spPr>
          <a:xfrm>
            <a:off x="6400800" y="5702300"/>
            <a:ext cx="292100" cy="609600"/>
          </a:xfrm>
          <a:prstGeom prst="rect">
            <a:avLst/>
          </a:prstGeom>
          <a:noFill/>
        </p:spPr>
        <p:txBody>
          <a:bodyPr wrap="none" lIns="0" tIns="0" rIns="0" rtlCol="0">
            <a:spAutoFit/>
          </a:bodyPr>
          <a:lstStyle/>
          <a:p>
            <a:pPr>
              <a:lnSpc>
                <a:spcPts val="2000"/>
              </a:lnSpc>
              <a:tabLst>
                <a:tab pos="25400" algn="l"/>
              </a:tabLst>
            </a:pPr>
            <a:r>
              <a:rPr lang="en-US" altLang="zh-CN" sz="2004" dirty="0" smtClean="0">
                <a:solidFill>
                  <a:srgbClr val="000000"/>
                </a:solidFill>
                <a:latin typeface="Cambria Math" pitchFamily="18" charset="0"/>
                <a:cs typeface="Cambria Math" pitchFamily="18" charset="0"/>
              </a:rPr>
              <a:t>d𝐹</a:t>
            </a:r>
          </a:p>
          <a:p>
            <a:pPr>
              <a:lnSpc>
                <a:spcPts val="2800"/>
              </a:lnSpc>
              <a:tabLst>
                <a:tab pos="25400" algn="l"/>
              </a:tabLst>
            </a:pPr>
            <a:r>
              <a:rPr lang="en-US" altLang="zh-CN" dirty="0" smtClean="0"/>
              <a:t>	</a:t>
            </a:r>
            <a:r>
              <a:rPr lang="en-US" altLang="zh-CN" sz="2006" dirty="0" smtClean="0">
                <a:solidFill>
                  <a:srgbClr val="000000"/>
                </a:solidFill>
                <a:latin typeface="Cambria Math" pitchFamily="18" charset="0"/>
                <a:cs typeface="Cambria Math" pitchFamily="18" charset="0"/>
              </a:rPr>
              <a:t>d𝑠</a:t>
            </a:r>
          </a:p>
        </p:txBody>
      </p:sp>
      <p:sp>
        <p:nvSpPr>
          <p:cNvPr id="14" name="TextBox 1"/>
          <p:cNvSpPr txBox="1"/>
          <p:nvPr/>
        </p:nvSpPr>
        <p:spPr>
          <a:xfrm>
            <a:off x="3175000" y="292100"/>
            <a:ext cx="762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4" action="ppaction://hlinksldjump"/>
              </a:rPr>
              <a:t>第1章</a:t>
            </a:r>
          </a:p>
        </p:txBody>
      </p:sp>
      <p:sp>
        <p:nvSpPr>
          <p:cNvPr id="15" name="TextBox 1"/>
          <p:cNvSpPr txBox="1"/>
          <p:nvPr/>
        </p:nvSpPr>
        <p:spPr>
          <a:xfrm>
            <a:off x="4241800" y="292100"/>
            <a:ext cx="1524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4" action="ppaction://hlinksldjump"/>
              </a:rPr>
              <a:t>流体的性质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5356733" y="5397500"/>
            <a:ext cx="78613" cy="235800"/>
          </a:xfrm>
          <a:custGeom>
            <a:avLst/>
            <a:gdLst>
              <a:gd name="connsiteX0" fmla="*/ 3428 w 78613"/>
              <a:gd name="connsiteY0" fmla="*/ 0 h 235800"/>
              <a:gd name="connsiteX1" fmla="*/ 59054 w 78613"/>
              <a:gd name="connsiteY1" fmla="*/ 41402 h 235800"/>
              <a:gd name="connsiteX2" fmla="*/ 78613 w 78613"/>
              <a:gd name="connsiteY2" fmla="*/ 117983 h 235800"/>
              <a:gd name="connsiteX3" fmla="*/ 59182 w 78613"/>
              <a:gd name="connsiteY3" fmla="*/ 194602 h 235800"/>
              <a:gd name="connsiteX4" fmla="*/ 3428 w 78613"/>
              <a:gd name="connsiteY4" fmla="*/ 235800 h 235800"/>
              <a:gd name="connsiteX5" fmla="*/ 380 w 78613"/>
              <a:gd name="connsiteY5" fmla="*/ 226237 h 235800"/>
              <a:gd name="connsiteX6" fmla="*/ 43052 w 78613"/>
              <a:gd name="connsiteY6" fmla="*/ 188467 h 235800"/>
              <a:gd name="connsiteX7" fmla="*/ 57022 w 78613"/>
              <a:gd name="connsiteY7" fmla="*/ 116713 h 235800"/>
              <a:gd name="connsiteX8" fmla="*/ 43179 w 78613"/>
              <a:gd name="connsiteY8" fmla="*/ 46990 h 235800"/>
              <a:gd name="connsiteX9" fmla="*/ 0 w 78613"/>
              <a:gd name="connsiteY9" fmla="*/ 9652 h 235800"/>
              <a:gd name="connsiteX10" fmla="*/ 3428 w 78613"/>
              <a:gd name="connsiteY10" fmla="*/ 0 h 23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78613" h="235800">
                <a:moveTo>
                  <a:pt x="3428" y="0"/>
                </a:moveTo>
                <a:cubicBezTo>
                  <a:pt x="27558" y="6477"/>
                  <a:pt x="46101" y="20192"/>
                  <a:pt x="59054" y="41402"/>
                </a:cubicBezTo>
                <a:cubicBezTo>
                  <a:pt x="72135" y="62484"/>
                  <a:pt x="78613" y="88138"/>
                  <a:pt x="78613" y="117983"/>
                </a:cubicBezTo>
                <a:cubicBezTo>
                  <a:pt x="78613" y="147954"/>
                  <a:pt x="72135" y="173482"/>
                  <a:pt x="59182" y="194602"/>
                </a:cubicBezTo>
                <a:cubicBezTo>
                  <a:pt x="46227" y="215684"/>
                  <a:pt x="27685" y="229425"/>
                  <a:pt x="3428" y="235800"/>
                </a:cubicBezTo>
                <a:lnTo>
                  <a:pt x="380" y="226237"/>
                </a:lnTo>
                <a:cubicBezTo>
                  <a:pt x="19557" y="219849"/>
                  <a:pt x="33782" y="207264"/>
                  <a:pt x="43052" y="188467"/>
                </a:cubicBezTo>
                <a:cubicBezTo>
                  <a:pt x="52451" y="169671"/>
                  <a:pt x="57022" y="145796"/>
                  <a:pt x="57022" y="116713"/>
                </a:cubicBezTo>
                <a:cubicBezTo>
                  <a:pt x="57022" y="88772"/>
                  <a:pt x="52451" y="65532"/>
                  <a:pt x="43179" y="46990"/>
                </a:cubicBezTo>
                <a:cubicBezTo>
                  <a:pt x="33908" y="28447"/>
                  <a:pt x="19430" y="16002"/>
                  <a:pt x="0" y="9652"/>
                </a:cubicBezTo>
                <a:lnTo>
                  <a:pt x="3428"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507229" y="5397500"/>
            <a:ext cx="78613" cy="235800"/>
          </a:xfrm>
          <a:custGeom>
            <a:avLst/>
            <a:gdLst>
              <a:gd name="connsiteX0" fmla="*/ 75184 w 78613"/>
              <a:gd name="connsiteY0" fmla="*/ 0 h 235800"/>
              <a:gd name="connsiteX1" fmla="*/ 78613 w 78613"/>
              <a:gd name="connsiteY1" fmla="*/ 9652 h 235800"/>
              <a:gd name="connsiteX2" fmla="*/ 35433 w 78613"/>
              <a:gd name="connsiteY2" fmla="*/ 46990 h 235800"/>
              <a:gd name="connsiteX3" fmla="*/ 21463 w 78613"/>
              <a:gd name="connsiteY3" fmla="*/ 116713 h 235800"/>
              <a:gd name="connsiteX4" fmla="*/ 35433 w 78613"/>
              <a:gd name="connsiteY4" fmla="*/ 188467 h 235800"/>
              <a:gd name="connsiteX5" fmla="*/ 78232 w 78613"/>
              <a:gd name="connsiteY5" fmla="*/ 226237 h 235800"/>
              <a:gd name="connsiteX6" fmla="*/ 75184 w 78613"/>
              <a:gd name="connsiteY6" fmla="*/ 235800 h 235800"/>
              <a:gd name="connsiteX7" fmla="*/ 19430 w 78613"/>
              <a:gd name="connsiteY7" fmla="*/ 194602 h 235800"/>
              <a:gd name="connsiteX8" fmla="*/ 0 w 78613"/>
              <a:gd name="connsiteY8" fmla="*/ 117983 h 235800"/>
              <a:gd name="connsiteX9" fmla="*/ 19430 w 78613"/>
              <a:gd name="connsiteY9" fmla="*/ 41402 h 235800"/>
              <a:gd name="connsiteX10" fmla="*/ 75184 w 78613"/>
              <a:gd name="connsiteY10" fmla="*/ 0 h 235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78613" h="235800">
                <a:moveTo>
                  <a:pt x="75184" y="0"/>
                </a:moveTo>
                <a:lnTo>
                  <a:pt x="78613" y="9652"/>
                </a:lnTo>
                <a:cubicBezTo>
                  <a:pt x="59182" y="16002"/>
                  <a:pt x="44830" y="28447"/>
                  <a:pt x="35433" y="46990"/>
                </a:cubicBezTo>
                <a:cubicBezTo>
                  <a:pt x="26161" y="65532"/>
                  <a:pt x="21463" y="88772"/>
                  <a:pt x="21463" y="116713"/>
                </a:cubicBezTo>
                <a:cubicBezTo>
                  <a:pt x="21463" y="145796"/>
                  <a:pt x="26161" y="169671"/>
                  <a:pt x="35433" y="188467"/>
                </a:cubicBezTo>
                <a:cubicBezTo>
                  <a:pt x="44830" y="207264"/>
                  <a:pt x="59054" y="219849"/>
                  <a:pt x="78232" y="226237"/>
                </a:cubicBezTo>
                <a:lnTo>
                  <a:pt x="75184" y="235800"/>
                </a:lnTo>
                <a:cubicBezTo>
                  <a:pt x="50927" y="229425"/>
                  <a:pt x="32258" y="215684"/>
                  <a:pt x="19430" y="194602"/>
                </a:cubicBezTo>
                <a:cubicBezTo>
                  <a:pt x="6477" y="173482"/>
                  <a:pt x="0" y="147954"/>
                  <a:pt x="0" y="117983"/>
                </a:cubicBezTo>
                <a:cubicBezTo>
                  <a:pt x="0" y="88138"/>
                  <a:pt x="6477" y="62484"/>
                  <a:pt x="19430" y="41402"/>
                </a:cubicBezTo>
                <a:cubicBezTo>
                  <a:pt x="32385" y="20192"/>
                  <a:pt x="51054" y="6477"/>
                  <a:pt x="75184" y="0"/>
                </a:cubicBez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1" name="Picture 3"/>
          <p:cNvPicPr>
            <a:picLocks noChangeAspect="1" noChangeArrowheads="1"/>
          </p:cNvPicPr>
          <p:nvPr/>
        </p:nvPicPr>
        <p:blipFill>
          <a:blip r:embed="rId3" cstate="print"/>
          <a:srcRect/>
          <a:stretch>
            <a:fillRect/>
          </a:stretch>
        </p:blipFill>
        <p:spPr bwMode="auto">
          <a:xfrm>
            <a:off x="469900" y="901700"/>
            <a:ext cx="8572500" cy="440690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774700" y="5346700"/>
            <a:ext cx="20320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压差力相平衡，则</a:t>
            </a:r>
          </a:p>
        </p:txBody>
      </p:sp>
      <p:sp>
        <p:nvSpPr>
          <p:cNvPr id="13" name="TextBox 1"/>
          <p:cNvSpPr txBox="1"/>
          <p:nvPr/>
        </p:nvSpPr>
        <p:spPr>
          <a:xfrm>
            <a:off x="3581400" y="5359400"/>
            <a:ext cx="2245808" cy="356123"/>
          </a:xfrm>
          <a:prstGeom prst="rect">
            <a:avLst/>
          </a:prstGeom>
          <a:noFill/>
        </p:spPr>
        <p:txBody>
          <a:bodyPr wrap="none" lIns="0" tIns="0" rIns="0" rtlCol="0">
            <a:spAutoFit/>
          </a:bodyPr>
          <a:lstStyle/>
          <a:p>
            <a:pPr>
              <a:lnSpc>
                <a:spcPts val="2600"/>
              </a:lnSpc>
              <a:tabLst/>
            </a:pPr>
            <a:r>
              <a:rPr lang="en-US" altLang="zh-CN" sz="2004" dirty="0" smtClean="0">
                <a:solidFill>
                  <a:srgbClr val="000000"/>
                </a:solidFill>
                <a:latin typeface="Cambria Math" pitchFamily="18" charset="0"/>
                <a:cs typeface="Cambria Math" pitchFamily="18" charset="0"/>
              </a:rPr>
              <a:t>2𝜋𝑟𝜎</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i</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o</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𝜋𝑟</a:t>
            </a:r>
            <a:r>
              <a:rPr lang="en-US" altLang="zh-CN" sz="1464" baseline="30000" dirty="0" smtClean="0">
                <a:solidFill>
                  <a:srgbClr val="000000"/>
                </a:solidFill>
                <a:latin typeface="Cambria Math" pitchFamily="18" charset="0"/>
                <a:cs typeface="Cambria Math" pitchFamily="18" charset="0"/>
              </a:rPr>
              <a:t>2</a:t>
            </a:r>
          </a:p>
        </p:txBody>
      </p:sp>
      <p:sp>
        <p:nvSpPr>
          <p:cNvPr id="14" name="TextBox 1"/>
          <p:cNvSpPr txBox="1"/>
          <p:nvPr/>
        </p:nvSpPr>
        <p:spPr>
          <a:xfrm>
            <a:off x="4203700" y="5880100"/>
            <a:ext cx="10160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i</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o</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15" name="TextBox 1"/>
          <p:cNvSpPr txBox="1"/>
          <p:nvPr/>
        </p:nvSpPr>
        <p:spPr>
          <a:xfrm>
            <a:off x="5295900" y="5791200"/>
            <a:ext cx="279400" cy="609600"/>
          </a:xfrm>
          <a:prstGeom prst="rect">
            <a:avLst/>
          </a:prstGeom>
          <a:noFill/>
        </p:spPr>
        <p:txBody>
          <a:bodyPr wrap="none" lIns="0" tIns="0" rIns="0" rtlCol="0">
            <a:spAutoFit/>
          </a:bodyPr>
          <a:lstStyle/>
          <a:p>
            <a:pPr>
              <a:lnSpc>
                <a:spcPts val="2000"/>
              </a:lnSpc>
              <a:tabLst>
                <a:tab pos="88900" algn="l"/>
              </a:tabLst>
            </a:pPr>
            <a:r>
              <a:rPr lang="en-US" altLang="zh-CN" sz="2006" u="sng" dirty="0" smtClean="0">
                <a:solidFill>
                  <a:srgbClr val="000000"/>
                </a:solidFill>
                <a:latin typeface="Cambria Math" pitchFamily="18" charset="0"/>
                <a:cs typeface="Cambria Math" pitchFamily="18" charset="0"/>
              </a:rPr>
              <a:t>2𝜎</a:t>
            </a:r>
          </a:p>
          <a:p>
            <a:pPr>
              <a:lnSpc>
                <a:spcPts val="2800"/>
              </a:lnSpc>
              <a:tabLst>
                <a:tab pos="88900" algn="l"/>
              </a:tabLst>
            </a:pPr>
            <a:r>
              <a:rPr lang="en-US" altLang="zh-CN" dirty="0" smtClean="0"/>
              <a:t>	</a:t>
            </a:r>
            <a:r>
              <a:rPr lang="en-US" altLang="zh-CN" sz="2004" dirty="0" smtClean="0">
                <a:solidFill>
                  <a:srgbClr val="000000"/>
                </a:solidFill>
                <a:latin typeface="Cambria Math" pitchFamily="18" charset="0"/>
                <a:cs typeface="Cambria Math" pitchFamily="18" charset="0"/>
              </a:rPr>
              <a:t>𝑟</a:t>
            </a:r>
          </a:p>
        </p:txBody>
      </p:sp>
      <p:sp>
        <p:nvSpPr>
          <p:cNvPr id="16" name="TextBox 1"/>
          <p:cNvSpPr txBox="1"/>
          <p:nvPr/>
        </p:nvSpPr>
        <p:spPr>
          <a:xfrm>
            <a:off x="631444" y="332232"/>
            <a:ext cx="5676900" cy="4864100"/>
          </a:xfrm>
          <a:prstGeom prst="rect">
            <a:avLst/>
          </a:prstGeom>
          <a:noFill/>
        </p:spPr>
        <p:txBody>
          <a:bodyPr wrap="none" lIns="0" tIns="0" rIns="0" rtlCol="0">
            <a:spAutoFit/>
          </a:bodyPr>
          <a:lstStyle/>
          <a:p>
            <a:pPr>
              <a:lnSpc>
                <a:spcPts val="2400"/>
              </a:lnSpc>
              <a:tabLst>
                <a:tab pos="152400" algn="l"/>
                <a:tab pos="406400" algn="l"/>
                <a:tab pos="723900" algn="l"/>
                <a:tab pos="2527300" algn="l"/>
              </a:tabLst>
            </a:pPr>
            <a:r>
              <a:rPr lang="en-US" altLang="zh-CN" dirty="0" smtClean="0"/>
              <a:t>				</a:t>
            </a:r>
            <a:r>
              <a:rPr lang="en-US" altLang="zh-CN" sz="2402" dirty="0" smtClean="0">
                <a:solidFill>
                  <a:srgbClr val="000000"/>
                </a:solidFill>
                <a:latin typeface="黑体" pitchFamily="18" charset="0"/>
                <a:cs typeface="黑体" pitchFamily="18" charset="0"/>
              </a:rPr>
              <a:t>1.5</a:t>
            </a:r>
            <a:r>
              <a:rPr lang="en-US" altLang="zh-CN" sz="2402" dirty="0" smtClean="0">
                <a:latin typeface="Times New Roman" pitchFamily="18" charset="0"/>
                <a:cs typeface="Times New Roman" pitchFamily="18" charset="0"/>
              </a:rPr>
              <a:t>  </a:t>
            </a:r>
            <a:r>
              <a:rPr lang="en-US" altLang="zh-CN" sz="2402" dirty="0" smtClean="0">
                <a:solidFill>
                  <a:srgbClr val="000000"/>
                </a:solidFill>
                <a:latin typeface="黑体" pitchFamily="18" charset="0"/>
                <a:cs typeface="黑体" pitchFamily="18" charset="0"/>
              </a:rPr>
              <a:t>液体的表面张力</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500"/>
              </a:lnSpc>
              <a:tabLst>
                <a:tab pos="152400" algn="l"/>
                <a:tab pos="406400" algn="l"/>
                <a:tab pos="723900" algn="l"/>
                <a:tab pos="2527300" algn="l"/>
              </a:tabLst>
            </a:pPr>
            <a:r>
              <a:rPr lang="en-US" altLang="zh-CN" dirty="0" smtClean="0"/>
              <a:t>		</a:t>
            </a:r>
            <a:r>
              <a:rPr lang="en-US" altLang="zh-CN" sz="1800" dirty="0" smtClean="0">
                <a:solidFill>
                  <a:srgbClr val="000000"/>
                </a:solidFill>
                <a:latin typeface="Times New Roman" pitchFamily="18" charset="0"/>
                <a:cs typeface="Times New Roman" pitchFamily="18" charset="0"/>
              </a:rPr>
              <a:t>一般表面张力随温度变化，温</a:t>
            </a:r>
          </a:p>
          <a:p>
            <a:pPr>
              <a:lnSpc>
                <a:spcPts val="1000"/>
              </a:lnSpc>
            </a:pPr>
            <a:endParaRPr lang="en-US" altLang="zh-CN" dirty="0" smtClean="0"/>
          </a:p>
          <a:p>
            <a:pPr>
              <a:lnSpc>
                <a:spcPts val="2200"/>
              </a:lnSpc>
              <a:tabLst>
                <a:tab pos="152400" algn="l"/>
                <a:tab pos="406400" algn="l"/>
                <a:tab pos="723900" algn="l"/>
                <a:tab pos="2527300" algn="l"/>
              </a:tabLst>
            </a:pPr>
            <a:r>
              <a:rPr lang="en-US" altLang="zh-CN" sz="1800" dirty="0" smtClean="0">
                <a:solidFill>
                  <a:srgbClr val="000000"/>
                </a:solidFill>
                <a:latin typeface="Times New Roman" pitchFamily="18" charset="0"/>
                <a:cs typeface="Times New Roman" pitchFamily="18" charset="0"/>
              </a:rPr>
              <a:t>度升高，表面张力减小。液体表</a:t>
            </a:r>
          </a:p>
          <a:p>
            <a:pPr>
              <a:lnSpc>
                <a:spcPts val="1000"/>
              </a:lnSpc>
            </a:pPr>
            <a:endParaRPr lang="en-US" altLang="zh-CN" dirty="0" smtClean="0"/>
          </a:p>
          <a:p>
            <a:pPr>
              <a:lnSpc>
                <a:spcPts val="2200"/>
              </a:lnSpc>
              <a:tabLst>
                <a:tab pos="152400" algn="l"/>
                <a:tab pos="406400" algn="l"/>
                <a:tab pos="723900" algn="l"/>
                <a:tab pos="2527300" algn="l"/>
              </a:tabLst>
            </a:pPr>
            <a:r>
              <a:rPr lang="en-US" altLang="zh-CN" sz="1802" dirty="0" smtClean="0">
                <a:solidFill>
                  <a:srgbClr val="000000"/>
                </a:solidFill>
                <a:latin typeface="Times New Roman" pitchFamily="18" charset="0"/>
                <a:cs typeface="Times New Roman" pitchFamily="18" charset="0"/>
              </a:rPr>
              <a:t>面张力与表面接触的流体种类有</a:t>
            </a:r>
          </a:p>
          <a:p>
            <a:pPr>
              <a:lnSpc>
                <a:spcPts val="1000"/>
              </a:lnSpc>
            </a:pPr>
            <a:endParaRPr lang="en-US" altLang="zh-CN" dirty="0" smtClean="0"/>
          </a:p>
          <a:p>
            <a:pPr>
              <a:lnSpc>
                <a:spcPts val="2400"/>
              </a:lnSpc>
              <a:tabLst>
                <a:tab pos="152400" algn="l"/>
                <a:tab pos="406400" algn="l"/>
                <a:tab pos="723900" algn="l"/>
                <a:tab pos="2527300" algn="l"/>
              </a:tabLst>
            </a:pPr>
            <a:r>
              <a:rPr lang="en-US" altLang="zh-CN" sz="1800" dirty="0" smtClean="0">
                <a:solidFill>
                  <a:srgbClr val="000000"/>
                </a:solidFill>
                <a:latin typeface="Times New Roman" pitchFamily="18" charset="0"/>
                <a:cs typeface="Times New Roman" pitchFamily="18" charset="0"/>
              </a:rPr>
              <a:t>关，</a:t>
            </a:r>
            <a:r>
              <a:rPr lang="en-US" altLang="zh-CN" sz="1800" b="1" dirty="0" smtClean="0">
                <a:solidFill>
                  <a:srgbClr val="000000"/>
                </a:solidFill>
                <a:latin typeface="Times New Roman" pitchFamily="18" charset="0"/>
                <a:cs typeface="Times New Roman" pitchFamily="18" charset="0"/>
              </a:rPr>
              <a:t>表</a:t>
            </a:r>
            <a:r>
              <a:rPr lang="en-US" altLang="zh-CN" sz="1800" b="1" dirty="0" smtClean="0">
                <a:solidFill>
                  <a:srgbClr val="000000"/>
                </a:solidFill>
                <a:latin typeface="Garamond" pitchFamily="18" charset="0"/>
                <a:cs typeface="Garamond" pitchFamily="18" charset="0"/>
              </a:rPr>
              <a:t>1-6</a:t>
            </a:r>
            <a:r>
              <a:rPr lang="en-US" altLang="zh-CN" sz="1800" b="1" dirty="0" smtClean="0">
                <a:solidFill>
                  <a:srgbClr val="000000"/>
                </a:solidFill>
                <a:latin typeface="Times New Roman" pitchFamily="18" charset="0"/>
                <a:cs typeface="Times New Roman" pitchFamily="18" charset="0"/>
              </a:rPr>
              <a:t>给出了各种液体的表面</a:t>
            </a:r>
          </a:p>
          <a:p>
            <a:pPr>
              <a:lnSpc>
                <a:spcPts val="1000"/>
              </a:lnSpc>
            </a:pPr>
            <a:endParaRPr lang="en-US" altLang="zh-CN" b="1" dirty="0" smtClean="0"/>
          </a:p>
          <a:p>
            <a:pPr>
              <a:lnSpc>
                <a:spcPts val="2000"/>
              </a:lnSpc>
              <a:tabLst>
                <a:tab pos="152400" algn="l"/>
                <a:tab pos="406400" algn="l"/>
                <a:tab pos="723900" algn="l"/>
                <a:tab pos="2527300" algn="l"/>
              </a:tabLst>
            </a:pPr>
            <a:r>
              <a:rPr lang="en-US" altLang="zh-CN" sz="1800" b="1" dirty="0" smtClean="0">
                <a:solidFill>
                  <a:srgbClr val="000000"/>
                </a:solidFill>
                <a:latin typeface="Times New Roman" pitchFamily="18" charset="0"/>
                <a:cs typeface="Times New Roman" pitchFamily="18" charset="0"/>
              </a:rPr>
              <a:t>张力</a:t>
            </a:r>
            <a:r>
              <a:rPr lang="en-US" altLang="zh-CN" sz="1800"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2400"/>
              </a:lnSpc>
              <a:tabLst>
                <a:tab pos="152400" algn="l"/>
                <a:tab pos="406400" algn="l"/>
                <a:tab pos="723900" algn="l"/>
                <a:tab pos="2527300" algn="l"/>
              </a:tabLst>
            </a:pPr>
            <a:r>
              <a:rPr lang="en-US" altLang="zh-CN" dirty="0" smtClean="0"/>
              <a:t>			</a:t>
            </a:r>
            <a:r>
              <a:rPr lang="en-US" altLang="zh-CN" sz="2004" b="1" dirty="0" smtClean="0">
                <a:solidFill>
                  <a:srgbClr val="000000"/>
                </a:solidFill>
                <a:latin typeface="黑体" pitchFamily="18" charset="0"/>
                <a:cs typeface="黑体" pitchFamily="18" charset="0"/>
              </a:rPr>
              <a:t>1.</a:t>
            </a:r>
            <a:r>
              <a:rPr lang="en-US" altLang="zh-CN" sz="2004" b="1" dirty="0" smtClean="0">
                <a:latin typeface="Times New Roman" pitchFamily="18" charset="0"/>
                <a:cs typeface="Times New Roman" pitchFamily="18" charset="0"/>
              </a:rPr>
              <a:t>  </a:t>
            </a:r>
            <a:r>
              <a:rPr lang="en-US" altLang="zh-CN" sz="2004" b="1" dirty="0" smtClean="0">
                <a:solidFill>
                  <a:srgbClr val="000000"/>
                </a:solidFill>
                <a:latin typeface="黑体" pitchFamily="18" charset="0"/>
                <a:cs typeface="黑体" pitchFamily="18" charset="0"/>
              </a:rPr>
              <a:t>液滴球面压差与表面张力</a:t>
            </a:r>
          </a:p>
          <a:p>
            <a:pPr>
              <a:lnSpc>
                <a:spcPts val="1000"/>
              </a:lnSpc>
            </a:pPr>
            <a:endParaRPr lang="en-US" altLang="zh-CN" dirty="0" smtClean="0"/>
          </a:p>
          <a:p>
            <a:pPr>
              <a:lnSpc>
                <a:spcPts val="2000"/>
              </a:lnSpc>
              <a:tabLst>
                <a:tab pos="152400" algn="l"/>
                <a:tab pos="406400" algn="l"/>
                <a:tab pos="723900" algn="l"/>
                <a:tab pos="25273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球状液滴场合，其表面张力向中心收缩，球</a:t>
            </a:r>
          </a:p>
          <a:p>
            <a:pPr>
              <a:lnSpc>
                <a:spcPts val="1000"/>
              </a:lnSpc>
            </a:pPr>
            <a:endParaRPr lang="en-US" altLang="zh-CN" dirty="0" smtClean="0"/>
          </a:p>
          <a:p>
            <a:pPr>
              <a:lnSpc>
                <a:spcPts val="3000"/>
              </a:lnSpc>
              <a:tabLst>
                <a:tab pos="152400" algn="l"/>
                <a:tab pos="406400" algn="l"/>
                <a:tab pos="723900" algn="l"/>
                <a:tab pos="25273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的内部压力</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i</a:t>
            </a:r>
            <a:r>
              <a:rPr lang="en-US" altLang="zh-CN" sz="2004" dirty="0" smtClean="0">
                <a:solidFill>
                  <a:srgbClr val="000000"/>
                </a:solidFill>
                <a:latin typeface="Times New Roman" pitchFamily="18" charset="0"/>
                <a:cs typeface="Times New Roman" pitchFamily="18" charset="0"/>
              </a:rPr>
              <a:t>大于球的外部压力</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o</a:t>
            </a:r>
            <a:r>
              <a:rPr lang="en-US" altLang="zh-CN" sz="2004" dirty="0" smtClean="0">
                <a:solidFill>
                  <a:srgbClr val="000000"/>
                </a:solidFill>
                <a:latin typeface="Times New Roman" pitchFamily="18" charset="0"/>
                <a:cs typeface="Times New Roman" pitchFamily="18" charset="0"/>
              </a:rPr>
              <a:t>，如果将球状液</a:t>
            </a:r>
          </a:p>
          <a:p>
            <a:pPr>
              <a:lnSpc>
                <a:spcPts val="1000"/>
              </a:lnSpc>
            </a:pPr>
            <a:endParaRPr lang="en-US" altLang="zh-CN" dirty="0" smtClean="0"/>
          </a:p>
          <a:p>
            <a:pPr>
              <a:lnSpc>
                <a:spcPts val="2300"/>
              </a:lnSpc>
              <a:tabLst>
                <a:tab pos="152400" algn="l"/>
                <a:tab pos="406400" algn="l"/>
                <a:tab pos="723900" algn="l"/>
                <a:tab pos="25273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体切开，取上半球台为分离体，如图</a:t>
            </a:r>
            <a:r>
              <a:rPr lang="en-US" altLang="zh-CN" sz="2004" dirty="0" smtClean="0">
                <a:solidFill>
                  <a:srgbClr val="000000"/>
                </a:solidFill>
                <a:latin typeface="Garamond" pitchFamily="18" charset="0"/>
                <a:cs typeface="Garamond" pitchFamily="18" charset="0"/>
              </a:rPr>
              <a:t>1-9</a:t>
            </a:r>
            <a:r>
              <a:rPr lang="en-US" altLang="zh-CN" sz="2004" dirty="0" smtClean="0">
                <a:solidFill>
                  <a:srgbClr val="000000"/>
                </a:solidFill>
                <a:latin typeface="Times New Roman" pitchFamily="18" charset="0"/>
                <a:cs typeface="Times New Roman" pitchFamily="18" charset="0"/>
              </a:rPr>
              <a:t>所示。球</a:t>
            </a:r>
          </a:p>
          <a:p>
            <a:pPr>
              <a:lnSpc>
                <a:spcPts val="1000"/>
              </a:lnSpc>
            </a:pPr>
            <a:endParaRPr lang="en-US" altLang="zh-CN" dirty="0" smtClean="0"/>
          </a:p>
          <a:p>
            <a:pPr>
              <a:lnSpc>
                <a:spcPts val="2500"/>
              </a:lnSpc>
              <a:tabLst>
                <a:tab pos="152400" algn="l"/>
                <a:tab pos="406400" algn="l"/>
                <a:tab pos="723900" algn="l"/>
                <a:tab pos="25273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的半径为</a:t>
            </a:r>
            <a:r>
              <a:rPr lang="en-US" altLang="zh-CN" sz="2006" dirty="0" smtClean="0">
                <a:solidFill>
                  <a:srgbClr val="000000"/>
                </a:solidFill>
                <a:latin typeface="Cambria Math" pitchFamily="18" charset="0"/>
                <a:cs typeface="Cambria Math" pitchFamily="18" charset="0"/>
              </a:rPr>
              <a:t>𝑟</a:t>
            </a:r>
            <a:r>
              <a:rPr lang="en-US" altLang="zh-CN" sz="2006" dirty="0" smtClean="0">
                <a:solidFill>
                  <a:srgbClr val="000000"/>
                </a:solidFill>
                <a:latin typeface="Times New Roman" pitchFamily="18" charset="0"/>
                <a:cs typeface="Times New Roman" pitchFamily="18" charset="0"/>
              </a:rPr>
              <a:t>，则半球所受到的张紧力和其所受到的</a:t>
            </a:r>
          </a:p>
        </p:txBody>
      </p:sp>
      <p:sp>
        <p:nvSpPr>
          <p:cNvPr id="18" name="TextBox 17"/>
          <p:cNvSpPr txBox="1"/>
          <p:nvPr/>
        </p:nvSpPr>
        <p:spPr>
          <a:xfrm>
            <a:off x="5943600" y="5791200"/>
            <a:ext cx="1752600" cy="369332"/>
          </a:xfrm>
          <a:prstGeom prst="rect">
            <a:avLst/>
          </a:prstGeom>
          <a:noFill/>
        </p:spPr>
        <p:txBody>
          <a:bodyPr wrap="square" rtlCol="0">
            <a:spAutoFit/>
          </a:bodyPr>
          <a:lstStyle/>
          <a:p>
            <a:r>
              <a:rPr lang="zh-CN" altLang="en-US" dirty="0" smtClean="0"/>
              <a:t>拉普拉斯公式</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5" name="Picture 1" descr="C:\Users\wyh\AppData\Roaming\Tencent\Users\2943545596\QQ\WinTemp\RichOle\{W3T[$F_QENJ3]G[%}OB$UF.png"/>
          <p:cNvPicPr>
            <a:picLocks noChangeAspect="1" noChangeArrowheads="1"/>
          </p:cNvPicPr>
          <p:nvPr/>
        </p:nvPicPr>
        <p:blipFill>
          <a:blip r:embed="rId2" cstate="print"/>
          <a:srcRect/>
          <a:stretch>
            <a:fillRect/>
          </a:stretch>
        </p:blipFill>
        <p:spPr bwMode="auto">
          <a:xfrm>
            <a:off x="1" y="804080"/>
            <a:ext cx="8991600" cy="483472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0177" name="AutoShape 1" descr="C:\Users\wyh\AppData\Roaming\Tencent\Users\2943545596\QQ\WinTemp\RichOle\ZT(B]555Z(O}`9F9J0{Nn.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0178" name="AutoShape 2" descr="C:\Users\wyh\AppData\Roaming\Tencent\Users\2943545596\QQ\WinTemp\RichOle\ZT(B]555Z(O}`9F9J0{Nn.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0179" name="Picture 3" descr="C:\Users\wyh\AppData\Roaming\Tencent\Users\2943545596\QQ\WinTemp\RichOle\PSW%U$0MV}17UB3WMC1TCGP.png"/>
          <p:cNvPicPr>
            <a:picLocks noChangeAspect="1" noChangeArrowheads="1"/>
          </p:cNvPicPr>
          <p:nvPr/>
        </p:nvPicPr>
        <p:blipFill>
          <a:blip r:embed="rId2" cstate="print"/>
          <a:srcRect/>
          <a:stretch>
            <a:fillRect/>
          </a:stretch>
        </p:blipFill>
        <p:spPr bwMode="auto">
          <a:xfrm>
            <a:off x="190500" y="152400"/>
            <a:ext cx="8953500" cy="63246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01" name="Picture 1" descr="C:\Users\wyh\AppData\Roaming\Tencent\Users\2943545596\QQ\WinTemp\RichOle\8W]1X9RP4MY%Y7`YYB520SA.png"/>
          <p:cNvPicPr>
            <a:picLocks noChangeAspect="1" noChangeArrowheads="1"/>
          </p:cNvPicPr>
          <p:nvPr/>
        </p:nvPicPr>
        <p:blipFill>
          <a:blip r:embed="rId2" cstate="print"/>
          <a:srcRect/>
          <a:stretch>
            <a:fillRect/>
          </a:stretch>
        </p:blipFill>
        <p:spPr bwMode="auto">
          <a:xfrm>
            <a:off x="457200" y="304800"/>
            <a:ext cx="8472105" cy="6096000"/>
          </a:xfrm>
          <a:prstGeom prst="rect">
            <a:avLst/>
          </a:prstGeom>
          <a:noFill/>
        </p:spPr>
      </p:pic>
      <p:sp>
        <p:nvSpPr>
          <p:cNvPr id="4" name="矩形 3"/>
          <p:cNvSpPr/>
          <p:nvPr/>
        </p:nvSpPr>
        <p:spPr>
          <a:xfrm>
            <a:off x="3124200" y="5562600"/>
            <a:ext cx="304800" cy="563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0" name="Picture 3"/>
          <p:cNvPicPr>
            <a:picLocks noChangeAspect="1" noChangeArrowheads="1"/>
          </p:cNvPicPr>
          <p:nvPr/>
        </p:nvPicPr>
        <p:blipFill>
          <a:blip r:embed="rId3" cstate="print"/>
          <a:srcRect/>
          <a:stretch>
            <a:fillRect/>
          </a:stretch>
        </p:blipFill>
        <p:spPr bwMode="auto">
          <a:xfrm>
            <a:off x="3835400" y="3797300"/>
            <a:ext cx="5219700" cy="2514600"/>
          </a:xfrm>
          <a:prstGeom prst="rect">
            <a:avLst/>
          </a:prstGeom>
          <a:noFill/>
        </p:spPr>
      </p:pic>
      <p:pic>
        <p:nvPicPr>
          <p:cNvPr id="11"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609600" y="990600"/>
            <a:ext cx="8000588" cy="1199687"/>
          </a:xfrm>
          <a:prstGeom prst="rect">
            <a:avLst/>
          </a:prstGeom>
          <a:noFill/>
        </p:spPr>
        <p:txBody>
          <a:bodyPr wrap="none" lIns="0" tIns="0" rIns="0" rtlCol="0">
            <a:spAutoFit/>
          </a:bodyPr>
          <a:lstStyle/>
          <a:p>
            <a:pPr>
              <a:lnSpc>
                <a:spcPts val="2000"/>
              </a:lnSpc>
              <a:tabLst>
                <a:tab pos="5080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表面张力是很小的，在一般情况下可以忽略不计，</a:t>
            </a:r>
            <a:r>
              <a:rPr lang="en-US" altLang="zh-CN" sz="2004" b="1" dirty="0" smtClean="0">
                <a:solidFill>
                  <a:srgbClr val="000000"/>
                </a:solidFill>
                <a:latin typeface="Times New Roman" pitchFamily="18" charset="0"/>
                <a:cs typeface="Times New Roman" pitchFamily="18" charset="0"/>
              </a:rPr>
              <a:t>但在水滴和气泡</a:t>
            </a:r>
          </a:p>
          <a:p>
            <a:pPr>
              <a:lnSpc>
                <a:spcPts val="1000"/>
              </a:lnSpc>
            </a:pPr>
            <a:endParaRPr lang="en-US" altLang="zh-CN" b="1" dirty="0" smtClean="0"/>
          </a:p>
          <a:p>
            <a:pPr>
              <a:lnSpc>
                <a:spcPts val="2600"/>
              </a:lnSpc>
              <a:tabLst>
                <a:tab pos="508000" algn="l"/>
              </a:tabLst>
            </a:pPr>
            <a:r>
              <a:rPr lang="en-US" altLang="zh-CN" sz="2006" b="1" dirty="0" smtClean="0">
                <a:solidFill>
                  <a:srgbClr val="000000"/>
                </a:solidFill>
                <a:latin typeface="Times New Roman" pitchFamily="18" charset="0"/>
                <a:cs typeface="Times New Roman" pitchFamily="18" charset="0"/>
              </a:rPr>
              <a:t>的形成、液体的雾化、以及气液两相的传热与传质研究中，将是不可忽</a:t>
            </a:r>
          </a:p>
          <a:p>
            <a:pPr>
              <a:lnSpc>
                <a:spcPts val="1000"/>
              </a:lnSpc>
            </a:pPr>
            <a:endParaRPr lang="en-US" altLang="zh-CN" b="1" dirty="0" smtClean="0"/>
          </a:p>
          <a:p>
            <a:pPr>
              <a:lnSpc>
                <a:spcPts val="2600"/>
              </a:lnSpc>
              <a:tabLst>
                <a:tab pos="508000" algn="l"/>
              </a:tabLst>
            </a:pPr>
            <a:r>
              <a:rPr lang="en-US" altLang="zh-CN" sz="2004" b="1" dirty="0" smtClean="0">
                <a:solidFill>
                  <a:srgbClr val="000000"/>
                </a:solidFill>
                <a:latin typeface="Times New Roman" pitchFamily="18" charset="0"/>
                <a:cs typeface="Times New Roman" pitchFamily="18" charset="0"/>
              </a:rPr>
              <a:t>略的重要因素。</a:t>
            </a:r>
          </a:p>
        </p:txBody>
      </p:sp>
      <p:sp>
        <p:nvSpPr>
          <p:cNvPr id="12" name="TextBox 1"/>
          <p:cNvSpPr txBox="1"/>
          <p:nvPr/>
        </p:nvSpPr>
        <p:spPr>
          <a:xfrm>
            <a:off x="1422400" y="2438400"/>
            <a:ext cx="1033937" cy="302647"/>
          </a:xfrm>
          <a:prstGeom prst="rect">
            <a:avLst/>
          </a:prstGeom>
          <a:noFill/>
        </p:spPr>
        <p:txBody>
          <a:bodyPr wrap="none" lIns="0" tIns="0" rIns="0" rtlCol="0">
            <a:spAutoFit/>
          </a:bodyPr>
          <a:lstStyle/>
          <a:p>
            <a:pPr>
              <a:lnSpc>
                <a:spcPts val="2000"/>
              </a:lnSpc>
              <a:tabLst/>
            </a:pPr>
            <a:r>
              <a:rPr lang="en-US" altLang="zh-CN" sz="2006" b="1" dirty="0" smtClean="0">
                <a:solidFill>
                  <a:srgbClr val="000000"/>
                </a:solidFill>
                <a:latin typeface="黑体" pitchFamily="18" charset="0"/>
                <a:cs typeface="黑体" pitchFamily="18" charset="0"/>
              </a:rPr>
              <a:t>2.接触角</a:t>
            </a:r>
          </a:p>
        </p:txBody>
      </p:sp>
      <p:sp>
        <p:nvSpPr>
          <p:cNvPr id="13" name="TextBox 1"/>
          <p:cNvSpPr txBox="1"/>
          <p:nvPr/>
        </p:nvSpPr>
        <p:spPr>
          <a:xfrm>
            <a:off x="1358900" y="2832100"/>
            <a:ext cx="3852017" cy="302647"/>
          </a:xfrm>
          <a:prstGeom prst="rect">
            <a:avLst/>
          </a:prstGeom>
          <a:noFill/>
        </p:spPr>
        <p:txBody>
          <a:bodyPr wrap="none" lIns="0" tIns="0" rIns="0" rtlCol="0">
            <a:spAutoFit/>
          </a:bodyPr>
          <a:lstStyle/>
          <a:p>
            <a:pPr>
              <a:lnSpc>
                <a:spcPts val="2000"/>
              </a:lnSpc>
              <a:tabLst/>
            </a:pPr>
            <a:r>
              <a:rPr lang="en-US" altLang="zh-CN" sz="2006" dirty="0" smtClean="0">
                <a:solidFill>
                  <a:srgbClr val="000000"/>
                </a:solidFill>
                <a:latin typeface="Times New Roman" pitchFamily="18" charset="0"/>
                <a:cs typeface="Times New Roman" pitchFamily="18" charset="0"/>
              </a:rPr>
              <a:t>液体分子间的吸引力称为</a:t>
            </a:r>
            <a:r>
              <a:rPr lang="en-US" altLang="zh-CN" sz="2006" b="1" dirty="0" smtClean="0">
                <a:solidFill>
                  <a:srgbClr val="000000"/>
                </a:solidFill>
                <a:latin typeface="Times New Roman" pitchFamily="18" charset="0"/>
                <a:cs typeface="Times New Roman" pitchFamily="18" charset="0"/>
              </a:rPr>
              <a:t>内聚力</a:t>
            </a:r>
            <a:r>
              <a:rPr lang="en-US" altLang="zh-CN" sz="2006" dirty="0" smtClean="0">
                <a:solidFill>
                  <a:srgbClr val="000000"/>
                </a:solidFill>
                <a:latin typeface="Times New Roman" pitchFamily="18" charset="0"/>
                <a:cs typeface="Times New Roman" pitchFamily="18" charset="0"/>
              </a:rPr>
              <a:t>。</a:t>
            </a:r>
          </a:p>
        </p:txBody>
      </p:sp>
      <p:sp>
        <p:nvSpPr>
          <p:cNvPr id="14" name="TextBox 1"/>
          <p:cNvSpPr txBox="1"/>
          <p:nvPr/>
        </p:nvSpPr>
        <p:spPr>
          <a:xfrm>
            <a:off x="1358900" y="3289300"/>
            <a:ext cx="4621458" cy="302647"/>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液体与固体分子间的吸引力称为</a:t>
            </a:r>
            <a:r>
              <a:rPr lang="en-US" altLang="zh-CN" sz="2004" b="1" dirty="0" smtClean="0">
                <a:solidFill>
                  <a:srgbClr val="000000"/>
                </a:solidFill>
                <a:latin typeface="Times New Roman" pitchFamily="18" charset="0"/>
                <a:cs typeface="Times New Roman" pitchFamily="18" charset="0"/>
              </a:rPr>
              <a:t>附着力</a:t>
            </a:r>
            <a:r>
              <a:rPr lang="en-US" altLang="zh-CN" sz="2004" dirty="0" smtClean="0">
                <a:solidFill>
                  <a:srgbClr val="000000"/>
                </a:solidFill>
                <a:latin typeface="Times New Roman" pitchFamily="18" charset="0"/>
                <a:cs typeface="Times New Roman" pitchFamily="18" charset="0"/>
              </a:rPr>
              <a:t>。</a:t>
            </a:r>
          </a:p>
        </p:txBody>
      </p:sp>
      <p:sp>
        <p:nvSpPr>
          <p:cNvPr id="15" name="TextBox 1"/>
          <p:cNvSpPr txBox="1"/>
          <p:nvPr/>
        </p:nvSpPr>
        <p:spPr>
          <a:xfrm>
            <a:off x="1358900" y="3797300"/>
            <a:ext cx="24638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Times New Roman" pitchFamily="18" charset="0"/>
                <a:cs typeface="Times New Roman" pitchFamily="18" charset="0"/>
              </a:rPr>
              <a:t>如图</a:t>
            </a:r>
            <a:r>
              <a:rPr lang="en-US" altLang="zh-CN" sz="2004" dirty="0" smtClean="0">
                <a:solidFill>
                  <a:srgbClr val="000000"/>
                </a:solidFill>
                <a:latin typeface="Garamond" pitchFamily="18" charset="0"/>
                <a:cs typeface="Garamond" pitchFamily="18" charset="0"/>
              </a:rPr>
              <a:t>1-10</a:t>
            </a:r>
            <a:r>
              <a:rPr lang="en-US" altLang="zh-CN" sz="2004" dirty="0" smtClean="0">
                <a:solidFill>
                  <a:srgbClr val="000000"/>
                </a:solidFill>
                <a:latin typeface="Times New Roman" pitchFamily="18" charset="0"/>
                <a:cs typeface="Times New Roman" pitchFamily="18" charset="0"/>
              </a:rPr>
              <a:t>所示，因水内</a:t>
            </a:r>
          </a:p>
        </p:txBody>
      </p:sp>
      <p:sp>
        <p:nvSpPr>
          <p:cNvPr id="16" name="TextBox 1"/>
          <p:cNvSpPr txBox="1"/>
          <p:nvPr/>
        </p:nvSpPr>
        <p:spPr>
          <a:xfrm>
            <a:off x="787400" y="4318000"/>
            <a:ext cx="3048000" cy="20955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聚力小于水与玻璃壁面间的</a:t>
            </a:r>
          </a:p>
          <a:p>
            <a:pPr>
              <a:lnSpc>
                <a:spcPts val="1000"/>
              </a:lnSpc>
            </a:pPr>
            <a:endParaRPr lang="en-US" altLang="zh-CN" dirty="0" smtClean="0"/>
          </a:p>
          <a:p>
            <a:pPr>
              <a:lnSpc>
                <a:spcPts val="2600"/>
              </a:lnSpc>
              <a:tabLst/>
            </a:pPr>
            <a:r>
              <a:rPr lang="en-US" altLang="zh-CN" sz="2004" dirty="0" smtClean="0">
                <a:solidFill>
                  <a:srgbClr val="000000"/>
                </a:solidFill>
                <a:latin typeface="Times New Roman" pitchFamily="18" charset="0"/>
                <a:cs typeface="Times New Roman" pitchFamily="18" charset="0"/>
              </a:rPr>
              <a:t>附着力，水湿润玻璃壁面并</a:t>
            </a:r>
          </a:p>
          <a:p>
            <a:pPr>
              <a:lnSpc>
                <a:spcPts val="1000"/>
              </a:lnSpc>
            </a:pPr>
            <a:endParaRPr lang="en-US" altLang="zh-CN" dirty="0" smtClean="0"/>
          </a:p>
          <a:p>
            <a:pPr>
              <a:lnSpc>
                <a:spcPts val="2500"/>
              </a:lnSpc>
              <a:tabLst/>
            </a:pPr>
            <a:r>
              <a:rPr lang="en-US" altLang="zh-CN" sz="2004" dirty="0" smtClean="0">
                <a:solidFill>
                  <a:srgbClr val="000000"/>
                </a:solidFill>
                <a:latin typeface="Times New Roman" pitchFamily="18" charset="0"/>
                <a:cs typeface="Times New Roman" pitchFamily="18" charset="0"/>
              </a:rPr>
              <a:t>沿壁面伸展，致使水面向上</a:t>
            </a:r>
          </a:p>
          <a:p>
            <a:pPr>
              <a:lnSpc>
                <a:spcPts val="1000"/>
              </a:lnSpc>
            </a:pPr>
            <a:endParaRPr lang="en-US" altLang="zh-CN" dirty="0" smtClean="0"/>
          </a:p>
          <a:p>
            <a:pPr>
              <a:lnSpc>
                <a:spcPts val="2600"/>
              </a:lnSpc>
              <a:tabLst/>
            </a:pPr>
            <a:r>
              <a:rPr lang="en-US" altLang="zh-CN" sz="2004" dirty="0" smtClean="0">
                <a:solidFill>
                  <a:srgbClr val="000000"/>
                </a:solidFill>
                <a:latin typeface="Times New Roman" pitchFamily="18" charset="0"/>
                <a:cs typeface="Times New Roman" pitchFamily="18" charset="0"/>
              </a:rPr>
              <a:t>弯曲，表面张力把管内液面</a:t>
            </a:r>
          </a:p>
          <a:p>
            <a:pPr>
              <a:lnSpc>
                <a:spcPts val="1000"/>
              </a:lnSpc>
            </a:pPr>
            <a:endParaRPr lang="en-US" altLang="zh-CN" dirty="0" smtClean="0"/>
          </a:p>
          <a:p>
            <a:pPr>
              <a:lnSpc>
                <a:spcPts val="2700"/>
              </a:lnSpc>
              <a:tabLst/>
            </a:pPr>
            <a:r>
              <a:rPr lang="en-US" altLang="zh-CN" sz="2004" dirty="0" smtClean="0">
                <a:solidFill>
                  <a:srgbClr val="000000"/>
                </a:solidFill>
                <a:latin typeface="Times New Roman" pitchFamily="18" charset="0"/>
                <a:cs typeface="Times New Roman" pitchFamily="18" charset="0"/>
              </a:rPr>
              <a:t>向上拉高</a:t>
            </a:r>
            <a:r>
              <a:rPr lang="en-US" altLang="zh-CN" sz="2004" dirty="0" smtClean="0">
                <a:solidFill>
                  <a:srgbClr val="000000"/>
                </a:solidFill>
                <a:latin typeface="Cambria Math" pitchFamily="18" charset="0"/>
                <a:cs typeface="Cambria Math" pitchFamily="18" charset="0"/>
              </a:rPr>
              <a:t>ℎ</a:t>
            </a:r>
            <a:r>
              <a:rPr lang="en-US" altLang="zh-CN" sz="2004" dirty="0" smtClean="0">
                <a:solidFill>
                  <a:srgbClr val="000000"/>
                </a:solidFill>
                <a:latin typeface="Times New Roman" pitchFamily="18" charset="0"/>
                <a:cs typeface="Times New Roman" pitchFamily="18" charset="0"/>
              </a:rPr>
              <a:t>。水银相反。</a:t>
            </a:r>
          </a:p>
        </p:txBody>
      </p:sp>
      <p:sp>
        <p:nvSpPr>
          <p:cNvPr id="17" name="TextBox 1"/>
          <p:cNvSpPr txBox="1"/>
          <p:nvPr/>
        </p:nvSpPr>
        <p:spPr>
          <a:xfrm>
            <a:off x="3149600" y="330200"/>
            <a:ext cx="27559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1.5</a:t>
            </a:r>
            <a:r>
              <a:rPr lang="en-US" altLang="zh-CN" sz="2402" dirty="0" smtClean="0">
                <a:latin typeface="Times New Roman" pitchFamily="18" charset="0"/>
                <a:cs typeface="Times New Roman" pitchFamily="18" charset="0"/>
              </a:rPr>
              <a:t>  </a:t>
            </a:r>
            <a:r>
              <a:rPr lang="en-US" altLang="zh-CN" sz="2402" dirty="0" smtClean="0">
                <a:solidFill>
                  <a:srgbClr val="000000"/>
                </a:solidFill>
                <a:latin typeface="黑体" pitchFamily="18" charset="0"/>
                <a:cs typeface="黑体" pitchFamily="18" charset="0"/>
              </a:rPr>
              <a:t>液体的表面张力</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04800"/>
            <a:ext cx="8153400" cy="6186309"/>
          </a:xfrm>
          <a:prstGeom prst="rect">
            <a:avLst/>
          </a:prstGeom>
        </p:spPr>
        <p:txBody>
          <a:bodyPr wrap="square">
            <a:spAutoFit/>
          </a:bodyPr>
          <a:lstStyle/>
          <a:p>
            <a:pPr>
              <a:lnSpc>
                <a:spcPct val="150000"/>
              </a:lnSpc>
            </a:pPr>
            <a:r>
              <a:rPr lang="zh-CN" altLang="en-US" sz="2400" b="1" dirty="0" smtClean="0"/>
              <a:t>附着力</a:t>
            </a:r>
            <a:endParaRPr lang="en-US" altLang="zh-CN" sz="2400" b="1" dirty="0" smtClean="0"/>
          </a:p>
          <a:p>
            <a:pPr>
              <a:lnSpc>
                <a:spcPct val="150000"/>
              </a:lnSpc>
            </a:pPr>
            <a:r>
              <a:rPr lang="zh-CN" altLang="en-US" sz="2400" dirty="0" smtClean="0"/>
              <a:t>一</a:t>
            </a:r>
            <a:r>
              <a:rPr lang="zh-CN" altLang="en-US" sz="2400" b="1" dirty="0" smtClean="0"/>
              <a:t>、 这种吸引力是两种物质分子间存在着相互作用的吸引力的一种表现，只有当两种物质分子间的距离非常小时</a:t>
            </a:r>
            <a:r>
              <a:rPr lang="en-US" altLang="zh-CN" sz="2400" b="1" dirty="0" smtClean="0"/>
              <a:t>(</a:t>
            </a:r>
            <a:r>
              <a:rPr lang="zh-CN" altLang="en-US" sz="2400" b="1" dirty="0" smtClean="0"/>
              <a:t>小于</a:t>
            </a:r>
            <a:r>
              <a:rPr lang="en-US" altLang="zh-CN" sz="2400" b="1" dirty="0" smtClean="0"/>
              <a:t>10</a:t>
            </a:r>
            <a:r>
              <a:rPr lang="en-US" altLang="zh-CN" sz="2400" b="1" baseline="30000" dirty="0" smtClean="0"/>
              <a:t>-8</a:t>
            </a:r>
            <a:r>
              <a:rPr lang="zh-CN" altLang="en-US" sz="2400" b="1" dirty="0" smtClean="0"/>
              <a:t>米</a:t>
            </a:r>
            <a:r>
              <a:rPr lang="en-US" altLang="zh-CN" sz="2400" b="1" dirty="0" smtClean="0"/>
              <a:t>)</a:t>
            </a:r>
            <a:r>
              <a:rPr lang="zh-CN" altLang="en-US" sz="2400" b="1" dirty="0" smtClean="0"/>
              <a:t>才能显示出来。</a:t>
            </a:r>
            <a:r>
              <a:rPr lang="zh-CN" altLang="en-US" sz="2400" dirty="0" smtClean="0"/>
              <a:t>因为从微观角度看，固体的表面往往是凸凹不平的，所以两种固体接触时不能显示出附着力的作用。</a:t>
            </a:r>
            <a:endParaRPr lang="en-US" altLang="zh-CN" sz="2400" dirty="0" smtClean="0"/>
          </a:p>
          <a:p>
            <a:pPr>
              <a:lnSpc>
                <a:spcPct val="150000"/>
              </a:lnSpc>
            </a:pPr>
            <a:endParaRPr lang="en-US" altLang="zh-CN" sz="2400" dirty="0" smtClean="0"/>
          </a:p>
          <a:p>
            <a:pPr>
              <a:lnSpc>
                <a:spcPct val="150000"/>
              </a:lnSpc>
            </a:pPr>
            <a:r>
              <a:rPr lang="zh-CN" altLang="en-US" sz="2400" dirty="0" smtClean="0"/>
              <a:t>二、</a:t>
            </a:r>
            <a:r>
              <a:rPr lang="zh-CN" altLang="en-US" sz="2400" b="1" dirty="0" smtClean="0"/>
              <a:t>由于液体与固体能够密切接触，因此液体与固体间就能显示出附着力的作用。</a:t>
            </a:r>
            <a:r>
              <a:rPr lang="zh-CN" altLang="en-US" sz="2400" dirty="0" smtClean="0"/>
              <a:t>液体浸润固体的现象，就是由于在与固体相接触的液体附着层中，附着力发生作用的结果，当</a:t>
            </a:r>
            <a:r>
              <a:rPr lang="zh-CN" altLang="en-US" sz="2400" dirty="0" smtClean="0">
                <a:solidFill>
                  <a:srgbClr val="FF0000"/>
                </a:solidFill>
              </a:rPr>
              <a:t>附着力大于液体的内聚力时，液体就会浸润固体。</a:t>
            </a:r>
            <a:endParaRPr lang="zh-CN" altLang="en-US"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3"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838200" y="1219200"/>
            <a:ext cx="7429500" cy="4622800"/>
          </a:xfrm>
          <a:prstGeom prst="rect">
            <a:avLst/>
          </a:prstGeom>
          <a:noFill/>
        </p:spPr>
        <p:txBody>
          <a:bodyPr wrap="none" lIns="0" tIns="0" rIns="0" rtlCol="0">
            <a:spAutoFit/>
          </a:bodyPr>
          <a:lstStyle/>
          <a:p>
            <a:pPr>
              <a:lnSpc>
                <a:spcPts val="2400"/>
              </a:lnSpc>
              <a:tabLst>
                <a:tab pos="431800" algn="l"/>
                <a:tab pos="508000" algn="l"/>
                <a:tab pos="571500" algn="l"/>
                <a:tab pos="584200" algn="l"/>
                <a:tab pos="622300" algn="l"/>
                <a:tab pos="1841500" algn="l"/>
              </a:tabLst>
            </a:pPr>
            <a:r>
              <a:rPr lang="en-US" altLang="zh-CN" dirty="0" smtClean="0"/>
              <a:t>						</a:t>
            </a:r>
            <a:r>
              <a:rPr lang="en-US" altLang="zh-CN" sz="2402" dirty="0" smtClean="0">
                <a:solidFill>
                  <a:srgbClr val="000000"/>
                </a:solidFill>
                <a:latin typeface="黑体" pitchFamily="18" charset="0"/>
                <a:cs typeface="黑体" pitchFamily="18" charset="0"/>
              </a:rPr>
              <a:t>1.1</a:t>
            </a:r>
            <a:r>
              <a:rPr lang="en-US" altLang="zh-CN" sz="2402" dirty="0" smtClean="0">
                <a:latin typeface="Times New Roman" pitchFamily="18" charset="0"/>
                <a:cs typeface="Times New Roman" pitchFamily="18" charset="0"/>
              </a:rPr>
              <a:t>    </a:t>
            </a:r>
            <a:r>
              <a:rPr lang="en-US" altLang="zh-CN" sz="2402" dirty="0" smtClean="0">
                <a:solidFill>
                  <a:srgbClr val="000000"/>
                </a:solidFill>
                <a:latin typeface="黑体" pitchFamily="18" charset="0"/>
                <a:cs typeface="黑体" pitchFamily="18" charset="0"/>
              </a:rPr>
              <a:t>流体的基本概念</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tab pos="431800" algn="l"/>
                <a:tab pos="508000" algn="l"/>
                <a:tab pos="571500" algn="l"/>
                <a:tab pos="584200" algn="l"/>
                <a:tab pos="622300" algn="l"/>
                <a:tab pos="1841500" algn="l"/>
              </a:tabLst>
            </a:pPr>
            <a:r>
              <a:rPr lang="en-US" altLang="zh-CN" dirty="0" smtClean="0"/>
              <a:t>		</a:t>
            </a:r>
            <a:r>
              <a:rPr lang="en-US" altLang="zh-CN" sz="2004" dirty="0" smtClean="0">
                <a:solidFill>
                  <a:srgbClr val="000000"/>
                </a:solidFill>
                <a:latin typeface="黑体" pitchFamily="18" charset="0"/>
                <a:cs typeface="黑体" pitchFamily="18" charset="0"/>
              </a:rPr>
              <a:t>1.</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rPr>
              <a:t>什么是流体？</a:t>
            </a:r>
          </a:p>
          <a:p>
            <a:pPr>
              <a:lnSpc>
                <a:spcPts val="1000"/>
              </a:lnSpc>
            </a:pPr>
            <a:endParaRPr lang="en-US" altLang="zh-CN" dirty="0" smtClean="0"/>
          </a:p>
          <a:p>
            <a:pPr>
              <a:lnSpc>
                <a:spcPts val="2700"/>
              </a:lnSpc>
              <a:tabLst>
                <a:tab pos="431800" algn="l"/>
                <a:tab pos="508000" algn="l"/>
                <a:tab pos="571500" algn="l"/>
                <a:tab pos="584200" algn="l"/>
                <a:tab pos="622300" algn="l"/>
                <a:tab pos="1841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流体指可以流动的物质，包括气体和液体。与固体相比，流体</a:t>
            </a:r>
          </a:p>
          <a:p>
            <a:pPr>
              <a:lnSpc>
                <a:spcPts val="1000"/>
              </a:lnSpc>
            </a:pPr>
            <a:endParaRPr lang="en-US" altLang="zh-CN" dirty="0" smtClean="0"/>
          </a:p>
          <a:p>
            <a:pPr>
              <a:lnSpc>
                <a:spcPts val="2500"/>
              </a:lnSpc>
              <a:tabLst>
                <a:tab pos="431800" algn="l"/>
                <a:tab pos="508000" algn="l"/>
                <a:tab pos="571500" algn="l"/>
                <a:tab pos="584200" algn="l"/>
                <a:tab pos="622300" algn="l"/>
                <a:tab pos="1841500" algn="l"/>
              </a:tabLst>
            </a:pPr>
            <a:r>
              <a:rPr lang="en-US" altLang="zh-CN" sz="2004" dirty="0" smtClean="0">
                <a:solidFill>
                  <a:srgbClr val="000000"/>
                </a:solidFill>
                <a:latin typeface="Times New Roman" pitchFamily="18" charset="0"/>
                <a:cs typeface="Times New Roman" pitchFamily="18" charset="0"/>
              </a:rPr>
              <a:t>分子间的引力较小，分子运动剧烈，分子排列松散，这就决定了流</a:t>
            </a:r>
          </a:p>
          <a:p>
            <a:pPr>
              <a:lnSpc>
                <a:spcPts val="1000"/>
              </a:lnSpc>
            </a:pPr>
            <a:endParaRPr lang="en-US" altLang="zh-CN" dirty="0" smtClean="0"/>
          </a:p>
          <a:p>
            <a:pPr>
              <a:lnSpc>
                <a:spcPts val="2600"/>
              </a:lnSpc>
              <a:tabLst>
                <a:tab pos="431800" algn="l"/>
                <a:tab pos="508000" algn="l"/>
                <a:tab pos="571500" algn="l"/>
                <a:tab pos="584200" algn="l"/>
                <a:tab pos="622300" algn="l"/>
                <a:tab pos="1841500" algn="l"/>
              </a:tabLst>
            </a:pPr>
            <a:r>
              <a:rPr lang="en-US" altLang="zh-CN" sz="2004" dirty="0" smtClean="0">
                <a:solidFill>
                  <a:srgbClr val="000000"/>
                </a:solidFill>
                <a:latin typeface="Times New Roman" pitchFamily="18" charset="0"/>
                <a:cs typeface="Times New Roman" pitchFamily="18" charset="0"/>
              </a:rPr>
              <a:t>体不能保持一定的形状，具有较大的流动性。</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300"/>
              </a:lnSpc>
              <a:tabLst>
                <a:tab pos="431800" algn="l"/>
                <a:tab pos="508000" algn="l"/>
                <a:tab pos="571500" algn="l"/>
                <a:tab pos="584200" algn="l"/>
                <a:tab pos="622300" algn="l"/>
                <a:tab pos="1841500" algn="l"/>
              </a:tabLst>
            </a:pPr>
            <a:r>
              <a:rPr lang="en-US" altLang="zh-CN" dirty="0" smtClean="0"/>
              <a:t>				</a:t>
            </a:r>
            <a:r>
              <a:rPr lang="en-US" altLang="zh-CN" sz="2006" dirty="0" smtClean="0">
                <a:solidFill>
                  <a:srgbClr val="000000"/>
                </a:solidFill>
                <a:latin typeface="黑体" pitchFamily="18" charset="0"/>
                <a:cs typeface="黑体" pitchFamily="18" charset="0"/>
              </a:rPr>
              <a:t>2.</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黑体" pitchFamily="18" charset="0"/>
                <a:cs typeface="黑体" pitchFamily="18" charset="0"/>
              </a:rPr>
              <a:t>研究流体力学的内容和方法</a:t>
            </a:r>
          </a:p>
          <a:p>
            <a:pPr>
              <a:lnSpc>
                <a:spcPts val="1000"/>
              </a:lnSpc>
            </a:pPr>
            <a:endParaRPr lang="en-US" altLang="zh-CN" dirty="0" smtClean="0"/>
          </a:p>
          <a:p>
            <a:pPr>
              <a:lnSpc>
                <a:spcPts val="1000"/>
              </a:lnSpc>
            </a:pPr>
            <a:endParaRPr lang="en-US" altLang="zh-CN" dirty="0" smtClean="0"/>
          </a:p>
          <a:p>
            <a:pPr>
              <a:lnSpc>
                <a:spcPts val="2100"/>
              </a:lnSpc>
              <a:tabLst>
                <a:tab pos="431800" algn="l"/>
                <a:tab pos="508000" algn="l"/>
                <a:tab pos="571500" algn="l"/>
                <a:tab pos="584200" algn="l"/>
                <a:tab pos="622300" algn="l"/>
                <a:tab pos="1841500" algn="l"/>
              </a:tabLst>
            </a:pPr>
            <a:r>
              <a:rPr lang="en-US" altLang="zh-CN" dirty="0" smtClean="0"/>
              <a:t>					</a:t>
            </a:r>
            <a:r>
              <a:rPr lang="en-US" altLang="zh-CN" sz="2004" dirty="0" smtClean="0">
                <a:solidFill>
                  <a:srgbClr val="000000"/>
                </a:solidFill>
                <a:latin typeface="黑体" pitchFamily="18" charset="0"/>
                <a:cs typeface="黑体" pitchFamily="18" charset="0"/>
              </a:rPr>
              <a:t>研究内容：</a:t>
            </a:r>
          </a:p>
          <a:p>
            <a:pPr>
              <a:lnSpc>
                <a:spcPts val="1000"/>
              </a:lnSpc>
            </a:pPr>
            <a:endParaRPr lang="en-US" altLang="zh-CN" dirty="0" smtClean="0"/>
          </a:p>
          <a:p>
            <a:pPr>
              <a:lnSpc>
                <a:spcPts val="2800"/>
              </a:lnSpc>
              <a:tabLst>
                <a:tab pos="431800" algn="l"/>
                <a:tab pos="508000" algn="l"/>
                <a:tab pos="571500" algn="l"/>
                <a:tab pos="584200" algn="l"/>
                <a:tab pos="622300" algn="l"/>
                <a:tab pos="1841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a:t>
            </a:r>
            <a:r>
              <a:rPr lang="en-US" altLang="zh-CN" sz="2004" dirty="0" smtClean="0">
                <a:solidFill>
                  <a:srgbClr val="000000"/>
                </a:solidFill>
                <a:latin typeface="Times New Roman" pitchFamily="18" charset="0"/>
                <a:cs typeface="Times New Roman" pitchFamily="18" charset="0"/>
              </a:rPr>
              <a:t>）流体在静止和运动时所遵循的基本规律。</a:t>
            </a:r>
          </a:p>
          <a:p>
            <a:pPr>
              <a:lnSpc>
                <a:spcPts val="1000"/>
              </a:lnSpc>
            </a:pPr>
            <a:endParaRPr lang="en-US" altLang="zh-CN" dirty="0" smtClean="0"/>
          </a:p>
          <a:p>
            <a:pPr>
              <a:lnSpc>
                <a:spcPts val="2600"/>
              </a:lnSpc>
              <a:tabLst>
                <a:tab pos="431800" algn="l"/>
                <a:tab pos="508000" algn="l"/>
                <a:tab pos="571500" algn="l"/>
                <a:tab pos="584200" algn="l"/>
                <a:tab pos="622300" algn="l"/>
                <a:tab pos="18415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a:t>
            </a:r>
            <a:r>
              <a:rPr lang="en-US" altLang="zh-CN" sz="2006" dirty="0" smtClean="0">
                <a:solidFill>
                  <a:srgbClr val="000000"/>
                </a:solidFill>
                <a:latin typeface="Garamond" pitchFamily="18" charset="0"/>
                <a:cs typeface="Garamond" pitchFamily="18" charset="0"/>
              </a:rPr>
              <a:t>2</a:t>
            </a:r>
            <a:r>
              <a:rPr lang="en-US" altLang="zh-CN" sz="2006" dirty="0" smtClean="0">
                <a:solidFill>
                  <a:srgbClr val="000000"/>
                </a:solidFill>
                <a:latin typeface="Times New Roman" pitchFamily="18" charset="0"/>
                <a:cs typeface="Times New Roman" pitchFamily="18" charset="0"/>
              </a:rPr>
              <a:t>）流体与固体间的相互作用。</a:t>
            </a:r>
          </a:p>
        </p:txBody>
      </p:sp>
      <p:sp>
        <p:nvSpPr>
          <p:cNvPr id="14" name="TextBox 1"/>
          <p:cNvSpPr txBox="1"/>
          <p:nvPr/>
        </p:nvSpPr>
        <p:spPr>
          <a:xfrm>
            <a:off x="3225800" y="292100"/>
            <a:ext cx="762000" cy="304800"/>
          </a:xfrm>
          <a:prstGeom prst="rect">
            <a:avLst/>
          </a:prstGeom>
          <a:noFill/>
        </p:spPr>
        <p:txBody>
          <a:bodyPr wrap="none" lIns="0" tIns="0" rIns="0" rtlCol="0">
            <a:spAutoFit/>
          </a:bodyPr>
          <a:lstStyle/>
          <a:p>
            <a:pPr>
              <a:lnSpc>
                <a:spcPts val="2400"/>
              </a:lnSpc>
              <a:tabLst/>
            </a:pPr>
            <a:r>
              <a:rPr lang="en-US" altLang="zh-CN" sz="2400" dirty="0" smtClean="0">
                <a:solidFill>
                  <a:srgbClr val="000000"/>
                </a:solidFill>
                <a:latin typeface="黑体" pitchFamily="18" charset="0"/>
                <a:cs typeface="黑体" pitchFamily="18" charset="0"/>
                <a:hlinkClick r:id="rId4" action="ppaction://hlinksldjump"/>
              </a:rPr>
              <a:t>第1章</a:t>
            </a:r>
          </a:p>
        </p:txBody>
      </p:sp>
      <p:sp>
        <p:nvSpPr>
          <p:cNvPr id="15" name="TextBox 1"/>
          <p:cNvSpPr txBox="1"/>
          <p:nvPr/>
        </p:nvSpPr>
        <p:spPr>
          <a:xfrm>
            <a:off x="4305300" y="292100"/>
            <a:ext cx="1524000" cy="304800"/>
          </a:xfrm>
          <a:prstGeom prst="rect">
            <a:avLst/>
          </a:prstGeom>
          <a:noFill/>
        </p:spPr>
        <p:txBody>
          <a:bodyPr wrap="none" lIns="0" tIns="0" rIns="0" rtlCol="0">
            <a:spAutoFit/>
          </a:bodyPr>
          <a:lstStyle/>
          <a:p>
            <a:pPr>
              <a:lnSpc>
                <a:spcPts val="2400"/>
              </a:lnSpc>
              <a:tabLst/>
            </a:pPr>
            <a:r>
              <a:rPr lang="en-US" altLang="zh-CN" sz="2400" dirty="0" smtClean="0">
                <a:solidFill>
                  <a:srgbClr val="000000"/>
                </a:solidFill>
                <a:latin typeface="黑体" pitchFamily="18" charset="0"/>
                <a:cs typeface="黑体" pitchFamily="18" charset="0"/>
                <a:hlinkClick r:id="rId4" action="ppaction://hlinksldjump"/>
              </a:rPr>
              <a:t>流体的性质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0" name="Picture 3"/>
          <p:cNvPicPr>
            <a:picLocks noChangeAspect="1" noChangeArrowheads="1"/>
          </p:cNvPicPr>
          <p:nvPr/>
        </p:nvPicPr>
        <p:blipFill>
          <a:blip r:embed="rId3" cstate="print"/>
          <a:srcRect/>
          <a:stretch>
            <a:fillRect/>
          </a:stretch>
        </p:blipFill>
        <p:spPr bwMode="auto">
          <a:xfrm>
            <a:off x="7429500" y="977900"/>
            <a:ext cx="1117600" cy="58420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6286500" y="2844800"/>
            <a:ext cx="2476500" cy="3162300"/>
          </a:xfrm>
          <a:prstGeom prst="rect">
            <a:avLst/>
          </a:prstGeom>
          <a:noFill/>
        </p:spPr>
      </p:pic>
      <p:pic>
        <p:nvPicPr>
          <p:cNvPr id="13" name="Picture 3"/>
          <p:cNvPicPr>
            <a:picLocks noChangeAspect="1" noChangeArrowheads="1"/>
          </p:cNvPicPr>
          <p:nvPr/>
        </p:nvPicPr>
        <p:blipFill>
          <a:blip r:embed="rId5" cstate="print"/>
          <a:srcRect/>
          <a:stretch>
            <a:fillRect/>
          </a:stretch>
        </p:blipFill>
        <p:spPr bwMode="auto">
          <a:xfrm>
            <a:off x="0" y="6362700"/>
            <a:ext cx="9144000" cy="495300"/>
          </a:xfrm>
          <a:prstGeom prst="rect">
            <a:avLst/>
          </a:prstGeom>
          <a:noFill/>
        </p:spPr>
      </p:pic>
      <p:sp>
        <p:nvSpPr>
          <p:cNvPr id="2" name="TextBox 1"/>
          <p:cNvSpPr txBox="1"/>
          <p:nvPr/>
        </p:nvSpPr>
        <p:spPr>
          <a:xfrm>
            <a:off x="838200" y="990600"/>
            <a:ext cx="7619073" cy="1251625"/>
          </a:xfrm>
          <a:prstGeom prst="rect">
            <a:avLst/>
          </a:prstGeom>
          <a:noFill/>
        </p:spPr>
        <p:txBody>
          <a:bodyPr wrap="none" lIns="0" tIns="0" rIns="0" rtlCol="0">
            <a:spAutoFit/>
          </a:bodyPr>
          <a:lstStyle/>
          <a:p>
            <a:pPr>
              <a:lnSpc>
                <a:spcPts val="2200"/>
              </a:lnSpc>
              <a:tabLst>
                <a:tab pos="508000" algn="l"/>
              </a:tabLst>
            </a:pPr>
            <a:r>
              <a:rPr lang="en-US" altLang="zh-CN" dirty="0" smtClean="0"/>
              <a:t>	</a:t>
            </a:r>
            <a:r>
              <a:rPr lang="en-US" altLang="zh-CN" sz="2004" b="1" dirty="0" smtClean="0">
                <a:solidFill>
                  <a:srgbClr val="000000"/>
                </a:solidFill>
                <a:latin typeface="Times New Roman" pitchFamily="18" charset="0"/>
                <a:cs typeface="Times New Roman" pitchFamily="18" charset="0"/>
              </a:rPr>
              <a:t>接触角</a:t>
            </a:r>
            <a:r>
              <a:rPr lang="en-US" altLang="zh-CN" sz="2004" dirty="0" smtClean="0">
                <a:solidFill>
                  <a:srgbClr val="000000"/>
                </a:solidFill>
                <a:latin typeface="Times New Roman" pitchFamily="18" charset="0"/>
                <a:cs typeface="Times New Roman" pitchFamily="18" charset="0"/>
              </a:rPr>
              <a:t>：当液体与固体壁面接触时</a:t>
            </a:r>
            <a:r>
              <a:rPr lang="en-US" altLang="zh-CN" sz="2004" dirty="0" smtClean="0">
                <a:solidFill>
                  <a:srgbClr val="000000"/>
                </a:solidFill>
                <a:latin typeface="Garamond" pitchFamily="18" charset="0"/>
                <a:cs typeface="Garamond" pitchFamily="18" charset="0"/>
              </a:rPr>
              <a:t>,</a:t>
            </a:r>
            <a:r>
              <a:rPr lang="en-US" altLang="zh-CN" sz="2004" dirty="0" smtClean="0">
                <a:solidFill>
                  <a:srgbClr val="000000"/>
                </a:solidFill>
                <a:latin typeface="Times New Roman" pitchFamily="18" charset="0"/>
                <a:cs typeface="Times New Roman" pitchFamily="18" charset="0"/>
              </a:rPr>
              <a:t>作液体表面的切面</a:t>
            </a:r>
            <a:r>
              <a:rPr lang="en-US" altLang="zh-CN" sz="2004" dirty="0" smtClean="0">
                <a:solidFill>
                  <a:srgbClr val="000000"/>
                </a:solidFill>
                <a:latin typeface="Garamond" pitchFamily="18" charset="0"/>
                <a:cs typeface="Garamond"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此切面与</a:t>
            </a:r>
          </a:p>
          <a:p>
            <a:pPr>
              <a:lnSpc>
                <a:spcPts val="1000"/>
              </a:lnSpc>
            </a:pPr>
            <a:endParaRPr lang="en-US" altLang="zh-CN" dirty="0" smtClean="0"/>
          </a:p>
          <a:p>
            <a:pPr>
              <a:lnSpc>
                <a:spcPts val="2600"/>
              </a:lnSpc>
              <a:tabLst>
                <a:tab pos="508000" algn="l"/>
              </a:tabLst>
            </a:pPr>
            <a:r>
              <a:rPr lang="en-US" altLang="zh-CN" sz="2004" dirty="0" smtClean="0">
                <a:solidFill>
                  <a:srgbClr val="000000"/>
                </a:solidFill>
                <a:latin typeface="Times New Roman" pitchFamily="18" charset="0"/>
                <a:cs typeface="Times New Roman" pitchFamily="18" charset="0"/>
              </a:rPr>
              <a:t>固体壁在液体内部所夹部分的角度</a:t>
            </a:r>
            <a:r>
              <a:rPr lang="en-US" altLang="zh-CN" sz="2004" dirty="0" smtClean="0">
                <a:solidFill>
                  <a:srgbClr val="000000"/>
                </a:solidFill>
                <a:latin typeface="Cambria Math" pitchFamily="18" charset="0"/>
                <a:cs typeface="Cambria Math" pitchFamily="18" charset="0"/>
              </a:rPr>
              <a:t>𝜃</a:t>
            </a:r>
            <a:r>
              <a:rPr lang="en-US" altLang="zh-CN" sz="2004" dirty="0" smtClean="0">
                <a:solidFill>
                  <a:srgbClr val="000000"/>
                </a:solidFill>
                <a:latin typeface="Times New Roman" pitchFamily="18" charset="0"/>
                <a:cs typeface="Times New Roman" pitchFamily="18" charset="0"/>
              </a:rPr>
              <a:t>称为接触角。当</a:t>
            </a:r>
            <a:r>
              <a:rPr lang="en-US" altLang="zh-CN" sz="2004" dirty="0" smtClean="0">
                <a:solidFill>
                  <a:srgbClr val="000000"/>
                </a:solidFill>
                <a:latin typeface="Cambria Math" pitchFamily="18" charset="0"/>
                <a:cs typeface="Cambria Math" pitchFamily="18" charset="0"/>
              </a:rPr>
              <a:t>𝜃</a:t>
            </a:r>
            <a:r>
              <a:rPr lang="en-US" altLang="zh-CN" sz="2004" dirty="0" smtClean="0">
                <a:solidFill>
                  <a:srgbClr val="000000"/>
                </a:solidFill>
                <a:latin typeface="Times New Roman" pitchFamily="18" charset="0"/>
                <a:cs typeface="Times New Roman" pitchFamily="18" charset="0"/>
              </a:rPr>
              <a:t>为锐角时</a:t>
            </a:r>
            <a:r>
              <a:rPr lang="en-US" altLang="zh-CN" sz="2004" dirty="0" smtClean="0">
                <a:solidFill>
                  <a:srgbClr val="000000"/>
                </a:solidFill>
                <a:latin typeface="Garamond" pitchFamily="18" charset="0"/>
                <a:cs typeface="Garamond"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液体</a:t>
            </a:r>
          </a:p>
          <a:p>
            <a:pPr>
              <a:lnSpc>
                <a:spcPts val="1000"/>
              </a:lnSpc>
            </a:pPr>
            <a:endParaRPr lang="en-US" altLang="zh-CN" dirty="0" smtClean="0"/>
          </a:p>
          <a:p>
            <a:pPr>
              <a:lnSpc>
                <a:spcPts val="2600"/>
              </a:lnSpc>
              <a:tabLst>
                <a:tab pos="508000" algn="l"/>
              </a:tabLst>
            </a:pPr>
            <a:r>
              <a:rPr lang="en-US" altLang="zh-CN" sz="2004" dirty="0" smtClean="0">
                <a:solidFill>
                  <a:srgbClr val="000000"/>
                </a:solidFill>
                <a:latin typeface="Times New Roman" pitchFamily="18" charset="0"/>
                <a:cs typeface="Times New Roman" pitchFamily="18" charset="0"/>
              </a:rPr>
              <a:t>润湿固体</a:t>
            </a:r>
            <a:r>
              <a:rPr lang="en-US" altLang="zh-CN" sz="2004" dirty="0" smtClean="0">
                <a:solidFill>
                  <a:srgbClr val="000000"/>
                </a:solidFill>
                <a:latin typeface="Garamond" pitchFamily="18" charset="0"/>
                <a:cs typeface="Garamond"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当</a:t>
            </a:r>
            <a:r>
              <a:rPr lang="en-US" altLang="zh-CN" sz="2004" dirty="0" smtClean="0">
                <a:solidFill>
                  <a:srgbClr val="000000"/>
                </a:solidFill>
                <a:latin typeface="Cambria Math" pitchFamily="18" charset="0"/>
                <a:cs typeface="Cambria Math" pitchFamily="18" charset="0"/>
              </a:rPr>
              <a:t>𝜃</a:t>
            </a:r>
            <a:r>
              <a:rPr lang="en-US" altLang="zh-CN" sz="2004" dirty="0" smtClean="0">
                <a:solidFill>
                  <a:srgbClr val="000000"/>
                </a:solidFill>
                <a:latin typeface="Times New Roman" pitchFamily="18" charset="0"/>
                <a:cs typeface="Times New Roman" pitchFamily="18" charset="0"/>
              </a:rPr>
              <a:t>为钝角时</a:t>
            </a:r>
            <a:r>
              <a:rPr lang="en-US" altLang="zh-CN" sz="2004" dirty="0" smtClean="0">
                <a:solidFill>
                  <a:srgbClr val="000000"/>
                </a:solidFill>
                <a:latin typeface="Garamond" pitchFamily="18" charset="0"/>
                <a:cs typeface="Garamond"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液体不润湿固体。</a:t>
            </a:r>
          </a:p>
        </p:txBody>
      </p:sp>
      <p:sp>
        <p:nvSpPr>
          <p:cNvPr id="14" name="TextBox 1"/>
          <p:cNvSpPr txBox="1"/>
          <p:nvPr/>
        </p:nvSpPr>
        <p:spPr>
          <a:xfrm>
            <a:off x="1143000" y="2667000"/>
            <a:ext cx="3356688" cy="302647"/>
          </a:xfrm>
          <a:prstGeom prst="rect">
            <a:avLst/>
          </a:prstGeom>
          <a:noFill/>
        </p:spPr>
        <p:txBody>
          <a:bodyPr wrap="none" lIns="0" tIns="0" rIns="0" rtlCol="0">
            <a:spAutoFit/>
          </a:bodyPr>
          <a:lstStyle/>
          <a:p>
            <a:pPr>
              <a:lnSpc>
                <a:spcPts val="2000"/>
              </a:lnSpc>
              <a:tabLst/>
            </a:pPr>
            <a:r>
              <a:rPr lang="en-US" altLang="zh-CN" sz="2006" b="1" dirty="0" smtClean="0">
                <a:solidFill>
                  <a:srgbClr val="000000"/>
                </a:solidFill>
                <a:latin typeface="黑体" pitchFamily="18" charset="0"/>
                <a:cs typeface="黑体" pitchFamily="18" charset="0"/>
              </a:rPr>
              <a:t>3.毛细管液面平均高度的计算</a:t>
            </a:r>
          </a:p>
        </p:txBody>
      </p:sp>
      <p:sp>
        <p:nvSpPr>
          <p:cNvPr id="15" name="TextBox 1"/>
          <p:cNvSpPr txBox="1"/>
          <p:nvPr/>
        </p:nvSpPr>
        <p:spPr>
          <a:xfrm>
            <a:off x="1346200" y="3175000"/>
            <a:ext cx="4914900" cy="266700"/>
          </a:xfrm>
          <a:prstGeom prst="rect">
            <a:avLst/>
          </a:prstGeom>
          <a:noFill/>
        </p:spPr>
        <p:txBody>
          <a:bodyPr wrap="none" lIns="0" tIns="0" rIns="0" rtlCol="0">
            <a:spAutoFit/>
          </a:bodyPr>
          <a:lstStyle/>
          <a:p>
            <a:pPr>
              <a:lnSpc>
                <a:spcPts val="2100"/>
              </a:lnSpc>
              <a:tabLst/>
            </a:pPr>
            <a:r>
              <a:rPr lang="en-US" altLang="zh-CN" sz="2004" dirty="0" smtClean="0">
                <a:solidFill>
                  <a:srgbClr val="000000"/>
                </a:solidFill>
                <a:latin typeface="Times New Roman" pitchFamily="18" charset="0"/>
                <a:cs typeface="Times New Roman" pitchFamily="18" charset="0"/>
              </a:rPr>
              <a:t>在与空气接触密度为</a:t>
            </a:r>
            <a:r>
              <a:rPr lang="en-US" altLang="zh-CN" sz="2004" dirty="0" smtClean="0">
                <a:solidFill>
                  <a:srgbClr val="000000"/>
                </a:solidFill>
                <a:latin typeface="Cambria Math" pitchFamily="18" charset="0"/>
                <a:cs typeface="Cambria Math" pitchFamily="18" charset="0"/>
              </a:rPr>
              <a:t>𝜌</a:t>
            </a:r>
            <a:r>
              <a:rPr lang="en-US" altLang="zh-CN" sz="2004" dirty="0" smtClean="0">
                <a:solidFill>
                  <a:srgbClr val="000000"/>
                </a:solidFill>
                <a:latin typeface="Times New Roman" pitchFamily="18" charset="0"/>
                <a:cs typeface="Times New Roman" pitchFamily="18" charset="0"/>
              </a:rPr>
              <a:t>的液体中，如图1-11所</a:t>
            </a:r>
          </a:p>
        </p:txBody>
      </p:sp>
      <p:sp>
        <p:nvSpPr>
          <p:cNvPr id="16" name="TextBox 1"/>
          <p:cNvSpPr txBox="1"/>
          <p:nvPr/>
        </p:nvSpPr>
        <p:spPr>
          <a:xfrm>
            <a:off x="838200" y="3644900"/>
            <a:ext cx="5283200" cy="736600"/>
          </a:xfrm>
          <a:prstGeom prst="rect">
            <a:avLst/>
          </a:prstGeom>
          <a:noFill/>
        </p:spPr>
        <p:txBody>
          <a:bodyPr wrap="none" lIns="0" tIns="0" rIns="0" rtlCol="0">
            <a:spAutoFit/>
          </a:bodyPr>
          <a:lstStyle/>
          <a:p>
            <a:pPr>
              <a:lnSpc>
                <a:spcPts val="2400"/>
              </a:lnSpc>
              <a:tabLst/>
            </a:pPr>
            <a:r>
              <a:rPr lang="en-US" altLang="zh-CN" sz="2006" dirty="0" smtClean="0">
                <a:solidFill>
                  <a:srgbClr val="000000"/>
                </a:solidFill>
                <a:latin typeface="Times New Roman" pitchFamily="18" charset="0"/>
                <a:cs typeface="Times New Roman" pitchFamily="18" charset="0"/>
              </a:rPr>
              <a:t>示，半径为</a:t>
            </a:r>
            <a:r>
              <a:rPr lang="en-US" altLang="zh-CN" sz="2006" dirty="0" smtClean="0">
                <a:solidFill>
                  <a:srgbClr val="000000"/>
                </a:solidFill>
                <a:latin typeface="Cambria Math" pitchFamily="18" charset="0"/>
                <a:cs typeface="Cambria Math" pitchFamily="18" charset="0"/>
              </a:rPr>
              <a:t>𝑟</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o</a:t>
            </a:r>
            <a:r>
              <a:rPr lang="en-US" altLang="zh-CN" sz="2006" dirty="0" smtClean="0">
                <a:solidFill>
                  <a:srgbClr val="000000"/>
                </a:solidFill>
                <a:latin typeface="Times New Roman" pitchFamily="18" charset="0"/>
                <a:cs typeface="Times New Roman" pitchFamily="18" charset="0"/>
              </a:rPr>
              <a:t>的毛细管铅直地插入液体中，</a:t>
            </a:r>
            <a:r>
              <a:rPr lang="en-US" altLang="zh-CN" sz="2006" dirty="0" smtClean="0">
                <a:solidFill>
                  <a:srgbClr val="222222"/>
                </a:solidFill>
                <a:latin typeface="Times New Roman" pitchFamily="18" charset="0"/>
                <a:cs typeface="Times New Roman" pitchFamily="18" charset="0"/>
              </a:rPr>
              <a:t>如果</a:t>
            </a:r>
          </a:p>
          <a:p>
            <a:pPr>
              <a:lnSpc>
                <a:spcPts val="1000"/>
              </a:lnSpc>
            </a:pPr>
            <a:endParaRPr lang="en-US" altLang="zh-CN" dirty="0" smtClean="0"/>
          </a:p>
          <a:p>
            <a:pPr>
              <a:lnSpc>
                <a:spcPts val="2300"/>
              </a:lnSpc>
              <a:tabLst/>
            </a:pPr>
            <a:r>
              <a:rPr lang="en-US" altLang="zh-CN" sz="2004" dirty="0" smtClean="0">
                <a:solidFill>
                  <a:srgbClr val="222222"/>
                </a:solidFill>
                <a:latin typeface="Times New Roman" pitchFamily="18" charset="0"/>
                <a:cs typeface="Times New Roman" pitchFamily="18" charset="0"/>
              </a:rPr>
              <a:t>接触角</a:t>
            </a:r>
            <a:r>
              <a:rPr lang="en-US" altLang="zh-CN" sz="2004" dirty="0" smtClean="0">
                <a:solidFill>
                  <a:srgbClr val="000000"/>
                </a:solidFill>
                <a:latin typeface="Cambria Math" pitchFamily="18" charset="0"/>
                <a:cs typeface="Cambria Math" pitchFamily="18" charset="0"/>
              </a:rPr>
              <a:t>𝜃</a:t>
            </a:r>
            <a:r>
              <a:rPr lang="en-US" altLang="zh-CN" sz="2004" dirty="0" smtClean="0">
                <a:solidFill>
                  <a:srgbClr val="000000"/>
                </a:solidFill>
                <a:latin typeface="Times New Roman" pitchFamily="18" charset="0"/>
                <a:cs typeface="Times New Roman" pitchFamily="18" charset="0"/>
              </a:rPr>
              <a:t>小于</a:t>
            </a:r>
            <a:r>
              <a:rPr lang="en-US" altLang="zh-CN" sz="2004" dirty="0" smtClean="0">
                <a:solidFill>
                  <a:srgbClr val="000000"/>
                </a:solidFill>
                <a:latin typeface="Garamond" pitchFamily="18" charset="0"/>
                <a:cs typeface="Garamond" pitchFamily="18" charset="0"/>
              </a:rPr>
              <a:t>90</a:t>
            </a:r>
            <a:r>
              <a:rPr lang="en-US" altLang="zh-CN" sz="2004" dirty="0" smtClean="0">
                <a:solidFill>
                  <a:srgbClr val="000000"/>
                </a:solidFill>
                <a:latin typeface="Times New Roman" pitchFamily="18" charset="0"/>
                <a:cs typeface="Times New Roman" pitchFamily="18" charset="0"/>
              </a:rPr>
              <a:t>°，那么液体在管内是上升的。</a:t>
            </a:r>
          </a:p>
        </p:txBody>
      </p:sp>
      <p:sp>
        <p:nvSpPr>
          <p:cNvPr id="17" name="TextBox 1"/>
          <p:cNvSpPr txBox="1"/>
          <p:nvPr/>
        </p:nvSpPr>
        <p:spPr>
          <a:xfrm>
            <a:off x="838200" y="4533900"/>
            <a:ext cx="53340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管内的液面可近似地看作是一个向上凹的半径为</a:t>
            </a:r>
          </a:p>
        </p:txBody>
      </p:sp>
      <p:sp>
        <p:nvSpPr>
          <p:cNvPr id="18" name="TextBox 1"/>
          <p:cNvSpPr txBox="1"/>
          <p:nvPr/>
        </p:nvSpPr>
        <p:spPr>
          <a:xfrm>
            <a:off x="838200" y="5029200"/>
            <a:ext cx="5384800" cy="1219200"/>
          </a:xfrm>
          <a:prstGeom prst="rect">
            <a:avLst/>
          </a:prstGeom>
          <a:noFill/>
        </p:spPr>
        <p:txBody>
          <a:bodyPr wrap="none" lIns="0" tIns="0" rIns="0" rtlCol="0">
            <a:spAutoFit/>
          </a:bodyPr>
          <a:lstStyle/>
          <a:p>
            <a:pPr>
              <a:lnSpc>
                <a:spcPts val="2400"/>
              </a:lnSpc>
              <a:tabLst/>
            </a:pPr>
            <a:r>
              <a:rPr lang="en-US" altLang="zh-CN" sz="2006" dirty="0" smtClean="0">
                <a:solidFill>
                  <a:srgbClr val="000000"/>
                </a:solidFill>
                <a:latin typeface="Cambria Math" pitchFamily="18" charset="0"/>
                <a:cs typeface="Cambria Math" pitchFamily="18" charset="0"/>
              </a:rPr>
              <a:t>𝑟</a:t>
            </a:r>
            <a:r>
              <a:rPr lang="en-US" altLang="zh-CN" sz="2006" dirty="0" smtClean="0">
                <a:solidFill>
                  <a:srgbClr val="000000"/>
                </a:solidFill>
                <a:latin typeface="Times New Roman" pitchFamily="18" charset="0"/>
                <a:cs typeface="Times New Roman" pitchFamily="18" charset="0"/>
              </a:rPr>
              <a:t>的球面，则球面的半径</a:t>
            </a:r>
            <a:r>
              <a:rPr lang="en-US" altLang="zh-CN" sz="2006" dirty="0" smtClean="0">
                <a:solidFill>
                  <a:srgbClr val="000000"/>
                </a:solidFill>
                <a:latin typeface="Cambria Math" pitchFamily="18" charset="0"/>
                <a:cs typeface="Cambria Math" pitchFamily="18" charset="0"/>
              </a:rPr>
              <a:t>𝑟</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Cambria Math" pitchFamily="18" charset="0"/>
                <a:cs typeface="Cambria Math" pitchFamily="18" charset="0"/>
              </a:rPr>
              <a:t>=</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Cambria Math" pitchFamily="18" charset="0"/>
                <a:cs typeface="Cambria Math" pitchFamily="18" charset="0"/>
              </a:rPr>
              <a:t>𝑟</a:t>
            </a:r>
            <a:r>
              <a:rPr lang="en-US" altLang="zh-CN" sz="1466" dirty="0" smtClean="0">
                <a:latin typeface="Times New Roman" pitchFamily="18" charset="0"/>
                <a:cs typeface="Times New Roman" pitchFamily="18" charset="0"/>
              </a:rPr>
              <a:t> </a:t>
            </a:r>
            <a:r>
              <a:rPr lang="en-US" altLang="zh-CN" sz="1466" dirty="0" smtClean="0">
                <a:solidFill>
                  <a:srgbClr val="000000"/>
                </a:solidFill>
                <a:latin typeface="Cambria Math" pitchFamily="18" charset="0"/>
                <a:cs typeface="Cambria Math" pitchFamily="18" charset="0"/>
              </a:rPr>
              <a:t>o</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Cambria Math" pitchFamily="18" charset="0"/>
                <a:cs typeface="Cambria Math" pitchFamily="18" charset="0"/>
              </a:rPr>
              <a:t>cos𝜃</a:t>
            </a:r>
            <a:r>
              <a:rPr lang="en-US" altLang="zh-CN" sz="2006" dirty="0" smtClean="0">
                <a:solidFill>
                  <a:srgbClr val="000000"/>
                </a:solidFill>
                <a:latin typeface="Times New Roman" pitchFamily="18" charset="0"/>
                <a:cs typeface="Times New Roman" pitchFamily="18" charset="0"/>
              </a:rPr>
              <a:t>。由于表面</a:t>
            </a:r>
          </a:p>
          <a:p>
            <a:pPr>
              <a:lnSpc>
                <a:spcPts val="1000"/>
              </a:lnSpc>
            </a:pPr>
            <a:endParaRPr lang="en-US" altLang="zh-CN" dirty="0" smtClean="0"/>
          </a:p>
          <a:p>
            <a:pPr>
              <a:lnSpc>
                <a:spcPts val="2600"/>
              </a:lnSpc>
              <a:tabLst/>
            </a:pPr>
            <a:r>
              <a:rPr lang="en-US" altLang="zh-CN" sz="2004" dirty="0" smtClean="0">
                <a:solidFill>
                  <a:srgbClr val="000000"/>
                </a:solidFill>
                <a:latin typeface="Times New Roman" pitchFamily="18" charset="0"/>
                <a:cs typeface="Times New Roman" pitchFamily="18" charset="0"/>
              </a:rPr>
              <a:t>张力的作用，液面内液体的压力</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w</a:t>
            </a:r>
            <a:r>
              <a:rPr lang="en-US" altLang="zh-CN" sz="2004" dirty="0" smtClean="0">
                <a:solidFill>
                  <a:srgbClr val="000000"/>
                </a:solidFill>
                <a:latin typeface="Times New Roman" pitchFamily="18" charset="0"/>
                <a:cs typeface="Times New Roman" pitchFamily="18" charset="0"/>
              </a:rPr>
              <a:t>低于液面上空</a:t>
            </a:r>
          </a:p>
          <a:p>
            <a:pPr>
              <a:lnSpc>
                <a:spcPts val="1000"/>
              </a:lnSpc>
            </a:pPr>
            <a:endParaRPr lang="en-US" altLang="zh-CN" dirty="0" smtClean="0"/>
          </a:p>
          <a:p>
            <a:pPr>
              <a:lnSpc>
                <a:spcPts val="2600"/>
              </a:lnSpc>
              <a:tabLst/>
            </a:pPr>
            <a:r>
              <a:rPr lang="en-US" altLang="zh-CN" sz="2004" dirty="0" smtClean="0">
                <a:solidFill>
                  <a:srgbClr val="000000"/>
                </a:solidFill>
                <a:latin typeface="Times New Roman" pitchFamily="18" charset="0"/>
                <a:cs typeface="Times New Roman" pitchFamily="18" charset="0"/>
              </a:rPr>
              <a:t>气的压力</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o</a:t>
            </a:r>
            <a:r>
              <a:rPr lang="en-US" altLang="zh-CN" sz="2004" dirty="0" smtClean="0">
                <a:solidFill>
                  <a:srgbClr val="000000"/>
                </a:solidFill>
                <a:latin typeface="Times New Roman" pitchFamily="18" charset="0"/>
                <a:cs typeface="Times New Roman" pitchFamily="18" charset="0"/>
              </a:rPr>
              <a:t>。则</a:t>
            </a:r>
          </a:p>
        </p:txBody>
      </p:sp>
      <p:sp>
        <p:nvSpPr>
          <p:cNvPr id="19" name="TextBox 1"/>
          <p:cNvSpPr txBox="1"/>
          <p:nvPr/>
        </p:nvSpPr>
        <p:spPr>
          <a:xfrm>
            <a:off x="3149600" y="292100"/>
            <a:ext cx="27559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1.5</a:t>
            </a:r>
            <a:r>
              <a:rPr lang="en-US" altLang="zh-CN" sz="2402" dirty="0" smtClean="0">
                <a:latin typeface="Times New Roman" pitchFamily="18" charset="0"/>
                <a:cs typeface="Times New Roman" pitchFamily="18" charset="0"/>
              </a:rPr>
              <a:t>  </a:t>
            </a:r>
            <a:r>
              <a:rPr lang="en-US" altLang="zh-CN" sz="2402" dirty="0" smtClean="0">
                <a:solidFill>
                  <a:srgbClr val="000000"/>
                </a:solidFill>
                <a:latin typeface="黑体" pitchFamily="18" charset="0"/>
                <a:cs typeface="黑体" pitchFamily="18" charset="0"/>
              </a:rPr>
              <a:t>液体的表面张力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3826255" y="4228972"/>
            <a:ext cx="798576" cy="16764"/>
          </a:xfrm>
          <a:custGeom>
            <a:avLst/>
            <a:gdLst>
              <a:gd name="connsiteX0" fmla="*/ 0 w 798576"/>
              <a:gd name="connsiteY0" fmla="*/ 0 h 16764"/>
              <a:gd name="connsiteX1" fmla="*/ 266191 w 798576"/>
              <a:gd name="connsiteY1" fmla="*/ 0 h 16764"/>
              <a:gd name="connsiteX2" fmla="*/ 532384 w 798576"/>
              <a:gd name="connsiteY2" fmla="*/ 0 h 16764"/>
              <a:gd name="connsiteX3" fmla="*/ 798576 w 798576"/>
              <a:gd name="connsiteY3" fmla="*/ 0 h 16764"/>
              <a:gd name="connsiteX4" fmla="*/ 798576 w 798576"/>
              <a:gd name="connsiteY4" fmla="*/ 16764 h 16764"/>
              <a:gd name="connsiteX5" fmla="*/ 532384 w 798576"/>
              <a:gd name="connsiteY5" fmla="*/ 16764 h 16764"/>
              <a:gd name="connsiteX6" fmla="*/ 266191 w 798576"/>
              <a:gd name="connsiteY6" fmla="*/ 16764 h 16764"/>
              <a:gd name="connsiteX7" fmla="*/ 0 w 798576"/>
              <a:gd name="connsiteY7" fmla="*/ 16764 h 16764"/>
              <a:gd name="connsiteX8" fmla="*/ 0 w 798576"/>
              <a:gd name="connsiteY8" fmla="*/ 0 h 1676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98576" h="16764">
                <a:moveTo>
                  <a:pt x="0" y="0"/>
                </a:moveTo>
                <a:lnTo>
                  <a:pt x="266191" y="0"/>
                </a:lnTo>
                <a:lnTo>
                  <a:pt x="532384" y="0"/>
                </a:lnTo>
                <a:lnTo>
                  <a:pt x="798576" y="0"/>
                </a:lnTo>
                <a:lnTo>
                  <a:pt x="798576" y="16764"/>
                </a:lnTo>
                <a:lnTo>
                  <a:pt x="532384" y="16764"/>
                </a:lnTo>
                <a:lnTo>
                  <a:pt x="266191" y="16764"/>
                </a:lnTo>
                <a:lnTo>
                  <a:pt x="0" y="1676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955922" y="5566790"/>
            <a:ext cx="505967" cy="16764"/>
          </a:xfrm>
          <a:custGeom>
            <a:avLst/>
            <a:gdLst>
              <a:gd name="connsiteX0" fmla="*/ 0 w 505967"/>
              <a:gd name="connsiteY0" fmla="*/ 8382 h 16764"/>
              <a:gd name="connsiteX1" fmla="*/ 505967 w 505967"/>
              <a:gd name="connsiteY1" fmla="*/ 8382 h 16764"/>
            </a:gdLst>
            <a:ahLst/>
            <a:cxnLst>
              <a:cxn ang="0">
                <a:pos x="connsiteX0" y="connsiteY0"/>
              </a:cxn>
              <a:cxn ang="1">
                <a:pos x="connsiteX1" y="connsiteY1"/>
              </a:cxn>
            </a:cxnLst>
            <a:rect l="l" t="t" r="r" b="b"/>
            <a:pathLst>
              <a:path w="505967" h="16764">
                <a:moveTo>
                  <a:pt x="0" y="8382"/>
                </a:moveTo>
                <a:lnTo>
                  <a:pt x="505967" y="838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1"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3340100" y="4114800"/>
            <a:ext cx="4064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ℎ=</a:t>
            </a:r>
          </a:p>
        </p:txBody>
      </p:sp>
      <p:sp>
        <p:nvSpPr>
          <p:cNvPr id="12" name="TextBox 1"/>
          <p:cNvSpPr txBox="1"/>
          <p:nvPr/>
        </p:nvSpPr>
        <p:spPr>
          <a:xfrm>
            <a:off x="3822700" y="3937000"/>
            <a:ext cx="787400" cy="647700"/>
          </a:xfrm>
          <a:prstGeom prst="rect">
            <a:avLst/>
          </a:prstGeom>
          <a:noFill/>
        </p:spPr>
        <p:txBody>
          <a:bodyPr wrap="none" lIns="0" tIns="0" rIns="0" rtlCol="0">
            <a:spAutoFit/>
          </a:bodyPr>
          <a:lstStyle/>
          <a:p>
            <a:pPr>
              <a:lnSpc>
                <a:spcPts val="2000"/>
              </a:lnSpc>
              <a:tabLst>
                <a:tab pos="165100" algn="l"/>
              </a:tabLst>
            </a:pPr>
            <a:r>
              <a:rPr lang="en-US" altLang="zh-CN" sz="2004" dirty="0" smtClean="0">
                <a:solidFill>
                  <a:srgbClr val="000000"/>
                </a:solidFill>
                <a:latin typeface="Cambria Math" pitchFamily="18" charset="0"/>
                <a:cs typeface="Cambria Math" pitchFamily="18" charset="0"/>
              </a:rPr>
              <a:t>2𝜎cos𝜃</a:t>
            </a:r>
          </a:p>
          <a:p>
            <a:pPr>
              <a:lnSpc>
                <a:spcPts val="3100"/>
              </a:lnSpc>
              <a:tabLst>
                <a:tab pos="165100" algn="l"/>
              </a:tabLst>
            </a:pPr>
            <a:r>
              <a:rPr lang="en-US" altLang="zh-CN" dirty="0" smtClean="0"/>
              <a:t>	</a:t>
            </a:r>
            <a:r>
              <a:rPr lang="en-US" altLang="zh-CN" sz="2004" dirty="0" smtClean="0">
                <a:solidFill>
                  <a:srgbClr val="000000"/>
                </a:solidFill>
                <a:latin typeface="Cambria Math" pitchFamily="18" charset="0"/>
                <a:cs typeface="Cambria Math" pitchFamily="18" charset="0"/>
              </a:rPr>
              <a:t>𝜌g𝑟</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𝑜</a:t>
            </a:r>
          </a:p>
        </p:txBody>
      </p:sp>
      <p:sp>
        <p:nvSpPr>
          <p:cNvPr id="13" name="TextBox 1"/>
          <p:cNvSpPr txBox="1"/>
          <p:nvPr/>
        </p:nvSpPr>
        <p:spPr>
          <a:xfrm>
            <a:off x="1219200" y="406400"/>
            <a:ext cx="7258397" cy="3495829"/>
          </a:xfrm>
          <a:prstGeom prst="rect">
            <a:avLst/>
          </a:prstGeom>
          <a:noFill/>
        </p:spPr>
        <p:txBody>
          <a:bodyPr wrap="none" lIns="0" tIns="0" rIns="0" rtlCol="0">
            <a:spAutoFit/>
          </a:bodyPr>
          <a:lstStyle/>
          <a:p>
            <a:pPr>
              <a:lnSpc>
                <a:spcPts val="2400"/>
              </a:lnSpc>
              <a:tabLst>
                <a:tab pos="76200" algn="l"/>
                <a:tab pos="101600" algn="l"/>
                <a:tab pos="1206500" algn="l"/>
                <a:tab pos="1257300" algn="l"/>
                <a:tab pos="1612900" algn="l"/>
                <a:tab pos="1905000" algn="l"/>
              </a:tabLst>
            </a:pPr>
            <a:r>
              <a:rPr lang="en-US" altLang="zh-CN" dirty="0" smtClean="0"/>
              <a:t>						</a:t>
            </a:r>
            <a:r>
              <a:rPr lang="en-US" altLang="zh-CN" sz="2402" dirty="0" smtClean="0">
                <a:solidFill>
                  <a:srgbClr val="000000"/>
                </a:solidFill>
                <a:latin typeface="黑体" pitchFamily="18" charset="0"/>
                <a:cs typeface="黑体" pitchFamily="18" charset="0"/>
              </a:rPr>
              <a:t>1.5</a:t>
            </a:r>
            <a:r>
              <a:rPr lang="en-US" altLang="zh-CN" sz="2402" dirty="0" smtClean="0">
                <a:latin typeface="Times New Roman" pitchFamily="18" charset="0"/>
                <a:cs typeface="Times New Roman" pitchFamily="18" charset="0"/>
              </a:rPr>
              <a:t>  </a:t>
            </a:r>
            <a:r>
              <a:rPr lang="en-US" altLang="zh-CN" sz="2402" dirty="0" smtClean="0">
                <a:solidFill>
                  <a:srgbClr val="000000"/>
                </a:solidFill>
                <a:latin typeface="黑体" pitchFamily="18" charset="0"/>
                <a:cs typeface="黑体" pitchFamily="18" charset="0"/>
              </a:rPr>
              <a:t>液体的表面张力</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000"/>
              </a:lnSpc>
              <a:tabLst>
                <a:tab pos="76200" algn="l"/>
                <a:tab pos="101600" algn="l"/>
                <a:tab pos="1206500" algn="l"/>
                <a:tab pos="1257300" algn="l"/>
                <a:tab pos="1612900" algn="l"/>
                <a:tab pos="1905000" algn="l"/>
              </a:tabLst>
            </a:pPr>
            <a:r>
              <a:rPr lang="en-US" altLang="zh-CN" dirty="0" smtClean="0"/>
              <a:t>			</a:t>
            </a:r>
            <a:r>
              <a:rPr lang="en-US" altLang="zh-CN" sz="2004" dirty="0" smtClean="0">
                <a:solidFill>
                  <a:srgbClr val="000000"/>
                </a:solidFill>
                <a:latin typeface="Cambria Math" pitchFamily="18" charset="0"/>
                <a:cs typeface="Cambria Math" pitchFamily="18" charset="0"/>
              </a:rPr>
              <a:t>∆𝑝</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o</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w</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2𝜎/𝑟</a:t>
            </a:r>
            <a:r>
              <a:rPr lang="en-US" altLang="zh-CN" sz="2004"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2100"/>
              </a:lnSpc>
              <a:tabLst>
                <a:tab pos="76200" algn="l"/>
                <a:tab pos="101600" algn="l"/>
                <a:tab pos="1206500" algn="l"/>
                <a:tab pos="1257300" algn="l"/>
                <a:tab pos="1612900" algn="l"/>
                <a:tab pos="1905000" algn="l"/>
              </a:tabLst>
            </a:pPr>
            <a:r>
              <a:rPr lang="en-US" altLang="zh-CN" dirty="0" smtClean="0"/>
              <a:t>	</a:t>
            </a:r>
            <a:r>
              <a:rPr lang="en-US" altLang="zh-CN" sz="2006" dirty="0" err="1" smtClean="0">
                <a:solidFill>
                  <a:srgbClr val="000000"/>
                </a:solidFill>
                <a:latin typeface="Times New Roman" pitchFamily="18" charset="0"/>
                <a:cs typeface="Times New Roman" pitchFamily="18" charset="0"/>
              </a:rPr>
              <a:t>这个压力差给管内液体提供一个向上的力</a:t>
            </a:r>
            <a:r>
              <a:rPr lang="en-US" altLang="zh-CN" sz="2006" dirty="0" smtClean="0">
                <a:solidFill>
                  <a:srgbClr val="000000"/>
                </a:solidFill>
                <a:latin typeface="Times New Roman" pitchFamily="18" charset="0"/>
                <a:cs typeface="Times New Roman" pitchFamily="18" charset="0"/>
              </a:rPr>
              <a:t>（</a:t>
            </a:r>
            <a:r>
              <a:rPr lang="zh-CN" altLang="en-US" sz="2006" dirty="0" smtClean="0">
                <a:solidFill>
                  <a:srgbClr val="000000"/>
                </a:solidFill>
                <a:latin typeface="Times New Roman" pitchFamily="18" charset="0"/>
                <a:cs typeface="Times New Roman" pitchFamily="18" charset="0"/>
              </a:rPr>
              <a:t>基础是</a:t>
            </a:r>
            <a:r>
              <a:rPr lang="en-US" altLang="zh-CN" sz="2006" dirty="0" err="1" smtClean="0">
                <a:solidFill>
                  <a:srgbClr val="000000"/>
                </a:solidFill>
                <a:latin typeface="Times New Roman" pitchFamily="18" charset="0"/>
                <a:cs typeface="Times New Roman" pitchFamily="18" charset="0"/>
              </a:rPr>
              <a:t>附着力</a:t>
            </a:r>
            <a:r>
              <a:rPr lang="en-US" altLang="zh-CN" sz="2006" dirty="0" smtClean="0">
                <a:solidFill>
                  <a:srgbClr val="000000"/>
                </a:solidFill>
                <a:latin typeface="Times New Roman" pitchFamily="18" charset="0"/>
                <a:cs typeface="Times New Roman" pitchFamily="18" charset="0"/>
              </a:rPr>
              <a:t>），即</a:t>
            </a:r>
          </a:p>
          <a:p>
            <a:pPr>
              <a:lnSpc>
                <a:spcPts val="1000"/>
              </a:lnSpc>
            </a:pPr>
            <a:endParaRPr lang="en-US" altLang="zh-CN" dirty="0" smtClean="0"/>
          </a:p>
          <a:p>
            <a:pPr>
              <a:lnSpc>
                <a:spcPts val="2900"/>
              </a:lnSpc>
              <a:tabLst>
                <a:tab pos="76200" algn="l"/>
                <a:tab pos="101600" algn="l"/>
                <a:tab pos="1206500" algn="l"/>
                <a:tab pos="1257300" algn="l"/>
                <a:tab pos="1612900" algn="l"/>
                <a:tab pos="1905000" algn="l"/>
              </a:tabLst>
            </a:pPr>
            <a:r>
              <a:rPr lang="en-US" altLang="zh-CN" dirty="0" smtClean="0"/>
              <a:t>				</a:t>
            </a:r>
            <a:r>
              <a:rPr lang="en-US" altLang="zh-CN" sz="2004" dirty="0" smtClean="0">
                <a:solidFill>
                  <a:srgbClr val="000000"/>
                </a:solidFill>
                <a:latin typeface="Cambria Math" pitchFamily="18" charset="0"/>
                <a:cs typeface="Cambria Math" pitchFamily="18" charset="0"/>
              </a:rPr>
              <a:t>π𝑟</a:t>
            </a:r>
            <a:r>
              <a:rPr lang="en-US" altLang="zh-CN" sz="1464" dirty="0" smtClean="0">
                <a:solidFill>
                  <a:srgbClr val="000000"/>
                </a:solidFill>
                <a:latin typeface="Cambria Math" pitchFamily="18" charset="0"/>
                <a:cs typeface="Cambria Math" pitchFamily="18" charset="0"/>
              </a:rPr>
              <a:t>o</a:t>
            </a:r>
            <a:r>
              <a:rPr lang="en-US" altLang="zh-CN" sz="1464" baseline="30000" dirty="0" smtClean="0">
                <a:solidFill>
                  <a:srgbClr val="000000"/>
                </a:solidFill>
                <a:latin typeface="Cambria Math" pitchFamily="18" charset="0"/>
                <a:cs typeface="Cambria Math" pitchFamily="18" charset="0"/>
              </a:rPr>
              <a:t>2</a:t>
            </a:r>
            <a:r>
              <a:rPr lang="en-US" altLang="zh-CN" sz="2004" dirty="0" smtClean="0">
                <a:solidFill>
                  <a:srgbClr val="000000"/>
                </a:solidFill>
                <a:latin typeface="Cambria Math" pitchFamily="18" charset="0"/>
                <a:cs typeface="Cambria Math" pitchFamily="18" charset="0"/>
              </a:rPr>
              <a:t>∆𝑝</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π𝑟</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𝑜</a:t>
            </a:r>
            <a:r>
              <a:rPr lang="en-US" altLang="zh-CN" sz="1464" baseline="30000" dirty="0" smtClean="0">
                <a:solidFill>
                  <a:srgbClr val="000000"/>
                </a:solidFill>
                <a:latin typeface="Cambria Math" pitchFamily="18" charset="0"/>
                <a:cs typeface="Cambria Math" pitchFamily="18" charset="0"/>
              </a:rPr>
              <a:t>2</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2𝜎/𝑟</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2𝜋𝑟</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𝑜</a:t>
            </a:r>
            <a:r>
              <a:rPr lang="en-US" altLang="zh-CN" sz="2004" dirty="0" smtClean="0">
                <a:solidFill>
                  <a:srgbClr val="000000"/>
                </a:solidFill>
                <a:latin typeface="Cambria Math" pitchFamily="18" charset="0"/>
                <a:cs typeface="Cambria Math" pitchFamily="18" charset="0"/>
              </a:rPr>
              <a:t>𝜎cos𝜃</a:t>
            </a:r>
          </a:p>
          <a:p>
            <a:pPr>
              <a:lnSpc>
                <a:spcPts val="1000"/>
              </a:lnSpc>
            </a:pPr>
            <a:endParaRPr lang="en-US" altLang="zh-CN" dirty="0" smtClean="0"/>
          </a:p>
          <a:p>
            <a:pPr>
              <a:lnSpc>
                <a:spcPts val="1000"/>
              </a:lnSpc>
            </a:pPr>
            <a:endParaRPr lang="en-US" altLang="zh-CN" dirty="0" smtClean="0"/>
          </a:p>
          <a:p>
            <a:pPr>
              <a:lnSpc>
                <a:spcPts val="2100"/>
              </a:lnSpc>
              <a:tabLst>
                <a:tab pos="76200" algn="l"/>
                <a:tab pos="101600" algn="l"/>
                <a:tab pos="1206500" algn="l"/>
                <a:tab pos="1257300" algn="l"/>
                <a:tab pos="1612900" algn="l"/>
                <a:tab pos="19050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此力与被拉高部分的液柱重力相平衡，即</a:t>
            </a:r>
          </a:p>
          <a:p>
            <a:pPr>
              <a:lnSpc>
                <a:spcPts val="1000"/>
              </a:lnSpc>
            </a:pPr>
            <a:endParaRPr lang="en-US" altLang="zh-CN" dirty="0" smtClean="0"/>
          </a:p>
          <a:p>
            <a:pPr>
              <a:lnSpc>
                <a:spcPts val="3100"/>
              </a:lnSpc>
              <a:tabLst>
                <a:tab pos="76200" algn="l"/>
                <a:tab pos="101600" algn="l"/>
                <a:tab pos="1206500" algn="l"/>
                <a:tab pos="1257300" algn="l"/>
                <a:tab pos="1612900" algn="l"/>
                <a:tab pos="1905000" algn="l"/>
              </a:tabLst>
            </a:pPr>
            <a:r>
              <a:rPr lang="en-US" altLang="zh-CN" dirty="0" smtClean="0"/>
              <a:t>					</a:t>
            </a:r>
            <a:r>
              <a:rPr lang="en-US" altLang="zh-CN" sz="2004" dirty="0" smtClean="0">
                <a:solidFill>
                  <a:srgbClr val="000000"/>
                </a:solidFill>
                <a:latin typeface="Cambria Math" pitchFamily="18" charset="0"/>
                <a:cs typeface="Cambria Math" pitchFamily="18" charset="0"/>
              </a:rPr>
              <a:t>2π𝑟</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𝑜</a:t>
            </a:r>
            <a:r>
              <a:rPr lang="en-US" altLang="zh-CN" sz="2004" dirty="0" smtClean="0">
                <a:solidFill>
                  <a:srgbClr val="000000"/>
                </a:solidFill>
                <a:latin typeface="Cambria Math" pitchFamily="18" charset="0"/>
                <a:cs typeface="Cambria Math" pitchFamily="18" charset="0"/>
              </a:rPr>
              <a:t>𝜎cos𝜃</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𝜌gℎ𝜋𝑟</a:t>
            </a:r>
            <a:r>
              <a:rPr lang="en-US" altLang="zh-CN" sz="1050" dirty="0" smtClean="0">
                <a:solidFill>
                  <a:srgbClr val="000000"/>
                </a:solidFill>
                <a:latin typeface="Cambria Math" pitchFamily="18" charset="0"/>
                <a:cs typeface="Cambria Math" pitchFamily="18" charset="0"/>
              </a:rPr>
              <a:t>0</a:t>
            </a:r>
            <a:r>
              <a:rPr lang="en-US" altLang="zh-CN" sz="1464" baseline="30000" dirty="0" smtClean="0">
                <a:solidFill>
                  <a:srgbClr val="000000"/>
                </a:solidFill>
                <a:latin typeface="Cambria Math" pitchFamily="18" charset="0"/>
                <a:cs typeface="Cambria Math" pitchFamily="18" charset="0"/>
              </a:rPr>
              <a:t>2</a:t>
            </a:r>
          </a:p>
          <a:p>
            <a:pPr>
              <a:lnSpc>
                <a:spcPts val="1000"/>
              </a:lnSpc>
            </a:pPr>
            <a:endParaRPr lang="en-US" altLang="zh-CN" dirty="0" smtClean="0"/>
          </a:p>
          <a:p>
            <a:pPr>
              <a:lnSpc>
                <a:spcPts val="2300"/>
              </a:lnSpc>
              <a:tabLst>
                <a:tab pos="76200" algn="l"/>
                <a:tab pos="101600" algn="l"/>
                <a:tab pos="1206500" algn="l"/>
                <a:tab pos="1257300" algn="l"/>
                <a:tab pos="1612900" algn="l"/>
                <a:tab pos="1905000" algn="l"/>
              </a:tabLst>
            </a:pPr>
            <a:r>
              <a:rPr lang="en-US" altLang="zh-CN" sz="2004" dirty="0" smtClean="0">
                <a:solidFill>
                  <a:srgbClr val="000000"/>
                </a:solidFill>
                <a:latin typeface="Times New Roman" pitchFamily="18" charset="0"/>
                <a:cs typeface="Times New Roman" pitchFamily="18" charset="0"/>
              </a:rPr>
              <a:t>式中，</a:t>
            </a:r>
            <a:r>
              <a:rPr lang="en-US" altLang="zh-CN" sz="2004" dirty="0" smtClean="0">
                <a:solidFill>
                  <a:srgbClr val="000000"/>
                </a:solidFill>
                <a:latin typeface="Cambria Math" pitchFamily="18" charset="0"/>
                <a:cs typeface="Cambria Math" pitchFamily="18" charset="0"/>
              </a:rPr>
              <a:t>ℎ</a:t>
            </a:r>
            <a:r>
              <a:rPr lang="en-US" altLang="zh-CN" sz="2004" dirty="0" smtClean="0">
                <a:solidFill>
                  <a:srgbClr val="000000"/>
                </a:solidFill>
                <a:latin typeface="Times New Roman" pitchFamily="18" charset="0"/>
                <a:cs typeface="Times New Roman" pitchFamily="18" charset="0"/>
              </a:rPr>
              <a:t>为管内液面平均高度</a:t>
            </a:r>
          </a:p>
        </p:txBody>
      </p:sp>
      <p:sp>
        <p:nvSpPr>
          <p:cNvPr id="14" name="TextBox 1"/>
          <p:cNvSpPr txBox="1"/>
          <p:nvPr/>
        </p:nvSpPr>
        <p:spPr>
          <a:xfrm>
            <a:off x="1104900" y="4686300"/>
            <a:ext cx="5295900" cy="266700"/>
          </a:xfrm>
          <a:prstGeom prst="rect">
            <a:avLst/>
          </a:prstGeom>
          <a:noFill/>
        </p:spPr>
        <p:txBody>
          <a:bodyPr wrap="none" lIns="0" tIns="0" rIns="0" rtlCol="0">
            <a:spAutoFit/>
          </a:bodyPr>
          <a:lstStyle/>
          <a:p>
            <a:pPr>
              <a:lnSpc>
                <a:spcPts val="2100"/>
              </a:lnSpc>
              <a:tabLst/>
            </a:pPr>
            <a:r>
              <a:rPr lang="en-US" altLang="zh-CN" sz="2004" dirty="0" smtClean="0">
                <a:solidFill>
                  <a:srgbClr val="000000"/>
                </a:solidFill>
                <a:latin typeface="Times New Roman" pitchFamily="18" charset="0"/>
                <a:cs typeface="Times New Roman" pitchFamily="18" charset="0"/>
              </a:rPr>
              <a:t>液体为水时，接触角</a:t>
            </a:r>
            <a:r>
              <a:rPr lang="en-US" altLang="zh-CN" sz="2004" dirty="0" smtClean="0">
                <a:solidFill>
                  <a:srgbClr val="222222"/>
                </a:solidFill>
                <a:latin typeface="Cambria Math" pitchFamily="18" charset="0"/>
                <a:cs typeface="Cambria Math" pitchFamily="18" charset="0"/>
              </a:rPr>
              <a:t>𝜃</a:t>
            </a:r>
            <a:r>
              <a:rPr lang="en-US" altLang="zh-CN" sz="2004" dirty="0" smtClean="0">
                <a:latin typeface="Times New Roman" pitchFamily="18" charset="0"/>
                <a:cs typeface="Times New Roman" pitchFamily="18" charset="0"/>
              </a:rPr>
              <a:t> </a:t>
            </a:r>
            <a:r>
              <a:rPr lang="en-US" altLang="zh-CN" sz="2004" dirty="0" smtClean="0">
                <a:solidFill>
                  <a:srgbClr val="222222"/>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222222"/>
                </a:solidFill>
                <a:latin typeface="Cambria Math" pitchFamily="18" charset="0"/>
                <a:cs typeface="Cambria Math" pitchFamily="18" charset="0"/>
              </a:rPr>
              <a:t>0°</a:t>
            </a:r>
            <a:r>
              <a:rPr lang="en-US" altLang="zh-CN" sz="2004" dirty="0" smtClean="0">
                <a:solidFill>
                  <a:srgbClr val="222222"/>
                </a:solidFill>
                <a:latin typeface="Times New Roman" pitchFamily="18" charset="0"/>
                <a:cs typeface="Times New Roman" pitchFamily="18" charset="0"/>
              </a:rPr>
              <a:t>，则水面上升高度为</a:t>
            </a:r>
          </a:p>
        </p:txBody>
      </p:sp>
      <p:sp>
        <p:nvSpPr>
          <p:cNvPr id="15" name="TextBox 1"/>
          <p:cNvSpPr txBox="1"/>
          <p:nvPr/>
        </p:nvSpPr>
        <p:spPr>
          <a:xfrm>
            <a:off x="3467100" y="5448300"/>
            <a:ext cx="4064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ℎ=</a:t>
            </a:r>
          </a:p>
        </p:txBody>
      </p:sp>
      <p:sp>
        <p:nvSpPr>
          <p:cNvPr id="16" name="TextBox 1"/>
          <p:cNvSpPr txBox="1"/>
          <p:nvPr/>
        </p:nvSpPr>
        <p:spPr>
          <a:xfrm>
            <a:off x="3949700" y="5270500"/>
            <a:ext cx="482600" cy="647700"/>
          </a:xfrm>
          <a:prstGeom prst="rect">
            <a:avLst/>
          </a:prstGeom>
          <a:noFill/>
        </p:spPr>
        <p:txBody>
          <a:bodyPr wrap="none" lIns="0" tIns="0" rIns="0" rtlCol="0">
            <a:spAutoFit/>
          </a:bodyPr>
          <a:lstStyle/>
          <a:p>
            <a:pPr>
              <a:lnSpc>
                <a:spcPts val="2000"/>
              </a:lnSpc>
              <a:tabLst>
                <a:tab pos="101600" algn="l"/>
              </a:tabLst>
            </a:pPr>
            <a:r>
              <a:rPr lang="en-US" altLang="zh-CN" dirty="0" smtClean="0"/>
              <a:t>	</a:t>
            </a:r>
            <a:r>
              <a:rPr lang="en-US" altLang="zh-CN" sz="2004" dirty="0" smtClean="0">
                <a:solidFill>
                  <a:srgbClr val="000000"/>
                </a:solidFill>
                <a:latin typeface="Cambria Math" pitchFamily="18" charset="0"/>
                <a:cs typeface="Cambria Math" pitchFamily="18" charset="0"/>
              </a:rPr>
              <a:t>2𝜎</a:t>
            </a:r>
          </a:p>
          <a:p>
            <a:pPr>
              <a:lnSpc>
                <a:spcPts val="3100"/>
              </a:lnSpc>
              <a:tabLst>
                <a:tab pos="101600" algn="l"/>
              </a:tabLst>
            </a:pPr>
            <a:r>
              <a:rPr lang="en-US" altLang="zh-CN" sz="2006" dirty="0" smtClean="0">
                <a:solidFill>
                  <a:srgbClr val="000000"/>
                </a:solidFill>
                <a:latin typeface="Cambria Math" pitchFamily="18" charset="0"/>
                <a:cs typeface="Cambria Math" pitchFamily="18" charset="0"/>
              </a:rPr>
              <a:t>𝜌𝑔𝑟</a:t>
            </a:r>
            <a:r>
              <a:rPr lang="en-US" altLang="zh-CN" sz="1466" dirty="0" smtClean="0">
                <a:latin typeface="Times New Roman" pitchFamily="18" charset="0"/>
                <a:cs typeface="Times New Roman" pitchFamily="18" charset="0"/>
              </a:rPr>
              <a:t> </a:t>
            </a:r>
            <a:r>
              <a:rPr lang="en-US" altLang="zh-CN" sz="1466" dirty="0" smtClean="0">
                <a:solidFill>
                  <a:srgbClr val="000000"/>
                </a:solidFill>
                <a:latin typeface="Cambria Math" pitchFamily="18" charset="0"/>
                <a:cs typeface="Cambria Math" pitchFamily="18" charset="0"/>
              </a:rPr>
              <a:t>𝑜</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3167252" y="5217033"/>
            <a:ext cx="1296924" cy="15240"/>
          </a:xfrm>
          <a:custGeom>
            <a:avLst/>
            <a:gdLst>
              <a:gd name="connsiteX0" fmla="*/ 0 w 1296924"/>
              <a:gd name="connsiteY0" fmla="*/ 7620 h 15240"/>
              <a:gd name="connsiteX1" fmla="*/ 1296924 w 1296924"/>
              <a:gd name="connsiteY1" fmla="*/ 7620 h 15240"/>
            </a:gdLst>
            <a:ahLst/>
            <a:cxnLst>
              <a:cxn ang="0">
                <a:pos x="connsiteX0" y="connsiteY0"/>
              </a:cxn>
              <a:cxn ang="1">
                <a:pos x="connsiteX1" y="connsiteY1"/>
              </a:cxn>
            </a:cxnLst>
            <a:rect l="l" t="t" r="r" b="b"/>
            <a:pathLst>
              <a:path w="1296924" h="15240">
                <a:moveTo>
                  <a:pt x="0" y="7620"/>
                </a:moveTo>
                <a:lnTo>
                  <a:pt x="1296924" y="762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0"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2921000" y="5105400"/>
            <a:ext cx="3810000" cy="317500"/>
          </a:xfrm>
          <a:prstGeom prst="rect">
            <a:avLst/>
          </a:prstGeom>
          <a:noFill/>
        </p:spPr>
        <p:txBody>
          <a:bodyPr wrap="none" lIns="0" tIns="0" rIns="0" rtlCol="0">
            <a:spAutoFit/>
          </a:bodyPr>
          <a:lstStyle/>
          <a:p>
            <a:pPr>
              <a:lnSpc>
                <a:spcPts val="2500"/>
              </a:lnSpc>
              <a:tabLst/>
            </a:pPr>
            <a:r>
              <a:rPr lang="en-US" altLang="zh-CN" sz="1800" dirty="0" smtClean="0">
                <a:solidFill>
                  <a:srgbClr val="000000"/>
                </a:solidFill>
                <a:latin typeface="Cambria Math" pitchFamily="18" charset="0"/>
                <a:cs typeface="Cambria Math" pitchFamily="18" charset="0"/>
              </a:rPr>
              <a:t>=</a:t>
            </a:r>
            <a:r>
              <a:rPr lang="en-US" altLang="zh-CN" sz="1319" dirty="0" smtClean="0">
                <a:latin typeface="Times New Roman" pitchFamily="18" charset="0"/>
                <a:cs typeface="Times New Roman" pitchFamily="18" charset="0"/>
              </a:rPr>
              <a:t> </a:t>
            </a:r>
            <a:r>
              <a:rPr lang="en-US" altLang="zh-CN" sz="1319" dirty="0" smtClean="0">
                <a:solidFill>
                  <a:srgbClr val="000000"/>
                </a:solidFill>
                <a:latin typeface="Cambria Math" pitchFamily="18" charset="0"/>
                <a:cs typeface="Cambria Math" pitchFamily="18" charset="0"/>
              </a:rPr>
              <a:t>998.2×9.8×0.001</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0.0149m</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14.9mm</a:t>
            </a:r>
          </a:p>
        </p:txBody>
      </p:sp>
      <p:sp>
        <p:nvSpPr>
          <p:cNvPr id="11" name="TextBox 1"/>
          <p:cNvSpPr txBox="1"/>
          <p:nvPr/>
        </p:nvSpPr>
        <p:spPr>
          <a:xfrm>
            <a:off x="939800" y="5092700"/>
            <a:ext cx="457200" cy="228600"/>
          </a:xfrm>
          <a:prstGeom prst="rect">
            <a:avLst/>
          </a:prstGeom>
          <a:noFill/>
        </p:spPr>
        <p:txBody>
          <a:bodyPr wrap="none" lIns="0" tIns="0" rIns="0" rtlCol="0">
            <a:spAutoFit/>
          </a:bodyPr>
          <a:lstStyle/>
          <a:p>
            <a:pPr>
              <a:lnSpc>
                <a:spcPts val="1800"/>
              </a:lnSpc>
              <a:tabLst/>
            </a:pPr>
            <a:r>
              <a:rPr lang="en-US" altLang="zh-CN" sz="1800" dirty="0" smtClean="0">
                <a:solidFill>
                  <a:srgbClr val="000000"/>
                </a:solidFill>
                <a:latin typeface="MS Shell Dlg" pitchFamily="18" charset="0"/>
                <a:cs typeface="MS Shell Dlg" pitchFamily="18" charset="0"/>
              </a:rPr>
              <a:t>所以</a:t>
            </a:r>
          </a:p>
        </p:txBody>
      </p:sp>
      <p:sp>
        <p:nvSpPr>
          <p:cNvPr id="12" name="TextBox 1"/>
          <p:cNvSpPr txBox="1"/>
          <p:nvPr/>
        </p:nvSpPr>
        <p:spPr>
          <a:xfrm>
            <a:off x="1854200" y="5118100"/>
            <a:ext cx="355600" cy="228600"/>
          </a:xfrm>
          <a:prstGeom prst="rect">
            <a:avLst/>
          </a:prstGeom>
          <a:noFill/>
        </p:spPr>
        <p:txBody>
          <a:bodyPr wrap="none" lIns="0" tIns="0" rIns="0" rtlCol="0">
            <a:spAutoFit/>
          </a:bodyPr>
          <a:lstStyle/>
          <a:p>
            <a:pPr>
              <a:lnSpc>
                <a:spcPts val="1800"/>
              </a:lnSpc>
              <a:tabLst/>
            </a:pPr>
            <a:r>
              <a:rPr lang="en-US" altLang="zh-CN" sz="1800" dirty="0" smtClean="0">
                <a:solidFill>
                  <a:srgbClr val="000000"/>
                </a:solidFill>
                <a:latin typeface="Cambria Math" pitchFamily="18" charset="0"/>
                <a:cs typeface="Cambria Math" pitchFamily="18" charset="0"/>
              </a:rPr>
              <a:t>ℎ=</a:t>
            </a:r>
          </a:p>
        </p:txBody>
      </p:sp>
      <p:sp>
        <p:nvSpPr>
          <p:cNvPr id="13" name="TextBox 1"/>
          <p:cNvSpPr txBox="1"/>
          <p:nvPr/>
        </p:nvSpPr>
        <p:spPr>
          <a:xfrm>
            <a:off x="2286000" y="5041900"/>
            <a:ext cx="571500" cy="431800"/>
          </a:xfrm>
          <a:prstGeom prst="rect">
            <a:avLst/>
          </a:prstGeom>
          <a:noFill/>
        </p:spPr>
        <p:txBody>
          <a:bodyPr wrap="none" lIns="0" tIns="0" rIns="0" rtlCol="0">
            <a:spAutoFit/>
          </a:bodyPr>
          <a:lstStyle/>
          <a:p>
            <a:pPr>
              <a:lnSpc>
                <a:spcPts val="1300"/>
              </a:lnSpc>
              <a:tabLst>
                <a:tab pos="88900" algn="l"/>
              </a:tabLst>
            </a:pPr>
            <a:r>
              <a:rPr lang="en-US" altLang="zh-CN" sz="1319" u="sng" dirty="0" smtClean="0">
                <a:solidFill>
                  <a:srgbClr val="000000"/>
                </a:solidFill>
                <a:latin typeface="Cambria Math" pitchFamily="18" charset="0"/>
                <a:cs typeface="Cambria Math" pitchFamily="18" charset="0"/>
              </a:rPr>
              <a:t>2𝜎cos𝜃</a:t>
            </a:r>
          </a:p>
          <a:p>
            <a:pPr>
              <a:lnSpc>
                <a:spcPts val="2100"/>
              </a:lnSpc>
              <a:tabLst>
                <a:tab pos="88900" algn="l"/>
              </a:tabLst>
            </a:pPr>
            <a:r>
              <a:rPr lang="en-US" altLang="zh-CN" dirty="0" smtClean="0"/>
              <a:t>	</a:t>
            </a:r>
            <a:r>
              <a:rPr lang="en-US" altLang="zh-CN" sz="1319" dirty="0" smtClean="0">
                <a:solidFill>
                  <a:srgbClr val="000000"/>
                </a:solidFill>
                <a:latin typeface="Cambria Math" pitchFamily="18" charset="0"/>
                <a:cs typeface="Cambria Math" pitchFamily="18" charset="0"/>
              </a:rPr>
              <a:t>𝜌𝑔𝑟</a:t>
            </a:r>
            <a:r>
              <a:rPr lang="en-US" altLang="zh-CN" sz="1080" dirty="0" smtClean="0">
                <a:solidFill>
                  <a:srgbClr val="000000"/>
                </a:solidFill>
                <a:latin typeface="Cambria Math" pitchFamily="18" charset="0"/>
                <a:cs typeface="Cambria Math" pitchFamily="18" charset="0"/>
              </a:rPr>
              <a:t>𝑜</a:t>
            </a:r>
          </a:p>
        </p:txBody>
      </p:sp>
      <p:sp>
        <p:nvSpPr>
          <p:cNvPr id="14" name="TextBox 1"/>
          <p:cNvSpPr txBox="1"/>
          <p:nvPr/>
        </p:nvSpPr>
        <p:spPr>
          <a:xfrm>
            <a:off x="3327400" y="5029200"/>
            <a:ext cx="952500" cy="165100"/>
          </a:xfrm>
          <a:prstGeom prst="rect">
            <a:avLst/>
          </a:prstGeom>
          <a:noFill/>
        </p:spPr>
        <p:txBody>
          <a:bodyPr wrap="none" lIns="0" tIns="0" rIns="0" rtlCol="0">
            <a:spAutoFit/>
          </a:bodyPr>
          <a:lstStyle/>
          <a:p>
            <a:pPr>
              <a:lnSpc>
                <a:spcPts val="1300"/>
              </a:lnSpc>
              <a:tabLst/>
            </a:pPr>
            <a:r>
              <a:rPr lang="en-US" altLang="zh-CN" sz="1319" dirty="0" smtClean="0">
                <a:solidFill>
                  <a:srgbClr val="000000"/>
                </a:solidFill>
                <a:latin typeface="Cambria Math" pitchFamily="18" charset="0"/>
                <a:cs typeface="Cambria Math" pitchFamily="18" charset="0"/>
              </a:rPr>
              <a:t>2×0.0728×1</a:t>
            </a:r>
          </a:p>
        </p:txBody>
      </p:sp>
      <p:sp>
        <p:nvSpPr>
          <p:cNvPr id="15" name="TextBox 1"/>
          <p:cNvSpPr txBox="1"/>
          <p:nvPr/>
        </p:nvSpPr>
        <p:spPr>
          <a:xfrm>
            <a:off x="673100" y="5613400"/>
            <a:ext cx="4813300" cy="241300"/>
          </a:xfrm>
          <a:prstGeom prst="rect">
            <a:avLst/>
          </a:prstGeom>
          <a:noFill/>
        </p:spPr>
        <p:txBody>
          <a:bodyPr wrap="none" lIns="0" tIns="0" rIns="0" rtlCol="0">
            <a:spAutoFit/>
          </a:bodyPr>
          <a:lstStyle/>
          <a:p>
            <a:pPr>
              <a:lnSpc>
                <a:spcPts val="1900"/>
              </a:lnSpc>
              <a:tabLst/>
            </a:pPr>
            <a:r>
              <a:rPr lang="en-US" altLang="zh-CN" sz="1800" dirty="0" smtClean="0">
                <a:solidFill>
                  <a:srgbClr val="000000"/>
                </a:solidFill>
                <a:latin typeface="MS Shell Dlg" pitchFamily="18" charset="0"/>
                <a:cs typeface="MS Shell Dlg" pitchFamily="18" charset="0"/>
              </a:rPr>
              <a:t>水在管中实际的静态高度</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35</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14.9</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20.1mm</a:t>
            </a:r>
          </a:p>
        </p:txBody>
      </p:sp>
      <p:sp>
        <p:nvSpPr>
          <p:cNvPr id="16" name="TextBox 1"/>
          <p:cNvSpPr txBox="1"/>
          <p:nvPr/>
        </p:nvSpPr>
        <p:spPr>
          <a:xfrm>
            <a:off x="673100" y="431800"/>
            <a:ext cx="8136843" cy="4534575"/>
          </a:xfrm>
          <a:prstGeom prst="rect">
            <a:avLst/>
          </a:prstGeom>
          <a:noFill/>
        </p:spPr>
        <p:txBody>
          <a:bodyPr wrap="none" lIns="0" tIns="0" rIns="0" rtlCol="0">
            <a:spAutoFit/>
          </a:bodyPr>
          <a:lstStyle/>
          <a:p>
            <a:pPr>
              <a:lnSpc>
                <a:spcPts val="2400"/>
              </a:lnSpc>
              <a:tabLst>
                <a:tab pos="266700" algn="l"/>
                <a:tab pos="431800" algn="l"/>
                <a:tab pos="2476500" algn="l"/>
              </a:tabLst>
            </a:pPr>
            <a:r>
              <a:rPr lang="en-US" altLang="zh-CN" dirty="0" smtClean="0"/>
              <a:t>			</a:t>
            </a:r>
            <a:r>
              <a:rPr lang="en-US" altLang="zh-CN" sz="2402" dirty="0" smtClean="0">
                <a:solidFill>
                  <a:srgbClr val="000000"/>
                </a:solidFill>
                <a:latin typeface="黑体" pitchFamily="18" charset="0"/>
                <a:cs typeface="黑体" pitchFamily="18" charset="0"/>
              </a:rPr>
              <a:t>1.5</a:t>
            </a:r>
            <a:r>
              <a:rPr lang="en-US" altLang="zh-CN" sz="2402" dirty="0" smtClean="0">
                <a:latin typeface="Times New Roman" pitchFamily="18" charset="0"/>
                <a:cs typeface="Times New Roman" pitchFamily="18" charset="0"/>
              </a:rPr>
              <a:t>  </a:t>
            </a:r>
            <a:r>
              <a:rPr lang="en-US" altLang="zh-CN" sz="2402" dirty="0" smtClean="0">
                <a:solidFill>
                  <a:srgbClr val="000000"/>
                </a:solidFill>
                <a:latin typeface="黑体" pitchFamily="18" charset="0"/>
                <a:cs typeface="黑体" pitchFamily="18" charset="0"/>
              </a:rPr>
              <a:t>液体的表面张力</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200"/>
              </a:lnSpc>
              <a:tabLst>
                <a:tab pos="266700" algn="l"/>
                <a:tab pos="431800" algn="l"/>
                <a:tab pos="24765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应用上式，要满足以下条件：毛细管的直径</a:t>
            </a:r>
            <a:r>
              <a:rPr lang="en-US" altLang="zh-CN" sz="2006" dirty="0" smtClean="0">
                <a:solidFill>
                  <a:srgbClr val="000000"/>
                </a:solidFill>
                <a:latin typeface="Cambria Math" pitchFamily="18" charset="0"/>
                <a:cs typeface="Cambria Math" pitchFamily="18" charset="0"/>
              </a:rPr>
              <a:t>𝑟</a:t>
            </a:r>
            <a:r>
              <a:rPr lang="en-US" altLang="zh-CN" sz="1466" dirty="0" smtClean="0">
                <a:latin typeface="Times New Roman" pitchFamily="18" charset="0"/>
                <a:cs typeface="Times New Roman" pitchFamily="18" charset="0"/>
              </a:rPr>
              <a:t> </a:t>
            </a:r>
            <a:r>
              <a:rPr lang="en-US" altLang="zh-CN" sz="1466" dirty="0" smtClean="0">
                <a:solidFill>
                  <a:srgbClr val="000000"/>
                </a:solidFill>
                <a:latin typeface="Cambria Math" pitchFamily="18" charset="0"/>
                <a:cs typeface="Cambria Math" pitchFamily="18" charset="0"/>
              </a:rPr>
              <a:t>𝑜</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Cambria Math" pitchFamily="18" charset="0"/>
                <a:cs typeface="Cambria Math" pitchFamily="18" charset="0"/>
              </a:rPr>
              <a:t>&lt;</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Cambria Math" pitchFamily="18" charset="0"/>
                <a:cs typeface="Cambria Math" pitchFamily="18" charset="0"/>
              </a:rPr>
              <a:t>2.5mm</a:t>
            </a:r>
            <a:r>
              <a:rPr lang="en-US" altLang="zh-CN" sz="2006" dirty="0" smtClean="0">
                <a:solidFill>
                  <a:srgbClr val="000000"/>
                </a:solidFill>
                <a:latin typeface="Times New Roman" pitchFamily="18" charset="0"/>
                <a:cs typeface="Times New Roman" pitchFamily="18" charset="0"/>
              </a:rPr>
              <a:t>，毛细管</a:t>
            </a:r>
          </a:p>
          <a:p>
            <a:pPr>
              <a:lnSpc>
                <a:spcPts val="1000"/>
              </a:lnSpc>
            </a:pPr>
            <a:endParaRPr lang="en-US" altLang="zh-CN" dirty="0" smtClean="0"/>
          </a:p>
          <a:p>
            <a:pPr>
              <a:lnSpc>
                <a:spcPts val="2100"/>
              </a:lnSpc>
              <a:tabLst>
                <a:tab pos="266700" algn="l"/>
                <a:tab pos="431800" algn="l"/>
                <a:tab pos="2476500" algn="l"/>
              </a:tabLst>
            </a:pPr>
            <a:r>
              <a:rPr lang="en-US" altLang="zh-CN" sz="2004" dirty="0" smtClean="0">
                <a:solidFill>
                  <a:srgbClr val="000000"/>
                </a:solidFill>
                <a:latin typeface="Times New Roman" pitchFamily="18" charset="0"/>
                <a:cs typeface="Times New Roman" pitchFamily="18" charset="0"/>
              </a:rPr>
              <a:t>的内壁要非常清洁，计算的高度才与实际情况一致。毛细管的直径增</a:t>
            </a:r>
          </a:p>
          <a:p>
            <a:pPr>
              <a:lnSpc>
                <a:spcPts val="1000"/>
              </a:lnSpc>
            </a:pPr>
            <a:endParaRPr lang="en-US" altLang="zh-CN" dirty="0" smtClean="0"/>
          </a:p>
          <a:p>
            <a:pPr>
              <a:lnSpc>
                <a:spcPts val="2700"/>
              </a:lnSpc>
              <a:tabLst>
                <a:tab pos="266700" algn="l"/>
                <a:tab pos="431800" algn="l"/>
                <a:tab pos="2476500" algn="l"/>
              </a:tabLst>
            </a:pPr>
            <a:r>
              <a:rPr lang="en-US" altLang="zh-CN" sz="2004" dirty="0" smtClean="0">
                <a:solidFill>
                  <a:srgbClr val="000000"/>
                </a:solidFill>
                <a:latin typeface="Times New Roman" pitchFamily="18" charset="0"/>
                <a:cs typeface="Times New Roman" pitchFamily="18" charset="0"/>
              </a:rPr>
              <a:t>大或管内表面不很干净，毛细高度</a:t>
            </a:r>
            <a:r>
              <a:rPr lang="en-US" altLang="zh-CN" sz="2004" dirty="0" smtClean="0">
                <a:solidFill>
                  <a:srgbClr val="000000"/>
                </a:solidFill>
                <a:latin typeface="Cambria Math" pitchFamily="18" charset="0"/>
                <a:cs typeface="Cambria Math" pitchFamily="18" charset="0"/>
              </a:rPr>
              <a:t>ℎ</a:t>
            </a:r>
            <a:r>
              <a:rPr lang="en-US" altLang="zh-CN" sz="2004" dirty="0" smtClean="0">
                <a:solidFill>
                  <a:srgbClr val="000000"/>
                </a:solidFill>
                <a:latin typeface="Times New Roman" pitchFamily="18" charset="0"/>
                <a:cs typeface="Times New Roman" pitchFamily="18" charset="0"/>
              </a:rPr>
              <a:t>都会减小，对于直径大于12mm的</a:t>
            </a:r>
          </a:p>
          <a:p>
            <a:pPr>
              <a:lnSpc>
                <a:spcPts val="1000"/>
              </a:lnSpc>
            </a:pPr>
            <a:endParaRPr lang="en-US" altLang="zh-CN" dirty="0" smtClean="0"/>
          </a:p>
          <a:p>
            <a:pPr>
              <a:lnSpc>
                <a:spcPts val="2400"/>
              </a:lnSpc>
              <a:tabLst>
                <a:tab pos="266700" algn="l"/>
                <a:tab pos="431800" algn="l"/>
                <a:tab pos="2476500" algn="l"/>
              </a:tabLst>
            </a:pPr>
            <a:r>
              <a:rPr lang="en-US" altLang="zh-CN" sz="2004" dirty="0" smtClean="0">
                <a:solidFill>
                  <a:srgbClr val="000000"/>
                </a:solidFill>
                <a:latin typeface="Times New Roman" pitchFamily="18" charset="0"/>
                <a:cs typeface="Times New Roman" pitchFamily="18" charset="0"/>
              </a:rPr>
              <a:t>管子，可以忽略毛细力的作用。</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500"/>
              </a:lnSpc>
              <a:tabLst>
                <a:tab pos="266700" algn="l"/>
                <a:tab pos="431800" algn="l"/>
                <a:tab pos="2476500" algn="l"/>
              </a:tabLst>
            </a:pPr>
            <a:r>
              <a:rPr lang="en-US" altLang="zh-CN" dirty="0" smtClean="0"/>
              <a:t>	</a:t>
            </a:r>
            <a:r>
              <a:rPr lang="en-US" altLang="zh-CN" sz="1800" dirty="0" smtClean="0">
                <a:solidFill>
                  <a:srgbClr val="000000"/>
                </a:solidFill>
                <a:latin typeface="MS Shell Dlg" pitchFamily="18" charset="0"/>
                <a:cs typeface="MS Shell Dlg" pitchFamily="18" charset="0"/>
              </a:rPr>
              <a:t>【例1-5】20</a:t>
            </a:r>
            <a:r>
              <a:rPr lang="en-US" altLang="zh-CN" sz="1200" baseline="30000" dirty="0" smtClean="0">
                <a:solidFill>
                  <a:srgbClr val="000000"/>
                </a:solidFill>
                <a:latin typeface="MS Shell Dlg" pitchFamily="18" charset="0"/>
                <a:cs typeface="MS Shell Dlg" pitchFamily="18" charset="0"/>
              </a:rPr>
              <a:t>0</a:t>
            </a:r>
            <a:r>
              <a:rPr lang="en-US" altLang="zh-CN" sz="1800" dirty="0" smtClean="0">
                <a:solidFill>
                  <a:srgbClr val="000000"/>
                </a:solidFill>
                <a:latin typeface="MS Shell Dlg" pitchFamily="18" charset="0"/>
                <a:cs typeface="MS Shell Dlg" pitchFamily="18" charset="0"/>
              </a:rPr>
              <a:t>C水在直径为2mm的干净的玻璃管内上升高度为35mm，求水实</a:t>
            </a:r>
          </a:p>
          <a:p>
            <a:pPr>
              <a:lnSpc>
                <a:spcPts val="1000"/>
              </a:lnSpc>
            </a:pPr>
            <a:endParaRPr lang="en-US" altLang="zh-CN" dirty="0" smtClean="0"/>
          </a:p>
          <a:p>
            <a:pPr>
              <a:lnSpc>
                <a:spcPts val="2200"/>
              </a:lnSpc>
              <a:tabLst>
                <a:tab pos="266700" algn="l"/>
                <a:tab pos="431800" algn="l"/>
                <a:tab pos="2476500" algn="l"/>
              </a:tabLst>
            </a:pPr>
            <a:r>
              <a:rPr lang="en-US" altLang="zh-CN" sz="1800" dirty="0" smtClean="0">
                <a:solidFill>
                  <a:srgbClr val="000000"/>
                </a:solidFill>
                <a:latin typeface="MS Shell Dlg" pitchFamily="18" charset="0"/>
                <a:cs typeface="MS Shell Dlg" pitchFamily="18" charset="0"/>
              </a:rPr>
              <a:t>际的静态高度是多少？</a:t>
            </a:r>
          </a:p>
          <a:p>
            <a:pPr>
              <a:lnSpc>
                <a:spcPts val="1000"/>
              </a:lnSpc>
            </a:pPr>
            <a:endParaRPr lang="en-US" altLang="zh-CN" dirty="0" smtClean="0"/>
          </a:p>
          <a:p>
            <a:pPr>
              <a:lnSpc>
                <a:spcPts val="2300"/>
              </a:lnSpc>
              <a:tabLst>
                <a:tab pos="266700" algn="l"/>
                <a:tab pos="431800" algn="l"/>
                <a:tab pos="2476500" algn="l"/>
              </a:tabLst>
            </a:pPr>
            <a:r>
              <a:rPr lang="en-US" altLang="zh-CN" dirty="0" smtClean="0"/>
              <a:t>	</a:t>
            </a:r>
            <a:r>
              <a:rPr lang="en-US" altLang="zh-CN" sz="1800" dirty="0" smtClean="0">
                <a:solidFill>
                  <a:srgbClr val="000000"/>
                </a:solidFill>
                <a:latin typeface="MS Shell Dlg" pitchFamily="18" charset="0"/>
                <a:cs typeface="MS Shell Dlg" pitchFamily="18" charset="0"/>
              </a:rPr>
              <a:t>解：20</a:t>
            </a:r>
            <a:r>
              <a:rPr lang="en-US" altLang="zh-CN" sz="1200" baseline="30000" dirty="0" smtClean="0">
                <a:solidFill>
                  <a:srgbClr val="000000"/>
                </a:solidFill>
                <a:latin typeface="MS Shell Dlg" pitchFamily="18" charset="0"/>
                <a:cs typeface="MS Shell Dlg" pitchFamily="18" charset="0"/>
              </a:rPr>
              <a:t>0</a:t>
            </a:r>
            <a:r>
              <a:rPr lang="en-US" altLang="zh-CN" sz="1800" dirty="0" smtClean="0">
                <a:solidFill>
                  <a:srgbClr val="000000"/>
                </a:solidFill>
                <a:latin typeface="MS Shell Dlg" pitchFamily="18" charset="0"/>
                <a:cs typeface="MS Shell Dlg" pitchFamily="18" charset="0"/>
              </a:rPr>
              <a:t>C水的</a:t>
            </a:r>
            <a:r>
              <a:rPr lang="en-US" altLang="zh-CN" sz="1800" dirty="0" smtClean="0">
                <a:solidFill>
                  <a:srgbClr val="000000"/>
                </a:solidFill>
                <a:latin typeface="Cambria Math" pitchFamily="18" charset="0"/>
                <a:cs typeface="Cambria Math" pitchFamily="18" charset="0"/>
              </a:rPr>
              <a:t>𝜌</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998.2kg/m</a:t>
            </a:r>
            <a:r>
              <a:rPr lang="en-US" altLang="zh-CN" sz="1319" dirty="0" smtClean="0">
                <a:solidFill>
                  <a:srgbClr val="000000"/>
                </a:solidFill>
                <a:latin typeface="Cambria Math" pitchFamily="18" charset="0"/>
                <a:cs typeface="Cambria Math" pitchFamily="18" charset="0"/>
              </a:rPr>
              <a:t>3</a:t>
            </a:r>
            <a:r>
              <a:rPr lang="en-US" altLang="zh-CN" sz="1800" dirty="0" smtClean="0">
                <a:solidFill>
                  <a:srgbClr val="000000"/>
                </a:solidFill>
                <a:latin typeface="MS Shell Dlg" pitchFamily="18" charset="0"/>
                <a:cs typeface="MS Shell Dlg" pitchFamily="18" charset="0"/>
              </a:rPr>
              <a:t>，</a:t>
            </a:r>
            <a:r>
              <a:rPr lang="en-US" altLang="zh-CN" sz="1800" dirty="0" smtClean="0">
                <a:solidFill>
                  <a:srgbClr val="000000"/>
                </a:solidFill>
                <a:latin typeface="Times New Roman" pitchFamily="18" charset="0"/>
                <a:cs typeface="Times New Roman" pitchFamily="18" charset="0"/>
              </a:rPr>
              <a:t>查表</a:t>
            </a:r>
            <a:r>
              <a:rPr lang="en-US" altLang="zh-CN" sz="1800" dirty="0" smtClean="0">
                <a:solidFill>
                  <a:srgbClr val="000000"/>
                </a:solidFill>
                <a:latin typeface="Cambria Math" pitchFamily="18" charset="0"/>
                <a:cs typeface="Cambria Math" pitchFamily="18" charset="0"/>
              </a:rPr>
              <a:t>1</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6</a:t>
            </a:r>
            <a:r>
              <a:rPr lang="en-US" altLang="zh-CN" sz="1800" dirty="0" smtClean="0">
                <a:solidFill>
                  <a:srgbClr val="000000"/>
                </a:solidFill>
                <a:latin typeface="Times New Roman" pitchFamily="18" charset="0"/>
                <a:cs typeface="Times New Roman" pitchFamily="18" charset="0"/>
              </a:rPr>
              <a:t>，</a:t>
            </a:r>
            <a:r>
              <a:rPr lang="en-US" altLang="zh-CN" sz="1800" dirty="0" smtClean="0">
                <a:solidFill>
                  <a:srgbClr val="000000"/>
                </a:solidFill>
                <a:latin typeface="Cambria Math" pitchFamily="18" charset="0"/>
                <a:cs typeface="Cambria Math" pitchFamily="18" charset="0"/>
              </a:rPr>
              <a:t>𝜎</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0.0728N/m</a:t>
            </a:r>
          </a:p>
          <a:p>
            <a:pPr>
              <a:lnSpc>
                <a:spcPts val="1000"/>
              </a:lnSpc>
            </a:pPr>
            <a:endParaRPr lang="en-US" altLang="zh-CN" dirty="0" smtClean="0"/>
          </a:p>
          <a:p>
            <a:pPr>
              <a:lnSpc>
                <a:spcPts val="2200"/>
              </a:lnSpc>
              <a:tabLst>
                <a:tab pos="266700" algn="l"/>
                <a:tab pos="431800" algn="l"/>
                <a:tab pos="2476500" algn="l"/>
              </a:tabLst>
            </a:pPr>
            <a:r>
              <a:rPr lang="en-US" altLang="zh-CN" dirty="0" smtClean="0"/>
              <a:t>	</a:t>
            </a:r>
            <a:r>
              <a:rPr lang="en-US" altLang="zh-CN" sz="1800" dirty="0" smtClean="0">
                <a:solidFill>
                  <a:srgbClr val="000000"/>
                </a:solidFill>
                <a:latin typeface="MS Shell Dlg" pitchFamily="18" charset="0"/>
                <a:cs typeface="MS Shell Dlg" pitchFamily="18" charset="0"/>
              </a:rPr>
              <a:t>干净玻璃管的</a:t>
            </a:r>
            <a:r>
              <a:rPr lang="en-US" altLang="zh-CN" sz="1800" dirty="0" smtClean="0">
                <a:solidFill>
                  <a:srgbClr val="000000"/>
                </a:solidFill>
                <a:latin typeface="Cambria Math" pitchFamily="18" charset="0"/>
                <a:cs typeface="Cambria Math" pitchFamily="18" charset="0"/>
              </a:rPr>
              <a:t>𝜃</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1"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1892300" y="4089400"/>
            <a:ext cx="1346200" cy="609600"/>
          </a:xfrm>
          <a:prstGeom prst="rect">
            <a:avLst/>
          </a:prstGeom>
          <a:noFill/>
        </p:spPr>
        <p:txBody>
          <a:bodyPr wrap="none" lIns="0" tIns="0" rIns="0" rtlCol="0">
            <a:spAutoFit/>
          </a:bodyPr>
          <a:lstStyle/>
          <a:p>
            <a:pPr>
              <a:lnSpc>
                <a:spcPts val="2200"/>
              </a:lnSpc>
              <a:tabLst>
                <a:tab pos="469900" algn="l"/>
                <a:tab pos="1016000" algn="l"/>
              </a:tabLst>
            </a:pPr>
            <a:r>
              <a:rPr lang="en-US" altLang="zh-CN" dirty="0" smtClean="0"/>
              <a:t>		</a:t>
            </a:r>
            <a:r>
              <a:rPr lang="en-US" altLang="zh-CN" sz="2004" u="sng" dirty="0" smtClean="0">
                <a:solidFill>
                  <a:srgbClr val="000000"/>
                </a:solidFill>
                <a:latin typeface="Cambria Math" pitchFamily="18" charset="0"/>
                <a:cs typeface="Cambria Math" pitchFamily="18" charset="0"/>
              </a:rPr>
              <a:t>𝑭</a:t>
            </a:r>
            <a:r>
              <a:rPr lang="en-US" altLang="zh-CN" sz="1464" u="sng" dirty="0" smtClean="0">
                <a:solidFill>
                  <a:srgbClr val="000000"/>
                </a:solidFill>
                <a:latin typeface="Cambria Math" pitchFamily="18" charset="0"/>
                <a:cs typeface="Cambria Math" pitchFamily="18" charset="0"/>
              </a:rPr>
              <a:t>m</a:t>
            </a:r>
          </a:p>
          <a:p>
            <a:pPr>
              <a:lnSpc>
                <a:spcPts val="1200"/>
              </a:lnSpc>
              <a:tabLst>
                <a:tab pos="469900" algn="l"/>
                <a:tab pos="1016000" algn="l"/>
              </a:tabLst>
            </a:pPr>
            <a:r>
              <a:rPr lang="en-US" altLang="zh-CN" sz="2004" dirty="0" smtClean="0">
                <a:solidFill>
                  <a:srgbClr val="000000"/>
                </a:solidFill>
                <a:latin typeface="Cambria Math" pitchFamily="18" charset="0"/>
                <a:cs typeface="Cambria Math" pitchFamily="18" charset="0"/>
              </a:rPr>
              <a:t>𝒇</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lim</a:t>
            </a:r>
          </a:p>
          <a:p>
            <a:pPr>
              <a:lnSpc>
                <a:spcPts val="1300"/>
              </a:lnSpc>
              <a:tabLst>
                <a:tab pos="469900" algn="l"/>
                <a:tab pos="1016000" algn="l"/>
              </a:tabLst>
            </a:pPr>
            <a:r>
              <a:rPr lang="en-US" altLang="zh-CN" dirty="0" smtClean="0"/>
              <a:t>	</a:t>
            </a:r>
            <a:r>
              <a:rPr lang="en-US" altLang="zh-CN" sz="1464" dirty="0" smtClean="0">
                <a:solidFill>
                  <a:srgbClr val="000000"/>
                </a:solidFill>
                <a:latin typeface="Cambria Math" pitchFamily="18" charset="0"/>
                <a:cs typeface="Cambria Math" pitchFamily="18" charset="0"/>
              </a:rPr>
              <a:t>∆𝑉→0</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𝑚</a:t>
            </a:r>
          </a:p>
        </p:txBody>
      </p:sp>
      <p:sp>
        <p:nvSpPr>
          <p:cNvPr id="12" name="TextBox 1"/>
          <p:cNvSpPr txBox="1"/>
          <p:nvPr/>
        </p:nvSpPr>
        <p:spPr>
          <a:xfrm>
            <a:off x="3314700" y="4267200"/>
            <a:ext cx="1778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a:t>
            </a:r>
          </a:p>
        </p:txBody>
      </p:sp>
      <p:sp>
        <p:nvSpPr>
          <p:cNvPr id="13" name="TextBox 1"/>
          <p:cNvSpPr txBox="1"/>
          <p:nvPr/>
        </p:nvSpPr>
        <p:spPr>
          <a:xfrm>
            <a:off x="3581400" y="4089400"/>
            <a:ext cx="419100" cy="609600"/>
          </a:xfrm>
          <a:prstGeom prst="rect">
            <a:avLst/>
          </a:prstGeom>
          <a:noFill/>
        </p:spPr>
        <p:txBody>
          <a:bodyPr wrap="none" lIns="0" tIns="0" rIns="0" rtlCol="0">
            <a:spAutoFit/>
          </a:bodyPr>
          <a:lstStyle/>
          <a:p>
            <a:pPr>
              <a:lnSpc>
                <a:spcPts val="2200"/>
              </a:lnSpc>
              <a:tabLst>
                <a:tab pos="114300" algn="l"/>
              </a:tabLst>
            </a:pPr>
            <a:r>
              <a:rPr lang="en-US" altLang="zh-CN" sz="2004" u="sng" dirty="0" smtClean="0">
                <a:solidFill>
                  <a:srgbClr val="000000"/>
                </a:solidFill>
                <a:latin typeface="Cambria Math" pitchFamily="18" charset="0"/>
                <a:cs typeface="Cambria Math" pitchFamily="18" charset="0"/>
              </a:rPr>
              <a:t>𝐹</a:t>
            </a:r>
            <a:r>
              <a:rPr lang="en-US" altLang="zh-CN" sz="1464" dirty="0" smtClean="0">
                <a:latin typeface="Times New Roman" pitchFamily="18" charset="0"/>
                <a:cs typeface="Times New Roman" pitchFamily="18" charset="0"/>
              </a:rPr>
              <a:t> </a:t>
            </a:r>
            <a:r>
              <a:rPr lang="en-US" altLang="zh-CN" sz="1464" u="sng" dirty="0" smtClean="0">
                <a:solidFill>
                  <a:srgbClr val="000000"/>
                </a:solidFill>
                <a:latin typeface="Cambria Math" pitchFamily="18" charset="0"/>
                <a:cs typeface="Cambria Math" pitchFamily="18" charset="0"/>
              </a:rPr>
              <a:t>m.𝑥</a:t>
            </a:r>
          </a:p>
          <a:p>
            <a:pPr>
              <a:lnSpc>
                <a:spcPts val="2500"/>
              </a:lnSpc>
              <a:tabLst>
                <a:tab pos="114300" algn="l"/>
              </a:tabLst>
            </a:pPr>
            <a:r>
              <a:rPr lang="en-US" altLang="zh-CN" dirty="0" smtClean="0"/>
              <a:t>	</a:t>
            </a:r>
            <a:r>
              <a:rPr lang="en-US" altLang="zh-CN" sz="2004" dirty="0" smtClean="0">
                <a:solidFill>
                  <a:srgbClr val="000000"/>
                </a:solidFill>
                <a:latin typeface="Cambria Math" pitchFamily="18" charset="0"/>
                <a:cs typeface="Cambria Math" pitchFamily="18" charset="0"/>
              </a:rPr>
              <a:t>𝑚</a:t>
            </a:r>
          </a:p>
        </p:txBody>
      </p:sp>
      <p:sp>
        <p:nvSpPr>
          <p:cNvPr id="14" name="TextBox 1"/>
          <p:cNvSpPr txBox="1"/>
          <p:nvPr/>
        </p:nvSpPr>
        <p:spPr>
          <a:xfrm>
            <a:off x="4064000" y="4267200"/>
            <a:ext cx="3302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𝒊</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15" name="TextBox 1"/>
          <p:cNvSpPr txBox="1"/>
          <p:nvPr/>
        </p:nvSpPr>
        <p:spPr>
          <a:xfrm>
            <a:off x="4457700" y="4076700"/>
            <a:ext cx="431800" cy="622300"/>
          </a:xfrm>
          <a:prstGeom prst="rect">
            <a:avLst/>
          </a:prstGeom>
          <a:noFill/>
        </p:spPr>
        <p:txBody>
          <a:bodyPr wrap="none" lIns="0" tIns="0" rIns="0" rtlCol="0">
            <a:spAutoFit/>
          </a:bodyPr>
          <a:lstStyle/>
          <a:p>
            <a:pPr>
              <a:lnSpc>
                <a:spcPts val="2200"/>
              </a:lnSpc>
              <a:tabLst>
                <a:tab pos="114300" algn="l"/>
              </a:tabLst>
            </a:pPr>
            <a:r>
              <a:rPr lang="en-US" altLang="zh-CN" sz="2004" u="sng" dirty="0" smtClean="0">
                <a:solidFill>
                  <a:srgbClr val="000000"/>
                </a:solidFill>
                <a:latin typeface="Cambria Math" pitchFamily="18" charset="0"/>
                <a:cs typeface="Cambria Math" pitchFamily="18" charset="0"/>
              </a:rPr>
              <a:t>𝐹</a:t>
            </a:r>
            <a:r>
              <a:rPr lang="en-US" altLang="zh-CN" sz="1464" dirty="0" smtClean="0">
                <a:latin typeface="Times New Roman" pitchFamily="18" charset="0"/>
                <a:cs typeface="Times New Roman" pitchFamily="18" charset="0"/>
              </a:rPr>
              <a:t> </a:t>
            </a:r>
            <a:r>
              <a:rPr lang="en-US" altLang="zh-CN" sz="1464" u="sng" dirty="0" smtClean="0">
                <a:solidFill>
                  <a:srgbClr val="000000"/>
                </a:solidFill>
                <a:latin typeface="Cambria Math" pitchFamily="18" charset="0"/>
                <a:cs typeface="Cambria Math" pitchFamily="18" charset="0"/>
              </a:rPr>
              <a:t>m.𝑦</a:t>
            </a:r>
          </a:p>
          <a:p>
            <a:pPr>
              <a:lnSpc>
                <a:spcPts val="2600"/>
              </a:lnSpc>
              <a:tabLst>
                <a:tab pos="114300" algn="l"/>
              </a:tabLst>
            </a:pPr>
            <a:r>
              <a:rPr lang="en-US" altLang="zh-CN" dirty="0" smtClean="0"/>
              <a:t>	</a:t>
            </a:r>
            <a:r>
              <a:rPr lang="en-US" altLang="zh-CN" sz="2004" dirty="0" smtClean="0">
                <a:solidFill>
                  <a:srgbClr val="000000"/>
                </a:solidFill>
                <a:latin typeface="Cambria Math" pitchFamily="18" charset="0"/>
                <a:cs typeface="Cambria Math" pitchFamily="18" charset="0"/>
              </a:rPr>
              <a:t>𝑚</a:t>
            </a:r>
          </a:p>
        </p:txBody>
      </p:sp>
      <p:sp>
        <p:nvSpPr>
          <p:cNvPr id="16" name="TextBox 1"/>
          <p:cNvSpPr txBox="1"/>
          <p:nvPr/>
        </p:nvSpPr>
        <p:spPr>
          <a:xfrm>
            <a:off x="4953000" y="4267200"/>
            <a:ext cx="3429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𝒋</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17" name="TextBox 1"/>
          <p:cNvSpPr txBox="1"/>
          <p:nvPr/>
        </p:nvSpPr>
        <p:spPr>
          <a:xfrm>
            <a:off x="5346700" y="4089400"/>
            <a:ext cx="406400" cy="609600"/>
          </a:xfrm>
          <a:prstGeom prst="rect">
            <a:avLst/>
          </a:prstGeom>
          <a:noFill/>
        </p:spPr>
        <p:txBody>
          <a:bodyPr wrap="none" lIns="0" tIns="0" rIns="0" rtlCol="0">
            <a:spAutoFit/>
          </a:bodyPr>
          <a:lstStyle/>
          <a:p>
            <a:pPr>
              <a:lnSpc>
                <a:spcPts val="2200"/>
              </a:lnSpc>
              <a:tabLst>
                <a:tab pos="114300" algn="l"/>
              </a:tabLst>
            </a:pPr>
            <a:r>
              <a:rPr lang="en-US" altLang="zh-CN" sz="2004" u="sng" dirty="0" smtClean="0">
                <a:solidFill>
                  <a:srgbClr val="000000"/>
                </a:solidFill>
                <a:latin typeface="Cambria Math" pitchFamily="18" charset="0"/>
                <a:cs typeface="Cambria Math" pitchFamily="18" charset="0"/>
              </a:rPr>
              <a:t>𝐹</a:t>
            </a:r>
            <a:r>
              <a:rPr lang="en-US" altLang="zh-CN" sz="1464" dirty="0" smtClean="0">
                <a:latin typeface="Times New Roman" pitchFamily="18" charset="0"/>
                <a:cs typeface="Times New Roman" pitchFamily="18" charset="0"/>
              </a:rPr>
              <a:t> </a:t>
            </a:r>
            <a:r>
              <a:rPr lang="en-US" altLang="zh-CN" sz="1464" u="sng" dirty="0" smtClean="0">
                <a:solidFill>
                  <a:srgbClr val="000000"/>
                </a:solidFill>
                <a:latin typeface="Cambria Math" pitchFamily="18" charset="0"/>
                <a:cs typeface="Cambria Math" pitchFamily="18" charset="0"/>
              </a:rPr>
              <a:t>m.𝑧</a:t>
            </a:r>
          </a:p>
          <a:p>
            <a:pPr>
              <a:lnSpc>
                <a:spcPts val="2500"/>
              </a:lnSpc>
              <a:tabLst>
                <a:tab pos="114300" algn="l"/>
              </a:tabLst>
            </a:pPr>
            <a:r>
              <a:rPr lang="en-US" altLang="zh-CN" dirty="0" smtClean="0"/>
              <a:t>	</a:t>
            </a:r>
            <a:r>
              <a:rPr lang="en-US" altLang="zh-CN" sz="2004" dirty="0" smtClean="0">
                <a:solidFill>
                  <a:srgbClr val="000000"/>
                </a:solidFill>
                <a:latin typeface="Cambria Math" pitchFamily="18" charset="0"/>
                <a:cs typeface="Cambria Math" pitchFamily="18" charset="0"/>
              </a:rPr>
              <a:t>𝑚</a:t>
            </a:r>
          </a:p>
        </p:txBody>
      </p:sp>
      <p:sp>
        <p:nvSpPr>
          <p:cNvPr id="18" name="TextBox 1"/>
          <p:cNvSpPr txBox="1"/>
          <p:nvPr/>
        </p:nvSpPr>
        <p:spPr>
          <a:xfrm>
            <a:off x="5829300" y="4267200"/>
            <a:ext cx="20828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Cambria Math" pitchFamily="18" charset="0"/>
                <a:cs typeface="Cambria Math" pitchFamily="18" charset="0"/>
              </a:rPr>
              <a:t>𝒌</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𝑓</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𝑥</a:t>
            </a:r>
            <a:r>
              <a:rPr lang="en-US" altLang="zh-CN" sz="2004" dirty="0" smtClean="0">
                <a:solidFill>
                  <a:srgbClr val="000000"/>
                </a:solidFill>
                <a:latin typeface="Cambria Math" pitchFamily="18" charset="0"/>
                <a:cs typeface="Cambria Math" pitchFamily="18" charset="0"/>
              </a:rPr>
              <a:t>𝒊</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𝑓</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𝑦</a:t>
            </a:r>
            <a:r>
              <a:rPr lang="en-US" altLang="zh-CN" sz="2004" dirty="0" smtClean="0">
                <a:solidFill>
                  <a:srgbClr val="000000"/>
                </a:solidFill>
                <a:latin typeface="Cambria Math" pitchFamily="18" charset="0"/>
                <a:cs typeface="Cambria Math" pitchFamily="18" charset="0"/>
              </a:rPr>
              <a:t>𝒋</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𝑓</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𝑧</a:t>
            </a:r>
            <a:r>
              <a:rPr lang="en-US" altLang="zh-CN" sz="2004" dirty="0" smtClean="0">
                <a:solidFill>
                  <a:srgbClr val="000000"/>
                </a:solidFill>
                <a:latin typeface="Cambria Math" pitchFamily="18" charset="0"/>
                <a:cs typeface="Cambria Math" pitchFamily="18" charset="0"/>
              </a:rPr>
              <a:t>𝒌</a:t>
            </a:r>
          </a:p>
        </p:txBody>
      </p:sp>
      <p:sp>
        <p:nvSpPr>
          <p:cNvPr id="19" name="TextBox 1"/>
          <p:cNvSpPr txBox="1"/>
          <p:nvPr/>
        </p:nvSpPr>
        <p:spPr>
          <a:xfrm>
            <a:off x="1066800" y="914400"/>
            <a:ext cx="7437934" cy="2828980"/>
          </a:xfrm>
          <a:prstGeom prst="rect">
            <a:avLst/>
          </a:prstGeom>
          <a:noFill/>
        </p:spPr>
        <p:txBody>
          <a:bodyPr wrap="none" lIns="0" tIns="0" rIns="0" rtlCol="0">
            <a:spAutoFit/>
          </a:bodyPr>
          <a:lstStyle/>
          <a:p>
            <a:pPr>
              <a:lnSpc>
                <a:spcPts val="2400"/>
              </a:lnSpc>
              <a:tabLst>
                <a:tab pos="508000" algn="l"/>
                <a:tab pos="2171700" algn="l"/>
              </a:tabLst>
            </a:pPr>
            <a:r>
              <a:rPr lang="en-US" altLang="zh-CN" dirty="0" smtClean="0"/>
              <a:t>		</a:t>
            </a:r>
            <a:r>
              <a:rPr lang="en-US" altLang="zh-CN" sz="2400" dirty="0" smtClean="0">
                <a:solidFill>
                  <a:srgbClr val="000000"/>
                </a:solidFill>
                <a:latin typeface="黑体" pitchFamily="18" charset="0"/>
                <a:cs typeface="黑体" pitchFamily="18" charset="0"/>
              </a:rPr>
              <a:t>1.6</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作用在流体上的力</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tab pos="508000" algn="l"/>
                <a:tab pos="2171700" algn="l"/>
              </a:tabLst>
            </a:pPr>
            <a:r>
              <a:rPr lang="en-US" altLang="zh-CN" dirty="0" smtClean="0"/>
              <a:t>	</a:t>
            </a:r>
            <a:r>
              <a:rPr lang="en-US" altLang="zh-CN" sz="2004" dirty="0" smtClean="0">
                <a:solidFill>
                  <a:srgbClr val="000000"/>
                </a:solidFill>
                <a:latin typeface="黑体" pitchFamily="18" charset="0"/>
                <a:cs typeface="黑体" pitchFamily="18" charset="0"/>
              </a:rPr>
              <a:t>1.质量力</a:t>
            </a:r>
          </a:p>
          <a:p>
            <a:pPr>
              <a:lnSpc>
                <a:spcPts val="1000"/>
              </a:lnSpc>
            </a:pPr>
            <a:endParaRPr lang="en-US" altLang="zh-CN" dirty="0" smtClean="0"/>
          </a:p>
          <a:p>
            <a:pPr>
              <a:lnSpc>
                <a:spcPts val="2500"/>
              </a:lnSpc>
              <a:tabLst>
                <a:tab pos="508000" algn="l"/>
                <a:tab pos="2171700" algn="l"/>
              </a:tabLst>
            </a:pPr>
            <a:r>
              <a:rPr lang="en-US" altLang="zh-CN" dirty="0" smtClean="0"/>
              <a:t>	</a:t>
            </a:r>
            <a:r>
              <a:rPr lang="en-US" altLang="zh-CN" sz="2004" b="1" dirty="0" smtClean="0">
                <a:solidFill>
                  <a:srgbClr val="000000"/>
                </a:solidFill>
                <a:latin typeface="Times New Roman" pitchFamily="18" charset="0"/>
                <a:cs typeface="Times New Roman" pitchFamily="18" charset="0"/>
              </a:rPr>
              <a:t>质量力作用在每个流体的质点上，并与流体质量成正比</a:t>
            </a:r>
            <a:r>
              <a:rPr lang="en-US" altLang="zh-CN" sz="2004" dirty="0" smtClean="0">
                <a:solidFill>
                  <a:srgbClr val="000000"/>
                </a:solidFill>
                <a:latin typeface="Times New Roman" pitchFamily="18" charset="0"/>
                <a:cs typeface="Times New Roman" pitchFamily="18" charset="0"/>
              </a:rPr>
              <a:t>，它是</a:t>
            </a:r>
          </a:p>
          <a:p>
            <a:pPr>
              <a:lnSpc>
                <a:spcPts val="1000"/>
              </a:lnSpc>
            </a:pPr>
            <a:endParaRPr lang="en-US" altLang="zh-CN" dirty="0" smtClean="0"/>
          </a:p>
          <a:p>
            <a:pPr>
              <a:lnSpc>
                <a:spcPts val="2600"/>
              </a:lnSpc>
              <a:tabLst>
                <a:tab pos="508000" algn="l"/>
                <a:tab pos="2171700" algn="l"/>
              </a:tabLst>
            </a:pPr>
            <a:r>
              <a:rPr lang="en-US" altLang="zh-CN" sz="2004" dirty="0" smtClean="0">
                <a:solidFill>
                  <a:srgbClr val="000000"/>
                </a:solidFill>
                <a:latin typeface="Times New Roman" pitchFamily="18" charset="0"/>
                <a:cs typeface="Times New Roman" pitchFamily="18" charset="0"/>
              </a:rPr>
              <a:t>由流体的质量而引起的力，不是因流体与其它物体接触而产生的，</a:t>
            </a:r>
          </a:p>
          <a:p>
            <a:pPr>
              <a:lnSpc>
                <a:spcPts val="1000"/>
              </a:lnSpc>
            </a:pPr>
            <a:endParaRPr lang="en-US" altLang="zh-CN" dirty="0" smtClean="0"/>
          </a:p>
          <a:p>
            <a:pPr>
              <a:lnSpc>
                <a:spcPts val="2500"/>
              </a:lnSpc>
              <a:tabLst>
                <a:tab pos="508000" algn="l"/>
                <a:tab pos="2171700" algn="l"/>
              </a:tabLst>
            </a:pPr>
            <a:r>
              <a:rPr lang="en-US" altLang="zh-CN" sz="2004" b="1" dirty="0" smtClean="0">
                <a:solidFill>
                  <a:srgbClr val="000000"/>
                </a:solidFill>
                <a:latin typeface="Times New Roman" pitchFamily="18" charset="0"/>
                <a:cs typeface="Times New Roman" pitchFamily="18" charset="0"/>
              </a:rPr>
              <a:t>属于非接触力，常见的有：重力和惯性力。</a:t>
            </a:r>
          </a:p>
          <a:p>
            <a:pPr>
              <a:lnSpc>
                <a:spcPts val="1000"/>
              </a:lnSpc>
            </a:pPr>
            <a:endParaRPr lang="en-US" altLang="zh-CN" dirty="0" smtClean="0"/>
          </a:p>
          <a:p>
            <a:pPr>
              <a:lnSpc>
                <a:spcPts val="2700"/>
              </a:lnSpc>
              <a:tabLst>
                <a:tab pos="508000" algn="l"/>
                <a:tab pos="2171700" algn="l"/>
              </a:tabLst>
            </a:pPr>
            <a:r>
              <a:rPr lang="en-US" altLang="zh-CN" sz="2006" dirty="0" smtClean="0">
                <a:solidFill>
                  <a:srgbClr val="000000"/>
                </a:solidFill>
                <a:latin typeface="Times New Roman" pitchFamily="18" charset="0"/>
                <a:cs typeface="Times New Roman" pitchFamily="18" charset="0"/>
              </a:rPr>
              <a:t>单位质量流体所受到的质量力为</a:t>
            </a:r>
            <a:r>
              <a:rPr lang="en-US" altLang="zh-CN" sz="2006" dirty="0" smtClean="0">
                <a:solidFill>
                  <a:srgbClr val="000000"/>
                </a:solidFill>
                <a:latin typeface="Cambria Math" pitchFamily="18" charset="0"/>
                <a:cs typeface="Cambria Math" pitchFamily="18" charset="0"/>
              </a:rPr>
              <a:t>𝒇</a:t>
            </a:r>
            <a:r>
              <a:rPr lang="en-US" altLang="zh-CN" sz="2006" dirty="0" smtClean="0">
                <a:solidFill>
                  <a:srgbClr val="000000"/>
                </a:solidFill>
                <a:latin typeface="Times New Roman" pitchFamily="18" charset="0"/>
                <a:cs typeface="Times New Roman" pitchFamily="18" charset="0"/>
              </a:rPr>
              <a:t>，则：</a:t>
            </a:r>
          </a:p>
        </p:txBody>
      </p:sp>
      <p:sp>
        <p:nvSpPr>
          <p:cNvPr id="20" name="TextBox 1"/>
          <p:cNvSpPr txBox="1"/>
          <p:nvPr/>
        </p:nvSpPr>
        <p:spPr>
          <a:xfrm>
            <a:off x="723900" y="4940300"/>
            <a:ext cx="7502054" cy="1341393"/>
          </a:xfrm>
          <a:prstGeom prst="rect">
            <a:avLst/>
          </a:prstGeom>
          <a:noFill/>
        </p:spPr>
        <p:txBody>
          <a:bodyPr wrap="none" lIns="0" tIns="0" rIns="0" rtlCol="0">
            <a:spAutoFit/>
          </a:bodyPr>
          <a:lstStyle/>
          <a:p>
            <a:pPr>
              <a:lnSpc>
                <a:spcPts val="2000"/>
              </a:lnSpc>
              <a:tabLst>
                <a:tab pos="571500" algn="l"/>
                <a:tab pos="16256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流体力学中经常遇到作用在流体上的质量力只有重力的情形，</a:t>
            </a:r>
          </a:p>
          <a:p>
            <a:pPr>
              <a:lnSpc>
                <a:spcPts val="1000"/>
              </a:lnSpc>
            </a:pPr>
            <a:endParaRPr lang="en-US" altLang="zh-CN" dirty="0" smtClean="0"/>
          </a:p>
          <a:p>
            <a:pPr>
              <a:lnSpc>
                <a:spcPts val="2700"/>
              </a:lnSpc>
              <a:tabLst>
                <a:tab pos="571500" algn="l"/>
                <a:tab pos="1625600" algn="l"/>
              </a:tabLst>
            </a:pPr>
            <a:r>
              <a:rPr lang="en-US" altLang="zh-CN" sz="2004" dirty="0" smtClean="0">
                <a:solidFill>
                  <a:srgbClr val="000000"/>
                </a:solidFill>
                <a:latin typeface="Times New Roman" pitchFamily="18" charset="0"/>
                <a:cs typeface="Times New Roman" pitchFamily="18" charset="0"/>
              </a:rPr>
              <a:t>如果取铅直向上的方向为</a:t>
            </a:r>
            <a:r>
              <a:rPr lang="en-US" altLang="zh-CN" sz="2004" dirty="0" smtClean="0">
                <a:solidFill>
                  <a:srgbClr val="000000"/>
                </a:solidFill>
                <a:latin typeface="Cambria Math" pitchFamily="18" charset="0"/>
                <a:cs typeface="Cambria Math" pitchFamily="18" charset="0"/>
              </a:rPr>
              <a:t>𝑧</a:t>
            </a:r>
            <a:r>
              <a:rPr lang="en-US" altLang="zh-CN" sz="2004" dirty="0" smtClean="0">
                <a:solidFill>
                  <a:srgbClr val="000000"/>
                </a:solidFill>
                <a:latin typeface="Times New Roman" pitchFamily="18" charset="0"/>
                <a:cs typeface="Times New Roman" pitchFamily="18" charset="0"/>
              </a:rPr>
              <a:t>轴的正方向，则有</a:t>
            </a:r>
          </a:p>
          <a:p>
            <a:pPr>
              <a:lnSpc>
                <a:spcPts val="1000"/>
              </a:lnSpc>
            </a:pPr>
            <a:endParaRPr lang="en-US" altLang="zh-CN" dirty="0" smtClean="0"/>
          </a:p>
          <a:p>
            <a:pPr>
              <a:lnSpc>
                <a:spcPts val="3400"/>
              </a:lnSpc>
              <a:tabLst>
                <a:tab pos="571500" algn="l"/>
                <a:tab pos="1625600" algn="l"/>
              </a:tabLst>
            </a:pPr>
            <a:r>
              <a:rPr lang="en-US" altLang="zh-CN" dirty="0" smtClean="0"/>
              <a:t>		</a:t>
            </a:r>
            <a:r>
              <a:rPr lang="en-US" altLang="zh-CN" sz="2004" dirty="0" smtClean="0">
                <a:solidFill>
                  <a:srgbClr val="000000"/>
                </a:solidFill>
                <a:latin typeface="Cambria Math" pitchFamily="18" charset="0"/>
                <a:cs typeface="Cambria Math" pitchFamily="18" charset="0"/>
              </a:rPr>
              <a:t>𝑓</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𝑥</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𝑓</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𝑦</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0</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Cambria Math" pitchFamily="18" charset="0"/>
                <a:cs typeface="Cambria Math" pitchFamily="18" charset="0"/>
              </a:rPr>
              <a:t>𝑓</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𝑧</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−𝑚g/𝑚</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−g</a:t>
            </a:r>
          </a:p>
        </p:txBody>
      </p:sp>
      <p:sp>
        <p:nvSpPr>
          <p:cNvPr id="21" name="TextBox 1"/>
          <p:cNvSpPr txBox="1"/>
          <p:nvPr/>
        </p:nvSpPr>
        <p:spPr>
          <a:xfrm>
            <a:off x="3175000" y="292100"/>
            <a:ext cx="762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4" action="ppaction://hlinksldjump"/>
              </a:rPr>
              <a:t>第1章</a:t>
            </a:r>
          </a:p>
        </p:txBody>
      </p:sp>
      <p:sp>
        <p:nvSpPr>
          <p:cNvPr id="22" name="TextBox 1"/>
          <p:cNvSpPr txBox="1"/>
          <p:nvPr/>
        </p:nvSpPr>
        <p:spPr>
          <a:xfrm>
            <a:off x="4241800" y="292100"/>
            <a:ext cx="1524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4" action="ppaction://hlinksldjump"/>
              </a:rPr>
              <a:t>流体的性质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1"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1282700" y="927100"/>
            <a:ext cx="1162178" cy="302647"/>
          </a:xfrm>
          <a:prstGeom prst="rect">
            <a:avLst/>
          </a:prstGeom>
          <a:noFill/>
        </p:spPr>
        <p:txBody>
          <a:bodyPr wrap="none" lIns="0" tIns="0" rIns="0" rtlCol="0">
            <a:spAutoFit/>
          </a:bodyPr>
          <a:lstStyle/>
          <a:p>
            <a:pPr>
              <a:lnSpc>
                <a:spcPts val="2000"/>
              </a:lnSpc>
              <a:tabLst/>
            </a:pPr>
            <a:r>
              <a:rPr lang="en-US" altLang="zh-CN" sz="2004" b="1" dirty="0" smtClean="0">
                <a:solidFill>
                  <a:srgbClr val="000000"/>
                </a:solidFill>
                <a:latin typeface="黑体" pitchFamily="18" charset="0"/>
                <a:cs typeface="黑体" pitchFamily="18" charset="0"/>
              </a:rPr>
              <a:t>2.</a:t>
            </a:r>
            <a:r>
              <a:rPr lang="en-US" altLang="zh-CN" sz="2004" b="1" dirty="0" smtClean="0">
                <a:latin typeface="Times New Roman" pitchFamily="18" charset="0"/>
                <a:cs typeface="Times New Roman" pitchFamily="18" charset="0"/>
              </a:rPr>
              <a:t>  </a:t>
            </a:r>
            <a:r>
              <a:rPr lang="en-US" altLang="zh-CN" sz="2004" b="1" dirty="0" smtClean="0">
                <a:solidFill>
                  <a:srgbClr val="000000"/>
                </a:solidFill>
                <a:latin typeface="黑体" pitchFamily="18" charset="0"/>
                <a:cs typeface="黑体" pitchFamily="18" charset="0"/>
              </a:rPr>
              <a:t>表面力</a:t>
            </a:r>
          </a:p>
        </p:txBody>
      </p:sp>
      <p:sp>
        <p:nvSpPr>
          <p:cNvPr id="12" name="TextBox 1"/>
          <p:cNvSpPr txBox="1"/>
          <p:nvPr/>
        </p:nvSpPr>
        <p:spPr>
          <a:xfrm>
            <a:off x="774700" y="1409700"/>
            <a:ext cx="7955704" cy="1225977"/>
          </a:xfrm>
          <a:prstGeom prst="rect">
            <a:avLst/>
          </a:prstGeom>
          <a:noFill/>
        </p:spPr>
        <p:txBody>
          <a:bodyPr wrap="none" lIns="0" tIns="0" rIns="0" rtlCol="0">
            <a:spAutoFit/>
          </a:bodyPr>
          <a:lstStyle/>
          <a:p>
            <a:pPr>
              <a:lnSpc>
                <a:spcPts val="2000"/>
              </a:lnSpc>
              <a:tabLst>
                <a:tab pos="508000" algn="l"/>
              </a:tabLst>
            </a:pPr>
            <a:r>
              <a:rPr lang="en-US" altLang="zh-CN" dirty="0" smtClean="0"/>
              <a:t>	</a:t>
            </a:r>
            <a:r>
              <a:rPr lang="en-US" altLang="zh-CN" sz="2004" b="1" dirty="0" smtClean="0">
                <a:solidFill>
                  <a:srgbClr val="000000"/>
                </a:solidFill>
                <a:latin typeface="Times New Roman" pitchFamily="18" charset="0"/>
                <a:cs typeface="Times New Roman" pitchFamily="18" charset="0"/>
              </a:rPr>
              <a:t>表面力</a:t>
            </a:r>
            <a:r>
              <a:rPr lang="en-US" altLang="zh-CN" sz="2004" dirty="0" smtClean="0">
                <a:solidFill>
                  <a:srgbClr val="000000"/>
                </a:solidFill>
                <a:latin typeface="Times New Roman" pitchFamily="18" charset="0"/>
                <a:cs typeface="Times New Roman" pitchFamily="18" charset="0"/>
              </a:rPr>
              <a:t>是作用于所研究的流体表面上，并与作用面的面积成正比。</a:t>
            </a:r>
          </a:p>
          <a:p>
            <a:pPr>
              <a:lnSpc>
                <a:spcPts val="1000"/>
              </a:lnSpc>
            </a:pPr>
            <a:endParaRPr lang="en-US" altLang="zh-CN" dirty="0" smtClean="0"/>
          </a:p>
          <a:p>
            <a:pPr>
              <a:lnSpc>
                <a:spcPts val="2600"/>
              </a:lnSpc>
              <a:tabLst>
                <a:tab pos="508000" algn="l"/>
              </a:tabLst>
            </a:pPr>
            <a:r>
              <a:rPr lang="en-US" altLang="zh-CN" sz="2006" dirty="0" smtClean="0">
                <a:solidFill>
                  <a:srgbClr val="000000"/>
                </a:solidFill>
                <a:latin typeface="Times New Roman" pitchFamily="18" charset="0"/>
                <a:cs typeface="Times New Roman" pitchFamily="18" charset="0"/>
              </a:rPr>
              <a:t>表面力是由和流体相接触的其它流体或物体作用在分界面上的力，属</a:t>
            </a:r>
          </a:p>
          <a:p>
            <a:pPr>
              <a:lnSpc>
                <a:spcPts val="1000"/>
              </a:lnSpc>
            </a:pPr>
            <a:endParaRPr lang="en-US" altLang="zh-CN" dirty="0" smtClean="0"/>
          </a:p>
          <a:p>
            <a:pPr>
              <a:lnSpc>
                <a:spcPts val="2600"/>
              </a:lnSpc>
              <a:tabLst>
                <a:tab pos="508000" algn="l"/>
              </a:tabLst>
            </a:pPr>
            <a:r>
              <a:rPr lang="en-US" altLang="zh-CN" sz="2004" dirty="0" err="1" smtClean="0">
                <a:solidFill>
                  <a:srgbClr val="000000"/>
                </a:solidFill>
                <a:latin typeface="Times New Roman" pitchFamily="18" charset="0"/>
                <a:cs typeface="Times New Roman" pitchFamily="18" charset="0"/>
              </a:rPr>
              <a:t>于接触力，如大气压力</a:t>
            </a:r>
            <a:r>
              <a:rPr lang="en-US" altLang="zh-CN" sz="2004" dirty="0" smtClean="0">
                <a:solidFill>
                  <a:srgbClr val="000000"/>
                </a:solidFill>
                <a:latin typeface="Times New Roman" pitchFamily="18" charset="0"/>
                <a:cs typeface="Times New Roman" pitchFamily="18" charset="0"/>
              </a:rPr>
              <a:t>。</a:t>
            </a:r>
          </a:p>
        </p:txBody>
      </p:sp>
      <p:sp>
        <p:nvSpPr>
          <p:cNvPr id="13" name="TextBox 1"/>
          <p:cNvSpPr txBox="1"/>
          <p:nvPr/>
        </p:nvSpPr>
        <p:spPr>
          <a:xfrm>
            <a:off x="774700" y="2768600"/>
            <a:ext cx="7713650" cy="769441"/>
          </a:xfrm>
          <a:prstGeom prst="rect">
            <a:avLst/>
          </a:prstGeom>
          <a:noFill/>
        </p:spPr>
        <p:txBody>
          <a:bodyPr wrap="none" lIns="0" tIns="0" rIns="0" rtlCol="0">
            <a:spAutoFit/>
          </a:bodyPr>
          <a:lstStyle/>
          <a:p>
            <a:pPr>
              <a:lnSpc>
                <a:spcPts val="2200"/>
              </a:lnSpc>
              <a:tabLst>
                <a:tab pos="508000" algn="l"/>
              </a:tabLst>
            </a:pPr>
            <a:r>
              <a:rPr lang="en-US" altLang="zh-CN" dirty="0" smtClean="0"/>
              <a:t>	</a:t>
            </a:r>
            <a:r>
              <a:rPr lang="en-US" altLang="zh-CN" sz="2004" b="1" dirty="0" smtClean="0">
                <a:solidFill>
                  <a:srgbClr val="000000"/>
                </a:solidFill>
                <a:latin typeface="Times New Roman" pitchFamily="18" charset="0"/>
                <a:cs typeface="Times New Roman" pitchFamily="18" charset="0"/>
              </a:rPr>
              <a:t>表面力不仅指作用在流体外表面上的力</a:t>
            </a:r>
            <a:r>
              <a:rPr lang="en-US" altLang="zh-CN" sz="2004" b="1" dirty="0" smtClean="0">
                <a:solidFill>
                  <a:srgbClr val="000000"/>
                </a:solidFill>
                <a:latin typeface="Calibri" pitchFamily="18" charset="0"/>
                <a:cs typeface="Calibri" pitchFamily="18" charset="0"/>
              </a:rPr>
              <a:t>—</a:t>
            </a:r>
            <a:r>
              <a:rPr lang="en-US" altLang="zh-CN" sz="2004" b="1" dirty="0" smtClean="0">
                <a:solidFill>
                  <a:srgbClr val="000000"/>
                </a:solidFill>
                <a:latin typeface="Times New Roman" pitchFamily="18" charset="0"/>
                <a:cs typeface="Times New Roman" pitchFamily="18" charset="0"/>
              </a:rPr>
              <a:t>外力，也包括作用在流</a:t>
            </a:r>
          </a:p>
          <a:p>
            <a:pPr>
              <a:lnSpc>
                <a:spcPts val="1000"/>
              </a:lnSpc>
            </a:pPr>
            <a:endParaRPr lang="en-US" altLang="zh-CN" b="1" dirty="0" smtClean="0"/>
          </a:p>
          <a:p>
            <a:pPr>
              <a:lnSpc>
                <a:spcPts val="2600"/>
              </a:lnSpc>
              <a:tabLst>
                <a:tab pos="508000" algn="l"/>
              </a:tabLst>
            </a:pPr>
            <a:r>
              <a:rPr lang="en-US" altLang="zh-CN" sz="2004" b="1" dirty="0" smtClean="0">
                <a:solidFill>
                  <a:srgbClr val="000000"/>
                </a:solidFill>
                <a:latin typeface="Times New Roman" pitchFamily="18" charset="0"/>
                <a:cs typeface="Times New Roman" pitchFamily="18" charset="0"/>
              </a:rPr>
              <a:t>体内任意两部分流体接触面上的力</a:t>
            </a:r>
            <a:r>
              <a:rPr lang="en-US" altLang="zh-CN" sz="2004" b="1" dirty="0" smtClean="0">
                <a:solidFill>
                  <a:srgbClr val="000000"/>
                </a:solidFill>
                <a:latin typeface="Calibri" pitchFamily="18" charset="0"/>
                <a:cs typeface="Calibri" pitchFamily="18" charset="0"/>
              </a:rPr>
              <a:t>—</a:t>
            </a:r>
            <a:r>
              <a:rPr lang="en-US" altLang="zh-CN" sz="2004" b="1" dirty="0" smtClean="0">
                <a:solidFill>
                  <a:srgbClr val="000000"/>
                </a:solidFill>
                <a:latin typeface="Times New Roman" pitchFamily="18" charset="0"/>
                <a:cs typeface="Times New Roman" pitchFamily="18" charset="0"/>
              </a:rPr>
              <a:t>内力</a:t>
            </a:r>
            <a:r>
              <a:rPr lang="en-US" altLang="zh-CN" sz="2004" dirty="0" smtClean="0">
                <a:solidFill>
                  <a:srgbClr val="000000"/>
                </a:solidFill>
                <a:latin typeface="Times New Roman" pitchFamily="18" charset="0"/>
                <a:cs typeface="Times New Roman" pitchFamily="18" charset="0"/>
              </a:rPr>
              <a:t>。在流体力学中，常从流体</a:t>
            </a:r>
          </a:p>
        </p:txBody>
      </p:sp>
      <p:sp>
        <p:nvSpPr>
          <p:cNvPr id="14" name="TextBox 1"/>
          <p:cNvSpPr txBox="1"/>
          <p:nvPr/>
        </p:nvSpPr>
        <p:spPr>
          <a:xfrm>
            <a:off x="774700" y="3695700"/>
            <a:ext cx="7620000" cy="11684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中隔离出一部分流体作为研究对象，这时作用在隔离体表面上的力就</a:t>
            </a:r>
          </a:p>
          <a:p>
            <a:pPr>
              <a:lnSpc>
                <a:spcPts val="1000"/>
              </a:lnSpc>
            </a:pPr>
            <a:endParaRPr lang="en-US" altLang="zh-CN" dirty="0" smtClean="0"/>
          </a:p>
          <a:p>
            <a:pPr>
              <a:lnSpc>
                <a:spcPts val="2500"/>
              </a:lnSpc>
              <a:tabLst/>
            </a:pPr>
            <a:r>
              <a:rPr lang="en-US" altLang="zh-CN" sz="2004" dirty="0" smtClean="0">
                <a:solidFill>
                  <a:srgbClr val="000000"/>
                </a:solidFill>
                <a:latin typeface="Times New Roman" pitchFamily="18" charset="0"/>
                <a:cs typeface="Times New Roman" pitchFamily="18" charset="0"/>
              </a:rPr>
              <a:t>是外力，尽管这些力是流体内部的相互作用力，我们仍将其称为表面</a:t>
            </a:r>
          </a:p>
          <a:p>
            <a:pPr>
              <a:lnSpc>
                <a:spcPts val="1000"/>
              </a:lnSpc>
            </a:pPr>
            <a:endParaRPr lang="en-US" altLang="zh-CN" dirty="0" smtClean="0"/>
          </a:p>
          <a:p>
            <a:pPr>
              <a:lnSpc>
                <a:spcPts val="2600"/>
              </a:lnSpc>
              <a:tabLst/>
            </a:pPr>
            <a:r>
              <a:rPr lang="en-US" altLang="zh-CN" sz="2004" dirty="0" smtClean="0">
                <a:solidFill>
                  <a:srgbClr val="000000"/>
                </a:solidFill>
                <a:latin typeface="Times New Roman" pitchFamily="18" charset="0"/>
                <a:cs typeface="Times New Roman" pitchFamily="18" charset="0"/>
              </a:rPr>
              <a:t>力。</a:t>
            </a:r>
          </a:p>
        </p:txBody>
      </p:sp>
      <p:sp>
        <p:nvSpPr>
          <p:cNvPr id="15" name="TextBox 1"/>
          <p:cNvSpPr txBox="1"/>
          <p:nvPr/>
        </p:nvSpPr>
        <p:spPr>
          <a:xfrm>
            <a:off x="622300" y="5054600"/>
            <a:ext cx="7683500" cy="711200"/>
          </a:xfrm>
          <a:prstGeom prst="rect">
            <a:avLst/>
          </a:prstGeom>
          <a:noFill/>
        </p:spPr>
        <p:txBody>
          <a:bodyPr wrap="none" lIns="0" tIns="0" rIns="0" rtlCol="0">
            <a:spAutoFit/>
          </a:bodyPr>
          <a:lstStyle/>
          <a:p>
            <a:pPr>
              <a:lnSpc>
                <a:spcPts val="2000"/>
              </a:lnSpc>
              <a:tabLst>
                <a:tab pos="571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由于流体是连续介质，其表面力不是一个集中的力，而是沿表面</a:t>
            </a:r>
          </a:p>
          <a:p>
            <a:pPr>
              <a:lnSpc>
                <a:spcPts val="1000"/>
              </a:lnSpc>
            </a:pPr>
            <a:endParaRPr lang="en-US" altLang="zh-CN" dirty="0" smtClean="0"/>
          </a:p>
          <a:p>
            <a:pPr>
              <a:lnSpc>
                <a:spcPts val="2600"/>
              </a:lnSpc>
              <a:tabLst>
                <a:tab pos="571500" algn="l"/>
              </a:tabLst>
            </a:pPr>
            <a:r>
              <a:rPr lang="en-US" altLang="zh-CN" sz="2004" dirty="0" smtClean="0">
                <a:solidFill>
                  <a:srgbClr val="000000"/>
                </a:solidFill>
                <a:latin typeface="Times New Roman" pitchFamily="18" charset="0"/>
                <a:cs typeface="Times New Roman" pitchFamily="18" charset="0"/>
              </a:rPr>
              <a:t>连续分布的，因此，在流体力学中，常用单位面积上的表面力，其单</a:t>
            </a:r>
          </a:p>
        </p:txBody>
      </p:sp>
      <p:sp>
        <p:nvSpPr>
          <p:cNvPr id="16" name="TextBox 1"/>
          <p:cNvSpPr txBox="1"/>
          <p:nvPr/>
        </p:nvSpPr>
        <p:spPr>
          <a:xfrm>
            <a:off x="622300" y="5943600"/>
            <a:ext cx="1920206" cy="341119"/>
          </a:xfrm>
          <a:prstGeom prst="rect">
            <a:avLst/>
          </a:prstGeom>
          <a:noFill/>
        </p:spPr>
        <p:txBody>
          <a:bodyPr wrap="none" lIns="0" tIns="0" rIns="0" rtlCol="0">
            <a:spAutoFit/>
          </a:bodyPr>
          <a:lstStyle/>
          <a:p>
            <a:pPr>
              <a:lnSpc>
                <a:spcPts val="2300"/>
              </a:lnSpc>
              <a:tabLst/>
            </a:pPr>
            <a:r>
              <a:rPr lang="en-US" altLang="zh-CN" sz="2004" dirty="0" err="1" smtClean="0">
                <a:solidFill>
                  <a:srgbClr val="000000"/>
                </a:solidFill>
                <a:latin typeface="Times New Roman" pitchFamily="18" charset="0"/>
                <a:cs typeface="Times New Roman" pitchFamily="18" charset="0"/>
              </a:rPr>
              <a:t>位为</a:t>
            </a:r>
            <a:r>
              <a:rPr lang="en-US" altLang="zh-CN" sz="2004" dirty="0" err="1" smtClean="0">
                <a:solidFill>
                  <a:srgbClr val="000000"/>
                </a:solidFill>
                <a:latin typeface="Cambria Math" pitchFamily="18" charset="0"/>
                <a:cs typeface="Cambria Math" pitchFamily="18" charset="0"/>
              </a:rPr>
              <a:t>Pa</a:t>
            </a:r>
            <a:r>
              <a:rPr lang="en-US" altLang="zh-CN" sz="2004" dirty="0" err="1" smtClean="0">
                <a:solidFill>
                  <a:srgbClr val="000000"/>
                </a:solidFill>
                <a:latin typeface="Times New Roman" pitchFamily="18" charset="0"/>
                <a:cs typeface="Times New Roman" pitchFamily="18" charset="0"/>
              </a:rPr>
              <a:t>或</a:t>
            </a:r>
            <a:r>
              <a:rPr lang="en-US" altLang="zh-CN" sz="2004" dirty="0" err="1" smtClean="0">
                <a:solidFill>
                  <a:srgbClr val="000000"/>
                </a:solidFill>
                <a:latin typeface="Cambria Math" pitchFamily="18" charset="0"/>
                <a:cs typeface="Cambria Math" pitchFamily="18" charset="0"/>
              </a:rPr>
              <a:t>N</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2</a:t>
            </a:r>
            <a:r>
              <a:rPr lang="en-US" altLang="zh-CN" sz="2004" dirty="0" smtClean="0">
                <a:solidFill>
                  <a:srgbClr val="000000"/>
                </a:solidFill>
                <a:latin typeface="Times New Roman" pitchFamily="18" charset="0"/>
                <a:cs typeface="Times New Roman" pitchFamily="18" charset="0"/>
              </a:rPr>
              <a:t>。</a:t>
            </a:r>
          </a:p>
        </p:txBody>
      </p:sp>
      <p:sp>
        <p:nvSpPr>
          <p:cNvPr id="17" name="TextBox 1"/>
          <p:cNvSpPr txBox="1"/>
          <p:nvPr/>
        </p:nvSpPr>
        <p:spPr>
          <a:xfrm>
            <a:off x="3149600" y="304800"/>
            <a:ext cx="3060700" cy="304800"/>
          </a:xfrm>
          <a:prstGeom prst="rect">
            <a:avLst/>
          </a:prstGeom>
          <a:noFill/>
        </p:spPr>
        <p:txBody>
          <a:bodyPr wrap="none" lIns="0" tIns="0" rIns="0" rtlCol="0">
            <a:spAutoFit/>
          </a:bodyPr>
          <a:lstStyle/>
          <a:p>
            <a:pPr>
              <a:lnSpc>
                <a:spcPts val="2400"/>
              </a:lnSpc>
              <a:tabLst/>
            </a:pPr>
            <a:r>
              <a:rPr lang="en-US" altLang="zh-CN" sz="2400" dirty="0" smtClean="0">
                <a:solidFill>
                  <a:srgbClr val="000000"/>
                </a:solidFill>
                <a:latin typeface="黑体" pitchFamily="18" charset="0"/>
                <a:cs typeface="黑体" pitchFamily="18" charset="0"/>
              </a:rPr>
              <a:t>1.6</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作用在流体上的力</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4033901" y="5042027"/>
            <a:ext cx="382523" cy="16764"/>
          </a:xfrm>
          <a:custGeom>
            <a:avLst/>
            <a:gdLst>
              <a:gd name="connsiteX0" fmla="*/ 0 w 382523"/>
              <a:gd name="connsiteY0" fmla="*/ 0 h 16764"/>
              <a:gd name="connsiteX1" fmla="*/ 191261 w 382523"/>
              <a:gd name="connsiteY1" fmla="*/ 0 h 16764"/>
              <a:gd name="connsiteX2" fmla="*/ 382523 w 382523"/>
              <a:gd name="connsiteY2" fmla="*/ 0 h 16764"/>
              <a:gd name="connsiteX3" fmla="*/ 382523 w 382523"/>
              <a:gd name="connsiteY3" fmla="*/ 16763 h 16764"/>
              <a:gd name="connsiteX4" fmla="*/ 191261 w 382523"/>
              <a:gd name="connsiteY4" fmla="*/ 16763 h 16764"/>
              <a:gd name="connsiteX5" fmla="*/ 0 w 382523"/>
              <a:gd name="connsiteY5" fmla="*/ 16763 h 16764"/>
              <a:gd name="connsiteX6" fmla="*/ 0 w 382523"/>
              <a:gd name="connsiteY6" fmla="*/ 0 h 1676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82523" h="16764">
                <a:moveTo>
                  <a:pt x="0" y="0"/>
                </a:moveTo>
                <a:lnTo>
                  <a:pt x="191261" y="0"/>
                </a:lnTo>
                <a:lnTo>
                  <a:pt x="382523" y="0"/>
                </a:lnTo>
                <a:lnTo>
                  <a:pt x="382523" y="16763"/>
                </a:lnTo>
                <a:lnTo>
                  <a:pt x="191261" y="16763"/>
                </a:lnTo>
                <a:lnTo>
                  <a:pt x="0" y="16763"/>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011040" y="5810986"/>
            <a:ext cx="364236" cy="16764"/>
          </a:xfrm>
          <a:custGeom>
            <a:avLst/>
            <a:gdLst>
              <a:gd name="connsiteX0" fmla="*/ 0 w 364236"/>
              <a:gd name="connsiteY0" fmla="*/ 0 h 16764"/>
              <a:gd name="connsiteX1" fmla="*/ 182118 w 364236"/>
              <a:gd name="connsiteY1" fmla="*/ 0 h 16764"/>
              <a:gd name="connsiteX2" fmla="*/ 364236 w 364236"/>
              <a:gd name="connsiteY2" fmla="*/ 0 h 16764"/>
              <a:gd name="connsiteX3" fmla="*/ 364236 w 364236"/>
              <a:gd name="connsiteY3" fmla="*/ 16763 h 16764"/>
              <a:gd name="connsiteX4" fmla="*/ 182118 w 364236"/>
              <a:gd name="connsiteY4" fmla="*/ 16763 h 16764"/>
              <a:gd name="connsiteX5" fmla="*/ 0 w 364236"/>
              <a:gd name="connsiteY5" fmla="*/ 16763 h 16764"/>
              <a:gd name="connsiteX6" fmla="*/ 0 w 364236"/>
              <a:gd name="connsiteY6" fmla="*/ 0 h 1676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64236" h="16764">
                <a:moveTo>
                  <a:pt x="0" y="0"/>
                </a:moveTo>
                <a:lnTo>
                  <a:pt x="182118" y="0"/>
                </a:lnTo>
                <a:lnTo>
                  <a:pt x="364236" y="0"/>
                </a:lnTo>
                <a:lnTo>
                  <a:pt x="364236" y="16763"/>
                </a:lnTo>
                <a:lnTo>
                  <a:pt x="182118" y="16763"/>
                </a:lnTo>
                <a:lnTo>
                  <a:pt x="0" y="16763"/>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1" name="Picture 3"/>
          <p:cNvPicPr>
            <a:picLocks noChangeAspect="1" noChangeArrowheads="1"/>
          </p:cNvPicPr>
          <p:nvPr/>
        </p:nvPicPr>
        <p:blipFill>
          <a:blip r:embed="rId3" cstate="print"/>
          <a:srcRect/>
          <a:stretch>
            <a:fillRect/>
          </a:stretch>
        </p:blipFill>
        <p:spPr bwMode="auto">
          <a:xfrm>
            <a:off x="5969000" y="1257300"/>
            <a:ext cx="2667000" cy="2933700"/>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2451100" y="2628900"/>
            <a:ext cx="9906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S</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lim</a:t>
            </a:r>
          </a:p>
        </p:txBody>
      </p:sp>
      <p:sp>
        <p:nvSpPr>
          <p:cNvPr id="13" name="TextBox 1"/>
          <p:cNvSpPr txBox="1"/>
          <p:nvPr/>
        </p:nvSpPr>
        <p:spPr>
          <a:xfrm>
            <a:off x="3022600" y="2463800"/>
            <a:ext cx="850900" cy="609600"/>
          </a:xfrm>
          <a:prstGeom prst="rect">
            <a:avLst/>
          </a:prstGeom>
          <a:noFill/>
        </p:spPr>
        <p:txBody>
          <a:bodyPr wrap="none" lIns="0" tIns="0" rIns="0" rtlCol="0">
            <a:spAutoFit/>
          </a:bodyPr>
          <a:lstStyle/>
          <a:p>
            <a:pPr>
              <a:lnSpc>
                <a:spcPts val="2000"/>
              </a:lnSpc>
              <a:tabLst>
                <a:tab pos="546100" algn="l"/>
              </a:tabLst>
            </a:pPr>
            <a:r>
              <a:rPr lang="en-US" altLang="zh-CN" dirty="0" smtClean="0"/>
              <a:t>	</a:t>
            </a:r>
            <a:r>
              <a:rPr lang="en-US" altLang="zh-CN" sz="2004" u="sng" dirty="0" smtClean="0">
                <a:solidFill>
                  <a:srgbClr val="000000"/>
                </a:solidFill>
                <a:latin typeface="Cambria Math" pitchFamily="18" charset="0"/>
                <a:cs typeface="Cambria Math" pitchFamily="18" charset="0"/>
              </a:rPr>
              <a:t>∆𝐹</a:t>
            </a:r>
          </a:p>
          <a:p>
            <a:pPr>
              <a:lnSpc>
                <a:spcPts val="2800"/>
              </a:lnSpc>
              <a:tabLst>
                <a:tab pos="546100" algn="l"/>
              </a:tabLst>
            </a:pPr>
            <a:r>
              <a:rPr lang="en-US" altLang="zh-CN" sz="1464" dirty="0" smtClean="0">
                <a:solidFill>
                  <a:srgbClr val="000000"/>
                </a:solidFill>
                <a:latin typeface="Cambria Math" pitchFamily="18" charset="0"/>
                <a:cs typeface="Cambria Math" pitchFamily="18" charset="0"/>
              </a:rPr>
              <a:t>∆𝐴→0</a:t>
            </a:r>
            <a:r>
              <a:rPr lang="en-US" altLang="zh-CN" sz="2004" dirty="0" smtClean="0">
                <a:solidFill>
                  <a:srgbClr val="000000"/>
                </a:solidFill>
                <a:latin typeface="Cambria Math" pitchFamily="18" charset="0"/>
                <a:cs typeface="Cambria Math" pitchFamily="18" charset="0"/>
              </a:rPr>
              <a:t>∆𝐴</a:t>
            </a:r>
          </a:p>
        </p:txBody>
      </p:sp>
      <p:sp>
        <p:nvSpPr>
          <p:cNvPr id="14" name="TextBox 1"/>
          <p:cNvSpPr txBox="1"/>
          <p:nvPr/>
        </p:nvSpPr>
        <p:spPr>
          <a:xfrm>
            <a:off x="1447800" y="3416300"/>
            <a:ext cx="4352153" cy="353943"/>
          </a:xfrm>
          <a:prstGeom prst="rect">
            <a:avLst/>
          </a:prstGeom>
          <a:noFill/>
        </p:spPr>
        <p:txBody>
          <a:bodyPr wrap="none" lIns="0" tIns="0" rIns="0" rtlCol="0">
            <a:spAutoFit/>
          </a:bodyPr>
          <a:lstStyle/>
          <a:p>
            <a:pPr>
              <a:lnSpc>
                <a:spcPts val="2400"/>
              </a:lnSpc>
              <a:tabLst/>
            </a:pPr>
            <a:r>
              <a:rPr lang="en-US" altLang="zh-CN" sz="2004" dirty="0" smtClean="0">
                <a:solidFill>
                  <a:srgbClr val="000000"/>
                </a:solidFill>
                <a:latin typeface="Times New Roman" pitchFamily="18" charset="0"/>
                <a:cs typeface="Times New Roman" pitchFamily="18" charset="0"/>
              </a:rPr>
              <a:t>将</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𝑆</a:t>
            </a:r>
            <a:r>
              <a:rPr lang="en-US" altLang="zh-CN" sz="2004" dirty="0" smtClean="0">
                <a:solidFill>
                  <a:srgbClr val="000000"/>
                </a:solidFill>
                <a:latin typeface="Times New Roman" pitchFamily="18" charset="0"/>
                <a:cs typeface="Times New Roman" pitchFamily="18" charset="0"/>
              </a:rPr>
              <a:t>分解为法向分量</a:t>
            </a:r>
            <a:r>
              <a:rPr lang="en-US" altLang="zh-CN" sz="2004" dirty="0" smtClean="0">
                <a:solidFill>
                  <a:srgbClr val="000000"/>
                </a:solidFill>
                <a:latin typeface="Cambria Math" pitchFamily="18" charset="0"/>
                <a:cs typeface="Cambria Math" pitchFamily="18" charset="0"/>
              </a:rPr>
              <a:t>𝑝</a:t>
            </a:r>
            <a:r>
              <a:rPr lang="en-US" altLang="zh-CN" sz="2004" dirty="0" smtClean="0">
                <a:solidFill>
                  <a:srgbClr val="000000"/>
                </a:solidFill>
                <a:latin typeface="Times New Roman" pitchFamily="18" charset="0"/>
                <a:cs typeface="Times New Roman" pitchFamily="18" charset="0"/>
              </a:rPr>
              <a:t>和切向分量</a:t>
            </a:r>
            <a:r>
              <a:rPr lang="en-US" altLang="zh-CN" sz="2004" dirty="0" smtClean="0">
                <a:solidFill>
                  <a:srgbClr val="000000"/>
                </a:solidFill>
                <a:latin typeface="Cambria Math" pitchFamily="18" charset="0"/>
                <a:cs typeface="Cambria Math" pitchFamily="18" charset="0"/>
              </a:rPr>
              <a:t>𝜏</a:t>
            </a:r>
            <a:r>
              <a:rPr lang="en-US" altLang="zh-CN" sz="2004" dirty="0" smtClean="0">
                <a:solidFill>
                  <a:srgbClr val="000000"/>
                </a:solidFill>
                <a:latin typeface="Times New Roman" pitchFamily="18" charset="0"/>
                <a:cs typeface="Times New Roman" pitchFamily="18" charset="0"/>
              </a:rPr>
              <a:t>，</a:t>
            </a:r>
            <a:r>
              <a:rPr lang="en-US" altLang="zh-CN" sz="2004" b="1" dirty="0" smtClean="0">
                <a:solidFill>
                  <a:srgbClr val="000000"/>
                </a:solidFill>
                <a:latin typeface="Times New Roman" pitchFamily="18" charset="0"/>
                <a:cs typeface="Times New Roman" pitchFamily="18" charset="0"/>
              </a:rPr>
              <a:t>法</a:t>
            </a:r>
          </a:p>
        </p:txBody>
      </p:sp>
      <p:sp>
        <p:nvSpPr>
          <p:cNvPr id="15" name="TextBox 1"/>
          <p:cNvSpPr txBox="1"/>
          <p:nvPr/>
        </p:nvSpPr>
        <p:spPr>
          <a:xfrm>
            <a:off x="876300" y="3886200"/>
            <a:ext cx="4892365" cy="751488"/>
          </a:xfrm>
          <a:prstGeom prst="rect">
            <a:avLst/>
          </a:prstGeom>
          <a:noFill/>
        </p:spPr>
        <p:txBody>
          <a:bodyPr wrap="none" lIns="0" tIns="0" rIns="0" rtlCol="0">
            <a:spAutoFit/>
          </a:bodyPr>
          <a:lstStyle/>
          <a:p>
            <a:pPr>
              <a:lnSpc>
                <a:spcPts val="2000"/>
              </a:lnSpc>
              <a:tabLst/>
            </a:pPr>
            <a:r>
              <a:rPr lang="en-US" altLang="zh-CN" sz="2004" b="1" dirty="0" smtClean="0">
                <a:solidFill>
                  <a:srgbClr val="000000"/>
                </a:solidFill>
                <a:latin typeface="Times New Roman" pitchFamily="18" charset="0"/>
                <a:cs typeface="Times New Roman" pitchFamily="18" charset="0"/>
              </a:rPr>
              <a:t>向分量就是物理学中的压强</a:t>
            </a:r>
            <a:r>
              <a:rPr lang="en-US" altLang="zh-CN" sz="2004" dirty="0" smtClean="0">
                <a:solidFill>
                  <a:srgbClr val="000000"/>
                </a:solidFill>
                <a:latin typeface="Times New Roman" pitchFamily="18" charset="0"/>
                <a:cs typeface="Times New Roman" pitchFamily="18" charset="0"/>
              </a:rPr>
              <a:t>，流体力学中称</a:t>
            </a:r>
          </a:p>
          <a:p>
            <a:pPr>
              <a:lnSpc>
                <a:spcPts val="1000"/>
              </a:lnSpc>
            </a:pPr>
            <a:endParaRPr lang="en-US" altLang="zh-CN" dirty="0" smtClean="0"/>
          </a:p>
          <a:p>
            <a:pPr>
              <a:lnSpc>
                <a:spcPts val="2500"/>
              </a:lnSpc>
              <a:tabLst/>
            </a:pPr>
            <a:r>
              <a:rPr lang="en-US" altLang="zh-CN" sz="2004" dirty="0" smtClean="0">
                <a:solidFill>
                  <a:srgbClr val="000000"/>
                </a:solidFill>
                <a:latin typeface="Times New Roman" pitchFamily="18" charset="0"/>
                <a:cs typeface="Times New Roman" pitchFamily="18" charset="0"/>
              </a:rPr>
              <a:t>之为压力，两分量的表示如下：</a:t>
            </a:r>
          </a:p>
        </p:txBody>
      </p:sp>
      <p:sp>
        <p:nvSpPr>
          <p:cNvPr id="16" name="TextBox 1"/>
          <p:cNvSpPr txBox="1"/>
          <p:nvPr/>
        </p:nvSpPr>
        <p:spPr>
          <a:xfrm>
            <a:off x="4025900" y="4737100"/>
            <a:ext cx="3683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Cambria Math" pitchFamily="18" charset="0"/>
                <a:cs typeface="Cambria Math" pitchFamily="18" charset="0"/>
              </a:rPr>
              <a:t>∆𝐹</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n</a:t>
            </a:r>
          </a:p>
        </p:txBody>
      </p:sp>
      <p:sp>
        <p:nvSpPr>
          <p:cNvPr id="17" name="TextBox 1"/>
          <p:cNvSpPr txBox="1"/>
          <p:nvPr/>
        </p:nvSpPr>
        <p:spPr>
          <a:xfrm>
            <a:off x="3009900" y="4940300"/>
            <a:ext cx="1358900" cy="419100"/>
          </a:xfrm>
          <a:prstGeom prst="rect">
            <a:avLst/>
          </a:prstGeom>
          <a:noFill/>
        </p:spPr>
        <p:txBody>
          <a:bodyPr wrap="none" lIns="0" tIns="0" rIns="0" rtlCol="0">
            <a:spAutoFit/>
          </a:bodyPr>
          <a:lstStyle/>
          <a:p>
            <a:pPr>
              <a:lnSpc>
                <a:spcPts val="2000"/>
              </a:lnSpc>
              <a:tabLst>
                <a:tab pos="482600" algn="l"/>
              </a:tabLst>
            </a:pPr>
            <a:r>
              <a:rPr lang="en-US" altLang="zh-CN" sz="2004" dirty="0" smtClean="0">
                <a:solidFill>
                  <a:srgbClr val="000000"/>
                </a:solidFill>
                <a:latin typeface="Cambria Math" pitchFamily="18" charset="0"/>
                <a:cs typeface="Cambria Math" pitchFamily="18" charset="0"/>
              </a:rPr>
              <a:t>𝑝</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lim</a:t>
            </a:r>
          </a:p>
          <a:p>
            <a:pPr>
              <a:lnSpc>
                <a:spcPts val="1300"/>
              </a:lnSpc>
              <a:tabLst>
                <a:tab pos="482600" algn="l"/>
              </a:tabLst>
            </a:pPr>
            <a:r>
              <a:rPr lang="en-US" altLang="zh-CN" dirty="0" smtClean="0"/>
              <a:t>	</a:t>
            </a:r>
            <a:r>
              <a:rPr lang="en-US" altLang="zh-CN" sz="1464" dirty="0" smtClean="0">
                <a:solidFill>
                  <a:srgbClr val="000000"/>
                </a:solidFill>
                <a:latin typeface="Cambria Math" pitchFamily="18" charset="0"/>
                <a:cs typeface="Cambria Math" pitchFamily="18" charset="0"/>
              </a:rPr>
              <a:t>∆𝐴→0</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∆𝐴</a:t>
            </a:r>
          </a:p>
        </p:txBody>
      </p:sp>
      <p:sp>
        <p:nvSpPr>
          <p:cNvPr id="18" name="TextBox 1"/>
          <p:cNvSpPr txBox="1"/>
          <p:nvPr/>
        </p:nvSpPr>
        <p:spPr>
          <a:xfrm>
            <a:off x="4000500" y="5511800"/>
            <a:ext cx="342900" cy="279400"/>
          </a:xfrm>
          <a:prstGeom prst="rect">
            <a:avLst/>
          </a:prstGeom>
          <a:noFill/>
        </p:spPr>
        <p:txBody>
          <a:bodyPr wrap="none" lIns="0" tIns="0" rIns="0" rtlCol="0">
            <a:spAutoFit/>
          </a:bodyPr>
          <a:lstStyle/>
          <a:p>
            <a:pPr>
              <a:lnSpc>
                <a:spcPts val="2200"/>
              </a:lnSpc>
              <a:tabLst/>
            </a:pPr>
            <a:r>
              <a:rPr lang="en-US" altLang="zh-CN" sz="2004" dirty="0" smtClean="0">
                <a:solidFill>
                  <a:srgbClr val="000000"/>
                </a:solidFill>
                <a:latin typeface="Cambria Math" pitchFamily="18" charset="0"/>
                <a:cs typeface="Cambria Math" pitchFamily="18" charset="0"/>
              </a:rPr>
              <a:t>∆𝐹</a:t>
            </a:r>
            <a:r>
              <a:rPr lang="en-US" altLang="zh-CN" sz="1464" dirty="0" smtClean="0">
                <a:latin typeface="Times New Roman" pitchFamily="18" charset="0"/>
                <a:cs typeface="Times New Roman" pitchFamily="18" charset="0"/>
              </a:rPr>
              <a:t> </a:t>
            </a:r>
            <a:r>
              <a:rPr lang="en-US" altLang="zh-CN" sz="1464" dirty="0" smtClean="0">
                <a:solidFill>
                  <a:srgbClr val="000000"/>
                </a:solidFill>
                <a:latin typeface="Cambria Math" pitchFamily="18" charset="0"/>
                <a:cs typeface="Cambria Math" pitchFamily="18" charset="0"/>
              </a:rPr>
              <a:t>τ</a:t>
            </a:r>
          </a:p>
        </p:txBody>
      </p:sp>
      <p:sp>
        <p:nvSpPr>
          <p:cNvPr id="19" name="TextBox 1"/>
          <p:cNvSpPr txBox="1"/>
          <p:nvPr/>
        </p:nvSpPr>
        <p:spPr>
          <a:xfrm>
            <a:off x="3009900" y="5702300"/>
            <a:ext cx="1320800" cy="419100"/>
          </a:xfrm>
          <a:prstGeom prst="rect">
            <a:avLst/>
          </a:prstGeom>
          <a:noFill/>
        </p:spPr>
        <p:txBody>
          <a:bodyPr wrap="none" lIns="0" tIns="0" rIns="0" rtlCol="0">
            <a:spAutoFit/>
          </a:bodyPr>
          <a:lstStyle/>
          <a:p>
            <a:pPr>
              <a:lnSpc>
                <a:spcPts val="2000"/>
              </a:lnSpc>
              <a:tabLst>
                <a:tab pos="457200" algn="l"/>
              </a:tabLst>
            </a:pPr>
            <a:r>
              <a:rPr lang="en-US" altLang="zh-CN" sz="2004" dirty="0" smtClean="0">
                <a:solidFill>
                  <a:srgbClr val="000000"/>
                </a:solidFill>
                <a:latin typeface="Cambria Math" pitchFamily="18" charset="0"/>
                <a:cs typeface="Cambria Math" pitchFamily="18" charset="0"/>
              </a:rPr>
              <a:t>𝜏</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lim</a:t>
            </a:r>
          </a:p>
          <a:p>
            <a:pPr>
              <a:lnSpc>
                <a:spcPts val="1300"/>
              </a:lnSpc>
              <a:tabLst>
                <a:tab pos="457200" algn="l"/>
              </a:tabLst>
            </a:pPr>
            <a:r>
              <a:rPr lang="en-US" altLang="zh-CN" dirty="0" smtClean="0"/>
              <a:t>	</a:t>
            </a:r>
            <a:r>
              <a:rPr lang="en-US" altLang="zh-CN" sz="1464" dirty="0" smtClean="0">
                <a:solidFill>
                  <a:srgbClr val="000000"/>
                </a:solidFill>
                <a:latin typeface="Cambria Math" pitchFamily="18" charset="0"/>
                <a:cs typeface="Cambria Math" pitchFamily="18" charset="0"/>
              </a:rPr>
              <a:t>∆𝐴→0</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∆𝐴</a:t>
            </a:r>
          </a:p>
        </p:txBody>
      </p:sp>
      <p:sp>
        <p:nvSpPr>
          <p:cNvPr id="20" name="TextBox 1"/>
          <p:cNvSpPr txBox="1"/>
          <p:nvPr/>
        </p:nvSpPr>
        <p:spPr>
          <a:xfrm>
            <a:off x="2933700" y="317500"/>
            <a:ext cx="3060700" cy="292100"/>
          </a:xfrm>
          <a:prstGeom prst="rect">
            <a:avLst/>
          </a:prstGeom>
          <a:noFill/>
        </p:spPr>
        <p:txBody>
          <a:bodyPr wrap="none" lIns="0" tIns="0" rIns="0" rtlCol="0">
            <a:spAutoFit/>
          </a:bodyPr>
          <a:lstStyle/>
          <a:p>
            <a:pPr>
              <a:lnSpc>
                <a:spcPts val="2300"/>
              </a:lnSpc>
              <a:tabLst/>
            </a:pPr>
            <a:r>
              <a:rPr lang="en-US" altLang="zh-CN" sz="2400" dirty="0" smtClean="0">
                <a:solidFill>
                  <a:srgbClr val="000000"/>
                </a:solidFill>
                <a:latin typeface="黑体" pitchFamily="18" charset="0"/>
                <a:cs typeface="黑体" pitchFamily="18" charset="0"/>
              </a:rPr>
              <a:t>1.6</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作用在流体上的力</a:t>
            </a:r>
          </a:p>
        </p:txBody>
      </p:sp>
      <p:sp>
        <p:nvSpPr>
          <p:cNvPr id="21" name="TextBox 1"/>
          <p:cNvSpPr txBox="1"/>
          <p:nvPr/>
        </p:nvSpPr>
        <p:spPr>
          <a:xfrm>
            <a:off x="876300" y="1206500"/>
            <a:ext cx="4876800" cy="762000"/>
          </a:xfrm>
          <a:prstGeom prst="rect">
            <a:avLst/>
          </a:prstGeom>
          <a:noFill/>
        </p:spPr>
        <p:txBody>
          <a:bodyPr wrap="none" lIns="0" tIns="0" rIns="0" rtlCol="0">
            <a:spAutoFit/>
          </a:bodyPr>
          <a:lstStyle/>
          <a:p>
            <a:pPr>
              <a:lnSpc>
                <a:spcPts val="2200"/>
              </a:lnSpc>
              <a:tabLst>
                <a:tab pos="5715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作用在图</a:t>
            </a:r>
            <a:r>
              <a:rPr lang="en-US" altLang="zh-CN" sz="2006" dirty="0" smtClean="0">
                <a:solidFill>
                  <a:srgbClr val="000000"/>
                </a:solidFill>
                <a:latin typeface="Garamond" pitchFamily="18" charset="0"/>
                <a:cs typeface="Garamond" pitchFamily="18" charset="0"/>
              </a:rPr>
              <a:t>1-12</a:t>
            </a:r>
            <a:r>
              <a:rPr lang="en-US" altLang="zh-CN" sz="2006" dirty="0" smtClean="0">
                <a:solidFill>
                  <a:srgbClr val="000000"/>
                </a:solidFill>
                <a:latin typeface="Times New Roman" pitchFamily="18" charset="0"/>
                <a:cs typeface="Times New Roman" pitchFamily="18" charset="0"/>
              </a:rPr>
              <a:t>所示的微元面积</a:t>
            </a:r>
            <a:r>
              <a:rPr lang="en-US" altLang="zh-CN" sz="2006" dirty="0" smtClean="0">
                <a:solidFill>
                  <a:srgbClr val="000000"/>
                </a:solidFill>
                <a:latin typeface="Cambria Math" pitchFamily="18" charset="0"/>
                <a:cs typeface="Cambria Math" pitchFamily="18" charset="0"/>
              </a:rPr>
              <a:t>∆𝐴</a:t>
            </a:r>
            <a:r>
              <a:rPr lang="en-US" altLang="zh-CN" sz="2006" dirty="0" smtClean="0">
                <a:solidFill>
                  <a:srgbClr val="000000"/>
                </a:solidFill>
                <a:latin typeface="Times New Roman" pitchFamily="18" charset="0"/>
                <a:cs typeface="Times New Roman" pitchFamily="18" charset="0"/>
              </a:rPr>
              <a:t>上的力</a:t>
            </a:r>
          </a:p>
          <a:p>
            <a:pPr>
              <a:lnSpc>
                <a:spcPts val="1000"/>
              </a:lnSpc>
            </a:pPr>
            <a:endParaRPr lang="en-US" altLang="zh-CN" dirty="0" smtClean="0"/>
          </a:p>
          <a:p>
            <a:pPr>
              <a:lnSpc>
                <a:spcPts val="2800"/>
              </a:lnSpc>
              <a:tabLst>
                <a:tab pos="571500" algn="l"/>
              </a:tabLst>
            </a:pPr>
            <a:r>
              <a:rPr lang="en-US" altLang="zh-CN" sz="2004" dirty="0" smtClean="0">
                <a:solidFill>
                  <a:srgbClr val="000000"/>
                </a:solidFill>
                <a:latin typeface="Times New Roman" pitchFamily="18" charset="0"/>
                <a:cs typeface="Times New Roman" pitchFamily="18" charset="0"/>
              </a:rPr>
              <a:t>用</a:t>
            </a:r>
            <a:r>
              <a:rPr lang="en-US" altLang="zh-CN" sz="2004" dirty="0" smtClean="0">
                <a:solidFill>
                  <a:srgbClr val="000000"/>
                </a:solidFill>
                <a:latin typeface="Cambria Math" pitchFamily="18" charset="0"/>
                <a:cs typeface="Cambria Math" pitchFamily="18" charset="0"/>
              </a:rPr>
              <a:t>∆𝐹</a:t>
            </a:r>
            <a:r>
              <a:rPr lang="en-US" altLang="zh-CN" sz="2004" dirty="0" smtClean="0">
                <a:solidFill>
                  <a:srgbClr val="000000"/>
                </a:solidFill>
                <a:latin typeface="Times New Roman" pitchFamily="18" charset="0"/>
                <a:cs typeface="Times New Roman" pitchFamily="18" charset="0"/>
              </a:rPr>
              <a:t>表示，则单位面积受到的表面力</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S</a:t>
            </a:r>
            <a:r>
              <a:rPr lang="en-US" altLang="zh-CN" sz="2004" dirty="0" smtClean="0">
                <a:solidFill>
                  <a:srgbClr val="000000"/>
                </a:solidFill>
                <a:latin typeface="Times New Roman" pitchFamily="18" charset="0"/>
                <a:cs typeface="Times New Roman" pitchFamily="18" charset="0"/>
              </a:rPr>
              <a:t>可表</a:t>
            </a:r>
          </a:p>
        </p:txBody>
      </p:sp>
      <p:sp>
        <p:nvSpPr>
          <p:cNvPr id="22" name="TextBox 1"/>
          <p:cNvSpPr txBox="1"/>
          <p:nvPr/>
        </p:nvSpPr>
        <p:spPr>
          <a:xfrm>
            <a:off x="876300" y="2095500"/>
            <a:ext cx="5080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示为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C:\Users\wyh\AppData\Roaming\Tencent\Users\2943545596\QQ\WinTemp\RichOle\IKPB$1ALOL]89EZSYQ08R9Q.png"/>
          <p:cNvPicPr>
            <a:picLocks noChangeAspect="1" noChangeArrowheads="1"/>
          </p:cNvPicPr>
          <p:nvPr/>
        </p:nvPicPr>
        <p:blipFill>
          <a:blip r:embed="rId2" cstate="print"/>
          <a:srcRect/>
          <a:stretch>
            <a:fillRect/>
          </a:stretch>
        </p:blipFill>
        <p:spPr bwMode="auto">
          <a:xfrm>
            <a:off x="1" y="1"/>
            <a:ext cx="9144000" cy="680815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0"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2603500" y="939800"/>
            <a:ext cx="457200" cy="304800"/>
          </a:xfrm>
          <a:prstGeom prst="rect">
            <a:avLst/>
          </a:prstGeom>
          <a:noFill/>
        </p:spPr>
        <p:txBody>
          <a:bodyPr wrap="none" lIns="0" tIns="0" rIns="0" rtlCol="0">
            <a:spAutoFit/>
          </a:bodyPr>
          <a:lstStyle/>
          <a:p>
            <a:pPr>
              <a:lnSpc>
                <a:spcPts val="2400"/>
              </a:lnSpc>
              <a:tabLst/>
            </a:pPr>
            <a:r>
              <a:rPr lang="en-US" altLang="zh-CN" sz="2400" dirty="0" smtClean="0">
                <a:solidFill>
                  <a:srgbClr val="000000"/>
                </a:solidFill>
                <a:latin typeface="黑体" pitchFamily="18" charset="0"/>
                <a:cs typeface="黑体" pitchFamily="18" charset="0"/>
              </a:rPr>
              <a:t>1.7</a:t>
            </a:r>
          </a:p>
        </p:txBody>
      </p:sp>
      <p:sp>
        <p:nvSpPr>
          <p:cNvPr id="11" name="TextBox 1"/>
          <p:cNvSpPr txBox="1"/>
          <p:nvPr/>
        </p:nvSpPr>
        <p:spPr>
          <a:xfrm>
            <a:off x="3365500" y="939800"/>
            <a:ext cx="3048000" cy="304800"/>
          </a:xfrm>
          <a:prstGeom prst="rect">
            <a:avLst/>
          </a:prstGeom>
          <a:noFill/>
        </p:spPr>
        <p:txBody>
          <a:bodyPr wrap="none" lIns="0" tIns="0" rIns="0" rtlCol="0">
            <a:spAutoFit/>
          </a:bodyPr>
          <a:lstStyle/>
          <a:p>
            <a:pPr>
              <a:lnSpc>
                <a:spcPts val="2400"/>
              </a:lnSpc>
              <a:tabLst/>
            </a:pPr>
            <a:r>
              <a:rPr lang="en-US" altLang="zh-CN" sz="2400" dirty="0" smtClean="0">
                <a:solidFill>
                  <a:srgbClr val="000000"/>
                </a:solidFill>
                <a:latin typeface="黑体" pitchFamily="18" charset="0"/>
                <a:cs typeface="黑体" pitchFamily="18" charset="0"/>
              </a:rPr>
              <a:t>工程流体力学学习导论</a:t>
            </a:r>
          </a:p>
        </p:txBody>
      </p:sp>
      <p:sp>
        <p:nvSpPr>
          <p:cNvPr id="12" name="TextBox 1"/>
          <p:cNvSpPr txBox="1"/>
          <p:nvPr/>
        </p:nvSpPr>
        <p:spPr>
          <a:xfrm>
            <a:off x="685800" y="1447800"/>
            <a:ext cx="7327900" cy="4889500"/>
          </a:xfrm>
          <a:prstGeom prst="rect">
            <a:avLst/>
          </a:prstGeom>
          <a:noFill/>
        </p:spPr>
        <p:txBody>
          <a:bodyPr wrap="none" lIns="0" tIns="0" rIns="0" rtlCol="0">
            <a:spAutoFit/>
          </a:bodyPr>
          <a:lstStyle/>
          <a:p>
            <a:pPr>
              <a:lnSpc>
                <a:spcPts val="2000"/>
              </a:lnSpc>
              <a:tabLst>
                <a:tab pos="381000" algn="l"/>
                <a:tab pos="558800" algn="l"/>
              </a:tabLst>
            </a:pPr>
            <a:r>
              <a:rPr lang="en-US" altLang="zh-CN" dirty="0" smtClean="0"/>
              <a:t>		</a:t>
            </a:r>
            <a:r>
              <a:rPr lang="en-US" altLang="zh-CN" sz="2004" dirty="0" smtClean="0">
                <a:solidFill>
                  <a:srgbClr val="000000"/>
                </a:solidFill>
                <a:latin typeface="黑体" pitchFamily="18" charset="0"/>
                <a:cs typeface="黑体" pitchFamily="18" charset="0"/>
              </a:rPr>
              <a:t>1．流体力学的发展概况</a:t>
            </a:r>
          </a:p>
          <a:p>
            <a:pPr>
              <a:lnSpc>
                <a:spcPts val="1000"/>
              </a:lnSpc>
            </a:pPr>
            <a:endParaRPr lang="en-US" altLang="zh-CN" dirty="0" smtClean="0"/>
          </a:p>
          <a:p>
            <a:pPr>
              <a:lnSpc>
                <a:spcPts val="3100"/>
              </a:lnSpc>
              <a:tabLst>
                <a:tab pos="381000" algn="l"/>
                <a:tab pos="5588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a:t>
            </a:r>
            <a:r>
              <a:rPr lang="en-US" altLang="zh-CN" sz="2004" dirty="0" smtClean="0">
                <a:solidFill>
                  <a:srgbClr val="000000"/>
                </a:solidFill>
                <a:latin typeface="Times New Roman" pitchFamily="18" charset="0"/>
                <a:cs typeface="Times New Roman" pitchFamily="18" charset="0"/>
              </a:rPr>
              <a:t>）中国的经验流体力学，治水。</a:t>
            </a:r>
          </a:p>
          <a:p>
            <a:pPr>
              <a:lnSpc>
                <a:spcPts val="1000"/>
              </a:lnSpc>
            </a:pPr>
            <a:endParaRPr lang="en-US" altLang="zh-CN" dirty="0" smtClean="0"/>
          </a:p>
          <a:p>
            <a:pPr>
              <a:lnSpc>
                <a:spcPts val="2600"/>
              </a:lnSpc>
              <a:tabLst>
                <a:tab pos="381000" algn="l"/>
                <a:tab pos="5588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2</a:t>
            </a:r>
            <a:r>
              <a:rPr lang="en-US" altLang="zh-CN" sz="2004" dirty="0" smtClean="0">
                <a:solidFill>
                  <a:srgbClr val="000000"/>
                </a:solidFill>
                <a:latin typeface="Times New Roman" pitchFamily="18" charset="0"/>
                <a:cs typeface="Times New Roman" pitchFamily="18" charset="0"/>
              </a:rPr>
              <a:t>）公元前</a:t>
            </a:r>
            <a:r>
              <a:rPr lang="en-US" altLang="zh-CN" sz="2004" dirty="0" smtClean="0">
                <a:solidFill>
                  <a:srgbClr val="000000"/>
                </a:solidFill>
                <a:latin typeface="Garamond" pitchFamily="18" charset="0"/>
                <a:cs typeface="Garamond" pitchFamily="18" charset="0"/>
              </a:rPr>
              <a:t>250</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阿基米德浮力定律</a:t>
            </a:r>
          </a:p>
          <a:p>
            <a:pPr>
              <a:lnSpc>
                <a:spcPts val="1000"/>
              </a:lnSpc>
            </a:pPr>
            <a:endParaRPr lang="en-US" altLang="zh-CN" dirty="0" smtClean="0"/>
          </a:p>
          <a:p>
            <a:pPr>
              <a:lnSpc>
                <a:spcPts val="2600"/>
              </a:lnSpc>
              <a:tabLst>
                <a:tab pos="381000" algn="l"/>
                <a:tab pos="5588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a:t>
            </a:r>
            <a:r>
              <a:rPr lang="en-US" altLang="zh-CN" sz="2006" dirty="0" smtClean="0">
                <a:solidFill>
                  <a:srgbClr val="000000"/>
                </a:solidFill>
                <a:latin typeface="Garamond" pitchFamily="18" charset="0"/>
                <a:cs typeface="Garamond" pitchFamily="18" charset="0"/>
              </a:rPr>
              <a:t>3</a:t>
            </a:r>
            <a:r>
              <a:rPr lang="en-US" altLang="zh-CN" sz="2006" dirty="0" smtClean="0">
                <a:solidFill>
                  <a:srgbClr val="000000"/>
                </a:solidFill>
                <a:latin typeface="Times New Roman" pitchFamily="18" charset="0"/>
                <a:cs typeface="Times New Roman" pitchFamily="18" charset="0"/>
              </a:rPr>
              <a:t>）</a:t>
            </a:r>
            <a:r>
              <a:rPr lang="en-US" altLang="zh-CN" sz="2006" dirty="0" smtClean="0">
                <a:solidFill>
                  <a:srgbClr val="000000"/>
                </a:solidFill>
                <a:latin typeface="Garamond" pitchFamily="18" charset="0"/>
                <a:cs typeface="Garamond" pitchFamily="18" charset="0"/>
              </a:rPr>
              <a:t>1643</a:t>
            </a:r>
            <a:r>
              <a:rPr lang="en-US" altLang="zh-CN" sz="2006" dirty="0" smtClean="0">
                <a:solidFill>
                  <a:srgbClr val="000000"/>
                </a:solidFill>
                <a:latin typeface="Times New Roman" pitchFamily="18" charset="0"/>
                <a:cs typeface="Times New Roman" pitchFamily="18" charset="0"/>
              </a:rPr>
              <a:t>年，托里拆利（</a:t>
            </a:r>
            <a:r>
              <a:rPr lang="en-US" altLang="zh-CN" sz="2006" dirty="0" smtClean="0">
                <a:solidFill>
                  <a:srgbClr val="000000"/>
                </a:solidFill>
                <a:latin typeface="Garamond" pitchFamily="18" charset="0"/>
                <a:cs typeface="Garamond" pitchFamily="18" charset="0"/>
              </a:rPr>
              <a:t>E.Torricelli</a:t>
            </a:r>
            <a:r>
              <a:rPr lang="en-US" altLang="zh-CN" sz="2006" dirty="0" smtClean="0">
                <a:solidFill>
                  <a:srgbClr val="000000"/>
                </a:solidFill>
                <a:latin typeface="Times New Roman" pitchFamily="18" charset="0"/>
                <a:cs typeface="Times New Roman" pitchFamily="18" charset="0"/>
              </a:rPr>
              <a:t>）论证了孔口出流的基本</a:t>
            </a:r>
          </a:p>
          <a:p>
            <a:pPr>
              <a:lnSpc>
                <a:spcPts val="1000"/>
              </a:lnSpc>
            </a:pPr>
            <a:endParaRPr lang="en-US" altLang="zh-CN" dirty="0" smtClean="0"/>
          </a:p>
          <a:p>
            <a:pPr>
              <a:lnSpc>
                <a:spcPts val="2300"/>
              </a:lnSpc>
              <a:tabLst>
                <a:tab pos="381000" algn="l"/>
                <a:tab pos="558800" algn="l"/>
              </a:tabLst>
            </a:pPr>
            <a:r>
              <a:rPr lang="en-US" altLang="zh-CN" sz="2004" dirty="0" smtClean="0">
                <a:solidFill>
                  <a:srgbClr val="000000"/>
                </a:solidFill>
                <a:latin typeface="Times New Roman" pitchFamily="18" charset="0"/>
                <a:cs typeface="Times New Roman" pitchFamily="18" charset="0"/>
              </a:rPr>
              <a:t>规律。</a:t>
            </a:r>
          </a:p>
          <a:p>
            <a:pPr>
              <a:lnSpc>
                <a:spcPts val="1000"/>
              </a:lnSpc>
            </a:pPr>
            <a:endParaRPr lang="en-US" altLang="zh-CN" dirty="0" smtClean="0"/>
          </a:p>
          <a:p>
            <a:pPr>
              <a:lnSpc>
                <a:spcPts val="2800"/>
              </a:lnSpc>
              <a:tabLst>
                <a:tab pos="381000" algn="l"/>
                <a:tab pos="5588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4</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1650</a:t>
            </a:r>
            <a:r>
              <a:rPr lang="en-US" altLang="zh-CN" sz="2004" dirty="0" smtClean="0">
                <a:solidFill>
                  <a:srgbClr val="000000"/>
                </a:solidFill>
                <a:latin typeface="Times New Roman" pitchFamily="18" charset="0"/>
                <a:cs typeface="Times New Roman" pitchFamily="18" charset="0"/>
              </a:rPr>
              <a:t>年帕斯卡（</a:t>
            </a:r>
            <a:r>
              <a:rPr lang="en-US" altLang="zh-CN" sz="2004" dirty="0" smtClean="0">
                <a:solidFill>
                  <a:srgbClr val="000000"/>
                </a:solidFill>
                <a:latin typeface="Garamond" pitchFamily="18" charset="0"/>
                <a:cs typeface="Garamond" pitchFamily="18" charset="0"/>
              </a:rPr>
              <a:t>B.Pascal)</a:t>
            </a:r>
            <a:r>
              <a:rPr lang="en-US" altLang="zh-CN" sz="2004" dirty="0" smtClean="0">
                <a:solidFill>
                  <a:srgbClr val="000000"/>
                </a:solidFill>
                <a:latin typeface="Times New Roman" pitchFamily="18" charset="0"/>
                <a:cs typeface="Times New Roman" pitchFamily="18" charset="0"/>
              </a:rPr>
              <a:t>提出了液体中压力传递原理</a:t>
            </a:r>
            <a:r>
              <a:rPr lang="en-US" altLang="zh-CN" sz="2004" dirty="0" smtClean="0">
                <a:solidFill>
                  <a:srgbClr val="000000"/>
                </a:solidFill>
                <a:latin typeface="Garamond" pitchFamily="18" charset="0"/>
                <a:cs typeface="Garamond" pitchFamily="18" charset="0"/>
              </a:rPr>
              <a:t>—</a:t>
            </a:r>
            <a:r>
              <a:rPr lang="en-US" altLang="zh-CN" sz="2004" dirty="0" smtClean="0">
                <a:solidFill>
                  <a:srgbClr val="000000"/>
                </a:solidFill>
                <a:latin typeface="Times New Roman" pitchFamily="18" charset="0"/>
                <a:cs typeface="Times New Roman" pitchFamily="18" charset="0"/>
              </a:rPr>
              <a:t>帕</a:t>
            </a:r>
          </a:p>
          <a:p>
            <a:pPr>
              <a:lnSpc>
                <a:spcPts val="1000"/>
              </a:lnSpc>
            </a:pPr>
            <a:endParaRPr lang="en-US" altLang="zh-CN" dirty="0" smtClean="0"/>
          </a:p>
          <a:p>
            <a:pPr>
              <a:lnSpc>
                <a:spcPts val="2300"/>
              </a:lnSpc>
              <a:tabLst>
                <a:tab pos="381000" algn="l"/>
                <a:tab pos="558800" algn="l"/>
              </a:tabLst>
            </a:pPr>
            <a:r>
              <a:rPr lang="en-US" altLang="zh-CN" sz="2006" dirty="0" smtClean="0">
                <a:solidFill>
                  <a:srgbClr val="000000"/>
                </a:solidFill>
                <a:latin typeface="Times New Roman" pitchFamily="18" charset="0"/>
                <a:cs typeface="Times New Roman" pitchFamily="18" charset="0"/>
              </a:rPr>
              <a:t>斯卡原理。</a:t>
            </a:r>
          </a:p>
          <a:p>
            <a:pPr>
              <a:lnSpc>
                <a:spcPts val="1000"/>
              </a:lnSpc>
            </a:pPr>
            <a:endParaRPr lang="en-US" altLang="zh-CN" dirty="0" smtClean="0"/>
          </a:p>
          <a:p>
            <a:pPr>
              <a:lnSpc>
                <a:spcPts val="2800"/>
              </a:lnSpc>
              <a:tabLst>
                <a:tab pos="381000" algn="l"/>
                <a:tab pos="5588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5</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1686</a:t>
            </a:r>
            <a:r>
              <a:rPr lang="en-US" altLang="zh-CN" sz="2004" dirty="0" smtClean="0">
                <a:solidFill>
                  <a:srgbClr val="000000"/>
                </a:solidFill>
                <a:latin typeface="Times New Roman" pitchFamily="18" charset="0"/>
                <a:cs typeface="Times New Roman" pitchFamily="18" charset="0"/>
              </a:rPr>
              <a:t>年牛顿建立了流体内摩擦定律。奠定黏性流体力学理</a:t>
            </a:r>
          </a:p>
          <a:p>
            <a:pPr>
              <a:lnSpc>
                <a:spcPts val="1000"/>
              </a:lnSpc>
            </a:pPr>
            <a:endParaRPr lang="en-US" altLang="zh-CN" dirty="0" smtClean="0"/>
          </a:p>
          <a:p>
            <a:pPr>
              <a:lnSpc>
                <a:spcPts val="2300"/>
              </a:lnSpc>
              <a:tabLst>
                <a:tab pos="381000" algn="l"/>
                <a:tab pos="558800" algn="l"/>
              </a:tabLst>
            </a:pPr>
            <a:r>
              <a:rPr lang="en-US" altLang="zh-CN" sz="2004" dirty="0" smtClean="0">
                <a:solidFill>
                  <a:srgbClr val="000000"/>
                </a:solidFill>
                <a:latin typeface="Times New Roman" pitchFamily="18" charset="0"/>
                <a:cs typeface="Times New Roman" pitchFamily="18" charset="0"/>
              </a:rPr>
              <a:t>论基础。</a:t>
            </a:r>
          </a:p>
          <a:p>
            <a:pPr>
              <a:lnSpc>
                <a:spcPts val="1000"/>
              </a:lnSpc>
            </a:pPr>
            <a:endParaRPr lang="en-US" altLang="zh-CN" dirty="0" smtClean="0"/>
          </a:p>
          <a:p>
            <a:pPr>
              <a:lnSpc>
                <a:spcPts val="2800"/>
              </a:lnSpc>
              <a:tabLst>
                <a:tab pos="381000" algn="l"/>
                <a:tab pos="5588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6</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1738</a:t>
            </a:r>
            <a:r>
              <a:rPr lang="en-US" altLang="zh-CN" sz="2004" dirty="0" smtClean="0">
                <a:solidFill>
                  <a:srgbClr val="000000"/>
                </a:solidFill>
                <a:latin typeface="Times New Roman" pitchFamily="18" charset="0"/>
                <a:cs typeface="Times New Roman" pitchFamily="18" charset="0"/>
              </a:rPr>
              <a:t>年伯努利（</a:t>
            </a:r>
            <a:r>
              <a:rPr lang="en-US" altLang="zh-CN" sz="2004" dirty="0" smtClean="0">
                <a:solidFill>
                  <a:srgbClr val="000000"/>
                </a:solidFill>
                <a:latin typeface="Garamond" pitchFamily="18" charset="0"/>
                <a:cs typeface="Garamond" pitchFamily="18" charset="0"/>
              </a:rPr>
              <a:t>D.Bernoulli</a:t>
            </a:r>
            <a:r>
              <a:rPr lang="en-US" altLang="zh-CN" sz="2004" dirty="0" smtClean="0">
                <a:solidFill>
                  <a:srgbClr val="000000"/>
                </a:solidFill>
                <a:latin typeface="Times New Roman" pitchFamily="18" charset="0"/>
                <a:cs typeface="Times New Roman" pitchFamily="18" charset="0"/>
              </a:rPr>
              <a:t>）推导出了流体位置势能、压</a:t>
            </a:r>
          </a:p>
          <a:p>
            <a:pPr>
              <a:lnSpc>
                <a:spcPts val="1000"/>
              </a:lnSpc>
            </a:pPr>
            <a:endParaRPr lang="en-US" altLang="zh-CN" dirty="0" smtClean="0"/>
          </a:p>
          <a:p>
            <a:pPr>
              <a:lnSpc>
                <a:spcPts val="2600"/>
              </a:lnSpc>
              <a:tabLst>
                <a:tab pos="381000" algn="l"/>
                <a:tab pos="558800" algn="l"/>
              </a:tabLst>
            </a:pPr>
            <a:r>
              <a:rPr lang="en-US" altLang="zh-CN" sz="2004" dirty="0" smtClean="0">
                <a:solidFill>
                  <a:srgbClr val="000000"/>
                </a:solidFill>
                <a:latin typeface="Times New Roman" pitchFamily="18" charset="0"/>
                <a:cs typeface="Times New Roman" pitchFamily="18" charset="0"/>
              </a:rPr>
              <a:t>力势能和动能之间的能量转换关系</a:t>
            </a:r>
            <a:r>
              <a:rPr lang="en-US" altLang="zh-CN" sz="2004" dirty="0" smtClean="0">
                <a:solidFill>
                  <a:srgbClr val="000000"/>
                </a:solidFill>
                <a:latin typeface="Garamond" pitchFamily="18" charset="0"/>
                <a:cs typeface="Garamond" pitchFamily="18" charset="0"/>
              </a:rPr>
              <a:t>—</a:t>
            </a:r>
            <a:r>
              <a:rPr lang="en-US" altLang="zh-CN" sz="2004" dirty="0" smtClean="0">
                <a:solidFill>
                  <a:srgbClr val="000000"/>
                </a:solidFill>
                <a:latin typeface="Times New Roman" pitchFamily="18" charset="0"/>
                <a:cs typeface="Times New Roman" pitchFamily="18" charset="0"/>
              </a:rPr>
              <a:t>伯努利方程。</a:t>
            </a:r>
          </a:p>
        </p:txBody>
      </p:sp>
      <p:sp>
        <p:nvSpPr>
          <p:cNvPr id="13" name="TextBox 1"/>
          <p:cNvSpPr txBox="1"/>
          <p:nvPr/>
        </p:nvSpPr>
        <p:spPr>
          <a:xfrm>
            <a:off x="3175000" y="292100"/>
            <a:ext cx="762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4" action="ppaction://hlinksldjump"/>
              </a:rPr>
              <a:t>第1章</a:t>
            </a:r>
          </a:p>
        </p:txBody>
      </p:sp>
      <p:sp>
        <p:nvSpPr>
          <p:cNvPr id="14" name="TextBox 1"/>
          <p:cNvSpPr txBox="1"/>
          <p:nvPr/>
        </p:nvSpPr>
        <p:spPr>
          <a:xfrm>
            <a:off x="4241800" y="292100"/>
            <a:ext cx="1524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4" action="ppaction://hlinksldjump"/>
              </a:rPr>
              <a:t>流体的性质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0"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1066800" y="1295400"/>
            <a:ext cx="7296421" cy="4880823"/>
          </a:xfrm>
          <a:prstGeom prst="rect">
            <a:avLst/>
          </a:prstGeom>
          <a:noFill/>
        </p:spPr>
        <p:txBody>
          <a:bodyPr wrap="none" lIns="0" tIns="0" rIns="0" rtlCol="0">
            <a:spAutoFit/>
          </a:bodyPr>
          <a:lstStyle/>
          <a:p>
            <a:pPr>
              <a:lnSpc>
                <a:spcPts val="2200"/>
              </a:lnSpc>
              <a:tabLst>
                <a:tab pos="317500" algn="l"/>
                <a:tab pos="381000" algn="l"/>
                <a:tab pos="444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7</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1755</a:t>
            </a:r>
            <a:r>
              <a:rPr lang="en-US" altLang="zh-CN" sz="2004" dirty="0" smtClean="0">
                <a:solidFill>
                  <a:srgbClr val="000000"/>
                </a:solidFill>
                <a:latin typeface="Times New Roman" pitchFamily="18" charset="0"/>
                <a:cs typeface="Times New Roman" pitchFamily="18" charset="0"/>
              </a:rPr>
              <a:t>年欧拉（</a:t>
            </a:r>
            <a:r>
              <a:rPr lang="en-US" altLang="zh-CN" sz="2004" dirty="0" smtClean="0">
                <a:solidFill>
                  <a:srgbClr val="000000"/>
                </a:solidFill>
                <a:latin typeface="Garamond" pitchFamily="18" charset="0"/>
                <a:cs typeface="Garamond" pitchFamily="18" charset="0"/>
              </a:rPr>
              <a:t>L.Euler</a:t>
            </a:r>
            <a:r>
              <a:rPr lang="en-US" altLang="zh-CN" sz="2004" dirty="0" smtClean="0">
                <a:solidFill>
                  <a:srgbClr val="000000"/>
                </a:solidFill>
                <a:latin typeface="Times New Roman" pitchFamily="18" charset="0"/>
                <a:cs typeface="Times New Roman" pitchFamily="18" charset="0"/>
              </a:rPr>
              <a:t>）建立理想流体的运动微分方程。</a:t>
            </a:r>
          </a:p>
          <a:p>
            <a:pPr>
              <a:lnSpc>
                <a:spcPts val="1000"/>
              </a:lnSpc>
            </a:pPr>
            <a:endParaRPr lang="en-US" altLang="zh-CN" dirty="0" smtClean="0"/>
          </a:p>
          <a:p>
            <a:pPr>
              <a:lnSpc>
                <a:spcPts val="2600"/>
              </a:lnSpc>
              <a:tabLst>
                <a:tab pos="317500" algn="l"/>
                <a:tab pos="381000" algn="l"/>
                <a:tab pos="444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8</a:t>
            </a:r>
            <a:r>
              <a:rPr lang="en-US" altLang="zh-CN" sz="2004" dirty="0" smtClean="0">
                <a:solidFill>
                  <a:srgbClr val="000000"/>
                </a:solidFill>
                <a:latin typeface="Times New Roman" pitchFamily="18" charset="0"/>
                <a:cs typeface="Times New Roman" pitchFamily="18" charset="0"/>
              </a:rPr>
              <a:t>）纳维尔</a:t>
            </a:r>
            <a:r>
              <a:rPr lang="en-US" altLang="zh-CN" sz="2004" dirty="0" smtClean="0">
                <a:solidFill>
                  <a:srgbClr val="000000"/>
                </a:solidFill>
                <a:latin typeface="Garamond" pitchFamily="18" charset="0"/>
                <a:cs typeface="Garamond" pitchFamily="18" charset="0"/>
              </a:rPr>
              <a:t>(C.</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L.</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M.</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H.</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Navier</a:t>
            </a:r>
            <a:r>
              <a:rPr lang="en-US" altLang="zh-CN" sz="2004" dirty="0" smtClean="0">
                <a:solidFill>
                  <a:srgbClr val="000000"/>
                </a:solidFill>
                <a:latin typeface="Times New Roman" pitchFamily="18" charset="0"/>
                <a:cs typeface="Times New Roman" pitchFamily="18" charset="0"/>
              </a:rPr>
              <a:t>）和斯托克斯（</a:t>
            </a:r>
            <a:r>
              <a:rPr lang="en-US" altLang="zh-CN" sz="2004" dirty="0" smtClean="0">
                <a:solidFill>
                  <a:srgbClr val="000000"/>
                </a:solidFill>
                <a:latin typeface="Garamond" pitchFamily="18" charset="0"/>
                <a:cs typeface="Garamond" pitchFamily="18" charset="0"/>
              </a:rPr>
              <a:t>G.</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G.</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Stokes</a:t>
            </a:r>
            <a:r>
              <a:rPr lang="en-US" altLang="zh-CN" sz="2004" dirty="0" smtClean="0">
                <a:solidFill>
                  <a:srgbClr val="000000"/>
                </a:solidFill>
                <a:latin typeface="Times New Roman" pitchFamily="18" charset="0"/>
                <a:cs typeface="Times New Roman" pitchFamily="18" charset="0"/>
              </a:rPr>
              <a:t>）建</a:t>
            </a:r>
          </a:p>
          <a:p>
            <a:pPr>
              <a:lnSpc>
                <a:spcPts val="1000"/>
              </a:lnSpc>
            </a:pPr>
            <a:endParaRPr lang="en-US" altLang="zh-CN" dirty="0" smtClean="0"/>
          </a:p>
          <a:p>
            <a:pPr>
              <a:lnSpc>
                <a:spcPts val="2300"/>
              </a:lnSpc>
              <a:tabLst>
                <a:tab pos="317500" algn="l"/>
                <a:tab pos="381000" algn="l"/>
                <a:tab pos="444500" algn="l"/>
              </a:tabLst>
            </a:pPr>
            <a:r>
              <a:rPr lang="en-US" altLang="zh-CN" sz="2006" dirty="0" smtClean="0">
                <a:solidFill>
                  <a:srgbClr val="000000"/>
                </a:solidFill>
                <a:latin typeface="Times New Roman" pitchFamily="18" charset="0"/>
                <a:cs typeface="Times New Roman" pitchFamily="18" charset="0"/>
              </a:rPr>
              <a:t>立黏性流体运动微分方程。</a:t>
            </a:r>
          </a:p>
          <a:p>
            <a:pPr>
              <a:lnSpc>
                <a:spcPts val="1000"/>
              </a:lnSpc>
            </a:pPr>
            <a:endParaRPr lang="en-US" altLang="zh-CN" dirty="0" smtClean="0"/>
          </a:p>
          <a:p>
            <a:pPr>
              <a:lnSpc>
                <a:spcPts val="2800"/>
              </a:lnSpc>
              <a:tabLst>
                <a:tab pos="317500" algn="l"/>
                <a:tab pos="381000" algn="l"/>
                <a:tab pos="444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9</a:t>
            </a:r>
            <a:r>
              <a:rPr lang="en-US" altLang="zh-CN" sz="2004" dirty="0" smtClean="0">
                <a:solidFill>
                  <a:srgbClr val="000000"/>
                </a:solidFill>
                <a:latin typeface="Times New Roman" pitchFamily="18" charset="0"/>
                <a:cs typeface="Times New Roman" pitchFamily="18" charset="0"/>
              </a:rPr>
              <a:t>）雷诺（</a:t>
            </a:r>
            <a:r>
              <a:rPr lang="en-US" altLang="zh-CN" sz="2004" dirty="0" smtClean="0">
                <a:solidFill>
                  <a:srgbClr val="000000"/>
                </a:solidFill>
                <a:latin typeface="Garamond" pitchFamily="18" charset="0"/>
                <a:cs typeface="Garamond" pitchFamily="18" charset="0"/>
              </a:rPr>
              <a:t>O.</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Reynolds)</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1853</a:t>
            </a:r>
            <a:r>
              <a:rPr lang="en-US" altLang="zh-CN" sz="2004" dirty="0" smtClean="0">
                <a:solidFill>
                  <a:srgbClr val="000000"/>
                </a:solidFill>
                <a:latin typeface="Times New Roman" pitchFamily="18" charset="0"/>
                <a:cs typeface="Times New Roman" pitchFamily="18" charset="0"/>
              </a:rPr>
              <a:t>年用实验证实了黏性流体的两种</a:t>
            </a:r>
          </a:p>
          <a:p>
            <a:pPr>
              <a:lnSpc>
                <a:spcPts val="1000"/>
              </a:lnSpc>
            </a:pPr>
            <a:endParaRPr lang="en-US" altLang="zh-CN" dirty="0" smtClean="0"/>
          </a:p>
          <a:p>
            <a:pPr>
              <a:lnSpc>
                <a:spcPts val="2600"/>
              </a:lnSpc>
              <a:tabLst>
                <a:tab pos="317500" algn="l"/>
                <a:tab pos="381000" algn="l"/>
                <a:tab pos="444500" algn="l"/>
              </a:tabLst>
            </a:pPr>
            <a:r>
              <a:rPr lang="en-US" altLang="zh-CN" sz="2004" dirty="0" smtClean="0">
                <a:solidFill>
                  <a:srgbClr val="000000"/>
                </a:solidFill>
                <a:latin typeface="Times New Roman" pitchFamily="18" charset="0"/>
                <a:cs typeface="Times New Roman" pitchFamily="18" charset="0"/>
              </a:rPr>
              <a:t>流动状态</a:t>
            </a:r>
            <a:r>
              <a:rPr lang="en-US" altLang="zh-CN" sz="2004" dirty="0" smtClean="0">
                <a:solidFill>
                  <a:srgbClr val="000000"/>
                </a:solidFill>
                <a:latin typeface="Garamond" pitchFamily="18" charset="0"/>
                <a:cs typeface="Garamond" pitchFamily="18" charset="0"/>
              </a:rPr>
              <a:t>—</a:t>
            </a:r>
            <a:r>
              <a:rPr lang="en-US" altLang="zh-CN" sz="2004" dirty="0" smtClean="0">
                <a:solidFill>
                  <a:srgbClr val="000000"/>
                </a:solidFill>
                <a:latin typeface="Times New Roman" pitchFamily="18" charset="0"/>
                <a:cs typeface="Times New Roman" pitchFamily="18" charset="0"/>
              </a:rPr>
              <a:t>层流和紊流的客观存在。</a:t>
            </a:r>
          </a:p>
          <a:p>
            <a:pPr>
              <a:lnSpc>
                <a:spcPts val="1000"/>
              </a:lnSpc>
            </a:pPr>
            <a:endParaRPr lang="en-US" altLang="zh-CN" dirty="0" smtClean="0"/>
          </a:p>
          <a:p>
            <a:pPr>
              <a:lnSpc>
                <a:spcPts val="2600"/>
              </a:lnSpc>
              <a:tabLst>
                <a:tab pos="317500" algn="l"/>
                <a:tab pos="381000" algn="l"/>
                <a:tab pos="444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10</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FF0000"/>
                </a:solidFill>
                <a:latin typeface="Times New Roman" pitchFamily="18" charset="0"/>
                <a:cs typeface="Times New Roman" pitchFamily="18" charset="0"/>
              </a:rPr>
              <a:t>普朗特</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L.</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Prandtl)</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1904</a:t>
            </a:r>
            <a:r>
              <a:rPr lang="en-US" altLang="zh-CN" sz="2004" dirty="0" smtClean="0">
                <a:solidFill>
                  <a:srgbClr val="000000"/>
                </a:solidFill>
                <a:latin typeface="Times New Roman" pitchFamily="18" charset="0"/>
                <a:cs typeface="Times New Roman" pitchFamily="18" charset="0"/>
              </a:rPr>
              <a:t>年发表了《关于摩擦极小的流</a:t>
            </a:r>
          </a:p>
          <a:p>
            <a:pPr>
              <a:lnSpc>
                <a:spcPts val="1000"/>
              </a:lnSpc>
            </a:pPr>
            <a:endParaRPr lang="en-US" altLang="zh-CN" dirty="0" smtClean="0"/>
          </a:p>
          <a:p>
            <a:pPr>
              <a:lnSpc>
                <a:spcPts val="2300"/>
              </a:lnSpc>
              <a:tabLst>
                <a:tab pos="317500" algn="l"/>
                <a:tab pos="381000" algn="l"/>
                <a:tab pos="444500" algn="l"/>
              </a:tabLst>
            </a:pPr>
            <a:r>
              <a:rPr lang="en-US" altLang="zh-CN" sz="2004" dirty="0" smtClean="0">
                <a:solidFill>
                  <a:srgbClr val="000000"/>
                </a:solidFill>
                <a:latin typeface="Times New Roman" pitchFamily="18" charset="0"/>
                <a:cs typeface="Times New Roman" pitchFamily="18" charset="0"/>
              </a:rPr>
              <a:t>体运动》的学术论文，建立了边界层理论，解释了阻力产生的机</a:t>
            </a:r>
          </a:p>
          <a:p>
            <a:pPr>
              <a:lnSpc>
                <a:spcPts val="1000"/>
              </a:lnSpc>
            </a:pPr>
            <a:endParaRPr lang="en-US" altLang="zh-CN" dirty="0" smtClean="0"/>
          </a:p>
          <a:p>
            <a:pPr>
              <a:lnSpc>
                <a:spcPts val="2600"/>
              </a:lnSpc>
              <a:tabLst>
                <a:tab pos="317500" algn="l"/>
                <a:tab pos="381000" algn="l"/>
                <a:tab pos="444500" algn="l"/>
              </a:tabLst>
            </a:pPr>
            <a:r>
              <a:rPr lang="en-US" altLang="zh-CN" sz="2006" dirty="0" smtClean="0">
                <a:solidFill>
                  <a:srgbClr val="000000"/>
                </a:solidFill>
                <a:latin typeface="Times New Roman" pitchFamily="18" charset="0"/>
                <a:cs typeface="Times New Roman" pitchFamily="18" charset="0"/>
              </a:rPr>
              <a:t>制。这一理论也是</a:t>
            </a:r>
            <a:r>
              <a:rPr lang="en-US" altLang="zh-CN" sz="2006" dirty="0" smtClean="0">
                <a:solidFill>
                  <a:srgbClr val="FF0000"/>
                </a:solidFill>
                <a:latin typeface="Times New Roman" pitchFamily="18" charset="0"/>
                <a:cs typeface="Times New Roman" pitchFamily="18" charset="0"/>
              </a:rPr>
              <a:t>现代流体力学</a:t>
            </a:r>
            <a:r>
              <a:rPr lang="en-US" altLang="zh-CN" sz="2006" dirty="0" smtClean="0">
                <a:solidFill>
                  <a:srgbClr val="000000"/>
                </a:solidFill>
                <a:latin typeface="Times New Roman" pitchFamily="18" charset="0"/>
                <a:cs typeface="Times New Roman" pitchFamily="18" charset="0"/>
              </a:rPr>
              <a:t>的起点。</a:t>
            </a:r>
          </a:p>
          <a:p>
            <a:pPr>
              <a:lnSpc>
                <a:spcPts val="1000"/>
              </a:lnSpc>
            </a:pPr>
            <a:endParaRPr lang="en-US" altLang="zh-CN" dirty="0" smtClean="0"/>
          </a:p>
          <a:p>
            <a:pPr>
              <a:lnSpc>
                <a:spcPts val="2800"/>
              </a:lnSpc>
              <a:tabLst>
                <a:tab pos="317500" algn="l"/>
                <a:tab pos="381000" algn="l"/>
                <a:tab pos="444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11</a:t>
            </a:r>
            <a:r>
              <a:rPr lang="en-US" altLang="zh-CN" sz="2004" dirty="0" smtClean="0">
                <a:solidFill>
                  <a:srgbClr val="000000"/>
                </a:solidFill>
                <a:latin typeface="Times New Roman" pitchFamily="18" charset="0"/>
                <a:cs typeface="Times New Roman" pitchFamily="18" charset="0"/>
              </a:rPr>
              <a:t>）儒科夫斯基从</a:t>
            </a:r>
            <a:r>
              <a:rPr lang="en-US" altLang="zh-CN" sz="2004" dirty="0" smtClean="0">
                <a:solidFill>
                  <a:srgbClr val="000000"/>
                </a:solidFill>
                <a:latin typeface="Garamond" pitchFamily="18" charset="0"/>
                <a:cs typeface="Garamond" pitchFamily="18" charset="0"/>
              </a:rPr>
              <a:t>1906</a:t>
            </a:r>
            <a:r>
              <a:rPr lang="en-US" altLang="zh-CN" sz="2004" dirty="0" smtClean="0">
                <a:solidFill>
                  <a:srgbClr val="000000"/>
                </a:solidFill>
                <a:latin typeface="Times New Roman" pitchFamily="18" charset="0"/>
                <a:cs typeface="Times New Roman" pitchFamily="18" charset="0"/>
              </a:rPr>
              <a:t>年起，发表了《论依附涡流》等论</a:t>
            </a:r>
          </a:p>
          <a:p>
            <a:pPr>
              <a:lnSpc>
                <a:spcPts val="1000"/>
              </a:lnSpc>
            </a:pPr>
            <a:endParaRPr lang="en-US" altLang="zh-CN" dirty="0" smtClean="0"/>
          </a:p>
          <a:p>
            <a:pPr>
              <a:lnSpc>
                <a:spcPts val="2300"/>
              </a:lnSpc>
              <a:tabLst>
                <a:tab pos="317500" algn="l"/>
                <a:tab pos="381000" algn="l"/>
                <a:tab pos="444500" algn="l"/>
              </a:tabLst>
            </a:pPr>
            <a:r>
              <a:rPr lang="en-US" altLang="zh-CN" sz="2004" dirty="0" smtClean="0">
                <a:solidFill>
                  <a:srgbClr val="000000"/>
                </a:solidFill>
                <a:latin typeface="Times New Roman" pitchFamily="18" charset="0"/>
                <a:cs typeface="Times New Roman" pitchFamily="18" charset="0"/>
              </a:rPr>
              <a:t>文，找到了翼型升力和绕翼型的环流之间的关系，建立了二维升</a:t>
            </a:r>
          </a:p>
          <a:p>
            <a:pPr>
              <a:lnSpc>
                <a:spcPts val="1000"/>
              </a:lnSpc>
            </a:pPr>
            <a:endParaRPr lang="en-US" altLang="zh-CN" dirty="0" smtClean="0"/>
          </a:p>
          <a:p>
            <a:pPr>
              <a:lnSpc>
                <a:spcPts val="2600"/>
              </a:lnSpc>
              <a:tabLst>
                <a:tab pos="317500" algn="l"/>
                <a:tab pos="381000" algn="l"/>
                <a:tab pos="444500" algn="l"/>
              </a:tabLst>
            </a:pPr>
            <a:r>
              <a:rPr lang="en-US" altLang="zh-CN" sz="2006" dirty="0" smtClean="0">
                <a:solidFill>
                  <a:srgbClr val="000000"/>
                </a:solidFill>
                <a:latin typeface="Times New Roman" pitchFamily="18" charset="0"/>
                <a:cs typeface="Times New Roman" pitchFamily="18" charset="0"/>
              </a:rPr>
              <a:t>力理论的数学基础。</a:t>
            </a:r>
          </a:p>
        </p:txBody>
      </p:sp>
      <p:sp>
        <p:nvSpPr>
          <p:cNvPr id="11" name="TextBox 1"/>
          <p:cNvSpPr txBox="1"/>
          <p:nvPr/>
        </p:nvSpPr>
        <p:spPr>
          <a:xfrm>
            <a:off x="2501900" y="292100"/>
            <a:ext cx="4572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1.7</a:t>
            </a:r>
          </a:p>
        </p:txBody>
      </p:sp>
      <p:sp>
        <p:nvSpPr>
          <p:cNvPr id="12" name="TextBox 1"/>
          <p:cNvSpPr txBox="1"/>
          <p:nvPr/>
        </p:nvSpPr>
        <p:spPr>
          <a:xfrm>
            <a:off x="3263900" y="292100"/>
            <a:ext cx="30607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工程流体力学学习导论</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9"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520700" y="1295400"/>
            <a:ext cx="8143063" cy="4778231"/>
          </a:xfrm>
          <a:prstGeom prst="rect">
            <a:avLst/>
          </a:prstGeom>
          <a:noFill/>
        </p:spPr>
        <p:txBody>
          <a:bodyPr wrap="none" lIns="0" tIns="0" rIns="0" rtlCol="0">
            <a:spAutoFit/>
          </a:bodyPr>
          <a:lstStyle/>
          <a:p>
            <a:pPr>
              <a:lnSpc>
                <a:spcPts val="2200"/>
              </a:lnSpc>
              <a:tabLst>
                <a:tab pos="381000" algn="l"/>
                <a:tab pos="444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12</a:t>
            </a:r>
            <a:r>
              <a:rPr lang="en-US" altLang="zh-CN" sz="2004" dirty="0" smtClean="0">
                <a:solidFill>
                  <a:srgbClr val="000000"/>
                </a:solidFill>
                <a:latin typeface="Times New Roman" pitchFamily="18" charset="0"/>
                <a:cs typeface="Times New Roman" pitchFamily="18" charset="0"/>
              </a:rPr>
              <a:t>）卡门</a:t>
            </a:r>
            <a:r>
              <a:rPr lang="en-US" altLang="zh-CN" sz="2004" dirty="0" smtClean="0">
                <a:solidFill>
                  <a:srgbClr val="000000"/>
                </a:solidFill>
                <a:latin typeface="Garamond" pitchFamily="18" charset="0"/>
                <a:cs typeface="Garamond" pitchFamily="18" charset="0"/>
              </a:rPr>
              <a:t>(</a:t>
            </a:r>
            <a:r>
              <a:rPr lang="en-US" altLang="zh-CN" sz="2004" dirty="0" smtClean="0">
                <a:solidFill>
                  <a:srgbClr val="000000"/>
                </a:solidFill>
                <a:latin typeface="Times New Roman" pitchFamily="18" charset="0"/>
                <a:cs typeface="Times New Roman" pitchFamily="18" charset="0"/>
              </a:rPr>
              <a:t>Kamen)在</a:t>
            </a:r>
            <a:r>
              <a:rPr lang="en-US" altLang="zh-CN" sz="2004" dirty="0" smtClean="0">
                <a:solidFill>
                  <a:srgbClr val="000000"/>
                </a:solidFill>
                <a:latin typeface="Cambria Math" pitchFamily="18" charset="0"/>
                <a:cs typeface="Cambria Math" pitchFamily="18" charset="0"/>
              </a:rPr>
              <a:t>1911~1912</a:t>
            </a:r>
            <a:r>
              <a:rPr lang="en-US" altLang="zh-CN" sz="2004" dirty="0" smtClean="0">
                <a:solidFill>
                  <a:srgbClr val="000000"/>
                </a:solidFill>
                <a:latin typeface="Times New Roman" pitchFamily="18" charset="0"/>
                <a:cs typeface="Times New Roman" pitchFamily="18" charset="0"/>
              </a:rPr>
              <a:t>年连续发表的论文中，提出了分析</a:t>
            </a:r>
          </a:p>
          <a:p>
            <a:pPr>
              <a:lnSpc>
                <a:spcPts val="1000"/>
              </a:lnSpc>
            </a:pPr>
            <a:endParaRPr lang="en-US" altLang="zh-CN" dirty="0" smtClean="0"/>
          </a:p>
          <a:p>
            <a:pPr>
              <a:lnSpc>
                <a:spcPts val="2300"/>
              </a:lnSpc>
              <a:tabLst>
                <a:tab pos="381000" algn="l"/>
                <a:tab pos="444500" algn="l"/>
              </a:tabLst>
            </a:pPr>
            <a:r>
              <a:rPr lang="en-US" altLang="zh-CN" sz="2004" dirty="0" smtClean="0">
                <a:solidFill>
                  <a:srgbClr val="000000"/>
                </a:solidFill>
                <a:latin typeface="Times New Roman" pitchFamily="18" charset="0"/>
                <a:cs typeface="Times New Roman" pitchFamily="18" charset="0"/>
              </a:rPr>
              <a:t>带旋涡尾流及其所产生的阻力的理论。</a:t>
            </a:r>
          </a:p>
          <a:p>
            <a:pPr>
              <a:lnSpc>
                <a:spcPts val="1000"/>
              </a:lnSpc>
            </a:pPr>
            <a:endParaRPr lang="en-US" altLang="zh-CN" dirty="0" smtClean="0"/>
          </a:p>
          <a:p>
            <a:pPr>
              <a:lnSpc>
                <a:spcPts val="2800"/>
              </a:lnSpc>
              <a:tabLst>
                <a:tab pos="381000" algn="l"/>
                <a:tab pos="4445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a:t>
            </a:r>
            <a:r>
              <a:rPr lang="en-US" altLang="zh-CN" sz="2006" dirty="0" smtClean="0">
                <a:solidFill>
                  <a:srgbClr val="000000"/>
                </a:solidFill>
                <a:latin typeface="Garamond" pitchFamily="18" charset="0"/>
                <a:cs typeface="Garamond" pitchFamily="18" charset="0"/>
              </a:rPr>
              <a:t>13</a:t>
            </a:r>
            <a:r>
              <a:rPr lang="en-US" altLang="zh-CN" sz="2006" dirty="0" smtClean="0">
                <a:solidFill>
                  <a:srgbClr val="000000"/>
                </a:solidFill>
                <a:latin typeface="Times New Roman" pitchFamily="18" charset="0"/>
                <a:cs typeface="Times New Roman" pitchFamily="18" charset="0"/>
              </a:rPr>
              <a:t>）布拉休斯（</a:t>
            </a:r>
            <a:r>
              <a:rPr lang="en-US" altLang="zh-CN" sz="2006" dirty="0" smtClean="0">
                <a:solidFill>
                  <a:srgbClr val="000000"/>
                </a:solidFill>
                <a:latin typeface="Garamond" pitchFamily="18" charset="0"/>
                <a:cs typeface="Garamond" pitchFamily="18" charset="0"/>
              </a:rPr>
              <a:t>H.</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Garamond" pitchFamily="18" charset="0"/>
                <a:cs typeface="Garamond" pitchFamily="18" charset="0"/>
              </a:rPr>
              <a:t>Blasius</a:t>
            </a:r>
            <a:r>
              <a:rPr lang="en-US" altLang="zh-CN" sz="2006" dirty="0" smtClean="0">
                <a:solidFill>
                  <a:srgbClr val="000000"/>
                </a:solidFill>
                <a:latin typeface="Times New Roman" pitchFamily="18" charset="0"/>
                <a:cs typeface="Times New Roman" pitchFamily="18" charset="0"/>
              </a:rPr>
              <a:t>）在</a:t>
            </a:r>
            <a:r>
              <a:rPr lang="en-US" altLang="zh-CN" sz="2006" dirty="0" smtClean="0">
                <a:solidFill>
                  <a:srgbClr val="000000"/>
                </a:solidFill>
                <a:latin typeface="Garamond" pitchFamily="18" charset="0"/>
                <a:cs typeface="Garamond" pitchFamily="18" charset="0"/>
              </a:rPr>
              <a:t>1913</a:t>
            </a:r>
            <a:r>
              <a:rPr lang="en-US" altLang="zh-CN" sz="2006" dirty="0" smtClean="0">
                <a:solidFill>
                  <a:srgbClr val="000000"/>
                </a:solidFill>
                <a:latin typeface="Times New Roman" pitchFamily="18" charset="0"/>
                <a:cs typeface="Times New Roman" pitchFamily="18" charset="0"/>
              </a:rPr>
              <a:t>年发表的论文中，提出了计算紊</a:t>
            </a:r>
          </a:p>
          <a:p>
            <a:pPr>
              <a:lnSpc>
                <a:spcPts val="1000"/>
              </a:lnSpc>
            </a:pPr>
            <a:endParaRPr lang="en-US" altLang="zh-CN" dirty="0" smtClean="0"/>
          </a:p>
          <a:p>
            <a:pPr>
              <a:lnSpc>
                <a:spcPts val="2600"/>
              </a:lnSpc>
              <a:tabLst>
                <a:tab pos="381000" algn="l"/>
                <a:tab pos="444500" algn="l"/>
              </a:tabLst>
            </a:pPr>
            <a:r>
              <a:rPr lang="en-US" altLang="zh-CN" sz="2004" dirty="0" smtClean="0">
                <a:solidFill>
                  <a:srgbClr val="000000"/>
                </a:solidFill>
                <a:latin typeface="Times New Roman" pitchFamily="18" charset="0"/>
                <a:cs typeface="Times New Roman" pitchFamily="18" charset="0"/>
              </a:rPr>
              <a:t>流光滑管阻力系数的经验公式。尼古拉兹</a:t>
            </a:r>
            <a:r>
              <a:rPr lang="en-US" altLang="zh-CN" sz="2004" dirty="0" smtClean="0">
                <a:solidFill>
                  <a:srgbClr val="000000"/>
                </a:solidFill>
                <a:latin typeface="Garamond" pitchFamily="18" charset="0"/>
                <a:cs typeface="Garamond" pitchFamily="18" charset="0"/>
              </a:rPr>
              <a:t>(J.</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Nikuradze)</a:t>
            </a:r>
            <a:r>
              <a:rPr lang="en-US" altLang="zh-CN" sz="2004" dirty="0" smtClean="0">
                <a:solidFill>
                  <a:srgbClr val="000000"/>
                </a:solidFill>
                <a:latin typeface="Times New Roman" pitchFamily="18" charset="0"/>
                <a:cs typeface="Times New Roman" pitchFamily="18" charset="0"/>
              </a:rPr>
              <a:t>在</a:t>
            </a:r>
            <a:r>
              <a:rPr lang="en-US" altLang="zh-CN" sz="2004" dirty="0" smtClean="0">
                <a:solidFill>
                  <a:srgbClr val="000000"/>
                </a:solidFill>
                <a:latin typeface="Garamond" pitchFamily="18" charset="0"/>
                <a:cs typeface="Garamond" pitchFamily="18" charset="0"/>
              </a:rPr>
              <a:t>1933</a:t>
            </a:r>
            <a:r>
              <a:rPr lang="en-US" altLang="zh-CN" sz="2004" dirty="0" smtClean="0">
                <a:solidFill>
                  <a:srgbClr val="000000"/>
                </a:solidFill>
                <a:latin typeface="Times New Roman" pitchFamily="18" charset="0"/>
                <a:cs typeface="Times New Roman" pitchFamily="18" charset="0"/>
              </a:rPr>
              <a:t>年发表的论</a:t>
            </a:r>
          </a:p>
          <a:p>
            <a:pPr>
              <a:lnSpc>
                <a:spcPts val="1000"/>
              </a:lnSpc>
            </a:pPr>
            <a:endParaRPr lang="en-US" altLang="zh-CN" dirty="0" smtClean="0"/>
          </a:p>
          <a:p>
            <a:pPr>
              <a:lnSpc>
                <a:spcPts val="2600"/>
              </a:lnSpc>
              <a:tabLst>
                <a:tab pos="381000" algn="l"/>
                <a:tab pos="444500" algn="l"/>
              </a:tabLst>
            </a:pPr>
            <a:r>
              <a:rPr lang="en-US" altLang="zh-CN" sz="2004" dirty="0" smtClean="0">
                <a:solidFill>
                  <a:srgbClr val="000000"/>
                </a:solidFill>
                <a:latin typeface="Times New Roman" pitchFamily="18" charset="0"/>
                <a:cs typeface="Times New Roman" pitchFamily="18" charset="0"/>
              </a:rPr>
              <a:t>文中，公布了他对砂粒粗糙管内水流阻力系数的实测结果</a:t>
            </a:r>
            <a:r>
              <a:rPr lang="en-US" altLang="zh-CN" sz="2004" dirty="0" smtClean="0">
                <a:solidFill>
                  <a:srgbClr val="000000"/>
                </a:solidFill>
                <a:latin typeface="Garamond" pitchFamily="18" charset="0"/>
                <a:cs typeface="Garamond" pitchFamily="18" charset="0"/>
              </a:rPr>
              <a:t>—</a:t>
            </a:r>
            <a:r>
              <a:rPr lang="en-US" altLang="zh-CN" sz="2004" dirty="0" smtClean="0">
                <a:solidFill>
                  <a:srgbClr val="000000"/>
                </a:solidFill>
                <a:latin typeface="Times New Roman" pitchFamily="18" charset="0"/>
                <a:cs typeface="Times New Roman" pitchFamily="18" charset="0"/>
              </a:rPr>
              <a:t>尼古拉兹曲</a:t>
            </a:r>
          </a:p>
          <a:p>
            <a:pPr>
              <a:lnSpc>
                <a:spcPts val="1000"/>
              </a:lnSpc>
            </a:pPr>
            <a:endParaRPr lang="en-US" altLang="zh-CN" dirty="0" smtClean="0"/>
          </a:p>
          <a:p>
            <a:pPr>
              <a:lnSpc>
                <a:spcPts val="2300"/>
              </a:lnSpc>
              <a:tabLst>
                <a:tab pos="381000" algn="l"/>
                <a:tab pos="444500" algn="l"/>
              </a:tabLst>
            </a:pPr>
            <a:r>
              <a:rPr lang="en-US" altLang="zh-CN" sz="2004" dirty="0" smtClean="0">
                <a:solidFill>
                  <a:srgbClr val="000000"/>
                </a:solidFill>
                <a:latin typeface="Times New Roman" pitchFamily="18" charset="0"/>
                <a:cs typeface="Times New Roman" pitchFamily="18" charset="0"/>
              </a:rPr>
              <a:t>线，据此他还给紊流光滑管和紊流粗糙管的理论公式选定了应有系数。</a:t>
            </a:r>
          </a:p>
          <a:p>
            <a:pPr>
              <a:lnSpc>
                <a:spcPts val="1000"/>
              </a:lnSpc>
            </a:pPr>
            <a:endParaRPr lang="en-US" altLang="zh-CN" dirty="0" smtClean="0"/>
          </a:p>
          <a:p>
            <a:pPr>
              <a:lnSpc>
                <a:spcPts val="2800"/>
              </a:lnSpc>
              <a:tabLst>
                <a:tab pos="381000" algn="l"/>
                <a:tab pos="444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14</a:t>
            </a:r>
            <a:r>
              <a:rPr lang="en-US" altLang="zh-CN" sz="2004" dirty="0" smtClean="0">
                <a:solidFill>
                  <a:srgbClr val="000000"/>
                </a:solidFill>
                <a:latin typeface="Times New Roman" pitchFamily="18" charset="0"/>
                <a:cs typeface="Times New Roman" pitchFamily="18" charset="0"/>
              </a:rPr>
              <a:t>）科勒布茹克（</a:t>
            </a:r>
            <a:r>
              <a:rPr lang="en-US" altLang="zh-CN" sz="2004" dirty="0" smtClean="0">
                <a:solidFill>
                  <a:srgbClr val="000000"/>
                </a:solidFill>
                <a:latin typeface="Garamond" pitchFamily="18" charset="0"/>
                <a:cs typeface="Garamond" pitchFamily="18" charset="0"/>
              </a:rPr>
              <a:t>C.</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F.</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Colebrook)</a:t>
            </a:r>
            <a:r>
              <a:rPr lang="en-US" altLang="zh-CN" sz="2004" dirty="0" smtClean="0">
                <a:solidFill>
                  <a:srgbClr val="000000"/>
                </a:solidFill>
                <a:latin typeface="Times New Roman" pitchFamily="18" charset="0"/>
                <a:cs typeface="Times New Roman" pitchFamily="18" charset="0"/>
              </a:rPr>
              <a:t>在</a:t>
            </a:r>
            <a:r>
              <a:rPr lang="en-US" altLang="zh-CN" sz="2004" dirty="0" smtClean="0">
                <a:solidFill>
                  <a:srgbClr val="000000"/>
                </a:solidFill>
                <a:latin typeface="Garamond" pitchFamily="18" charset="0"/>
                <a:cs typeface="Garamond" pitchFamily="18" charset="0"/>
              </a:rPr>
              <a:t>1939</a:t>
            </a:r>
            <a:r>
              <a:rPr lang="en-US" altLang="zh-CN" sz="2004" dirty="0" smtClean="0">
                <a:solidFill>
                  <a:srgbClr val="000000"/>
                </a:solidFill>
                <a:latin typeface="Times New Roman" pitchFamily="18" charset="0"/>
                <a:cs typeface="Times New Roman" pitchFamily="18" charset="0"/>
              </a:rPr>
              <a:t>年发表的论文中，提出了把</a:t>
            </a:r>
          </a:p>
          <a:p>
            <a:pPr>
              <a:lnSpc>
                <a:spcPts val="1000"/>
              </a:lnSpc>
            </a:pPr>
            <a:endParaRPr lang="en-US" altLang="zh-CN" dirty="0" smtClean="0"/>
          </a:p>
          <a:p>
            <a:pPr>
              <a:lnSpc>
                <a:spcPts val="2300"/>
              </a:lnSpc>
              <a:tabLst>
                <a:tab pos="381000" algn="l"/>
                <a:tab pos="444500" algn="l"/>
              </a:tabLst>
            </a:pPr>
            <a:r>
              <a:rPr lang="en-US" altLang="zh-CN" sz="2006" dirty="0" smtClean="0">
                <a:solidFill>
                  <a:srgbClr val="000000"/>
                </a:solidFill>
                <a:latin typeface="Times New Roman" pitchFamily="18" charset="0"/>
                <a:cs typeface="Times New Roman" pitchFamily="18" charset="0"/>
              </a:rPr>
              <a:t>紊流光滑管区和紊流粗糙管区联系在一起的过渡区阻力系数计算公式。</a:t>
            </a:r>
          </a:p>
          <a:p>
            <a:pPr>
              <a:lnSpc>
                <a:spcPts val="1000"/>
              </a:lnSpc>
            </a:pPr>
            <a:endParaRPr lang="en-US" altLang="zh-CN" dirty="0" smtClean="0"/>
          </a:p>
          <a:p>
            <a:pPr>
              <a:lnSpc>
                <a:spcPts val="2800"/>
              </a:lnSpc>
              <a:tabLst>
                <a:tab pos="381000" algn="l"/>
                <a:tab pos="444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15</a:t>
            </a:r>
            <a:r>
              <a:rPr lang="en-US" altLang="zh-CN" sz="2004" dirty="0" smtClean="0">
                <a:solidFill>
                  <a:srgbClr val="000000"/>
                </a:solidFill>
                <a:latin typeface="Times New Roman" pitchFamily="18" charset="0"/>
                <a:cs typeface="Times New Roman" pitchFamily="18" charset="0"/>
              </a:rPr>
              <a:t>）莫迪</a:t>
            </a:r>
            <a:r>
              <a:rPr lang="en-US" altLang="zh-CN" sz="2004" dirty="0" smtClean="0">
                <a:solidFill>
                  <a:srgbClr val="000000"/>
                </a:solidFill>
                <a:latin typeface="Garamond" pitchFamily="18" charset="0"/>
                <a:cs typeface="Garamond" pitchFamily="18" charset="0"/>
              </a:rPr>
              <a:t>(L.</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F.</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Moody</a:t>
            </a:r>
            <a:r>
              <a:rPr lang="en-US" altLang="zh-CN" sz="2004" dirty="0" smtClean="0">
                <a:solidFill>
                  <a:srgbClr val="000000"/>
                </a:solidFill>
                <a:latin typeface="Times New Roman" pitchFamily="18" charset="0"/>
                <a:cs typeface="Times New Roman" pitchFamily="18" charset="0"/>
              </a:rPr>
              <a:t>）在</a:t>
            </a:r>
            <a:r>
              <a:rPr lang="en-US" altLang="zh-CN" sz="2004" dirty="0" smtClean="0">
                <a:solidFill>
                  <a:srgbClr val="000000"/>
                </a:solidFill>
                <a:latin typeface="Garamond" pitchFamily="18" charset="0"/>
                <a:cs typeface="Garamond" pitchFamily="18" charset="0"/>
              </a:rPr>
              <a:t>1944</a:t>
            </a:r>
            <a:r>
              <a:rPr lang="en-US" altLang="zh-CN" sz="2004" dirty="0" smtClean="0">
                <a:solidFill>
                  <a:srgbClr val="000000"/>
                </a:solidFill>
                <a:latin typeface="Times New Roman" pitchFamily="18" charset="0"/>
                <a:cs typeface="Times New Roman" pitchFamily="18" charset="0"/>
              </a:rPr>
              <a:t>年发表的论文中，给出了他绘制的实</a:t>
            </a:r>
          </a:p>
          <a:p>
            <a:pPr>
              <a:lnSpc>
                <a:spcPts val="1000"/>
              </a:lnSpc>
            </a:pPr>
            <a:endParaRPr lang="en-US" altLang="zh-CN" dirty="0" smtClean="0"/>
          </a:p>
          <a:p>
            <a:pPr>
              <a:lnSpc>
                <a:spcPts val="2600"/>
              </a:lnSpc>
              <a:tabLst>
                <a:tab pos="381000" algn="l"/>
                <a:tab pos="444500" algn="l"/>
              </a:tabLst>
            </a:pPr>
            <a:r>
              <a:rPr lang="en-US" altLang="zh-CN" sz="2004" dirty="0" err="1" smtClean="0">
                <a:solidFill>
                  <a:srgbClr val="000000"/>
                </a:solidFill>
                <a:latin typeface="Times New Roman" pitchFamily="18" charset="0"/>
                <a:cs typeface="Times New Roman" pitchFamily="18" charset="0"/>
              </a:rPr>
              <a:t>用管道的当量糙粒阻力系数图</a:t>
            </a:r>
            <a:r>
              <a:rPr lang="en-US" altLang="zh-CN" sz="2004" dirty="0" err="1" smtClean="0">
                <a:solidFill>
                  <a:srgbClr val="000000"/>
                </a:solidFill>
                <a:latin typeface="Garamond" pitchFamily="18" charset="0"/>
                <a:cs typeface="Garamond" pitchFamily="18" charset="0"/>
              </a:rPr>
              <a:t>—</a:t>
            </a:r>
            <a:r>
              <a:rPr lang="en-US" altLang="zh-CN" sz="2004" dirty="0" err="1" smtClean="0">
                <a:solidFill>
                  <a:srgbClr val="000000"/>
                </a:solidFill>
                <a:latin typeface="Times New Roman" pitchFamily="18" charset="0"/>
                <a:cs typeface="Times New Roman" pitchFamily="18" charset="0"/>
              </a:rPr>
              <a:t>莫迪图</a:t>
            </a:r>
            <a:r>
              <a:rPr lang="en-US" altLang="zh-CN" sz="2004" dirty="0" smtClean="0">
                <a:solidFill>
                  <a:srgbClr val="000000"/>
                </a:solidFill>
                <a:latin typeface="Times New Roman" pitchFamily="18" charset="0"/>
                <a:cs typeface="Times New Roman" pitchFamily="18" charset="0"/>
              </a:rPr>
              <a:t>。</a:t>
            </a:r>
          </a:p>
          <a:p>
            <a:pPr>
              <a:lnSpc>
                <a:spcPts val="2600"/>
              </a:lnSpc>
              <a:tabLst>
                <a:tab pos="381000" algn="l"/>
                <a:tab pos="444500" algn="l"/>
              </a:tabLst>
            </a:pPr>
            <a:r>
              <a:rPr lang="zh-CN" altLang="en-US" sz="2004" dirty="0" smtClean="0">
                <a:solidFill>
                  <a:srgbClr val="000000"/>
                </a:solidFill>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16</a:t>
            </a:r>
            <a:r>
              <a:rPr lang="zh-CN" altLang="en-US" sz="2004" dirty="0" smtClean="0">
                <a:solidFill>
                  <a:srgbClr val="000000"/>
                </a:solidFill>
                <a:latin typeface="Times New Roman" pitchFamily="18" charset="0"/>
                <a:cs typeface="Times New Roman" pitchFamily="18" charset="0"/>
              </a:rPr>
              <a:t>）钱学森、郭永怀，空气动力学、两弹一星元勋</a:t>
            </a:r>
            <a:endParaRPr lang="en-US" altLang="zh-CN" sz="2004" dirty="0" smtClean="0">
              <a:solidFill>
                <a:srgbClr val="000000"/>
              </a:solidFill>
              <a:latin typeface="Times New Roman" pitchFamily="18" charset="0"/>
              <a:cs typeface="Times New Roman" pitchFamily="18" charset="0"/>
            </a:endParaRPr>
          </a:p>
        </p:txBody>
      </p:sp>
      <p:sp>
        <p:nvSpPr>
          <p:cNvPr id="10" name="TextBox 1"/>
          <p:cNvSpPr txBox="1"/>
          <p:nvPr/>
        </p:nvSpPr>
        <p:spPr>
          <a:xfrm>
            <a:off x="2501900" y="292100"/>
            <a:ext cx="4572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1.7</a:t>
            </a:r>
          </a:p>
        </p:txBody>
      </p:sp>
      <p:sp>
        <p:nvSpPr>
          <p:cNvPr id="11" name="TextBox 1"/>
          <p:cNvSpPr txBox="1"/>
          <p:nvPr/>
        </p:nvSpPr>
        <p:spPr>
          <a:xfrm>
            <a:off x="3263900" y="292100"/>
            <a:ext cx="30607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工程流体力学学习导论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3"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2997200" y="292100"/>
            <a:ext cx="4572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1.1</a:t>
            </a:r>
          </a:p>
        </p:txBody>
      </p:sp>
      <p:sp>
        <p:nvSpPr>
          <p:cNvPr id="14" name="TextBox 1"/>
          <p:cNvSpPr txBox="1"/>
          <p:nvPr/>
        </p:nvSpPr>
        <p:spPr>
          <a:xfrm>
            <a:off x="3771900" y="292100"/>
            <a:ext cx="21336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流体的基本概念</a:t>
            </a:r>
          </a:p>
        </p:txBody>
      </p:sp>
      <p:sp>
        <p:nvSpPr>
          <p:cNvPr id="15" name="TextBox 1"/>
          <p:cNvSpPr txBox="1"/>
          <p:nvPr/>
        </p:nvSpPr>
        <p:spPr>
          <a:xfrm>
            <a:off x="1066800" y="990600"/>
            <a:ext cx="7519687" cy="5380960"/>
          </a:xfrm>
          <a:prstGeom prst="rect">
            <a:avLst/>
          </a:prstGeom>
          <a:noFill/>
        </p:spPr>
        <p:txBody>
          <a:bodyPr wrap="none" lIns="0" tIns="0" rIns="0" rtlCol="0">
            <a:spAutoFit/>
          </a:bodyPr>
          <a:lstStyle/>
          <a:p>
            <a:pPr>
              <a:lnSpc>
                <a:spcPts val="2000"/>
              </a:lnSpc>
              <a:tabLst>
                <a:tab pos="25400" algn="l"/>
                <a:tab pos="469900" algn="l"/>
                <a:tab pos="533400" algn="l"/>
                <a:tab pos="584200" algn="l"/>
              </a:tabLst>
            </a:pPr>
            <a:r>
              <a:rPr lang="en-US" altLang="zh-CN" dirty="0" smtClean="0"/>
              <a:t>			</a:t>
            </a:r>
            <a:r>
              <a:rPr lang="en-US" altLang="zh-CN" sz="2004" dirty="0" smtClean="0">
                <a:solidFill>
                  <a:srgbClr val="000000"/>
                </a:solidFill>
                <a:latin typeface="黑体" pitchFamily="18" charset="0"/>
                <a:cs typeface="黑体" pitchFamily="18" charset="0"/>
              </a:rPr>
              <a:t>研究方法：</a:t>
            </a:r>
          </a:p>
          <a:p>
            <a:pPr>
              <a:lnSpc>
                <a:spcPts val="1000"/>
              </a:lnSpc>
            </a:pPr>
            <a:endParaRPr lang="en-US" altLang="zh-CN" dirty="0" smtClean="0"/>
          </a:p>
          <a:p>
            <a:pPr>
              <a:lnSpc>
                <a:spcPts val="2800"/>
              </a:lnSpc>
              <a:tabLst>
                <a:tab pos="25400" algn="l"/>
                <a:tab pos="469900" algn="l"/>
                <a:tab pos="533400" algn="l"/>
                <a:tab pos="5842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1</a:t>
            </a:r>
            <a:r>
              <a:rPr lang="en-US" altLang="zh-CN" sz="2004" dirty="0" smtClean="0">
                <a:solidFill>
                  <a:srgbClr val="000000"/>
                </a:solidFill>
                <a:latin typeface="Times New Roman" pitchFamily="18" charset="0"/>
                <a:cs typeface="Times New Roman" pitchFamily="18" charset="0"/>
              </a:rPr>
              <a:t>）理论方法：根据物理模型和物理定律建立描述流体运动规</a:t>
            </a:r>
          </a:p>
          <a:p>
            <a:pPr>
              <a:lnSpc>
                <a:spcPts val="1000"/>
              </a:lnSpc>
            </a:pPr>
            <a:endParaRPr lang="en-US" altLang="zh-CN" dirty="0" smtClean="0"/>
          </a:p>
          <a:p>
            <a:pPr>
              <a:lnSpc>
                <a:spcPts val="2300"/>
              </a:lnSpc>
              <a:tabLst>
                <a:tab pos="25400" algn="l"/>
                <a:tab pos="469900" algn="l"/>
                <a:tab pos="533400" algn="l"/>
                <a:tab pos="5842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律的封闭方程组及相应的初始条件和边界条件，应用数学方法准确</a:t>
            </a:r>
          </a:p>
          <a:p>
            <a:pPr>
              <a:lnSpc>
                <a:spcPts val="1000"/>
              </a:lnSpc>
            </a:pPr>
            <a:endParaRPr lang="en-US" altLang="zh-CN" dirty="0" smtClean="0"/>
          </a:p>
          <a:p>
            <a:pPr>
              <a:lnSpc>
                <a:spcPts val="2600"/>
              </a:lnSpc>
              <a:tabLst>
                <a:tab pos="25400" algn="l"/>
                <a:tab pos="469900" algn="l"/>
                <a:tab pos="533400" algn="l"/>
                <a:tab pos="5842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或近似地求解流场，揭示运动规律。</a:t>
            </a:r>
          </a:p>
          <a:p>
            <a:pPr>
              <a:lnSpc>
                <a:spcPts val="1000"/>
              </a:lnSpc>
            </a:pPr>
            <a:endParaRPr lang="en-US" altLang="zh-CN" dirty="0" smtClean="0"/>
          </a:p>
          <a:p>
            <a:pPr>
              <a:lnSpc>
                <a:spcPts val="2800"/>
              </a:lnSpc>
              <a:tabLst>
                <a:tab pos="25400" algn="l"/>
                <a:tab pos="469900" algn="l"/>
                <a:tab pos="533400" algn="l"/>
                <a:tab pos="5842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a:t>
            </a:r>
            <a:r>
              <a:rPr lang="en-US" altLang="zh-CN" sz="2004" b="1" dirty="0" smtClean="0">
                <a:solidFill>
                  <a:srgbClr val="000000"/>
                </a:solidFill>
                <a:latin typeface="Garamond" pitchFamily="18" charset="0"/>
                <a:cs typeface="Garamond" pitchFamily="18" charset="0"/>
              </a:rPr>
              <a:t>2</a:t>
            </a:r>
            <a:r>
              <a:rPr lang="en-US" altLang="zh-CN" sz="2004" dirty="0" smtClean="0">
                <a:solidFill>
                  <a:srgbClr val="000000"/>
                </a:solidFill>
                <a:latin typeface="Times New Roman" pitchFamily="18" charset="0"/>
                <a:cs typeface="Times New Roman" pitchFamily="18" charset="0"/>
              </a:rPr>
              <a:t>）实验方法：应用模型实验理论，设计实验装置直接观测流</a:t>
            </a:r>
          </a:p>
          <a:p>
            <a:pPr>
              <a:lnSpc>
                <a:spcPts val="1000"/>
              </a:lnSpc>
            </a:pPr>
            <a:endParaRPr lang="en-US" altLang="zh-CN" dirty="0" smtClean="0"/>
          </a:p>
          <a:p>
            <a:pPr>
              <a:lnSpc>
                <a:spcPts val="2300"/>
              </a:lnSpc>
              <a:tabLst>
                <a:tab pos="25400" algn="l"/>
                <a:tab pos="469900" algn="l"/>
                <a:tab pos="533400" algn="l"/>
                <a:tab pos="5842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动现象，测量流体的流动参数并加以分析和处理，然后从中得到流</a:t>
            </a:r>
          </a:p>
          <a:p>
            <a:pPr>
              <a:lnSpc>
                <a:spcPts val="1000"/>
              </a:lnSpc>
            </a:pPr>
            <a:endParaRPr lang="en-US" altLang="zh-CN" dirty="0" smtClean="0"/>
          </a:p>
          <a:p>
            <a:pPr>
              <a:lnSpc>
                <a:spcPts val="2600"/>
              </a:lnSpc>
              <a:tabLst>
                <a:tab pos="25400" algn="l"/>
                <a:tab pos="469900" algn="l"/>
                <a:tab pos="533400" algn="l"/>
                <a:tab pos="5842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动规律。</a:t>
            </a:r>
          </a:p>
          <a:p>
            <a:pPr>
              <a:lnSpc>
                <a:spcPts val="1000"/>
              </a:lnSpc>
            </a:pPr>
            <a:endParaRPr lang="en-US" altLang="zh-CN" dirty="0" smtClean="0"/>
          </a:p>
          <a:p>
            <a:pPr>
              <a:lnSpc>
                <a:spcPts val="2900"/>
              </a:lnSpc>
              <a:tabLst>
                <a:tab pos="25400" algn="l"/>
                <a:tab pos="469900" algn="l"/>
                <a:tab pos="533400" algn="l"/>
                <a:tab pos="584200" algn="l"/>
              </a:tabLst>
            </a:pPr>
            <a:r>
              <a:rPr lang="en-US" altLang="zh-CN" dirty="0" smtClean="0"/>
              <a:t>				</a:t>
            </a:r>
            <a:r>
              <a:rPr lang="en-US" altLang="zh-CN" sz="2004" dirty="0" smtClean="0">
                <a:solidFill>
                  <a:srgbClr val="000000"/>
                </a:solidFill>
                <a:latin typeface="黑体" pitchFamily="18" charset="0"/>
                <a:cs typeface="黑体" pitchFamily="18" charset="0"/>
              </a:rPr>
              <a:t>3.</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rPr>
              <a:t>力学模型</a:t>
            </a:r>
          </a:p>
          <a:p>
            <a:pPr>
              <a:lnSpc>
                <a:spcPts val="1000"/>
              </a:lnSpc>
            </a:pPr>
            <a:endParaRPr lang="en-US" altLang="zh-CN" dirty="0" smtClean="0"/>
          </a:p>
          <a:p>
            <a:pPr>
              <a:lnSpc>
                <a:spcPts val="2700"/>
              </a:lnSpc>
              <a:tabLst>
                <a:tab pos="25400" algn="l"/>
                <a:tab pos="469900" algn="l"/>
                <a:tab pos="533400" algn="l"/>
                <a:tab pos="584200" algn="l"/>
              </a:tabLst>
            </a:pPr>
            <a:r>
              <a:rPr lang="en-US" altLang="zh-CN" sz="2004" dirty="0" err="1" smtClean="0">
                <a:solidFill>
                  <a:srgbClr val="000000"/>
                </a:solidFill>
                <a:latin typeface="Times New Roman" pitchFamily="18" charset="0"/>
                <a:cs typeface="Times New Roman" pitchFamily="18" charset="0"/>
              </a:rPr>
              <a:t>质点：有质量</a:t>
            </a:r>
            <a:r>
              <a:rPr lang="zh-CN" altLang="en-US" sz="2004" dirty="0" smtClean="0">
                <a:solidFill>
                  <a:srgbClr val="000000"/>
                </a:solidFill>
                <a:latin typeface="Times New Roman" pitchFamily="18" charset="0"/>
                <a:cs typeface="Times New Roman" pitchFamily="18" charset="0"/>
              </a:rPr>
              <a:t>、无形体（近似可忽略）</a:t>
            </a:r>
            <a:endParaRPr lang="en-US" altLang="zh-CN" sz="2004" dirty="0" smtClean="0">
              <a:solidFill>
                <a:srgbClr val="000000"/>
              </a:solidFill>
              <a:latin typeface="Times New Roman" pitchFamily="18" charset="0"/>
              <a:cs typeface="Times New Roman" pitchFamily="18" charset="0"/>
            </a:endParaRPr>
          </a:p>
          <a:p>
            <a:pPr>
              <a:lnSpc>
                <a:spcPts val="1000"/>
              </a:lnSpc>
            </a:pPr>
            <a:endParaRPr lang="en-US" altLang="zh-CN" dirty="0" smtClean="0"/>
          </a:p>
          <a:p>
            <a:pPr>
              <a:lnSpc>
                <a:spcPts val="2500"/>
              </a:lnSpc>
              <a:tabLst>
                <a:tab pos="25400" algn="l"/>
                <a:tab pos="469900" algn="l"/>
                <a:tab pos="533400" algn="l"/>
                <a:tab pos="584200" algn="l"/>
              </a:tabLst>
            </a:pPr>
            <a:r>
              <a:rPr lang="en-US" altLang="zh-CN" sz="2004" dirty="0" err="1" smtClean="0">
                <a:solidFill>
                  <a:srgbClr val="000000"/>
                </a:solidFill>
                <a:latin typeface="Times New Roman" pitchFamily="18" charset="0"/>
                <a:cs typeface="Times New Roman" pitchFamily="18" charset="0"/>
              </a:rPr>
              <a:t>刚体</a:t>
            </a:r>
            <a:r>
              <a:rPr lang="en-US" altLang="zh-CN" sz="2004" dirty="0" smtClean="0">
                <a:solidFill>
                  <a:srgbClr val="000000"/>
                </a:solidFill>
                <a:latin typeface="Times New Roman" pitchFamily="18" charset="0"/>
                <a:cs typeface="Times New Roman" pitchFamily="18" charset="0"/>
              </a:rPr>
              <a:t>：</a:t>
            </a:r>
            <a:r>
              <a:rPr lang="zh-CN" altLang="en-US" sz="2004" dirty="0" smtClean="0">
                <a:solidFill>
                  <a:srgbClr val="000000"/>
                </a:solidFill>
                <a:latin typeface="Times New Roman" pitchFamily="18" charset="0"/>
                <a:cs typeface="Times New Roman" pitchFamily="18" charset="0"/>
              </a:rPr>
              <a:t>受力时形状和大小不变</a:t>
            </a:r>
            <a:endParaRPr lang="en-US" altLang="zh-CN" sz="2004" dirty="0" smtClean="0">
              <a:solidFill>
                <a:srgbClr val="000000"/>
              </a:solidFill>
              <a:latin typeface="Times New Roman" pitchFamily="18" charset="0"/>
              <a:cs typeface="Times New Roman" pitchFamily="18" charset="0"/>
            </a:endParaRPr>
          </a:p>
          <a:p>
            <a:pPr>
              <a:lnSpc>
                <a:spcPts val="1000"/>
              </a:lnSpc>
            </a:pPr>
            <a:endParaRPr lang="en-US" altLang="zh-CN" dirty="0" smtClean="0"/>
          </a:p>
          <a:p>
            <a:pPr>
              <a:lnSpc>
                <a:spcPts val="2600"/>
              </a:lnSpc>
              <a:tabLst>
                <a:tab pos="25400" algn="l"/>
                <a:tab pos="469900" algn="l"/>
                <a:tab pos="533400" algn="l"/>
                <a:tab pos="584200" algn="l"/>
              </a:tabLst>
            </a:pPr>
            <a:r>
              <a:rPr lang="en-US" altLang="zh-CN" sz="2004" dirty="0" smtClean="0">
                <a:solidFill>
                  <a:srgbClr val="000000"/>
                </a:solidFill>
                <a:latin typeface="Times New Roman" pitchFamily="18" charset="0"/>
                <a:cs typeface="Times New Roman" pitchFamily="18" charset="0"/>
              </a:rPr>
              <a:t>固体：有质量，有变形，可抵抗拉、压、剪切力</a:t>
            </a:r>
          </a:p>
          <a:p>
            <a:pPr>
              <a:lnSpc>
                <a:spcPts val="1000"/>
              </a:lnSpc>
            </a:pPr>
            <a:endParaRPr lang="en-US" altLang="zh-CN" dirty="0" smtClean="0"/>
          </a:p>
          <a:p>
            <a:pPr>
              <a:lnSpc>
                <a:spcPts val="2500"/>
              </a:lnSpc>
              <a:tabLst>
                <a:tab pos="25400" algn="l"/>
                <a:tab pos="469900" algn="l"/>
                <a:tab pos="533400" algn="l"/>
                <a:tab pos="584200" algn="l"/>
              </a:tabLst>
            </a:pPr>
            <a:r>
              <a:rPr lang="en-US" altLang="zh-CN" sz="2004" dirty="0" smtClean="0">
                <a:solidFill>
                  <a:srgbClr val="000000"/>
                </a:solidFill>
                <a:latin typeface="Times New Roman" pitchFamily="18" charset="0"/>
                <a:cs typeface="Times New Roman" pitchFamily="18" charset="0"/>
              </a:rPr>
              <a:t>流体：有质量，有变形，不可抵抗拉力、静止时不能抵抗剪切力</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0" name="Picture 3"/>
          <p:cNvPicPr>
            <a:picLocks noChangeAspect="1" noChangeArrowheads="1"/>
          </p:cNvPicPr>
          <p:nvPr/>
        </p:nvPicPr>
        <p:blipFill>
          <a:blip r:embed="rId3" cstate="print"/>
          <a:srcRect/>
          <a:stretch>
            <a:fillRect/>
          </a:stretch>
        </p:blipFill>
        <p:spPr bwMode="auto">
          <a:xfrm>
            <a:off x="165100" y="4038600"/>
            <a:ext cx="8674100" cy="1968500"/>
          </a:xfrm>
          <a:prstGeom prst="rect">
            <a:avLst/>
          </a:prstGeom>
          <a:noFill/>
        </p:spPr>
      </p:pic>
      <p:pic>
        <p:nvPicPr>
          <p:cNvPr id="11"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2565400" y="292100"/>
            <a:ext cx="4572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1.7</a:t>
            </a:r>
          </a:p>
        </p:txBody>
      </p:sp>
      <p:sp>
        <p:nvSpPr>
          <p:cNvPr id="12" name="TextBox 1"/>
          <p:cNvSpPr txBox="1"/>
          <p:nvPr/>
        </p:nvSpPr>
        <p:spPr>
          <a:xfrm>
            <a:off x="3340100" y="292100"/>
            <a:ext cx="30607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工程流体力学学习导论</a:t>
            </a:r>
          </a:p>
        </p:txBody>
      </p:sp>
      <p:sp>
        <p:nvSpPr>
          <p:cNvPr id="13" name="TextBox 1"/>
          <p:cNvSpPr txBox="1"/>
          <p:nvPr/>
        </p:nvSpPr>
        <p:spPr>
          <a:xfrm>
            <a:off x="838200" y="1066800"/>
            <a:ext cx="7620000" cy="2616200"/>
          </a:xfrm>
          <a:prstGeom prst="rect">
            <a:avLst/>
          </a:prstGeom>
          <a:noFill/>
        </p:spPr>
        <p:txBody>
          <a:bodyPr wrap="none" lIns="0" tIns="0" rIns="0" rtlCol="0">
            <a:spAutoFit/>
          </a:bodyPr>
          <a:lstStyle/>
          <a:p>
            <a:pPr>
              <a:lnSpc>
                <a:spcPts val="2000"/>
              </a:lnSpc>
              <a:tabLst>
                <a:tab pos="571500" algn="l"/>
                <a:tab pos="838200" algn="l"/>
              </a:tabLst>
            </a:pPr>
            <a:r>
              <a:rPr lang="en-US" altLang="zh-CN" dirty="0" smtClean="0"/>
              <a:t>		</a:t>
            </a:r>
            <a:r>
              <a:rPr lang="en-US" altLang="zh-CN" sz="2004" dirty="0" smtClean="0">
                <a:solidFill>
                  <a:srgbClr val="000000"/>
                </a:solidFill>
                <a:latin typeface="黑体" pitchFamily="18" charset="0"/>
                <a:cs typeface="黑体" pitchFamily="18" charset="0"/>
              </a:rPr>
              <a:t>2．流体力学的应用</a:t>
            </a:r>
          </a:p>
          <a:p>
            <a:pPr>
              <a:lnSpc>
                <a:spcPts val="1000"/>
              </a:lnSpc>
            </a:pPr>
            <a:endParaRPr lang="en-US" altLang="zh-CN" dirty="0" smtClean="0"/>
          </a:p>
          <a:p>
            <a:pPr>
              <a:lnSpc>
                <a:spcPts val="1000"/>
              </a:lnSpc>
            </a:pPr>
            <a:endParaRPr lang="en-US" altLang="zh-CN" dirty="0" smtClean="0"/>
          </a:p>
          <a:p>
            <a:pPr>
              <a:lnSpc>
                <a:spcPts val="2200"/>
              </a:lnSpc>
              <a:tabLst>
                <a:tab pos="571500" algn="l"/>
                <a:tab pos="8382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流体及流体力学现象充斥在我们生活的各个方面，如云彩的漂</a:t>
            </a:r>
          </a:p>
          <a:p>
            <a:pPr>
              <a:lnSpc>
                <a:spcPts val="1000"/>
              </a:lnSpc>
            </a:pPr>
            <a:endParaRPr lang="en-US" altLang="zh-CN" dirty="0" smtClean="0"/>
          </a:p>
          <a:p>
            <a:pPr>
              <a:lnSpc>
                <a:spcPts val="2600"/>
              </a:lnSpc>
              <a:tabLst>
                <a:tab pos="571500" algn="l"/>
                <a:tab pos="838200" algn="l"/>
              </a:tabLst>
            </a:pPr>
            <a:r>
              <a:rPr lang="en-US" altLang="zh-CN" sz="2004" dirty="0" smtClean="0">
                <a:solidFill>
                  <a:srgbClr val="000000"/>
                </a:solidFill>
                <a:latin typeface="Times New Roman" pitchFamily="18" charset="0"/>
                <a:cs typeface="Times New Roman" pitchFamily="18" charset="0"/>
              </a:rPr>
              <a:t>浮、鸟的飞翔、水的流动、说话和声音等普遍存在于我们日常生活中</a:t>
            </a:r>
          </a:p>
          <a:p>
            <a:pPr>
              <a:lnSpc>
                <a:spcPts val="1000"/>
              </a:lnSpc>
            </a:pPr>
            <a:endParaRPr lang="en-US" altLang="zh-CN" dirty="0" smtClean="0"/>
          </a:p>
          <a:p>
            <a:pPr>
              <a:lnSpc>
                <a:spcPts val="2600"/>
              </a:lnSpc>
              <a:tabLst>
                <a:tab pos="571500" algn="l"/>
                <a:tab pos="838200" algn="l"/>
              </a:tabLst>
            </a:pPr>
            <a:r>
              <a:rPr lang="en-US" altLang="zh-CN" sz="2004" dirty="0" smtClean="0">
                <a:solidFill>
                  <a:srgbClr val="000000"/>
                </a:solidFill>
                <a:latin typeface="Times New Roman" pitchFamily="18" charset="0"/>
                <a:cs typeface="Times New Roman" pitchFamily="18" charset="0"/>
              </a:rPr>
              <a:t>；管道内液体流动、风道内气体的流动、空气阻力和升力、建筑物上</a:t>
            </a:r>
          </a:p>
          <a:p>
            <a:pPr>
              <a:lnSpc>
                <a:spcPts val="1000"/>
              </a:lnSpc>
            </a:pPr>
            <a:endParaRPr lang="en-US" altLang="zh-CN" dirty="0" smtClean="0"/>
          </a:p>
          <a:p>
            <a:pPr>
              <a:lnSpc>
                <a:spcPts val="2600"/>
              </a:lnSpc>
              <a:tabLst>
                <a:tab pos="571500" algn="l"/>
                <a:tab pos="838200" algn="l"/>
              </a:tabLst>
            </a:pPr>
            <a:r>
              <a:rPr lang="en-US" altLang="zh-CN" sz="2004" dirty="0" smtClean="0">
                <a:solidFill>
                  <a:srgbClr val="000000"/>
                </a:solidFill>
                <a:latin typeface="Times New Roman" pitchFamily="18" charset="0"/>
                <a:cs typeface="Times New Roman" pitchFamily="18" charset="0"/>
              </a:rPr>
              <a:t>风力的作用；石油通过地质结构的运动、射流、润滑、燃烧等都是存</a:t>
            </a:r>
          </a:p>
          <a:p>
            <a:pPr>
              <a:lnSpc>
                <a:spcPts val="1000"/>
              </a:lnSpc>
            </a:pPr>
            <a:endParaRPr lang="en-US" altLang="zh-CN" dirty="0" smtClean="0"/>
          </a:p>
          <a:p>
            <a:pPr>
              <a:lnSpc>
                <a:spcPts val="2600"/>
              </a:lnSpc>
              <a:tabLst>
                <a:tab pos="571500" algn="l"/>
                <a:tab pos="838200" algn="l"/>
              </a:tabLst>
            </a:pPr>
            <a:r>
              <a:rPr lang="en-US" altLang="zh-CN" sz="2004" dirty="0" smtClean="0">
                <a:solidFill>
                  <a:srgbClr val="000000"/>
                </a:solidFill>
                <a:latin typeface="Times New Roman" pitchFamily="18" charset="0"/>
                <a:cs typeface="Times New Roman" pitchFamily="18" charset="0"/>
              </a:rPr>
              <a:t>在于生活及生产各个方面。</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学习方法</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概念的确立，黏性的有无对流体的影响，可压缩性与不可压缩性对流体的影响等等。</a:t>
            </a:r>
            <a:endParaRPr lang="en-US" altLang="zh-CN" dirty="0" smtClean="0"/>
          </a:p>
          <a:p>
            <a:pPr>
              <a:buNone/>
            </a:pPr>
            <a:endParaRPr lang="en-US" altLang="zh-CN" dirty="0" smtClean="0"/>
          </a:p>
          <a:p>
            <a:pPr>
              <a:buNone/>
            </a:pPr>
            <a:r>
              <a:rPr lang="en-US" altLang="zh-CN" dirty="0" smtClean="0"/>
              <a:t>2.</a:t>
            </a:r>
            <a:r>
              <a:rPr lang="zh-CN" altLang="en-US" dirty="0" smtClean="0"/>
              <a:t>注意质量守恒、能量守恒、动量守恒、热力学第二定律（熵）的流体力学应用。</a:t>
            </a:r>
            <a:endParaRPr lang="en-US" altLang="zh-CN" dirty="0" smtClean="0"/>
          </a:p>
          <a:p>
            <a:pPr>
              <a:buNone/>
            </a:pPr>
            <a:endParaRPr lang="en-US" altLang="zh-CN" dirty="0" smtClean="0"/>
          </a:p>
          <a:p>
            <a:pPr>
              <a:buNone/>
            </a:pPr>
            <a:r>
              <a:rPr lang="en-US" altLang="zh-CN" dirty="0" smtClean="0"/>
              <a:t>3.</a:t>
            </a:r>
            <a:r>
              <a:rPr lang="zh-CN" altLang="en-US" dirty="0" smtClean="0"/>
              <a:t>理论与实验验证结合。</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3"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762000" y="1295400"/>
            <a:ext cx="7771358" cy="4252446"/>
          </a:xfrm>
          <a:prstGeom prst="rect">
            <a:avLst/>
          </a:prstGeom>
          <a:noFill/>
        </p:spPr>
        <p:txBody>
          <a:bodyPr wrap="none" lIns="0" tIns="0" rIns="0" rtlCol="0">
            <a:spAutoFit/>
          </a:bodyPr>
          <a:lstStyle/>
          <a:p>
            <a:pPr>
              <a:lnSpc>
                <a:spcPts val="2000"/>
              </a:lnSpc>
              <a:tabLst>
                <a:tab pos="571500" algn="l"/>
                <a:tab pos="584200" algn="l"/>
                <a:tab pos="635000" algn="l"/>
                <a:tab pos="698500" algn="l"/>
              </a:tabLst>
            </a:pPr>
            <a:r>
              <a:rPr lang="en-US" altLang="zh-CN" dirty="0" smtClean="0"/>
              <a:t>				</a:t>
            </a:r>
            <a:r>
              <a:rPr lang="en-US" altLang="zh-CN" sz="2004" dirty="0" smtClean="0">
                <a:solidFill>
                  <a:srgbClr val="000000"/>
                </a:solidFill>
                <a:latin typeface="黑体" pitchFamily="18" charset="0"/>
                <a:cs typeface="黑体" pitchFamily="18" charset="0"/>
              </a:rPr>
              <a:t>4.</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rPr>
              <a:t>流体的微团（质点）、微元体</a:t>
            </a:r>
          </a:p>
          <a:p>
            <a:pPr>
              <a:lnSpc>
                <a:spcPts val="1000"/>
              </a:lnSpc>
            </a:pPr>
            <a:endParaRPr lang="en-US" altLang="zh-CN" dirty="0" smtClean="0"/>
          </a:p>
          <a:p>
            <a:pPr>
              <a:lnSpc>
                <a:spcPts val="2800"/>
              </a:lnSpc>
              <a:tabLst>
                <a:tab pos="571500" algn="l"/>
                <a:tab pos="584200" algn="l"/>
                <a:tab pos="635000" algn="l"/>
                <a:tab pos="698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相对于一般问题中的宏观特征尺寸小到可以被看成一个点，但仍</a:t>
            </a:r>
          </a:p>
          <a:p>
            <a:pPr>
              <a:lnSpc>
                <a:spcPts val="1000"/>
              </a:lnSpc>
            </a:pPr>
            <a:endParaRPr lang="en-US" altLang="zh-CN" dirty="0" smtClean="0"/>
          </a:p>
          <a:p>
            <a:pPr>
              <a:lnSpc>
                <a:spcPts val="2600"/>
              </a:lnSpc>
              <a:tabLst>
                <a:tab pos="571500" algn="l"/>
                <a:tab pos="584200" algn="l"/>
                <a:tab pos="635000" algn="l"/>
                <a:tab pos="698500" algn="l"/>
              </a:tabLst>
            </a:pPr>
            <a:r>
              <a:rPr lang="en-US" altLang="zh-CN" sz="2004" dirty="0" smtClean="0">
                <a:solidFill>
                  <a:srgbClr val="000000"/>
                </a:solidFill>
                <a:latin typeface="Times New Roman" pitchFamily="18" charset="0"/>
                <a:cs typeface="Times New Roman" pitchFamily="18" charset="0"/>
              </a:rPr>
              <a:t>含有足够多的流体分子。</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tab pos="571500" algn="l"/>
                <a:tab pos="584200" algn="l"/>
                <a:tab pos="635000" algn="l"/>
                <a:tab pos="698500" algn="l"/>
              </a:tabLst>
            </a:pPr>
            <a:r>
              <a:rPr lang="en-US" altLang="zh-CN" dirty="0" smtClean="0"/>
              <a:t>			</a:t>
            </a:r>
            <a:r>
              <a:rPr lang="en-US" altLang="zh-CN" sz="2004" dirty="0" smtClean="0">
                <a:solidFill>
                  <a:srgbClr val="000000"/>
                </a:solidFill>
                <a:latin typeface="黑体" pitchFamily="18" charset="0"/>
                <a:cs typeface="黑体" pitchFamily="18" charset="0"/>
              </a:rPr>
              <a:t>5.</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rPr>
              <a:t>连续介质的假设</a:t>
            </a:r>
          </a:p>
          <a:p>
            <a:pPr>
              <a:lnSpc>
                <a:spcPts val="1000"/>
              </a:lnSpc>
            </a:pPr>
            <a:endParaRPr lang="en-US" altLang="zh-CN" dirty="0" smtClean="0"/>
          </a:p>
          <a:p>
            <a:pPr>
              <a:lnSpc>
                <a:spcPts val="2600"/>
              </a:lnSpc>
              <a:tabLst>
                <a:tab pos="571500" algn="l"/>
                <a:tab pos="584200" algn="l"/>
                <a:tab pos="635000" algn="l"/>
                <a:tab pos="6985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工程流体力学的主要任务是研究流体的宏观运动规律。因此认</a:t>
            </a:r>
          </a:p>
          <a:p>
            <a:pPr>
              <a:lnSpc>
                <a:spcPts val="1000"/>
              </a:lnSpc>
            </a:pPr>
            <a:endParaRPr lang="en-US" altLang="zh-CN" dirty="0" smtClean="0"/>
          </a:p>
          <a:p>
            <a:pPr>
              <a:lnSpc>
                <a:spcPts val="2600"/>
              </a:lnSpc>
              <a:tabLst>
                <a:tab pos="571500" algn="l"/>
                <a:tab pos="584200" algn="l"/>
                <a:tab pos="635000" algn="l"/>
                <a:tab pos="698500" algn="l"/>
              </a:tabLst>
            </a:pPr>
            <a:r>
              <a:rPr lang="en-US" altLang="zh-CN" sz="2004" dirty="0" smtClean="0">
                <a:solidFill>
                  <a:srgbClr val="000000"/>
                </a:solidFill>
                <a:latin typeface="Times New Roman" pitchFamily="18" charset="0"/>
                <a:cs typeface="Times New Roman" pitchFamily="18" charset="0"/>
              </a:rPr>
              <a:t>为流体充满一个空间时不留任何空隙，即把流体看作是连续介质。</a:t>
            </a:r>
          </a:p>
          <a:p>
            <a:pPr>
              <a:lnSpc>
                <a:spcPts val="1000"/>
              </a:lnSpc>
            </a:pPr>
            <a:endParaRPr lang="en-US" altLang="zh-CN" dirty="0" smtClean="0"/>
          </a:p>
          <a:p>
            <a:pPr>
              <a:lnSpc>
                <a:spcPts val="2500"/>
              </a:lnSpc>
              <a:tabLst>
                <a:tab pos="571500" algn="l"/>
                <a:tab pos="584200" algn="l"/>
                <a:tab pos="635000" algn="l"/>
                <a:tab pos="698500" algn="l"/>
              </a:tabLst>
            </a:pPr>
            <a:r>
              <a:rPr lang="en-US" altLang="zh-CN" dirty="0" smtClean="0"/>
              <a:t>			</a:t>
            </a:r>
          </a:p>
          <a:p>
            <a:pPr>
              <a:lnSpc>
                <a:spcPts val="2500"/>
              </a:lnSpc>
              <a:tabLst>
                <a:tab pos="571500" algn="l"/>
                <a:tab pos="584200" algn="l"/>
                <a:tab pos="635000" algn="l"/>
                <a:tab pos="698500" algn="l"/>
              </a:tabLst>
            </a:pPr>
            <a:r>
              <a:rPr lang="en-US" altLang="zh-CN" sz="2004" dirty="0" smtClean="0">
                <a:solidFill>
                  <a:srgbClr val="000000"/>
                </a:solidFill>
                <a:latin typeface="Times New Roman" pitchFamily="18" charset="0"/>
                <a:cs typeface="Times New Roman" pitchFamily="18" charset="0"/>
              </a:rPr>
              <a:t>         </a:t>
            </a:r>
            <a:r>
              <a:rPr lang="en-US" altLang="zh-CN" sz="2004" dirty="0" err="1" smtClean="0">
                <a:solidFill>
                  <a:srgbClr val="000000"/>
                </a:solidFill>
                <a:latin typeface="Times New Roman" pitchFamily="18" charset="0"/>
                <a:cs typeface="Times New Roman" pitchFamily="18" charset="0"/>
              </a:rPr>
              <a:t>有了流体的连续介质假设后，就可以使用</a:t>
            </a:r>
            <a:r>
              <a:rPr lang="en-US" altLang="zh-CN" sz="2004" dirty="0" err="1" smtClean="0">
                <a:solidFill>
                  <a:srgbClr val="FF0000"/>
                </a:solidFill>
                <a:latin typeface="Times New Roman" pitchFamily="18" charset="0"/>
                <a:cs typeface="Times New Roman" pitchFamily="18" charset="0"/>
              </a:rPr>
              <a:t>数学函数</a:t>
            </a:r>
            <a:r>
              <a:rPr lang="en-US" altLang="zh-CN" sz="2004" dirty="0" err="1" smtClean="0">
                <a:solidFill>
                  <a:srgbClr val="000000"/>
                </a:solidFill>
                <a:latin typeface="Times New Roman" pitchFamily="18" charset="0"/>
                <a:cs typeface="Times New Roman" pitchFamily="18" charset="0"/>
              </a:rPr>
              <a:t>来解决流体</a:t>
            </a:r>
            <a:endParaRPr lang="en-US" altLang="zh-CN" sz="2004" dirty="0" smtClean="0">
              <a:solidFill>
                <a:srgbClr val="000000"/>
              </a:solidFill>
              <a:latin typeface="Times New Roman" pitchFamily="18" charset="0"/>
              <a:cs typeface="Times New Roman" pitchFamily="18" charset="0"/>
            </a:endParaRPr>
          </a:p>
          <a:p>
            <a:pPr>
              <a:lnSpc>
                <a:spcPts val="1000"/>
              </a:lnSpc>
            </a:pPr>
            <a:endParaRPr lang="en-US" altLang="zh-CN" dirty="0" smtClean="0"/>
          </a:p>
          <a:p>
            <a:pPr>
              <a:lnSpc>
                <a:spcPts val="2600"/>
              </a:lnSpc>
              <a:tabLst>
                <a:tab pos="571500" algn="l"/>
                <a:tab pos="584200" algn="l"/>
                <a:tab pos="635000" algn="l"/>
                <a:tab pos="698500" algn="l"/>
              </a:tabLst>
            </a:pPr>
            <a:r>
              <a:rPr lang="en-US" altLang="zh-CN" sz="2004" dirty="0" smtClean="0">
                <a:solidFill>
                  <a:srgbClr val="000000"/>
                </a:solidFill>
                <a:latin typeface="Times New Roman" pitchFamily="18" charset="0"/>
                <a:cs typeface="Times New Roman" pitchFamily="18" charset="0"/>
              </a:rPr>
              <a:t>力学模型问题。</a:t>
            </a:r>
          </a:p>
        </p:txBody>
      </p:sp>
      <p:sp>
        <p:nvSpPr>
          <p:cNvPr id="14" name="TextBox 1"/>
          <p:cNvSpPr txBox="1"/>
          <p:nvPr/>
        </p:nvSpPr>
        <p:spPr>
          <a:xfrm>
            <a:off x="2997200" y="292100"/>
            <a:ext cx="4572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1.1</a:t>
            </a:r>
          </a:p>
        </p:txBody>
      </p:sp>
      <p:sp>
        <p:nvSpPr>
          <p:cNvPr id="15" name="TextBox 1"/>
          <p:cNvSpPr txBox="1"/>
          <p:nvPr/>
        </p:nvSpPr>
        <p:spPr>
          <a:xfrm>
            <a:off x="3771900" y="292100"/>
            <a:ext cx="21336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rPr>
              <a:t>流体的基本概念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7314438" y="6039091"/>
            <a:ext cx="304800" cy="16764"/>
          </a:xfrm>
          <a:custGeom>
            <a:avLst/>
            <a:gdLst>
              <a:gd name="connsiteX0" fmla="*/ 0 w 304800"/>
              <a:gd name="connsiteY0" fmla="*/ 0 h 16764"/>
              <a:gd name="connsiteX1" fmla="*/ 152400 w 304800"/>
              <a:gd name="connsiteY1" fmla="*/ 0 h 16764"/>
              <a:gd name="connsiteX2" fmla="*/ 304800 w 304800"/>
              <a:gd name="connsiteY2" fmla="*/ 0 h 16764"/>
              <a:gd name="connsiteX3" fmla="*/ 304800 w 304800"/>
              <a:gd name="connsiteY3" fmla="*/ 16763 h 16764"/>
              <a:gd name="connsiteX4" fmla="*/ 152400 w 304800"/>
              <a:gd name="connsiteY4" fmla="*/ 16763 h 16764"/>
              <a:gd name="connsiteX5" fmla="*/ 0 w 304800"/>
              <a:gd name="connsiteY5" fmla="*/ 16763 h 16764"/>
              <a:gd name="connsiteX6" fmla="*/ 0 w 304800"/>
              <a:gd name="connsiteY6" fmla="*/ 0 h 1676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4800" h="16764">
                <a:moveTo>
                  <a:pt x="0" y="0"/>
                </a:moveTo>
                <a:lnTo>
                  <a:pt x="152400" y="0"/>
                </a:lnTo>
                <a:lnTo>
                  <a:pt x="304800" y="0"/>
                </a:lnTo>
                <a:lnTo>
                  <a:pt x="304800" y="16763"/>
                </a:lnTo>
                <a:lnTo>
                  <a:pt x="152400" y="16763"/>
                </a:lnTo>
                <a:lnTo>
                  <a:pt x="0" y="16763"/>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3"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990600" y="1066800"/>
            <a:ext cx="5232400" cy="889000"/>
          </a:xfrm>
          <a:prstGeom prst="rect">
            <a:avLst/>
          </a:prstGeom>
          <a:noFill/>
        </p:spPr>
        <p:txBody>
          <a:bodyPr wrap="none" lIns="0" tIns="0" rIns="0" rtlCol="0">
            <a:spAutoFit/>
          </a:bodyPr>
          <a:lstStyle/>
          <a:p>
            <a:pPr>
              <a:lnSpc>
                <a:spcPts val="2400"/>
              </a:lnSpc>
              <a:tabLst>
                <a:tab pos="965200" algn="l"/>
              </a:tabLst>
            </a:pPr>
            <a:r>
              <a:rPr lang="en-US" altLang="zh-CN" dirty="0" smtClean="0"/>
              <a:t>	</a:t>
            </a:r>
            <a:r>
              <a:rPr lang="en-US" altLang="zh-CN" sz="2400" dirty="0" smtClean="0">
                <a:solidFill>
                  <a:srgbClr val="000000"/>
                </a:solidFill>
                <a:latin typeface="黑体" pitchFamily="18" charset="0"/>
                <a:cs typeface="黑体" pitchFamily="18" charset="0"/>
              </a:rPr>
              <a:t>1.2</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密度、比容、饱和蒸汽压力</a:t>
            </a:r>
          </a:p>
          <a:p>
            <a:pPr>
              <a:lnSpc>
                <a:spcPts val="1000"/>
              </a:lnSpc>
            </a:pPr>
            <a:endParaRPr lang="en-US" altLang="zh-CN" dirty="0" smtClean="0"/>
          </a:p>
          <a:p>
            <a:pPr>
              <a:lnSpc>
                <a:spcPts val="1000"/>
              </a:lnSpc>
            </a:pPr>
            <a:endParaRPr lang="en-US" altLang="zh-CN" dirty="0" smtClean="0"/>
          </a:p>
          <a:p>
            <a:pPr>
              <a:lnSpc>
                <a:spcPts val="2600"/>
              </a:lnSpc>
              <a:tabLst>
                <a:tab pos="965200" algn="l"/>
              </a:tabLst>
            </a:pPr>
            <a:r>
              <a:rPr lang="en-US" altLang="zh-CN" sz="2004" dirty="0" smtClean="0">
                <a:solidFill>
                  <a:srgbClr val="000000"/>
                </a:solidFill>
                <a:latin typeface="黑体" pitchFamily="18" charset="0"/>
                <a:cs typeface="黑体" pitchFamily="18" charset="0"/>
              </a:rPr>
              <a:t>1.</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黑体" pitchFamily="18" charset="0"/>
                <a:cs typeface="黑体" pitchFamily="18" charset="0"/>
              </a:rPr>
              <a:t>密度</a:t>
            </a:r>
          </a:p>
        </p:txBody>
      </p:sp>
      <p:sp>
        <p:nvSpPr>
          <p:cNvPr id="14" name="TextBox 1"/>
          <p:cNvSpPr txBox="1"/>
          <p:nvPr/>
        </p:nvSpPr>
        <p:spPr>
          <a:xfrm>
            <a:off x="1244600" y="2260600"/>
            <a:ext cx="5017399" cy="315471"/>
          </a:xfrm>
          <a:prstGeom prst="rect">
            <a:avLst/>
          </a:prstGeom>
          <a:noFill/>
        </p:spPr>
        <p:txBody>
          <a:bodyPr wrap="none" lIns="0" tIns="0" rIns="0" rtlCol="0">
            <a:spAutoFit/>
          </a:bodyPr>
          <a:lstStyle/>
          <a:p>
            <a:pPr>
              <a:lnSpc>
                <a:spcPts val="2100"/>
              </a:lnSpc>
              <a:tabLst/>
            </a:pPr>
            <a:r>
              <a:rPr lang="en-US" altLang="zh-CN" sz="2004" dirty="0" smtClean="0">
                <a:solidFill>
                  <a:srgbClr val="FF0000"/>
                </a:solidFill>
                <a:latin typeface="Times New Roman" pitchFamily="18" charset="0"/>
                <a:cs typeface="Times New Roman" pitchFamily="18" charset="0"/>
              </a:rPr>
              <a:t>匀质流体</a:t>
            </a:r>
            <a:r>
              <a:rPr lang="en-US" altLang="zh-CN" sz="2004" dirty="0" smtClean="0">
                <a:solidFill>
                  <a:srgbClr val="000000"/>
                </a:solidFill>
                <a:latin typeface="Times New Roman" pitchFamily="18" charset="0"/>
                <a:cs typeface="Times New Roman" pitchFamily="18" charset="0"/>
              </a:rPr>
              <a:t>：单位体积流体所具有的质量，</a:t>
            </a:r>
            <a:r>
              <a:rPr lang="en-US" altLang="zh-CN" sz="2004" dirty="0" smtClean="0">
                <a:solidFill>
                  <a:srgbClr val="000000"/>
                </a:solidFill>
                <a:latin typeface="Cambria Math" pitchFamily="18" charset="0"/>
                <a:cs typeface="Cambria Math" pitchFamily="18" charset="0"/>
              </a:rPr>
              <a:t>𝜌</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15" name="TextBox 1"/>
          <p:cNvSpPr txBox="1"/>
          <p:nvPr/>
        </p:nvSpPr>
        <p:spPr>
          <a:xfrm>
            <a:off x="6311900" y="2197100"/>
            <a:ext cx="152400" cy="457200"/>
          </a:xfrm>
          <a:prstGeom prst="rect">
            <a:avLst/>
          </a:prstGeom>
          <a:noFill/>
        </p:spPr>
        <p:txBody>
          <a:bodyPr wrap="none" lIns="0" tIns="0" rIns="0" rtlCol="0">
            <a:spAutoFit/>
          </a:bodyPr>
          <a:lstStyle/>
          <a:p>
            <a:pPr>
              <a:lnSpc>
                <a:spcPts val="1400"/>
              </a:lnSpc>
              <a:tabLst/>
            </a:pPr>
            <a:r>
              <a:rPr lang="en-US" altLang="zh-CN" sz="1464" u="sng" dirty="0" smtClean="0">
                <a:solidFill>
                  <a:srgbClr val="000000"/>
                </a:solidFill>
                <a:latin typeface="Cambria Math" pitchFamily="18" charset="0"/>
                <a:cs typeface="Cambria Math" pitchFamily="18" charset="0"/>
              </a:rPr>
              <a:t>𝑀</a:t>
            </a:r>
          </a:p>
          <a:p>
            <a:pPr>
              <a:lnSpc>
                <a:spcPts val="2100"/>
              </a:lnSpc>
              <a:tabLst/>
            </a:pPr>
            <a:r>
              <a:rPr lang="en-US" altLang="zh-CN" sz="1464" dirty="0" smtClean="0">
                <a:solidFill>
                  <a:srgbClr val="000000"/>
                </a:solidFill>
                <a:latin typeface="Cambria Math" pitchFamily="18" charset="0"/>
                <a:cs typeface="Cambria Math" pitchFamily="18" charset="0"/>
              </a:rPr>
              <a:t>𝑉</a:t>
            </a:r>
          </a:p>
        </p:txBody>
      </p:sp>
      <p:sp>
        <p:nvSpPr>
          <p:cNvPr id="16" name="TextBox 1"/>
          <p:cNvSpPr txBox="1"/>
          <p:nvPr/>
        </p:nvSpPr>
        <p:spPr>
          <a:xfrm>
            <a:off x="6515100" y="2273300"/>
            <a:ext cx="3556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(kg</a:t>
            </a:r>
          </a:p>
        </p:txBody>
      </p:sp>
      <p:sp>
        <p:nvSpPr>
          <p:cNvPr id="17" name="TextBox 1"/>
          <p:cNvSpPr txBox="1"/>
          <p:nvPr/>
        </p:nvSpPr>
        <p:spPr>
          <a:xfrm>
            <a:off x="7023100" y="2235200"/>
            <a:ext cx="431800" cy="292100"/>
          </a:xfrm>
          <a:prstGeom prst="rect">
            <a:avLst/>
          </a:prstGeom>
          <a:noFill/>
        </p:spPr>
        <p:txBody>
          <a:bodyPr wrap="none" lIns="0" tIns="0" rIns="0" rtlCol="0">
            <a:spAutoFit/>
          </a:bodyPr>
          <a:lstStyle/>
          <a:p>
            <a:pPr>
              <a:lnSpc>
                <a:spcPts val="2300"/>
              </a:lnSpc>
              <a:tabLst/>
            </a:pPr>
            <a:r>
              <a:rPr lang="en-US" altLang="zh-CN" sz="2004" dirty="0" smtClean="0">
                <a:solidFill>
                  <a:srgbClr val="000000"/>
                </a:solidFill>
                <a:latin typeface="Cambria Math" pitchFamily="18" charset="0"/>
                <a:cs typeface="Cambria Math" pitchFamily="18" charset="0"/>
              </a:rPr>
              <a:t>m</a:t>
            </a:r>
            <a:r>
              <a:rPr lang="en-US" altLang="zh-CN" sz="1464" dirty="0" smtClean="0">
                <a:solidFill>
                  <a:srgbClr val="000000"/>
                </a:solidFill>
                <a:latin typeface="Cambria Math" pitchFamily="18" charset="0"/>
                <a:cs typeface="Cambria Math" pitchFamily="18" charset="0"/>
              </a:rPr>
              <a:t>3</a:t>
            </a:r>
            <a:r>
              <a:rPr lang="en-US" altLang="zh-CN" sz="2004" dirty="0" smtClean="0">
                <a:solidFill>
                  <a:srgbClr val="000000"/>
                </a:solidFill>
                <a:latin typeface="Cambria Math" pitchFamily="18" charset="0"/>
                <a:cs typeface="Cambria Math" pitchFamily="18" charset="0"/>
              </a:rPr>
              <a:t>)</a:t>
            </a:r>
          </a:p>
        </p:txBody>
      </p:sp>
      <p:sp>
        <p:nvSpPr>
          <p:cNvPr id="18" name="TextBox 1"/>
          <p:cNvSpPr txBox="1"/>
          <p:nvPr/>
        </p:nvSpPr>
        <p:spPr>
          <a:xfrm>
            <a:off x="1219200" y="3048000"/>
            <a:ext cx="3847207" cy="302647"/>
          </a:xfrm>
          <a:prstGeom prst="rect">
            <a:avLst/>
          </a:prstGeom>
          <a:noFill/>
        </p:spPr>
        <p:txBody>
          <a:bodyPr wrap="none" lIns="0" tIns="0" rIns="0" rtlCol="0">
            <a:spAutoFit/>
          </a:bodyPr>
          <a:lstStyle/>
          <a:p>
            <a:pPr>
              <a:lnSpc>
                <a:spcPts val="2000"/>
              </a:lnSpc>
              <a:tabLst/>
            </a:pPr>
            <a:r>
              <a:rPr lang="en-US" altLang="zh-CN" sz="2004" dirty="0" smtClean="0">
                <a:solidFill>
                  <a:srgbClr val="FF0000"/>
                </a:solidFill>
                <a:latin typeface="Times New Roman" pitchFamily="18" charset="0"/>
                <a:cs typeface="Times New Roman" pitchFamily="18" charset="0"/>
              </a:rPr>
              <a:t>非匀质流体</a:t>
            </a:r>
            <a:r>
              <a:rPr lang="en-US" altLang="zh-CN" sz="2004" dirty="0" smtClean="0">
                <a:solidFill>
                  <a:srgbClr val="000000"/>
                </a:solidFill>
                <a:latin typeface="Times New Roman" pitchFamily="18" charset="0"/>
                <a:cs typeface="Times New Roman" pitchFamily="18" charset="0"/>
              </a:rPr>
              <a:t>：某一点的密度表示为</a:t>
            </a:r>
          </a:p>
        </p:txBody>
      </p:sp>
      <p:sp>
        <p:nvSpPr>
          <p:cNvPr id="19" name="TextBox 1"/>
          <p:cNvSpPr txBox="1"/>
          <p:nvPr/>
        </p:nvSpPr>
        <p:spPr>
          <a:xfrm>
            <a:off x="1066800" y="5943600"/>
            <a:ext cx="5725735" cy="353943"/>
          </a:xfrm>
          <a:prstGeom prst="rect">
            <a:avLst/>
          </a:prstGeom>
          <a:noFill/>
        </p:spPr>
        <p:txBody>
          <a:bodyPr wrap="none" lIns="0" tIns="0" rIns="0" rtlCol="0">
            <a:spAutoFit/>
          </a:bodyPr>
          <a:lstStyle/>
          <a:p>
            <a:pPr>
              <a:lnSpc>
                <a:spcPts val="2400"/>
              </a:lnSpc>
              <a:tabLst/>
            </a:pPr>
            <a:r>
              <a:rPr lang="en-US" altLang="zh-CN" sz="2004" dirty="0" smtClean="0">
                <a:solidFill>
                  <a:srgbClr val="000000"/>
                </a:solidFill>
                <a:latin typeface="Cambria Math" pitchFamily="18" charset="0"/>
                <a:cs typeface="Cambria Math" pitchFamily="18" charset="0"/>
              </a:rPr>
              <a:t>𝜌</a:t>
            </a:r>
            <a:r>
              <a:rPr lang="en-US" altLang="zh-CN" sz="1464" dirty="0" smtClean="0">
                <a:solidFill>
                  <a:srgbClr val="000000"/>
                </a:solidFill>
                <a:latin typeface="Cambria Math" pitchFamily="18" charset="0"/>
                <a:cs typeface="Cambria Math" pitchFamily="18" charset="0"/>
              </a:rPr>
              <a:t>w</a:t>
            </a:r>
            <a:r>
              <a:rPr lang="en-US" altLang="zh-CN" sz="2004" dirty="0" smtClean="0">
                <a:solidFill>
                  <a:srgbClr val="000000"/>
                </a:solidFill>
                <a:latin typeface="Times New Roman" pitchFamily="18" charset="0"/>
                <a:cs typeface="Times New Roman" pitchFamily="18" charset="0"/>
              </a:rPr>
              <a:t>比值，又称</a:t>
            </a:r>
            <a:r>
              <a:rPr lang="en-US" altLang="zh-CN" sz="2004" dirty="0" smtClean="0">
                <a:solidFill>
                  <a:srgbClr val="FF0000"/>
                </a:solidFill>
                <a:latin typeface="Times New Roman" pitchFamily="18" charset="0"/>
                <a:cs typeface="Times New Roman" pitchFamily="18" charset="0"/>
              </a:rPr>
              <a:t>比重</a:t>
            </a:r>
            <a:r>
              <a:rPr lang="en-US" altLang="zh-CN" sz="2004" dirty="0" smtClean="0">
                <a:solidFill>
                  <a:srgbClr val="000000"/>
                </a:solidFill>
                <a:latin typeface="Times New Roman" pitchFamily="18" charset="0"/>
                <a:cs typeface="Times New Roman" pitchFamily="18" charset="0"/>
              </a:rPr>
              <a:t>（</a:t>
            </a:r>
            <a:r>
              <a:rPr lang="en-US" altLang="zh-CN" sz="2004" dirty="0" smtClean="0">
                <a:solidFill>
                  <a:srgbClr val="000000"/>
                </a:solidFill>
                <a:latin typeface="Garamond" pitchFamily="18" charset="0"/>
                <a:cs typeface="Garamond" pitchFamily="18" charset="0"/>
              </a:rPr>
              <a:t>specific</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weight</a:t>
            </a:r>
            <a:r>
              <a:rPr lang="en-US" altLang="zh-CN" sz="2004" dirty="0" smtClean="0">
                <a:solidFill>
                  <a:srgbClr val="000000"/>
                </a:solidFill>
                <a:latin typeface="Times New Roman" pitchFamily="18" charset="0"/>
                <a:cs typeface="Times New Roman" pitchFamily="18" charset="0"/>
              </a:rPr>
              <a:t>），用</a:t>
            </a:r>
            <a:r>
              <a:rPr lang="en-US" altLang="zh-CN" sz="2004" dirty="0" smtClean="0">
                <a:solidFill>
                  <a:srgbClr val="000000"/>
                </a:solidFill>
                <a:latin typeface="Cambria Math" pitchFamily="18" charset="0"/>
                <a:cs typeface="Cambria Math" pitchFamily="18" charset="0"/>
              </a:rPr>
              <a:t>𝑠</a:t>
            </a:r>
            <a:r>
              <a:rPr lang="en-US" altLang="zh-CN" sz="2004" dirty="0" smtClean="0">
                <a:solidFill>
                  <a:srgbClr val="000000"/>
                </a:solidFill>
                <a:latin typeface="Times New Roman" pitchFamily="18" charset="0"/>
                <a:cs typeface="Times New Roman" pitchFamily="18" charset="0"/>
              </a:rPr>
              <a:t>表示，即</a:t>
            </a:r>
          </a:p>
        </p:txBody>
      </p:sp>
      <p:sp>
        <p:nvSpPr>
          <p:cNvPr id="20" name="TextBox 1"/>
          <p:cNvSpPr txBox="1"/>
          <p:nvPr/>
        </p:nvSpPr>
        <p:spPr>
          <a:xfrm>
            <a:off x="5422900" y="2844800"/>
            <a:ext cx="1384300" cy="609600"/>
          </a:xfrm>
          <a:prstGeom prst="rect">
            <a:avLst/>
          </a:prstGeom>
          <a:noFill/>
        </p:spPr>
        <p:txBody>
          <a:bodyPr wrap="none" lIns="0" tIns="0" rIns="0" rtlCol="0">
            <a:spAutoFit/>
          </a:bodyPr>
          <a:lstStyle/>
          <a:p>
            <a:pPr>
              <a:lnSpc>
                <a:spcPts val="2000"/>
              </a:lnSpc>
              <a:tabLst>
                <a:tab pos="469900" algn="l"/>
                <a:tab pos="1016000" algn="l"/>
              </a:tabLst>
            </a:pPr>
            <a:r>
              <a:rPr lang="en-US" altLang="zh-CN" dirty="0" smtClean="0"/>
              <a:t>		</a:t>
            </a:r>
            <a:r>
              <a:rPr lang="en-US" altLang="zh-CN" sz="2004" u="sng" dirty="0" smtClean="0">
                <a:solidFill>
                  <a:srgbClr val="000000"/>
                </a:solidFill>
                <a:latin typeface="Cambria Math" pitchFamily="18" charset="0"/>
                <a:cs typeface="Cambria Math" pitchFamily="18" charset="0"/>
              </a:rPr>
              <a:t>∆𝑚</a:t>
            </a:r>
          </a:p>
          <a:p>
            <a:pPr>
              <a:lnSpc>
                <a:spcPts val="1500"/>
              </a:lnSpc>
              <a:tabLst>
                <a:tab pos="469900" algn="l"/>
                <a:tab pos="1016000" algn="l"/>
              </a:tabLst>
            </a:pPr>
            <a:r>
              <a:rPr lang="en-US" altLang="zh-CN" sz="2004" dirty="0" smtClean="0">
                <a:solidFill>
                  <a:srgbClr val="000000"/>
                </a:solidFill>
                <a:latin typeface="Cambria Math" pitchFamily="18" charset="0"/>
                <a:cs typeface="Cambria Math" pitchFamily="18" charset="0"/>
              </a:rPr>
              <a:t>𝜌</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lim</a:t>
            </a:r>
          </a:p>
          <a:p>
            <a:pPr>
              <a:lnSpc>
                <a:spcPts val="1300"/>
              </a:lnSpc>
              <a:tabLst>
                <a:tab pos="469900" algn="l"/>
                <a:tab pos="1016000" algn="l"/>
              </a:tabLst>
            </a:pPr>
            <a:r>
              <a:rPr lang="en-US" altLang="zh-CN" dirty="0" smtClean="0"/>
              <a:t>	</a:t>
            </a:r>
            <a:r>
              <a:rPr lang="en-US" altLang="zh-CN" sz="1464" dirty="0" smtClean="0">
                <a:solidFill>
                  <a:srgbClr val="000000"/>
                </a:solidFill>
                <a:latin typeface="Cambria Math" pitchFamily="18" charset="0"/>
                <a:cs typeface="Cambria Math" pitchFamily="18" charset="0"/>
              </a:rPr>
              <a:t>∆𝑉→0</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∆𝑉</a:t>
            </a:r>
          </a:p>
        </p:txBody>
      </p:sp>
      <p:sp>
        <p:nvSpPr>
          <p:cNvPr id="21" name="TextBox 1"/>
          <p:cNvSpPr txBox="1"/>
          <p:nvPr/>
        </p:nvSpPr>
        <p:spPr>
          <a:xfrm>
            <a:off x="6883400" y="3022600"/>
            <a:ext cx="1778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a:t>
            </a:r>
          </a:p>
        </p:txBody>
      </p:sp>
      <p:sp>
        <p:nvSpPr>
          <p:cNvPr id="22" name="TextBox 1"/>
          <p:cNvSpPr txBox="1"/>
          <p:nvPr/>
        </p:nvSpPr>
        <p:spPr>
          <a:xfrm>
            <a:off x="7137400" y="2844800"/>
            <a:ext cx="342900" cy="609600"/>
          </a:xfrm>
          <a:prstGeom prst="rect">
            <a:avLst/>
          </a:prstGeom>
          <a:noFill/>
        </p:spPr>
        <p:txBody>
          <a:bodyPr wrap="none" lIns="0" tIns="0" rIns="0" rtlCol="0">
            <a:spAutoFit/>
          </a:bodyPr>
          <a:lstStyle/>
          <a:p>
            <a:pPr>
              <a:lnSpc>
                <a:spcPts val="2000"/>
              </a:lnSpc>
              <a:tabLst>
                <a:tab pos="25400" algn="l"/>
              </a:tabLst>
            </a:pPr>
            <a:r>
              <a:rPr lang="en-US" altLang="zh-CN" sz="2004" u="sng" dirty="0" smtClean="0">
                <a:solidFill>
                  <a:srgbClr val="000000"/>
                </a:solidFill>
                <a:latin typeface="Cambria Math" pitchFamily="18" charset="0"/>
                <a:cs typeface="Cambria Math" pitchFamily="18" charset="0"/>
              </a:rPr>
              <a:t>d𝑚</a:t>
            </a:r>
          </a:p>
          <a:p>
            <a:pPr>
              <a:lnSpc>
                <a:spcPts val="2800"/>
              </a:lnSpc>
              <a:tabLst>
                <a:tab pos="25400" algn="l"/>
              </a:tabLst>
            </a:pPr>
            <a:r>
              <a:rPr lang="en-US" altLang="zh-CN" dirty="0" smtClean="0"/>
              <a:t>	</a:t>
            </a:r>
            <a:r>
              <a:rPr lang="en-US" altLang="zh-CN" sz="2004" dirty="0" smtClean="0">
                <a:solidFill>
                  <a:srgbClr val="000000"/>
                </a:solidFill>
                <a:latin typeface="Cambria Math" pitchFamily="18" charset="0"/>
                <a:cs typeface="Cambria Math" pitchFamily="18" charset="0"/>
              </a:rPr>
              <a:t>d𝑉</a:t>
            </a:r>
          </a:p>
        </p:txBody>
      </p:sp>
      <p:sp>
        <p:nvSpPr>
          <p:cNvPr id="23" name="TextBox 1"/>
          <p:cNvSpPr txBox="1"/>
          <p:nvPr/>
        </p:nvSpPr>
        <p:spPr>
          <a:xfrm>
            <a:off x="1219200" y="3810000"/>
            <a:ext cx="7219925" cy="1969770"/>
          </a:xfrm>
          <a:prstGeom prst="rect">
            <a:avLst/>
          </a:prstGeom>
          <a:noFill/>
        </p:spPr>
        <p:txBody>
          <a:bodyPr wrap="none" lIns="0" tIns="0" rIns="0" rtlCol="0">
            <a:spAutoFit/>
          </a:bodyPr>
          <a:lstStyle/>
          <a:p>
            <a:pPr>
              <a:lnSpc>
                <a:spcPts val="2100"/>
              </a:lnSpc>
              <a:tabLst>
                <a:tab pos="25400" algn="l"/>
                <a:tab pos="38100" algn="l"/>
                <a:tab pos="24384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此时密度是空间位置坐标和时间的函数，即</a:t>
            </a:r>
            <a:r>
              <a:rPr lang="en-US" altLang="zh-CN" sz="2004" dirty="0" smtClean="0">
                <a:solidFill>
                  <a:srgbClr val="000000"/>
                </a:solidFill>
                <a:latin typeface="Cambria Math" pitchFamily="18" charset="0"/>
                <a:cs typeface="Cambria Math" pitchFamily="18" charset="0"/>
              </a:rPr>
              <a:t>𝜌</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𝜌(𝑥,𝑦,𝑧,𝑡)</a:t>
            </a:r>
            <a:r>
              <a:rPr lang="en-US" altLang="zh-CN" sz="2004"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25400" algn="l"/>
                <a:tab pos="38100" algn="l"/>
                <a:tab pos="2438400" algn="l"/>
              </a:tabLst>
            </a:pPr>
            <a:r>
              <a:rPr lang="en-US" altLang="zh-CN" sz="2004" dirty="0" smtClean="0">
                <a:solidFill>
                  <a:srgbClr val="000000"/>
                </a:solidFill>
                <a:latin typeface="Times New Roman" pitchFamily="18" charset="0"/>
                <a:cs typeface="Times New Roman" pitchFamily="18" charset="0"/>
              </a:rPr>
              <a:t>在一个标准大气压（</a:t>
            </a:r>
            <a:r>
              <a:rPr lang="en-US" altLang="zh-CN" sz="2004" dirty="0" smtClean="0">
                <a:solidFill>
                  <a:srgbClr val="000000"/>
                </a:solidFill>
                <a:latin typeface="Garamond" pitchFamily="18" charset="0"/>
                <a:cs typeface="Garamond" pitchFamily="18" charset="0"/>
              </a:rPr>
              <a:t>101.3kPa</a:t>
            </a:r>
            <a:r>
              <a:rPr lang="en-US" altLang="zh-CN" sz="2004" dirty="0" smtClean="0">
                <a:solidFill>
                  <a:srgbClr val="000000"/>
                </a:solidFill>
                <a:latin typeface="Times New Roman" pitchFamily="18" charset="0"/>
                <a:cs typeface="Times New Roman" pitchFamily="18" charset="0"/>
              </a:rPr>
              <a:t>）下，纯水在</a:t>
            </a:r>
            <a:r>
              <a:rPr lang="en-US" altLang="zh-CN" sz="2004" dirty="0" smtClean="0">
                <a:solidFill>
                  <a:srgbClr val="000000"/>
                </a:solidFill>
                <a:latin typeface="Calibri" pitchFamily="18" charset="0"/>
                <a:cs typeface="Calibri" pitchFamily="18" charset="0"/>
              </a:rPr>
              <a:t>4</a:t>
            </a:r>
            <a:r>
              <a:rPr lang="en-US" altLang="zh-CN" sz="1331" baseline="30000" dirty="0" smtClean="0">
                <a:solidFill>
                  <a:srgbClr val="000000"/>
                </a:solidFill>
                <a:latin typeface="Calibri" pitchFamily="18" charset="0"/>
                <a:cs typeface="Calibri" pitchFamily="18" charset="0"/>
              </a:rPr>
              <a:t>0</a:t>
            </a:r>
            <a:r>
              <a:rPr lang="en-US" altLang="zh-CN" sz="2004" dirty="0" smtClean="0">
                <a:solidFill>
                  <a:srgbClr val="000000"/>
                </a:solidFill>
                <a:latin typeface="Calibri" pitchFamily="18" charset="0"/>
                <a:cs typeface="Calibri" pitchFamily="18" charset="0"/>
              </a:rPr>
              <a:t>C</a:t>
            </a:r>
            <a:r>
              <a:rPr lang="en-US" altLang="zh-CN" sz="2004" dirty="0" smtClean="0">
                <a:solidFill>
                  <a:srgbClr val="000000"/>
                </a:solidFill>
                <a:latin typeface="Times New Roman" pitchFamily="18" charset="0"/>
                <a:cs typeface="Times New Roman" pitchFamily="18" charset="0"/>
              </a:rPr>
              <a:t>时的密度为</a:t>
            </a:r>
          </a:p>
          <a:p>
            <a:pPr>
              <a:lnSpc>
                <a:spcPts val="1000"/>
              </a:lnSpc>
            </a:pPr>
            <a:endParaRPr lang="en-US" altLang="zh-CN" dirty="0" smtClean="0"/>
          </a:p>
          <a:p>
            <a:pPr>
              <a:lnSpc>
                <a:spcPts val="2800"/>
              </a:lnSpc>
              <a:tabLst>
                <a:tab pos="25400" algn="l"/>
                <a:tab pos="38100" algn="l"/>
                <a:tab pos="2438400" algn="l"/>
              </a:tabLst>
            </a:pPr>
            <a:r>
              <a:rPr lang="en-US" altLang="zh-CN" dirty="0" smtClean="0"/>
              <a:t>			</a:t>
            </a:r>
            <a:r>
              <a:rPr lang="en-US" altLang="zh-CN" sz="2004" dirty="0" smtClean="0">
                <a:solidFill>
                  <a:srgbClr val="000000"/>
                </a:solidFill>
                <a:latin typeface="Cambria Math" pitchFamily="18" charset="0"/>
                <a:cs typeface="Cambria Math" pitchFamily="18" charset="0"/>
              </a:rPr>
              <a:t>𝜌</a:t>
            </a:r>
            <a:r>
              <a:rPr lang="en-US" altLang="zh-CN" sz="1464" dirty="0" smtClean="0">
                <a:solidFill>
                  <a:srgbClr val="000000"/>
                </a:solidFill>
                <a:latin typeface="Cambria Math" pitchFamily="18" charset="0"/>
                <a:cs typeface="Cambria Math" pitchFamily="18" charset="0"/>
              </a:rPr>
              <a:t>w</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1000kg</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3</a:t>
            </a:r>
          </a:p>
          <a:p>
            <a:pPr>
              <a:lnSpc>
                <a:spcPts val="1000"/>
              </a:lnSpc>
            </a:pPr>
            <a:endParaRPr lang="en-US" altLang="zh-CN" dirty="0" smtClean="0"/>
          </a:p>
          <a:p>
            <a:pPr>
              <a:lnSpc>
                <a:spcPts val="2400"/>
              </a:lnSpc>
              <a:tabLst>
                <a:tab pos="25400" algn="l"/>
                <a:tab pos="38100" algn="l"/>
                <a:tab pos="2438400" algn="l"/>
              </a:tabLst>
            </a:pPr>
            <a:r>
              <a:rPr lang="en-US" altLang="zh-CN" dirty="0" smtClean="0"/>
              <a:t>		</a:t>
            </a:r>
            <a:r>
              <a:rPr lang="en-US" altLang="zh-CN" sz="2004" dirty="0" smtClean="0">
                <a:solidFill>
                  <a:srgbClr val="FF0000"/>
                </a:solidFill>
                <a:latin typeface="Times New Roman" pitchFamily="18" charset="0"/>
                <a:cs typeface="Times New Roman" pitchFamily="18" charset="0"/>
              </a:rPr>
              <a:t>流体的相对密度</a:t>
            </a:r>
            <a:r>
              <a:rPr lang="en-US" altLang="zh-CN" sz="2004" dirty="0" smtClean="0">
                <a:solidFill>
                  <a:srgbClr val="000000"/>
                </a:solidFill>
                <a:latin typeface="Times New Roman" pitchFamily="18" charset="0"/>
                <a:cs typeface="Times New Roman" pitchFamily="18" charset="0"/>
              </a:rPr>
              <a:t>：是指其密度</a:t>
            </a:r>
            <a:r>
              <a:rPr lang="en-US" altLang="zh-CN" sz="2004" dirty="0" smtClean="0">
                <a:solidFill>
                  <a:srgbClr val="000000"/>
                </a:solidFill>
                <a:latin typeface="Cambria Math" pitchFamily="18" charset="0"/>
                <a:cs typeface="Cambria Math" pitchFamily="18" charset="0"/>
              </a:rPr>
              <a:t>𝜌</a:t>
            </a:r>
            <a:r>
              <a:rPr lang="en-US" altLang="zh-CN" sz="2004" dirty="0" smtClean="0">
                <a:solidFill>
                  <a:srgbClr val="000000"/>
                </a:solidFill>
                <a:latin typeface="Times New Roman" pitchFamily="18" charset="0"/>
                <a:cs typeface="Times New Roman" pitchFamily="18" charset="0"/>
              </a:rPr>
              <a:t>与标准大气压下</a:t>
            </a:r>
            <a:r>
              <a:rPr lang="en-US" altLang="zh-CN" sz="2004" dirty="0" smtClean="0">
                <a:solidFill>
                  <a:srgbClr val="000000"/>
                </a:solidFill>
                <a:latin typeface="Garamond" pitchFamily="18" charset="0"/>
                <a:cs typeface="Garamond" pitchFamily="18" charset="0"/>
              </a:rPr>
              <a:t>4</a:t>
            </a:r>
            <a:r>
              <a:rPr lang="en-US" altLang="zh-CN" sz="1400" dirty="0" smtClean="0">
                <a:solidFill>
                  <a:srgbClr val="000000"/>
                </a:solidFill>
                <a:latin typeface="Garamond" pitchFamily="18" charset="0"/>
                <a:cs typeface="Garamond" pitchFamily="18" charset="0"/>
              </a:rPr>
              <a:t>0</a:t>
            </a:r>
            <a:r>
              <a:rPr lang="en-US" altLang="zh-CN" sz="2004" dirty="0" smtClean="0">
                <a:solidFill>
                  <a:srgbClr val="000000"/>
                </a:solidFill>
                <a:latin typeface="Garamond" pitchFamily="18" charset="0"/>
                <a:cs typeface="Garamond" pitchFamily="18" charset="0"/>
              </a:rPr>
              <a:t>C</a:t>
            </a:r>
            <a:r>
              <a:rPr lang="en-US" altLang="zh-CN" sz="2004" dirty="0" smtClean="0">
                <a:solidFill>
                  <a:srgbClr val="000000"/>
                </a:solidFill>
                <a:latin typeface="Times New Roman" pitchFamily="18" charset="0"/>
                <a:cs typeface="Times New Roman" pitchFamily="18" charset="0"/>
              </a:rPr>
              <a:t>的纯水的密度</a:t>
            </a:r>
          </a:p>
        </p:txBody>
      </p:sp>
      <p:sp>
        <p:nvSpPr>
          <p:cNvPr id="24" name="TextBox 1"/>
          <p:cNvSpPr txBox="1"/>
          <p:nvPr/>
        </p:nvSpPr>
        <p:spPr>
          <a:xfrm>
            <a:off x="6858000" y="5930900"/>
            <a:ext cx="3810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Cambria Math" pitchFamily="18" charset="0"/>
                <a:cs typeface="Cambria Math" pitchFamily="18" charset="0"/>
              </a:rPr>
              <a:t>𝑠</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25" name="TextBox 1"/>
          <p:cNvSpPr txBox="1"/>
          <p:nvPr/>
        </p:nvSpPr>
        <p:spPr>
          <a:xfrm>
            <a:off x="7315200" y="5753100"/>
            <a:ext cx="292100" cy="647700"/>
          </a:xfrm>
          <a:prstGeom prst="rect">
            <a:avLst/>
          </a:prstGeom>
          <a:noFill/>
        </p:spPr>
        <p:txBody>
          <a:bodyPr wrap="none" lIns="0" tIns="0" rIns="0" rtlCol="0">
            <a:spAutoFit/>
          </a:bodyPr>
          <a:lstStyle/>
          <a:p>
            <a:pPr>
              <a:lnSpc>
                <a:spcPts val="2000"/>
              </a:lnSpc>
              <a:tabLst>
                <a:tab pos="76200" algn="l"/>
              </a:tabLst>
            </a:pPr>
            <a:r>
              <a:rPr lang="en-US" altLang="zh-CN" dirty="0" smtClean="0"/>
              <a:t>	</a:t>
            </a:r>
            <a:r>
              <a:rPr lang="en-US" altLang="zh-CN" sz="2004" dirty="0" smtClean="0">
                <a:solidFill>
                  <a:srgbClr val="000000"/>
                </a:solidFill>
                <a:latin typeface="Cambria Math" pitchFamily="18" charset="0"/>
                <a:cs typeface="Cambria Math" pitchFamily="18" charset="0"/>
              </a:rPr>
              <a:t>𝜌</a:t>
            </a:r>
          </a:p>
          <a:p>
            <a:pPr>
              <a:lnSpc>
                <a:spcPts val="3100"/>
              </a:lnSpc>
              <a:tabLst>
                <a:tab pos="76200" algn="l"/>
              </a:tabLst>
            </a:pPr>
            <a:r>
              <a:rPr lang="en-US" altLang="zh-CN" sz="2004" dirty="0" smtClean="0">
                <a:solidFill>
                  <a:srgbClr val="000000"/>
                </a:solidFill>
                <a:latin typeface="Cambria Math" pitchFamily="18" charset="0"/>
                <a:cs typeface="Cambria Math" pitchFamily="18" charset="0"/>
              </a:rPr>
              <a:t>𝜌</a:t>
            </a:r>
            <a:r>
              <a:rPr lang="en-US" altLang="zh-CN" sz="1464" dirty="0" smtClean="0">
                <a:solidFill>
                  <a:srgbClr val="000000"/>
                </a:solidFill>
                <a:latin typeface="Cambria Math" pitchFamily="18" charset="0"/>
                <a:cs typeface="Cambria Math" pitchFamily="18" charset="0"/>
              </a:rPr>
              <a:t>w</a:t>
            </a:r>
          </a:p>
        </p:txBody>
      </p:sp>
      <p:sp>
        <p:nvSpPr>
          <p:cNvPr id="26" name="TextBox 1"/>
          <p:cNvSpPr txBox="1"/>
          <p:nvPr/>
        </p:nvSpPr>
        <p:spPr>
          <a:xfrm>
            <a:off x="3251200" y="317500"/>
            <a:ext cx="762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4" action="ppaction://hlinksldjump"/>
              </a:rPr>
              <a:t>第1章</a:t>
            </a:r>
          </a:p>
        </p:txBody>
      </p:sp>
      <p:sp>
        <p:nvSpPr>
          <p:cNvPr id="27" name="TextBox 1"/>
          <p:cNvSpPr txBox="1"/>
          <p:nvPr/>
        </p:nvSpPr>
        <p:spPr>
          <a:xfrm>
            <a:off x="4330700" y="317500"/>
            <a:ext cx="1524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4" action="ppaction://hlinksldjump"/>
              </a:rPr>
              <a:t>流体的性质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4651755" y="2728467"/>
            <a:ext cx="83947" cy="307467"/>
          </a:xfrm>
          <a:custGeom>
            <a:avLst/>
            <a:gdLst>
              <a:gd name="connsiteX0" fmla="*/ 3175 w 83947"/>
              <a:gd name="connsiteY0" fmla="*/ 0 h 307467"/>
              <a:gd name="connsiteX1" fmla="*/ 62865 w 83947"/>
              <a:gd name="connsiteY1" fmla="*/ 52832 h 307467"/>
              <a:gd name="connsiteX2" fmla="*/ 83947 w 83947"/>
              <a:gd name="connsiteY2" fmla="*/ 153670 h 307467"/>
              <a:gd name="connsiteX3" fmla="*/ 62865 w 83947"/>
              <a:gd name="connsiteY3" fmla="*/ 254635 h 307467"/>
              <a:gd name="connsiteX4" fmla="*/ 3175 w 83947"/>
              <a:gd name="connsiteY4" fmla="*/ 307467 h 307467"/>
              <a:gd name="connsiteX5" fmla="*/ 0 w 83947"/>
              <a:gd name="connsiteY5" fmla="*/ 297180 h 307467"/>
              <a:gd name="connsiteX6" fmla="*/ 45592 w 83947"/>
              <a:gd name="connsiteY6" fmla="*/ 247904 h 307467"/>
              <a:gd name="connsiteX7" fmla="*/ 61086 w 83947"/>
              <a:gd name="connsiteY7" fmla="*/ 153797 h 307467"/>
              <a:gd name="connsiteX8" fmla="*/ 45592 w 83947"/>
              <a:gd name="connsiteY8" fmla="*/ 59436 h 307467"/>
              <a:gd name="connsiteX9" fmla="*/ 0 w 83947"/>
              <a:gd name="connsiteY9" fmla="*/ 10160 h 307467"/>
              <a:gd name="connsiteX10" fmla="*/ 3175 w 83947"/>
              <a:gd name="connsiteY10" fmla="*/ 0 h 30746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83947" h="307467">
                <a:moveTo>
                  <a:pt x="3175" y="0"/>
                </a:moveTo>
                <a:cubicBezTo>
                  <a:pt x="28955" y="6730"/>
                  <a:pt x="48895" y="24383"/>
                  <a:pt x="62865" y="52832"/>
                </a:cubicBezTo>
                <a:cubicBezTo>
                  <a:pt x="76834" y="81152"/>
                  <a:pt x="83947" y="114808"/>
                  <a:pt x="83947" y="153670"/>
                </a:cubicBezTo>
                <a:cubicBezTo>
                  <a:pt x="83947" y="192532"/>
                  <a:pt x="76834" y="226186"/>
                  <a:pt x="62865" y="254635"/>
                </a:cubicBezTo>
                <a:cubicBezTo>
                  <a:pt x="48895" y="282955"/>
                  <a:pt x="28955" y="300608"/>
                  <a:pt x="3175" y="307467"/>
                </a:cubicBezTo>
                <a:lnTo>
                  <a:pt x="0" y="297180"/>
                </a:lnTo>
                <a:cubicBezTo>
                  <a:pt x="20065" y="289686"/>
                  <a:pt x="35178" y="273304"/>
                  <a:pt x="45592" y="247904"/>
                </a:cubicBezTo>
                <a:cubicBezTo>
                  <a:pt x="55879" y="222630"/>
                  <a:pt x="61086" y="191261"/>
                  <a:pt x="61086" y="153797"/>
                </a:cubicBezTo>
                <a:cubicBezTo>
                  <a:pt x="61086" y="116332"/>
                  <a:pt x="55879" y="84836"/>
                  <a:pt x="45592" y="59436"/>
                </a:cubicBezTo>
                <a:cubicBezTo>
                  <a:pt x="35178" y="34163"/>
                  <a:pt x="20065" y="17652"/>
                  <a:pt x="0" y="10160"/>
                </a:cubicBezTo>
                <a:lnTo>
                  <a:pt x="3175"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3821810" y="2728467"/>
            <a:ext cx="83820" cy="307467"/>
          </a:xfrm>
          <a:custGeom>
            <a:avLst/>
            <a:gdLst>
              <a:gd name="connsiteX0" fmla="*/ 80772 w 83820"/>
              <a:gd name="connsiteY0" fmla="*/ 0 h 307467"/>
              <a:gd name="connsiteX1" fmla="*/ 83820 w 83820"/>
              <a:gd name="connsiteY1" fmla="*/ 10160 h 307467"/>
              <a:gd name="connsiteX2" fmla="*/ 38227 w 83820"/>
              <a:gd name="connsiteY2" fmla="*/ 59436 h 307467"/>
              <a:gd name="connsiteX3" fmla="*/ 22860 w 83820"/>
              <a:gd name="connsiteY3" fmla="*/ 153797 h 307467"/>
              <a:gd name="connsiteX4" fmla="*/ 38227 w 83820"/>
              <a:gd name="connsiteY4" fmla="*/ 247904 h 307467"/>
              <a:gd name="connsiteX5" fmla="*/ 83820 w 83820"/>
              <a:gd name="connsiteY5" fmla="*/ 297180 h 307467"/>
              <a:gd name="connsiteX6" fmla="*/ 80772 w 83820"/>
              <a:gd name="connsiteY6" fmla="*/ 307467 h 307467"/>
              <a:gd name="connsiteX7" fmla="*/ 20954 w 83820"/>
              <a:gd name="connsiteY7" fmla="*/ 254635 h 307467"/>
              <a:gd name="connsiteX8" fmla="*/ 0 w 83820"/>
              <a:gd name="connsiteY8" fmla="*/ 153670 h 307467"/>
              <a:gd name="connsiteX9" fmla="*/ 20954 w 83820"/>
              <a:gd name="connsiteY9" fmla="*/ 52832 h 307467"/>
              <a:gd name="connsiteX10" fmla="*/ 80772 w 83820"/>
              <a:gd name="connsiteY10" fmla="*/ 0 h 30746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83820" h="307467">
                <a:moveTo>
                  <a:pt x="80772" y="0"/>
                </a:moveTo>
                <a:lnTo>
                  <a:pt x="83820" y="10160"/>
                </a:lnTo>
                <a:cubicBezTo>
                  <a:pt x="63754" y="17652"/>
                  <a:pt x="48641" y="34163"/>
                  <a:pt x="38227" y="59436"/>
                </a:cubicBezTo>
                <a:cubicBezTo>
                  <a:pt x="27940" y="84836"/>
                  <a:pt x="22860" y="116332"/>
                  <a:pt x="22860" y="153797"/>
                </a:cubicBezTo>
                <a:cubicBezTo>
                  <a:pt x="22860" y="191261"/>
                  <a:pt x="27940" y="222630"/>
                  <a:pt x="38227" y="247904"/>
                </a:cubicBezTo>
                <a:cubicBezTo>
                  <a:pt x="48641" y="273304"/>
                  <a:pt x="63754" y="289686"/>
                  <a:pt x="83820" y="297180"/>
                </a:cubicBezTo>
                <a:lnTo>
                  <a:pt x="80772" y="307467"/>
                </a:lnTo>
                <a:cubicBezTo>
                  <a:pt x="54864" y="300608"/>
                  <a:pt x="34925" y="282955"/>
                  <a:pt x="20954" y="254635"/>
                </a:cubicBezTo>
                <a:cubicBezTo>
                  <a:pt x="6985" y="226186"/>
                  <a:pt x="0" y="192532"/>
                  <a:pt x="0" y="153670"/>
                </a:cubicBezTo>
                <a:cubicBezTo>
                  <a:pt x="0" y="114808"/>
                  <a:pt x="6985" y="81152"/>
                  <a:pt x="20954" y="52832"/>
                </a:cubicBezTo>
                <a:cubicBezTo>
                  <a:pt x="34925" y="24383"/>
                  <a:pt x="54864" y="6730"/>
                  <a:pt x="80772" y="0"/>
                </a:cubicBez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3" name="Picture 3"/>
          <p:cNvPicPr>
            <a:picLocks noChangeAspect="1" noChangeArrowheads="1"/>
          </p:cNvPicPr>
          <p:nvPr/>
        </p:nvPicPr>
        <p:blipFill>
          <a:blip r:embed="rId3" cstate="print"/>
          <a:srcRect/>
          <a:stretch>
            <a:fillRect/>
          </a:stretch>
        </p:blipFill>
        <p:spPr bwMode="auto">
          <a:xfrm>
            <a:off x="0" y="6362700"/>
            <a:ext cx="9144000" cy="495300"/>
          </a:xfrm>
          <a:prstGeom prst="rect">
            <a:avLst/>
          </a:prstGeom>
          <a:noFill/>
        </p:spPr>
      </p:pic>
      <p:sp>
        <p:nvSpPr>
          <p:cNvPr id="2" name="TextBox 1"/>
          <p:cNvSpPr txBox="1"/>
          <p:nvPr/>
        </p:nvSpPr>
        <p:spPr>
          <a:xfrm>
            <a:off x="622300" y="2082800"/>
            <a:ext cx="1409700" cy="266700"/>
          </a:xfrm>
          <a:prstGeom prst="rect">
            <a:avLst/>
          </a:prstGeom>
          <a:noFill/>
        </p:spPr>
        <p:txBody>
          <a:bodyPr wrap="none" lIns="0" tIns="0" rIns="0" rtlCol="0">
            <a:spAutoFit/>
          </a:bodyPr>
          <a:lstStyle/>
          <a:p>
            <a:pPr>
              <a:lnSpc>
                <a:spcPts val="2100"/>
              </a:lnSpc>
              <a:tabLst/>
            </a:pPr>
            <a:r>
              <a:rPr lang="en-US" altLang="zh-CN" sz="2004" dirty="0" smtClean="0">
                <a:solidFill>
                  <a:srgbClr val="000000"/>
                </a:solidFill>
                <a:latin typeface="Times New Roman" pitchFamily="18" charset="0"/>
                <a:cs typeface="Times New Roman" pitchFamily="18" charset="0"/>
              </a:rPr>
              <a:t>来表示。</a:t>
            </a:r>
            <a:r>
              <a:rPr lang="en-US" altLang="zh-CN" sz="2004" dirty="0" smtClean="0">
                <a:solidFill>
                  <a:srgbClr val="000000"/>
                </a:solidFill>
                <a:latin typeface="Cambria Math" pitchFamily="18" charset="0"/>
                <a:cs typeface="Cambria Math" pitchFamily="18" charset="0"/>
              </a:rPr>
              <a:t>𝜐</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14" name="TextBox 1"/>
          <p:cNvSpPr txBox="1"/>
          <p:nvPr/>
        </p:nvSpPr>
        <p:spPr>
          <a:xfrm>
            <a:off x="2108200" y="2006600"/>
            <a:ext cx="152400" cy="457200"/>
          </a:xfrm>
          <a:prstGeom prst="rect">
            <a:avLst/>
          </a:prstGeom>
          <a:noFill/>
        </p:spPr>
        <p:txBody>
          <a:bodyPr wrap="none" lIns="0" tIns="0" rIns="0" rtlCol="0">
            <a:spAutoFit/>
          </a:bodyPr>
          <a:lstStyle/>
          <a:p>
            <a:pPr>
              <a:lnSpc>
                <a:spcPts val="1400"/>
              </a:lnSpc>
              <a:tabLst/>
            </a:pPr>
            <a:r>
              <a:rPr lang="en-US" altLang="zh-CN" sz="1464" u="sng" dirty="0" smtClean="0">
                <a:solidFill>
                  <a:srgbClr val="000000"/>
                </a:solidFill>
                <a:latin typeface="Cambria Math" pitchFamily="18" charset="0"/>
                <a:cs typeface="Cambria Math" pitchFamily="18" charset="0"/>
              </a:rPr>
              <a:t>𝑉</a:t>
            </a:r>
          </a:p>
          <a:p>
            <a:pPr>
              <a:lnSpc>
                <a:spcPts val="2100"/>
              </a:lnSpc>
              <a:tabLst/>
            </a:pPr>
            <a:r>
              <a:rPr lang="en-US" altLang="zh-CN" sz="1466" dirty="0" smtClean="0">
                <a:solidFill>
                  <a:srgbClr val="000000"/>
                </a:solidFill>
                <a:latin typeface="Cambria Math" pitchFamily="18" charset="0"/>
                <a:cs typeface="Cambria Math" pitchFamily="18" charset="0"/>
              </a:rPr>
              <a:t>𝑀</a:t>
            </a:r>
          </a:p>
        </p:txBody>
      </p:sp>
      <p:sp>
        <p:nvSpPr>
          <p:cNvPr id="15" name="TextBox 1"/>
          <p:cNvSpPr txBox="1"/>
          <p:nvPr/>
        </p:nvSpPr>
        <p:spPr>
          <a:xfrm>
            <a:off x="2368956" y="2057400"/>
            <a:ext cx="389530" cy="341119"/>
          </a:xfrm>
          <a:prstGeom prst="rect">
            <a:avLst/>
          </a:prstGeom>
          <a:noFill/>
        </p:spPr>
        <p:txBody>
          <a:bodyPr wrap="none" lIns="0" tIns="0" rIns="0" rtlCol="0">
            <a:spAutoFit/>
          </a:bodyPr>
          <a:lstStyle/>
          <a:p>
            <a:pPr>
              <a:lnSpc>
                <a:spcPts val="2300"/>
              </a:lnSpc>
              <a:tabLst/>
            </a:pP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3</a:t>
            </a:r>
          </a:p>
        </p:txBody>
      </p:sp>
      <p:sp>
        <p:nvSpPr>
          <p:cNvPr id="16" name="TextBox 1"/>
          <p:cNvSpPr txBox="1"/>
          <p:nvPr/>
        </p:nvSpPr>
        <p:spPr>
          <a:xfrm>
            <a:off x="2743200" y="2082800"/>
            <a:ext cx="749949" cy="315471"/>
          </a:xfrm>
          <a:prstGeom prst="rect">
            <a:avLst/>
          </a:prstGeom>
          <a:noFill/>
        </p:spPr>
        <p:txBody>
          <a:bodyPr wrap="none" lIns="0" tIns="0" rIns="0" rtlCol="0">
            <a:spAutoFit/>
          </a:bodyPr>
          <a:lstStyle/>
          <a:p>
            <a:pPr>
              <a:lnSpc>
                <a:spcPts val="2100"/>
              </a:lnSpc>
              <a:tabLst/>
            </a:pPr>
            <a:r>
              <a:rPr lang="en-US" altLang="zh-CN" sz="2004" dirty="0" smtClean="0">
                <a:solidFill>
                  <a:srgbClr val="000000"/>
                </a:solidFill>
                <a:latin typeface="Cambria Math" pitchFamily="18" charset="0"/>
                <a:cs typeface="Cambria Math" pitchFamily="18" charset="0"/>
              </a:rPr>
              <a:t>/kg)</a:t>
            </a:r>
            <a:r>
              <a:rPr lang="en-US" altLang="zh-CN" sz="2004" dirty="0" smtClean="0">
                <a:solidFill>
                  <a:srgbClr val="000000"/>
                </a:solidFill>
                <a:latin typeface="Times New Roman" pitchFamily="18" charset="0"/>
                <a:cs typeface="Times New Roman" pitchFamily="18" charset="0"/>
              </a:rPr>
              <a:t>。</a:t>
            </a:r>
          </a:p>
        </p:txBody>
      </p:sp>
      <p:sp>
        <p:nvSpPr>
          <p:cNvPr id="17" name="TextBox 1"/>
          <p:cNvSpPr txBox="1"/>
          <p:nvPr/>
        </p:nvSpPr>
        <p:spPr>
          <a:xfrm>
            <a:off x="1130300" y="2743200"/>
            <a:ext cx="2438168" cy="315471"/>
          </a:xfrm>
          <a:prstGeom prst="rect">
            <a:avLst/>
          </a:prstGeom>
          <a:noFill/>
        </p:spPr>
        <p:txBody>
          <a:bodyPr wrap="none" lIns="0" tIns="0" rIns="0" rtlCol="0">
            <a:spAutoFit/>
          </a:bodyPr>
          <a:lstStyle/>
          <a:p>
            <a:pPr>
              <a:lnSpc>
                <a:spcPts val="2100"/>
              </a:lnSpc>
              <a:tabLst/>
            </a:pPr>
            <a:r>
              <a:rPr lang="en-US" altLang="zh-CN" sz="2004" dirty="0" smtClean="0">
                <a:solidFill>
                  <a:srgbClr val="FF0000"/>
                </a:solidFill>
                <a:latin typeface="Times New Roman" pitchFamily="18" charset="0"/>
                <a:cs typeface="Times New Roman" pitchFamily="18" charset="0"/>
              </a:rPr>
              <a:t>与密度的关系为</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𝜐</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a:t>
            </a:r>
          </a:p>
        </p:txBody>
      </p:sp>
      <p:sp>
        <p:nvSpPr>
          <p:cNvPr id="18" name="TextBox 1"/>
          <p:cNvSpPr txBox="1"/>
          <p:nvPr/>
        </p:nvSpPr>
        <p:spPr>
          <a:xfrm>
            <a:off x="3632200" y="2667000"/>
            <a:ext cx="114300" cy="457200"/>
          </a:xfrm>
          <a:prstGeom prst="rect">
            <a:avLst/>
          </a:prstGeom>
          <a:noFill/>
        </p:spPr>
        <p:txBody>
          <a:bodyPr wrap="none" lIns="0" tIns="0" rIns="0" rtlCol="0">
            <a:spAutoFit/>
          </a:bodyPr>
          <a:lstStyle/>
          <a:p>
            <a:pPr>
              <a:lnSpc>
                <a:spcPts val="1400"/>
              </a:lnSpc>
              <a:tabLst/>
            </a:pPr>
            <a:r>
              <a:rPr lang="en-US" altLang="zh-CN" sz="1464" u="sng" dirty="0" smtClean="0">
                <a:solidFill>
                  <a:srgbClr val="000000"/>
                </a:solidFill>
                <a:latin typeface="Cambria Math" pitchFamily="18" charset="0"/>
                <a:cs typeface="Cambria Math" pitchFamily="18" charset="0"/>
              </a:rPr>
              <a:t>1</a:t>
            </a:r>
          </a:p>
          <a:p>
            <a:pPr>
              <a:lnSpc>
                <a:spcPts val="2100"/>
              </a:lnSpc>
              <a:tabLst/>
            </a:pPr>
            <a:r>
              <a:rPr lang="en-US" altLang="zh-CN" sz="1464" dirty="0" smtClean="0">
                <a:solidFill>
                  <a:srgbClr val="000000"/>
                </a:solidFill>
                <a:latin typeface="Cambria Math" pitchFamily="18" charset="0"/>
                <a:cs typeface="Cambria Math" pitchFamily="18" charset="0"/>
              </a:rPr>
              <a:t>𝜌</a:t>
            </a:r>
          </a:p>
        </p:txBody>
      </p:sp>
      <p:sp>
        <p:nvSpPr>
          <p:cNvPr id="19" name="TextBox 1"/>
          <p:cNvSpPr txBox="1"/>
          <p:nvPr/>
        </p:nvSpPr>
        <p:spPr>
          <a:xfrm>
            <a:off x="3902545" y="2717800"/>
            <a:ext cx="1126655" cy="341119"/>
          </a:xfrm>
          <a:prstGeom prst="rect">
            <a:avLst/>
          </a:prstGeom>
          <a:noFill/>
        </p:spPr>
        <p:txBody>
          <a:bodyPr wrap="none" lIns="0" tIns="0" rIns="0" rtlCol="0">
            <a:spAutoFit/>
          </a:bodyPr>
          <a:lstStyle/>
          <a:p>
            <a:pPr>
              <a:lnSpc>
                <a:spcPts val="2300"/>
              </a:lnSpc>
              <a:tabLst/>
            </a:pPr>
            <a:r>
              <a:rPr lang="en-US" altLang="zh-CN" sz="2004" dirty="0" smtClean="0">
                <a:solidFill>
                  <a:srgbClr val="000000"/>
                </a:solidFill>
                <a:latin typeface="Cambria Math" pitchFamily="18" charset="0"/>
                <a:cs typeface="Cambria Math" pitchFamily="18" charset="0"/>
              </a:rPr>
              <a:t>m</a:t>
            </a:r>
            <a:r>
              <a:rPr lang="en-US" altLang="zh-CN" sz="1464" baseline="30000" dirty="0" smtClean="0">
                <a:solidFill>
                  <a:srgbClr val="000000"/>
                </a:solidFill>
                <a:latin typeface="Cambria Math" pitchFamily="18" charset="0"/>
                <a:cs typeface="Cambria Math" pitchFamily="18" charset="0"/>
              </a:rPr>
              <a:t>3</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kg</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a:t>
            </a:r>
          </a:p>
        </p:txBody>
      </p:sp>
      <p:sp>
        <p:nvSpPr>
          <p:cNvPr id="20" name="TextBox 1"/>
          <p:cNvSpPr txBox="1"/>
          <p:nvPr/>
        </p:nvSpPr>
        <p:spPr>
          <a:xfrm>
            <a:off x="838200" y="3429000"/>
            <a:ext cx="7814640" cy="2854628"/>
          </a:xfrm>
          <a:prstGeom prst="rect">
            <a:avLst/>
          </a:prstGeom>
          <a:noFill/>
        </p:spPr>
        <p:txBody>
          <a:bodyPr wrap="none" lIns="0" tIns="0" rIns="0" rtlCol="0">
            <a:spAutoFit/>
          </a:bodyPr>
          <a:lstStyle/>
          <a:p>
            <a:pPr>
              <a:lnSpc>
                <a:spcPts val="2100"/>
              </a:lnSpc>
              <a:tabLst>
                <a:tab pos="279400" algn="l"/>
                <a:tab pos="32385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在气体流体力学中，经常使用比容（specific</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volume）这一物理量。</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tab pos="279400" algn="l"/>
                <a:tab pos="3238500" algn="l"/>
              </a:tabLst>
            </a:pPr>
            <a:r>
              <a:rPr lang="en-US" altLang="zh-CN" sz="2004" dirty="0" smtClean="0">
                <a:solidFill>
                  <a:srgbClr val="FF0000"/>
                </a:solidFill>
                <a:latin typeface="Times New Roman" pitchFamily="18" charset="0"/>
                <a:cs typeface="Times New Roman" pitchFamily="18" charset="0"/>
              </a:rPr>
              <a:t>完全气体</a:t>
            </a:r>
            <a:r>
              <a:rPr lang="en-US" altLang="zh-CN" sz="2004" dirty="0" smtClean="0">
                <a:solidFill>
                  <a:srgbClr val="000000"/>
                </a:solidFill>
                <a:latin typeface="黑体" pitchFamily="18" charset="0"/>
                <a:cs typeface="黑体" pitchFamily="18" charset="0"/>
              </a:rPr>
              <a:t>（</a:t>
            </a:r>
            <a:r>
              <a:rPr lang="en-US" altLang="zh-CN" sz="2004" dirty="0" smtClean="0">
                <a:solidFill>
                  <a:srgbClr val="000000"/>
                </a:solidFill>
                <a:latin typeface="Times New Roman" pitchFamily="18" charset="0"/>
                <a:cs typeface="Times New Roman" pitchFamily="18" charset="0"/>
              </a:rPr>
              <a:t>perfect</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Times New Roman" pitchFamily="18" charset="0"/>
                <a:cs typeface="Times New Roman" pitchFamily="18" charset="0"/>
              </a:rPr>
              <a:t>gas</a:t>
            </a:r>
            <a:r>
              <a:rPr lang="en-US" altLang="zh-CN" sz="2004" dirty="0" smtClean="0">
                <a:solidFill>
                  <a:srgbClr val="000000"/>
                </a:solidFill>
                <a:latin typeface="MS Shell Dlg" pitchFamily="18" charset="0"/>
                <a:cs typeface="MS Shell Dlg" pitchFamily="18" charset="0"/>
              </a:rPr>
              <a:t>）：</a:t>
            </a:r>
            <a:r>
              <a:rPr lang="en-US" altLang="zh-CN" sz="2004" dirty="0" smtClean="0">
                <a:solidFill>
                  <a:srgbClr val="000000"/>
                </a:solidFill>
                <a:latin typeface="Times New Roman" pitchFamily="18" charset="0"/>
                <a:cs typeface="Times New Roman" pitchFamily="18" charset="0"/>
              </a:rPr>
              <a:t>气体分子</a:t>
            </a:r>
            <a:r>
              <a:rPr lang="en-US" altLang="zh-CN" sz="2004" dirty="0" smtClean="0">
                <a:solidFill>
                  <a:srgbClr val="FF0000"/>
                </a:solidFill>
                <a:latin typeface="Times New Roman" pitchFamily="18" charset="0"/>
                <a:cs typeface="Times New Roman" pitchFamily="18" charset="0"/>
              </a:rPr>
              <a:t>只有质量没有体积</a:t>
            </a:r>
            <a:r>
              <a:rPr lang="en-US" altLang="zh-CN" sz="2004" dirty="0" smtClean="0">
                <a:solidFill>
                  <a:srgbClr val="000000"/>
                </a:solidFill>
                <a:latin typeface="Times New Roman" pitchFamily="18" charset="0"/>
                <a:cs typeface="Times New Roman" pitchFamily="18" charset="0"/>
              </a:rPr>
              <a:t>，分子之间完</a:t>
            </a:r>
          </a:p>
          <a:p>
            <a:pPr>
              <a:lnSpc>
                <a:spcPts val="1000"/>
              </a:lnSpc>
            </a:pPr>
            <a:endParaRPr lang="en-US" altLang="zh-CN" dirty="0" smtClean="0"/>
          </a:p>
          <a:p>
            <a:pPr>
              <a:lnSpc>
                <a:spcPts val="2400"/>
              </a:lnSpc>
              <a:tabLst>
                <a:tab pos="279400" algn="l"/>
                <a:tab pos="3238500" algn="l"/>
              </a:tabLst>
            </a:pPr>
            <a:r>
              <a:rPr lang="en-US" altLang="zh-CN" sz="2004" dirty="0" smtClean="0">
                <a:solidFill>
                  <a:srgbClr val="000000"/>
                </a:solidFill>
                <a:latin typeface="Times New Roman" pitchFamily="18" charset="0"/>
                <a:cs typeface="Times New Roman" pitchFamily="18" charset="0"/>
              </a:rPr>
              <a:t>全没有作用力的气体。所有远离液体状态的常用气体在很大的常用</a:t>
            </a:r>
          </a:p>
          <a:p>
            <a:pPr>
              <a:lnSpc>
                <a:spcPts val="1000"/>
              </a:lnSpc>
            </a:pPr>
            <a:endParaRPr lang="en-US" altLang="zh-CN" dirty="0" smtClean="0"/>
          </a:p>
          <a:p>
            <a:pPr>
              <a:lnSpc>
                <a:spcPts val="2600"/>
              </a:lnSpc>
              <a:tabLst>
                <a:tab pos="279400" algn="l"/>
                <a:tab pos="3238500" algn="l"/>
              </a:tabLst>
            </a:pPr>
            <a:r>
              <a:rPr lang="en-US" altLang="zh-CN" sz="2006" dirty="0" smtClean="0">
                <a:solidFill>
                  <a:srgbClr val="000000"/>
                </a:solidFill>
                <a:latin typeface="Times New Roman" pitchFamily="18" charset="0"/>
                <a:cs typeface="Times New Roman" pitchFamily="18" charset="0"/>
              </a:rPr>
              <a:t>温度和压力范围内，十分接近完全气体。完全气体满足气体状态方</a:t>
            </a:r>
          </a:p>
          <a:p>
            <a:pPr>
              <a:lnSpc>
                <a:spcPts val="1000"/>
              </a:lnSpc>
            </a:pPr>
            <a:endParaRPr lang="en-US" altLang="zh-CN" dirty="0" smtClean="0"/>
          </a:p>
          <a:p>
            <a:pPr>
              <a:lnSpc>
                <a:spcPts val="2800"/>
              </a:lnSpc>
              <a:tabLst>
                <a:tab pos="279400" algn="l"/>
                <a:tab pos="3238500" algn="l"/>
              </a:tabLst>
            </a:pPr>
            <a:r>
              <a:rPr lang="en-US" altLang="zh-CN" sz="2004" dirty="0" smtClean="0">
                <a:solidFill>
                  <a:srgbClr val="000000"/>
                </a:solidFill>
                <a:latin typeface="Times New Roman" pitchFamily="18" charset="0"/>
                <a:cs typeface="Times New Roman" pitchFamily="18" charset="0"/>
              </a:rPr>
              <a:t>程式</a:t>
            </a:r>
            <a:r>
              <a:rPr lang="en-US" altLang="zh-CN" sz="2004" dirty="0" smtClean="0">
                <a:solidFill>
                  <a:srgbClr val="000000"/>
                </a:solidFill>
                <a:latin typeface="Garamond" pitchFamily="18" charset="0"/>
                <a:cs typeface="Garamond" pitchFamily="18" charset="0"/>
              </a:rPr>
              <a:t>(equation</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of</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Garamond" pitchFamily="18" charset="0"/>
                <a:cs typeface="Garamond" pitchFamily="18" charset="0"/>
              </a:rPr>
              <a:t>state)</a:t>
            </a:r>
            <a:r>
              <a:rPr lang="en-US" altLang="zh-CN" sz="2004" dirty="0" smtClean="0">
                <a:solidFill>
                  <a:srgbClr val="000000"/>
                </a:solidFill>
                <a:latin typeface="Times New Roman" pitchFamily="18" charset="0"/>
                <a:cs typeface="Times New Roman" pitchFamily="18" charset="0"/>
              </a:rPr>
              <a:t>，即</a:t>
            </a:r>
          </a:p>
          <a:p>
            <a:pPr>
              <a:lnSpc>
                <a:spcPts val="1000"/>
              </a:lnSpc>
            </a:pPr>
            <a:endParaRPr lang="en-US" altLang="zh-CN" dirty="0" smtClean="0"/>
          </a:p>
          <a:p>
            <a:pPr>
              <a:lnSpc>
                <a:spcPts val="2900"/>
              </a:lnSpc>
              <a:tabLst>
                <a:tab pos="279400" algn="l"/>
                <a:tab pos="3238500" algn="l"/>
              </a:tabLst>
            </a:pPr>
            <a:r>
              <a:rPr lang="en-US" altLang="zh-CN" dirty="0" smtClean="0"/>
              <a:t>		</a:t>
            </a:r>
            <a:r>
              <a:rPr lang="en-US" altLang="zh-CN" sz="2400" dirty="0" smtClean="0">
                <a:solidFill>
                  <a:srgbClr val="000000"/>
                </a:solidFill>
                <a:latin typeface="Cambria Math" pitchFamily="18" charset="0"/>
                <a:cs typeface="Cambria Math" pitchFamily="18" charset="0"/>
              </a:rPr>
              <a:t>𝑝𝜐</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Cambria Math" pitchFamily="18" charset="0"/>
                <a:cs typeface="Cambria Math" pitchFamily="18" charset="0"/>
              </a:rPr>
              <a:t>=</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Cambria Math" pitchFamily="18" charset="0"/>
                <a:cs typeface="Cambria Math" pitchFamily="18" charset="0"/>
              </a:rPr>
              <a:t>𝑅𝑇</a:t>
            </a:r>
          </a:p>
        </p:txBody>
      </p:sp>
      <p:sp>
        <p:nvSpPr>
          <p:cNvPr id="21" name="TextBox 1"/>
          <p:cNvSpPr txBox="1"/>
          <p:nvPr/>
        </p:nvSpPr>
        <p:spPr>
          <a:xfrm>
            <a:off x="609600" y="304800"/>
            <a:ext cx="7897996" cy="1533753"/>
          </a:xfrm>
          <a:prstGeom prst="rect">
            <a:avLst/>
          </a:prstGeom>
          <a:noFill/>
        </p:spPr>
        <p:txBody>
          <a:bodyPr wrap="none" lIns="0" tIns="0" rIns="0" rtlCol="0">
            <a:spAutoFit/>
          </a:bodyPr>
          <a:lstStyle/>
          <a:p>
            <a:pPr>
              <a:lnSpc>
                <a:spcPts val="2300"/>
              </a:lnSpc>
              <a:tabLst>
                <a:tab pos="571500" algn="l"/>
                <a:tab pos="1663700" algn="l"/>
              </a:tabLst>
            </a:pPr>
            <a:r>
              <a:rPr lang="en-US" altLang="zh-CN" dirty="0" smtClean="0"/>
              <a:t>		</a:t>
            </a:r>
            <a:r>
              <a:rPr lang="en-US" altLang="zh-CN" sz="2400" dirty="0" smtClean="0">
                <a:solidFill>
                  <a:srgbClr val="000000"/>
                </a:solidFill>
                <a:latin typeface="黑体" pitchFamily="18" charset="0"/>
                <a:cs typeface="黑体" pitchFamily="18" charset="0"/>
              </a:rPr>
              <a:t>1.2</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密度、比容、饱和蒸汽压力</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600"/>
              </a:lnSpc>
              <a:tabLst>
                <a:tab pos="571500" algn="l"/>
                <a:tab pos="1663700" algn="l"/>
              </a:tabLst>
            </a:pPr>
            <a:r>
              <a:rPr lang="en-US" altLang="zh-CN" sz="2006" dirty="0" smtClean="0">
                <a:solidFill>
                  <a:srgbClr val="000000"/>
                </a:solidFill>
                <a:latin typeface="黑体" pitchFamily="18" charset="0"/>
                <a:cs typeface="黑体" pitchFamily="18" charset="0"/>
              </a:rPr>
              <a:t>2.</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黑体" pitchFamily="18" charset="0"/>
                <a:cs typeface="黑体" pitchFamily="18" charset="0"/>
              </a:rPr>
              <a:t>比容</a:t>
            </a:r>
          </a:p>
          <a:p>
            <a:pPr>
              <a:lnSpc>
                <a:spcPts val="1000"/>
              </a:lnSpc>
            </a:pPr>
            <a:endParaRPr lang="en-US" altLang="zh-CN" dirty="0" smtClean="0"/>
          </a:p>
          <a:p>
            <a:pPr>
              <a:lnSpc>
                <a:spcPts val="2700"/>
              </a:lnSpc>
              <a:tabLst>
                <a:tab pos="571500" algn="l"/>
                <a:tab pos="16637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定义：流体的比容是</a:t>
            </a:r>
            <a:r>
              <a:rPr lang="en-US" altLang="zh-CN" sz="2004" dirty="0" smtClean="0">
                <a:solidFill>
                  <a:srgbClr val="FF0000"/>
                </a:solidFill>
                <a:latin typeface="Times New Roman" pitchFamily="18" charset="0"/>
                <a:cs typeface="Times New Roman" pitchFamily="18" charset="0"/>
              </a:rPr>
              <a:t>单位质量的流体所占有的体积</a:t>
            </a:r>
            <a:r>
              <a:rPr lang="en-US" altLang="zh-CN" sz="2004" dirty="0" smtClean="0">
                <a:solidFill>
                  <a:srgbClr val="000000"/>
                </a:solidFill>
                <a:latin typeface="Times New Roman" pitchFamily="18" charset="0"/>
                <a:cs typeface="Times New Roman" pitchFamily="18" charset="0"/>
              </a:rPr>
              <a:t>，用希腊字母</a:t>
            </a:r>
            <a:r>
              <a:rPr lang="en-US" altLang="zh-CN" sz="2004" dirty="0" smtClean="0">
                <a:solidFill>
                  <a:srgbClr val="000000"/>
                </a:solidFill>
                <a:latin typeface="Cambria Math" pitchFamily="18" charset="0"/>
                <a:cs typeface="Cambria Math" pitchFamily="18" charset="0"/>
              </a:rPr>
              <a:t>υ</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2" name="Picture 3"/>
          <p:cNvPicPr>
            <a:picLocks noChangeAspect="1" noChangeArrowheads="1"/>
          </p:cNvPicPr>
          <p:nvPr/>
        </p:nvPicPr>
        <p:blipFill>
          <a:blip r:embed="rId3" cstate="print"/>
          <a:srcRect/>
          <a:stretch>
            <a:fillRect/>
          </a:stretch>
        </p:blipFill>
        <p:spPr bwMode="auto">
          <a:xfrm>
            <a:off x="165100" y="3619500"/>
            <a:ext cx="8813800" cy="2400300"/>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1219200" y="1066800"/>
            <a:ext cx="17780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黑体" pitchFamily="18" charset="0"/>
                <a:cs typeface="黑体" pitchFamily="18" charset="0"/>
              </a:rPr>
              <a:t>3.饱和蒸汽压力</a:t>
            </a:r>
          </a:p>
        </p:txBody>
      </p:sp>
      <p:sp>
        <p:nvSpPr>
          <p:cNvPr id="14" name="TextBox 1"/>
          <p:cNvSpPr txBox="1"/>
          <p:nvPr/>
        </p:nvSpPr>
        <p:spPr>
          <a:xfrm>
            <a:off x="1320800" y="3302000"/>
            <a:ext cx="7181453" cy="302647"/>
          </a:xfrm>
          <a:prstGeom prst="rect">
            <a:avLst/>
          </a:prstGeom>
          <a:noFill/>
        </p:spPr>
        <p:txBody>
          <a:bodyPr wrap="none" lIns="0" tIns="0" rIns="0" rtlCol="0">
            <a:spAutoFit/>
          </a:bodyPr>
          <a:lstStyle/>
          <a:p>
            <a:pPr>
              <a:lnSpc>
                <a:spcPts val="2000"/>
              </a:lnSpc>
              <a:tabLst/>
            </a:pPr>
            <a:r>
              <a:rPr lang="en-US" altLang="zh-CN" sz="2004" u="sng" dirty="0" smtClean="0">
                <a:solidFill>
                  <a:srgbClr val="0070C0"/>
                </a:solidFill>
                <a:latin typeface="Times New Roman" pitchFamily="18" charset="0"/>
                <a:cs typeface="Times New Roman" pitchFamily="18" charset="0"/>
              </a:rPr>
              <a:t>在一定的温度下，液体开始汽化的临界压力，称为该温度下液体</a:t>
            </a:r>
          </a:p>
        </p:txBody>
      </p:sp>
      <p:sp>
        <p:nvSpPr>
          <p:cNvPr id="15" name="TextBox 1"/>
          <p:cNvSpPr txBox="1"/>
          <p:nvPr/>
        </p:nvSpPr>
        <p:spPr>
          <a:xfrm>
            <a:off x="825500" y="3733800"/>
            <a:ext cx="3918252" cy="353943"/>
          </a:xfrm>
          <a:prstGeom prst="rect">
            <a:avLst/>
          </a:prstGeom>
          <a:noFill/>
        </p:spPr>
        <p:txBody>
          <a:bodyPr wrap="none" lIns="0" tIns="0" rIns="0" rtlCol="0">
            <a:spAutoFit/>
          </a:bodyPr>
          <a:lstStyle/>
          <a:p>
            <a:pPr>
              <a:lnSpc>
                <a:spcPts val="2400"/>
              </a:lnSpc>
              <a:tabLst/>
            </a:pPr>
            <a:r>
              <a:rPr lang="en-US" altLang="zh-CN" sz="2004" dirty="0" smtClean="0">
                <a:solidFill>
                  <a:srgbClr val="000000"/>
                </a:solidFill>
                <a:latin typeface="Times New Roman" pitchFamily="18" charset="0"/>
                <a:cs typeface="Times New Roman" pitchFamily="18" charset="0"/>
              </a:rPr>
              <a:t>的饱和蒸汽压力。用符号</a:t>
            </a:r>
            <a:r>
              <a:rPr lang="en-US" altLang="zh-CN" sz="2004" dirty="0" smtClean="0">
                <a:latin typeface="Times New Roman" pitchFamily="18" charset="0"/>
                <a:cs typeface="Times New Roman" pitchFamily="18" charset="0"/>
              </a:rPr>
              <a:t> </a:t>
            </a:r>
            <a:r>
              <a:rPr lang="en-US" altLang="zh-CN" sz="2004" dirty="0" smtClean="0">
                <a:solidFill>
                  <a:srgbClr val="000000"/>
                </a:solidFill>
                <a:latin typeface="Cambria Math" pitchFamily="18" charset="0"/>
                <a:cs typeface="Cambria Math" pitchFamily="18" charset="0"/>
              </a:rPr>
              <a:t>𝑝</a:t>
            </a:r>
            <a:r>
              <a:rPr lang="en-US" altLang="zh-CN" sz="1464" baseline="-25000" dirty="0" smtClean="0">
                <a:solidFill>
                  <a:srgbClr val="000000"/>
                </a:solidFill>
                <a:latin typeface="Cambria Math" pitchFamily="18" charset="0"/>
                <a:cs typeface="Cambria Math" pitchFamily="18" charset="0"/>
              </a:rPr>
              <a:t>va</a:t>
            </a:r>
            <a:r>
              <a:rPr lang="en-US" altLang="zh-CN" sz="2004" dirty="0" smtClean="0">
                <a:solidFill>
                  <a:srgbClr val="000000"/>
                </a:solidFill>
                <a:latin typeface="Times New Roman" pitchFamily="18" charset="0"/>
                <a:cs typeface="Times New Roman" pitchFamily="18" charset="0"/>
              </a:rPr>
              <a:t>表示。</a:t>
            </a:r>
          </a:p>
        </p:txBody>
      </p:sp>
      <p:sp>
        <p:nvSpPr>
          <p:cNvPr id="16" name="TextBox 1"/>
          <p:cNvSpPr txBox="1"/>
          <p:nvPr/>
        </p:nvSpPr>
        <p:spPr>
          <a:xfrm>
            <a:off x="927100" y="6007100"/>
            <a:ext cx="6438900" cy="304800"/>
          </a:xfrm>
          <a:prstGeom prst="rect">
            <a:avLst/>
          </a:prstGeom>
          <a:noFill/>
        </p:spPr>
        <p:txBody>
          <a:bodyPr wrap="none" lIns="0" tIns="0" rIns="0" rtlCol="0">
            <a:spAutoFit/>
          </a:bodyPr>
          <a:lstStyle/>
          <a:p>
            <a:pPr>
              <a:lnSpc>
                <a:spcPts val="2400"/>
              </a:lnSpc>
              <a:tabLst/>
            </a:pPr>
            <a:r>
              <a:rPr lang="en-US" altLang="zh-CN" sz="2004" dirty="0" smtClean="0">
                <a:solidFill>
                  <a:srgbClr val="000000"/>
                </a:solidFill>
                <a:latin typeface="MS Shell Dlg" pitchFamily="18" charset="0"/>
                <a:cs typeface="MS Shell Dlg" pitchFamily="18" charset="0"/>
              </a:rPr>
              <a:t>注意：这里的</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va</a:t>
            </a:r>
            <a:r>
              <a:rPr lang="en-US" altLang="zh-CN" sz="2004" dirty="0" smtClean="0">
                <a:solidFill>
                  <a:srgbClr val="000000"/>
                </a:solidFill>
                <a:latin typeface="MS Shell Dlg" pitchFamily="18" charset="0"/>
                <a:cs typeface="MS Shell Dlg" pitchFamily="18" charset="0"/>
              </a:rPr>
              <a:t>表示绝对压力。与真空度</a:t>
            </a:r>
            <a:r>
              <a:rPr lang="en-US" altLang="zh-CN" sz="2004" dirty="0" smtClean="0">
                <a:solidFill>
                  <a:srgbClr val="000000"/>
                </a:solidFill>
                <a:latin typeface="Cambria Math" pitchFamily="18" charset="0"/>
                <a:cs typeface="Cambria Math" pitchFamily="18" charset="0"/>
              </a:rPr>
              <a:t>𝑝</a:t>
            </a:r>
            <a:r>
              <a:rPr lang="en-US" altLang="zh-CN" sz="1464" dirty="0" smtClean="0">
                <a:solidFill>
                  <a:srgbClr val="000000"/>
                </a:solidFill>
                <a:latin typeface="Cambria Math" pitchFamily="18" charset="0"/>
                <a:cs typeface="Cambria Math" pitchFamily="18" charset="0"/>
              </a:rPr>
              <a:t>v</a:t>
            </a:r>
            <a:r>
              <a:rPr lang="en-US" altLang="zh-CN" sz="2004" dirty="0" smtClean="0">
                <a:solidFill>
                  <a:srgbClr val="000000"/>
                </a:solidFill>
                <a:latin typeface="MS Shell Dlg" pitchFamily="18" charset="0"/>
                <a:cs typeface="MS Shell Dlg" pitchFamily="18" charset="0"/>
              </a:rPr>
              <a:t>的含义不同。</a:t>
            </a:r>
          </a:p>
        </p:txBody>
      </p:sp>
      <p:sp>
        <p:nvSpPr>
          <p:cNvPr id="17" name="TextBox 1"/>
          <p:cNvSpPr txBox="1"/>
          <p:nvPr/>
        </p:nvSpPr>
        <p:spPr>
          <a:xfrm>
            <a:off x="930656" y="5595112"/>
            <a:ext cx="6604000" cy="254000"/>
          </a:xfrm>
          <a:prstGeom prst="rect">
            <a:avLst/>
          </a:prstGeom>
          <a:noFill/>
        </p:spPr>
        <p:txBody>
          <a:bodyPr wrap="none" lIns="0" tIns="0" rIns="0" rtlCol="0">
            <a:spAutoFit/>
          </a:bodyPr>
          <a:lstStyle/>
          <a:p>
            <a:pPr>
              <a:lnSpc>
                <a:spcPts val="2000"/>
              </a:lnSpc>
              <a:tabLst/>
            </a:pPr>
            <a:r>
              <a:rPr lang="en-US" altLang="zh-CN" sz="2004" dirty="0" smtClean="0">
                <a:solidFill>
                  <a:srgbClr val="000000"/>
                </a:solidFill>
                <a:latin typeface="Times New Roman" pitchFamily="18" charset="0"/>
                <a:cs typeface="Times New Roman" pitchFamily="18" charset="0"/>
              </a:rPr>
              <a:t>当液体某处的压力低于饱和蒸汽压力时，液体将发生汽化。</a:t>
            </a:r>
          </a:p>
        </p:txBody>
      </p:sp>
      <p:sp>
        <p:nvSpPr>
          <p:cNvPr id="18" name="TextBox 1"/>
          <p:cNvSpPr txBox="1"/>
          <p:nvPr/>
        </p:nvSpPr>
        <p:spPr>
          <a:xfrm>
            <a:off x="2641600" y="304800"/>
            <a:ext cx="4279900" cy="304800"/>
          </a:xfrm>
          <a:prstGeom prst="rect">
            <a:avLst/>
          </a:prstGeom>
          <a:noFill/>
        </p:spPr>
        <p:txBody>
          <a:bodyPr wrap="none" lIns="0" tIns="0" rIns="0" rtlCol="0">
            <a:spAutoFit/>
          </a:bodyPr>
          <a:lstStyle/>
          <a:p>
            <a:pPr>
              <a:lnSpc>
                <a:spcPts val="2400"/>
              </a:lnSpc>
              <a:tabLst/>
            </a:pPr>
            <a:r>
              <a:rPr lang="en-US" altLang="zh-CN" sz="2400" dirty="0" smtClean="0">
                <a:solidFill>
                  <a:srgbClr val="000000"/>
                </a:solidFill>
                <a:latin typeface="黑体" pitchFamily="18" charset="0"/>
                <a:cs typeface="黑体" pitchFamily="18" charset="0"/>
              </a:rPr>
              <a:t>1.2</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密度、比容、饱和蒸汽压力</a:t>
            </a:r>
          </a:p>
        </p:txBody>
      </p:sp>
      <p:sp>
        <p:nvSpPr>
          <p:cNvPr id="19" name="TextBox 1"/>
          <p:cNvSpPr txBox="1"/>
          <p:nvPr/>
        </p:nvSpPr>
        <p:spPr>
          <a:xfrm>
            <a:off x="762000" y="1524000"/>
            <a:ext cx="7694414" cy="1687641"/>
          </a:xfrm>
          <a:prstGeom prst="rect">
            <a:avLst/>
          </a:prstGeom>
          <a:noFill/>
        </p:spPr>
        <p:txBody>
          <a:bodyPr wrap="none" lIns="0" tIns="0" rIns="0" rtlCol="0">
            <a:spAutoFit/>
          </a:bodyPr>
          <a:lstStyle/>
          <a:p>
            <a:pPr>
              <a:lnSpc>
                <a:spcPts val="2000"/>
              </a:lnSpc>
              <a:tabLst>
                <a:tab pos="4572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液体的汽化是指液体由液态转化为汽态的过程。液体的汽化与温</a:t>
            </a:r>
          </a:p>
          <a:p>
            <a:pPr>
              <a:lnSpc>
                <a:spcPts val="1000"/>
              </a:lnSpc>
            </a:pPr>
            <a:endParaRPr lang="en-US" altLang="zh-CN" dirty="0" smtClean="0"/>
          </a:p>
          <a:p>
            <a:pPr>
              <a:lnSpc>
                <a:spcPts val="2600"/>
              </a:lnSpc>
              <a:tabLst>
                <a:tab pos="457200" algn="l"/>
              </a:tabLst>
            </a:pPr>
            <a:r>
              <a:rPr lang="en-US" altLang="zh-CN" sz="2004" dirty="0" smtClean="0">
                <a:solidFill>
                  <a:srgbClr val="000000"/>
                </a:solidFill>
                <a:latin typeface="Times New Roman" pitchFamily="18" charset="0"/>
                <a:cs typeface="Times New Roman" pitchFamily="18" charset="0"/>
              </a:rPr>
              <a:t>度、压力有一定的关系。在一定压力下，</a:t>
            </a:r>
            <a:r>
              <a:rPr lang="en-US" altLang="zh-CN" sz="2004" dirty="0" smtClean="0">
                <a:solidFill>
                  <a:srgbClr val="FF0000"/>
                </a:solidFill>
                <a:latin typeface="Times New Roman" pitchFamily="18" charset="0"/>
                <a:cs typeface="Times New Roman" pitchFamily="18" charset="0"/>
              </a:rPr>
              <a:t>温度升高</a:t>
            </a:r>
            <a:r>
              <a:rPr lang="en-US" altLang="zh-CN" sz="2004" dirty="0" smtClean="0">
                <a:solidFill>
                  <a:srgbClr val="000000"/>
                </a:solidFill>
                <a:latin typeface="Times New Roman" pitchFamily="18" charset="0"/>
                <a:cs typeface="Times New Roman" pitchFamily="18" charset="0"/>
              </a:rPr>
              <a:t>到一定数值时，液</a:t>
            </a:r>
          </a:p>
          <a:p>
            <a:pPr>
              <a:lnSpc>
                <a:spcPts val="1000"/>
              </a:lnSpc>
            </a:pPr>
            <a:endParaRPr lang="en-US" altLang="zh-CN" dirty="0" smtClean="0"/>
          </a:p>
          <a:p>
            <a:pPr>
              <a:lnSpc>
                <a:spcPts val="2600"/>
              </a:lnSpc>
              <a:tabLst>
                <a:tab pos="457200" algn="l"/>
              </a:tabLst>
            </a:pPr>
            <a:r>
              <a:rPr lang="en-US" altLang="zh-CN" sz="2004" dirty="0" smtClean="0">
                <a:solidFill>
                  <a:srgbClr val="000000"/>
                </a:solidFill>
                <a:latin typeface="Times New Roman" pitchFamily="18" charset="0"/>
                <a:cs typeface="Times New Roman" pitchFamily="18" charset="0"/>
              </a:rPr>
              <a:t>体会开始汽化，或在一定温度下，</a:t>
            </a:r>
            <a:r>
              <a:rPr lang="en-US" altLang="zh-CN" sz="2004" dirty="0" smtClean="0">
                <a:solidFill>
                  <a:srgbClr val="FF0000"/>
                </a:solidFill>
                <a:latin typeface="Times New Roman" pitchFamily="18" charset="0"/>
                <a:cs typeface="Times New Roman" pitchFamily="18" charset="0"/>
              </a:rPr>
              <a:t>压力降低</a:t>
            </a:r>
            <a:r>
              <a:rPr lang="en-US" altLang="zh-CN" sz="2004" dirty="0" smtClean="0">
                <a:solidFill>
                  <a:srgbClr val="000000"/>
                </a:solidFill>
                <a:latin typeface="Times New Roman" pitchFamily="18" charset="0"/>
                <a:cs typeface="Times New Roman" pitchFamily="18" charset="0"/>
              </a:rPr>
              <a:t>到一定数值时，液体也会</a:t>
            </a:r>
          </a:p>
          <a:p>
            <a:pPr>
              <a:lnSpc>
                <a:spcPts val="1000"/>
              </a:lnSpc>
            </a:pPr>
            <a:endParaRPr lang="en-US" altLang="zh-CN" dirty="0" smtClean="0"/>
          </a:p>
          <a:p>
            <a:pPr>
              <a:lnSpc>
                <a:spcPts val="2600"/>
              </a:lnSpc>
              <a:tabLst>
                <a:tab pos="457200" algn="l"/>
              </a:tabLst>
            </a:pPr>
            <a:r>
              <a:rPr lang="en-US" altLang="zh-CN" sz="2006" dirty="0" smtClean="0">
                <a:solidFill>
                  <a:srgbClr val="FF0000"/>
                </a:solidFill>
                <a:latin typeface="Times New Roman" pitchFamily="18" charset="0"/>
                <a:cs typeface="Times New Roman" pitchFamily="18" charset="0"/>
              </a:rPr>
              <a:t>汽化</a:t>
            </a:r>
            <a:r>
              <a:rPr lang="en-US" altLang="zh-CN" sz="2006" dirty="0" smtClean="0">
                <a:solidFill>
                  <a:srgbClr val="000000"/>
                </a:solidFill>
                <a:latin typeface="Times New Roman" pitchFamily="18" charset="0"/>
                <a:cs typeface="Times New Roman"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6857999 h 6858000"/>
              <a:gd name="connsiteX1" fmla="*/ 9144000 w 9144000"/>
              <a:gd name="connsiteY1" fmla="*/ 6857999 h 6858000"/>
              <a:gd name="connsiteX2" fmla="*/ 9144000 w 9144000"/>
              <a:gd name="connsiteY2" fmla="*/ 0 h 6858000"/>
              <a:gd name="connsiteX3" fmla="*/ 0 w 9144000"/>
              <a:gd name="connsiteY3" fmla="*/ 0 h 6858000"/>
              <a:gd name="connsiteX4" fmla="*/ 0 w 9144000"/>
              <a:gd name="connsiteY4" fmla="*/ 6857999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7999"/>
                </a:moveTo>
                <a:lnTo>
                  <a:pt x="9144000" y="6857999"/>
                </a:lnTo>
                <a:lnTo>
                  <a:pt x="9144000" y="0"/>
                </a:lnTo>
                <a:lnTo>
                  <a:pt x="0" y="0"/>
                </a:lnTo>
                <a:lnTo>
                  <a:pt x="0" y="68579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736091"/>
            <a:ext cx="9144000" cy="34798"/>
          </a:xfrm>
          <a:custGeom>
            <a:avLst/>
            <a:gdLst>
              <a:gd name="connsiteX0" fmla="*/ 0 w 9144000"/>
              <a:gd name="connsiteY0" fmla="*/ 17399 h 34798"/>
              <a:gd name="connsiteX1" fmla="*/ 9144000 w 9144000"/>
              <a:gd name="connsiteY1" fmla="*/ 17399 h 34798"/>
            </a:gdLst>
            <a:ahLst/>
            <a:cxnLst>
              <a:cxn ang="0">
                <a:pos x="connsiteX0" y="connsiteY0"/>
              </a:cxn>
              <a:cxn ang="1">
                <a:pos x="connsiteX1" y="connsiteY1"/>
              </a:cxn>
            </a:cxnLst>
            <a:rect l="l" t="t" r="r" b="b"/>
            <a:pathLst>
              <a:path w="9144000" h="34798">
                <a:moveTo>
                  <a:pt x="0" y="17399"/>
                </a:moveTo>
                <a:lnTo>
                  <a:pt x="9144000" y="17399"/>
                </a:lnTo>
              </a:path>
            </a:pathLst>
          </a:custGeom>
          <a:ln w="381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0" y="782447"/>
            <a:ext cx="9144000" cy="11556"/>
          </a:xfrm>
          <a:custGeom>
            <a:avLst/>
            <a:gdLst>
              <a:gd name="connsiteX0" fmla="*/ 0 w 9144000"/>
              <a:gd name="connsiteY0" fmla="*/ 5778 h 11556"/>
              <a:gd name="connsiteX1" fmla="*/ 9144000 w 9144000"/>
              <a:gd name="connsiteY1" fmla="*/ 5778 h 11556"/>
            </a:gdLst>
            <a:ahLst/>
            <a:cxnLst>
              <a:cxn ang="0">
                <a:pos x="connsiteX0" y="connsiteY0"/>
              </a:cxn>
              <a:cxn ang="1">
                <a:pos x="connsiteX1" y="connsiteY1"/>
              </a:cxn>
            </a:cxnLst>
            <a:rect l="l" t="t" r="r" b="b"/>
            <a:pathLst>
              <a:path w="9144000" h="11556">
                <a:moveTo>
                  <a:pt x="0" y="5778"/>
                </a:moveTo>
                <a:lnTo>
                  <a:pt x="9144000" y="5778"/>
                </a:lnTo>
              </a:path>
            </a:pathLst>
          </a:custGeom>
          <a:ln w="12700">
            <a:solidFill>
              <a:srgbClr val="C0504D">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Freeform 3"/>
          <p:cNvSpPr/>
          <p:nvPr/>
        </p:nvSpPr>
        <p:spPr>
          <a:xfrm>
            <a:off x="8821673" y="138556"/>
            <a:ext cx="214883" cy="284988"/>
          </a:xfrm>
          <a:custGeom>
            <a:avLst/>
            <a:gdLst>
              <a:gd name="connsiteX0" fmla="*/ 214883 w 214883"/>
              <a:gd name="connsiteY0" fmla="*/ 284987 h 284988"/>
              <a:gd name="connsiteX1" fmla="*/ 53720 w 214883"/>
              <a:gd name="connsiteY1" fmla="*/ 80518 h 284988"/>
              <a:gd name="connsiteX2" fmla="*/ 53720 w 214883"/>
              <a:gd name="connsiteY2" fmla="*/ 107442 h 284988"/>
              <a:gd name="connsiteX3" fmla="*/ 0 w 214883"/>
              <a:gd name="connsiteY3" fmla="*/ 46989 h 284988"/>
              <a:gd name="connsiteX4" fmla="*/ 53720 w 214883"/>
              <a:gd name="connsiteY4" fmla="*/ 0 h 284988"/>
              <a:gd name="connsiteX5" fmla="*/ 53720 w 214883"/>
              <a:gd name="connsiteY5" fmla="*/ 26797 h 284988"/>
              <a:gd name="connsiteX6" fmla="*/ 214883 w 214883"/>
              <a:gd name="connsiteY6" fmla="*/ 231267 h 284988"/>
              <a:gd name="connsiteX7" fmla="*/ 214883 w 214883"/>
              <a:gd name="connsiteY7" fmla="*/ 284987 h 2849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14883" h="284988">
                <a:moveTo>
                  <a:pt x="214883" y="284987"/>
                </a:moveTo>
                <a:cubicBezTo>
                  <a:pt x="214883" y="188722"/>
                  <a:pt x="148590" y="104647"/>
                  <a:pt x="53720" y="80518"/>
                </a:cubicBezTo>
                <a:lnTo>
                  <a:pt x="53720" y="107442"/>
                </a:lnTo>
                <a:lnTo>
                  <a:pt x="0" y="46989"/>
                </a:lnTo>
                <a:lnTo>
                  <a:pt x="53720" y="0"/>
                </a:lnTo>
                <a:lnTo>
                  <a:pt x="53720" y="26797"/>
                </a:lnTo>
                <a:cubicBezTo>
                  <a:pt x="148590" y="50927"/>
                  <a:pt x="214883" y="135001"/>
                  <a:pt x="214883" y="231267"/>
                </a:cubicBezTo>
                <a:lnTo>
                  <a:pt x="214883" y="284987"/>
                </a:lnTo>
              </a:path>
            </a:pathLst>
          </a:custGeom>
          <a:solidFill>
            <a:srgbClr val="C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8821673" y="396747"/>
            <a:ext cx="214290" cy="237997"/>
          </a:xfrm>
          <a:custGeom>
            <a:avLst/>
            <a:gdLst>
              <a:gd name="connsiteX0" fmla="*/ 0 w 214290"/>
              <a:gd name="connsiteY0" fmla="*/ 184277 h 237997"/>
              <a:gd name="connsiteX1" fmla="*/ 213106 w 214290"/>
              <a:gd name="connsiteY1" fmla="*/ 0 h 237997"/>
              <a:gd name="connsiteX2" fmla="*/ 27305 w 214290"/>
              <a:gd name="connsiteY2" fmla="*/ 236220 h 237997"/>
              <a:gd name="connsiteX3" fmla="*/ 0 w 214290"/>
              <a:gd name="connsiteY3" fmla="*/ 237997 h 237997"/>
              <a:gd name="connsiteX4" fmla="*/ 0 w 214290"/>
              <a:gd name="connsiteY4" fmla="*/ 184277 h 23799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290" h="237997">
                <a:moveTo>
                  <a:pt x="0" y="184277"/>
                </a:moveTo>
                <a:cubicBezTo>
                  <a:pt x="108077" y="184277"/>
                  <a:pt x="199390" y="105282"/>
                  <a:pt x="213106" y="0"/>
                </a:cubicBezTo>
                <a:cubicBezTo>
                  <a:pt x="228219" y="115696"/>
                  <a:pt x="145033" y="221488"/>
                  <a:pt x="27305" y="236220"/>
                </a:cubicBezTo>
                <a:cubicBezTo>
                  <a:pt x="18288" y="237363"/>
                  <a:pt x="9144" y="237997"/>
                  <a:pt x="0" y="237997"/>
                </a:cubicBezTo>
                <a:lnTo>
                  <a:pt x="0" y="184277"/>
                </a:lnTo>
              </a:path>
            </a:pathLst>
          </a:custGeom>
          <a:solidFill>
            <a:srgbClr val="9A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8808719" y="125602"/>
            <a:ext cx="240791" cy="522097"/>
          </a:xfrm>
          <a:custGeom>
            <a:avLst/>
            <a:gdLst>
              <a:gd name="connsiteX0" fmla="*/ 227838 w 240791"/>
              <a:gd name="connsiteY0" fmla="*/ 297941 h 522097"/>
              <a:gd name="connsiteX1" fmla="*/ 66675 w 240791"/>
              <a:gd name="connsiteY1" fmla="*/ 93472 h 522097"/>
              <a:gd name="connsiteX2" fmla="*/ 66675 w 240791"/>
              <a:gd name="connsiteY2" fmla="*/ 120396 h 522097"/>
              <a:gd name="connsiteX3" fmla="*/ 12954 w 240791"/>
              <a:gd name="connsiteY3" fmla="*/ 59944 h 522097"/>
              <a:gd name="connsiteX4" fmla="*/ 66675 w 240791"/>
              <a:gd name="connsiteY4" fmla="*/ 12954 h 522097"/>
              <a:gd name="connsiteX5" fmla="*/ 66675 w 240791"/>
              <a:gd name="connsiteY5" fmla="*/ 39751 h 522097"/>
              <a:gd name="connsiteX6" fmla="*/ 227838 w 240791"/>
              <a:gd name="connsiteY6" fmla="*/ 244221 h 522097"/>
              <a:gd name="connsiteX7" fmla="*/ 227838 w 240791"/>
              <a:gd name="connsiteY7" fmla="*/ 297941 h 522097"/>
              <a:gd name="connsiteX8" fmla="*/ 12954 w 240791"/>
              <a:gd name="connsiteY8" fmla="*/ 509143 h 522097"/>
              <a:gd name="connsiteX9" fmla="*/ 12954 w 240791"/>
              <a:gd name="connsiteY9" fmla="*/ 455422 h 522097"/>
              <a:gd name="connsiteX10" fmla="*/ 226060 w 240791"/>
              <a:gd name="connsiteY10" fmla="*/ 271145 h 5220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240791" h="522097">
                <a:moveTo>
                  <a:pt x="227838" y="297941"/>
                </a:moveTo>
                <a:cubicBezTo>
                  <a:pt x="227838" y="201676"/>
                  <a:pt x="161544" y="117602"/>
                  <a:pt x="66675" y="93472"/>
                </a:cubicBezTo>
                <a:lnTo>
                  <a:pt x="66675" y="120396"/>
                </a:lnTo>
                <a:lnTo>
                  <a:pt x="12954" y="59944"/>
                </a:lnTo>
                <a:lnTo>
                  <a:pt x="66675" y="12954"/>
                </a:lnTo>
                <a:lnTo>
                  <a:pt x="66675" y="39751"/>
                </a:lnTo>
                <a:cubicBezTo>
                  <a:pt x="161544" y="63881"/>
                  <a:pt x="227838" y="147955"/>
                  <a:pt x="227838" y="244221"/>
                </a:cubicBezTo>
                <a:lnTo>
                  <a:pt x="227838" y="297941"/>
                </a:lnTo>
                <a:cubicBezTo>
                  <a:pt x="227838" y="414655"/>
                  <a:pt x="131572" y="509143"/>
                  <a:pt x="12954" y="509143"/>
                </a:cubicBezTo>
                <a:lnTo>
                  <a:pt x="12954" y="455422"/>
                </a:lnTo>
                <a:cubicBezTo>
                  <a:pt x="121031" y="455422"/>
                  <a:pt x="212344" y="376427"/>
                  <a:pt x="226060" y="271145"/>
                </a:cubicBezTo>
              </a:path>
            </a:pathLst>
          </a:custGeom>
          <a:ln w="25400">
            <a:solidFill>
              <a:srgbClr val="C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0" y="0"/>
            <a:ext cx="9144000" cy="749300"/>
          </a:xfrm>
          <a:prstGeom prst="rect">
            <a:avLst/>
          </a:prstGeom>
          <a:noFill/>
        </p:spPr>
      </p:pic>
      <p:pic>
        <p:nvPicPr>
          <p:cNvPr id="11" name="Picture 3"/>
          <p:cNvPicPr>
            <a:picLocks noChangeAspect="1" noChangeArrowheads="1"/>
          </p:cNvPicPr>
          <p:nvPr/>
        </p:nvPicPr>
        <p:blipFill>
          <a:blip r:embed="rId3" cstate="print"/>
          <a:srcRect/>
          <a:stretch>
            <a:fillRect/>
          </a:stretch>
        </p:blipFill>
        <p:spPr bwMode="auto">
          <a:xfrm>
            <a:off x="5346700" y="2908300"/>
            <a:ext cx="3695700" cy="1816100"/>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0" y="6362700"/>
            <a:ext cx="9144000" cy="495300"/>
          </a:xfrm>
          <a:prstGeom prst="rect">
            <a:avLst/>
          </a:prstGeom>
          <a:noFill/>
        </p:spPr>
      </p:pic>
      <p:sp>
        <p:nvSpPr>
          <p:cNvPr id="2" name="TextBox 1"/>
          <p:cNvSpPr txBox="1"/>
          <p:nvPr/>
        </p:nvSpPr>
        <p:spPr>
          <a:xfrm>
            <a:off x="5207000" y="5829300"/>
            <a:ext cx="609600" cy="228600"/>
          </a:xfrm>
          <a:prstGeom prst="rect">
            <a:avLst/>
          </a:prstGeom>
          <a:noFill/>
        </p:spPr>
        <p:txBody>
          <a:bodyPr wrap="none" lIns="0" tIns="0" rIns="0" rtlCol="0">
            <a:spAutoFit/>
          </a:bodyPr>
          <a:lstStyle/>
          <a:p>
            <a:pPr>
              <a:lnSpc>
                <a:spcPts val="1800"/>
              </a:lnSpc>
              <a:tabLst/>
            </a:pPr>
            <a:r>
              <a:rPr lang="en-US" altLang="zh-CN" sz="1800" dirty="0" smtClean="0">
                <a:solidFill>
                  <a:srgbClr val="000000"/>
                </a:solidFill>
                <a:latin typeface="Cambria Math" pitchFamily="18" charset="0"/>
                <a:cs typeface="Cambria Math" pitchFamily="18" charset="0"/>
              </a:rPr>
              <a:t>𝛽</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Cambria Math" pitchFamily="18" charset="0"/>
                <a:cs typeface="Cambria Math" pitchFamily="18" charset="0"/>
              </a:rPr>
              <a:t>−</a:t>
            </a:r>
          </a:p>
        </p:txBody>
      </p:sp>
      <p:sp>
        <p:nvSpPr>
          <p:cNvPr id="14" name="TextBox 1"/>
          <p:cNvSpPr txBox="1"/>
          <p:nvPr/>
        </p:nvSpPr>
        <p:spPr>
          <a:xfrm>
            <a:off x="5854700" y="5664200"/>
            <a:ext cx="457200" cy="546100"/>
          </a:xfrm>
          <a:prstGeom prst="rect">
            <a:avLst/>
          </a:prstGeom>
          <a:noFill/>
        </p:spPr>
        <p:txBody>
          <a:bodyPr wrap="none" lIns="0" tIns="0" rIns="0" rtlCol="0">
            <a:spAutoFit/>
          </a:bodyPr>
          <a:lstStyle/>
          <a:p>
            <a:pPr>
              <a:lnSpc>
                <a:spcPts val="1800"/>
              </a:lnSpc>
              <a:tabLst/>
            </a:pPr>
            <a:r>
              <a:rPr lang="en-US" altLang="zh-CN" sz="1800" u="sng" dirty="0" smtClean="0">
                <a:solidFill>
                  <a:srgbClr val="000000"/>
                </a:solidFill>
                <a:latin typeface="Cambria Math" pitchFamily="18" charset="0"/>
                <a:cs typeface="Cambria Math" pitchFamily="18" charset="0"/>
              </a:rPr>
              <a:t>1 Δ𝑉</a:t>
            </a:r>
          </a:p>
          <a:p>
            <a:pPr>
              <a:lnSpc>
                <a:spcPts val="2500"/>
              </a:lnSpc>
              <a:tabLst/>
            </a:pPr>
            <a:r>
              <a:rPr lang="en-US" altLang="zh-CN" sz="1802" dirty="0" smtClean="0">
                <a:solidFill>
                  <a:srgbClr val="000000"/>
                </a:solidFill>
                <a:latin typeface="Cambria Math" pitchFamily="18" charset="0"/>
                <a:cs typeface="Cambria Math" pitchFamily="18" charset="0"/>
              </a:rPr>
              <a:t>𝑉</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Cambria Math" pitchFamily="18" charset="0"/>
                <a:cs typeface="Cambria Math" pitchFamily="18" charset="0"/>
              </a:rPr>
              <a:t>Δ𝑝</a:t>
            </a:r>
          </a:p>
        </p:txBody>
      </p:sp>
      <p:sp>
        <p:nvSpPr>
          <p:cNvPr id="15" name="TextBox 1"/>
          <p:cNvSpPr txBox="1"/>
          <p:nvPr/>
        </p:nvSpPr>
        <p:spPr>
          <a:xfrm>
            <a:off x="6388100" y="5829300"/>
            <a:ext cx="393700" cy="228600"/>
          </a:xfrm>
          <a:prstGeom prst="rect">
            <a:avLst/>
          </a:prstGeom>
          <a:noFill/>
        </p:spPr>
        <p:txBody>
          <a:bodyPr wrap="none" lIns="0" tIns="0" rIns="0" rtlCol="0">
            <a:spAutoFit/>
          </a:bodyPr>
          <a:lstStyle/>
          <a:p>
            <a:pPr>
              <a:lnSpc>
                <a:spcPts val="1800"/>
              </a:lnSpc>
              <a:tabLst/>
            </a:pPr>
            <a:r>
              <a:rPr lang="en-US" altLang="zh-CN" sz="1800" dirty="0" smtClean="0">
                <a:solidFill>
                  <a:srgbClr val="000000"/>
                </a:solidFill>
                <a:latin typeface="Cambria Math" pitchFamily="18" charset="0"/>
                <a:cs typeface="Cambria Math" pitchFamily="18" charset="0"/>
              </a:rPr>
              <a:t>=−</a:t>
            </a:r>
          </a:p>
        </p:txBody>
      </p:sp>
      <p:sp>
        <p:nvSpPr>
          <p:cNvPr id="16" name="TextBox 1"/>
          <p:cNvSpPr txBox="1"/>
          <p:nvPr/>
        </p:nvSpPr>
        <p:spPr>
          <a:xfrm>
            <a:off x="6832600" y="5664200"/>
            <a:ext cx="419100" cy="546100"/>
          </a:xfrm>
          <a:prstGeom prst="rect">
            <a:avLst/>
          </a:prstGeom>
          <a:noFill/>
        </p:spPr>
        <p:txBody>
          <a:bodyPr wrap="none" lIns="0" tIns="0" rIns="0" rtlCol="0">
            <a:spAutoFit/>
          </a:bodyPr>
          <a:lstStyle/>
          <a:p>
            <a:pPr>
              <a:lnSpc>
                <a:spcPts val="1800"/>
              </a:lnSpc>
              <a:tabLst/>
            </a:pPr>
            <a:r>
              <a:rPr lang="en-US" altLang="zh-CN" sz="1800" u="sng" dirty="0" smtClean="0">
                <a:solidFill>
                  <a:srgbClr val="000000"/>
                </a:solidFill>
                <a:latin typeface="Cambria Math" pitchFamily="18" charset="0"/>
                <a:cs typeface="Cambria Math" pitchFamily="18" charset="0"/>
              </a:rPr>
              <a:t>1 Δ𝜐</a:t>
            </a:r>
          </a:p>
          <a:p>
            <a:pPr>
              <a:lnSpc>
                <a:spcPts val="2500"/>
              </a:lnSpc>
              <a:tabLst/>
            </a:pPr>
            <a:r>
              <a:rPr lang="en-US" altLang="zh-CN" sz="1802" dirty="0" smtClean="0">
                <a:solidFill>
                  <a:srgbClr val="000000"/>
                </a:solidFill>
                <a:latin typeface="Cambria Math" pitchFamily="18" charset="0"/>
                <a:cs typeface="Cambria Math" pitchFamily="18" charset="0"/>
              </a:rPr>
              <a:t>𝜐</a:t>
            </a:r>
            <a:r>
              <a:rPr lang="en-US" altLang="zh-CN" sz="1802" dirty="0" smtClean="0">
                <a:latin typeface="Times New Roman" pitchFamily="18" charset="0"/>
                <a:cs typeface="Times New Roman" pitchFamily="18" charset="0"/>
              </a:rPr>
              <a:t> </a:t>
            </a:r>
            <a:r>
              <a:rPr lang="en-US" altLang="zh-CN" sz="1802" dirty="0" smtClean="0">
                <a:solidFill>
                  <a:srgbClr val="000000"/>
                </a:solidFill>
                <a:latin typeface="Cambria Math" pitchFamily="18" charset="0"/>
                <a:cs typeface="Cambria Math" pitchFamily="18" charset="0"/>
              </a:rPr>
              <a:t>Δ𝑝</a:t>
            </a:r>
          </a:p>
        </p:txBody>
      </p:sp>
      <p:sp>
        <p:nvSpPr>
          <p:cNvPr id="17" name="TextBox 1"/>
          <p:cNvSpPr txBox="1"/>
          <p:nvPr/>
        </p:nvSpPr>
        <p:spPr>
          <a:xfrm>
            <a:off x="3175000" y="292100"/>
            <a:ext cx="762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5" action="ppaction://hlinksldjump"/>
              </a:rPr>
              <a:t>第1章</a:t>
            </a:r>
          </a:p>
        </p:txBody>
      </p:sp>
      <p:sp>
        <p:nvSpPr>
          <p:cNvPr id="18" name="TextBox 1"/>
          <p:cNvSpPr txBox="1"/>
          <p:nvPr/>
        </p:nvSpPr>
        <p:spPr>
          <a:xfrm>
            <a:off x="4241800" y="292100"/>
            <a:ext cx="1524000" cy="304800"/>
          </a:xfrm>
          <a:prstGeom prst="rect">
            <a:avLst/>
          </a:prstGeom>
          <a:noFill/>
        </p:spPr>
        <p:txBody>
          <a:bodyPr wrap="none" lIns="0" tIns="0" rIns="0" rtlCol="0">
            <a:spAutoFit/>
          </a:bodyPr>
          <a:lstStyle/>
          <a:p>
            <a:pPr>
              <a:lnSpc>
                <a:spcPts val="2400"/>
              </a:lnSpc>
              <a:tabLst/>
            </a:pPr>
            <a:r>
              <a:rPr lang="en-US" altLang="zh-CN" sz="2402" dirty="0" smtClean="0">
                <a:solidFill>
                  <a:srgbClr val="000000"/>
                </a:solidFill>
                <a:latin typeface="黑体" pitchFamily="18" charset="0"/>
                <a:cs typeface="黑体" pitchFamily="18" charset="0"/>
                <a:hlinkClick r:id="rId5" action="ppaction://hlinksldjump"/>
              </a:rPr>
              <a:t>流体的性质</a:t>
            </a:r>
          </a:p>
        </p:txBody>
      </p:sp>
      <p:sp>
        <p:nvSpPr>
          <p:cNvPr id="19" name="TextBox 1"/>
          <p:cNvSpPr txBox="1"/>
          <p:nvPr/>
        </p:nvSpPr>
        <p:spPr>
          <a:xfrm>
            <a:off x="1066800" y="1143000"/>
            <a:ext cx="6937797" cy="4598695"/>
          </a:xfrm>
          <a:prstGeom prst="rect">
            <a:avLst/>
          </a:prstGeom>
          <a:noFill/>
        </p:spPr>
        <p:txBody>
          <a:bodyPr wrap="none" lIns="0" tIns="0" rIns="0" rtlCol="0">
            <a:spAutoFit/>
          </a:bodyPr>
          <a:lstStyle/>
          <a:p>
            <a:pPr>
              <a:lnSpc>
                <a:spcPts val="2400"/>
              </a:lnSpc>
              <a:tabLst>
                <a:tab pos="63500" algn="l"/>
                <a:tab pos="508000" algn="l"/>
                <a:tab pos="520700" algn="l"/>
                <a:tab pos="2171700" algn="l"/>
              </a:tabLst>
            </a:pPr>
            <a:r>
              <a:rPr lang="en-US" altLang="zh-CN" dirty="0" smtClean="0"/>
              <a:t>				</a:t>
            </a:r>
            <a:r>
              <a:rPr lang="en-US" altLang="zh-CN" sz="2400" dirty="0" smtClean="0">
                <a:solidFill>
                  <a:srgbClr val="000000"/>
                </a:solidFill>
                <a:latin typeface="黑体" pitchFamily="18" charset="0"/>
                <a:cs typeface="黑体" pitchFamily="18" charset="0"/>
              </a:rPr>
              <a:t>1.3</a:t>
            </a:r>
            <a:r>
              <a:rPr lang="en-US" altLang="zh-CN" sz="2400" dirty="0" smtClean="0">
                <a:latin typeface="Times New Roman" pitchFamily="18" charset="0"/>
                <a:cs typeface="Times New Roman" pitchFamily="18" charset="0"/>
              </a:rPr>
              <a:t>  </a:t>
            </a:r>
            <a:r>
              <a:rPr lang="en-US" altLang="zh-CN" sz="2400" dirty="0" smtClean="0">
                <a:solidFill>
                  <a:srgbClr val="000000"/>
                </a:solidFill>
                <a:latin typeface="黑体" pitchFamily="18" charset="0"/>
                <a:cs typeface="黑体" pitchFamily="18" charset="0"/>
              </a:rPr>
              <a:t>流体的压缩性</a:t>
            </a:r>
          </a:p>
          <a:p>
            <a:pPr>
              <a:lnSpc>
                <a:spcPts val="1000"/>
              </a:lnSpc>
            </a:pPr>
            <a:endParaRPr lang="en-US" altLang="zh-CN" dirty="0" smtClean="0"/>
          </a:p>
          <a:p>
            <a:pPr>
              <a:lnSpc>
                <a:spcPts val="1000"/>
              </a:lnSpc>
            </a:pPr>
            <a:endParaRPr lang="en-US" altLang="zh-CN" dirty="0" smtClean="0"/>
          </a:p>
          <a:p>
            <a:pPr>
              <a:lnSpc>
                <a:spcPts val="2100"/>
              </a:lnSpc>
              <a:tabLst>
                <a:tab pos="63500" algn="l"/>
                <a:tab pos="508000" algn="l"/>
                <a:tab pos="520700" algn="l"/>
                <a:tab pos="2171700" algn="l"/>
              </a:tabLst>
            </a:pPr>
            <a:r>
              <a:rPr lang="en-US" altLang="zh-CN" dirty="0" smtClean="0"/>
              <a:t>			</a:t>
            </a:r>
            <a:r>
              <a:rPr lang="en-US" altLang="zh-CN" sz="2004" dirty="0" smtClean="0">
                <a:solidFill>
                  <a:srgbClr val="333333"/>
                </a:solidFill>
                <a:latin typeface="Times New Roman" pitchFamily="18" charset="0"/>
                <a:cs typeface="Times New Roman" pitchFamily="18" charset="0"/>
              </a:rPr>
              <a:t>通常将液体看成是</a:t>
            </a:r>
            <a:r>
              <a:rPr lang="en-US" altLang="zh-CN" sz="2004" dirty="0" smtClean="0">
                <a:solidFill>
                  <a:srgbClr val="FF0000"/>
                </a:solidFill>
                <a:latin typeface="Times New Roman" pitchFamily="18" charset="0"/>
                <a:cs typeface="Times New Roman" pitchFamily="18" charset="0"/>
              </a:rPr>
              <a:t>不可压缩的流体</a:t>
            </a:r>
            <a:r>
              <a:rPr lang="en-US" altLang="zh-CN" sz="2004" dirty="0" smtClean="0">
                <a:solidFill>
                  <a:srgbClr val="333333"/>
                </a:solidFill>
                <a:latin typeface="Times New Roman" pitchFamily="18" charset="0"/>
                <a:cs typeface="Times New Roman" pitchFamily="18" charset="0"/>
              </a:rPr>
              <a:t>或非压缩性流体时，其</a:t>
            </a:r>
          </a:p>
          <a:p>
            <a:pPr>
              <a:lnSpc>
                <a:spcPts val="1000"/>
              </a:lnSpc>
            </a:pPr>
            <a:endParaRPr lang="en-US" altLang="zh-CN" dirty="0" smtClean="0"/>
          </a:p>
          <a:p>
            <a:pPr>
              <a:lnSpc>
                <a:spcPts val="2600"/>
              </a:lnSpc>
              <a:tabLst>
                <a:tab pos="63500" algn="l"/>
                <a:tab pos="508000" algn="l"/>
                <a:tab pos="520700" algn="l"/>
                <a:tab pos="2171700" algn="l"/>
              </a:tabLst>
            </a:pPr>
            <a:r>
              <a:rPr lang="en-US" altLang="zh-CN" sz="2006" dirty="0" smtClean="0">
                <a:solidFill>
                  <a:srgbClr val="333333"/>
                </a:solidFill>
                <a:latin typeface="Times New Roman" pitchFamily="18" charset="0"/>
                <a:cs typeface="Times New Roman" pitchFamily="18" charset="0"/>
              </a:rPr>
              <a:t>误差非常小。</a:t>
            </a:r>
            <a:r>
              <a:rPr lang="en-US" altLang="zh-CN" sz="2006" dirty="0" smtClean="0">
                <a:solidFill>
                  <a:srgbClr val="000000"/>
                </a:solidFill>
                <a:latin typeface="Times New Roman" pitchFamily="18" charset="0"/>
                <a:cs typeface="Times New Roman" pitchFamily="18" charset="0"/>
              </a:rPr>
              <a:t>但是，当液体的压力的变化迅猛且大时，</a:t>
            </a:r>
            <a:r>
              <a:rPr lang="en-US" altLang="zh-CN" sz="2006" dirty="0" smtClean="0">
                <a:solidFill>
                  <a:srgbClr val="FF0000"/>
                </a:solidFill>
                <a:latin typeface="Times New Roman" pitchFamily="18" charset="0"/>
                <a:cs typeface="Times New Roman" pitchFamily="18" charset="0"/>
              </a:rPr>
              <a:t>如水锤</a:t>
            </a:r>
          </a:p>
          <a:p>
            <a:pPr>
              <a:lnSpc>
                <a:spcPts val="1000"/>
              </a:lnSpc>
            </a:pPr>
            <a:endParaRPr lang="en-US" altLang="zh-CN" dirty="0" smtClean="0">
              <a:solidFill>
                <a:srgbClr val="FF0000"/>
              </a:solidFill>
            </a:endParaRPr>
          </a:p>
          <a:p>
            <a:pPr>
              <a:lnSpc>
                <a:spcPts val="2600"/>
              </a:lnSpc>
              <a:tabLst>
                <a:tab pos="63500" algn="l"/>
                <a:tab pos="508000" algn="l"/>
                <a:tab pos="520700" algn="l"/>
                <a:tab pos="2171700" algn="l"/>
              </a:tabLst>
            </a:pPr>
            <a:r>
              <a:rPr lang="en-US" altLang="zh-CN" sz="2004" dirty="0" smtClean="0">
                <a:solidFill>
                  <a:srgbClr val="FF0000"/>
                </a:solidFill>
                <a:latin typeface="Times New Roman" pitchFamily="18" charset="0"/>
                <a:cs typeface="Times New Roman" pitchFamily="18" charset="0"/>
              </a:rPr>
              <a:t>作用</a:t>
            </a:r>
            <a:r>
              <a:rPr lang="en-US" altLang="zh-CN" sz="2004" dirty="0" smtClean="0">
                <a:solidFill>
                  <a:srgbClr val="000000"/>
                </a:solidFill>
                <a:latin typeface="Times New Roman" pitchFamily="18" charset="0"/>
                <a:cs typeface="Times New Roman" pitchFamily="18" charset="0"/>
              </a:rPr>
              <a:t>，此时，液体的压缩性必须考虑的。</a:t>
            </a:r>
          </a:p>
          <a:p>
            <a:pPr>
              <a:lnSpc>
                <a:spcPts val="1000"/>
              </a:lnSpc>
            </a:pPr>
            <a:endParaRPr lang="en-US" altLang="zh-CN" dirty="0" smtClean="0"/>
          </a:p>
          <a:p>
            <a:pPr>
              <a:lnSpc>
                <a:spcPts val="2800"/>
              </a:lnSpc>
              <a:tabLst>
                <a:tab pos="63500" algn="l"/>
                <a:tab pos="508000" algn="l"/>
                <a:tab pos="520700" algn="l"/>
                <a:tab pos="2171700" algn="l"/>
              </a:tabLst>
            </a:pPr>
            <a:r>
              <a:rPr lang="en-US" altLang="zh-CN" dirty="0" smtClean="0"/>
              <a:t>		</a:t>
            </a:r>
            <a:r>
              <a:rPr lang="en-US" altLang="zh-CN" sz="2004" dirty="0" smtClean="0">
                <a:solidFill>
                  <a:srgbClr val="FF0000"/>
                </a:solidFill>
                <a:latin typeface="Times New Roman" pitchFamily="18" charset="0"/>
                <a:cs typeface="Times New Roman" pitchFamily="18" charset="0"/>
              </a:rPr>
              <a:t>流体的压缩率</a:t>
            </a:r>
            <a:r>
              <a:rPr lang="en-US" altLang="zh-CN" sz="2004" dirty="0" smtClean="0">
                <a:solidFill>
                  <a:srgbClr val="000000"/>
                </a:solidFill>
                <a:latin typeface="Times New Roman" pitchFamily="18" charset="0"/>
                <a:cs typeface="Times New Roman" pitchFamily="18" charset="0"/>
              </a:rPr>
              <a:t>：在某一温度下，</a:t>
            </a:r>
          </a:p>
          <a:p>
            <a:pPr>
              <a:lnSpc>
                <a:spcPts val="1000"/>
              </a:lnSpc>
            </a:pPr>
            <a:endParaRPr lang="en-US" altLang="zh-CN" dirty="0" smtClean="0"/>
          </a:p>
          <a:p>
            <a:pPr>
              <a:lnSpc>
                <a:spcPts val="2800"/>
              </a:lnSpc>
              <a:tabLst>
                <a:tab pos="63500" algn="l"/>
                <a:tab pos="508000" algn="l"/>
                <a:tab pos="520700" algn="l"/>
                <a:tab pos="21717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体积为</a:t>
            </a:r>
            <a:r>
              <a:rPr lang="en-US" altLang="zh-CN" sz="2004" dirty="0" smtClean="0">
                <a:solidFill>
                  <a:srgbClr val="000000"/>
                </a:solidFill>
                <a:latin typeface="Garamond" pitchFamily="18" charset="0"/>
                <a:cs typeface="Garamond" pitchFamily="18" charset="0"/>
              </a:rPr>
              <a:t>V</a:t>
            </a:r>
            <a:r>
              <a:rPr lang="en-US" altLang="zh-CN" sz="2004" dirty="0" smtClean="0">
                <a:solidFill>
                  <a:srgbClr val="000000"/>
                </a:solidFill>
                <a:latin typeface="Times New Roman" pitchFamily="18" charset="0"/>
                <a:cs typeface="Times New Roman" pitchFamily="18" charset="0"/>
              </a:rPr>
              <a:t>的流体在压力微小变量</a:t>
            </a:r>
            <a:r>
              <a:rPr lang="en-US" altLang="zh-CN" sz="2004" dirty="0" smtClean="0">
                <a:solidFill>
                  <a:srgbClr val="000000"/>
                </a:solidFill>
                <a:latin typeface="Cambria Math" pitchFamily="18" charset="0"/>
                <a:cs typeface="Cambria Math" pitchFamily="18" charset="0"/>
              </a:rPr>
              <a:t>𝛥𝑝</a:t>
            </a:r>
            <a:r>
              <a:rPr lang="en-US" altLang="zh-CN" sz="2004" dirty="0" smtClean="0">
                <a:solidFill>
                  <a:srgbClr val="000000"/>
                </a:solidFill>
                <a:latin typeface="Times New Roman" pitchFamily="18" charset="0"/>
                <a:cs typeface="Times New Roman" pitchFamily="18" charset="0"/>
              </a:rPr>
              <a:t>的</a:t>
            </a:r>
          </a:p>
          <a:p>
            <a:pPr>
              <a:lnSpc>
                <a:spcPts val="1000"/>
              </a:lnSpc>
            </a:pPr>
            <a:endParaRPr lang="en-US" altLang="zh-CN" dirty="0" smtClean="0"/>
          </a:p>
          <a:p>
            <a:pPr>
              <a:lnSpc>
                <a:spcPts val="2500"/>
              </a:lnSpc>
              <a:tabLst>
                <a:tab pos="63500" algn="l"/>
                <a:tab pos="508000" algn="l"/>
                <a:tab pos="520700" algn="l"/>
                <a:tab pos="2171700" algn="l"/>
              </a:tabLst>
            </a:pPr>
            <a:r>
              <a:rPr lang="en-US" altLang="zh-CN" dirty="0" smtClean="0"/>
              <a:t>	</a:t>
            </a:r>
            <a:r>
              <a:rPr lang="en-US" altLang="zh-CN" sz="2004" dirty="0" smtClean="0">
                <a:solidFill>
                  <a:srgbClr val="000000"/>
                </a:solidFill>
                <a:latin typeface="Times New Roman" pitchFamily="18" charset="0"/>
                <a:cs typeface="Times New Roman" pitchFamily="18" charset="0"/>
              </a:rPr>
              <a:t>作用下，流体体积减少了</a:t>
            </a:r>
            <a:r>
              <a:rPr lang="en-US" altLang="zh-CN" sz="2004" dirty="0" smtClean="0">
                <a:solidFill>
                  <a:srgbClr val="000000"/>
                </a:solidFill>
                <a:latin typeface="Cambria Math" pitchFamily="18" charset="0"/>
                <a:cs typeface="Cambria Math" pitchFamily="18" charset="0"/>
              </a:rPr>
              <a:t>−𝛥𝑉</a:t>
            </a:r>
            <a:r>
              <a:rPr lang="en-US" altLang="zh-CN" sz="2004" dirty="0" smtClean="0">
                <a:solidFill>
                  <a:srgbClr val="000000"/>
                </a:solidFill>
                <a:latin typeface="Times New Roman" pitchFamily="18" charset="0"/>
                <a:cs typeface="Times New Roman" pitchFamily="18" charset="0"/>
              </a:rPr>
              <a:t>（体积</a:t>
            </a:r>
          </a:p>
          <a:p>
            <a:pPr>
              <a:lnSpc>
                <a:spcPts val="1000"/>
              </a:lnSpc>
            </a:pPr>
            <a:endParaRPr lang="en-US" altLang="zh-CN" dirty="0" smtClean="0"/>
          </a:p>
          <a:p>
            <a:pPr>
              <a:lnSpc>
                <a:spcPts val="2400"/>
              </a:lnSpc>
              <a:tabLst>
                <a:tab pos="63500" algn="l"/>
                <a:tab pos="508000" algn="l"/>
                <a:tab pos="520700" algn="l"/>
                <a:tab pos="2171700" algn="l"/>
              </a:tabLst>
            </a:pPr>
            <a:r>
              <a:rPr lang="en-US" altLang="zh-CN" dirty="0" smtClean="0"/>
              <a:t>	</a:t>
            </a:r>
            <a:r>
              <a:rPr lang="en-US" altLang="zh-CN" sz="2006" dirty="0" smtClean="0">
                <a:solidFill>
                  <a:srgbClr val="000000"/>
                </a:solidFill>
                <a:latin typeface="Times New Roman" pitchFamily="18" charset="0"/>
                <a:cs typeface="Times New Roman" pitchFamily="18" charset="0"/>
              </a:rPr>
              <a:t>增加为正）</a:t>
            </a:r>
            <a:r>
              <a:rPr lang="en-US" altLang="zh-CN" sz="2006" dirty="0" smtClean="0">
                <a:latin typeface="Times New Roman" pitchFamily="18" charset="0"/>
                <a:cs typeface="Times New Roman" pitchFamily="18" charset="0"/>
              </a:rPr>
              <a:t> </a:t>
            </a:r>
            <a:r>
              <a:rPr lang="en-US" altLang="zh-CN" sz="2006" dirty="0" smtClean="0">
                <a:solidFill>
                  <a:srgbClr val="000000"/>
                </a:solidFill>
                <a:latin typeface="Times New Roman" pitchFamily="18" charset="0"/>
                <a:cs typeface="Times New Roman" pitchFamily="18" charset="0"/>
              </a:rPr>
              <a:t>。</a:t>
            </a:r>
            <a:r>
              <a:rPr lang="en-US" altLang="zh-CN" sz="2006" u="sng" dirty="0" smtClean="0">
                <a:solidFill>
                  <a:srgbClr val="0070C0"/>
                </a:solidFill>
                <a:latin typeface="Times New Roman" pitchFamily="18" charset="0"/>
                <a:cs typeface="Times New Roman" pitchFamily="18" charset="0"/>
              </a:rPr>
              <a:t>单位体积的减少量（</a:t>
            </a:r>
          </a:p>
          <a:p>
            <a:pPr>
              <a:lnSpc>
                <a:spcPts val="1000"/>
              </a:lnSpc>
            </a:pPr>
            <a:endParaRPr lang="en-US" altLang="zh-CN" u="sng" dirty="0" smtClean="0">
              <a:solidFill>
                <a:srgbClr val="0070C0"/>
              </a:solidFill>
            </a:endParaRPr>
          </a:p>
          <a:p>
            <a:pPr>
              <a:lnSpc>
                <a:spcPts val="2700"/>
              </a:lnSpc>
              <a:tabLst>
                <a:tab pos="63500" algn="l"/>
                <a:tab pos="508000" algn="l"/>
                <a:tab pos="520700" algn="l"/>
                <a:tab pos="2171700" algn="l"/>
              </a:tabLst>
            </a:pPr>
            <a:r>
              <a:rPr lang="en-US" altLang="zh-CN" u="sng" dirty="0" smtClean="0">
                <a:solidFill>
                  <a:srgbClr val="0070C0"/>
                </a:solidFill>
              </a:rPr>
              <a:t>	</a:t>
            </a:r>
            <a:r>
              <a:rPr lang="en-US" altLang="zh-CN" sz="2004" u="sng" dirty="0" smtClean="0">
                <a:solidFill>
                  <a:srgbClr val="0070C0"/>
                </a:solidFill>
                <a:latin typeface="Cambria Math" pitchFamily="18" charset="0"/>
                <a:cs typeface="Cambria Math" pitchFamily="18" charset="0"/>
              </a:rPr>
              <a:t>−</a:t>
            </a:r>
            <a:r>
              <a:rPr lang="en-US" altLang="zh-CN" sz="2004" u="sng" dirty="0" smtClean="0">
                <a:solidFill>
                  <a:srgbClr val="0070C0"/>
                </a:solidFill>
                <a:latin typeface="Times New Roman" pitchFamily="18" charset="0"/>
                <a:cs typeface="Times New Roman" pitchFamily="18" charset="0"/>
              </a:rPr>
              <a:t> </a:t>
            </a:r>
            <a:r>
              <a:rPr lang="en-US" altLang="zh-CN" sz="2004" u="sng" dirty="0" smtClean="0">
                <a:solidFill>
                  <a:srgbClr val="0070C0"/>
                </a:solidFill>
                <a:latin typeface="Cambria Math" pitchFamily="18" charset="0"/>
                <a:cs typeface="Cambria Math" pitchFamily="18" charset="0"/>
              </a:rPr>
              <a:t>𝛥𝑉/𝑉</a:t>
            </a:r>
            <a:r>
              <a:rPr lang="en-US" altLang="zh-CN" sz="2004" u="sng" dirty="0" smtClean="0">
                <a:solidFill>
                  <a:srgbClr val="0070C0"/>
                </a:solidFill>
                <a:latin typeface="Times New Roman" pitchFamily="18" charset="0"/>
                <a:cs typeface="Times New Roman" pitchFamily="18" charset="0"/>
              </a:rPr>
              <a:t>）与压力变化量</a:t>
            </a:r>
            <a:r>
              <a:rPr lang="en-US" altLang="zh-CN" sz="2004" u="sng" dirty="0" smtClean="0">
                <a:solidFill>
                  <a:srgbClr val="0070C0"/>
                </a:solidFill>
                <a:latin typeface="Cambria Math" pitchFamily="18" charset="0"/>
                <a:cs typeface="Cambria Math" pitchFamily="18" charset="0"/>
              </a:rPr>
              <a:t>𝛥𝑝</a:t>
            </a:r>
            <a:r>
              <a:rPr lang="en-US" altLang="zh-CN" sz="2004" u="sng" dirty="0" smtClean="0">
                <a:solidFill>
                  <a:srgbClr val="0070C0"/>
                </a:solidFill>
                <a:latin typeface="Times New Roman" pitchFamily="18" charset="0"/>
                <a:cs typeface="Times New Roman" pitchFamily="18" charset="0"/>
              </a:rPr>
              <a:t>之比，称</a:t>
            </a:r>
          </a:p>
          <a:p>
            <a:pPr>
              <a:lnSpc>
                <a:spcPts val="1000"/>
              </a:lnSpc>
            </a:pPr>
            <a:endParaRPr lang="en-US" altLang="zh-CN" u="sng" dirty="0" smtClean="0">
              <a:solidFill>
                <a:srgbClr val="0070C0"/>
              </a:solidFill>
            </a:endParaRPr>
          </a:p>
          <a:p>
            <a:pPr>
              <a:lnSpc>
                <a:spcPts val="2600"/>
              </a:lnSpc>
              <a:tabLst>
                <a:tab pos="63500" algn="l"/>
                <a:tab pos="508000" algn="l"/>
                <a:tab pos="520700" algn="l"/>
                <a:tab pos="2171700" algn="l"/>
              </a:tabLst>
            </a:pPr>
            <a:r>
              <a:rPr lang="en-US" altLang="zh-CN" u="sng" dirty="0" smtClean="0">
                <a:solidFill>
                  <a:srgbClr val="0070C0"/>
                </a:solidFill>
              </a:rPr>
              <a:t>	</a:t>
            </a:r>
            <a:r>
              <a:rPr lang="en-US" altLang="zh-CN" sz="2004" u="sng" dirty="0" smtClean="0">
                <a:solidFill>
                  <a:srgbClr val="0070C0"/>
                </a:solidFill>
                <a:latin typeface="Times New Roman" pitchFamily="18" charset="0"/>
                <a:cs typeface="Times New Roman" pitchFamily="18" charset="0"/>
              </a:rPr>
              <a:t>为流体的压缩率</a:t>
            </a:r>
            <a:r>
              <a:rPr lang="en-US" altLang="zh-CN" sz="2004" dirty="0" smtClean="0">
                <a:solidFill>
                  <a:srgbClr val="000000"/>
                </a:solidFill>
                <a:latin typeface="Times New Roman" pitchFamily="18" charset="0"/>
                <a:cs typeface="Times New Roman" pitchFamily="18" charset="0"/>
              </a:rPr>
              <a:t>，用符号</a:t>
            </a:r>
            <a:r>
              <a:rPr lang="en-US" altLang="zh-CN" sz="2004" dirty="0" smtClean="0">
                <a:solidFill>
                  <a:srgbClr val="000000"/>
                </a:solidFill>
                <a:latin typeface="Cambria Math" pitchFamily="18" charset="0"/>
                <a:cs typeface="Cambria Math" pitchFamily="18" charset="0"/>
              </a:rPr>
              <a:t>𝛽</a:t>
            </a:r>
            <a:r>
              <a:rPr lang="en-US" altLang="zh-CN" sz="2004" dirty="0" smtClean="0">
                <a:solidFill>
                  <a:srgbClr val="000000"/>
                </a:solidFill>
                <a:latin typeface="Times New Roman" pitchFamily="18" charset="0"/>
                <a:cs typeface="Times New Roman" pitchFamily="18" charset="0"/>
              </a:rPr>
              <a:t>表示，即</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797</Words>
  <Application>Microsoft Office PowerPoint</Application>
  <PresentationFormat>全屏显示(4:3)</PresentationFormat>
  <Paragraphs>785</Paragraphs>
  <Slides>41</Slides>
  <Notes>0</Notes>
  <HiddenSlides>0</HiddenSlides>
  <MMClips>1</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学习方法</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wyh</cp:lastModifiedBy>
  <cp:revision>37</cp:revision>
  <dcterms:created xsi:type="dcterms:W3CDTF">2006-08-16T00:00:00Z</dcterms:created>
  <dcterms:modified xsi:type="dcterms:W3CDTF">2019-03-05T00:49:09Z</dcterms:modified>
</cp:coreProperties>
</file>