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89"/>
  </p:notesMasterIdLst>
  <p:sldIdLst>
    <p:sldId id="256" r:id="rId2"/>
    <p:sldId id="495" r:id="rId3"/>
    <p:sldId id="496" r:id="rId4"/>
    <p:sldId id="257" r:id="rId5"/>
    <p:sldId id="258" r:id="rId6"/>
    <p:sldId id="335" r:id="rId7"/>
    <p:sldId id="489" r:id="rId8"/>
    <p:sldId id="280" r:id="rId9"/>
    <p:sldId id="276" r:id="rId10"/>
    <p:sldId id="289" r:id="rId11"/>
    <p:sldId id="284" r:id="rId12"/>
    <p:sldId id="296" r:id="rId13"/>
    <p:sldId id="311" r:id="rId14"/>
    <p:sldId id="310" r:id="rId15"/>
    <p:sldId id="312" r:id="rId16"/>
    <p:sldId id="313" r:id="rId17"/>
    <p:sldId id="302" r:id="rId18"/>
    <p:sldId id="314" r:id="rId19"/>
    <p:sldId id="491" r:id="rId20"/>
    <p:sldId id="317" r:id="rId21"/>
    <p:sldId id="318" r:id="rId22"/>
    <p:sldId id="336" r:id="rId23"/>
    <p:sldId id="492" r:id="rId24"/>
    <p:sldId id="342" r:id="rId25"/>
    <p:sldId id="343" r:id="rId26"/>
    <p:sldId id="344" r:id="rId27"/>
    <p:sldId id="487" r:id="rId28"/>
    <p:sldId id="484" r:id="rId29"/>
    <p:sldId id="485" r:id="rId30"/>
    <p:sldId id="497" r:id="rId31"/>
    <p:sldId id="498" r:id="rId32"/>
    <p:sldId id="486" r:id="rId33"/>
    <p:sldId id="500" r:id="rId34"/>
    <p:sldId id="425" r:id="rId35"/>
    <p:sldId id="426" r:id="rId36"/>
    <p:sldId id="428" r:id="rId37"/>
    <p:sldId id="429" r:id="rId38"/>
    <p:sldId id="430" r:id="rId39"/>
    <p:sldId id="481" r:id="rId40"/>
    <p:sldId id="476" r:id="rId41"/>
    <p:sldId id="477" r:id="rId42"/>
    <p:sldId id="478" r:id="rId43"/>
    <p:sldId id="479" r:id="rId44"/>
    <p:sldId id="480" r:id="rId45"/>
    <p:sldId id="418" r:id="rId46"/>
    <p:sldId id="409" r:id="rId47"/>
    <p:sldId id="410" r:id="rId48"/>
    <p:sldId id="411" r:id="rId49"/>
    <p:sldId id="412" r:id="rId50"/>
    <p:sldId id="419" r:id="rId51"/>
    <p:sldId id="468" r:id="rId52"/>
    <p:sldId id="469" r:id="rId53"/>
    <p:sldId id="470" r:id="rId54"/>
    <p:sldId id="471" r:id="rId55"/>
    <p:sldId id="472" r:id="rId56"/>
    <p:sldId id="473" r:id="rId57"/>
    <p:sldId id="474" r:id="rId58"/>
    <p:sldId id="475" r:id="rId59"/>
    <p:sldId id="363" r:id="rId60"/>
    <p:sldId id="395" r:id="rId61"/>
    <p:sldId id="266" r:id="rId62"/>
    <p:sldId id="396" r:id="rId63"/>
    <p:sldId id="397" r:id="rId64"/>
    <p:sldId id="398" r:id="rId65"/>
    <p:sldId id="399" r:id="rId66"/>
    <p:sldId id="400" r:id="rId67"/>
    <p:sldId id="493" r:id="rId68"/>
    <p:sldId id="494" r:id="rId69"/>
    <p:sldId id="405" r:id="rId70"/>
    <p:sldId id="406" r:id="rId71"/>
    <p:sldId id="407" r:id="rId72"/>
    <p:sldId id="437" r:id="rId73"/>
    <p:sldId id="438" r:id="rId74"/>
    <p:sldId id="439" r:id="rId75"/>
    <p:sldId id="440" r:id="rId76"/>
    <p:sldId id="444" r:id="rId77"/>
    <p:sldId id="445" r:id="rId78"/>
    <p:sldId id="446" r:id="rId79"/>
    <p:sldId id="458" r:id="rId80"/>
    <p:sldId id="459" r:id="rId81"/>
    <p:sldId id="460" r:id="rId82"/>
    <p:sldId id="461" r:id="rId83"/>
    <p:sldId id="462" r:id="rId84"/>
    <p:sldId id="463" r:id="rId85"/>
    <p:sldId id="464" r:id="rId86"/>
    <p:sldId id="467" r:id="rId87"/>
    <p:sldId id="272" r:id="rId88"/>
  </p:sldIdLst>
  <p:sldSz cx="9144000" cy="6858000" type="screen4x3"/>
  <p:notesSz cx="6858000" cy="9144000"/>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708" autoAdjust="0"/>
  </p:normalViewPr>
  <p:slideViewPr>
    <p:cSldViewPr>
      <p:cViewPr varScale="1">
        <p:scale>
          <a:sx n="83" d="100"/>
          <a:sy n="83" d="100"/>
        </p:scale>
        <p:origin x="1387"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2.w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1.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 Id="rId14"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4.wmf"/><Relationship Id="rId1" Type="http://schemas.openxmlformats.org/officeDocument/2006/relationships/image" Target="../media/image48.wmf"/><Relationship Id="rId4"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92C55-301B-4E80-9A1A-254EF355281E}" type="datetimeFigureOut">
              <a:rPr lang="zh-CN" altLang="en-US" smtClean="0"/>
              <a:t>2020/3/8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E6699-97AC-490D-BA38-EFA81A7557A0}" type="slidenum">
              <a:rPr lang="zh-CN" altLang="en-US" smtClean="0"/>
              <a:t>‹#›</a:t>
            </a:fld>
            <a:endParaRPr lang="zh-CN" altLang="en-US"/>
          </a:p>
        </p:txBody>
      </p:sp>
    </p:spTree>
    <p:extLst>
      <p:ext uri="{BB962C8B-B14F-4D97-AF65-F5344CB8AC3E}">
        <p14:creationId xmlns:p14="http://schemas.microsoft.com/office/powerpoint/2010/main" val="1455457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buSzPct val="125000"/>
              <a:buFont typeface="Wingdings" panose="05000000000000000000" pitchFamily="2" charset="2"/>
              <a:buChar char="Ø"/>
              <a:defRPr/>
            </a:pPr>
            <a:r>
              <a:rPr lang="zh-CN" altLang="en-US" dirty="0" smtClean="0">
                <a:solidFill>
                  <a:schemeClr val="tx2">
                    <a:lumMod val="60000"/>
                    <a:lumOff val="40000"/>
                  </a:schemeClr>
                </a:solidFill>
                <a:latin typeface="Times New Roman" pitchFamily="18" charset="0"/>
              </a:rPr>
              <a:t> 随机问题和排队问题在数模竞赛中多次出现过。如：</a:t>
            </a:r>
            <a:endParaRPr lang="en-US" altLang="zh-CN" dirty="0" smtClean="0">
              <a:solidFill>
                <a:schemeClr val="tx2">
                  <a:lumMod val="60000"/>
                  <a:lumOff val="40000"/>
                </a:schemeClr>
              </a:solidFill>
              <a:latin typeface="Times New Roman" pitchFamily="18" charset="0"/>
            </a:endParaRPr>
          </a:p>
          <a:p>
            <a:pPr marL="400050" lvl="1" indent="0" eaLnBrk="1" hangingPunct="1">
              <a:buSzPct val="125000"/>
              <a:buFont typeface="Wingdings" panose="05000000000000000000" pitchFamily="2" charset="2"/>
              <a:buChar char="Ø"/>
              <a:defRPr/>
            </a:pPr>
            <a:r>
              <a:rPr lang="en-US" altLang="zh-CN" sz="2400" dirty="0" smtClean="0">
                <a:solidFill>
                  <a:schemeClr val="tx2">
                    <a:lumMod val="60000"/>
                    <a:lumOff val="40000"/>
                  </a:schemeClr>
                </a:solidFill>
                <a:latin typeface="Times New Roman" pitchFamily="18" charset="0"/>
              </a:rPr>
              <a:t>1997A</a:t>
            </a:r>
            <a:r>
              <a:rPr lang="zh-CN" altLang="en-US" sz="2400" dirty="0" smtClean="0">
                <a:solidFill>
                  <a:schemeClr val="tx2">
                    <a:lumMod val="60000"/>
                    <a:lumOff val="40000"/>
                  </a:schemeClr>
                </a:solidFill>
                <a:latin typeface="Times New Roman" pitchFamily="18" charset="0"/>
              </a:rPr>
              <a:t>题：零件的参数设计</a:t>
            </a:r>
            <a:endParaRPr lang="en-US" altLang="zh-CN" sz="2400" dirty="0" smtClean="0">
              <a:solidFill>
                <a:schemeClr val="tx2">
                  <a:lumMod val="60000"/>
                  <a:lumOff val="40000"/>
                </a:schemeClr>
              </a:solidFill>
              <a:latin typeface="Times New Roman" pitchFamily="18" charset="0"/>
            </a:endParaRPr>
          </a:p>
          <a:p>
            <a:pPr marL="400050" lvl="1" indent="0" eaLnBrk="1" hangingPunct="1">
              <a:buSzPct val="125000"/>
              <a:buFont typeface="Wingdings" panose="05000000000000000000" pitchFamily="2" charset="2"/>
              <a:buChar char="Ø"/>
              <a:defRPr/>
            </a:pPr>
            <a:r>
              <a:rPr lang="en-US" altLang="zh-CN" sz="2400" dirty="0" smtClean="0">
                <a:solidFill>
                  <a:schemeClr val="tx2">
                    <a:lumMod val="60000"/>
                    <a:lumOff val="40000"/>
                  </a:schemeClr>
                </a:solidFill>
                <a:latin typeface="Times New Roman" pitchFamily="18" charset="0"/>
              </a:rPr>
              <a:t>2009B</a:t>
            </a:r>
            <a:r>
              <a:rPr lang="zh-CN" altLang="en-US" sz="2400" dirty="0" smtClean="0">
                <a:solidFill>
                  <a:schemeClr val="tx2">
                    <a:lumMod val="60000"/>
                    <a:lumOff val="40000"/>
                  </a:schemeClr>
                </a:solidFill>
                <a:latin typeface="Times New Roman" pitchFamily="18" charset="0"/>
              </a:rPr>
              <a:t>题：眼科病床的合理安排</a:t>
            </a:r>
            <a:endParaRPr lang="en-US" altLang="zh-CN" sz="2400" dirty="0" smtClean="0">
              <a:solidFill>
                <a:schemeClr val="tx2">
                  <a:lumMod val="60000"/>
                  <a:lumOff val="40000"/>
                </a:schemeClr>
              </a:solidFill>
              <a:latin typeface="Times New Roman" pitchFamily="18" charset="0"/>
            </a:endParaRPr>
          </a:p>
          <a:p>
            <a:pPr marL="400050" lvl="1" indent="0" eaLnBrk="1" hangingPunct="1">
              <a:buSzPct val="125000"/>
              <a:buFont typeface="Wingdings" panose="05000000000000000000" pitchFamily="2" charset="2"/>
              <a:buChar char="Ø"/>
              <a:defRPr/>
            </a:pPr>
            <a:r>
              <a:rPr lang="en-US" altLang="zh-CN" sz="2400" dirty="0" smtClean="0">
                <a:solidFill>
                  <a:schemeClr val="tx2">
                    <a:lumMod val="60000"/>
                    <a:lumOff val="40000"/>
                  </a:schemeClr>
                </a:solidFill>
                <a:latin typeface="Times New Roman" pitchFamily="18" charset="0"/>
              </a:rPr>
              <a:t>2013A</a:t>
            </a:r>
            <a:r>
              <a:rPr lang="zh-CN" altLang="en-US" sz="2400" dirty="0" smtClean="0">
                <a:solidFill>
                  <a:schemeClr val="tx2">
                    <a:lumMod val="60000"/>
                    <a:lumOff val="40000"/>
                  </a:schemeClr>
                </a:solidFill>
                <a:latin typeface="Times New Roman" pitchFamily="18" charset="0"/>
              </a:rPr>
              <a:t>题：车道被占用对城市道路通行能力的影响</a:t>
            </a:r>
            <a:endParaRPr lang="en-US" altLang="zh-CN" sz="2400" dirty="0" smtClean="0">
              <a:solidFill>
                <a:schemeClr val="tx2">
                  <a:lumMod val="60000"/>
                  <a:lumOff val="40000"/>
                </a:schemeClr>
              </a:solidFill>
              <a:latin typeface="Times New Roman" pitchFamily="18" charset="0"/>
            </a:endParaRPr>
          </a:p>
          <a:p>
            <a:pPr marL="400050" lvl="1" indent="0" eaLnBrk="1" hangingPunct="1">
              <a:buSzPct val="125000"/>
              <a:buFont typeface="Wingdings" panose="05000000000000000000" pitchFamily="2" charset="2"/>
              <a:buChar char="Ø"/>
              <a:defRPr/>
            </a:pPr>
            <a:r>
              <a:rPr lang="en-US" altLang="zh-CN" sz="2400" dirty="0" smtClean="0">
                <a:solidFill>
                  <a:schemeClr val="tx2">
                    <a:lumMod val="60000"/>
                    <a:lumOff val="40000"/>
                  </a:schemeClr>
                </a:solidFill>
                <a:latin typeface="Times New Roman" pitchFamily="18" charset="0"/>
              </a:rPr>
              <a:t>2014</a:t>
            </a:r>
            <a:r>
              <a:rPr lang="zh-CN" altLang="en-US" sz="2400" dirty="0" smtClean="0">
                <a:solidFill>
                  <a:schemeClr val="tx2">
                    <a:lumMod val="60000"/>
                    <a:lumOff val="40000"/>
                  </a:schemeClr>
                </a:solidFill>
                <a:latin typeface="Times New Roman" pitchFamily="18" charset="0"/>
              </a:rPr>
              <a:t>年美赛题目：除非超车否则靠右行驶</a:t>
            </a:r>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4</a:t>
            </a:fld>
            <a:endParaRPr lang="zh-CN" altLang="en-US"/>
          </a:p>
        </p:txBody>
      </p:sp>
    </p:spTree>
    <p:extLst>
      <p:ext uri="{BB962C8B-B14F-4D97-AF65-F5344CB8AC3E}">
        <p14:creationId xmlns:p14="http://schemas.microsoft.com/office/powerpoint/2010/main" val="2396948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r>
              <a:rPr lang="zh-CN" altLang="en-US" dirty="0" smtClean="0">
                <a:latin typeface="微软雅黑" panose="020B0503020204020204" pitchFamily="34" charset="-122"/>
              </a:rPr>
              <a:t>通过研究各种服务系统</a:t>
            </a:r>
            <a:r>
              <a:rPr lang="zh-CN" altLang="en-US" dirty="0" smtClean="0">
                <a:solidFill>
                  <a:srgbClr val="0000FF"/>
                </a:solidFill>
                <a:latin typeface="微软雅黑" panose="020B0503020204020204" pitchFamily="34" charset="-122"/>
              </a:rPr>
              <a:t>等待现象</a:t>
            </a:r>
            <a:r>
              <a:rPr lang="zh-CN" altLang="en-US" dirty="0" smtClean="0">
                <a:latin typeface="微软雅黑" panose="020B0503020204020204" pitchFamily="34" charset="-122"/>
              </a:rPr>
              <a:t>中的</a:t>
            </a:r>
            <a:r>
              <a:rPr lang="zh-CN" altLang="en-US" dirty="0" smtClean="0">
                <a:solidFill>
                  <a:srgbClr val="0000FF"/>
                </a:solidFill>
                <a:latin typeface="微软雅黑" panose="020B0503020204020204" pitchFamily="34" charset="-122"/>
              </a:rPr>
              <a:t>概率特征</a:t>
            </a:r>
            <a:r>
              <a:rPr lang="zh-CN" altLang="en-US" dirty="0" smtClean="0">
                <a:latin typeface="微软雅黑" panose="020B0503020204020204" pitchFamily="34" charset="-122"/>
              </a:rPr>
              <a:t>，从而解决服务系统最优设计与最优控制的一种理论，是运筹学的一个重要分支</a:t>
            </a:r>
          </a:p>
          <a:p>
            <a:pPr lvl="1">
              <a:lnSpc>
                <a:spcPct val="150000"/>
              </a:lnSpc>
            </a:pPr>
            <a:r>
              <a:rPr lang="zh-CN" altLang="en-US" dirty="0" smtClean="0">
                <a:latin typeface="微软雅黑" panose="020B0503020204020204" pitchFamily="34" charset="-122"/>
              </a:rPr>
              <a:t>由于顾客到达和服务时间的随机性，排队过程通常是一个随机过程，排队论又称</a:t>
            </a:r>
            <a:r>
              <a:rPr lang="zh-CN" altLang="en-US" dirty="0" smtClean="0">
                <a:solidFill>
                  <a:schemeClr val="hlink"/>
                </a:solidFill>
                <a:latin typeface="微软雅黑" panose="020B0503020204020204" pitchFamily="34" charset="-122"/>
              </a:rPr>
              <a:t>“随机服务系统理论”</a:t>
            </a:r>
          </a:p>
          <a:p>
            <a:pPr lvl="1">
              <a:lnSpc>
                <a:spcPct val="150000"/>
              </a:lnSpc>
            </a:pPr>
            <a:r>
              <a:rPr lang="zh-CN" altLang="en-US" dirty="0" smtClean="0">
                <a:latin typeface="微软雅黑" panose="020B0503020204020204" pitchFamily="34" charset="-122"/>
              </a:rPr>
              <a:t>排队论发源于上世纪初，1909年丹麦的哥本哈根电话公司A.K.埃尔浪(Erlang)在热力学统计平衡概念的启发下予以解决了美国贝尔电话公司遇到的通话线路与电话用户呼叫的数量关系问题</a:t>
            </a:r>
          </a:p>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61</a:t>
            </a:fld>
            <a:endParaRPr lang="zh-CN" altLang="en-US"/>
          </a:p>
        </p:txBody>
      </p:sp>
    </p:spTree>
    <p:extLst>
      <p:ext uri="{BB962C8B-B14F-4D97-AF65-F5344CB8AC3E}">
        <p14:creationId xmlns:p14="http://schemas.microsoft.com/office/powerpoint/2010/main" val="38963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64</a:t>
            </a:fld>
            <a:endParaRPr lang="zh-CN" altLang="en-US"/>
          </a:p>
        </p:txBody>
      </p:sp>
    </p:spTree>
    <p:extLst>
      <p:ext uri="{BB962C8B-B14F-4D97-AF65-F5344CB8AC3E}">
        <p14:creationId xmlns:p14="http://schemas.microsoft.com/office/powerpoint/2010/main" val="606579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66</a:t>
            </a:fld>
            <a:endParaRPr lang="zh-CN" altLang="en-US"/>
          </a:p>
        </p:txBody>
      </p:sp>
    </p:spTree>
    <p:extLst>
      <p:ext uri="{BB962C8B-B14F-4D97-AF65-F5344CB8AC3E}">
        <p14:creationId xmlns:p14="http://schemas.microsoft.com/office/powerpoint/2010/main" val="1735829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67</a:t>
            </a:fld>
            <a:endParaRPr lang="zh-CN" altLang="en-US"/>
          </a:p>
        </p:txBody>
      </p:sp>
    </p:spTree>
    <p:extLst>
      <p:ext uri="{BB962C8B-B14F-4D97-AF65-F5344CB8AC3E}">
        <p14:creationId xmlns:p14="http://schemas.microsoft.com/office/powerpoint/2010/main" val="1207839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68</a:t>
            </a:fld>
            <a:endParaRPr lang="zh-CN" altLang="en-US"/>
          </a:p>
        </p:txBody>
      </p:sp>
    </p:spTree>
    <p:extLst>
      <p:ext uri="{BB962C8B-B14F-4D97-AF65-F5344CB8AC3E}">
        <p14:creationId xmlns:p14="http://schemas.microsoft.com/office/powerpoint/2010/main" val="1170939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71</a:t>
            </a:fld>
            <a:endParaRPr lang="zh-CN" altLang="en-US"/>
          </a:p>
        </p:txBody>
      </p:sp>
    </p:spTree>
    <p:extLst>
      <p:ext uri="{BB962C8B-B14F-4D97-AF65-F5344CB8AC3E}">
        <p14:creationId xmlns:p14="http://schemas.microsoft.com/office/powerpoint/2010/main" val="1785088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72</a:t>
            </a:fld>
            <a:endParaRPr lang="zh-CN" altLang="en-US"/>
          </a:p>
        </p:txBody>
      </p:sp>
    </p:spTree>
    <p:extLst>
      <p:ext uri="{BB962C8B-B14F-4D97-AF65-F5344CB8AC3E}">
        <p14:creationId xmlns:p14="http://schemas.microsoft.com/office/powerpoint/2010/main" val="1368864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73</a:t>
            </a:fld>
            <a:endParaRPr lang="zh-CN" altLang="en-US"/>
          </a:p>
        </p:txBody>
      </p:sp>
    </p:spTree>
    <p:extLst>
      <p:ext uri="{BB962C8B-B14F-4D97-AF65-F5344CB8AC3E}">
        <p14:creationId xmlns:p14="http://schemas.microsoft.com/office/powerpoint/2010/main" val="357260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74</a:t>
            </a:fld>
            <a:endParaRPr lang="zh-CN" altLang="en-US"/>
          </a:p>
        </p:txBody>
      </p:sp>
    </p:spTree>
    <p:extLst>
      <p:ext uri="{BB962C8B-B14F-4D97-AF65-F5344CB8AC3E}">
        <p14:creationId xmlns:p14="http://schemas.microsoft.com/office/powerpoint/2010/main" val="2606657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75</a:t>
            </a:fld>
            <a:endParaRPr lang="zh-CN" altLang="en-US"/>
          </a:p>
        </p:txBody>
      </p:sp>
    </p:spTree>
    <p:extLst>
      <p:ext uri="{BB962C8B-B14F-4D97-AF65-F5344CB8AC3E}">
        <p14:creationId xmlns:p14="http://schemas.microsoft.com/office/powerpoint/2010/main" val="53618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solidFill>
                  <a:srgbClr val="0000FF"/>
                </a:solidFill>
              </a:rPr>
              <a:t>对裂变物质的中子随机扩散进行模拟</a:t>
            </a:r>
            <a:endParaRPr lang="en-US" altLang="zh-CN" b="1" dirty="0" smtClean="0">
              <a:solidFill>
                <a:srgbClr val="0000FF"/>
              </a:solidFill>
            </a:endParaRPr>
          </a:p>
          <a:p>
            <a:r>
              <a:rPr lang="en-US" altLang="zh-CN" b="1" dirty="0" smtClean="0"/>
              <a:t>Monte Carlo</a:t>
            </a:r>
            <a:r>
              <a:rPr lang="zh-CN" altLang="en-US" b="1" dirty="0" smtClean="0"/>
              <a:t>方法：</a:t>
            </a:r>
          </a:p>
          <a:p>
            <a:r>
              <a:rPr lang="zh-CN" altLang="en-US" dirty="0" smtClean="0"/>
              <a:t>又称</a:t>
            </a:r>
            <a:r>
              <a:rPr lang="zh-CN" altLang="en-US" dirty="0" smtClean="0">
                <a:solidFill>
                  <a:srgbClr val="FF0000"/>
                </a:solidFill>
              </a:rPr>
              <a:t>随机模拟</a:t>
            </a:r>
            <a:r>
              <a:rPr lang="zh-CN" altLang="en-US" dirty="0" smtClean="0"/>
              <a:t>方法，对研究的系统进行</a:t>
            </a:r>
            <a:r>
              <a:rPr lang="zh-CN" altLang="en-US" dirty="0" smtClean="0">
                <a:solidFill>
                  <a:srgbClr val="FF0000"/>
                </a:solidFill>
              </a:rPr>
              <a:t>随机观察抽样</a:t>
            </a:r>
            <a:r>
              <a:rPr lang="en-US" altLang="zh-CN" dirty="0" smtClean="0"/>
              <a:t>,</a:t>
            </a:r>
            <a:r>
              <a:rPr lang="zh-CN" altLang="en-US" dirty="0" smtClean="0"/>
              <a:t>通过对样本值的统计分析，求得所研究系统的某些参数</a:t>
            </a:r>
            <a:endParaRPr lang="en-US" altLang="zh-CN" dirty="0" smtClean="0"/>
          </a:p>
          <a:p>
            <a:endParaRPr lang="zh-CN" altLang="en-US" dirty="0" smtClean="0"/>
          </a:p>
          <a:p>
            <a:r>
              <a:rPr lang="zh-CN" altLang="en-US" dirty="0" smtClean="0"/>
              <a:t>不同于一般</a:t>
            </a:r>
            <a:r>
              <a:rPr lang="zh-CN" altLang="en-US" dirty="0" smtClean="0">
                <a:solidFill>
                  <a:srgbClr val="FF0000"/>
                </a:solidFill>
              </a:rPr>
              <a:t>数值计算</a:t>
            </a:r>
            <a:r>
              <a:rPr lang="zh-CN" altLang="en-US" dirty="0" smtClean="0"/>
              <a:t>方法，它是以</a:t>
            </a:r>
            <a:r>
              <a:rPr lang="zh-CN" altLang="en-US" dirty="0" smtClean="0">
                <a:solidFill>
                  <a:srgbClr val="FF0000"/>
                </a:solidFill>
              </a:rPr>
              <a:t>概率统计理论</a:t>
            </a:r>
            <a:r>
              <a:rPr lang="zh-CN" altLang="en-US" dirty="0" smtClean="0"/>
              <a:t>为基础的一种方法，能够比较逼真地描述事物的特点及物理实验过程，解决一些数值方法难以解决的问题</a:t>
            </a:r>
            <a:endParaRPr lang="en-US" altLang="zh-CN" dirty="0" smtClean="0"/>
          </a:p>
          <a:p>
            <a:endParaRPr lang="en-US" altLang="zh-CN" dirty="0" smtClean="0"/>
          </a:p>
          <a:p>
            <a:r>
              <a:rPr lang="zh-CN" altLang="en-US" dirty="0" smtClean="0"/>
              <a:t>物理：核物理，热力学与统计物理，粒子输运问题等</a:t>
            </a:r>
          </a:p>
          <a:p>
            <a:r>
              <a:rPr lang="zh-CN" altLang="en-US" dirty="0" smtClean="0"/>
              <a:t>数学：多重积分、解微分方程、非线性方程组求解等</a:t>
            </a:r>
          </a:p>
          <a:p>
            <a:r>
              <a:rPr lang="zh-CN" altLang="en-US" dirty="0" smtClean="0"/>
              <a:t>工程领域：真空技术，水力学，激光技术等</a:t>
            </a:r>
          </a:p>
          <a:p>
            <a:r>
              <a:rPr lang="zh-CN" altLang="en-US" dirty="0" smtClean="0"/>
              <a:t>经济学领域：期权定价、项目管理、投资风险决策等</a:t>
            </a:r>
          </a:p>
          <a:p>
            <a:r>
              <a:rPr lang="zh-CN" altLang="en-US" dirty="0" smtClean="0"/>
              <a:t>其他领域：化学、医学，生物，生产管理、系统科学、公用事业等方面，随着科学技术的发展，其应用范围将更加广泛。</a:t>
            </a:r>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8</a:t>
            </a:fld>
            <a:endParaRPr lang="zh-CN" altLang="en-US"/>
          </a:p>
        </p:txBody>
      </p:sp>
    </p:spTree>
    <p:extLst>
      <p:ext uri="{BB962C8B-B14F-4D97-AF65-F5344CB8AC3E}">
        <p14:creationId xmlns:p14="http://schemas.microsoft.com/office/powerpoint/2010/main" val="4266495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76</a:t>
            </a:fld>
            <a:endParaRPr lang="zh-CN" altLang="en-US"/>
          </a:p>
        </p:txBody>
      </p:sp>
    </p:spTree>
    <p:extLst>
      <p:ext uri="{BB962C8B-B14F-4D97-AF65-F5344CB8AC3E}">
        <p14:creationId xmlns:p14="http://schemas.microsoft.com/office/powerpoint/2010/main" val="2491535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77</a:t>
            </a:fld>
            <a:endParaRPr lang="zh-CN" altLang="en-US"/>
          </a:p>
        </p:txBody>
      </p:sp>
    </p:spTree>
    <p:extLst>
      <p:ext uri="{BB962C8B-B14F-4D97-AF65-F5344CB8AC3E}">
        <p14:creationId xmlns:p14="http://schemas.microsoft.com/office/powerpoint/2010/main" val="1636640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FF3300"/>
                </a:solidFill>
                <a:ea typeface="微软雅黑" panose="020B0503020204020204" pitchFamily="34" charset="-122"/>
              </a:rPr>
              <a:t>关键信息：术前住院时间过长，病床有效利用率不高</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solidFill>
                  <a:schemeClr val="hlink"/>
                </a:solidFill>
                <a:latin typeface="Times New Roman" panose="02020603050405020304" pitchFamily="18" charset="0"/>
                <a:cs typeface="Times New Roman" panose="02020603050405020304" pitchFamily="18" charset="0"/>
              </a:rPr>
              <a:t>白内障病人入院后1-2天即可做手术，但是统计该指标得白内障单眼病人需要等待2.38天，白内障双眼病人需要等待3.63天，远大于1-2天 。</a:t>
            </a:r>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78</a:t>
            </a:fld>
            <a:endParaRPr lang="zh-CN" altLang="en-US"/>
          </a:p>
        </p:txBody>
      </p:sp>
    </p:spTree>
    <p:extLst>
      <p:ext uri="{BB962C8B-B14F-4D97-AF65-F5344CB8AC3E}">
        <p14:creationId xmlns:p14="http://schemas.microsoft.com/office/powerpoint/2010/main" val="2089273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chemeClr val="hlink"/>
                </a:solidFill>
              </a:rPr>
              <a:t>优化的入院规则：</a:t>
            </a:r>
          </a:p>
          <a:p>
            <a:pPr lvl="1">
              <a:lnSpc>
                <a:spcPct val="125000"/>
              </a:lnSpc>
            </a:pPr>
            <a:r>
              <a:rPr lang="zh-CN" altLang="en-US" sz="1800" dirty="0" smtClean="0"/>
              <a:t>规则一：按照病人的可入院时间，在确定一周中某天哪个病人入院时，病人采用FCFS服务制（白内障除外）；</a:t>
            </a:r>
          </a:p>
          <a:p>
            <a:pPr lvl="1">
              <a:lnSpc>
                <a:spcPct val="125000"/>
              </a:lnSpc>
            </a:pPr>
            <a:r>
              <a:rPr lang="zh-CN" altLang="en-US" sz="1800" dirty="0" smtClean="0"/>
              <a:t>规则二：优先排急症病人；</a:t>
            </a:r>
          </a:p>
          <a:p>
            <a:pPr lvl="1">
              <a:lnSpc>
                <a:spcPct val="125000"/>
              </a:lnSpc>
            </a:pPr>
            <a:r>
              <a:rPr lang="zh-CN" altLang="en-US" sz="1800" dirty="0" smtClean="0"/>
              <a:t>规则三：白内障病人的术前住院时间为1—2天；视网膜疾病、青光眼两类病人术前住院时间为2-3天；外伤手术有空床即安排入院，第二天手术</a:t>
            </a:r>
          </a:p>
          <a:p>
            <a:pPr lvl="1">
              <a:lnSpc>
                <a:spcPct val="125000"/>
              </a:lnSpc>
            </a:pPr>
            <a:r>
              <a:rPr lang="zh-CN" altLang="en-US" sz="1800" dirty="0" smtClean="0"/>
              <a:t>规则四：选择一周为一周期；</a:t>
            </a:r>
          </a:p>
          <a:p>
            <a:pPr lvl="1">
              <a:lnSpc>
                <a:spcPct val="125000"/>
              </a:lnSpc>
            </a:pPr>
            <a:r>
              <a:rPr lang="zh-CN" altLang="en-US" sz="1800" dirty="0" smtClean="0"/>
              <a:t>规则五：周六、周日除了外伤病人以外，优先安排白内障（双眼）病人入院 </a:t>
            </a:r>
          </a:p>
          <a:p>
            <a:pPr>
              <a:lnSpc>
                <a:spcPct val="125000"/>
              </a:lnSpc>
            </a:pPr>
            <a:r>
              <a:rPr lang="zh-CN" altLang="en-US" dirty="0" smtClean="0">
                <a:solidFill>
                  <a:schemeClr val="hlink"/>
                </a:solidFill>
              </a:rPr>
              <a:t>根据以上准则及原来的方案通过计算机模拟给出一段时间的模拟，分别计算评价指标，说明方案的优劣。</a:t>
            </a:r>
          </a:p>
          <a:p>
            <a:pPr>
              <a:lnSpc>
                <a:spcPct val="125000"/>
              </a:lnSpc>
            </a:pPr>
            <a:r>
              <a:rPr lang="zh-CN" altLang="en-US" dirty="0" smtClean="0">
                <a:solidFill>
                  <a:srgbClr val="FF3300"/>
                </a:solidFill>
              </a:rPr>
              <a:t>各类病人的平均住院时间缩短1-2天 ，公平性下降5%左右（模拟值）</a:t>
            </a:r>
            <a:r>
              <a:rPr lang="zh-CN" altLang="en-US" sz="2000" dirty="0" smtClean="0">
                <a:solidFill>
                  <a:srgbClr val="FF3300"/>
                </a:solidFill>
              </a:rPr>
              <a:t>。</a:t>
            </a:r>
            <a:endParaRPr lang="en-US" altLang="zh-CN" sz="2000" dirty="0" smtClean="0">
              <a:solidFill>
                <a:srgbClr val="FF3300"/>
              </a:solidFill>
            </a:endParaRPr>
          </a:p>
          <a:p>
            <a:r>
              <a:rPr lang="zh-CN" altLang="zh-CN" dirty="0" smtClean="0">
                <a:solidFill>
                  <a:schemeClr val="hlink"/>
                </a:solidFill>
              </a:rPr>
              <a:t>仿真注意事项</a:t>
            </a:r>
          </a:p>
          <a:p>
            <a:pPr lvl="1">
              <a:lnSpc>
                <a:spcPct val="150000"/>
              </a:lnSpc>
            </a:pPr>
            <a:r>
              <a:rPr lang="zh-CN" altLang="zh-CN" dirty="0" smtClean="0"/>
              <a:t>如何产生就诊人的队列（计算插队时用）</a:t>
            </a:r>
          </a:p>
          <a:p>
            <a:pPr lvl="1">
              <a:lnSpc>
                <a:spcPct val="150000"/>
              </a:lnSpc>
            </a:pPr>
            <a:r>
              <a:rPr lang="zh-CN" altLang="zh-CN" dirty="0" smtClean="0"/>
              <a:t>如何处理出院分布</a:t>
            </a:r>
          </a:p>
          <a:p>
            <a:pPr lvl="1">
              <a:lnSpc>
                <a:spcPct val="150000"/>
              </a:lnSpc>
            </a:pPr>
            <a:r>
              <a:rPr lang="zh-CN" altLang="zh-CN" dirty="0" smtClean="0"/>
              <a:t>如何根据出院情况及入院准则安排入院</a:t>
            </a:r>
          </a:p>
          <a:p>
            <a:pPr lvl="1">
              <a:lnSpc>
                <a:spcPct val="150000"/>
              </a:lnSpc>
            </a:pPr>
            <a:r>
              <a:rPr lang="zh-CN" altLang="zh-CN" dirty="0" smtClean="0"/>
              <a:t>计算总等待人数</a:t>
            </a:r>
          </a:p>
          <a:p>
            <a:pPr lvl="1">
              <a:lnSpc>
                <a:spcPct val="150000"/>
              </a:lnSpc>
            </a:pPr>
            <a:r>
              <a:rPr lang="zh-CN" altLang="zh-CN" dirty="0" smtClean="0"/>
              <a:t>计算插队人数</a:t>
            </a:r>
          </a:p>
          <a:p>
            <a:pPr lvl="1">
              <a:lnSpc>
                <a:spcPct val="150000"/>
              </a:lnSpc>
            </a:pPr>
            <a:r>
              <a:rPr lang="zh-CN" altLang="zh-CN" dirty="0" smtClean="0"/>
              <a:t>计算床位有效利用率</a:t>
            </a:r>
          </a:p>
          <a:p>
            <a:pPr>
              <a:lnSpc>
                <a:spcPct val="125000"/>
              </a:lnSpc>
            </a:pPr>
            <a:endParaRPr lang="zh-CN" altLang="en-US" sz="2000" dirty="0">
              <a:solidFill>
                <a:srgbClr val="FF3300"/>
              </a:solidFill>
            </a:endParaRPr>
          </a:p>
        </p:txBody>
      </p:sp>
      <p:sp>
        <p:nvSpPr>
          <p:cNvPr id="4" name="灯片编号占位符 3"/>
          <p:cNvSpPr>
            <a:spLocks noGrp="1"/>
          </p:cNvSpPr>
          <p:nvPr>
            <p:ph type="sldNum" sz="quarter" idx="10"/>
          </p:nvPr>
        </p:nvSpPr>
        <p:spPr/>
        <p:txBody>
          <a:bodyPr/>
          <a:lstStyle/>
          <a:p>
            <a:fld id="{B3EE6699-97AC-490D-BA38-EFA81A7557A0}" type="slidenum">
              <a:rPr lang="zh-CN" altLang="en-US" smtClean="0"/>
              <a:t>80</a:t>
            </a:fld>
            <a:endParaRPr lang="zh-CN" altLang="en-US"/>
          </a:p>
        </p:txBody>
      </p:sp>
    </p:spTree>
    <p:extLst>
      <p:ext uri="{BB962C8B-B14F-4D97-AF65-F5344CB8AC3E}">
        <p14:creationId xmlns:p14="http://schemas.microsoft.com/office/powerpoint/2010/main" val="3282115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1" dirty="0" smtClean="0">
                <a:solidFill>
                  <a:srgbClr val="000000"/>
                </a:solidFill>
                <a:ea typeface="楷体_GB2312" pitchFamily="49" charset="-122"/>
              </a:rPr>
              <a:t>法国数学家</a:t>
            </a:r>
            <a:r>
              <a:rPr lang="en-US" altLang="zh-CN" dirty="0" smtClean="0">
                <a:solidFill>
                  <a:srgbClr val="000000"/>
                </a:solidFill>
                <a:latin typeface="Times New Roman" panose="02020603050405020304" pitchFamily="18" charset="0"/>
              </a:rPr>
              <a:t>Comte de Buffon</a:t>
            </a:r>
            <a:endParaRPr lang="zh-CN" altLang="en-US" dirty="0"/>
          </a:p>
        </p:txBody>
      </p:sp>
      <p:sp>
        <p:nvSpPr>
          <p:cNvPr id="4" name="灯片编号占位符 3"/>
          <p:cNvSpPr>
            <a:spLocks noGrp="1"/>
          </p:cNvSpPr>
          <p:nvPr>
            <p:ph type="sldNum" sz="quarter" idx="10"/>
          </p:nvPr>
        </p:nvSpPr>
        <p:spPr/>
        <p:txBody>
          <a:bodyPr/>
          <a:lstStyle/>
          <a:p>
            <a:fld id="{DA518CEF-363F-4116-85E1-965BA6EEE758}" type="slidenum">
              <a:rPr lang="zh-CN" altLang="en-US" smtClean="0"/>
              <a:t>9</a:t>
            </a:fld>
            <a:endParaRPr lang="zh-CN" altLang="en-US"/>
          </a:p>
        </p:txBody>
      </p:sp>
    </p:spTree>
    <p:extLst>
      <p:ext uri="{BB962C8B-B14F-4D97-AF65-F5344CB8AC3E}">
        <p14:creationId xmlns:p14="http://schemas.microsoft.com/office/powerpoint/2010/main" val="2819680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518CEF-363F-4116-85E1-965BA6EEE758}" type="slidenum">
              <a:rPr lang="zh-CN" altLang="en-US" smtClean="0"/>
              <a:t>10</a:t>
            </a:fld>
            <a:endParaRPr lang="zh-CN" altLang="en-US"/>
          </a:p>
        </p:txBody>
      </p:sp>
    </p:spTree>
    <p:extLst>
      <p:ext uri="{BB962C8B-B14F-4D97-AF65-F5344CB8AC3E}">
        <p14:creationId xmlns:p14="http://schemas.microsoft.com/office/powerpoint/2010/main" val="1360478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533400" indent="-533400"/>
            <a:r>
              <a:rPr lang="zh-CN" altLang="en-US" sz="1200" b="1" dirty="0" smtClean="0">
                <a:latin typeface="+mn-ea"/>
              </a:rPr>
              <a:t>缺点</a:t>
            </a:r>
          </a:p>
          <a:p>
            <a:pPr marL="533400" indent="-533400">
              <a:buFont typeface="Wingdings" panose="05000000000000000000" pitchFamily="2" charset="2"/>
              <a:buAutoNum type="arabicPeriod"/>
            </a:pPr>
            <a:r>
              <a:rPr lang="zh-CN" altLang="en-US" sz="1200" dirty="0" smtClean="0">
                <a:latin typeface="+mn-ea"/>
              </a:rPr>
              <a:t>收敛速度慢。</a:t>
            </a:r>
          </a:p>
          <a:p>
            <a:pPr marL="533400" indent="-533400">
              <a:buFont typeface="Wingdings" panose="05000000000000000000" pitchFamily="2" charset="2"/>
              <a:buAutoNum type="arabicPeriod"/>
            </a:pPr>
            <a:r>
              <a:rPr lang="zh-CN" altLang="en-US" sz="1200" dirty="0" smtClean="0">
                <a:latin typeface="+mn-ea"/>
              </a:rPr>
              <a:t>误差具有概率性。</a:t>
            </a:r>
          </a:p>
          <a:p>
            <a:pPr marL="533400" indent="-533400">
              <a:buFont typeface="Wingdings" panose="05000000000000000000" pitchFamily="2" charset="2"/>
              <a:buAutoNum type="arabicPeriod"/>
            </a:pPr>
            <a:r>
              <a:rPr lang="zh-CN" altLang="en-US" sz="1200" dirty="0" smtClean="0">
                <a:latin typeface="+mn-ea"/>
              </a:rPr>
              <a:t>进行模拟的前提是各输入变量是相互独立的</a:t>
            </a:r>
          </a:p>
          <a:p>
            <a:r>
              <a:rPr lang="zh-CN" altLang="en-US" b="1" dirty="0" smtClean="0">
                <a:latin typeface="Times New Roman" panose="02020603050405020304" pitchFamily="18" charset="0"/>
                <a:cs typeface="Times New Roman" panose="02020603050405020304" pitchFamily="18" charset="0"/>
              </a:rPr>
              <a:t>Monte Carlo方法及其程序</a:t>
            </a:r>
            <a:r>
              <a:rPr lang="zh-CN" altLang="en-US" b="1" dirty="0" smtClean="0">
                <a:solidFill>
                  <a:srgbClr val="0000FF"/>
                </a:solidFill>
                <a:latin typeface="Times New Roman" panose="02020603050405020304" pitchFamily="18" charset="0"/>
                <a:cs typeface="Times New Roman" panose="02020603050405020304" pitchFamily="18" charset="0"/>
              </a:rPr>
              <a:t>结构简单</a:t>
            </a:r>
          </a:p>
          <a:p>
            <a:pPr lvl="1"/>
            <a:r>
              <a:rPr lang="zh-CN" altLang="en-US" dirty="0" smtClean="0">
                <a:solidFill>
                  <a:schemeClr val="accent1"/>
                </a:solidFill>
                <a:latin typeface="Times New Roman" panose="02020603050405020304" pitchFamily="18" charset="0"/>
                <a:cs typeface="Times New Roman" panose="02020603050405020304" pitchFamily="18" charset="0"/>
              </a:rPr>
              <a:t>产生随机数，通过大量</a:t>
            </a:r>
            <a:r>
              <a:rPr lang="zh-CN" altLang="en-US" dirty="0" smtClean="0">
                <a:solidFill>
                  <a:srgbClr val="0000FF"/>
                </a:solidFill>
                <a:latin typeface="Times New Roman" panose="02020603050405020304" pitchFamily="18" charset="0"/>
                <a:cs typeface="Times New Roman" panose="02020603050405020304" pitchFamily="18" charset="0"/>
              </a:rPr>
              <a:t>简单重复抽样和简单计算</a:t>
            </a:r>
            <a:r>
              <a:rPr lang="zh-CN" altLang="en-US" dirty="0" smtClean="0">
                <a:solidFill>
                  <a:schemeClr val="accent1"/>
                </a:solidFill>
                <a:latin typeface="Times New Roman" panose="02020603050405020304" pitchFamily="18" charset="0"/>
                <a:cs typeface="Times New Roman" panose="02020603050405020304" pitchFamily="18" charset="0"/>
              </a:rPr>
              <a:t>计算相应的值</a:t>
            </a:r>
          </a:p>
          <a:p>
            <a:r>
              <a:rPr lang="zh-CN" altLang="en-US" b="1" dirty="0" smtClean="0">
                <a:solidFill>
                  <a:srgbClr val="0000FF"/>
                </a:solidFill>
                <a:latin typeface="Times New Roman" panose="02020603050405020304" pitchFamily="18" charset="0"/>
                <a:cs typeface="Times New Roman" panose="02020603050405020304" pitchFamily="18" charset="0"/>
              </a:rPr>
              <a:t>收敛速度与问题维数无关</a:t>
            </a:r>
          </a:p>
          <a:p>
            <a:pPr lvl="1"/>
            <a:r>
              <a:rPr lang="zh-CN" altLang="en-US" dirty="0" smtClean="0">
                <a:solidFill>
                  <a:schemeClr val="accent1"/>
                </a:solidFill>
                <a:latin typeface="Times New Roman" panose="02020603050405020304" pitchFamily="18" charset="0"/>
                <a:cs typeface="Times New Roman" panose="02020603050405020304" pitchFamily="18" charset="0"/>
              </a:rPr>
              <a:t>Monte Carlo</a:t>
            </a:r>
            <a:r>
              <a:rPr lang="zh-CN" altLang="en-US" dirty="0" smtClean="0">
                <a:solidFill>
                  <a:srgbClr val="0000FF"/>
                </a:solidFill>
                <a:latin typeface="Times New Roman" panose="02020603050405020304" pitchFamily="18" charset="0"/>
                <a:cs typeface="Times New Roman" panose="02020603050405020304" pitchFamily="18" charset="0"/>
              </a:rPr>
              <a:t>收敛速度为</a:t>
            </a:r>
            <a:r>
              <a:rPr lang="zh-CN" altLang="en-US"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O(</a:t>
            </a:r>
            <a:r>
              <a:rPr lang="zh-CN" altLang="en-US" i="1"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n </a:t>
            </a:r>
            <a:r>
              <a:rPr lang="zh-CN" altLang="en-US" baseline="30000"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-1/2</a:t>
            </a:r>
            <a:r>
              <a:rPr lang="zh-CN" altLang="en-US"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smtClean="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，与一般数值方法相比很慢。因此，用</a:t>
            </a:r>
            <a:r>
              <a:rPr lang="zh-CN" altLang="en-US" dirty="0" smtClean="0">
                <a:solidFill>
                  <a:schemeClr val="accent1"/>
                </a:solidFill>
                <a:latin typeface="Times New Roman" panose="02020603050405020304" pitchFamily="18" charset="0"/>
                <a:cs typeface="Times New Roman" panose="02020603050405020304" pitchFamily="18" charset="0"/>
              </a:rPr>
              <a:t>Monte Carlo方法</a:t>
            </a:r>
            <a:r>
              <a:rPr lang="zh-CN" altLang="en-US" dirty="0" smtClean="0">
                <a:solidFill>
                  <a:srgbClr val="0000FF"/>
                </a:solidFill>
                <a:latin typeface="Times New Roman" panose="02020603050405020304" pitchFamily="18" charset="0"/>
                <a:cs typeface="Times New Roman" panose="02020603050405020304" pitchFamily="18" charset="0"/>
              </a:rPr>
              <a:t>不能解决精确度要求很高的问题</a:t>
            </a:r>
          </a:p>
          <a:p>
            <a:pPr lvl="1"/>
            <a:r>
              <a:rPr lang="zh-CN" altLang="en-US" dirty="0" smtClean="0">
                <a:solidFill>
                  <a:schemeClr val="accent1"/>
                </a:solidFill>
                <a:latin typeface="Times New Roman" panose="02020603050405020304" pitchFamily="18" charset="0"/>
                <a:cs typeface="Times New Roman" panose="02020603050405020304" pitchFamily="18" charset="0"/>
              </a:rPr>
              <a:t>Monte Carlo</a:t>
            </a:r>
            <a:r>
              <a:rPr lang="zh-CN" altLang="en-US" dirty="0" smtClean="0">
                <a:solidFill>
                  <a:srgbClr val="0000FF"/>
                </a:solidFill>
                <a:latin typeface="Times New Roman" panose="02020603050405020304" pitchFamily="18" charset="0"/>
                <a:cs typeface="Times New Roman" panose="02020603050405020304" pitchFamily="18" charset="0"/>
              </a:rPr>
              <a:t>方法误差</a:t>
            </a:r>
            <a:r>
              <a:rPr lang="zh-CN" altLang="en-US"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smtClean="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只与</a:t>
            </a:r>
            <a:r>
              <a:rPr lang="zh-CN" altLang="en-US"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标准差</a:t>
            </a:r>
            <a:r>
              <a:rPr lang="zh-CN" altLang="en-US" dirty="0" smtClean="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和</a:t>
            </a:r>
            <a:r>
              <a:rPr lang="zh-CN" altLang="en-US"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样本容量</a:t>
            </a:r>
            <a:r>
              <a:rPr lang="zh-CN" altLang="en-US" i="1"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n</a:t>
            </a:r>
            <a:r>
              <a:rPr lang="zh-CN" altLang="en-US" dirty="0" smtClean="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有关，而与样本所在空间无关，即</a:t>
            </a:r>
            <a:r>
              <a:rPr lang="zh-CN" altLang="en-US" dirty="0" smtClean="0">
                <a:solidFill>
                  <a:schemeClr val="accent1"/>
                </a:solidFill>
                <a:latin typeface="Times New Roman" panose="02020603050405020304" pitchFamily="18" charset="0"/>
                <a:cs typeface="Times New Roman" panose="02020603050405020304" pitchFamily="18" charset="0"/>
              </a:rPr>
              <a:t>Monte Carlo方法的</a:t>
            </a:r>
            <a:r>
              <a:rPr lang="zh-CN" altLang="en-US" dirty="0" smtClean="0">
                <a:solidFill>
                  <a:srgbClr val="0000FF"/>
                </a:solidFill>
                <a:latin typeface="Times New Roman" panose="02020603050405020304" pitchFamily="18" charset="0"/>
                <a:cs typeface="Times New Roman" panose="02020603050405020304" pitchFamily="18" charset="0"/>
              </a:rPr>
              <a:t>收敛速度与问题维数</a:t>
            </a:r>
            <a:r>
              <a:rPr lang="zh-CN" altLang="en-US" dirty="0" smtClean="0">
                <a:solidFill>
                  <a:schemeClr val="accent1"/>
                </a:solidFill>
                <a:latin typeface="Times New Roman" panose="02020603050405020304" pitchFamily="18" charset="0"/>
                <a:cs typeface="Times New Roman" panose="02020603050405020304" pitchFamily="18" charset="0"/>
              </a:rPr>
              <a:t>无关，而其他数值方法则不然。</a:t>
            </a:r>
          </a:p>
          <a:p>
            <a:r>
              <a:rPr lang="zh-CN" altLang="en-US" b="1" dirty="0" smtClean="0">
                <a:latin typeface="Times New Roman" panose="02020603050405020304" pitchFamily="18" charset="0"/>
                <a:cs typeface="Times New Roman" panose="02020603050405020304" pitchFamily="18" charset="0"/>
              </a:rPr>
              <a:t>Monte Carlo方法的</a:t>
            </a:r>
            <a:r>
              <a:rPr lang="zh-CN" altLang="en-US" b="1" dirty="0" smtClean="0">
                <a:solidFill>
                  <a:srgbClr val="0000FF"/>
                </a:solidFill>
                <a:latin typeface="Times New Roman" panose="02020603050405020304" pitchFamily="18" charset="0"/>
                <a:cs typeface="Times New Roman" panose="02020603050405020304" pitchFamily="18" charset="0"/>
              </a:rPr>
              <a:t>适用性强</a:t>
            </a:r>
          </a:p>
          <a:p>
            <a:pPr lvl="1"/>
            <a:r>
              <a:rPr lang="zh-CN" altLang="en-US" dirty="0" smtClean="0">
                <a:solidFill>
                  <a:schemeClr val="accent1"/>
                </a:solidFill>
                <a:latin typeface="Times New Roman" panose="02020603050405020304" pitchFamily="18" charset="0"/>
                <a:cs typeface="Times New Roman" panose="02020603050405020304" pitchFamily="18" charset="0"/>
              </a:rPr>
              <a:t>Monte Carlo方法对多维问题的适用性</a:t>
            </a:r>
          </a:p>
          <a:p>
            <a:pPr lvl="1"/>
            <a:r>
              <a:rPr lang="zh-CN" altLang="en-US" dirty="0" smtClean="0">
                <a:solidFill>
                  <a:schemeClr val="accent1"/>
                </a:solidFill>
                <a:latin typeface="Times New Roman" panose="02020603050405020304" pitchFamily="18" charset="0"/>
                <a:cs typeface="Times New Roman" panose="02020603050405020304" pitchFamily="18" charset="0"/>
              </a:rPr>
              <a:t>在解题时受问题条件限制的影响较小</a:t>
            </a:r>
          </a:p>
          <a:p>
            <a:pPr lvl="1">
              <a:buNone/>
            </a:pPr>
            <a:r>
              <a:rPr lang="zh-CN" altLang="en-US" dirty="0" smtClean="0">
                <a:solidFill>
                  <a:srgbClr val="0000FF"/>
                </a:solidFill>
                <a:latin typeface="Times New Roman" panose="02020603050405020304" pitchFamily="18" charset="0"/>
                <a:cs typeface="Times New Roman" panose="02020603050405020304" pitchFamily="18" charset="0"/>
              </a:rPr>
              <a:t>    例如：</a:t>
            </a:r>
            <a:r>
              <a:rPr lang="zh-CN" altLang="en-US" dirty="0" smtClean="0">
                <a:solidFill>
                  <a:schemeClr val="accent1"/>
                </a:solidFill>
                <a:latin typeface="Times New Roman" panose="02020603050405020304" pitchFamily="18" charset="0"/>
                <a:cs typeface="Times New Roman" panose="02020603050405020304" pitchFamily="18" charset="0"/>
              </a:rPr>
              <a:t>要计算</a:t>
            </a:r>
            <a:r>
              <a:rPr lang="zh-CN" altLang="en-US" i="1" dirty="0" smtClean="0">
                <a:solidFill>
                  <a:srgbClr val="0000FF"/>
                </a:solidFill>
                <a:latin typeface="Times New Roman" panose="02020603050405020304" pitchFamily="18" charset="0"/>
                <a:cs typeface="Times New Roman" panose="02020603050405020304" pitchFamily="18" charset="0"/>
              </a:rPr>
              <a:t>s</a:t>
            </a:r>
            <a:r>
              <a:rPr lang="zh-CN" altLang="en-US" dirty="0" smtClean="0">
                <a:solidFill>
                  <a:srgbClr val="0000FF"/>
                </a:solidFill>
                <a:latin typeface="Times New Roman" panose="02020603050405020304" pitchFamily="18" charset="0"/>
                <a:cs typeface="Times New Roman" panose="02020603050405020304" pitchFamily="18" charset="0"/>
              </a:rPr>
              <a:t>维</a:t>
            </a:r>
            <a:r>
              <a:rPr lang="zh-CN" altLang="en-US" dirty="0" smtClean="0">
                <a:solidFill>
                  <a:schemeClr val="accent1"/>
                </a:solidFill>
                <a:latin typeface="Times New Roman" panose="02020603050405020304" pitchFamily="18" charset="0"/>
                <a:cs typeface="Times New Roman" panose="02020603050405020304" pitchFamily="18" charset="0"/>
              </a:rPr>
              <a:t>空间中的任一区域</a:t>
            </a:r>
            <a:r>
              <a:rPr lang="zh-CN" altLang="en-US" i="1" dirty="0" smtClean="0">
                <a:solidFill>
                  <a:srgbClr val="0000FF"/>
                </a:solidFill>
                <a:latin typeface="Times New Roman" panose="02020603050405020304" pitchFamily="18" charset="0"/>
                <a:cs typeface="Times New Roman" panose="02020603050405020304" pitchFamily="18" charset="0"/>
              </a:rPr>
              <a:t>D</a:t>
            </a:r>
            <a:r>
              <a:rPr lang="zh-CN" altLang="en-US" i="1" baseline="-30000" dirty="0" smtClean="0">
                <a:solidFill>
                  <a:srgbClr val="0000FF"/>
                </a:solidFill>
                <a:latin typeface="Times New Roman" panose="02020603050405020304" pitchFamily="18" charset="0"/>
                <a:cs typeface="Times New Roman" panose="02020603050405020304" pitchFamily="18" charset="0"/>
              </a:rPr>
              <a:t>s</a:t>
            </a:r>
            <a:r>
              <a:rPr lang="zh-CN" altLang="en-US" dirty="0" smtClean="0">
                <a:solidFill>
                  <a:srgbClr val="0000FF"/>
                </a:solidFill>
                <a:latin typeface="Times New Roman" panose="02020603050405020304" pitchFamily="18" charset="0"/>
                <a:cs typeface="Times New Roman" panose="02020603050405020304" pitchFamily="18" charset="0"/>
              </a:rPr>
              <a:t>上</a:t>
            </a:r>
            <a:r>
              <a:rPr lang="zh-CN" altLang="en-US" dirty="0" smtClean="0">
                <a:solidFill>
                  <a:schemeClr val="accent1"/>
                </a:solidFill>
                <a:latin typeface="Times New Roman" panose="02020603050405020304" pitchFamily="18" charset="0"/>
                <a:cs typeface="Times New Roman" panose="02020603050405020304" pitchFamily="18" charset="0"/>
              </a:rPr>
              <a:t>的</a:t>
            </a:r>
            <a:r>
              <a:rPr lang="zh-CN" altLang="en-US" dirty="0" smtClean="0">
                <a:solidFill>
                  <a:srgbClr val="0000FF"/>
                </a:solidFill>
                <a:latin typeface="Times New Roman" panose="02020603050405020304" pitchFamily="18" charset="0"/>
                <a:cs typeface="Times New Roman" panose="02020603050405020304" pitchFamily="18" charset="0"/>
              </a:rPr>
              <a:t>积分</a:t>
            </a:r>
            <a:endParaRPr lang="zh-CN" altLang="en-US" dirty="0" smtClean="0">
              <a:solidFill>
                <a:srgbClr val="0000FF"/>
              </a:solidFill>
            </a:endParaRPr>
          </a:p>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16</a:t>
            </a:fld>
            <a:endParaRPr lang="zh-CN" altLang="en-US"/>
          </a:p>
        </p:txBody>
      </p:sp>
    </p:spTree>
    <p:extLst>
      <p:ext uri="{BB962C8B-B14F-4D97-AF65-F5344CB8AC3E}">
        <p14:creationId xmlns:p14="http://schemas.microsoft.com/office/powerpoint/2010/main" val="47867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随机数产生方法：</a:t>
            </a:r>
            <a:endParaRPr lang="en-US" altLang="zh-CN" dirty="0" smtClean="0">
              <a:ea typeface="+mn-ea"/>
            </a:endParaRPr>
          </a:p>
          <a:p>
            <a:r>
              <a:rPr lang="en-US" altLang="zh-CN" dirty="0" smtClean="0">
                <a:ea typeface="+mn-ea"/>
              </a:rPr>
              <a:t>1</a:t>
            </a:r>
            <a:r>
              <a:rPr lang="zh-CN" altLang="en-US" dirty="0" smtClean="0">
                <a:ea typeface="+mn-ea"/>
              </a:rPr>
              <a:t>、随机数表</a:t>
            </a:r>
          </a:p>
          <a:p>
            <a:r>
              <a:rPr lang="en-US" altLang="zh-CN" dirty="0" smtClean="0">
                <a:ea typeface="+mn-ea"/>
              </a:rPr>
              <a:t>2</a:t>
            </a:r>
            <a:r>
              <a:rPr lang="zh-CN" altLang="en-US" dirty="0" smtClean="0">
                <a:ea typeface="+mn-ea"/>
              </a:rPr>
              <a:t>、物理方法</a:t>
            </a:r>
          </a:p>
          <a:p>
            <a:r>
              <a:rPr lang="en-US" altLang="zh-CN" dirty="0" smtClean="0">
                <a:ea typeface="+mn-ea"/>
              </a:rPr>
              <a:t>3</a:t>
            </a:r>
            <a:r>
              <a:rPr lang="zh-CN" altLang="en-US" dirty="0" smtClean="0">
                <a:ea typeface="+mn-ea"/>
              </a:rPr>
              <a:t>、计算机方法</a:t>
            </a:r>
          </a:p>
          <a:p>
            <a:endParaRPr lang="zh-CN" altLang="en-US" dirty="0"/>
          </a:p>
        </p:txBody>
      </p:sp>
      <p:sp>
        <p:nvSpPr>
          <p:cNvPr id="4" name="灯片编号占位符 3"/>
          <p:cNvSpPr>
            <a:spLocks noGrp="1"/>
          </p:cNvSpPr>
          <p:nvPr>
            <p:ph type="sldNum" sz="quarter" idx="10"/>
          </p:nvPr>
        </p:nvSpPr>
        <p:spPr/>
        <p:txBody>
          <a:bodyPr/>
          <a:lstStyle/>
          <a:p>
            <a:fld id="{DA518CEF-363F-4116-85E1-965BA6EEE758}" type="slidenum">
              <a:rPr lang="zh-CN" altLang="en-US" smtClean="0"/>
              <a:t>17</a:t>
            </a:fld>
            <a:endParaRPr lang="zh-CN" altLang="en-US"/>
          </a:p>
        </p:txBody>
      </p:sp>
    </p:spTree>
    <p:extLst>
      <p:ext uri="{BB962C8B-B14F-4D97-AF65-F5344CB8AC3E}">
        <p14:creationId xmlns:p14="http://schemas.microsoft.com/office/powerpoint/2010/main" val="1855935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原来过油浮子的方程为：</a:t>
            </a:r>
            <a:r>
              <a:rPr lang="en-US" altLang="zh-CN" dirty="0" smtClean="0"/>
              <a:t>y=h-r</a:t>
            </a:r>
            <a:r>
              <a:rPr lang="zh-CN" altLang="en-US" dirty="0" smtClean="0"/>
              <a:t>，所过点已知点为（</a:t>
            </a:r>
            <a:r>
              <a:rPr lang="en-US" altLang="zh-CN" dirty="0" smtClean="0"/>
              <a:t>0</a:t>
            </a:r>
            <a:r>
              <a:rPr lang="zh-CN" altLang="en-US" dirty="0" smtClean="0"/>
              <a:t>，</a:t>
            </a:r>
            <a:r>
              <a:rPr lang="en-US" altLang="zh-CN" dirty="0" smtClean="0"/>
              <a:t>h-r, L/2-d</a:t>
            </a:r>
            <a:r>
              <a:rPr lang="en-US" altLang="zh-CN" baseline="0" dirty="0" smtClean="0"/>
              <a:t> )</a:t>
            </a:r>
          </a:p>
          <a:p>
            <a:r>
              <a:rPr lang="zh-CN" altLang="en-US" dirty="0" smtClean="0"/>
              <a:t>等式左边利用上述坐标转换公式计算可得，而等式右边除了</a:t>
            </a:r>
            <a:r>
              <a:rPr lang="en-US" altLang="zh-CN" dirty="0" smtClean="0"/>
              <a:t>h-r</a:t>
            </a:r>
            <a:r>
              <a:rPr lang="zh-CN" altLang="en-US" dirty="0" smtClean="0"/>
              <a:t>，还得注意对应的点为油浮子坐标，所以对应的油浮子坐标也要利用上述转换公式转换为新的坐标公式，从而可得新的坐标系下的平面公式。</a:t>
            </a:r>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31</a:t>
            </a:fld>
            <a:endParaRPr lang="zh-CN" altLang="en-US"/>
          </a:p>
        </p:txBody>
      </p:sp>
    </p:spTree>
    <p:extLst>
      <p:ext uri="{BB962C8B-B14F-4D97-AF65-F5344CB8AC3E}">
        <p14:creationId xmlns:p14="http://schemas.microsoft.com/office/powerpoint/2010/main" val="3559462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518CEF-363F-4116-85E1-965BA6EEE758}" type="slidenum">
              <a:rPr lang="zh-CN" altLang="en-US" smtClean="0"/>
              <a:t>32</a:t>
            </a:fld>
            <a:endParaRPr lang="zh-CN" altLang="en-US"/>
          </a:p>
        </p:txBody>
      </p:sp>
    </p:spTree>
    <p:extLst>
      <p:ext uri="{BB962C8B-B14F-4D97-AF65-F5344CB8AC3E}">
        <p14:creationId xmlns:p14="http://schemas.microsoft.com/office/powerpoint/2010/main" val="4206679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E6699-97AC-490D-BA38-EFA81A7557A0}" type="slidenum">
              <a:rPr lang="zh-CN" altLang="en-US" smtClean="0"/>
              <a:t>36</a:t>
            </a:fld>
            <a:endParaRPr lang="zh-CN" altLang="en-US"/>
          </a:p>
        </p:txBody>
      </p:sp>
    </p:spTree>
    <p:extLst>
      <p:ext uri="{BB962C8B-B14F-4D97-AF65-F5344CB8AC3E}">
        <p14:creationId xmlns:p14="http://schemas.microsoft.com/office/powerpoint/2010/main" val="1484478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s/slide4.xml"/><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68"/>
            <a:ext cx="9144000" cy="6850864"/>
          </a:xfrm>
          <a:prstGeom prst="rect">
            <a:avLst/>
          </a:prstGeom>
        </p:spPr>
      </p:pic>
      <p:sp>
        <p:nvSpPr>
          <p:cNvPr id="4" name="KSO_FD"/>
          <p:cNvSpPr>
            <a:spLocks noGrp="1"/>
          </p:cNvSpPr>
          <p:nvPr>
            <p:ph type="dt" sz="half" idx="10"/>
          </p:nvPr>
        </p:nvSpPr>
        <p:spPr/>
        <p:txBody>
          <a:bodyPr/>
          <a:lstStyle/>
          <a:p>
            <a:fld id="{9B0C8BDC-9AD0-40B4-AB7E-21A48B8D8EBC}" type="datetimeFigureOut">
              <a:rPr lang="zh-CN" altLang="en-US" smtClean="0"/>
              <a:t>2020/3/8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2DEC8D0F-DE04-4AF0-9FFF-8A22664494ED}" type="slidenum">
              <a:rPr lang="zh-CN" altLang="en-US" smtClean="0"/>
              <a:t>‹#›</a:t>
            </a:fld>
            <a:endParaRPr lang="zh-CN" altLang="en-US"/>
          </a:p>
        </p:txBody>
      </p:sp>
      <p:sp>
        <p:nvSpPr>
          <p:cNvPr id="3" name="KSO_CT2"/>
          <p:cNvSpPr>
            <a:spLocks noGrp="1"/>
          </p:cNvSpPr>
          <p:nvPr>
            <p:ph type="subTitle" idx="1" hasCustomPrompt="1"/>
          </p:nvPr>
        </p:nvSpPr>
        <p:spPr>
          <a:xfrm>
            <a:off x="4169980" y="5399315"/>
            <a:ext cx="3213149" cy="364852"/>
          </a:xfrm>
          <a:prstGeom prst="roundRect">
            <a:avLst>
              <a:gd name="adj" fmla="val 28518"/>
            </a:avLst>
          </a:prstGeom>
          <a:noFill/>
          <a:ln w="19050">
            <a:solidFill>
              <a:schemeClr val="accent2">
                <a:lumMod val="20000"/>
                <a:lumOff val="80000"/>
              </a:schemeClr>
            </a:solidFill>
          </a:ln>
        </p:spPr>
        <p:txBody>
          <a:bodyPr anchor="ctr">
            <a:noAutofit/>
          </a:bodyPr>
          <a:lstStyle>
            <a:lvl1pPr marL="0" indent="0" algn="ctr">
              <a:buNone/>
              <a:defRPr sz="1400">
                <a:solidFill>
                  <a:schemeClr val="accent2">
                    <a:lumMod val="60000"/>
                    <a:lumOff val="40000"/>
                  </a:schemeClr>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2299065" y="4528457"/>
            <a:ext cx="6833056" cy="826347"/>
          </a:xfrm>
        </p:spPr>
        <p:txBody>
          <a:bodyPr>
            <a:normAutofit/>
          </a:bodyPr>
          <a:lstStyle>
            <a:lvl1pPr algn="ctr">
              <a:defRPr sz="3300" baseline="0">
                <a:solidFill>
                  <a:schemeClr val="accent1"/>
                </a:solidFill>
                <a:effectLst>
                  <a:outerShdw blurRad="60007" dist="88900" dir="15000000" sy="30000" kx="-1800000" algn="bl" rotWithShape="0">
                    <a:schemeClr val="accent1">
                      <a:lumMod val="50000"/>
                      <a:alpha val="25000"/>
                    </a:schemeClr>
                  </a:outerShdw>
                </a:effectLst>
                <a:latin typeface="Baskerville Old Face" panose="02020602080505020303" pitchFamily="18" charset="0"/>
              </a:defRPr>
            </a:lvl1pPr>
          </a:lstStyle>
          <a:p>
            <a:r>
              <a:rPr lang="zh-CN" altLang="en-US" dirty="0" smtClean="0"/>
              <a:t>单击此处添加您的标题</a:t>
            </a:r>
            <a:endParaRPr lang="zh-CN" altLang="en-US" dirty="0"/>
          </a:p>
        </p:txBody>
      </p:sp>
    </p:spTree>
    <p:extLst>
      <p:ext uri="{BB962C8B-B14F-4D97-AF65-F5344CB8AC3E}">
        <p14:creationId xmlns:p14="http://schemas.microsoft.com/office/powerpoint/2010/main" val="39361034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967">
          <p15:clr>
            <a:srgbClr val="FBAE40"/>
          </p15:clr>
        </p15:guide>
        <p15:guide id="0" orient="horz" pos="2160" userDrawn="1">
          <p15:clr>
            <a:srgbClr val="FBAE40"/>
          </p15:clr>
        </p15:guide>
        <p15:guide id="2" pos="662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2400"/>
            </a:lvl1pPr>
          </a:lstStyle>
          <a:p>
            <a:r>
              <a:rPr lang="zh-CN" altLang="en-US" dirty="0" smtClean="0"/>
              <a:t>单击此处编辑母版标题样式</a:t>
            </a:r>
            <a:endParaRPr lang="en-US" dirty="0"/>
          </a:p>
        </p:txBody>
      </p:sp>
      <p:sp>
        <p:nvSpPr>
          <p:cNvPr id="3" name="KSO_BC1"/>
          <p:cNvSpPr>
            <a:spLocks noGrp="1"/>
          </p:cNvSpPr>
          <p:nvPr>
            <p:ph idx="1"/>
          </p:nvPr>
        </p:nvSpPr>
        <p:spPr/>
        <p:txBody>
          <a:bodyPr/>
          <a:lstStyle>
            <a:lvl1pPr>
              <a:defRPr sz="2000"/>
            </a:lvl1pPr>
            <a:lvl2pPr>
              <a:defRPr sz="1800"/>
            </a:lvl2pPr>
          </a:lstStyle>
          <a:p>
            <a:pPr lvl="0"/>
            <a:r>
              <a:rPr lang="zh-CN" altLang="en-US" dirty="0" smtClean="0"/>
              <a:t>单击此处编辑母版文本样式</a:t>
            </a:r>
          </a:p>
          <a:p>
            <a:pPr lvl="1"/>
            <a:r>
              <a:rPr lang="zh-CN" altLang="en-US" dirty="0" smtClean="0"/>
              <a:t>第二级</a:t>
            </a:r>
          </a:p>
        </p:txBody>
      </p:sp>
      <p:sp>
        <p:nvSpPr>
          <p:cNvPr id="4" name="KSO_FD"/>
          <p:cNvSpPr>
            <a:spLocks noGrp="1"/>
          </p:cNvSpPr>
          <p:nvPr>
            <p:ph type="dt" sz="half" idx="10"/>
          </p:nvPr>
        </p:nvSpPr>
        <p:spPr/>
        <p:txBody>
          <a:bodyPr/>
          <a:lstStyle/>
          <a:p>
            <a:fld id="{9B0C8BDC-9AD0-40B4-AB7E-21A48B8D8EBC}" type="datetimeFigureOut">
              <a:rPr lang="zh-CN" altLang="en-US" smtClean="0"/>
              <a:t>2020/3/8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2DEC8D0F-DE04-4AF0-9FFF-8A22664494ED}" type="slidenum">
              <a:rPr lang="zh-CN" altLang="en-US" smtClean="0"/>
              <a:t>‹#›</a:t>
            </a:fld>
            <a:endParaRPr lang="zh-CN" altLang="en-US"/>
          </a:p>
        </p:txBody>
      </p:sp>
    </p:spTree>
    <p:extLst>
      <p:ext uri="{BB962C8B-B14F-4D97-AF65-F5344CB8AC3E}">
        <p14:creationId xmlns:p14="http://schemas.microsoft.com/office/powerpoint/2010/main" val="19332622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953984" y="2336803"/>
            <a:ext cx="5236032" cy="1235075"/>
          </a:xfrm>
        </p:spPr>
        <p:txBody>
          <a:bodyPr vert="horz" lIns="68580" tIns="34290" rIns="68580" bIns="34290" rtlCol="0" anchor="b">
            <a:normAutofit/>
          </a:bodyPr>
          <a:lstStyle>
            <a:lvl1pPr algn="ctr">
              <a:defRPr lang="en-US" sz="2900" dirty="0">
                <a:effectLst>
                  <a:outerShdw blurRad="60007" dist="88900" dir="15000000" sy="30000" kx="-1800000" algn="bl" rotWithShape="0">
                    <a:schemeClr val="accent1">
                      <a:lumMod val="50000"/>
                      <a:alpha val="30000"/>
                    </a:schemeClr>
                  </a:outerShdw>
                </a:effectLst>
                <a:latin typeface="Baskerville Old Face" panose="02020602080505020303" pitchFamily="18" charset="0"/>
              </a:defRPr>
            </a:lvl1pPr>
          </a:lstStyle>
          <a:p>
            <a:pPr lvl="0" algn="ctr"/>
            <a:r>
              <a:rPr lang="zh-CN" altLang="en-US" dirty="0" smtClean="0"/>
              <a:t>此处添加您的标题</a:t>
            </a:r>
            <a:endParaRPr lang="en-US" dirty="0"/>
          </a:p>
        </p:txBody>
      </p:sp>
      <p:sp>
        <p:nvSpPr>
          <p:cNvPr id="3" name="KSO_ST2"/>
          <p:cNvSpPr>
            <a:spLocks noGrp="1"/>
          </p:cNvSpPr>
          <p:nvPr>
            <p:ph type="body" idx="1" hasCustomPrompt="1"/>
          </p:nvPr>
        </p:nvSpPr>
        <p:spPr>
          <a:xfrm>
            <a:off x="2983095" y="3650257"/>
            <a:ext cx="3177815" cy="363536"/>
          </a:xfrm>
          <a:prstGeom prst="roundRect">
            <a:avLst>
              <a:gd name="adj" fmla="val 19412"/>
            </a:avLst>
          </a:prstGeom>
          <a:noFill/>
          <a:ln w="19050">
            <a:solidFill>
              <a:schemeClr val="accent2">
                <a:lumMod val="20000"/>
                <a:lumOff val="80000"/>
              </a:schemeClr>
            </a:solidFill>
          </a:ln>
        </p:spPr>
        <p:txBody>
          <a:bodyPr vert="horz" lIns="68580" tIns="34290" rIns="68580" bIns="34290" rtlCol="0" anchor="ctr">
            <a:noAutofit/>
          </a:bodyPr>
          <a:lstStyle>
            <a:lvl1pPr marL="267891" indent="-267891" algn="ctr">
              <a:buNone/>
              <a:defRPr lang="en-US" altLang="zh-CN" sz="1200" dirty="0">
                <a:solidFill>
                  <a:schemeClr val="accent2">
                    <a:lumMod val="60000"/>
                    <a:lumOff val="40000"/>
                  </a:schemeClr>
                </a:solidFill>
              </a:defRPr>
            </a:lvl1pPr>
          </a:lstStyle>
          <a:p>
            <a:pPr marL="0" lvl="0" indent="0" algn="ctr"/>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9B0C8BDC-9AD0-40B4-AB7E-21A48B8D8EBC}" type="datetimeFigureOut">
              <a:rPr lang="zh-CN" altLang="en-US" smtClean="0"/>
              <a:t>2020/3/8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2DEC8D0F-DE04-4AF0-9FFF-8A22664494ED}" type="slidenum">
              <a:rPr lang="zh-CN" altLang="en-US" smtClean="0"/>
              <a:t>‹#›</a:t>
            </a:fld>
            <a:endParaRPr lang="zh-CN" altLang="en-US"/>
          </a:p>
        </p:txBody>
      </p:sp>
    </p:spTree>
    <p:extLst>
      <p:ext uri="{BB962C8B-B14F-4D97-AF65-F5344CB8AC3E}">
        <p14:creationId xmlns:p14="http://schemas.microsoft.com/office/powerpoint/2010/main" val="128096101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1"/>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1" y="1244601"/>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9B0C8BDC-9AD0-40B4-AB7E-21A48B8D8EBC}" type="datetimeFigureOut">
              <a:rPr lang="zh-CN" altLang="en-US" smtClean="0"/>
              <a:t>2020/3/8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2DEC8D0F-DE04-4AF0-9FFF-8A22664494ED}" type="slidenum">
              <a:rPr lang="zh-CN" altLang="en-US" smtClean="0"/>
              <a:t>‹#›</a:t>
            </a:fld>
            <a:endParaRPr lang="zh-CN" altLang="en-US"/>
          </a:p>
        </p:txBody>
      </p:sp>
    </p:spTree>
    <p:extLst>
      <p:ext uri="{BB962C8B-B14F-4D97-AF65-F5344CB8AC3E}">
        <p14:creationId xmlns:p14="http://schemas.microsoft.com/office/powerpoint/2010/main" val="179415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7" y="1376363"/>
            <a:ext cx="3868340" cy="823912"/>
          </a:xfrm>
        </p:spPr>
        <p:txBody>
          <a:bodyPr anchor="b">
            <a:normAutofit/>
          </a:bodyPr>
          <a:lstStyle>
            <a:lvl1pPr marL="0" indent="0">
              <a:buNone/>
              <a:defRPr sz="14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824577" y="2200275"/>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6" y="1376363"/>
            <a:ext cx="3887391" cy="823912"/>
          </a:xfrm>
        </p:spPr>
        <p:txBody>
          <a:bodyPr anchor="b">
            <a:normAutofit/>
          </a:bodyPr>
          <a:lstStyle>
            <a:lvl1pPr marL="0" indent="0">
              <a:buNone/>
              <a:defRPr sz="14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4823886" y="2200275"/>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9B0C8BDC-9AD0-40B4-AB7E-21A48B8D8EBC}" type="datetimeFigureOut">
              <a:rPr lang="zh-CN" altLang="en-US" smtClean="0"/>
              <a:t>2020/3/8</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2DEC8D0F-DE04-4AF0-9FFF-8A22664494ED}" type="slidenum">
              <a:rPr lang="zh-CN" altLang="en-US" smtClean="0"/>
              <a:t>‹#›</a:t>
            </a:fld>
            <a:endParaRPr lang="zh-CN" altLang="en-US"/>
          </a:p>
        </p:txBody>
      </p:sp>
    </p:spTree>
    <p:extLst>
      <p:ext uri="{BB962C8B-B14F-4D97-AF65-F5344CB8AC3E}">
        <p14:creationId xmlns:p14="http://schemas.microsoft.com/office/powerpoint/2010/main" val="152664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9B0C8BDC-9AD0-40B4-AB7E-21A48B8D8EBC}" type="datetimeFigureOut">
              <a:rPr lang="zh-CN" altLang="en-US" smtClean="0"/>
              <a:t>2020/3/8</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2DEC8D0F-DE04-4AF0-9FFF-8A22664494ED}" type="slidenum">
              <a:rPr lang="zh-CN" altLang="en-US" smtClean="0"/>
              <a:t>‹#›</a:t>
            </a:fld>
            <a:endParaRPr lang="zh-CN" altLang="en-US"/>
          </a:p>
        </p:txBody>
      </p:sp>
    </p:spTree>
    <p:extLst>
      <p:ext uri="{BB962C8B-B14F-4D97-AF65-F5344CB8AC3E}">
        <p14:creationId xmlns:p14="http://schemas.microsoft.com/office/powerpoint/2010/main" val="39518583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KSO_FD"/>
          <p:cNvSpPr>
            <a:spLocks noGrp="1"/>
          </p:cNvSpPr>
          <p:nvPr>
            <p:ph type="dt" sz="half" idx="10"/>
          </p:nvPr>
        </p:nvSpPr>
        <p:spPr/>
        <p:txBody>
          <a:bodyPr/>
          <a:lstStyle/>
          <a:p>
            <a:fld id="{9B0C8BDC-9AD0-40B4-AB7E-21A48B8D8EBC}" type="datetimeFigureOut">
              <a:rPr lang="zh-CN" altLang="en-US" smtClean="0"/>
              <a:t>2020/3/8</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2DEC8D0F-DE04-4AF0-9FFF-8A22664494ED}" type="slidenum">
              <a:rPr lang="zh-CN" altLang="en-US" smtClean="0"/>
              <a:t>‹#›</a:t>
            </a:fld>
            <a:endParaRPr lang="zh-CN" altLang="en-US"/>
          </a:p>
        </p:txBody>
      </p:sp>
      <p:pic>
        <p:nvPicPr>
          <p:cNvPr id="6" name="Picture 2" descr="F:\360云盘\数学建模视频课程项目\图标_目录.png">
            <a:hlinkClick r:id="rId3" action="ppaction://hlinksldjump"/>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20240" y="6381779"/>
            <a:ext cx="312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F:\360云盘\数学建模视频课程项目\图标_上页.png">
            <a:hlinkClick r:id="" action="ppaction://hlinkshowjump?jump=previous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852288" y="6381328"/>
            <a:ext cx="312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F:\360云盘\数学建模视频课程项目\图标_下页.png">
            <a:hlinkClick r:id="" action="ppaction://hlinkshowjump?jump=nextslide"/>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284336" y="6381328"/>
            <a:ext cx="312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F:\360云盘\数学建模视频课程项目\图标_返回.png">
            <a:hlinkClick r:id="rId3" action="ppaction://hlinksldjump"/>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716384" y="6381779"/>
            <a:ext cx="312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F:\360云盘\数学建模视频课程项目\图标_结束.png">
            <a:hlinkClick r:id="" action="ppaction://hlinkshowjump?jump=lastslide"/>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148432" y="6381779"/>
            <a:ext cx="312000"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0376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p:txBody>
      </p:sp>
      <p:sp>
        <p:nvSpPr>
          <p:cNvPr id="4" name="KSO_FD"/>
          <p:cNvSpPr>
            <a:spLocks noGrp="1"/>
          </p:cNvSpPr>
          <p:nvPr>
            <p:ph type="dt" sz="half" idx="10"/>
          </p:nvPr>
        </p:nvSpPr>
        <p:spPr/>
        <p:txBody>
          <a:bodyPr/>
          <a:lstStyle/>
          <a:p>
            <a:fld id="{9B0C8BDC-9AD0-40B4-AB7E-21A48B8D8EBC}" type="datetimeFigureOut">
              <a:rPr lang="zh-CN" altLang="en-US" smtClean="0"/>
              <a:t>2020/3/8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2DEC8D0F-DE04-4AF0-9FFF-8A22664494ED}" type="slidenum">
              <a:rPr lang="zh-CN" altLang="en-US" smtClean="0"/>
              <a:t>‹#›</a:t>
            </a:fld>
            <a:endParaRPr lang="zh-CN" altLang="en-US" dirty="0"/>
          </a:p>
        </p:txBody>
      </p:sp>
    </p:spTree>
    <p:extLst>
      <p:ext uri="{BB962C8B-B14F-4D97-AF65-F5344CB8AC3E}">
        <p14:creationId xmlns:p14="http://schemas.microsoft.com/office/powerpoint/2010/main" val="5697783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 Target="../slides/slide4.xml"/><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KSO_BT1"/>
          <p:cNvSpPr>
            <a:spLocks noGrp="1"/>
          </p:cNvSpPr>
          <p:nvPr>
            <p:ph type="title"/>
          </p:nvPr>
        </p:nvSpPr>
        <p:spPr>
          <a:xfrm>
            <a:off x="2686052" y="484773"/>
            <a:ext cx="6024037" cy="699595"/>
          </a:xfrm>
          <a:prstGeom prst="rect">
            <a:avLst/>
          </a:prstGeom>
        </p:spPr>
        <p:txBody>
          <a:bodyPr vert="horz" lIns="68580" tIns="34290" rIns="68580" bIns="3429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00594" y="1366931"/>
            <a:ext cx="8301026" cy="5193212"/>
          </a:xfrm>
          <a:prstGeom prst="rect">
            <a:avLst/>
          </a:prstGeom>
        </p:spPr>
        <p:txBody>
          <a:bodyPr vert="horz" lIns="68580" tIns="34290" rIns="68580" bIns="34290" rtlCol="0">
            <a:normAutofit/>
          </a:bodyPr>
          <a:lstStyle/>
          <a:p>
            <a:pPr lvl="0"/>
            <a:r>
              <a:rPr lang="zh-CN" altLang="en-US" dirty="0" smtClean="0"/>
              <a:t>单击此处编辑母版文本样式</a:t>
            </a:r>
          </a:p>
          <a:p>
            <a:pPr lvl="1"/>
            <a:r>
              <a:rPr lang="zh-CN" altLang="en-US" dirty="0" smtClean="0"/>
              <a:t>第二级</a:t>
            </a:r>
          </a:p>
        </p:txBody>
      </p:sp>
      <p:sp>
        <p:nvSpPr>
          <p:cNvPr id="4" name="KSO_FD"/>
          <p:cNvSpPr>
            <a:spLocks noGrp="1"/>
          </p:cNvSpPr>
          <p:nvPr>
            <p:ph type="dt" sz="half" idx="2"/>
          </p:nvPr>
        </p:nvSpPr>
        <p:spPr>
          <a:xfrm>
            <a:off x="628650" y="6356352"/>
            <a:ext cx="2057400" cy="365125"/>
          </a:xfrm>
          <a:prstGeom prst="rect">
            <a:avLst/>
          </a:prstGeom>
        </p:spPr>
        <p:txBody>
          <a:bodyPr vert="horz" lIns="68580" tIns="34290" rIns="68580" bIns="34290" rtlCol="0" anchor="ctr"/>
          <a:lstStyle>
            <a:lvl1pPr algn="l">
              <a:defRPr sz="900">
                <a:solidFill>
                  <a:schemeClr val="tx1">
                    <a:tint val="75000"/>
                  </a:schemeClr>
                </a:solidFill>
              </a:defRPr>
            </a:lvl1pPr>
          </a:lstStyle>
          <a:p>
            <a:fld id="{9B0C8BDC-9AD0-40B4-AB7E-21A48B8D8EBC}" type="datetimeFigureOut">
              <a:rPr lang="zh-CN" altLang="en-US" smtClean="0"/>
              <a:t>2020/3/8</a:t>
            </a:fld>
            <a:endParaRPr lang="zh-CN" altLang="en-US"/>
          </a:p>
        </p:txBody>
      </p:sp>
      <p:sp>
        <p:nvSpPr>
          <p:cNvPr id="5" name="KSO_FT"/>
          <p:cNvSpPr>
            <a:spLocks noGrp="1"/>
          </p:cNvSpPr>
          <p:nvPr>
            <p:ph type="ftr" sz="quarter" idx="3"/>
          </p:nvPr>
        </p:nvSpPr>
        <p:spPr>
          <a:xfrm>
            <a:off x="3028950" y="6356352"/>
            <a:ext cx="3086100" cy="365125"/>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900">
                <a:solidFill>
                  <a:schemeClr val="tx1">
                    <a:tint val="75000"/>
                  </a:schemeClr>
                </a:solidFill>
              </a:defRPr>
            </a:lvl1pPr>
          </a:lstStyle>
          <a:p>
            <a:fld id="{2DEC8D0F-DE04-4AF0-9FFF-8A22664494ED}" type="slidenum">
              <a:rPr lang="zh-CN" altLang="en-US" smtClean="0"/>
              <a:t>‹#›</a:t>
            </a:fld>
            <a:endParaRPr lang="zh-CN" altLang="en-US"/>
          </a:p>
        </p:txBody>
      </p:sp>
      <p:pic>
        <p:nvPicPr>
          <p:cNvPr id="9" name="Picture 2" descr="F:\360云盘\数学建模视频课程项目\图标_目录.png">
            <a:hlinkClick r:id="rId11" action="ppaction://hlinksldjump"/>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6420240" y="6380809"/>
            <a:ext cx="312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F:\360云盘\数学建模视频课程项目\图标_上页.png">
            <a:hlinkClick r:id="" action="ppaction://hlinkshowjump?jump=previousslide"/>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2288" y="6380359"/>
            <a:ext cx="312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F:\360云盘\数学建模视频课程项目\图标_下页.png">
            <a:hlinkClick r:id="" action="ppaction://hlinkshowjump?jump=nextslide"/>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84336" y="6380359"/>
            <a:ext cx="312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F:\360云盘\数学建模视频课程项目\图标_返回.png">
            <a:hlinkClick r:id="rId11" action="ppaction://hlinksldjump"/>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16384" y="6380809"/>
            <a:ext cx="312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F:\360云盘\数学建模视频课程项目\图标_结束.png">
            <a:hlinkClick r:id="" action="ppaction://hlinkshowjump?jump=lastslide"/>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48432" y="6380809"/>
            <a:ext cx="312000"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36778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90" r:id="rId8"/>
  </p:sldLayoutIdLst>
  <p:timing>
    <p:tnLst>
      <p:par>
        <p:cTn id="1" dur="indefinite" restart="never" nodeType="tmRoot"/>
      </p:par>
    </p:tnLst>
  </p:timing>
  <p:txStyles>
    <p:titleStyle>
      <a:lvl1pPr algn="r" defTabSz="685800" rtl="0" eaLnBrk="1" latinLnBrk="0" hangingPunct="1">
        <a:lnSpc>
          <a:spcPct val="90000"/>
        </a:lnSpc>
        <a:spcBef>
          <a:spcPct val="0"/>
        </a:spcBef>
        <a:buNone/>
        <a:defRPr sz="2100" b="1" i="0" kern="1200" baseline="0">
          <a:solidFill>
            <a:schemeClr val="accent1"/>
          </a:solidFill>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00000"/>
        </a:lnSpc>
        <a:spcBef>
          <a:spcPts val="1200"/>
        </a:spcBef>
        <a:spcAft>
          <a:spcPts val="0"/>
        </a:spcAft>
        <a:buClr>
          <a:schemeClr val="accent1">
            <a:lumMod val="60000"/>
            <a:lumOff val="40000"/>
          </a:schemeClr>
        </a:buClr>
        <a:buSzPct val="60000"/>
        <a:buFont typeface="Wingdings" panose="05000000000000000000" pitchFamily="2" charset="2"/>
        <a:buChar char=""/>
        <a:defRPr sz="1800" kern="1200" baseline="0">
          <a:solidFill>
            <a:schemeClr val="accent1"/>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500" kern="1200" baseline="0">
          <a:solidFill>
            <a:srgbClr val="7D7D7D"/>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7.xml"/><Relationship Id="rId5" Type="http://schemas.openxmlformats.org/officeDocument/2006/relationships/tags" Target="../tags/tag30.xml"/><Relationship Id="rId4" Type="http://schemas.openxmlformats.org/officeDocument/2006/relationships/tags" Target="../tags/tag29.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3.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wmf"/><Relationship Id="rId11" Type="http://schemas.openxmlformats.org/officeDocument/2006/relationships/image" Target="../media/image21.wmf"/><Relationship Id="rId5" Type="http://schemas.openxmlformats.org/officeDocument/2006/relationships/oleObject" Target="../embeddings/oleObject4.bin"/><Relationship Id="rId10" Type="http://schemas.openxmlformats.org/officeDocument/2006/relationships/oleObject" Target="../embeddings/oleObject6.bin"/><Relationship Id="rId4" Type="http://schemas.openxmlformats.org/officeDocument/2006/relationships/image" Target="../media/image18.wmf"/><Relationship Id="rId9" Type="http://schemas.openxmlformats.org/officeDocument/2006/relationships/image" Target="../media/image20.wmf"/></Relationships>
</file>

<file path=ppt/slides/_rels/slide1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8.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zh.wikipedia.org/wiki/File:Poisson_distribution_PMF.png" TargetMode="Externa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17.bin"/><Relationship Id="rId18" Type="http://schemas.openxmlformats.org/officeDocument/2006/relationships/image" Target="../media/image37.wmf"/><Relationship Id="rId26" Type="http://schemas.openxmlformats.org/officeDocument/2006/relationships/oleObject" Target="../embeddings/oleObject25.bin"/><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34.wmf"/><Relationship Id="rId17" Type="http://schemas.openxmlformats.org/officeDocument/2006/relationships/oleObject" Target="../embeddings/oleObject19.bin"/><Relationship Id="rId25" Type="http://schemas.openxmlformats.org/officeDocument/2006/relationships/oleObject" Target="../embeddings/oleObject24.bin"/><Relationship Id="rId33" Type="http://schemas.openxmlformats.org/officeDocument/2006/relationships/image" Target="../media/image43.wmf"/><Relationship Id="rId2" Type="http://schemas.openxmlformats.org/officeDocument/2006/relationships/slideLayout" Target="../slideLayouts/slideLayout2.xml"/><Relationship Id="rId16" Type="http://schemas.openxmlformats.org/officeDocument/2006/relationships/image" Target="../media/image36.wmf"/><Relationship Id="rId20" Type="http://schemas.openxmlformats.org/officeDocument/2006/relationships/image" Target="../media/image38.wmf"/><Relationship Id="rId29" Type="http://schemas.openxmlformats.org/officeDocument/2006/relationships/image" Target="../media/image41.wmf"/><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16.bin"/><Relationship Id="rId24" Type="http://schemas.openxmlformats.org/officeDocument/2006/relationships/oleObject" Target="../embeddings/oleObject23.bin"/><Relationship Id="rId32" Type="http://schemas.openxmlformats.org/officeDocument/2006/relationships/oleObject" Target="../embeddings/oleObject28.bin"/><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image" Target="../media/image39.wmf"/><Relationship Id="rId28" Type="http://schemas.openxmlformats.org/officeDocument/2006/relationships/oleObject" Target="../embeddings/oleObject26.bin"/><Relationship Id="rId10" Type="http://schemas.openxmlformats.org/officeDocument/2006/relationships/image" Target="../media/image33.wmf"/><Relationship Id="rId19" Type="http://schemas.openxmlformats.org/officeDocument/2006/relationships/oleObject" Target="../embeddings/oleObject20.bin"/><Relationship Id="rId31" Type="http://schemas.openxmlformats.org/officeDocument/2006/relationships/image" Target="../media/image42.wmf"/><Relationship Id="rId4" Type="http://schemas.openxmlformats.org/officeDocument/2006/relationships/image" Target="../media/image30.wmf"/><Relationship Id="rId9" Type="http://schemas.openxmlformats.org/officeDocument/2006/relationships/oleObject" Target="../embeddings/oleObject15.bin"/><Relationship Id="rId14" Type="http://schemas.openxmlformats.org/officeDocument/2006/relationships/image" Target="../media/image35.wmf"/><Relationship Id="rId22" Type="http://schemas.openxmlformats.org/officeDocument/2006/relationships/oleObject" Target="../embeddings/oleObject22.bin"/><Relationship Id="rId27" Type="http://schemas.openxmlformats.org/officeDocument/2006/relationships/image" Target="../media/image40.wmf"/><Relationship Id="rId30" Type="http://schemas.openxmlformats.org/officeDocument/2006/relationships/oleObject" Target="../embeddings/oleObject27.bin"/><Relationship Id="rId8" Type="http://schemas.openxmlformats.org/officeDocument/2006/relationships/image" Target="../media/image32.wmf"/></Relationships>
</file>

<file path=ppt/slides/_rels/slide2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7.xml"/><Relationship Id="rId5" Type="http://schemas.openxmlformats.org/officeDocument/2006/relationships/tags" Target="../tags/tag35.xml"/><Relationship Id="rId4" Type="http://schemas.openxmlformats.org/officeDocument/2006/relationships/tags" Target="../tags/tag34.xml"/></Relationships>
</file>

<file path=ppt/slides/_rels/slide2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7.xml"/><Relationship Id="rId5" Type="http://schemas.openxmlformats.org/officeDocument/2006/relationships/tags" Target="../tags/tag40.xml"/><Relationship Id="rId4" Type="http://schemas.openxmlformats.org/officeDocument/2006/relationships/tags" Target="../tags/tag39.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9.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5.wmf"/><Relationship Id="rId5" Type="http://schemas.openxmlformats.org/officeDocument/2006/relationships/oleObject" Target="../embeddings/oleObject30.bin"/><Relationship Id="rId10" Type="http://schemas.openxmlformats.org/officeDocument/2006/relationships/image" Target="../media/image47.png"/><Relationship Id="rId4" Type="http://schemas.openxmlformats.org/officeDocument/2006/relationships/image" Target="../media/image44.wmf"/><Relationship Id="rId9" Type="http://schemas.openxmlformats.org/officeDocument/2006/relationships/image" Target="../media/image46.wmf"/></Relationships>
</file>

<file path=ppt/slides/_rels/slide2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oleObject" Target="../embeddings/oleObject33.bin"/><Relationship Id="rId10" Type="http://schemas.openxmlformats.org/officeDocument/2006/relationships/oleObject" Target="../embeddings/oleObject35.bin"/><Relationship Id="rId4" Type="http://schemas.openxmlformats.org/officeDocument/2006/relationships/image" Target="../media/image48.wmf"/><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oleObject" Target="../embeddings/oleObject36.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1.wmf"/><Relationship Id="rId5" Type="http://schemas.openxmlformats.org/officeDocument/2006/relationships/oleObject" Target="../embeddings/oleObject37.bin"/><Relationship Id="rId4" Type="http://schemas.openxmlformats.org/officeDocument/2006/relationships/image" Target="../media/image50.wmf"/></Relationships>
</file>

<file path=ppt/slides/_rels/slide2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4.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56.png"/><Relationship Id="rId4" Type="http://schemas.openxmlformats.org/officeDocument/2006/relationships/image" Target="../media/image53.wmf"/><Relationship Id="rId9" Type="http://schemas.openxmlformats.org/officeDocument/2006/relationships/oleObject" Target="../embeddings/oleObject4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0.wmf"/><Relationship Id="rId5" Type="http://schemas.openxmlformats.org/officeDocument/2006/relationships/oleObject" Target="../embeddings/oleObject44.bin"/><Relationship Id="rId4" Type="http://schemas.openxmlformats.org/officeDocument/2006/relationships/image" Target="../media/image59.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7.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7.bin"/><Relationship Id="rId5" Type="http://schemas.openxmlformats.org/officeDocument/2006/relationships/image" Target="../media/image62.wmf"/><Relationship Id="rId4" Type="http://schemas.openxmlformats.org/officeDocument/2006/relationships/oleObject" Target="../embeddings/oleObject46.bin"/><Relationship Id="rId9" Type="http://schemas.openxmlformats.org/officeDocument/2006/relationships/image" Target="../media/image6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8.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0.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6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7.xml"/><Relationship Id="rId5" Type="http://schemas.openxmlformats.org/officeDocument/2006/relationships/tags" Target="../tags/tag45.xml"/><Relationship Id="rId4" Type="http://schemas.openxmlformats.org/officeDocument/2006/relationships/tags" Target="../tags/tag44.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4.bin"/><Relationship Id="rId5" Type="http://schemas.openxmlformats.org/officeDocument/2006/relationships/image" Target="../media/image69.wmf"/><Relationship Id="rId4" Type="http://schemas.openxmlformats.org/officeDocument/2006/relationships/oleObject" Target="../embeddings/oleObject53.bin"/></Relationships>
</file>

<file path=ppt/slides/_rels/slide3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22.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7.xml"/><Relationship Id="rId5" Type="http://schemas.openxmlformats.org/officeDocument/2006/relationships/tags" Target="../tags/tag50.xml"/><Relationship Id="rId4" Type="http://schemas.openxmlformats.org/officeDocument/2006/relationships/tags" Target="../tags/tag49.xml"/></Relationships>
</file>

<file path=ppt/slides/_rels/slide4.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slide" Target="slide18.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slide" Target="slide22.xml"/><Relationship Id="rId2" Type="http://schemas.openxmlformats.org/officeDocument/2006/relationships/tags" Target="../tags/tag4.xml"/><Relationship Id="rId16" Type="http://schemas.openxmlformats.org/officeDocument/2006/relationships/slide" Target="slide5.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notesSlide" Target="../notesSlides/notesSlide1.xml"/><Relationship Id="rId10" Type="http://schemas.openxmlformats.org/officeDocument/2006/relationships/tags" Target="../tags/tag12.xml"/><Relationship Id="rId19" Type="http://schemas.openxmlformats.org/officeDocument/2006/relationships/slide" Target="slide35.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6.bin"/><Relationship Id="rId5" Type="http://schemas.openxmlformats.org/officeDocument/2006/relationships/image" Target="../media/image71.wmf"/><Relationship Id="rId4" Type="http://schemas.openxmlformats.org/officeDocument/2006/relationships/oleObject" Target="../embeddings/oleObject55.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77.wmf"/><Relationship Id="rId3" Type="http://schemas.openxmlformats.org/officeDocument/2006/relationships/image" Target="../media/image22.png"/><Relationship Id="rId7" Type="http://schemas.openxmlformats.org/officeDocument/2006/relationships/image" Target="../media/image74.wmf"/><Relationship Id="rId12"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8.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75.wmf"/></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7.xml"/><Relationship Id="rId5" Type="http://schemas.openxmlformats.org/officeDocument/2006/relationships/tags" Target="../tags/tag55.xml"/><Relationship Id="rId4" Type="http://schemas.openxmlformats.org/officeDocument/2006/relationships/tags" Target="../tags/tag5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78.wmf"/></Relationships>
</file>

<file path=ppt/slides/_rels/slide47.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9.wmf"/><Relationship Id="rId5" Type="http://schemas.openxmlformats.org/officeDocument/2006/relationships/oleObject" Target="../embeddings/oleObject64.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66.bin"/></Relationships>
</file>

<file path=ppt/slides/_rels/slide48.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86.wmf"/><Relationship Id="rId2" Type="http://schemas.openxmlformats.org/officeDocument/2006/relationships/slideLayout" Target="../slideLayouts/slideLayout2.xml"/><Relationship Id="rId16" Type="http://schemas.openxmlformats.org/officeDocument/2006/relationships/image" Target="../media/image88.wmf"/><Relationship Id="rId1" Type="http://schemas.openxmlformats.org/officeDocument/2006/relationships/vmlDrawing" Target="../drawings/vmlDrawing19.vml"/><Relationship Id="rId6" Type="http://schemas.openxmlformats.org/officeDocument/2006/relationships/image" Target="../media/image83.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70.bin"/><Relationship Id="rId14" Type="http://schemas.openxmlformats.org/officeDocument/2006/relationships/image" Target="../media/image87.wmf"/></Relationships>
</file>

<file path=ppt/slides/_rels/slide49.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0.wmf"/><Relationship Id="rId5" Type="http://schemas.openxmlformats.org/officeDocument/2006/relationships/oleObject" Target="../embeddings/oleObject75.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77.bin"/></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5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7.xml"/><Relationship Id="rId5" Type="http://schemas.openxmlformats.org/officeDocument/2006/relationships/tags" Target="../tags/tag60.xml"/><Relationship Id="rId4" Type="http://schemas.openxmlformats.org/officeDocument/2006/relationships/tags" Target="../tags/tag59.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93.wmf"/></Relationships>
</file>

<file path=ppt/slides/_rels/slide54.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2.png"/><Relationship Id="rId5" Type="http://schemas.openxmlformats.org/officeDocument/2006/relationships/image" Target="../media/image94.wmf"/><Relationship Id="rId4" Type="http://schemas.openxmlformats.org/officeDocument/2006/relationships/oleObject" Target="../embeddings/oleObject79.bin"/></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95.wmf"/></Relationships>
</file>

<file path=ppt/slides/_rels/slide59.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7.xml"/><Relationship Id="rId5" Type="http://schemas.openxmlformats.org/officeDocument/2006/relationships/tags" Target="../tags/tag65.xml"/><Relationship Id="rId4" Type="http://schemas.openxmlformats.org/officeDocument/2006/relationships/tags" Target="../tags/tag64.xml"/></Relationships>
</file>

<file path=ppt/slides/_rels/slide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7.xml"/><Relationship Id="rId5" Type="http://schemas.openxmlformats.org/officeDocument/2006/relationships/tags" Target="../tags/tag25.xml"/><Relationship Id="rId4" Type="http://schemas.openxmlformats.org/officeDocument/2006/relationships/tags" Target="../tags/tag24.xml"/></Relationships>
</file>

<file path=ppt/slides/_rels/slide6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7.xml"/><Relationship Id="rId5" Type="http://schemas.openxmlformats.org/officeDocument/2006/relationships/tags" Target="../tags/tag70.xml"/><Relationship Id="rId4" Type="http://schemas.openxmlformats.org/officeDocument/2006/relationships/tags" Target="../tags/tag6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9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notesSlide" Target="../notesSlides/notesSlide11.xml"/><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7.wmf"/><Relationship Id="rId5" Type="http://schemas.openxmlformats.org/officeDocument/2006/relationships/oleObject" Target="../embeddings/oleObject81.bin"/><Relationship Id="rId4" Type="http://schemas.openxmlformats.org/officeDocument/2006/relationships/image" Target="../media/image670.png"/></Relationships>
</file>

<file path=ppt/slides/_rels/slide65.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7.xml"/><Relationship Id="rId5" Type="http://schemas.openxmlformats.org/officeDocument/2006/relationships/tags" Target="../tags/tag76.xml"/><Relationship Id="rId4" Type="http://schemas.openxmlformats.org/officeDocument/2006/relationships/tags" Target="../tags/tag7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70.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7.xml"/><Relationship Id="rId5" Type="http://schemas.openxmlformats.org/officeDocument/2006/relationships/tags" Target="../tags/tag81.xml"/><Relationship Id="rId4" Type="http://schemas.openxmlformats.org/officeDocument/2006/relationships/tags" Target="../tags/tag8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baike.baidu.com/image/a1ad16fabc8c098458ee9062" TargetMode="Externa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image" Target="../media/image95.png"/><Relationship Id="rId7" Type="http://schemas.openxmlformats.org/officeDocument/2006/relationships/image" Target="../media/image102.wmf"/><Relationship Id="rId12" Type="http://schemas.openxmlformats.org/officeDocument/2006/relationships/image" Target="../media/image105.pn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84.bin"/><Relationship Id="rId11" Type="http://schemas.openxmlformats.org/officeDocument/2006/relationships/image" Target="../media/image104.wmf"/><Relationship Id="rId5" Type="http://schemas.openxmlformats.org/officeDocument/2006/relationships/image" Target="../media/image101.w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103.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3.xml"/><Relationship Id="rId7" Type="http://schemas.openxmlformats.org/officeDocument/2006/relationships/image" Target="../media/image16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jpeg"/><Relationship Id="rId10" Type="http://schemas.openxmlformats.org/officeDocument/2006/relationships/image" Target="../media/image14.wmf"/><Relationship Id="rId4" Type="http://schemas.openxmlformats.org/officeDocument/2006/relationships/image" Target="../media/image13.png"/><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220074" y="5445225"/>
            <a:ext cx="3645197" cy="364852"/>
          </a:xfrm>
          <a:ln>
            <a:noFill/>
          </a:ln>
        </p:spPr>
        <p:txBody>
          <a:bodyPr/>
          <a:lstStyle/>
          <a:p>
            <a:pPr algn="r"/>
            <a:r>
              <a:rPr lang="zh-CN" altLang="en-US" dirty="0" smtClean="0">
                <a:solidFill>
                  <a:schemeClr val="accent1"/>
                </a:solidFill>
              </a:rPr>
              <a:t>主讲：南京信息工程大学  </a:t>
            </a:r>
            <a:r>
              <a:rPr lang="zh-CN" altLang="en-US" dirty="0">
                <a:solidFill>
                  <a:schemeClr val="accent1"/>
                </a:solidFill>
              </a:rPr>
              <a:t>朱连华</a:t>
            </a:r>
          </a:p>
        </p:txBody>
      </p:sp>
      <p:sp>
        <p:nvSpPr>
          <p:cNvPr id="2" name="标题 1"/>
          <p:cNvSpPr>
            <a:spLocks noGrp="1"/>
          </p:cNvSpPr>
          <p:nvPr>
            <p:ph type="title"/>
          </p:nvPr>
        </p:nvSpPr>
        <p:spPr>
          <a:xfrm>
            <a:off x="2051720" y="4293096"/>
            <a:ext cx="6833056" cy="826347"/>
          </a:xfrm>
        </p:spPr>
        <p:txBody>
          <a:bodyPr>
            <a:normAutofit/>
          </a:bodyPr>
          <a:lstStyle/>
          <a:p>
            <a:pPr algn="r"/>
            <a:r>
              <a:rPr lang="en-US" altLang="zh-CN" dirty="0" smtClean="0">
                <a:latin typeface="Times New Roman" panose="02020603050405020304" pitchFamily="18" charset="0"/>
                <a:cs typeface="Times New Roman" panose="02020603050405020304" pitchFamily="18" charset="0"/>
              </a:rPr>
              <a:t>Monte-Carlo </a:t>
            </a:r>
            <a:r>
              <a:rPr lang="zh-CN" altLang="en-US" dirty="0">
                <a:latin typeface="Times New Roman" panose="02020603050405020304" pitchFamily="18" charset="0"/>
                <a:cs typeface="Times New Roman" panose="02020603050405020304" pitchFamily="18" charset="0"/>
              </a:rPr>
              <a:t>方法介绍及其建模应用</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7850" y="1257527"/>
            <a:ext cx="470168" cy="46939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6320" y="1257527"/>
            <a:ext cx="454152" cy="469392"/>
          </a:xfrm>
          <a:prstGeom prst="rect">
            <a:avLst/>
          </a:prstGeom>
        </p:spPr>
      </p:pic>
    </p:spTree>
    <p:custDataLst>
      <p:tags r:id="rId1"/>
    </p:custDataLst>
    <p:extLst>
      <p:ext uri="{BB962C8B-B14F-4D97-AF65-F5344CB8AC3E}">
        <p14:creationId xmlns:p14="http://schemas.microsoft.com/office/powerpoint/2010/main" val="1540736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zh-CN" altLang="zh-CN" dirty="0"/>
              <a:t>Monte </a:t>
            </a:r>
            <a:r>
              <a:rPr lang="zh-CN" altLang="zh-CN" dirty="0" smtClean="0"/>
              <a:t>Carlo</a:t>
            </a:r>
            <a:r>
              <a:rPr lang="zh-CN" altLang="en-US" dirty="0"/>
              <a:t>方法</a:t>
            </a:r>
            <a:r>
              <a:rPr lang="zh-CN" altLang="en-US" dirty="0" smtClean="0"/>
              <a:t>的</a:t>
            </a:r>
            <a:r>
              <a:rPr lang="zh-CN" altLang="en-US" dirty="0" smtClean="0">
                <a:latin typeface="微软雅黑" panose="020B0503020204020204" pitchFamily="34" charset="-122"/>
              </a:rPr>
              <a:t>基本思想</a:t>
            </a:r>
            <a:endParaRPr lang="zh-CN" altLang="en-US" b="0" dirty="0" smtClean="0">
              <a:solidFill>
                <a:srgbClr val="FF0000"/>
              </a:solidFill>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21509" name="Rectangle 3"/>
              <p:cNvSpPr>
                <a:spLocks noGrp="1" noChangeArrowheads="1"/>
              </p:cNvSpPr>
              <p:nvPr>
                <p:ph idx="1"/>
              </p:nvPr>
            </p:nvSpPr>
            <p:spPr>
              <a:xfrm>
                <a:off x="463703" y="1196752"/>
                <a:ext cx="8229600" cy="3312367"/>
              </a:xfrm>
            </p:spPr>
            <p:txBody>
              <a:bodyPr>
                <a:normAutofit/>
              </a:bodyPr>
              <a:lstStyle/>
              <a:p>
                <a:pPr eaLnBrk="1" hangingPunct="1">
                  <a:buFont typeface="Wingdings" panose="05000000000000000000" pitchFamily="2" charset="2"/>
                  <a:buChar char="p"/>
                </a:pPr>
                <a:r>
                  <a:rPr lang="zh-CN" altLang="en-US" sz="2000" b="1" dirty="0" smtClean="0">
                    <a:solidFill>
                      <a:srgbClr val="FF0000"/>
                    </a:solidFill>
                    <a:latin typeface="微软雅黑"/>
                  </a:rPr>
                  <a:t>蒲丰（</a:t>
                </a:r>
                <a:r>
                  <a:rPr lang="en-US" altLang="zh-CN" sz="2000" b="1" dirty="0">
                    <a:solidFill>
                      <a:srgbClr val="FF0000"/>
                    </a:solidFill>
                    <a:latin typeface="微软雅黑"/>
                  </a:rPr>
                  <a:t>Buffon</a:t>
                </a:r>
                <a:r>
                  <a:rPr lang="zh-CN" altLang="en-US" sz="2000" b="1" dirty="0">
                    <a:solidFill>
                      <a:srgbClr val="FF0000"/>
                    </a:solidFill>
                    <a:latin typeface="微软雅黑"/>
                  </a:rPr>
                  <a:t>）投针</a:t>
                </a:r>
                <a:r>
                  <a:rPr lang="zh-CN" altLang="en-US" sz="2000" b="1" dirty="0" smtClean="0">
                    <a:solidFill>
                      <a:srgbClr val="FF0000"/>
                    </a:solidFill>
                    <a:latin typeface="微软雅黑"/>
                  </a:rPr>
                  <a:t>实验</a:t>
                </a:r>
                <a:r>
                  <a:rPr lang="en-US" altLang="zh-CN" sz="2000" b="1" dirty="0" smtClean="0">
                    <a:solidFill>
                      <a:srgbClr val="FF0000"/>
                    </a:solidFill>
                    <a:latin typeface="微软雅黑"/>
                  </a:rPr>
                  <a:t>: </a:t>
                </a:r>
              </a:p>
              <a:p>
                <a:pPr>
                  <a:lnSpc>
                    <a:spcPct val="125000"/>
                  </a:lnSpc>
                  <a:spcBef>
                    <a:spcPts val="0"/>
                  </a:spcBef>
                  <a:buFont typeface="Wingdings" panose="05000000000000000000" pitchFamily="2" charset="2"/>
                  <a:buChar char="p"/>
                </a:pPr>
                <a:r>
                  <a:rPr lang="zh-CN" altLang="en-US" sz="2000" dirty="0" smtClean="0">
                    <a:latin typeface="微软雅黑" panose="020B0503020204020204" pitchFamily="34" charset="-122"/>
                  </a:rPr>
                  <a:t>平面上</a:t>
                </a:r>
                <a:r>
                  <a:rPr lang="zh-CN" altLang="en-US" dirty="0">
                    <a:latin typeface="微软雅黑" panose="020B0503020204020204" pitchFamily="34" charset="-122"/>
                  </a:rPr>
                  <a:t>画有</a:t>
                </a:r>
                <a:r>
                  <a:rPr lang="zh-CN" altLang="en-US" sz="2000" dirty="0" smtClean="0">
                    <a:latin typeface="微软雅黑" panose="020B0503020204020204" pitchFamily="34" charset="-122"/>
                  </a:rPr>
                  <a:t>相距为</a:t>
                </a:r>
                <a:r>
                  <a:rPr lang="en-US" altLang="zh-CN" sz="2000" dirty="0" smtClean="0">
                    <a:latin typeface="微软雅黑" panose="020B0503020204020204" pitchFamily="34" charset="-122"/>
                  </a:rPr>
                  <a:t>2</a:t>
                </a:r>
                <a14:m>
                  <m:oMath xmlns:m="http://schemas.openxmlformats.org/officeDocument/2006/math">
                    <m:r>
                      <a:rPr lang="en-US" altLang="zh-CN" sz="2000" b="0" i="1" smtClean="0">
                        <a:latin typeface="Cambria Math" panose="02040503050406030204" pitchFamily="18" charset="0"/>
                      </a:rPr>
                      <m:t>𝑎</m:t>
                    </m:r>
                  </m:oMath>
                </a14:m>
                <a:r>
                  <a:rPr lang="zh-CN" altLang="en-US" sz="2000" dirty="0" smtClean="0">
                    <a:latin typeface="微软雅黑" panose="020B0503020204020204" pitchFamily="34" charset="-122"/>
                  </a:rPr>
                  <a:t>的平行线，现向此平面任意投一根</a:t>
                </a:r>
                <a:r>
                  <a:rPr lang="zh-CN" altLang="en-US" dirty="0" smtClean="0">
                    <a:latin typeface="微软雅黑" panose="020B0503020204020204" pitchFamily="34" charset="-122"/>
                  </a:rPr>
                  <a:t>长</a:t>
                </a:r>
                <a:r>
                  <a:rPr lang="zh-CN" altLang="en-US" dirty="0">
                    <a:latin typeface="微软雅黑" panose="020B0503020204020204" pitchFamily="34" charset="-122"/>
                  </a:rPr>
                  <a:t>为</a:t>
                </a:r>
                <a:r>
                  <a:rPr lang="en-US" altLang="zh-CN" dirty="0">
                    <a:latin typeface="微软雅黑" panose="020B0503020204020204" pitchFamily="34" charset="-122"/>
                  </a:rPr>
                  <a:t>2</a:t>
                </a:r>
                <a14:m>
                  <m:oMath xmlns:m="http://schemas.openxmlformats.org/officeDocument/2006/math">
                    <m:r>
                      <a:rPr lang="en-US" altLang="zh-CN" i="1">
                        <a:latin typeface="Cambria Math" panose="02040503050406030204" pitchFamily="18" charset="0"/>
                      </a:rPr>
                      <m:t>𝑙</m:t>
                    </m:r>
                    <m:r>
                      <a:rPr lang="zh-CN" altLang="en-US"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zh-CN" altLang="en-US" dirty="0" smtClean="0">
                    <a:latin typeface="微软雅黑" panose="020B0503020204020204" pitchFamily="34" charset="-122"/>
                  </a:rPr>
                  <a:t>的针，求针与</a:t>
                </a:r>
                <a:r>
                  <a:rPr lang="zh-CN" altLang="en-US" sz="2000" dirty="0" smtClean="0">
                    <a:latin typeface="微软雅黑" panose="020B0503020204020204" pitchFamily="34" charset="-122"/>
                  </a:rPr>
                  <a:t>平行线相交的概率</a:t>
                </a:r>
                <a14:m>
                  <m:oMath xmlns:m="http://schemas.openxmlformats.org/officeDocument/2006/math">
                    <m:r>
                      <a:rPr lang="en-US" altLang="zh-CN" sz="2000" b="0" i="1" smtClean="0">
                        <a:latin typeface="Cambria Math" panose="02040503050406030204" pitchFamily="18" charset="0"/>
                      </a:rPr>
                      <m:t>𝑝</m:t>
                    </m:r>
                    <m:r>
                      <a:rPr lang="zh-CN" altLang="en-US" sz="2000" b="0" i="1" smtClean="0">
                        <a:latin typeface="Cambria Math" panose="02040503050406030204" pitchFamily="18" charset="0"/>
                      </a:rPr>
                      <m:t>？</m:t>
                    </m:r>
                  </m:oMath>
                </a14:m>
                <a:endParaRPr lang="en-US" altLang="zh-CN" dirty="0" smtClean="0">
                  <a:latin typeface="微软雅黑" panose="020B0503020204020204" pitchFamily="34" charset="-122"/>
                </a:endParaRPr>
              </a:p>
              <a:p>
                <a:pPr>
                  <a:lnSpc>
                    <a:spcPct val="125000"/>
                  </a:lnSpc>
                  <a:spcBef>
                    <a:spcPts val="0"/>
                  </a:spcBef>
                  <a:buFont typeface="Wingdings" panose="05000000000000000000" pitchFamily="2" charset="2"/>
                  <a:buChar char="p"/>
                </a:pPr>
                <a:endParaRPr lang="en-US" altLang="zh-CN" sz="2000" dirty="0" smtClean="0">
                  <a:solidFill>
                    <a:srgbClr val="FF0000"/>
                  </a:solidFill>
                  <a:latin typeface="微软雅黑" panose="020B0503020204020204" pitchFamily="34" charset="-122"/>
                </a:endParaRPr>
              </a:p>
              <a:p>
                <a:pPr>
                  <a:lnSpc>
                    <a:spcPct val="125000"/>
                  </a:lnSpc>
                  <a:spcBef>
                    <a:spcPts val="0"/>
                  </a:spcBef>
                  <a:buFont typeface="Wingdings" panose="05000000000000000000" pitchFamily="2" charset="2"/>
                  <a:buChar char="p"/>
                </a:pPr>
                <a:r>
                  <a:rPr lang="zh-CN" altLang="en-US" dirty="0" smtClean="0">
                    <a:latin typeface="微软雅黑" panose="020B0503020204020204" pitchFamily="34" charset="-122"/>
                  </a:rPr>
                  <a:t>利用</a:t>
                </a:r>
                <a:r>
                  <a:rPr lang="zh-CN" altLang="en-US" dirty="0" smtClean="0">
                    <a:solidFill>
                      <a:srgbClr val="0000FF"/>
                    </a:solidFill>
                    <a:latin typeface="微软雅黑" panose="020B0503020204020204" pitchFamily="34" charset="-122"/>
                  </a:rPr>
                  <a:t>频率稳定性</a:t>
                </a:r>
                <a:r>
                  <a:rPr lang="zh-CN" altLang="en-US" dirty="0" smtClean="0">
                    <a:latin typeface="微软雅黑" panose="020B0503020204020204" pitchFamily="34" charset="-122"/>
                  </a:rPr>
                  <a:t>，可以用来计算</a:t>
                </a:r>
                <a:r>
                  <a:rPr lang="zh-CN" altLang="en-US" dirty="0" smtClean="0">
                    <a:solidFill>
                      <a:srgbClr val="FF0000"/>
                    </a:solidFill>
                    <a:latin typeface="微软雅黑" panose="020B0503020204020204" pitchFamily="34" charset="-122"/>
                  </a:rPr>
                  <a:t>圆周率</a:t>
                </a:r>
                <a14:m>
                  <m:oMath xmlns:m="http://schemas.openxmlformats.org/officeDocument/2006/math">
                    <m:r>
                      <a:rPr lang="zh-CN" altLang="en-US" i="1">
                        <a:solidFill>
                          <a:srgbClr val="FF0000"/>
                        </a:solidFill>
                        <a:latin typeface="Cambria Math" panose="02040503050406030204" pitchFamily="18" charset="0"/>
                      </a:rPr>
                      <m:t>𝜋</m:t>
                    </m:r>
                    <m:r>
                      <a:rPr lang="zh-CN" altLang="en-US" i="1">
                        <a:solidFill>
                          <a:srgbClr val="FF0000"/>
                        </a:solidFill>
                        <a:latin typeface="Cambria Math" panose="02040503050406030204" pitchFamily="18" charset="0"/>
                      </a:rPr>
                      <m:t>值</m:t>
                    </m:r>
                  </m:oMath>
                </a14:m>
                <a:endParaRPr lang="en-US" altLang="zh-CN" sz="2000" dirty="0" smtClean="0">
                  <a:solidFill>
                    <a:srgbClr val="FF0000"/>
                  </a:solidFill>
                  <a:latin typeface="微软雅黑" panose="020B0503020204020204" pitchFamily="34" charset="-122"/>
                </a:endParaRPr>
              </a:p>
              <a:p>
                <a:pPr>
                  <a:lnSpc>
                    <a:spcPct val="125000"/>
                  </a:lnSpc>
                  <a:spcBef>
                    <a:spcPts val="0"/>
                  </a:spcBef>
                  <a:buFont typeface="Wingdings" panose="05000000000000000000" pitchFamily="2" charset="2"/>
                  <a:buChar char="p"/>
                </a:pP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f>
                      <m:fPr>
                        <m:ctrlPr>
                          <a:rPr lang="el-GR"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𝑙</m:t>
                        </m:r>
                      </m:num>
                      <m:den>
                        <m:r>
                          <a:rPr lang="el-GR" altLang="zh-CN" i="1">
                            <a:latin typeface="Cambria Math" panose="02040503050406030204" pitchFamily="18" charset="0"/>
                            <a:ea typeface="Cambria Math" panose="02040503050406030204" pitchFamily="18" charset="0"/>
                          </a:rPr>
                          <m:t>𝜋</m:t>
                        </m:r>
                        <m:r>
                          <a:rPr lang="en-US" altLang="zh-CN" i="1">
                            <a:latin typeface="Cambria Math" panose="02040503050406030204" pitchFamily="18" charset="0"/>
                            <a:ea typeface="Cambria Math" panose="02040503050406030204" pitchFamily="18" charset="0"/>
                          </a:rPr>
                          <m:t>𝑎</m:t>
                        </m:r>
                      </m:den>
                    </m:f>
                    <m:r>
                      <a:rPr lang="en-US" altLang="zh-CN" i="1" smtClean="0">
                        <a:solidFill>
                          <a:srgbClr val="FF0000"/>
                        </a:solidFill>
                        <a:latin typeface="Cambria Math" panose="02040503050406030204" pitchFamily="18" charset="0"/>
                        <a:ea typeface="Cambria Math" panose="02040503050406030204" pitchFamily="18" charset="0"/>
                      </a:rPr>
                      <m:t>−−→</m:t>
                    </m:r>
                    <m:r>
                      <a:rPr lang="el-GR" altLang="zh-CN" i="1">
                        <a:latin typeface="Cambria Math" panose="02040503050406030204" pitchFamily="18" charset="0"/>
                        <a:ea typeface="Cambria Math" panose="02040503050406030204" pitchFamily="18" charset="0"/>
                      </a:rPr>
                      <m:t>𝜋</m:t>
                    </m:r>
                    <m:r>
                      <a:rPr lang="en-US" altLang="zh-CN" i="1">
                        <a:latin typeface="Cambria Math" panose="02040503050406030204" pitchFamily="18" charset="0"/>
                        <a:ea typeface="Cambria Math" panose="02040503050406030204" pitchFamily="18" charset="0"/>
                      </a:rPr>
                      <m:t>=</m:t>
                    </m:r>
                    <m:f>
                      <m:fPr>
                        <m:ctrlPr>
                          <a:rPr lang="el-GR"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𝑙</m:t>
                        </m:r>
                      </m:num>
                      <m:den>
                        <m:r>
                          <a:rPr lang="en-US" altLang="zh-CN" i="1">
                            <a:latin typeface="Cambria Math" panose="02040503050406030204" pitchFamily="18" charset="0"/>
                            <a:ea typeface="Cambria Math" panose="02040503050406030204" pitchFamily="18" charset="0"/>
                          </a:rPr>
                          <m:t>𝑎𝑝</m:t>
                        </m:r>
                      </m:den>
                    </m:f>
                    <m:r>
                      <a:rPr lang="en-US" altLang="zh-CN" i="1">
                        <a:latin typeface="Cambria Math" panose="02040503050406030204" pitchFamily="18" charset="0"/>
                        <a:ea typeface="Cambria Math" panose="02040503050406030204" pitchFamily="18" charset="0"/>
                      </a:rPr>
                      <m:t>≈</m:t>
                    </m:r>
                    <m:f>
                      <m:fPr>
                        <m:ctrlPr>
                          <a:rPr lang="el-GR"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𝑙</m:t>
                        </m:r>
                      </m:num>
                      <m:den>
                        <m:r>
                          <a:rPr lang="en-US" altLang="zh-CN" i="1">
                            <a:latin typeface="Cambria Math" panose="02040503050406030204" pitchFamily="18" charset="0"/>
                            <a:ea typeface="Cambria Math" panose="02040503050406030204" pitchFamily="18" charset="0"/>
                          </a:rPr>
                          <m:t>𝑎</m:t>
                        </m:r>
                      </m:den>
                    </m:f>
                    <m:r>
                      <a:rPr lang="en-US" altLang="zh-CN" i="1">
                        <a:latin typeface="Cambria Math" panose="02040503050406030204" pitchFamily="18" charset="0"/>
                        <a:ea typeface="Cambria Math" panose="02040503050406030204" pitchFamily="18" charset="0"/>
                      </a:rPr>
                      <m:t>(</m:t>
                    </m:r>
                    <m:f>
                      <m:fPr>
                        <m:ctrlPr>
                          <a:rPr lang="el-GR" altLang="zh-CN" i="1">
                            <a:latin typeface="Cambria Math" panose="02040503050406030204" pitchFamily="18" charset="0"/>
                          </a:rPr>
                        </m:ctrlPr>
                      </m:fPr>
                      <m:num>
                        <m:r>
                          <a:rPr lang="en-US" altLang="zh-CN" i="1">
                            <a:latin typeface="Cambria Math" panose="02040503050406030204" pitchFamily="18" charset="0"/>
                          </a:rPr>
                          <m:t>𝑁</m:t>
                        </m:r>
                      </m:num>
                      <m:den>
                        <m:r>
                          <a:rPr lang="en-US" altLang="zh-CN" i="1">
                            <a:latin typeface="Cambria Math" panose="02040503050406030204" pitchFamily="18" charset="0"/>
                          </a:rPr>
                          <m:t>𝑛</m:t>
                        </m:r>
                      </m:den>
                    </m:f>
                    <m:r>
                      <a:rPr lang="en-US" altLang="zh-CN" i="1">
                        <a:latin typeface="Cambria Math" panose="02040503050406030204" pitchFamily="18" charset="0"/>
                        <a:ea typeface="Cambria Math" panose="02040503050406030204" pitchFamily="18" charset="0"/>
                      </a:rPr>
                      <m:t>)</m:t>
                    </m:r>
                  </m:oMath>
                </a14:m>
                <a:endParaRPr lang="en-US" altLang="zh-CN" dirty="0" smtClean="0">
                  <a:latin typeface="微软雅黑" panose="020B0503020204020204" pitchFamily="34" charset="-122"/>
                </a:endParaRPr>
              </a:p>
            </p:txBody>
          </p:sp>
        </mc:Choice>
        <mc:Fallback xmlns="">
          <p:sp>
            <p:nvSpPr>
              <p:cNvPr id="21509" name="Rectangle 3"/>
              <p:cNvSpPr>
                <a:spLocks noGrp="1" noRot="1" noChangeAspect="1" noMove="1" noResize="1" noEditPoints="1" noAdjustHandles="1" noChangeArrowheads="1" noChangeShapeType="1" noTextEdit="1"/>
              </p:cNvSpPr>
              <p:nvPr>
                <p:ph idx="1"/>
              </p:nvPr>
            </p:nvSpPr>
            <p:spPr>
              <a:xfrm>
                <a:off x="463703" y="1196752"/>
                <a:ext cx="8229600" cy="3312367"/>
              </a:xfrm>
              <a:blipFill rotWithShape="0">
                <a:blip r:embed="rId3"/>
                <a:stretch>
                  <a:fillRect l="-222" t="-1287" r="-593"/>
                </a:stretch>
              </a:blipFill>
            </p:spPr>
            <p:txBody>
              <a:bodyPr/>
              <a:lstStyle/>
              <a:p>
                <a:r>
                  <a:rPr lang="zh-CN" altLang="en-US">
                    <a:noFill/>
                  </a:rPr>
                  <a:t> </a:t>
                </a:r>
              </a:p>
            </p:txBody>
          </p:sp>
        </mc:Fallback>
      </mc:AlternateContent>
      <p:grpSp>
        <p:nvGrpSpPr>
          <p:cNvPr id="2" name="组合 1"/>
          <p:cNvGrpSpPr/>
          <p:nvPr/>
        </p:nvGrpSpPr>
        <p:grpSpPr>
          <a:xfrm>
            <a:off x="200972" y="4404804"/>
            <a:ext cx="2751490" cy="2016224"/>
            <a:chOff x="200972" y="4404804"/>
            <a:chExt cx="2751490" cy="2016224"/>
          </a:xfrm>
        </p:grpSpPr>
        <p:pic>
          <p:nvPicPr>
            <p:cNvPr id="11" name="Picture 15" descr="Buff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72" y="4404804"/>
              <a:ext cx="1657434"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856708" y="5038546"/>
              <a:ext cx="1095754" cy="1200329"/>
            </a:xfrm>
            <a:prstGeom prst="rect">
              <a:avLst/>
            </a:prstGeom>
          </p:spPr>
          <p:txBody>
            <a:bodyPr wrap="square">
              <a:spAutoFit/>
            </a:bodyPr>
            <a:lstStyle/>
            <a:p>
              <a:r>
                <a:rPr kumimoji="1" lang="zh-CN" altLang="en-US" b="1" dirty="0">
                  <a:solidFill>
                    <a:schemeClr val="accent1"/>
                  </a:solidFill>
                  <a:ea typeface="楷体_GB2312" pitchFamily="49" charset="-122"/>
                </a:rPr>
                <a:t>法国数学家</a:t>
              </a:r>
              <a:r>
                <a:rPr lang="en-US" altLang="zh-CN" dirty="0">
                  <a:solidFill>
                    <a:schemeClr val="accent1"/>
                  </a:solidFill>
                  <a:latin typeface="Times New Roman" panose="02020603050405020304" pitchFamily="18" charset="0"/>
                </a:rPr>
                <a:t>Comte de Buffon</a:t>
              </a:r>
              <a:endParaRPr lang="zh-CN" altLang="en-US" dirty="0">
                <a:solidFill>
                  <a:schemeClr val="accent1"/>
                </a:solidFill>
              </a:endParaRPr>
            </a:p>
          </p:txBody>
        </p:sp>
      </p:grpSp>
      <p:pic>
        <p:nvPicPr>
          <p:cNvPr id="9" name="Picture 7" descr="投针试验"/>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1776" y="1916832"/>
            <a:ext cx="3178696" cy="2236275"/>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图片 6"/>
          <p:cNvPicPr>
            <a:picLocks noChangeAspect="1"/>
          </p:cNvPicPr>
          <p:nvPr/>
        </p:nvPicPr>
        <p:blipFill rotWithShape="1">
          <a:blip r:embed="rId6"/>
          <a:srcRect l="12249" r="12267" b="1687"/>
          <a:stretch/>
        </p:blipFill>
        <p:spPr>
          <a:xfrm>
            <a:off x="2771800" y="4404804"/>
            <a:ext cx="5760640" cy="2016633"/>
          </a:xfrm>
          <a:prstGeom prst="rect">
            <a:avLst/>
          </a:prstGeom>
        </p:spPr>
      </p:pic>
    </p:spTree>
    <p:extLst>
      <p:ext uri="{BB962C8B-B14F-4D97-AF65-F5344CB8AC3E}">
        <p14:creationId xmlns:p14="http://schemas.microsoft.com/office/powerpoint/2010/main" val="263287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Monte </a:t>
            </a:r>
            <a:r>
              <a:rPr lang="en-US" altLang="zh-CN" dirty="0" smtClean="0"/>
              <a:t>Carlo</a:t>
            </a:r>
            <a:r>
              <a:rPr lang="zh-CN" altLang="en-US" dirty="0" smtClean="0"/>
              <a:t>模拟实现</a:t>
            </a:r>
            <a:endParaRPr lang="zh-CN" altLang="en-US" dirty="0"/>
          </a:p>
        </p:txBody>
      </p:sp>
      <p:sp>
        <p:nvSpPr>
          <p:cNvPr id="3" name="内容占位符 2"/>
          <p:cNvSpPr>
            <a:spLocks noGrp="1"/>
          </p:cNvSpPr>
          <p:nvPr>
            <p:ph idx="1"/>
          </p:nvPr>
        </p:nvSpPr>
        <p:spPr>
          <a:xfrm>
            <a:off x="400594" y="1366931"/>
            <a:ext cx="8301026" cy="4366325"/>
          </a:xfrm>
        </p:spPr>
        <p:txBody>
          <a:bodyPr>
            <a:normAutofit/>
          </a:bodyPr>
          <a:lstStyle/>
          <a:p>
            <a:pPr>
              <a:spcBef>
                <a:spcPct val="0"/>
              </a:spcBef>
              <a:buNone/>
            </a:pPr>
            <a:r>
              <a:rPr lang="zh-CN" altLang="en-US"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程序</a:t>
            </a:r>
            <a:r>
              <a:rPr lang="zh-CN" altLang="en-US"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None/>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function piguji=buffon(</a:t>
            </a:r>
            <a:r>
              <a:rPr lang="zh-CN"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llength</a:t>
            </a: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llength2</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mm</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buNone/>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ength1,llength2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分别表示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线</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宽度和针的长度</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None/>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%mm 是随机实验次数</a:t>
            </a:r>
          </a:p>
          <a:p>
            <a:pPr>
              <a:spcBef>
                <a:spcPct val="0"/>
              </a:spcBef>
              <a:buNone/>
            </a:pPr>
            <a:r>
              <a:rPr lang="zh-CN"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xrandnum </a:t>
            </a:r>
            <a:r>
              <a:rPr lang="zh-CN"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unifrnd(0,</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llength1</a:t>
            </a:r>
            <a:r>
              <a:rPr lang="zh-CN"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,1,mm);</a:t>
            </a:r>
          </a:p>
          <a:p>
            <a:pPr>
              <a:spcBef>
                <a:spcPct val="0"/>
              </a:spcBef>
              <a:buNone/>
            </a:pP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theta</a:t>
            </a:r>
            <a:r>
              <a:rPr lang="zh-CN"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unifrnd(0,pi,1,mm)</a:t>
            </a:r>
            <a:r>
              <a:rPr lang="zh-CN"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None/>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frq=0</a:t>
            </a:r>
            <a:r>
              <a:rPr lang="zh-CN"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None/>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ii=1:mm</a:t>
            </a:r>
          </a:p>
          <a:p>
            <a:pPr>
              <a:spcBef>
                <a:spcPct val="0"/>
              </a:spcBef>
              <a:buNone/>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a:t>
            </a:r>
            <a:r>
              <a:rPr lang="zh-CN"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xrandnum(1,ii)&lt;=(llength</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*sin(</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theta</a:t>
            </a:r>
            <a:r>
              <a:rPr lang="zh-CN"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(1,ii))</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buNone/>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frq=frq+1;</a:t>
            </a:r>
          </a:p>
          <a:p>
            <a:pPr>
              <a:spcBef>
                <a:spcPct val="0"/>
              </a:spcBef>
              <a:buNone/>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end    </a:t>
            </a:r>
          </a:p>
          <a:p>
            <a:pPr>
              <a:spcBef>
                <a:spcPct val="0"/>
              </a:spcBef>
              <a:buNone/>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end    </a:t>
            </a:r>
          </a:p>
          <a:p>
            <a:pPr>
              <a:spcBef>
                <a:spcPct val="0"/>
              </a:spcBef>
              <a:buNone/>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piguji=</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2*llength</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2/llength1)</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frq/mm)</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None/>
            </a:pPr>
            <a:r>
              <a:rPr lang="en-US"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end</a:t>
            </a:r>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385251" y="5915819"/>
            <a:ext cx="5566842" cy="400110"/>
          </a:xfrm>
          <a:prstGeom prst="rect">
            <a:avLst/>
          </a:prstGeom>
        </p:spPr>
        <p:txBody>
          <a:bodyPr wrap="square">
            <a:spAutoFit/>
          </a:bodyPr>
          <a:lstStyle/>
          <a:p>
            <a:pPr marL="342900" indent="-342900" eaLnBrk="1" hangingPunct="1">
              <a:buFont typeface="Wingdings" panose="05000000000000000000" pitchFamily="2" charset="2"/>
              <a:buChar char="p"/>
            </a:pPr>
            <a:r>
              <a:rPr lang="zh-CN" altLang="zh-CN" sz="2000" dirty="0">
                <a:solidFill>
                  <a:srgbClr val="C00000"/>
                </a:solidFill>
                <a:latin typeface="Times New Roman" panose="02020603050405020304" pitchFamily="18" charset="0"/>
                <a:cs typeface="Times New Roman" panose="02020603050405020304" pitchFamily="18" charset="0"/>
              </a:rPr>
              <a:t>buffon</a:t>
            </a:r>
            <a:r>
              <a:rPr lang="zh-CN" altLang="zh-CN" sz="2000" dirty="0" smtClean="0">
                <a:solidFill>
                  <a:srgbClr val="C00000"/>
                </a:solidFill>
                <a:latin typeface="Times New Roman" panose="02020603050405020304" pitchFamily="18" charset="0"/>
                <a:cs typeface="Times New Roman" panose="02020603050405020304" pitchFamily="18" charset="0"/>
              </a:rPr>
              <a:t>(</a:t>
            </a:r>
            <a:r>
              <a:rPr lang="en-US" altLang="zh-CN" sz="2000" dirty="0" smtClean="0">
                <a:solidFill>
                  <a:srgbClr val="C00000"/>
                </a:solidFill>
                <a:latin typeface="Times New Roman" panose="02020603050405020304" pitchFamily="18" charset="0"/>
                <a:cs typeface="Times New Roman" panose="02020603050405020304" pitchFamily="18" charset="0"/>
              </a:rPr>
              <a:t>1, </a:t>
            </a:r>
            <a:r>
              <a:rPr lang="zh-CN" altLang="zh-CN" sz="2000" dirty="0" smtClean="0">
                <a:solidFill>
                  <a:srgbClr val="C00000"/>
                </a:solidFill>
                <a:latin typeface="Times New Roman" panose="02020603050405020304" pitchFamily="18" charset="0"/>
                <a:cs typeface="Times New Roman" panose="02020603050405020304" pitchFamily="18" charset="0"/>
              </a:rPr>
              <a:t>.</a:t>
            </a:r>
            <a:r>
              <a:rPr lang="zh-CN" altLang="zh-CN" sz="2000" dirty="0">
                <a:solidFill>
                  <a:srgbClr val="C00000"/>
                </a:solidFill>
                <a:latin typeface="Times New Roman" panose="02020603050405020304" pitchFamily="18" charset="0"/>
                <a:cs typeface="Times New Roman" panose="02020603050405020304" pitchFamily="18" charset="0"/>
              </a:rPr>
              <a:t>6,1000)         piguji =    3.</a:t>
            </a:r>
            <a:r>
              <a:rPr lang="zh-CN" altLang="zh-CN" sz="2000" dirty="0" smtClean="0">
                <a:solidFill>
                  <a:srgbClr val="C00000"/>
                </a:solidFill>
                <a:latin typeface="Times New Roman" panose="02020603050405020304" pitchFamily="18" charset="0"/>
                <a:cs typeface="Times New Roman" panose="02020603050405020304" pitchFamily="18" charset="0"/>
              </a:rPr>
              <a:t>1</a:t>
            </a:r>
            <a:r>
              <a:rPr lang="en-US" altLang="zh-CN" sz="2000" dirty="0" smtClean="0">
                <a:solidFill>
                  <a:srgbClr val="C00000"/>
                </a:solidFill>
                <a:latin typeface="Times New Roman" panose="02020603050405020304" pitchFamily="18" charset="0"/>
                <a:cs typeface="Times New Roman" panose="02020603050405020304" pitchFamily="18" charset="0"/>
              </a:rPr>
              <a:t>4</a:t>
            </a:r>
            <a:r>
              <a:rPr lang="zh-CN" altLang="zh-CN" sz="2000" dirty="0" smtClean="0">
                <a:solidFill>
                  <a:srgbClr val="C00000"/>
                </a:solidFill>
                <a:latin typeface="Times New Roman" panose="02020603050405020304" pitchFamily="18" charset="0"/>
                <a:cs typeface="Times New Roman" panose="02020603050405020304" pitchFamily="18" charset="0"/>
              </a:rPr>
              <a:t>62</a:t>
            </a:r>
            <a:endParaRPr lang="zh-CN" altLang="zh-CN"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04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Monte Carlo</a:t>
            </a:r>
            <a:r>
              <a:rPr lang="zh-CN" altLang="en-US" dirty="0" smtClean="0"/>
              <a:t>模拟基本步骤</a:t>
            </a:r>
            <a:endParaRPr lang="zh-CN" altLang="en-US" dirty="0"/>
          </a:p>
        </p:txBody>
      </p:sp>
      <p:sp>
        <p:nvSpPr>
          <p:cNvPr id="4" name="矩形 3"/>
          <p:cNvSpPr/>
          <p:nvPr/>
        </p:nvSpPr>
        <p:spPr>
          <a:xfrm>
            <a:off x="2747524" y="1628300"/>
            <a:ext cx="5678603" cy="646331"/>
          </a:xfrm>
          <a:prstGeom prst="rect">
            <a:avLst/>
          </a:prstGeom>
          <a:ln w="12700">
            <a:solidFill>
              <a:srgbClr val="0000FF"/>
            </a:solidFill>
            <a:prstDash val="solid"/>
          </a:ln>
        </p:spPr>
        <p:txBody>
          <a:bodyPr wrap="square">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rPr>
              <a:t>主要</a:t>
            </a:r>
            <a:r>
              <a:rPr lang="zh-CN" altLang="en-US" dirty="0">
                <a:solidFill>
                  <a:srgbClr val="0000FF"/>
                </a:solidFill>
                <a:latin typeface="微软雅黑" panose="020B0503020204020204" pitchFamily="34" charset="-122"/>
                <a:ea typeface="微软雅黑" panose="020B0503020204020204" pitchFamily="34" charset="-122"/>
              </a:rPr>
              <a:t>特征参量</a:t>
            </a:r>
            <a:r>
              <a:rPr lang="zh-CN" altLang="en-US" dirty="0">
                <a:solidFill>
                  <a:schemeClr val="accent1"/>
                </a:solidFill>
                <a:latin typeface="微软雅黑" panose="020B0503020204020204" pitchFamily="34" charset="-122"/>
                <a:ea typeface="微软雅黑" panose="020B0503020204020204" pitchFamily="34" charset="-122"/>
              </a:rPr>
              <a:t>要与实际</a:t>
            </a:r>
            <a:r>
              <a:rPr lang="zh-CN" altLang="en-US" dirty="0" smtClean="0">
                <a:solidFill>
                  <a:schemeClr val="accent1"/>
                </a:solidFill>
                <a:latin typeface="微软雅黑" panose="020B0503020204020204" pitchFamily="34" charset="-122"/>
                <a:ea typeface="微软雅黑" panose="020B0503020204020204" pitchFamily="34" charset="-122"/>
              </a:rPr>
              <a:t>问题相一致</a:t>
            </a:r>
            <a:endParaRPr lang="en-US" altLang="zh-CN" dirty="0" smtClean="0">
              <a:solidFill>
                <a:schemeClr val="accent1"/>
              </a:solidFill>
              <a:latin typeface="微软雅黑" panose="020B0503020204020204" pitchFamily="34" charset="-122"/>
              <a:ea typeface="微软雅黑" panose="020B0503020204020204" pitchFamily="34" charset="-122"/>
            </a:endParaRPr>
          </a:p>
          <a:p>
            <a:r>
              <a:rPr lang="zh-CN" altLang="en-US" dirty="0" smtClean="0">
                <a:solidFill>
                  <a:srgbClr val="0000FF"/>
                </a:solidFill>
                <a:latin typeface="微软雅黑" panose="020B0503020204020204" pitchFamily="34" charset="-122"/>
                <a:ea typeface="微软雅黑" panose="020B0503020204020204" pitchFamily="34" charset="-122"/>
              </a:rPr>
              <a:t>问题</a:t>
            </a:r>
            <a:r>
              <a:rPr lang="zh-CN" altLang="en-US" dirty="0">
                <a:solidFill>
                  <a:srgbClr val="0000FF"/>
                </a:solidFill>
                <a:latin typeface="微软雅黑" panose="020B0503020204020204" pitchFamily="34" charset="-122"/>
                <a:ea typeface="微软雅黑" panose="020B0503020204020204" pitchFamily="34" charset="-122"/>
              </a:rPr>
              <a:t>的解</a:t>
            </a:r>
            <a:r>
              <a:rPr lang="zh-CN" altLang="en-US" dirty="0" smtClean="0">
                <a:solidFill>
                  <a:schemeClr val="accent1"/>
                </a:solidFill>
                <a:latin typeface="微软雅黑" panose="020B0503020204020204" pitchFamily="34" charset="-122"/>
                <a:ea typeface="微软雅黑" panose="020B0503020204020204" pitchFamily="34" charset="-122"/>
              </a:rPr>
              <a:t>对应随机变量</a:t>
            </a:r>
            <a:r>
              <a:rPr lang="zh-CN" altLang="en-US" dirty="0">
                <a:solidFill>
                  <a:schemeClr val="accent1"/>
                </a:solidFill>
                <a:latin typeface="微软雅黑" panose="020B0503020204020204" pitchFamily="34" charset="-122"/>
                <a:ea typeface="微软雅黑" panose="020B0503020204020204" pitchFamily="34" charset="-122"/>
              </a:rPr>
              <a:t>的</a:t>
            </a:r>
            <a:r>
              <a:rPr lang="zh-CN" altLang="en-US" dirty="0">
                <a:solidFill>
                  <a:srgbClr val="0000FF"/>
                </a:solidFill>
                <a:latin typeface="微软雅黑" panose="020B0503020204020204" pitchFamily="34" charset="-122"/>
                <a:ea typeface="微软雅黑" panose="020B0503020204020204" pitchFamily="34" charset="-122"/>
              </a:rPr>
              <a:t>概率分布</a:t>
            </a:r>
            <a:r>
              <a:rPr lang="zh-CN" altLang="en-US" dirty="0" smtClean="0">
                <a:solidFill>
                  <a:schemeClr val="accent1"/>
                </a:solidFill>
                <a:latin typeface="微软雅黑" panose="020B0503020204020204" pitchFamily="34" charset="-122"/>
                <a:ea typeface="微软雅黑" panose="020B0503020204020204" pitchFamily="34" charset="-122"/>
              </a:rPr>
              <a:t>或</a:t>
            </a:r>
            <a:r>
              <a:rPr lang="zh-CN" altLang="en-US" dirty="0" smtClean="0">
                <a:solidFill>
                  <a:srgbClr val="0000FF"/>
                </a:solidFill>
                <a:latin typeface="微软雅黑" panose="020B0503020204020204" pitchFamily="34" charset="-122"/>
                <a:ea typeface="微软雅黑" panose="020B0503020204020204" pitchFamily="34" charset="-122"/>
              </a:rPr>
              <a:t>数字</a:t>
            </a:r>
            <a:r>
              <a:rPr lang="zh-CN" altLang="en-US" dirty="0">
                <a:solidFill>
                  <a:srgbClr val="0000FF"/>
                </a:solidFill>
                <a:latin typeface="微软雅黑" panose="020B0503020204020204" pitchFamily="34" charset="-122"/>
                <a:ea typeface="微软雅黑" panose="020B0503020204020204" pitchFamily="34" charset="-122"/>
              </a:rPr>
              <a:t>特征</a:t>
            </a:r>
          </a:p>
        </p:txBody>
      </p:sp>
      <p:sp>
        <p:nvSpPr>
          <p:cNvPr id="5" name="矩形 4"/>
          <p:cNvSpPr/>
          <p:nvPr/>
        </p:nvSpPr>
        <p:spPr>
          <a:xfrm>
            <a:off x="683568" y="1754232"/>
            <a:ext cx="1641668" cy="369332"/>
          </a:xfrm>
          <a:prstGeom prst="rect">
            <a:avLst/>
          </a:prstGeom>
          <a:solidFill>
            <a:schemeClr val="accent2">
              <a:lumMod val="40000"/>
              <a:lumOff val="60000"/>
            </a:schemeClr>
          </a:solidFill>
          <a:ln>
            <a:solidFill>
              <a:srgbClr val="0000FF"/>
            </a:solidFill>
          </a:ln>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建立</a:t>
            </a:r>
            <a:r>
              <a:rPr lang="zh-CN" altLang="en-US" dirty="0" smtClean="0">
                <a:solidFill>
                  <a:srgbClr val="FF0000"/>
                </a:solidFill>
                <a:latin typeface="微软雅黑" panose="020B0503020204020204" pitchFamily="34" charset="-122"/>
                <a:ea typeface="微软雅黑" panose="020B0503020204020204" pitchFamily="34" charset="-122"/>
              </a:rPr>
              <a:t>统计模型</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747524" y="2516181"/>
            <a:ext cx="5678603" cy="646331"/>
          </a:xfrm>
          <a:prstGeom prst="rect">
            <a:avLst/>
          </a:prstGeom>
          <a:ln w="12700">
            <a:solidFill>
              <a:srgbClr val="0000FF"/>
            </a:solidFill>
          </a:ln>
        </p:spPr>
        <p:txBody>
          <a:bodyPr wrap="square">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rPr>
              <a:t>根据模型</a:t>
            </a:r>
            <a:r>
              <a:rPr lang="zh-CN" altLang="en-US" dirty="0" smtClean="0">
                <a:solidFill>
                  <a:srgbClr val="0000FF"/>
                </a:solidFill>
                <a:latin typeface="微软雅黑" panose="020B0503020204020204" pitchFamily="34" charset="-122"/>
                <a:ea typeface="微软雅黑" panose="020B0503020204020204" pitchFamily="34" charset="-122"/>
              </a:rPr>
              <a:t>随机变量分布</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chemeClr val="accent1"/>
                </a:solidFill>
                <a:latin typeface="微软雅黑" panose="020B0503020204020204" pitchFamily="34" charset="-122"/>
                <a:ea typeface="微软雅黑" panose="020B0503020204020204" pitchFamily="34" charset="-122"/>
              </a:rPr>
              <a:t>生成所需数量</a:t>
            </a:r>
            <a:r>
              <a:rPr lang="zh-CN" altLang="en-US" dirty="0">
                <a:solidFill>
                  <a:schemeClr val="accent1"/>
                </a:solidFill>
                <a:latin typeface="微软雅黑" panose="020B0503020204020204" pitchFamily="34" charset="-122"/>
                <a:ea typeface="微软雅黑" panose="020B0503020204020204" pitchFamily="34" charset="-122"/>
              </a:rPr>
              <a:t>的</a:t>
            </a:r>
            <a:r>
              <a:rPr lang="zh-CN" altLang="en-US" dirty="0">
                <a:solidFill>
                  <a:srgbClr val="0000FF"/>
                </a:solidFill>
                <a:latin typeface="微软雅黑" panose="020B0503020204020204" pitchFamily="34" charset="-122"/>
                <a:ea typeface="微软雅黑" panose="020B0503020204020204" pitchFamily="34" charset="-122"/>
              </a:rPr>
              <a:t>随机数</a:t>
            </a:r>
            <a:r>
              <a:rPr lang="zh-CN" altLang="en-US" dirty="0">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进而进行</a:t>
            </a:r>
            <a:r>
              <a:rPr lang="zh-CN" altLang="en-US" dirty="0">
                <a:solidFill>
                  <a:srgbClr val="0000FF"/>
                </a:solidFill>
                <a:latin typeface="微软雅黑" panose="020B0503020204020204" pitchFamily="34" charset="-122"/>
                <a:ea typeface="微软雅黑" panose="020B0503020204020204" pitchFamily="34" charset="-122"/>
              </a:rPr>
              <a:t>随机模拟实验</a:t>
            </a:r>
          </a:p>
        </p:txBody>
      </p:sp>
      <p:sp>
        <p:nvSpPr>
          <p:cNvPr id="7" name="矩形 6"/>
          <p:cNvSpPr/>
          <p:nvPr/>
        </p:nvSpPr>
        <p:spPr>
          <a:xfrm>
            <a:off x="2747524" y="3502749"/>
            <a:ext cx="5678603" cy="646331"/>
          </a:xfrm>
          <a:prstGeom prst="rect">
            <a:avLst/>
          </a:prstGeom>
          <a:ln w="12700">
            <a:solidFill>
              <a:srgbClr val="0000FF"/>
            </a:solidFill>
          </a:ln>
        </p:spPr>
        <p:txBody>
          <a:bodyPr wrap="square">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rPr>
              <a:t>根据模型特点、分布</a:t>
            </a:r>
            <a:r>
              <a:rPr lang="zh-CN" altLang="en-US" dirty="0">
                <a:solidFill>
                  <a:schemeClr val="accent1"/>
                </a:solidFill>
                <a:latin typeface="微软雅黑" panose="020B0503020204020204" pitchFamily="34" charset="-122"/>
                <a:ea typeface="微软雅黑" panose="020B0503020204020204" pitchFamily="34" charset="-122"/>
              </a:rPr>
              <a:t>特性</a:t>
            </a:r>
            <a:r>
              <a:rPr lang="zh-CN" altLang="en-US" dirty="0" smtClean="0">
                <a:solidFill>
                  <a:schemeClr val="accent1"/>
                </a:solidFill>
                <a:latin typeface="微软雅黑" panose="020B0503020204020204" pitchFamily="34" charset="-122"/>
                <a:ea typeface="微软雅黑" panose="020B0503020204020204" pitchFamily="34" charset="-122"/>
              </a:rPr>
              <a:t>，对</a:t>
            </a:r>
            <a:r>
              <a:rPr lang="zh-CN" altLang="en-US" dirty="0">
                <a:solidFill>
                  <a:schemeClr val="accent1"/>
                </a:solidFill>
                <a:latin typeface="微软雅黑" panose="020B0503020204020204" pitchFamily="34" charset="-122"/>
                <a:ea typeface="微软雅黑" panose="020B0503020204020204" pitchFamily="34" charset="-122"/>
              </a:rPr>
              <a:t>每个</a:t>
            </a:r>
            <a:r>
              <a:rPr lang="zh-CN" altLang="en-US" dirty="0" smtClean="0">
                <a:solidFill>
                  <a:schemeClr val="accent1"/>
                </a:solidFill>
                <a:latin typeface="微软雅黑" panose="020B0503020204020204" pitchFamily="34" charset="-122"/>
                <a:ea typeface="微软雅黑" panose="020B0503020204020204" pitchFamily="34" charset="-122"/>
              </a:rPr>
              <a:t>随机变量选取</a:t>
            </a:r>
            <a:r>
              <a:rPr lang="zh-CN" altLang="en-US" dirty="0">
                <a:solidFill>
                  <a:schemeClr val="accent1"/>
                </a:solidFill>
                <a:latin typeface="微软雅黑" panose="020B0503020204020204" pitchFamily="34" charset="-122"/>
                <a:ea typeface="微软雅黑" panose="020B0503020204020204" pitchFamily="34" charset="-122"/>
              </a:rPr>
              <a:t>合适的</a:t>
            </a:r>
            <a:r>
              <a:rPr lang="zh-CN" altLang="en-US" dirty="0">
                <a:solidFill>
                  <a:srgbClr val="0000FF"/>
                </a:solidFill>
                <a:latin typeface="微软雅黑" panose="020B0503020204020204" pitchFamily="34" charset="-122"/>
                <a:ea typeface="微软雅黑" panose="020B0503020204020204" pitchFamily="34" charset="-122"/>
              </a:rPr>
              <a:t>抽样</a:t>
            </a:r>
            <a:r>
              <a:rPr lang="zh-CN" altLang="en-US" dirty="0" smtClean="0">
                <a:solidFill>
                  <a:srgbClr val="0000FF"/>
                </a:solidFill>
                <a:latin typeface="微软雅黑" panose="020B0503020204020204" pitchFamily="34" charset="-122"/>
                <a:ea typeface="微软雅黑" panose="020B0503020204020204" pitchFamily="34" charset="-122"/>
              </a:rPr>
              <a:t>方法</a:t>
            </a:r>
            <a:r>
              <a:rPr lang="zh-CN" altLang="en-US" dirty="0" smtClean="0">
                <a:solidFill>
                  <a:schemeClr val="accent1"/>
                </a:solidFill>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包括直接抽样、</a:t>
            </a:r>
            <a:r>
              <a:rPr lang="zh-CN" altLang="en-US" dirty="0" smtClean="0">
                <a:solidFill>
                  <a:schemeClr val="accent1"/>
                </a:solidFill>
                <a:latin typeface="微软雅黑" panose="020B0503020204020204" pitchFamily="34" charset="-122"/>
                <a:ea typeface="微软雅黑" panose="020B0503020204020204" pitchFamily="34" charset="-122"/>
              </a:rPr>
              <a:t>分层抽样等</a:t>
            </a:r>
            <a:r>
              <a:rPr lang="zh-CN" altLang="en-US" dirty="0">
                <a:solidFill>
                  <a:schemeClr val="accent1"/>
                </a:solidFill>
                <a:latin typeface="微软雅黑" panose="020B0503020204020204" pitchFamily="34" charset="-122"/>
                <a:ea typeface="微软雅黑" panose="020B0503020204020204" pitchFamily="34" charset="-122"/>
              </a:rPr>
              <a:t>）</a:t>
            </a:r>
          </a:p>
        </p:txBody>
      </p:sp>
      <p:sp>
        <p:nvSpPr>
          <p:cNvPr id="8" name="矩形 7"/>
          <p:cNvSpPr/>
          <p:nvPr/>
        </p:nvSpPr>
        <p:spPr>
          <a:xfrm>
            <a:off x="2750652" y="5371585"/>
            <a:ext cx="5675476" cy="646331"/>
          </a:xfrm>
          <a:prstGeom prst="rect">
            <a:avLst/>
          </a:prstGeom>
          <a:ln w="12700">
            <a:solidFill>
              <a:srgbClr val="0000FF"/>
            </a:solidFill>
          </a:ln>
        </p:spPr>
        <p:txBody>
          <a:bodyPr wrap="square">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rPr>
              <a:t>评估</a:t>
            </a:r>
            <a:r>
              <a:rPr lang="zh-CN" altLang="en-US" dirty="0" smtClean="0">
                <a:solidFill>
                  <a:srgbClr val="0000FF"/>
                </a:solidFill>
                <a:latin typeface="微软雅黑" panose="020B0503020204020204" pitchFamily="34" charset="-122"/>
                <a:ea typeface="微软雅黑" panose="020B0503020204020204" pitchFamily="34" charset="-122"/>
              </a:rPr>
              <a:t>模拟试验</a:t>
            </a:r>
            <a:r>
              <a:rPr lang="zh-CN" altLang="en-US" dirty="0">
                <a:solidFill>
                  <a:srgbClr val="0000FF"/>
                </a:solidFill>
                <a:latin typeface="微软雅黑" panose="020B0503020204020204" pitchFamily="34" charset="-122"/>
                <a:ea typeface="微软雅黑" panose="020B0503020204020204" pitchFamily="34" charset="-122"/>
              </a:rPr>
              <a:t>结果</a:t>
            </a:r>
            <a:r>
              <a:rPr lang="zh-CN" altLang="en-US" dirty="0">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给出</a:t>
            </a:r>
            <a:r>
              <a:rPr lang="zh-CN" altLang="en-US" dirty="0">
                <a:solidFill>
                  <a:srgbClr val="0000FF"/>
                </a:solidFill>
                <a:latin typeface="微软雅黑" panose="020B0503020204020204" pitchFamily="34" charset="-122"/>
                <a:ea typeface="微软雅黑" panose="020B0503020204020204" pitchFamily="34" charset="-122"/>
              </a:rPr>
              <a:t>问题的</a:t>
            </a:r>
            <a:r>
              <a:rPr lang="zh-CN" altLang="en-US" dirty="0" smtClean="0">
                <a:solidFill>
                  <a:srgbClr val="0000FF"/>
                </a:solidFill>
                <a:latin typeface="微软雅黑" panose="020B0503020204020204" pitchFamily="34" charset="-122"/>
                <a:ea typeface="微软雅黑" panose="020B0503020204020204" pitchFamily="34" charset="-122"/>
              </a:rPr>
              <a:t>估计</a:t>
            </a:r>
            <a:r>
              <a:rPr lang="zh-CN" altLang="en-US" dirty="0" smtClean="0">
                <a:solidFill>
                  <a:schemeClr val="accent1"/>
                </a:solidFill>
                <a:latin typeface="微软雅黑" panose="020B0503020204020204" pitchFamily="34" charset="-122"/>
                <a:ea typeface="微软雅黑" panose="020B0503020204020204" pitchFamily="34" charset="-122"/>
              </a:rPr>
              <a:t>及其</a:t>
            </a:r>
            <a:r>
              <a:rPr lang="zh-CN" altLang="en-US" dirty="0" smtClean="0">
                <a:solidFill>
                  <a:srgbClr val="0000FF"/>
                </a:solidFill>
                <a:latin typeface="微软雅黑" panose="020B0503020204020204" pitchFamily="34" charset="-122"/>
                <a:ea typeface="微软雅黑" panose="020B0503020204020204" pitchFamily="34" charset="-122"/>
              </a:rPr>
              <a:t>精度估计</a:t>
            </a:r>
            <a:r>
              <a:rPr lang="zh-CN" altLang="en-US" dirty="0" smtClean="0">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探讨</a:t>
            </a:r>
            <a:r>
              <a:rPr lang="zh-CN" altLang="en-US" dirty="0" smtClean="0">
                <a:solidFill>
                  <a:srgbClr val="0000FF"/>
                </a:solidFill>
                <a:latin typeface="微软雅黑" panose="020B0503020204020204" pitchFamily="34" charset="-122"/>
                <a:ea typeface="微软雅黑" panose="020B0503020204020204" pitchFamily="34" charset="-122"/>
              </a:rPr>
              <a:t>模型改进、估计方差降低以及</a:t>
            </a:r>
            <a:r>
              <a:rPr lang="zh-CN" altLang="en-US" dirty="0" smtClean="0">
                <a:solidFill>
                  <a:schemeClr val="accent1"/>
                </a:solidFill>
                <a:latin typeface="微软雅黑" panose="020B0503020204020204" pitchFamily="34" charset="-122"/>
                <a:ea typeface="微软雅黑" panose="020B0503020204020204" pitchFamily="34" charset="-122"/>
              </a:rPr>
              <a:t>减少</a:t>
            </a:r>
            <a:r>
              <a:rPr lang="zh-CN" altLang="en-US" dirty="0">
                <a:solidFill>
                  <a:schemeClr val="accent1"/>
                </a:solidFill>
                <a:latin typeface="微软雅黑" panose="020B0503020204020204" pitchFamily="34" charset="-122"/>
                <a:ea typeface="微软雅黑" panose="020B0503020204020204" pitchFamily="34" charset="-122"/>
              </a:rPr>
              <a:t>试验</a:t>
            </a:r>
            <a:r>
              <a:rPr lang="zh-CN" altLang="en-US" dirty="0" smtClean="0">
                <a:solidFill>
                  <a:schemeClr val="accent1"/>
                </a:solidFill>
                <a:latin typeface="微软雅黑" panose="020B0503020204020204" pitchFamily="34" charset="-122"/>
                <a:ea typeface="微软雅黑" panose="020B0503020204020204" pitchFamily="34" charset="-122"/>
              </a:rPr>
              <a:t>费用等</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683568" y="2694982"/>
            <a:ext cx="1641667" cy="369332"/>
          </a:xfrm>
          <a:prstGeom prst="rect">
            <a:avLst/>
          </a:prstGeom>
          <a:solidFill>
            <a:schemeClr val="accent2">
              <a:lumMod val="40000"/>
              <a:lumOff val="60000"/>
            </a:schemeClr>
          </a:solidFill>
          <a:ln>
            <a:solidFill>
              <a:srgbClr val="0000FF"/>
            </a:solidFill>
          </a:ln>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生成</a:t>
            </a:r>
            <a:r>
              <a:rPr lang="zh-CN" altLang="en-US" dirty="0" smtClean="0">
                <a:solidFill>
                  <a:srgbClr val="FF0000"/>
                </a:solidFill>
                <a:latin typeface="微软雅黑" panose="020B0503020204020204" pitchFamily="34" charset="-122"/>
                <a:ea typeface="微软雅黑" panose="020B0503020204020204" pitchFamily="34" charset="-122"/>
              </a:rPr>
              <a:t>随机数</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83568" y="3635732"/>
            <a:ext cx="1641667" cy="369332"/>
          </a:xfrm>
          <a:prstGeom prst="rect">
            <a:avLst/>
          </a:prstGeom>
          <a:solidFill>
            <a:schemeClr val="accent2">
              <a:lumMod val="40000"/>
              <a:lumOff val="60000"/>
            </a:schemeClr>
          </a:solidFill>
          <a:ln>
            <a:solidFill>
              <a:srgbClr val="0000FF"/>
            </a:solidFill>
          </a:ln>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进行</a:t>
            </a:r>
            <a:r>
              <a:rPr lang="zh-CN" altLang="en-US" dirty="0" smtClean="0">
                <a:solidFill>
                  <a:srgbClr val="FF0000"/>
                </a:solidFill>
                <a:latin typeface="微软雅黑" panose="020B0503020204020204" pitchFamily="34" charset="-122"/>
                <a:ea typeface="微软雅黑" panose="020B0503020204020204" pitchFamily="34" charset="-122"/>
              </a:rPr>
              <a:t>随机抽样</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683568" y="4576482"/>
            <a:ext cx="1611543" cy="369332"/>
          </a:xfrm>
          <a:prstGeom prst="rect">
            <a:avLst/>
          </a:prstGeom>
          <a:solidFill>
            <a:schemeClr val="accent2">
              <a:lumMod val="40000"/>
              <a:lumOff val="60000"/>
            </a:schemeClr>
          </a:solidFill>
          <a:ln>
            <a:solidFill>
              <a:srgbClr val="0000FF"/>
            </a:solidFill>
          </a:ln>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求出</a:t>
            </a:r>
            <a:r>
              <a:rPr lang="zh-CN" altLang="en-US" dirty="0">
                <a:solidFill>
                  <a:srgbClr val="FF0000"/>
                </a:solidFill>
                <a:latin typeface="微软雅黑" panose="020B0503020204020204" pitchFamily="34" charset="-122"/>
                <a:ea typeface="微软雅黑" panose="020B0503020204020204" pitchFamily="34" charset="-122"/>
              </a:rPr>
              <a:t>随机</a:t>
            </a:r>
            <a:r>
              <a:rPr lang="zh-CN" altLang="en-US" dirty="0" smtClean="0">
                <a:solidFill>
                  <a:srgbClr val="FF0000"/>
                </a:solidFill>
                <a:latin typeface="微软雅黑" panose="020B0503020204020204" pitchFamily="34" charset="-122"/>
                <a:ea typeface="微软雅黑" panose="020B0503020204020204" pitchFamily="34" charset="-122"/>
              </a:rPr>
              <a:t>解</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2747525" y="4437112"/>
            <a:ext cx="5678603" cy="646331"/>
          </a:xfrm>
          <a:prstGeom prst="rect">
            <a:avLst/>
          </a:prstGeom>
          <a:ln w="12700">
            <a:solidFill>
              <a:srgbClr val="0000FF"/>
            </a:solidFill>
          </a:ln>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按照所建立模型进行</a:t>
            </a:r>
            <a:r>
              <a:rPr lang="zh-CN" altLang="en-US" dirty="0">
                <a:solidFill>
                  <a:srgbClr val="0000FF"/>
                </a:solidFill>
                <a:latin typeface="微软雅黑" panose="020B0503020204020204" pitchFamily="34" charset="-122"/>
                <a:ea typeface="微软雅黑" panose="020B0503020204020204" pitchFamily="34" charset="-122"/>
              </a:rPr>
              <a:t>仿真试验、计算</a:t>
            </a:r>
            <a:r>
              <a:rPr lang="zh-CN" altLang="en-US" dirty="0">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求出问题的</a:t>
            </a:r>
            <a:r>
              <a:rPr lang="zh-CN" altLang="en-US" dirty="0">
                <a:solidFill>
                  <a:srgbClr val="0000FF"/>
                </a:solidFill>
                <a:latin typeface="微软雅黑" panose="020B0503020204020204" pitchFamily="34" charset="-122"/>
                <a:ea typeface="微软雅黑" panose="020B0503020204020204" pitchFamily="34" charset="-122"/>
              </a:rPr>
              <a:t>随机解</a:t>
            </a:r>
          </a:p>
        </p:txBody>
      </p:sp>
      <p:sp>
        <p:nvSpPr>
          <p:cNvPr id="13" name="矩形 12"/>
          <p:cNvSpPr/>
          <p:nvPr/>
        </p:nvSpPr>
        <p:spPr>
          <a:xfrm>
            <a:off x="683568" y="5507940"/>
            <a:ext cx="1611543" cy="369332"/>
          </a:xfrm>
          <a:prstGeom prst="rect">
            <a:avLst/>
          </a:prstGeom>
          <a:solidFill>
            <a:schemeClr val="accent2">
              <a:lumMod val="40000"/>
              <a:lumOff val="60000"/>
            </a:schemeClr>
          </a:solidFill>
          <a:ln>
            <a:solidFill>
              <a:srgbClr val="0000FF"/>
            </a:solidFill>
          </a:ln>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评估</a:t>
            </a:r>
            <a:r>
              <a:rPr lang="zh-CN" altLang="en-US" dirty="0">
                <a:solidFill>
                  <a:srgbClr val="FF0000"/>
                </a:solidFill>
                <a:latin typeface="微软雅黑" panose="020B0503020204020204" pitchFamily="34" charset="-122"/>
                <a:ea typeface="微软雅黑" panose="020B0503020204020204" pitchFamily="34" charset="-122"/>
              </a:rPr>
              <a:t>模拟</a:t>
            </a:r>
            <a:r>
              <a:rPr lang="zh-CN" altLang="en-US" dirty="0" smtClean="0">
                <a:solidFill>
                  <a:srgbClr val="FF0000"/>
                </a:solidFill>
                <a:latin typeface="微软雅黑" panose="020B0503020204020204" pitchFamily="34" charset="-122"/>
                <a:ea typeface="微软雅黑" panose="020B0503020204020204" pitchFamily="34" charset="-122"/>
              </a:rPr>
              <a:t>结果</a:t>
            </a:r>
            <a:endParaRPr lang="zh-CN" altLang="en-US" dirty="0">
              <a:latin typeface="微软雅黑" panose="020B0503020204020204" pitchFamily="34" charset="-122"/>
              <a:ea typeface="微软雅黑" panose="020B0503020204020204" pitchFamily="34" charset="-122"/>
            </a:endParaRPr>
          </a:p>
        </p:txBody>
      </p:sp>
      <p:sp>
        <p:nvSpPr>
          <p:cNvPr id="14" name="下箭头 13"/>
          <p:cNvSpPr/>
          <p:nvPr/>
        </p:nvSpPr>
        <p:spPr>
          <a:xfrm>
            <a:off x="1331640" y="2146115"/>
            <a:ext cx="252446" cy="54886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1331640" y="3086865"/>
            <a:ext cx="252446" cy="54886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1331640" y="4022969"/>
            <a:ext cx="252446" cy="54886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1331640" y="4959073"/>
            <a:ext cx="252446" cy="54886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956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0" y="2470529"/>
            <a:ext cx="5605939"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en-US" altLang="zh-CN" sz="2800" kern="0" dirty="0" smtClean="0">
                <a:solidFill>
                  <a:prstClr val="white"/>
                </a:solidFill>
                <a:latin typeface="微软雅黑" panose="020B0503020204020204" pitchFamily="34" charset="-122"/>
                <a:ea typeface="微软雅黑" panose="020B0503020204020204" pitchFamily="34" charset="-122"/>
              </a:rPr>
              <a:t>1.2 </a:t>
            </a:r>
            <a:r>
              <a:rPr lang="en-US" altLang="zh-CN" sz="2800" kern="0" dirty="0" smtClea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Monte-Carlo</a:t>
            </a:r>
            <a:r>
              <a:rPr lang="zh-CN" altLang="en-US" sz="2800" kern="0" dirty="0" smtClea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特点及</a:t>
            </a:r>
            <a:r>
              <a:rPr lang="zh-CN" altLang="en-US" sz="2800" kern="0" dirty="0" smtClean="0">
                <a:solidFill>
                  <a:prstClr val="white"/>
                </a:solidFill>
                <a:latin typeface="微软雅黑" panose="020B0503020204020204" pitchFamily="34" charset="-122"/>
                <a:ea typeface="微软雅黑" panose="020B0503020204020204" pitchFamily="34" charset="-122"/>
              </a:rPr>
              <a:t>随机数生成</a:t>
            </a:r>
            <a:endParaRPr lang="zh-CN" altLang="en-US" sz="2800" kern="0" dirty="0">
              <a:solidFill>
                <a:prstClr val="white"/>
              </a:solidFill>
              <a:latin typeface="微软雅黑" panose="020B0503020204020204" pitchFamily="34" charset="-122"/>
              <a:ea typeface="微软雅黑" panose="020B0503020204020204" pitchFamily="34" charset="-122"/>
            </a:endParaRP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65940"/>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1</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784313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蒙特卡罗模拟</a:t>
            </a:r>
            <a:r>
              <a:rPr lang="zh-CN" altLang="en-US" dirty="0"/>
              <a:t>的理论基础</a:t>
            </a:r>
          </a:p>
        </p:txBody>
      </p:sp>
      <p:grpSp>
        <p:nvGrpSpPr>
          <p:cNvPr id="4" name="Group 4"/>
          <p:cNvGrpSpPr>
            <a:grpSpLocks/>
          </p:cNvGrpSpPr>
          <p:nvPr/>
        </p:nvGrpSpPr>
        <p:grpSpPr bwMode="auto">
          <a:xfrm>
            <a:off x="1042988" y="2349500"/>
            <a:ext cx="7200900" cy="1150938"/>
            <a:chOff x="0" y="0"/>
            <a:chExt cx="11340" cy="1814"/>
          </a:xfrm>
        </p:grpSpPr>
        <p:graphicFrame>
          <p:nvGraphicFramePr>
            <p:cNvPr id="5" name="Object 5"/>
            <p:cNvGraphicFramePr>
              <a:graphicFrameLocks noChangeAspect="1"/>
            </p:cNvGraphicFramePr>
            <p:nvPr/>
          </p:nvGraphicFramePr>
          <p:xfrm>
            <a:off x="569" y="288"/>
            <a:ext cx="4649" cy="1243"/>
          </p:xfrm>
          <a:graphic>
            <a:graphicData uri="http://schemas.openxmlformats.org/presentationml/2006/ole">
              <mc:AlternateContent xmlns:mc="http://schemas.openxmlformats.org/markup-compatibility/2006">
                <mc:Choice xmlns:v="urn:schemas-microsoft-com:vml" Requires="v">
                  <p:oleObj spid="_x0000_s72114" r:id="rId3" imgW="3567152" imgH="1040948" progId="Equation.3">
                    <p:embed/>
                  </p:oleObj>
                </mc:Choice>
                <mc:Fallback>
                  <p:oleObj r:id="rId3" imgW="3567152" imgH="10409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 y="288"/>
                          <a:ext cx="4649" cy="1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5556" y="114"/>
            <a:ext cx="5064" cy="1529"/>
          </p:xfrm>
          <a:graphic>
            <a:graphicData uri="http://schemas.openxmlformats.org/presentationml/2006/ole">
              <mc:AlternateContent xmlns:mc="http://schemas.openxmlformats.org/markup-compatibility/2006">
                <mc:Choice xmlns:v="urn:schemas-microsoft-com:vml" Requires="v">
                  <p:oleObj spid="_x0000_s72115" r:id="rId5" imgW="1501868" imgH="394412" progId="Equation.3">
                    <p:embed/>
                  </p:oleObj>
                </mc:Choice>
                <mc:Fallback>
                  <p:oleObj r:id="rId5" imgW="1501868" imgH="3944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 y="114"/>
                          <a:ext cx="5064" cy="1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7"/>
            <p:cNvSpPr>
              <a:spLocks noChangeArrowheads="1"/>
            </p:cNvSpPr>
            <p:nvPr/>
          </p:nvSpPr>
          <p:spPr bwMode="auto">
            <a:xfrm>
              <a:off x="0" y="0"/>
              <a:ext cx="11340" cy="1814"/>
            </a:xfrm>
            <a:prstGeom prst="rect">
              <a:avLst/>
            </a:prstGeom>
            <a:solidFill>
              <a:schemeClr val="bg1">
                <a:alpha val="0"/>
              </a:schemeClr>
            </a:solidFill>
            <a:ln w="539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7"/>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grpSp>
      <p:grpSp>
        <p:nvGrpSpPr>
          <p:cNvPr id="8" name="Group 8"/>
          <p:cNvGrpSpPr>
            <a:grpSpLocks/>
          </p:cNvGrpSpPr>
          <p:nvPr/>
        </p:nvGrpSpPr>
        <p:grpSpPr bwMode="auto">
          <a:xfrm>
            <a:off x="1042988" y="4437063"/>
            <a:ext cx="7200900" cy="1368425"/>
            <a:chOff x="0" y="0"/>
            <a:chExt cx="11340" cy="2154"/>
          </a:xfrm>
        </p:grpSpPr>
        <p:sp>
          <p:nvSpPr>
            <p:cNvPr id="11" name="Rectangle 11"/>
            <p:cNvSpPr>
              <a:spLocks noChangeArrowheads="1"/>
            </p:cNvSpPr>
            <p:nvPr/>
          </p:nvSpPr>
          <p:spPr bwMode="auto">
            <a:xfrm>
              <a:off x="0" y="0"/>
              <a:ext cx="11340" cy="2154"/>
            </a:xfrm>
            <a:prstGeom prst="rect">
              <a:avLst/>
            </a:prstGeom>
            <a:solidFill>
              <a:schemeClr val="bg1">
                <a:alpha val="0"/>
              </a:schemeClr>
            </a:solidFill>
            <a:ln w="539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7"/>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graphicFrame>
          <p:nvGraphicFramePr>
            <p:cNvPr id="9" name="Object 9"/>
            <p:cNvGraphicFramePr>
              <a:graphicFrameLocks noChangeAspect="1"/>
            </p:cNvGraphicFramePr>
            <p:nvPr>
              <p:extLst>
                <p:ext uri="{D42A27DB-BD31-4B8C-83A1-F6EECF244321}">
                  <p14:modId xmlns:p14="http://schemas.microsoft.com/office/powerpoint/2010/main" val="1274657002"/>
                </p:ext>
              </p:extLst>
            </p:nvPr>
          </p:nvGraphicFramePr>
          <p:xfrm>
            <a:off x="397" y="0"/>
            <a:ext cx="5798" cy="1884"/>
          </p:xfrm>
          <a:graphic>
            <a:graphicData uri="http://schemas.openxmlformats.org/presentationml/2006/ole">
              <mc:AlternateContent xmlns:mc="http://schemas.openxmlformats.org/markup-compatibility/2006">
                <mc:Choice xmlns:v="urn:schemas-microsoft-com:vml" Requires="v">
                  <p:oleObj spid="_x0000_s72116" name="Equation" r:id="rId8" imgW="1955520" imgH="634680" progId="Equation.DSMT4">
                    <p:embed/>
                  </p:oleObj>
                </mc:Choice>
                <mc:Fallback>
                  <p:oleObj name="Equation" r:id="rId8" imgW="1955520" imgH="634680" progId="Equation.DSMT4">
                    <p:embed/>
                    <p:pic>
                      <p:nvPicPr>
                        <p:cNvPr id="0" name=""/>
                        <p:cNvPicPr>
                          <a:picLocks noChangeAspect="1" noChangeArrowheads="1"/>
                        </p:cNvPicPr>
                        <p:nvPr/>
                      </p:nvPicPr>
                      <p:blipFill>
                        <a:blip r:embed="rId9"/>
                        <a:srcRect/>
                        <a:stretch>
                          <a:fillRect/>
                        </a:stretch>
                      </p:blipFill>
                      <p:spPr bwMode="auto">
                        <a:xfrm>
                          <a:off x="397" y="0"/>
                          <a:ext cx="5798" cy="1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3160995495"/>
                </p:ext>
              </p:extLst>
            </p:nvPr>
          </p:nvGraphicFramePr>
          <p:xfrm>
            <a:off x="6215" y="382"/>
            <a:ext cx="4667" cy="1657"/>
          </p:xfrm>
          <a:graphic>
            <a:graphicData uri="http://schemas.openxmlformats.org/presentationml/2006/ole">
              <mc:AlternateContent xmlns:mc="http://schemas.openxmlformats.org/markup-compatibility/2006">
                <mc:Choice xmlns:v="urn:schemas-microsoft-com:vml" Requires="v">
                  <p:oleObj spid="_x0000_s72117" name="Equation" r:id="rId10" imgW="1218960" imgH="431640" progId="Equation.DSMT4">
                    <p:embed/>
                  </p:oleObj>
                </mc:Choice>
                <mc:Fallback>
                  <p:oleObj name="Equation" r:id="rId10" imgW="1218960" imgH="431640" progId="Equation.DSMT4">
                    <p:embed/>
                    <p:pic>
                      <p:nvPicPr>
                        <p:cNvPr id="0" name=""/>
                        <p:cNvPicPr>
                          <a:picLocks noChangeAspect="1" noChangeArrowheads="1"/>
                        </p:cNvPicPr>
                        <p:nvPr/>
                      </p:nvPicPr>
                      <p:blipFill>
                        <a:blip r:embed="rId11"/>
                        <a:srcRect/>
                        <a:stretch>
                          <a:fillRect/>
                        </a:stretch>
                      </p:blipFill>
                      <p:spPr bwMode="auto">
                        <a:xfrm>
                          <a:off x="6215" y="382"/>
                          <a:ext cx="4667" cy="1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矩形 11"/>
          <p:cNvSpPr/>
          <p:nvPr/>
        </p:nvSpPr>
        <p:spPr>
          <a:xfrm>
            <a:off x="951862" y="1584186"/>
            <a:ext cx="5235216" cy="400110"/>
          </a:xfrm>
          <a:prstGeom prst="rect">
            <a:avLst/>
          </a:prstGeom>
        </p:spPr>
        <p:txBody>
          <a:bodyPr wrap="none">
            <a:spAutoFit/>
          </a:bodyPr>
          <a:lstStyle/>
          <a:p>
            <a:pPr marL="285750" indent="-285750">
              <a:buFont typeface="Wingdings" panose="05000000000000000000" pitchFamily="2" charset="2"/>
              <a:buChar char="p"/>
            </a:pPr>
            <a:r>
              <a:rPr lang="zh-CN" altLang="en-US" sz="2000" b="1" dirty="0">
                <a:solidFill>
                  <a:schemeClr val="accent2"/>
                </a:solidFill>
                <a:latin typeface="微软雅黑" panose="020B0503020204020204" pitchFamily="34" charset="-122"/>
                <a:ea typeface="微软雅黑" panose="020B0503020204020204" pitchFamily="34" charset="-122"/>
              </a:rPr>
              <a:t>大数定律---</a:t>
            </a:r>
            <a:r>
              <a:rPr lang="zh-CN" altLang="en-US" sz="2000" dirty="0">
                <a:solidFill>
                  <a:srgbClr val="FF0000"/>
                </a:solidFill>
                <a:latin typeface="微软雅黑" panose="020B0503020204020204" pitchFamily="34" charset="-122"/>
                <a:ea typeface="微软雅黑" panose="020B0503020204020204" pitchFamily="34" charset="-122"/>
              </a:rPr>
              <a:t>贝努里</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（Bernoulli）</a:t>
            </a:r>
            <a:r>
              <a:rPr lang="zh-CN" altLang="en-US" sz="2000" dirty="0">
                <a:solidFill>
                  <a:srgbClr val="FF0000"/>
                </a:solidFill>
                <a:latin typeface="微软雅黑" panose="020B0503020204020204" pitchFamily="34" charset="-122"/>
                <a:ea typeface="微软雅黑" panose="020B0503020204020204" pitchFamily="34" charset="-122"/>
              </a:rPr>
              <a:t>大数定律</a:t>
            </a:r>
          </a:p>
        </p:txBody>
      </p:sp>
      <p:sp>
        <p:nvSpPr>
          <p:cNvPr id="13" name="矩形 12"/>
          <p:cNvSpPr/>
          <p:nvPr/>
        </p:nvSpPr>
        <p:spPr>
          <a:xfrm>
            <a:off x="899592" y="3888175"/>
            <a:ext cx="2069797" cy="400110"/>
          </a:xfrm>
          <a:prstGeom prst="rect">
            <a:avLst/>
          </a:prstGeom>
        </p:spPr>
        <p:txBody>
          <a:bodyPr wrap="none">
            <a:spAutoFit/>
          </a:bodyPr>
          <a:lstStyle/>
          <a:p>
            <a:pPr marL="342900" indent="-342900">
              <a:buFont typeface="Wingdings" panose="05000000000000000000" pitchFamily="2" charset="2"/>
              <a:buChar char="p"/>
            </a:pPr>
            <a:r>
              <a:rPr lang="zh-CN" altLang="en-US" sz="2000" b="1" dirty="0">
                <a:solidFill>
                  <a:schemeClr val="accent2"/>
                </a:solidFill>
                <a:latin typeface="微软雅黑" panose="020B0503020204020204" pitchFamily="34" charset="-122"/>
                <a:ea typeface="微软雅黑" panose="020B0503020204020204" pitchFamily="34" charset="-122"/>
              </a:rPr>
              <a:t>中心极限定理</a:t>
            </a:r>
          </a:p>
        </p:txBody>
      </p:sp>
    </p:spTree>
    <p:extLst>
      <p:ext uri="{BB962C8B-B14F-4D97-AF65-F5344CB8AC3E}">
        <p14:creationId xmlns:p14="http://schemas.microsoft.com/office/powerpoint/2010/main" val="46027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蒙特卡罗模拟</a:t>
            </a:r>
            <a:r>
              <a:rPr lang="zh-CN" altLang="en-US" dirty="0"/>
              <a:t>的误差分析</a:t>
            </a:r>
          </a:p>
        </p:txBody>
      </p:sp>
      <p:sp>
        <p:nvSpPr>
          <p:cNvPr id="3" name="内容占位符 2"/>
          <p:cNvSpPr>
            <a:spLocks noGrp="1"/>
          </p:cNvSpPr>
          <p:nvPr>
            <p:ph idx="1"/>
          </p:nvPr>
        </p:nvSpPr>
        <p:spPr/>
        <p:txBody>
          <a:bodyPr/>
          <a:lstStyle/>
          <a:p>
            <a:r>
              <a:rPr lang="zh-CN" altLang="en-US" dirty="0"/>
              <a:t>由</a:t>
            </a:r>
            <a:r>
              <a:rPr lang="zh-CN" altLang="en-US" dirty="0">
                <a:solidFill>
                  <a:srgbClr val="0000FF"/>
                </a:solidFill>
              </a:rPr>
              <a:t>中心极限定理</a:t>
            </a:r>
            <a:r>
              <a:rPr lang="zh-CN" altLang="en-US" dirty="0"/>
              <a:t>可知：</a:t>
            </a:r>
          </a:p>
          <a:p>
            <a:endParaRPr lang="zh-CN" altLang="en-US" dirty="0"/>
          </a:p>
          <a:p>
            <a:endParaRPr lang="zh-CN" altLang="en-US" dirty="0"/>
          </a:p>
          <a:p>
            <a:r>
              <a:rPr lang="zh-CN" altLang="en-US" dirty="0"/>
              <a:t>这表明，不等式                                 近似地以概率1</a:t>
            </a:r>
            <a:r>
              <a:rPr lang="zh-CN" altLang="en-US" dirty="0">
                <a:sym typeface="Symbol" panose="05050102010706020507" pitchFamily="18" charset="2"/>
              </a:rPr>
              <a:t>成立。</a:t>
            </a:r>
          </a:p>
          <a:p>
            <a:pPr>
              <a:buNone/>
            </a:pPr>
            <a:endParaRPr lang="zh-CN" altLang="en-US" dirty="0">
              <a:sym typeface="Symbol" panose="05050102010706020507" pitchFamily="18" charset="2"/>
            </a:endParaRPr>
          </a:p>
          <a:p>
            <a:r>
              <a:rPr lang="zh-CN" altLang="en-US" dirty="0">
                <a:sym typeface="Symbol" panose="05050102010706020507" pitchFamily="18" charset="2"/>
              </a:rPr>
              <a:t>上式也表明，      收敛到</a:t>
            </a:r>
            <a:r>
              <a:rPr lang="zh-CN" altLang="en-US" i="1" dirty="0">
                <a:sym typeface="Symbol" panose="05050102010706020507" pitchFamily="18" charset="2"/>
              </a:rPr>
              <a:t> </a:t>
            </a:r>
            <a:r>
              <a:rPr lang="zh-CN" altLang="en-US" dirty="0">
                <a:sym typeface="Symbol" panose="05050102010706020507" pitchFamily="18" charset="2"/>
              </a:rPr>
              <a:t>的阶为</a:t>
            </a:r>
            <a:r>
              <a:rPr lang="zh-CN" altLang="en-US" dirty="0">
                <a:solidFill>
                  <a:srgbClr val="0000FF"/>
                </a:solidFill>
                <a:sym typeface="Symbol" panose="05050102010706020507" pitchFamily="18" charset="2"/>
              </a:rPr>
              <a:t>O(</a:t>
            </a:r>
            <a:r>
              <a:rPr lang="zh-CN" altLang="en-US" i="1" dirty="0">
                <a:solidFill>
                  <a:srgbClr val="0000FF"/>
                </a:solidFill>
                <a:latin typeface="Times New Roman" panose="02020603050405020304" pitchFamily="18" charset="0"/>
                <a:sym typeface="Symbol" panose="05050102010706020507" pitchFamily="18" charset="2"/>
              </a:rPr>
              <a:t>n </a:t>
            </a:r>
            <a:r>
              <a:rPr lang="zh-CN" altLang="en-US" baseline="30000" dirty="0">
                <a:solidFill>
                  <a:srgbClr val="0000FF"/>
                </a:solidFill>
                <a:sym typeface="Symbol" panose="05050102010706020507" pitchFamily="18" charset="2"/>
              </a:rPr>
              <a:t>-1/2</a:t>
            </a:r>
            <a:r>
              <a:rPr lang="zh-CN" altLang="en-US" dirty="0" smtClean="0">
                <a:solidFill>
                  <a:srgbClr val="0000FF"/>
                </a:solidFill>
                <a:sym typeface="Symbol" panose="05050102010706020507" pitchFamily="18" charset="2"/>
              </a:rPr>
              <a:t>)</a:t>
            </a:r>
            <a:endParaRPr lang="zh-CN" altLang="en-US" dirty="0">
              <a:solidFill>
                <a:schemeClr val="hlink"/>
              </a:solidFill>
              <a:sym typeface="Symbol" panose="05050102010706020507" pitchFamily="18" charset="2"/>
            </a:endParaRPr>
          </a:p>
          <a:p>
            <a:endParaRPr lang="zh-CN" altLang="en-US" dirty="0">
              <a:sym typeface="Symbol" panose="05050102010706020507" pitchFamily="18" charset="2"/>
            </a:endParaRPr>
          </a:p>
          <a:p>
            <a:r>
              <a:rPr lang="zh-CN" altLang="en-US" dirty="0"/>
              <a:t>通常</a:t>
            </a:r>
            <a:r>
              <a:rPr lang="zh-CN" altLang="en-US" dirty="0" smtClean="0"/>
              <a:t>，蒙特卡罗方法</a:t>
            </a:r>
            <a:r>
              <a:rPr lang="zh-CN" altLang="en-US" dirty="0"/>
              <a:t>的</a:t>
            </a:r>
            <a:r>
              <a:rPr lang="zh-CN" altLang="en-US" dirty="0">
                <a:solidFill>
                  <a:srgbClr val="0000FF"/>
                </a:solidFill>
              </a:rPr>
              <a:t>误差</a:t>
            </a:r>
            <a:r>
              <a:rPr lang="zh-CN" altLang="en-US" i="1" dirty="0">
                <a:solidFill>
                  <a:srgbClr val="0000FF"/>
                </a:solidFill>
              </a:rPr>
              <a:t>ε </a:t>
            </a:r>
            <a:r>
              <a:rPr lang="zh-CN" altLang="en-US" dirty="0"/>
              <a:t>定义为：</a:t>
            </a:r>
          </a:p>
          <a:p>
            <a:endParaRPr lang="zh-CN" altLang="en-US" dirty="0"/>
          </a:p>
        </p:txBody>
      </p:sp>
      <p:graphicFrame>
        <p:nvGraphicFramePr>
          <p:cNvPr id="4" name="Object 7"/>
          <p:cNvGraphicFramePr>
            <a:graphicFrameLocks noChangeAspect="1"/>
          </p:cNvGraphicFramePr>
          <p:nvPr>
            <p:extLst>
              <p:ext uri="{D42A27DB-BD31-4B8C-83A1-F6EECF244321}">
                <p14:modId xmlns:p14="http://schemas.microsoft.com/office/powerpoint/2010/main" val="746275789"/>
              </p:ext>
            </p:extLst>
          </p:nvPr>
        </p:nvGraphicFramePr>
        <p:xfrm>
          <a:off x="2792413" y="1773238"/>
          <a:ext cx="3014662" cy="849312"/>
        </p:xfrm>
        <a:graphic>
          <a:graphicData uri="http://schemas.openxmlformats.org/presentationml/2006/ole">
            <mc:AlternateContent xmlns:mc="http://schemas.openxmlformats.org/markup-compatibility/2006">
              <mc:Choice xmlns:v="urn:schemas-microsoft-com:vml" Requires="v">
                <p:oleObj spid="_x0000_s73118" name="Equation" r:id="rId3" imgW="1714320" imgH="482400" progId="Equation.DSMT4">
                  <p:embed/>
                </p:oleObj>
              </mc:Choice>
              <mc:Fallback>
                <p:oleObj name="Equation" r:id="rId3" imgW="1714320" imgH="482400" progId="Equation.DSMT4">
                  <p:embed/>
                  <p:pic>
                    <p:nvPicPr>
                      <p:cNvPr id="0" name=""/>
                      <p:cNvPicPr>
                        <a:picLocks noChangeAspect="1" noChangeArrowheads="1"/>
                      </p:cNvPicPr>
                      <p:nvPr/>
                    </p:nvPicPr>
                    <p:blipFill>
                      <a:blip r:embed="rId4"/>
                      <a:srcRect/>
                      <a:stretch>
                        <a:fillRect/>
                      </a:stretch>
                    </p:blipFill>
                    <p:spPr bwMode="auto">
                      <a:xfrm>
                        <a:off x="2792413" y="1773238"/>
                        <a:ext cx="3014662"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750848429"/>
              </p:ext>
            </p:extLst>
          </p:nvPr>
        </p:nvGraphicFramePr>
        <p:xfrm>
          <a:off x="2697617" y="2564904"/>
          <a:ext cx="1884362" cy="823912"/>
        </p:xfrm>
        <a:graphic>
          <a:graphicData uri="http://schemas.openxmlformats.org/presentationml/2006/ole">
            <mc:AlternateContent xmlns:mc="http://schemas.openxmlformats.org/markup-compatibility/2006">
              <mc:Choice xmlns:v="urn:schemas-microsoft-com:vml" Requires="v">
                <p:oleObj spid="_x0000_s73119" name="Equation" r:id="rId5" imgW="1002960" imgH="444240" progId="Equation.DSMT4">
                  <p:embed/>
                </p:oleObj>
              </mc:Choice>
              <mc:Fallback>
                <p:oleObj name="Equation" r:id="rId5" imgW="1002960" imgH="444240" progId="Equation.DSMT4">
                  <p:embed/>
                  <p:pic>
                    <p:nvPicPr>
                      <p:cNvPr id="0" name=""/>
                      <p:cNvPicPr>
                        <a:picLocks noChangeAspect="1" noChangeArrowheads="1"/>
                      </p:cNvPicPr>
                      <p:nvPr/>
                    </p:nvPicPr>
                    <p:blipFill>
                      <a:blip r:embed="rId6"/>
                      <a:srcRect/>
                      <a:stretch>
                        <a:fillRect/>
                      </a:stretch>
                    </p:blipFill>
                    <p:spPr bwMode="auto">
                      <a:xfrm>
                        <a:off x="2697617" y="2564904"/>
                        <a:ext cx="188436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1545469089"/>
              </p:ext>
            </p:extLst>
          </p:nvPr>
        </p:nvGraphicFramePr>
        <p:xfrm>
          <a:off x="2319859" y="3717032"/>
          <a:ext cx="350637" cy="373184"/>
        </p:xfrm>
        <a:graphic>
          <a:graphicData uri="http://schemas.openxmlformats.org/presentationml/2006/ole">
            <mc:AlternateContent xmlns:mc="http://schemas.openxmlformats.org/markup-compatibility/2006">
              <mc:Choice xmlns:v="urn:schemas-microsoft-com:vml" Requires="v">
                <p:oleObj spid="_x0000_s73120" name="Equation" r:id="rId7" imgW="330120" imgH="355320" progId="Equation.DSMT4">
                  <p:embed/>
                </p:oleObj>
              </mc:Choice>
              <mc:Fallback>
                <p:oleObj name="Equation" r:id="rId7" imgW="330120" imgH="355320" progId="Equation.DSMT4">
                  <p:embed/>
                  <p:pic>
                    <p:nvPicPr>
                      <p:cNvPr id="0" name=""/>
                      <p:cNvPicPr>
                        <a:picLocks noChangeAspect="1" noChangeArrowheads="1"/>
                      </p:cNvPicPr>
                      <p:nvPr/>
                    </p:nvPicPr>
                    <p:blipFill>
                      <a:blip r:embed="rId8"/>
                      <a:srcRect/>
                      <a:stretch>
                        <a:fillRect/>
                      </a:stretch>
                    </p:blipFill>
                    <p:spPr bwMode="auto">
                      <a:xfrm>
                        <a:off x="2319859" y="3717032"/>
                        <a:ext cx="350637" cy="373184"/>
                      </a:xfrm>
                      <a:prstGeom prst="rect">
                        <a:avLst/>
                      </a:prstGeom>
                      <a:noFill/>
                      <a:ln>
                        <a:noFill/>
                      </a:ln>
                      <a:effectLs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1762690866"/>
              </p:ext>
            </p:extLst>
          </p:nvPr>
        </p:nvGraphicFramePr>
        <p:xfrm>
          <a:off x="3851920" y="5013176"/>
          <a:ext cx="1239444" cy="876746"/>
        </p:xfrm>
        <a:graphic>
          <a:graphicData uri="http://schemas.openxmlformats.org/presentationml/2006/ole">
            <mc:AlternateContent xmlns:mc="http://schemas.openxmlformats.org/markup-compatibility/2006">
              <mc:Choice xmlns:v="urn:schemas-microsoft-com:vml" Requires="v">
                <p:oleObj spid="_x0000_s73121" name="Equation" r:id="rId9" imgW="622080" imgH="444240" progId="Equation.DSMT4">
                  <p:embed/>
                </p:oleObj>
              </mc:Choice>
              <mc:Fallback>
                <p:oleObj name="Equation" r:id="rId9" imgW="622080" imgH="444240" progId="Equation.DSMT4">
                  <p:embed/>
                  <p:pic>
                    <p:nvPicPr>
                      <p:cNvPr id="0" name=""/>
                      <p:cNvPicPr>
                        <a:picLocks noChangeAspect="1" noChangeArrowheads="1"/>
                      </p:cNvPicPr>
                      <p:nvPr/>
                    </p:nvPicPr>
                    <p:blipFill>
                      <a:blip r:embed="rId10"/>
                      <a:srcRect/>
                      <a:stretch>
                        <a:fillRect/>
                      </a:stretch>
                    </p:blipFill>
                    <p:spPr bwMode="auto">
                      <a:xfrm>
                        <a:off x="3851920" y="5013176"/>
                        <a:ext cx="1239444" cy="87674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57694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蒙特卡罗方法</a:t>
            </a:r>
            <a:r>
              <a:rPr lang="zh-CN" altLang="en-US" dirty="0"/>
              <a:t>优缺点及其适用范围</a:t>
            </a:r>
          </a:p>
        </p:txBody>
      </p:sp>
      <p:sp>
        <p:nvSpPr>
          <p:cNvPr id="3" name="内容占位符 2"/>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Monte Carlo方法及其程序</a:t>
            </a:r>
            <a:r>
              <a:rPr lang="zh-CN" altLang="en-US" b="1" dirty="0">
                <a:solidFill>
                  <a:srgbClr val="0000FF"/>
                </a:solidFill>
                <a:latin typeface="Times New Roman" panose="02020603050405020304" pitchFamily="18" charset="0"/>
                <a:cs typeface="Times New Roman" panose="02020603050405020304" pitchFamily="18" charset="0"/>
              </a:rPr>
              <a:t>结构</a:t>
            </a:r>
            <a:r>
              <a:rPr lang="zh-CN" altLang="en-US" b="1" dirty="0" smtClean="0">
                <a:solidFill>
                  <a:srgbClr val="0000FF"/>
                </a:solidFill>
                <a:latin typeface="Times New Roman" panose="02020603050405020304" pitchFamily="18" charset="0"/>
                <a:cs typeface="Times New Roman" panose="02020603050405020304" pitchFamily="18" charset="0"/>
              </a:rPr>
              <a:t>简单</a:t>
            </a:r>
            <a:endParaRPr lang="en-US" altLang="zh-CN" b="1" dirty="0" smtClean="0">
              <a:solidFill>
                <a:srgbClr val="0000FF"/>
              </a:solidFill>
              <a:latin typeface="Times New Roman" panose="02020603050405020304" pitchFamily="18" charset="0"/>
              <a:cs typeface="Times New Roman" panose="02020603050405020304" pitchFamily="18" charset="0"/>
            </a:endParaRPr>
          </a:p>
          <a:p>
            <a:pPr lvl="1"/>
            <a:r>
              <a:rPr lang="zh-CN" altLang="en-US" dirty="0" smtClean="0">
                <a:solidFill>
                  <a:schemeClr val="accent1"/>
                </a:solidFill>
                <a:latin typeface="Times New Roman" panose="02020603050405020304" pitchFamily="18" charset="0"/>
                <a:cs typeface="Times New Roman" panose="02020603050405020304" pitchFamily="18" charset="0"/>
              </a:rPr>
              <a:t>产生</a:t>
            </a:r>
            <a:r>
              <a:rPr lang="zh-CN" altLang="en-US" dirty="0">
                <a:solidFill>
                  <a:schemeClr val="accent1"/>
                </a:solidFill>
                <a:latin typeface="Times New Roman" panose="02020603050405020304" pitchFamily="18" charset="0"/>
                <a:cs typeface="Times New Roman" panose="02020603050405020304" pitchFamily="18" charset="0"/>
              </a:rPr>
              <a:t>随机数，通过大量</a:t>
            </a:r>
            <a:r>
              <a:rPr lang="zh-CN" altLang="en-US" dirty="0">
                <a:solidFill>
                  <a:srgbClr val="0000FF"/>
                </a:solidFill>
                <a:latin typeface="Times New Roman" panose="02020603050405020304" pitchFamily="18" charset="0"/>
                <a:cs typeface="Times New Roman" panose="02020603050405020304" pitchFamily="18" charset="0"/>
              </a:rPr>
              <a:t>简单重复抽样和简单计算</a:t>
            </a:r>
            <a:r>
              <a:rPr lang="zh-CN" altLang="en-US" dirty="0">
                <a:solidFill>
                  <a:schemeClr val="accent1"/>
                </a:solidFill>
                <a:latin typeface="Times New Roman" panose="02020603050405020304" pitchFamily="18" charset="0"/>
                <a:cs typeface="Times New Roman" panose="02020603050405020304" pitchFamily="18" charset="0"/>
              </a:rPr>
              <a:t>计算相应的</a:t>
            </a:r>
            <a:r>
              <a:rPr lang="zh-CN" altLang="en-US" dirty="0" smtClean="0">
                <a:solidFill>
                  <a:schemeClr val="accent1"/>
                </a:solidFill>
                <a:latin typeface="Times New Roman" panose="02020603050405020304" pitchFamily="18" charset="0"/>
                <a:cs typeface="Times New Roman" panose="02020603050405020304" pitchFamily="18" charset="0"/>
              </a:rPr>
              <a:t>值</a:t>
            </a:r>
            <a:endParaRPr lang="en-US" altLang="zh-CN" dirty="0" smtClean="0">
              <a:solidFill>
                <a:schemeClr val="accent1"/>
              </a:solidFill>
              <a:latin typeface="Times New Roman" panose="02020603050405020304" pitchFamily="18" charset="0"/>
              <a:cs typeface="Times New Roman" panose="02020603050405020304" pitchFamily="18" charset="0"/>
            </a:endParaRPr>
          </a:p>
          <a:p>
            <a:pPr lvl="1"/>
            <a:endParaRPr lang="zh-CN" altLang="en-US" dirty="0">
              <a:solidFill>
                <a:schemeClr val="accent1"/>
              </a:solidFill>
              <a:latin typeface="Times New Roman" panose="02020603050405020304" pitchFamily="18" charset="0"/>
              <a:cs typeface="Times New Roman" panose="02020603050405020304" pitchFamily="18" charset="0"/>
            </a:endParaRPr>
          </a:p>
          <a:p>
            <a:r>
              <a:rPr lang="zh-CN" altLang="en-US" b="1" dirty="0">
                <a:solidFill>
                  <a:srgbClr val="0000FF"/>
                </a:solidFill>
                <a:latin typeface="Times New Roman" panose="02020603050405020304" pitchFamily="18" charset="0"/>
                <a:cs typeface="Times New Roman" panose="02020603050405020304" pitchFamily="18" charset="0"/>
              </a:rPr>
              <a:t>收敛速度与问题维数无关</a:t>
            </a:r>
          </a:p>
          <a:p>
            <a:pPr lvl="1"/>
            <a:r>
              <a:rPr lang="zh-CN" altLang="en-US" dirty="0" smtClean="0">
                <a:solidFill>
                  <a:schemeClr val="accent1"/>
                </a:solidFill>
                <a:latin typeface="Times New Roman" panose="02020603050405020304" pitchFamily="18" charset="0"/>
                <a:cs typeface="Times New Roman" panose="02020603050405020304" pitchFamily="18" charset="0"/>
              </a:rPr>
              <a:t>Monte Carlo</a:t>
            </a:r>
            <a:r>
              <a:rPr lang="zh-CN" altLang="en-US" dirty="0" smtClean="0">
                <a:solidFill>
                  <a:srgbClr val="0000FF"/>
                </a:solidFill>
                <a:latin typeface="Times New Roman" panose="02020603050405020304" pitchFamily="18" charset="0"/>
                <a:cs typeface="Times New Roman" panose="02020603050405020304" pitchFamily="18" charset="0"/>
              </a:rPr>
              <a:t>收敛速度</a:t>
            </a:r>
            <a:r>
              <a:rPr lang="zh-CN" altLang="en-US" dirty="0" smtClean="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只</a:t>
            </a:r>
            <a:r>
              <a:rPr lang="zh-CN" altLang="en-US"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与</a:t>
            </a:r>
            <a:r>
              <a:rPr lang="zh-CN" altLang="en-US"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标准差</a:t>
            </a:r>
            <a:r>
              <a:rPr lang="zh-CN" altLang="en-US"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和</a:t>
            </a:r>
            <a:r>
              <a:rPr lang="zh-CN" altLang="en-US"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样本容量</a:t>
            </a:r>
            <a:r>
              <a:rPr lang="zh-CN" altLang="en-US"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n</a:t>
            </a:r>
            <a:r>
              <a:rPr lang="zh-CN" altLang="en-US"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有关</a:t>
            </a:r>
            <a:r>
              <a:rPr lang="zh-CN" altLang="en-US" dirty="0" smtClean="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与</a:t>
            </a:r>
            <a:r>
              <a:rPr lang="zh-CN" altLang="en-US"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样本所在</a:t>
            </a:r>
            <a:r>
              <a:rPr lang="zh-CN" altLang="en-US"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空间</a:t>
            </a:r>
            <a:r>
              <a:rPr lang="zh-CN" altLang="en-US" dirty="0" smtClean="0">
                <a:solidFill>
                  <a:srgbClr val="0000FF"/>
                </a:solidFill>
                <a:latin typeface="Times New Roman" panose="02020603050405020304" pitchFamily="18" charset="0"/>
                <a:cs typeface="Times New Roman" panose="02020603050405020304" pitchFamily="18" charset="0"/>
              </a:rPr>
              <a:t>维数</a:t>
            </a:r>
            <a:r>
              <a:rPr lang="zh-CN" altLang="en-US" dirty="0" smtClean="0">
                <a:solidFill>
                  <a:schemeClr val="accent1"/>
                </a:solidFill>
                <a:latin typeface="Times New Roman" panose="02020603050405020304" pitchFamily="18" charset="0"/>
                <a:cs typeface="Times New Roman" panose="02020603050405020304" pitchFamily="18" charset="0"/>
              </a:rPr>
              <a:t>无关</a:t>
            </a:r>
            <a:endParaRPr lang="en-US" altLang="zh-CN" dirty="0" smtClean="0">
              <a:solidFill>
                <a:schemeClr val="accent1"/>
              </a:solidFill>
              <a:latin typeface="Times New Roman" panose="02020603050405020304" pitchFamily="18" charset="0"/>
              <a:cs typeface="Times New Roman" panose="02020603050405020304" pitchFamily="18" charset="0"/>
            </a:endParaRPr>
          </a:p>
          <a:p>
            <a:pPr lvl="1"/>
            <a:r>
              <a:rPr lang="zh-CN" altLang="en-US" dirty="0">
                <a:solidFill>
                  <a:schemeClr val="accent1"/>
                </a:solidFill>
                <a:latin typeface="Times New Roman" panose="02020603050405020304" pitchFamily="18" charset="0"/>
                <a:cs typeface="Times New Roman" panose="02020603050405020304" pitchFamily="18" charset="0"/>
              </a:rPr>
              <a:t>Monte Carlo</a:t>
            </a:r>
            <a:r>
              <a:rPr lang="zh-CN" altLang="en-US" dirty="0">
                <a:solidFill>
                  <a:srgbClr val="0000FF"/>
                </a:solidFill>
                <a:latin typeface="Times New Roman" panose="02020603050405020304" pitchFamily="18" charset="0"/>
                <a:cs typeface="Times New Roman" panose="02020603050405020304" pitchFamily="18" charset="0"/>
              </a:rPr>
              <a:t>收敛速度</a:t>
            </a:r>
            <a:r>
              <a:rPr lang="zh-CN" altLang="en-US" dirty="0">
                <a:solidFill>
                  <a:schemeClr val="accent1"/>
                </a:solidFill>
                <a:latin typeface="Times New Roman" panose="02020603050405020304" pitchFamily="18" charset="0"/>
                <a:cs typeface="Times New Roman" panose="02020603050405020304" pitchFamily="18" charset="0"/>
              </a:rPr>
              <a:t>只有</a:t>
            </a:r>
            <a:r>
              <a:rPr lang="zh-CN" altLang="en-US"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O(</a:t>
            </a:r>
            <a:r>
              <a:rPr lang="zh-CN" altLang="en-US"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n </a:t>
            </a:r>
            <a:r>
              <a:rPr lang="zh-CN" altLang="en-US" baseline="30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-1/2</a:t>
            </a:r>
            <a:r>
              <a:rPr lang="zh-CN" altLang="en-US"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rgbClr val="0000FF"/>
                </a:solidFill>
                <a:latin typeface="Times New Roman" panose="02020603050405020304" pitchFamily="18" charset="0"/>
                <a:cs typeface="Times New Roman" panose="02020603050405020304" pitchFamily="18" charset="0"/>
              </a:rPr>
              <a:t>不能解决精确度要求很高的</a:t>
            </a:r>
            <a:r>
              <a:rPr lang="zh-CN" altLang="en-US" dirty="0" smtClean="0">
                <a:solidFill>
                  <a:srgbClr val="0000FF"/>
                </a:solidFill>
                <a:latin typeface="Times New Roman" panose="02020603050405020304" pitchFamily="18" charset="0"/>
                <a:cs typeface="Times New Roman" panose="02020603050405020304" pitchFamily="18" charset="0"/>
              </a:rPr>
              <a:t>问题</a:t>
            </a:r>
            <a:endParaRPr lang="en-US" altLang="zh-CN" dirty="0" smtClean="0">
              <a:solidFill>
                <a:srgbClr val="0000FF"/>
              </a:solidFill>
              <a:latin typeface="Times New Roman" panose="02020603050405020304" pitchFamily="18" charset="0"/>
              <a:cs typeface="Times New Roman" panose="02020603050405020304" pitchFamily="18" charset="0"/>
            </a:endParaRPr>
          </a:p>
          <a:p>
            <a:pPr lvl="1"/>
            <a:endParaRPr lang="zh-CN" altLang="en-US" dirty="0">
              <a:solidFill>
                <a:schemeClr val="accent1"/>
              </a:solidFill>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Monte Carlo方法的</a:t>
            </a:r>
            <a:r>
              <a:rPr lang="zh-CN" altLang="en-US" b="1" dirty="0">
                <a:solidFill>
                  <a:srgbClr val="0000FF"/>
                </a:solidFill>
                <a:latin typeface="Times New Roman" panose="02020603050405020304" pitchFamily="18" charset="0"/>
                <a:cs typeface="Times New Roman" panose="02020603050405020304" pitchFamily="18" charset="0"/>
              </a:rPr>
              <a:t>适用性强</a:t>
            </a:r>
          </a:p>
          <a:p>
            <a:pPr lvl="1"/>
            <a:r>
              <a:rPr lang="zh-CN" altLang="en-US" dirty="0">
                <a:solidFill>
                  <a:schemeClr val="accent1"/>
                </a:solidFill>
                <a:latin typeface="Times New Roman" panose="02020603050405020304" pitchFamily="18" charset="0"/>
                <a:cs typeface="Times New Roman" panose="02020603050405020304" pitchFamily="18" charset="0"/>
              </a:rPr>
              <a:t>Monte Carlo方法对</a:t>
            </a:r>
            <a:r>
              <a:rPr lang="zh-CN" altLang="en-US" dirty="0">
                <a:solidFill>
                  <a:srgbClr val="0000FF"/>
                </a:solidFill>
                <a:latin typeface="Times New Roman" panose="02020603050405020304" pitchFamily="18" charset="0"/>
                <a:cs typeface="Times New Roman" panose="02020603050405020304" pitchFamily="18" charset="0"/>
              </a:rPr>
              <a:t>多维问题的</a:t>
            </a:r>
            <a:r>
              <a:rPr lang="zh-CN" altLang="en-US" dirty="0" smtClean="0">
                <a:solidFill>
                  <a:srgbClr val="0000FF"/>
                </a:solidFill>
                <a:latin typeface="Times New Roman" panose="02020603050405020304" pitchFamily="18" charset="0"/>
                <a:cs typeface="Times New Roman" panose="02020603050405020304" pitchFamily="18" charset="0"/>
              </a:rPr>
              <a:t>适用性，</a:t>
            </a:r>
            <a:r>
              <a:rPr lang="zh-CN" altLang="en-US" dirty="0" smtClean="0">
                <a:solidFill>
                  <a:schemeClr val="accent1"/>
                </a:solidFill>
                <a:latin typeface="Times New Roman" panose="02020603050405020304" pitchFamily="18" charset="0"/>
                <a:cs typeface="Times New Roman" panose="02020603050405020304" pitchFamily="18" charset="0"/>
              </a:rPr>
              <a:t>在</a:t>
            </a:r>
            <a:r>
              <a:rPr lang="zh-CN" altLang="en-US" dirty="0">
                <a:solidFill>
                  <a:schemeClr val="accent1"/>
                </a:solidFill>
                <a:latin typeface="Times New Roman" panose="02020603050405020304" pitchFamily="18" charset="0"/>
                <a:cs typeface="Times New Roman" panose="02020603050405020304" pitchFamily="18" charset="0"/>
              </a:rPr>
              <a:t>解题时</a:t>
            </a:r>
            <a:r>
              <a:rPr lang="zh-CN" altLang="en-US" dirty="0">
                <a:solidFill>
                  <a:srgbClr val="0000FF"/>
                </a:solidFill>
                <a:latin typeface="Times New Roman" panose="02020603050405020304" pitchFamily="18" charset="0"/>
                <a:cs typeface="Times New Roman" panose="02020603050405020304" pitchFamily="18" charset="0"/>
              </a:rPr>
              <a:t>受问题条件限制</a:t>
            </a:r>
            <a:r>
              <a:rPr lang="zh-CN" altLang="en-US" dirty="0">
                <a:solidFill>
                  <a:schemeClr val="accent1"/>
                </a:solidFill>
                <a:latin typeface="Times New Roman" panose="02020603050405020304" pitchFamily="18" charset="0"/>
                <a:cs typeface="Times New Roman" panose="02020603050405020304" pitchFamily="18" charset="0"/>
              </a:rPr>
              <a:t>的影响</a:t>
            </a:r>
            <a:r>
              <a:rPr lang="zh-CN" altLang="en-US" dirty="0" smtClean="0">
                <a:solidFill>
                  <a:srgbClr val="0000FF"/>
                </a:solidFill>
                <a:latin typeface="Times New Roman" panose="02020603050405020304" pitchFamily="18" charset="0"/>
                <a:cs typeface="Times New Roman" panose="02020603050405020304" pitchFamily="18" charset="0"/>
              </a:rPr>
              <a:t>较小</a:t>
            </a:r>
            <a:endParaRPr lang="en-US" altLang="zh-CN" dirty="0" smtClean="0">
              <a:solidFill>
                <a:srgbClr val="0000FF"/>
              </a:solidFill>
              <a:latin typeface="Times New Roman" panose="02020603050405020304" pitchFamily="18" charset="0"/>
              <a:cs typeface="Times New Roman" panose="02020603050405020304" pitchFamily="18" charset="0"/>
            </a:endParaRPr>
          </a:p>
          <a:p>
            <a:pPr lvl="1"/>
            <a:endParaRPr lang="zh-CN" altLang="en-US" dirty="0">
              <a:solidFill>
                <a:srgbClr val="0000FF"/>
              </a:solidFill>
              <a:latin typeface="Times New Roman" panose="02020603050405020304" pitchFamily="18" charset="0"/>
              <a:cs typeface="Times New Roman" panose="02020603050405020304" pitchFamily="18" charset="0"/>
            </a:endParaRPr>
          </a:p>
          <a:p>
            <a:pPr lvl="1">
              <a:buNone/>
            </a:pPr>
            <a:r>
              <a:rPr lang="zh-CN" altLang="en-US" dirty="0">
                <a:solidFill>
                  <a:srgbClr val="0000FF"/>
                </a:solidFill>
                <a:latin typeface="Times New Roman" panose="02020603050405020304" pitchFamily="18" charset="0"/>
                <a:cs typeface="Times New Roman" panose="02020603050405020304" pitchFamily="18" charset="0"/>
              </a:rPr>
              <a:t>    例如：</a:t>
            </a:r>
            <a:r>
              <a:rPr lang="zh-CN" altLang="en-US" dirty="0">
                <a:solidFill>
                  <a:schemeClr val="accent1"/>
                </a:solidFill>
                <a:latin typeface="Times New Roman" panose="02020603050405020304" pitchFamily="18" charset="0"/>
                <a:cs typeface="Times New Roman" panose="02020603050405020304" pitchFamily="18" charset="0"/>
              </a:rPr>
              <a:t>要计算</a:t>
            </a:r>
            <a:r>
              <a:rPr lang="zh-CN" altLang="en-US" i="1" dirty="0">
                <a:solidFill>
                  <a:srgbClr val="0000FF"/>
                </a:solidFill>
                <a:latin typeface="Times New Roman" panose="02020603050405020304" pitchFamily="18" charset="0"/>
                <a:cs typeface="Times New Roman" panose="02020603050405020304" pitchFamily="18" charset="0"/>
              </a:rPr>
              <a:t>s</a:t>
            </a:r>
            <a:r>
              <a:rPr lang="zh-CN" altLang="en-US" dirty="0">
                <a:solidFill>
                  <a:srgbClr val="0000FF"/>
                </a:solidFill>
                <a:latin typeface="Times New Roman" panose="02020603050405020304" pitchFamily="18" charset="0"/>
                <a:cs typeface="Times New Roman" panose="02020603050405020304" pitchFamily="18" charset="0"/>
              </a:rPr>
              <a:t>维</a:t>
            </a:r>
            <a:r>
              <a:rPr lang="zh-CN" altLang="en-US" dirty="0">
                <a:solidFill>
                  <a:schemeClr val="accent1"/>
                </a:solidFill>
                <a:latin typeface="Times New Roman" panose="02020603050405020304" pitchFamily="18" charset="0"/>
                <a:cs typeface="Times New Roman" panose="02020603050405020304" pitchFamily="18" charset="0"/>
              </a:rPr>
              <a:t>空间中的任一区域</a:t>
            </a:r>
            <a:r>
              <a:rPr lang="zh-CN" altLang="en-US" i="1" dirty="0">
                <a:solidFill>
                  <a:srgbClr val="0000FF"/>
                </a:solidFill>
                <a:latin typeface="Times New Roman" panose="02020603050405020304" pitchFamily="18" charset="0"/>
                <a:cs typeface="Times New Roman" panose="02020603050405020304" pitchFamily="18" charset="0"/>
              </a:rPr>
              <a:t>D</a:t>
            </a:r>
            <a:r>
              <a:rPr lang="zh-CN" altLang="en-US" i="1" baseline="-30000" dirty="0">
                <a:solidFill>
                  <a:srgbClr val="0000FF"/>
                </a:solidFill>
                <a:latin typeface="Times New Roman" panose="02020603050405020304" pitchFamily="18" charset="0"/>
                <a:cs typeface="Times New Roman" panose="02020603050405020304" pitchFamily="18" charset="0"/>
              </a:rPr>
              <a:t>s</a:t>
            </a:r>
            <a:r>
              <a:rPr lang="zh-CN" altLang="en-US" dirty="0">
                <a:solidFill>
                  <a:srgbClr val="0000FF"/>
                </a:solidFill>
                <a:latin typeface="Times New Roman" panose="02020603050405020304" pitchFamily="18" charset="0"/>
                <a:cs typeface="Times New Roman" panose="02020603050405020304" pitchFamily="18" charset="0"/>
              </a:rPr>
              <a:t>上</a:t>
            </a:r>
            <a:r>
              <a:rPr lang="zh-CN" altLang="en-US" dirty="0">
                <a:solidFill>
                  <a:schemeClr val="accent1"/>
                </a:solidFill>
                <a:latin typeface="Times New Roman" panose="02020603050405020304" pitchFamily="18" charset="0"/>
                <a:cs typeface="Times New Roman" panose="02020603050405020304" pitchFamily="18" charset="0"/>
              </a:rPr>
              <a:t>的</a:t>
            </a:r>
            <a:r>
              <a:rPr lang="zh-CN" altLang="en-US" dirty="0" smtClean="0">
                <a:solidFill>
                  <a:srgbClr val="0000FF"/>
                </a:solidFill>
                <a:latin typeface="Times New Roman" panose="02020603050405020304" pitchFamily="18" charset="0"/>
                <a:cs typeface="Times New Roman" panose="02020603050405020304" pitchFamily="18" charset="0"/>
              </a:rPr>
              <a:t>积分</a:t>
            </a:r>
            <a:endParaRPr lang="zh-CN" altLang="en-US" dirty="0">
              <a:solidFill>
                <a:srgbClr val="0000FF"/>
              </a:solidFill>
            </a:endParaRPr>
          </a:p>
        </p:txBody>
      </p:sp>
    </p:spTree>
    <p:extLst>
      <p:ext uri="{BB962C8B-B14F-4D97-AF65-F5344CB8AC3E}">
        <p14:creationId xmlns:p14="http://schemas.microsoft.com/office/powerpoint/2010/main" val="73666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zh-CN" dirty="0" err="1"/>
              <a:t>Matlab</a:t>
            </a:r>
            <a:r>
              <a:rPr lang="en-US" altLang="zh-CN" dirty="0"/>
              <a:t> </a:t>
            </a:r>
            <a:r>
              <a:rPr lang="zh-CN" altLang="en-US" dirty="0"/>
              <a:t>中的随机数生成函数</a:t>
            </a:r>
            <a:endParaRPr lang="zh-CN" altLang="zh-CN" b="0" dirty="0" smtClean="0">
              <a:solidFill>
                <a:srgbClr val="66CCFF"/>
              </a:solidFill>
            </a:endParaRPr>
          </a:p>
        </p:txBody>
      </p:sp>
      <p:sp>
        <p:nvSpPr>
          <p:cNvPr id="3" name="矩形 2"/>
          <p:cNvSpPr/>
          <p:nvPr/>
        </p:nvSpPr>
        <p:spPr>
          <a:xfrm>
            <a:off x="634849" y="1164595"/>
            <a:ext cx="8075240" cy="3366563"/>
          </a:xfrm>
          <a:prstGeom prst="rect">
            <a:avLst/>
          </a:prstGeom>
          <a:ln w="28575">
            <a:solidFill>
              <a:srgbClr val="3333FF"/>
            </a:solidFill>
          </a:ln>
        </p:spPr>
        <p:txBody>
          <a:bodyPr wrap="square">
            <a:spAutoFit/>
          </a:bodyPr>
          <a:lstStyle/>
          <a:p>
            <a:pPr marL="342900" indent="-342900" eaLnBrk="1" hangingPunct="1">
              <a:lnSpc>
                <a:spcPct val="150000"/>
              </a:lnSpc>
              <a:buClr>
                <a:srgbClr val="3333FF"/>
              </a:buClr>
              <a:buFont typeface="Wingdings" panose="05000000000000000000" pitchFamily="2" charset="2"/>
              <a:buChar char="p"/>
            </a:pPr>
            <a:r>
              <a:rPr kumimoji="1" lang="en-US" altLang="zh-CN"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rand(</a:t>
            </a:r>
            <a:r>
              <a:rPr kumimoji="1" lang="en-US" altLang="zh-CN" dirty="0" err="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m,n</a:t>
            </a:r>
            <a:r>
              <a:rPr kumimoji="1" lang="en-US" altLang="zh-CN"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0,1</a:t>
            </a:r>
            <a:r>
              <a:rPr kumimoji="1"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均匀分布</a:t>
            </a:r>
            <a:endParaRPr kumimoji="1"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eaLnBrk="1" hangingPunct="1">
              <a:lnSpc>
                <a:spcPct val="150000"/>
              </a:lnSpc>
              <a:buClr>
                <a:srgbClr val="3333FF"/>
              </a:buClr>
              <a:buFont typeface="Wingdings" panose="05000000000000000000" pitchFamily="2" charset="2"/>
              <a:buChar char="p"/>
            </a:pPr>
            <a:r>
              <a:rPr lang="en-US" altLang="zh-CN" dirty="0" err="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unifrnd</a:t>
            </a:r>
            <a:r>
              <a:rPr lang="en-US" altLang="zh-CN"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a,b,m,n</a:t>
            </a:r>
            <a:r>
              <a:rPr lang="en-US" altLang="zh-CN"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均匀分布</a:t>
            </a:r>
            <a:endParaRPr kumimoji="1"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eaLnBrk="1" hangingPunct="1">
              <a:lnSpc>
                <a:spcPct val="150000"/>
              </a:lnSpc>
              <a:buClr>
                <a:srgbClr val="3333FF"/>
              </a:buClr>
              <a:buFont typeface="Wingdings" panose="05000000000000000000" pitchFamily="2" charset="2"/>
              <a:buChar char="p"/>
            </a:pPr>
            <a:r>
              <a:rPr kumimoji="1" lang="en-US" altLang="zh-CN" dirty="0" err="1"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randn</a:t>
            </a:r>
            <a:r>
              <a:rPr kumimoji="1" lang="en-US" altLang="zh-CN"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dirty="0" err="1"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m,n</a:t>
            </a:r>
            <a:r>
              <a:rPr kumimoji="1" lang="en-US" altLang="zh-CN"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标准正态</a:t>
            </a:r>
            <a:endParaRPr kumimoji="1"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eaLnBrk="1" hangingPunct="1">
              <a:lnSpc>
                <a:spcPct val="150000"/>
              </a:lnSpc>
              <a:buClr>
                <a:srgbClr val="3333FF"/>
              </a:buClr>
              <a:buFont typeface="Wingdings" panose="05000000000000000000" pitchFamily="2" charset="2"/>
              <a:buChar char="p"/>
            </a:pPr>
            <a:r>
              <a:rPr lang="en-US" altLang="zh-CN" dirty="0" err="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normrnd</a:t>
            </a:r>
            <a:r>
              <a:rPr lang="en-US" altLang="zh-CN"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mu,sigma,m,n</a:t>
            </a:r>
            <a:r>
              <a:rPr lang="en-US" altLang="zh-CN"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正态分布</a:t>
            </a:r>
            <a:endParaRPr kumimoji="1"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eaLnBrk="1" hangingPunct="1">
              <a:lnSpc>
                <a:spcPct val="150000"/>
              </a:lnSpc>
              <a:buClr>
                <a:srgbClr val="3333FF"/>
              </a:buClr>
              <a:buFont typeface="Wingdings" panose="05000000000000000000" pitchFamily="2" charset="2"/>
              <a:buChar char="p"/>
            </a:pPr>
            <a:r>
              <a:rPr lang="en-US" altLang="zh-CN" dirty="0" err="1"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exprnd</a:t>
            </a:r>
            <a:r>
              <a:rPr lang="en-US" altLang="zh-CN"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theta,m,n</a:t>
            </a:r>
            <a:r>
              <a:rPr lang="en-US" altLang="zh-CN"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指数分布</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 </a:t>
            </a:r>
          </a:p>
          <a:p>
            <a:pPr marL="342900" indent="-342900" eaLnBrk="1" hangingPunct="1">
              <a:lnSpc>
                <a:spcPct val="150000"/>
              </a:lnSpc>
              <a:buClr>
                <a:srgbClr val="3333FF"/>
              </a:buClr>
              <a:buFont typeface="Wingdings" panose="05000000000000000000" pitchFamily="2" charset="2"/>
              <a:buChar char="p"/>
            </a:pPr>
            <a:r>
              <a:rPr lang="en-US" altLang="zh-CN" dirty="0" err="1"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poissrnd</a:t>
            </a:r>
            <a:r>
              <a:rPr lang="en-US" altLang="zh-CN"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lamda,m,n</a:t>
            </a:r>
            <a:r>
              <a:rPr lang="en-US" altLang="zh-CN"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泊松分布</a:t>
            </a:r>
            <a:endPar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eaLnBrk="1" hangingPunct="1">
              <a:lnSpc>
                <a:spcPct val="150000"/>
              </a:lnSpc>
              <a:buClr>
                <a:srgbClr val="3333FF"/>
              </a:buClr>
              <a:buFont typeface="Wingdings" panose="05000000000000000000" pitchFamily="2" charset="2"/>
              <a:buChar char="p"/>
            </a:pPr>
            <a:r>
              <a:rPr lang="en-US" altLang="zh-CN" dirty="0" err="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binornd</a:t>
            </a:r>
            <a:r>
              <a:rPr lang="en-US" altLang="zh-CN"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n,p,m,n</a:t>
            </a:r>
            <a:r>
              <a:rPr lang="en-US" altLang="zh-CN"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二项分布</a:t>
            </a:r>
            <a:endPar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eaLnBrk="1" hangingPunct="1">
              <a:lnSpc>
                <a:spcPct val="150000"/>
              </a:lnSpc>
              <a:buClr>
                <a:srgbClr val="3333FF"/>
              </a:buClr>
              <a:buFont typeface="Wingdings" panose="05000000000000000000" pitchFamily="2" charset="2"/>
              <a:buChar char="p"/>
            </a:pP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 …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5" name="组合 11"/>
          <p:cNvGrpSpPr>
            <a:grpSpLocks noChangeAspect="1"/>
          </p:cNvGrpSpPr>
          <p:nvPr/>
        </p:nvGrpSpPr>
        <p:grpSpPr bwMode="auto">
          <a:xfrm>
            <a:off x="611560" y="4689376"/>
            <a:ext cx="5676504" cy="2124000"/>
            <a:chOff x="1043608" y="2420888"/>
            <a:chExt cx="7488832" cy="3495160"/>
          </a:xfrm>
        </p:grpSpPr>
        <p:grpSp>
          <p:nvGrpSpPr>
            <p:cNvPr id="26" name="组合 9"/>
            <p:cNvGrpSpPr>
              <a:grpSpLocks/>
            </p:cNvGrpSpPr>
            <p:nvPr/>
          </p:nvGrpSpPr>
          <p:grpSpPr bwMode="auto">
            <a:xfrm>
              <a:off x="1043608" y="2420888"/>
              <a:ext cx="6715125" cy="3493393"/>
              <a:chOff x="1428750" y="2500313"/>
              <a:chExt cx="6715125" cy="3493393"/>
            </a:xfrm>
          </p:grpSpPr>
          <p:sp>
            <p:nvSpPr>
              <p:cNvPr id="28" name="矩形 17"/>
              <p:cNvSpPr>
                <a:spLocks noChangeArrowheads="1"/>
              </p:cNvSpPr>
              <p:nvPr/>
            </p:nvSpPr>
            <p:spPr bwMode="auto">
              <a:xfrm>
                <a:off x="1428750" y="2500313"/>
                <a:ext cx="6715125" cy="116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fr-FR" altLang="zh-CN" dirty="0">
                    <a:solidFill>
                      <a:srgbClr val="0033CC"/>
                    </a:solidFill>
                    <a:latin typeface="Times New Roman" panose="02020603050405020304" pitchFamily="18" charset="0"/>
                    <a:cs typeface="Times New Roman" panose="02020603050405020304" pitchFamily="18" charset="0"/>
                  </a:rPr>
                  <a:t>&gt;&gt; hist(</a:t>
                </a:r>
                <a:r>
                  <a:rPr lang="en-US" altLang="zh-CN" dirty="0" err="1">
                    <a:solidFill>
                      <a:srgbClr val="0033CC"/>
                    </a:solidFill>
                    <a:latin typeface="Times New Roman" panose="02020603050405020304" pitchFamily="18" charset="0"/>
                    <a:cs typeface="Times New Roman" panose="02020603050405020304" pitchFamily="18" charset="0"/>
                  </a:rPr>
                  <a:t>poiss</a:t>
                </a:r>
                <a:r>
                  <a:rPr lang="fr-FR" altLang="zh-CN" dirty="0">
                    <a:solidFill>
                      <a:srgbClr val="0033CC"/>
                    </a:solidFill>
                    <a:latin typeface="Times New Roman" panose="02020603050405020304" pitchFamily="18" charset="0"/>
                    <a:cs typeface="Times New Roman" panose="02020603050405020304" pitchFamily="18" charset="0"/>
                  </a:rPr>
                  <a:t>rnd(3,1,1000</a:t>
                </a:r>
                <a:r>
                  <a:rPr lang="fr-FR" altLang="zh-CN" dirty="0" smtClean="0">
                    <a:solidFill>
                      <a:srgbClr val="0033CC"/>
                    </a:solidFill>
                    <a:latin typeface="Times New Roman" panose="02020603050405020304" pitchFamily="18" charset="0"/>
                    <a:cs typeface="Times New Roman" panose="02020603050405020304" pitchFamily="18" charset="0"/>
                  </a:rPr>
                  <a:t>),20</a:t>
                </a:r>
                <a:r>
                  <a:rPr lang="fr-FR" altLang="zh-CN" dirty="0">
                    <a:solidFill>
                      <a:srgbClr val="0033CC"/>
                    </a:solidFill>
                    <a:latin typeface="Times New Roman" panose="02020603050405020304" pitchFamily="18" charset="0"/>
                    <a:cs typeface="Times New Roman" panose="02020603050405020304" pitchFamily="18" charset="0"/>
                  </a:rPr>
                  <a:t>)</a:t>
                </a:r>
              </a:p>
              <a:p>
                <a:pPr eaLnBrk="1" hangingPunct="1"/>
                <a:endParaRPr lang="fr-FR" altLang="zh-CN" dirty="0">
                  <a:solidFill>
                    <a:srgbClr val="0033CC"/>
                  </a:solidFill>
                  <a:latin typeface="Times New Roman" panose="02020603050405020304" pitchFamily="18" charset="0"/>
                  <a:cs typeface="Times New Roman" panose="02020603050405020304" pitchFamily="18" charset="0"/>
                </a:endParaRPr>
              </a:p>
            </p:txBody>
          </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790" y="3148386"/>
                <a:ext cx="3457427" cy="284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27" name="Picture 11" descr="Poisson distribution PMF.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39" y="3140968"/>
              <a:ext cx="3600401" cy="277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0218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一般分布随机数产生方法</a:t>
            </a:r>
          </a:p>
        </p:txBody>
      </p:sp>
      <p:sp>
        <p:nvSpPr>
          <p:cNvPr id="3" name="内容占位符 2"/>
          <p:cNvSpPr>
            <a:spLocks noGrp="1"/>
          </p:cNvSpPr>
          <p:nvPr>
            <p:ph idx="1"/>
          </p:nvPr>
        </p:nvSpPr>
        <p:spPr>
          <a:xfrm>
            <a:off x="400594" y="1366931"/>
            <a:ext cx="8301026" cy="4798373"/>
          </a:xfrm>
        </p:spPr>
        <p:txBody>
          <a:bodyPr>
            <a:normAutofit lnSpcReduction="10000"/>
          </a:bodyPr>
          <a:lstStyle/>
          <a:p>
            <a:r>
              <a:rPr lang="zh-CN" altLang="en-US" dirty="0"/>
              <a:t>基本方法有如下三种：</a:t>
            </a:r>
          </a:p>
          <a:p>
            <a:pPr lvl="1"/>
            <a:r>
              <a:rPr lang="zh-CN" altLang="en-US" dirty="0">
                <a:solidFill>
                  <a:srgbClr val="0000FF"/>
                </a:solidFill>
              </a:rPr>
              <a:t>逆变换法</a:t>
            </a:r>
          </a:p>
          <a:p>
            <a:pPr lvl="1"/>
            <a:r>
              <a:rPr lang="zh-CN" altLang="en-US" dirty="0">
                <a:latin typeface="微软雅黑" panose="020B0503020204020204" pitchFamily="34" charset="-122"/>
                <a:ea typeface="微软雅黑" panose="020B0503020204020204" pitchFamily="34" charset="-122"/>
              </a:rPr>
              <a:t>复合抽样方法</a:t>
            </a:r>
          </a:p>
          <a:p>
            <a:pPr lvl="1"/>
            <a:r>
              <a:rPr lang="zh-CN" altLang="en-US" dirty="0">
                <a:latin typeface="微软雅黑" panose="020B0503020204020204" pitchFamily="34" charset="-122"/>
                <a:ea typeface="微软雅黑" panose="020B0503020204020204" pitchFamily="34" charset="-122"/>
              </a:rPr>
              <a:t>筛选</a:t>
            </a:r>
            <a:r>
              <a:rPr lang="zh-CN" altLang="en-US" dirty="0" smtClean="0">
                <a:latin typeface="微软雅黑" panose="020B0503020204020204" pitchFamily="34" charset="-122"/>
                <a:ea typeface="微软雅黑" panose="020B0503020204020204" pitchFamily="34" charset="-122"/>
              </a:rPr>
              <a:t>法</a:t>
            </a:r>
            <a:endParaRPr lang="en-US" altLang="zh-CN" dirty="0"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r>
              <a:rPr lang="zh-CN" altLang="en-US" dirty="0" smtClean="0">
                <a:solidFill>
                  <a:srgbClr val="0000FF"/>
                </a:solidFill>
                <a:latin typeface="Times New Roman" panose="02020603050405020304" pitchFamily="18" charset="0"/>
                <a:cs typeface="Times New Roman" panose="02020603050405020304" pitchFamily="18" charset="0"/>
              </a:rPr>
              <a:t>定理</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设</a:t>
            </a:r>
            <a:r>
              <a:rPr lang="zh-CN" altLang="en-US" dirty="0">
                <a:latin typeface="Times New Roman" panose="02020603050405020304" pitchFamily="18" charset="0"/>
                <a:cs typeface="Times New Roman" panose="02020603050405020304" pitchFamily="18" charset="0"/>
              </a:rPr>
              <a:t>随机变量</a:t>
            </a:r>
            <a:r>
              <a:rPr lang="en-US" altLang="zh-CN" i="1" dirty="0">
                <a:solidFill>
                  <a:srgbClr val="0000FF"/>
                </a:solidFill>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服从</a:t>
            </a:r>
            <a:r>
              <a:rPr lang="en-US" altLang="zh-CN" dirty="0">
                <a:solidFill>
                  <a:srgbClr val="0000FF"/>
                </a:solidFill>
                <a:latin typeface="Times New Roman" panose="02020603050405020304" pitchFamily="18" charset="0"/>
                <a:cs typeface="Times New Roman" panose="02020603050405020304" pitchFamily="18" charset="0"/>
              </a:rPr>
              <a:t>(0,1)</a:t>
            </a:r>
            <a:r>
              <a:rPr lang="zh-CN" altLang="en-US" dirty="0" smtClean="0">
                <a:latin typeface="Times New Roman" panose="02020603050405020304" pitchFamily="18" charset="0"/>
                <a:cs typeface="Times New Roman" panose="02020603050405020304" pitchFamily="18" charset="0"/>
              </a:rPr>
              <a:t>上均匀分布</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则</a:t>
            </a:r>
            <a:r>
              <a:rPr lang="zh-CN" altLang="zh-CN" i="1" dirty="0">
                <a:solidFill>
                  <a:srgbClr val="0000FF"/>
                </a:solidFill>
                <a:latin typeface="Times New Roman" panose="02020603050405020304" pitchFamily="18" charset="0"/>
                <a:cs typeface="Times New Roman" panose="02020603050405020304" pitchFamily="18" charset="0"/>
              </a:rPr>
              <a:t>X</a:t>
            </a:r>
            <a:r>
              <a:rPr lang="zh-CN" altLang="zh-CN" dirty="0">
                <a:solidFill>
                  <a:srgbClr val="0000FF"/>
                </a:solidFill>
                <a:latin typeface="Times New Roman" panose="02020603050405020304" pitchFamily="18" charset="0"/>
                <a:cs typeface="Times New Roman" panose="02020603050405020304" pitchFamily="18" charset="0"/>
              </a:rPr>
              <a:t>=</a:t>
            </a:r>
            <a:r>
              <a:rPr lang="zh-CN" altLang="zh-CN" i="1" dirty="0">
                <a:solidFill>
                  <a:srgbClr val="0000FF"/>
                </a:solidFill>
                <a:latin typeface="Times New Roman" panose="02020603050405020304" pitchFamily="18" charset="0"/>
                <a:cs typeface="Times New Roman" panose="02020603050405020304" pitchFamily="18" charset="0"/>
              </a:rPr>
              <a:t>F</a:t>
            </a:r>
            <a:r>
              <a:rPr lang="zh-CN" altLang="zh-CN" baseline="30000" dirty="0">
                <a:solidFill>
                  <a:srgbClr val="0000FF"/>
                </a:solidFill>
                <a:latin typeface="Times New Roman" panose="02020603050405020304" pitchFamily="18" charset="0"/>
                <a:cs typeface="Times New Roman" panose="02020603050405020304" pitchFamily="18" charset="0"/>
              </a:rPr>
              <a:t>-1</a:t>
            </a:r>
            <a:r>
              <a:rPr lang="zh-CN" altLang="zh-CN" dirty="0">
                <a:solidFill>
                  <a:srgbClr val="0000FF"/>
                </a:solidFill>
                <a:latin typeface="Times New Roman" panose="02020603050405020304" pitchFamily="18" charset="0"/>
                <a:cs typeface="Times New Roman" panose="02020603050405020304" pitchFamily="18" charset="0"/>
              </a:rPr>
              <a:t>(</a:t>
            </a:r>
            <a:r>
              <a:rPr lang="zh-CN" altLang="zh-CN" i="1" dirty="0">
                <a:solidFill>
                  <a:srgbClr val="0000FF"/>
                </a:solidFill>
                <a:latin typeface="Times New Roman" panose="02020603050405020304" pitchFamily="18" charset="0"/>
                <a:cs typeface="Times New Roman" panose="02020603050405020304" pitchFamily="18" charset="0"/>
              </a:rPr>
              <a:t>U</a:t>
            </a:r>
            <a:r>
              <a:rPr lang="zh-CN" altLang="zh-CN" dirty="0">
                <a:solidFill>
                  <a:srgbClr val="0000FF"/>
                </a:solidFill>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分布函数为</a:t>
            </a:r>
            <a:r>
              <a:rPr lang="en-US" altLang="zh-CN" i="1" dirty="0">
                <a:solidFill>
                  <a:srgbClr val="0000FF"/>
                </a:solidFill>
                <a:latin typeface="Times New Roman" panose="02020603050405020304" pitchFamily="18" charset="0"/>
                <a:cs typeface="Times New Roman" panose="02020603050405020304" pitchFamily="18" charset="0"/>
              </a:rPr>
              <a:t>F(x</a:t>
            </a:r>
            <a:r>
              <a:rPr lang="en-US" altLang="zh-CN" i="1" dirty="0" smtClean="0">
                <a:solidFill>
                  <a:srgbClr val="0000FF"/>
                </a:solidFill>
                <a:latin typeface="Times New Roman" panose="02020603050405020304" pitchFamily="18" charset="0"/>
                <a:cs typeface="Times New Roman" panose="02020603050405020304" pitchFamily="18" charset="0"/>
              </a:rPr>
              <a:t>)</a:t>
            </a:r>
          </a:p>
          <a:p>
            <a:pPr marL="0" indent="0">
              <a:buNone/>
            </a:pP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因此，要产生来自</a:t>
            </a:r>
            <a:r>
              <a:rPr lang="en-US" altLang="zh-CN" i="1" dirty="0">
                <a:solidFill>
                  <a:srgbClr val="0000FF"/>
                </a:solidFill>
                <a:latin typeface="Times New Roman" panose="02020603050405020304" pitchFamily="18" charset="0"/>
                <a:cs typeface="Times New Roman" panose="02020603050405020304" pitchFamily="18" charset="0"/>
              </a:rPr>
              <a:t>F(x)</a:t>
            </a:r>
            <a:r>
              <a:rPr lang="zh-CN" altLang="en-US" dirty="0">
                <a:latin typeface="Times New Roman" panose="02020603050405020304" pitchFamily="18" charset="0"/>
                <a:cs typeface="Times New Roman" panose="02020603050405020304" pitchFamily="18" charset="0"/>
              </a:rPr>
              <a:t>的随机数，只要先产生来自</a:t>
            </a:r>
            <a:r>
              <a:rPr lang="en-US" altLang="zh-CN" i="1" dirty="0">
                <a:solidFill>
                  <a:srgbClr val="0000FF"/>
                </a:solidFill>
                <a:latin typeface="Times New Roman" panose="02020603050405020304" pitchFamily="18" charset="0"/>
                <a:cs typeface="Times New Roman" panose="02020603050405020304" pitchFamily="18" charset="0"/>
              </a:rPr>
              <a:t>U</a:t>
            </a:r>
            <a:r>
              <a:rPr lang="en-US" altLang="zh-CN" dirty="0">
                <a:solidFill>
                  <a:srgbClr val="0000FF"/>
                </a:solidFill>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的随机数，然后</a:t>
            </a:r>
            <a:r>
              <a:rPr lang="zh-CN" altLang="en-US" dirty="0" smtClean="0">
                <a:latin typeface="Times New Roman" panose="02020603050405020304" pitchFamily="18" charset="0"/>
                <a:cs typeface="Times New Roman" panose="02020603050405020304" pitchFamily="18" charset="0"/>
              </a:rPr>
              <a:t>计算</a:t>
            </a:r>
            <a:r>
              <a:rPr lang="zh-CN" altLang="zh-CN" i="1" dirty="0">
                <a:solidFill>
                  <a:srgbClr val="0000FF"/>
                </a:solidFill>
                <a:latin typeface="Times New Roman" panose="02020603050405020304" pitchFamily="18" charset="0"/>
                <a:cs typeface="Times New Roman" panose="02020603050405020304" pitchFamily="18" charset="0"/>
              </a:rPr>
              <a:t>F</a:t>
            </a:r>
            <a:r>
              <a:rPr lang="zh-CN" altLang="zh-CN" baseline="30000" dirty="0">
                <a:solidFill>
                  <a:srgbClr val="0000FF"/>
                </a:solidFill>
                <a:latin typeface="Times New Roman" panose="02020603050405020304" pitchFamily="18" charset="0"/>
                <a:cs typeface="Times New Roman" panose="02020603050405020304" pitchFamily="18" charset="0"/>
              </a:rPr>
              <a:t>-1</a:t>
            </a:r>
            <a:r>
              <a:rPr lang="zh-CN" altLang="zh-CN" dirty="0">
                <a:solidFill>
                  <a:srgbClr val="0000FF"/>
                </a:solidFill>
                <a:latin typeface="Times New Roman" panose="02020603050405020304" pitchFamily="18" charset="0"/>
                <a:cs typeface="Times New Roman" panose="02020603050405020304" pitchFamily="18" charset="0"/>
              </a:rPr>
              <a:t>(</a:t>
            </a:r>
            <a:r>
              <a:rPr lang="zh-CN" altLang="zh-CN" i="1" dirty="0">
                <a:solidFill>
                  <a:srgbClr val="0000FF"/>
                </a:solidFill>
                <a:latin typeface="Times New Roman" panose="02020603050405020304" pitchFamily="18" charset="0"/>
                <a:cs typeface="Times New Roman" panose="02020603050405020304" pitchFamily="18" charset="0"/>
              </a:rPr>
              <a:t>u</a:t>
            </a:r>
            <a:r>
              <a:rPr lang="zh-CN" altLang="zh-CN" dirty="0">
                <a:solidFill>
                  <a:srgbClr val="0000FF"/>
                </a:solidFill>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即</a:t>
            </a:r>
            <a:r>
              <a:rPr lang="zh-CN" altLang="en-US" dirty="0">
                <a:latin typeface="Times New Roman" panose="02020603050405020304" pitchFamily="18" charset="0"/>
                <a:cs typeface="Times New Roman" panose="02020603050405020304" pitchFamily="18" charset="0"/>
              </a:rPr>
              <a:t>可。</a:t>
            </a:r>
          </a:p>
          <a:p>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其</a:t>
            </a:r>
            <a:r>
              <a:rPr lang="zh-CN" altLang="en-US" dirty="0">
                <a:latin typeface="Times New Roman" panose="02020603050405020304" pitchFamily="18" charset="0"/>
                <a:cs typeface="Times New Roman" panose="02020603050405020304" pitchFamily="18" charset="0"/>
              </a:rPr>
              <a:t>步骤</a:t>
            </a:r>
            <a:r>
              <a:rPr lang="zh-CN" altLang="en-US" dirty="0" smtClean="0">
                <a:latin typeface="Times New Roman" panose="02020603050405020304" pitchFamily="18" charset="0"/>
                <a:cs typeface="Times New Roman" panose="02020603050405020304" pitchFamily="18" charset="0"/>
              </a:rPr>
              <a:t>为                                             </a:t>
            </a:r>
            <a:endParaRPr lang="zh-CN" altLang="en-US" dirty="0">
              <a:latin typeface="Times New Roman" panose="02020603050405020304" pitchFamily="18" charset="0"/>
              <a:cs typeface="Times New Roman" panose="02020603050405020304" pitchFamily="18" charset="0"/>
            </a:endParaRPr>
          </a:p>
          <a:p>
            <a:pPr marL="0" indent="0">
              <a:buNone/>
            </a:pPr>
            <a:r>
              <a:rPr lang="zh-CN" altLang="en-US" dirty="0"/>
              <a:t> </a:t>
            </a:r>
          </a:p>
          <a:p>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492511047"/>
              </p:ext>
            </p:extLst>
          </p:nvPr>
        </p:nvGraphicFramePr>
        <p:xfrm>
          <a:off x="2195736" y="5157192"/>
          <a:ext cx="2046288" cy="879475"/>
        </p:xfrm>
        <a:graphic>
          <a:graphicData uri="http://schemas.openxmlformats.org/presentationml/2006/ole">
            <mc:AlternateContent xmlns:mc="http://schemas.openxmlformats.org/markup-compatibility/2006">
              <mc:Choice xmlns:v="urn:schemas-microsoft-com:vml" Requires="v">
                <p:oleObj spid="_x0000_s17743" name="Equation" r:id="rId3" imgW="1130040" imgH="533160" progId="Equation.DSMT4">
                  <p:embed/>
                </p:oleObj>
              </mc:Choice>
              <mc:Fallback>
                <p:oleObj name="Equation" r:id="rId3" imgW="1130040" imgH="533160" progId="Equation.DSMT4">
                  <p:embed/>
                  <p:pic>
                    <p:nvPicPr>
                      <p:cNvPr id="0" name=""/>
                      <p:cNvPicPr>
                        <a:picLocks noChangeAspect="1" noChangeArrowheads="1"/>
                      </p:cNvPicPr>
                      <p:nvPr/>
                    </p:nvPicPr>
                    <p:blipFill>
                      <a:blip r:embed="rId4"/>
                      <a:srcRect/>
                      <a:stretch>
                        <a:fillRect/>
                      </a:stretch>
                    </p:blipFill>
                    <p:spPr bwMode="auto">
                      <a:xfrm>
                        <a:off x="2195736" y="5157192"/>
                        <a:ext cx="2046288" cy="8794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18637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一般分布随机数产生方法</a:t>
            </a:r>
          </a:p>
        </p:txBody>
      </p:sp>
      <p:sp>
        <p:nvSpPr>
          <p:cNvPr id="52" name="内容占位符 2"/>
          <p:cNvSpPr>
            <a:spLocks noGrp="1"/>
          </p:cNvSpPr>
          <p:nvPr>
            <p:ph idx="1"/>
          </p:nvPr>
        </p:nvSpPr>
        <p:spPr>
          <a:xfrm>
            <a:off x="409064" y="1916832"/>
            <a:ext cx="8301026" cy="3490768"/>
          </a:xfrm>
        </p:spPr>
        <p:txBody>
          <a:bodyPr>
            <a:normAutofit/>
          </a:bodyPr>
          <a:lstStyle/>
          <a:p>
            <a:pPr>
              <a:lnSpc>
                <a:spcPct val="125000"/>
              </a:lnSpc>
            </a:pPr>
            <a:r>
              <a:rPr lang="zh-CN" altLang="en-US" sz="1800" dirty="0">
                <a:solidFill>
                  <a:srgbClr val="FF0000"/>
                </a:solidFill>
                <a:latin typeface="Times New Roman" panose="02020603050405020304" pitchFamily="18" charset="0"/>
                <a:cs typeface="Times New Roman" panose="02020603050405020304" pitchFamily="18" charset="0"/>
              </a:rPr>
              <a:t>连续分布：</a:t>
            </a:r>
          </a:p>
          <a:p>
            <a:pPr marL="414000" lvl="1">
              <a:lnSpc>
                <a:spcPct val="125000"/>
              </a:lnSpc>
              <a:buFont typeface="Wingdings" panose="05000000000000000000" pitchFamily="2" charset="2"/>
              <a:buChar char="Ø"/>
            </a:pPr>
            <a:r>
              <a:rPr lang="zh-CN" altLang="en-US" sz="1700" dirty="0">
                <a:solidFill>
                  <a:schemeClr val="accent1"/>
                </a:solidFill>
                <a:latin typeface="17"/>
                <a:cs typeface="Times New Roman" panose="02020603050405020304" pitchFamily="18" charset="0"/>
              </a:rPr>
              <a:t>产生一系列服从[0, 1]均匀分布随机数</a:t>
            </a:r>
            <a:r>
              <a:rPr lang="zh-CN" altLang="en-US" i="1" dirty="0" smtClean="0">
                <a:solidFill>
                  <a:srgbClr val="0000FF"/>
                </a:solidFill>
                <a:latin typeface="17"/>
                <a:cs typeface="Times New Roman" panose="02020603050405020304" pitchFamily="18" charset="0"/>
              </a:rPr>
              <a:t>u</a:t>
            </a:r>
            <a:r>
              <a:rPr lang="zh-CN" altLang="en-US" sz="1400" dirty="0">
                <a:solidFill>
                  <a:srgbClr val="0000FF"/>
                </a:solidFill>
                <a:latin typeface="17"/>
                <a:cs typeface="Times New Roman" panose="02020603050405020304" pitchFamily="18" charset="0"/>
              </a:rPr>
              <a:t>。</a:t>
            </a:r>
          </a:p>
          <a:p>
            <a:pPr marL="414000" lvl="1">
              <a:lnSpc>
                <a:spcPct val="125000"/>
              </a:lnSpc>
              <a:buFont typeface="Wingdings" panose="05000000000000000000" pitchFamily="2" charset="2"/>
              <a:buChar char="Ø"/>
            </a:pPr>
            <a:r>
              <a:rPr lang="zh-CN" altLang="en-US" sz="1600" dirty="0">
                <a:solidFill>
                  <a:schemeClr val="accent1"/>
                </a:solidFill>
                <a:latin typeface="17"/>
                <a:cs typeface="Times New Roman" panose="02020603050405020304" pitchFamily="18" charset="0"/>
              </a:rPr>
              <a:t>对于</a:t>
            </a:r>
            <a:r>
              <a:rPr lang="zh-CN" altLang="en-US" sz="1600" i="1" dirty="0">
                <a:solidFill>
                  <a:srgbClr val="0000FF"/>
                </a:solidFill>
                <a:latin typeface="17"/>
                <a:cs typeface="Times New Roman" panose="02020603050405020304" pitchFamily="18" charset="0"/>
              </a:rPr>
              <a:t>u</a:t>
            </a:r>
            <a:r>
              <a:rPr lang="zh-CN" altLang="en-US" sz="1600" dirty="0">
                <a:solidFill>
                  <a:schemeClr val="accent1"/>
                </a:solidFill>
                <a:latin typeface="17"/>
                <a:cs typeface="Times New Roman" panose="02020603050405020304" pitchFamily="18" charset="0"/>
              </a:rPr>
              <a:t>，利用</a:t>
            </a:r>
            <a:r>
              <a:rPr lang="zh-CN" altLang="en-US" sz="1600" i="1" dirty="0">
                <a:solidFill>
                  <a:srgbClr val="0000FF"/>
                </a:solidFill>
                <a:latin typeface="17"/>
                <a:cs typeface="Times New Roman" panose="02020603050405020304" pitchFamily="18" charset="0"/>
              </a:rPr>
              <a:t>F</a:t>
            </a:r>
            <a:r>
              <a:rPr lang="zh-CN" altLang="en-US" sz="1600" dirty="0">
                <a:solidFill>
                  <a:srgbClr val="0000FF"/>
                </a:solidFill>
                <a:latin typeface="17"/>
                <a:cs typeface="Times New Roman" panose="02020603050405020304" pitchFamily="18" charset="0"/>
              </a:rPr>
              <a:t>(</a:t>
            </a:r>
            <a:r>
              <a:rPr lang="zh-CN" altLang="en-US" sz="1600" i="1" dirty="0">
                <a:solidFill>
                  <a:srgbClr val="0000FF"/>
                </a:solidFill>
                <a:latin typeface="17"/>
                <a:cs typeface="Times New Roman" panose="02020603050405020304" pitchFamily="18" charset="0"/>
              </a:rPr>
              <a:t>x</a:t>
            </a:r>
            <a:r>
              <a:rPr lang="zh-CN" altLang="en-US" sz="1600" dirty="0">
                <a:solidFill>
                  <a:srgbClr val="0000FF"/>
                </a:solidFill>
                <a:latin typeface="17"/>
                <a:cs typeface="Times New Roman" panose="02020603050405020304" pitchFamily="18" charset="0"/>
              </a:rPr>
              <a:t>)=</a:t>
            </a:r>
            <a:r>
              <a:rPr lang="zh-CN" altLang="en-US" sz="1600" i="1" dirty="0">
                <a:solidFill>
                  <a:srgbClr val="0000FF"/>
                </a:solidFill>
                <a:latin typeface="17"/>
                <a:cs typeface="Times New Roman" panose="02020603050405020304" pitchFamily="18" charset="0"/>
              </a:rPr>
              <a:t>u</a:t>
            </a:r>
            <a:r>
              <a:rPr lang="zh-CN" altLang="en-US" sz="1600" dirty="0">
                <a:solidFill>
                  <a:schemeClr val="accent1"/>
                </a:solidFill>
                <a:latin typeface="17"/>
                <a:cs typeface="Times New Roman" panose="02020603050405020304" pitchFamily="18" charset="0"/>
              </a:rPr>
              <a:t>求出</a:t>
            </a:r>
            <a:r>
              <a:rPr lang="zh-CN" altLang="en-US" sz="1600" i="1" dirty="0">
                <a:solidFill>
                  <a:srgbClr val="0000FF"/>
                </a:solidFill>
                <a:latin typeface="17"/>
                <a:cs typeface="Times New Roman" panose="02020603050405020304" pitchFamily="18" charset="0"/>
              </a:rPr>
              <a:t>x</a:t>
            </a:r>
            <a:r>
              <a:rPr lang="zh-CN" altLang="en-US" sz="1600" dirty="0">
                <a:solidFill>
                  <a:schemeClr val="accent1"/>
                </a:solidFill>
                <a:latin typeface="17"/>
                <a:cs typeface="Times New Roman" panose="02020603050405020304" pitchFamily="18" charset="0"/>
              </a:rPr>
              <a:t>, 那么</a:t>
            </a:r>
            <a:r>
              <a:rPr lang="en-US" altLang="zh-CN" sz="1600" i="1" dirty="0">
                <a:solidFill>
                  <a:srgbClr val="0000FF"/>
                </a:solidFill>
                <a:latin typeface="17"/>
                <a:cs typeface="Times New Roman" panose="02020603050405020304" pitchFamily="18" charset="0"/>
              </a:rPr>
              <a:t>x</a:t>
            </a:r>
            <a:r>
              <a:rPr lang="zh-CN" altLang="en-US" sz="1600" dirty="0">
                <a:solidFill>
                  <a:schemeClr val="accent1"/>
                </a:solidFill>
                <a:latin typeface="17"/>
                <a:cs typeface="Times New Roman" panose="02020603050405020304" pitchFamily="18" charset="0"/>
              </a:rPr>
              <a:t>就是我们要的随机数。</a:t>
            </a:r>
            <a:endParaRPr lang="en-US" altLang="zh-CN" sz="1600" dirty="0">
              <a:solidFill>
                <a:schemeClr val="accent1"/>
              </a:solidFill>
              <a:latin typeface="17"/>
              <a:cs typeface="Times New Roman" panose="02020603050405020304" pitchFamily="18" charset="0"/>
            </a:endParaRPr>
          </a:p>
          <a:p>
            <a:pPr marL="414000" lvl="1">
              <a:lnSpc>
                <a:spcPct val="125000"/>
              </a:lnSpc>
              <a:buFont typeface="Wingdings" panose="05000000000000000000" pitchFamily="2" charset="2"/>
              <a:buChar char="Ø"/>
            </a:pPr>
            <a:endParaRPr lang="en-US" altLang="zh-CN" sz="1400" dirty="0">
              <a:latin typeface="Times New Roman" panose="02020603050405020304" pitchFamily="18" charset="0"/>
              <a:cs typeface="Times New Roman" panose="02020603050405020304" pitchFamily="18" charset="0"/>
            </a:endParaRPr>
          </a:p>
          <a:p>
            <a:pPr>
              <a:lnSpc>
                <a:spcPct val="125000"/>
              </a:lnSpc>
            </a:pPr>
            <a:r>
              <a:rPr lang="zh-CN" altLang="en-US" sz="1800" dirty="0">
                <a:solidFill>
                  <a:srgbClr val="FF0000"/>
                </a:solidFill>
                <a:latin typeface="Times New Roman" panose="02020603050405020304" pitchFamily="18" charset="0"/>
                <a:cs typeface="Times New Roman" panose="02020603050405020304" pitchFamily="18" charset="0"/>
              </a:rPr>
              <a:t>离散分布：</a:t>
            </a:r>
          </a:p>
          <a:p>
            <a:pPr marL="396000" lvl="1">
              <a:lnSpc>
                <a:spcPct val="125000"/>
              </a:lnSpc>
              <a:buFont typeface="Wingdings" panose="05000000000000000000" pitchFamily="2" charset="2"/>
              <a:buChar char="Ø"/>
            </a:pPr>
            <a:r>
              <a:rPr lang="zh-CN" altLang="en-US" sz="1600" dirty="0">
                <a:solidFill>
                  <a:schemeClr val="accent1"/>
                </a:solidFill>
                <a:latin typeface="17"/>
                <a:cs typeface="Times New Roman" panose="02020603050405020304" pitchFamily="18" charset="0"/>
              </a:rPr>
              <a:t>将</a:t>
            </a:r>
            <a:r>
              <a:rPr lang="zh-CN" altLang="en-US" sz="1600" dirty="0">
                <a:solidFill>
                  <a:srgbClr val="0000FF"/>
                </a:solidFill>
                <a:latin typeface="17"/>
                <a:cs typeface="Times New Roman" panose="02020603050405020304" pitchFamily="18" charset="0"/>
              </a:rPr>
              <a:t>[0 1]</a:t>
            </a:r>
            <a:r>
              <a:rPr lang="zh-CN" altLang="en-US" sz="1600" dirty="0">
                <a:solidFill>
                  <a:schemeClr val="accent1"/>
                </a:solidFill>
                <a:latin typeface="17"/>
                <a:cs typeface="Times New Roman" panose="02020603050405020304" pitchFamily="18" charset="0"/>
              </a:rPr>
              <a:t>进行</a:t>
            </a:r>
            <a:r>
              <a:rPr lang="zh-CN" altLang="en-US" sz="1600" b="1" dirty="0">
                <a:solidFill>
                  <a:srgbClr val="0000FF"/>
                </a:solidFill>
                <a:latin typeface="17"/>
                <a:cs typeface="Times New Roman" panose="02020603050405020304" pitchFamily="18" charset="0"/>
              </a:rPr>
              <a:t>分割</a:t>
            </a:r>
            <a:r>
              <a:rPr lang="zh-CN" altLang="en-US" sz="1600" dirty="0">
                <a:latin typeface="17"/>
                <a:cs typeface="Times New Roman" panose="02020603050405020304" pitchFamily="18" charset="0"/>
              </a:rPr>
              <a:t>，</a:t>
            </a:r>
            <a:r>
              <a:rPr lang="zh-CN" altLang="en-US" sz="1600" dirty="0">
                <a:solidFill>
                  <a:schemeClr val="accent1"/>
                </a:solidFill>
                <a:latin typeface="17"/>
                <a:cs typeface="Times New Roman" panose="02020603050405020304" pitchFamily="18" charset="0"/>
              </a:rPr>
              <a:t>每个区间对应离散分布的</a:t>
            </a:r>
            <a:r>
              <a:rPr lang="zh-CN" altLang="en-US" sz="1600" b="1" dirty="0">
                <a:solidFill>
                  <a:srgbClr val="0000FF"/>
                </a:solidFill>
                <a:latin typeface="17"/>
                <a:cs typeface="Times New Roman" panose="02020603050405020304" pitchFamily="18" charset="0"/>
              </a:rPr>
              <a:t>可能值</a:t>
            </a:r>
            <a:r>
              <a:rPr lang="zh-CN" altLang="en-US" sz="1600" dirty="0">
                <a:latin typeface="17"/>
                <a:cs typeface="Times New Roman" panose="02020603050405020304" pitchFamily="18" charset="0"/>
              </a:rPr>
              <a:t>，</a:t>
            </a:r>
            <a:r>
              <a:rPr lang="zh-CN" altLang="en-US" sz="1600" dirty="0">
                <a:solidFill>
                  <a:schemeClr val="accent1"/>
                </a:solidFill>
                <a:latin typeface="17"/>
                <a:cs typeface="Times New Roman" panose="02020603050405020304" pitchFamily="18" charset="0"/>
              </a:rPr>
              <a:t>区间长度对应</a:t>
            </a:r>
            <a:r>
              <a:rPr lang="zh-CN" altLang="en-US" sz="1600" b="1" dirty="0">
                <a:solidFill>
                  <a:srgbClr val="0000FF"/>
                </a:solidFill>
                <a:latin typeface="17"/>
                <a:cs typeface="Times New Roman" panose="02020603050405020304" pitchFamily="18" charset="0"/>
              </a:rPr>
              <a:t>概率值</a:t>
            </a:r>
            <a:r>
              <a:rPr lang="zh-CN" altLang="en-US" sz="1600" dirty="0">
                <a:solidFill>
                  <a:srgbClr val="0000FF"/>
                </a:solidFill>
                <a:latin typeface="17"/>
                <a:cs typeface="Times New Roman" panose="02020603050405020304" pitchFamily="18" charset="0"/>
              </a:rPr>
              <a:t>。</a:t>
            </a:r>
          </a:p>
          <a:p>
            <a:pPr marL="413859" lvl="1" indent="-285750">
              <a:lnSpc>
                <a:spcPct val="125000"/>
              </a:lnSpc>
              <a:buFont typeface="Wingdings" panose="05000000000000000000" pitchFamily="2" charset="2"/>
              <a:buChar char="Ø"/>
            </a:pPr>
            <a:r>
              <a:rPr lang="zh-CN" altLang="en-US" sz="1600" dirty="0">
                <a:solidFill>
                  <a:schemeClr val="accent1"/>
                </a:solidFill>
                <a:latin typeface="17"/>
                <a:cs typeface="Times New Roman" panose="02020603050405020304" pitchFamily="18" charset="0"/>
              </a:rPr>
              <a:t>产生服从</a:t>
            </a:r>
            <a:r>
              <a:rPr lang="zh-CN" altLang="en-US" sz="1600" dirty="0">
                <a:solidFill>
                  <a:srgbClr val="0000FF"/>
                </a:solidFill>
                <a:latin typeface="17"/>
                <a:cs typeface="Times New Roman" panose="02020603050405020304" pitchFamily="18" charset="0"/>
              </a:rPr>
              <a:t>[0 1]</a:t>
            </a:r>
            <a:r>
              <a:rPr lang="zh-CN" altLang="en-US" sz="1600" dirty="0">
                <a:solidFill>
                  <a:schemeClr val="accent1"/>
                </a:solidFill>
                <a:latin typeface="17"/>
                <a:cs typeface="Times New Roman" panose="02020603050405020304" pitchFamily="18" charset="0"/>
              </a:rPr>
              <a:t>间</a:t>
            </a:r>
            <a:r>
              <a:rPr lang="zh-CN" altLang="en-US" sz="1600" dirty="0">
                <a:solidFill>
                  <a:srgbClr val="0000FF"/>
                </a:solidFill>
                <a:latin typeface="17"/>
                <a:cs typeface="Times New Roman" panose="02020603050405020304" pitchFamily="18" charset="0"/>
              </a:rPr>
              <a:t>均匀分布</a:t>
            </a:r>
            <a:r>
              <a:rPr lang="zh-CN" altLang="en-US" sz="1600" dirty="0">
                <a:solidFill>
                  <a:schemeClr val="accent1"/>
                </a:solidFill>
                <a:latin typeface="17"/>
                <a:cs typeface="Times New Roman" panose="02020603050405020304" pitchFamily="18" charset="0"/>
              </a:rPr>
              <a:t>的</a:t>
            </a:r>
            <a:r>
              <a:rPr lang="zh-CN" altLang="en-US" sz="1600" dirty="0">
                <a:solidFill>
                  <a:srgbClr val="0000FF"/>
                </a:solidFill>
                <a:latin typeface="17"/>
                <a:cs typeface="Times New Roman" panose="02020603050405020304" pitchFamily="18" charset="0"/>
              </a:rPr>
              <a:t>随机数</a:t>
            </a:r>
            <a:r>
              <a:rPr lang="en-US" altLang="zh-CN" sz="1600" i="1" dirty="0">
                <a:solidFill>
                  <a:srgbClr val="0000FF"/>
                </a:solidFill>
                <a:latin typeface="17"/>
                <a:cs typeface="Times New Roman" panose="02020603050405020304" pitchFamily="18" charset="0"/>
              </a:rPr>
              <a:t>u</a:t>
            </a:r>
            <a:r>
              <a:rPr lang="zh-CN" altLang="en-US" sz="1600" dirty="0">
                <a:solidFill>
                  <a:srgbClr val="0000FF"/>
                </a:solidFill>
                <a:latin typeface="17"/>
                <a:cs typeface="Times New Roman" panose="02020603050405020304" pitchFamily="18" charset="0"/>
              </a:rPr>
              <a:t>。</a:t>
            </a:r>
          </a:p>
          <a:p>
            <a:pPr marL="413859" lvl="1" indent="-285750">
              <a:lnSpc>
                <a:spcPct val="125000"/>
              </a:lnSpc>
              <a:buFont typeface="Wingdings" panose="05000000000000000000" pitchFamily="2" charset="2"/>
              <a:buChar char="Ø"/>
            </a:pPr>
            <a:r>
              <a:rPr lang="zh-CN" altLang="en-US" sz="1600" dirty="0">
                <a:solidFill>
                  <a:schemeClr val="accent1"/>
                </a:solidFill>
                <a:latin typeface="17"/>
                <a:cs typeface="Times New Roman" panose="02020603050405020304" pitchFamily="18" charset="0"/>
              </a:rPr>
              <a:t>对上述每个随机数，</a:t>
            </a:r>
            <a:r>
              <a:rPr lang="zh-CN" altLang="en-US" sz="1600" b="1" dirty="0">
                <a:solidFill>
                  <a:srgbClr val="0000FF"/>
                </a:solidFill>
                <a:latin typeface="17"/>
                <a:cs typeface="Times New Roman" panose="02020603050405020304" pitchFamily="18" charset="0"/>
              </a:rPr>
              <a:t>赋予</a:t>
            </a:r>
            <a:r>
              <a:rPr lang="zh-CN" altLang="en-US" sz="1600" dirty="0">
                <a:solidFill>
                  <a:schemeClr val="accent1"/>
                </a:solidFill>
                <a:latin typeface="17"/>
                <a:cs typeface="Times New Roman" panose="02020603050405020304" pitchFamily="18" charset="0"/>
              </a:rPr>
              <a:t>它所位于区间的</a:t>
            </a:r>
            <a:r>
              <a:rPr lang="zh-CN" altLang="en-US" sz="1600" b="1" dirty="0">
                <a:solidFill>
                  <a:srgbClr val="0000FF"/>
                </a:solidFill>
                <a:latin typeface="17"/>
                <a:cs typeface="Times New Roman" panose="02020603050405020304" pitchFamily="18" charset="0"/>
              </a:rPr>
              <a:t>长度</a:t>
            </a:r>
            <a:r>
              <a:rPr lang="zh-CN" altLang="en-US" sz="1600" dirty="0">
                <a:solidFill>
                  <a:schemeClr val="accent1"/>
                </a:solidFill>
                <a:latin typeface="17"/>
                <a:cs typeface="Times New Roman" panose="02020603050405020304" pitchFamily="18" charset="0"/>
              </a:rPr>
              <a:t>对应的离散分布</a:t>
            </a:r>
            <a:r>
              <a:rPr lang="zh-CN" altLang="en-US" sz="1600" b="1" dirty="0">
                <a:solidFill>
                  <a:srgbClr val="0000FF"/>
                </a:solidFill>
                <a:latin typeface="17"/>
                <a:cs typeface="Times New Roman" panose="02020603050405020304" pitchFamily="18" charset="0"/>
              </a:rPr>
              <a:t>所取值</a:t>
            </a:r>
            <a:r>
              <a:rPr lang="zh-CN" altLang="en-US" sz="1400" dirty="0">
                <a:solidFill>
                  <a:srgbClr val="0000FF"/>
                </a:solidFill>
                <a:latin typeface="Times New Roman" panose="02020603050405020304" pitchFamily="18" charset="0"/>
                <a:cs typeface="Times New Roman" panose="02020603050405020304" pitchFamily="18" charset="0"/>
              </a:rPr>
              <a:t>。</a:t>
            </a:r>
          </a:p>
          <a:p>
            <a:pPr marL="414000" lvl="1">
              <a:lnSpc>
                <a:spcPct val="125000"/>
              </a:lnSpc>
              <a:buFont typeface="Wingdings" panose="05000000000000000000" pitchFamily="2" charset="2"/>
              <a:buChar char="Ø"/>
            </a:pP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63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实习任务</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09063" y="1268760"/>
                <a:ext cx="8301026" cy="5193212"/>
              </a:xfrm>
            </p:spPr>
            <p:txBody>
              <a:bodyPr>
                <a:normAutofit/>
              </a:bodyPr>
              <a:lstStyle/>
              <a:p>
                <a:r>
                  <a:rPr lang="zh-CN" altLang="en-US" b="1" dirty="0" smtClean="0">
                    <a:solidFill>
                      <a:srgbClr val="FF0000"/>
                    </a:solidFill>
                  </a:rPr>
                  <a:t>实习任务</a:t>
                </a:r>
              </a:p>
              <a:p>
                <a:pPr>
                  <a:buSzPct val="90000"/>
                  <a:buFont typeface="Wingdings" panose="05000000000000000000" pitchFamily="2" charset="2"/>
                  <a:buChar char="Ø"/>
                </a:pPr>
                <a:r>
                  <a:rPr lang="zh-CN" altLang="en-US" dirty="0" smtClean="0"/>
                  <a:t>测试</a:t>
                </a:r>
                <a:r>
                  <a:rPr lang="zh-CN" altLang="en-US" dirty="0"/>
                  <a:t>课件</a:t>
                </a:r>
                <a:r>
                  <a:rPr lang="zh-CN" altLang="en-US" dirty="0" smtClean="0"/>
                  <a:t>中例子</a:t>
                </a:r>
                <a:r>
                  <a:rPr lang="zh-CN" altLang="en-US" dirty="0"/>
                  <a:t>，学习、</a:t>
                </a:r>
                <a:r>
                  <a:rPr lang="zh-CN" altLang="en-US" dirty="0" smtClean="0"/>
                  <a:t>了解关于蒙特卡罗模拟的基本流程和相应程序，完成以下实习任务：</a:t>
                </a:r>
                <a:endParaRPr lang="en-US" altLang="zh-CN" dirty="0" smtClean="0"/>
              </a:p>
              <a:p>
                <a:pPr>
                  <a:buSzPct val="90000"/>
                  <a:buFont typeface="Wingdings" panose="05000000000000000000" pitchFamily="2" charset="2"/>
                  <a:buChar char="Ø"/>
                </a:pPr>
                <a:r>
                  <a:rPr lang="en-US" altLang="zh-CN" dirty="0" smtClean="0"/>
                  <a:t>1</a:t>
                </a:r>
                <a:r>
                  <a:rPr lang="zh-CN" altLang="en-US" dirty="0" smtClean="0"/>
                  <a:t>）</a:t>
                </a:r>
                <a:r>
                  <a:rPr lang="en-US" altLang="zh-CN" dirty="0" smtClean="0"/>
                  <a:t>2010</a:t>
                </a:r>
                <a:r>
                  <a:rPr lang="zh-CN" altLang="zh-CN" dirty="0"/>
                  <a:t>年</a:t>
                </a:r>
                <a:r>
                  <a:rPr lang="en-US" altLang="zh-CN" dirty="0"/>
                  <a:t>A</a:t>
                </a:r>
                <a:r>
                  <a:rPr lang="zh-CN" altLang="en-US" dirty="0" smtClean="0"/>
                  <a:t>题 储油罐</a:t>
                </a:r>
                <a:r>
                  <a:rPr lang="zh-CN" altLang="en-US" dirty="0"/>
                  <a:t>的变位识别与罐容表</a:t>
                </a:r>
                <a:r>
                  <a:rPr lang="zh-CN" altLang="en-US" dirty="0" smtClean="0"/>
                  <a:t>标定</a:t>
                </a:r>
                <a:r>
                  <a:rPr lang="zh-CN" altLang="en-US" dirty="0" smtClean="0"/>
                  <a:t>：针对最后推导出的</a:t>
                </a:r>
                <a:r>
                  <a:rPr lang="zh-CN" altLang="en-US" dirty="0"/>
                  <a:t>球冠型</a:t>
                </a:r>
                <a:r>
                  <a:rPr lang="zh-CN" altLang="en-US" dirty="0" smtClean="0"/>
                  <a:t>油罐在不同浮标高度下汽油体积公式，应用蒙特卡洛方法求解其结果，并探讨</a:t>
                </a:r>
                <a:r>
                  <a:rPr lang="zh-CN" altLang="en-US" dirty="0" smtClean="0"/>
                  <a:t>在不同倾斜角对结果的影响</a:t>
                </a:r>
                <a:r>
                  <a:rPr lang="zh-CN" altLang="en-US" dirty="0" smtClean="0"/>
                  <a:t>（</a:t>
                </a:r>
                <a:r>
                  <a:rPr lang="en-US" altLang="zh-CN" dirty="0" smtClean="0"/>
                  <a:t>P2</a:t>
                </a:r>
                <a:r>
                  <a:rPr lang="en-US" altLang="zh-CN" dirty="0" smtClean="0"/>
                  <a:t>7-33</a:t>
                </a:r>
                <a:r>
                  <a:rPr lang="zh-CN" altLang="en-US" dirty="0" smtClean="0"/>
                  <a:t>）</a:t>
                </a:r>
                <a:endParaRPr lang="en-US" altLang="zh-CN" dirty="0"/>
              </a:p>
              <a:p>
                <a:pPr>
                  <a:buSzPct val="90000"/>
                  <a:buFont typeface="Wingdings" panose="05000000000000000000" pitchFamily="2" charset="2"/>
                  <a:buChar char="Ø"/>
                </a:pPr>
                <a:r>
                  <a:rPr lang="en-US" altLang="zh-CN" dirty="0" smtClean="0"/>
                  <a:t>2</a:t>
                </a:r>
                <a:r>
                  <a:rPr lang="zh-CN" altLang="en-US" dirty="0" smtClean="0"/>
                  <a:t>）坎雷</a:t>
                </a:r>
                <a:r>
                  <a:rPr lang="zh-CN" altLang="en-US" dirty="0"/>
                  <a:t>渔业公司</a:t>
                </a:r>
                <a:r>
                  <a:rPr lang="zh-CN" altLang="en-US" dirty="0" smtClean="0"/>
                  <a:t>问题 （</a:t>
                </a:r>
                <a:r>
                  <a:rPr lang="en-US" altLang="zh-CN" dirty="0" smtClean="0"/>
                  <a:t>P49-50</a:t>
                </a:r>
                <a:r>
                  <a:rPr lang="zh-CN" altLang="en-US" dirty="0" smtClean="0"/>
                  <a:t>）</a:t>
                </a:r>
                <a:endParaRPr lang="en-US" altLang="zh-CN" dirty="0" smtClean="0"/>
              </a:p>
              <a:p>
                <a:pPr>
                  <a:buSzPct val="90000"/>
                  <a:buFont typeface="Wingdings" panose="05000000000000000000" pitchFamily="2" charset="2"/>
                  <a:buChar char="Ø"/>
                </a:pPr>
                <a:r>
                  <a:rPr lang="en-US" altLang="zh-CN" dirty="0" smtClean="0"/>
                  <a:t>3</a:t>
                </a:r>
                <a:r>
                  <a:rPr lang="zh-CN" altLang="en-US" dirty="0" smtClean="0"/>
                  <a:t>）排队论模拟：</a:t>
                </a:r>
                <a:endParaRPr lang="en-US" altLang="zh-CN" dirty="0" smtClean="0"/>
              </a:p>
              <a:p>
                <a:pPr lvl="1">
                  <a:buSzPct val="90000"/>
                  <a:buFont typeface="Wingdings" panose="05000000000000000000" pitchFamily="2" charset="2"/>
                  <a:buChar char="Ø"/>
                </a:pPr>
                <a:endParaRPr lang="en-US" altLang="zh-CN" sz="1600" dirty="0" smtClean="0">
                  <a:latin typeface="黑体" panose="02010609060101010101" pitchFamily="49" charset="-122"/>
                  <a:ea typeface="黑体" panose="02010609060101010101" pitchFamily="49" charset="-122"/>
                </a:endParaRPr>
              </a:p>
              <a:p>
                <a:pPr lvl="1">
                  <a:buSzPct val="90000"/>
                  <a:buFont typeface="Wingdings" panose="05000000000000000000" pitchFamily="2" charset="2"/>
                  <a:buChar char="Ø"/>
                </a:pPr>
                <a:r>
                  <a:rPr lang="zh-CN" altLang="en-US" sz="1600" dirty="0" smtClean="0">
                    <a:latin typeface="黑体" panose="02010609060101010101" pitchFamily="49" charset="-122"/>
                    <a:ea typeface="黑体" panose="02010609060101010101" pitchFamily="49" charset="-122"/>
                  </a:rPr>
                  <a:t>某维修中心在周末现只安排一名员工为顾客提供服务，新来维修的顾客到达后，若已有顾客正在接受服务，则需要排队等待，假设来维修的顾客到达过程为</a:t>
                </a:r>
                <a:r>
                  <a:rPr lang="en-US" altLang="zh-CN" sz="1600" dirty="0" smtClean="0">
                    <a:latin typeface="黑体" panose="02010609060101010101" pitchFamily="49" charset="-122"/>
                    <a:ea typeface="黑体" panose="02010609060101010101" pitchFamily="49" charset="-122"/>
                  </a:rPr>
                  <a:t>Poisson</a:t>
                </a:r>
                <a:r>
                  <a:rPr lang="zh-CN" altLang="en-US" sz="1600" dirty="0" smtClean="0">
                    <a:latin typeface="黑体" panose="02010609060101010101" pitchFamily="49" charset="-122"/>
                    <a:ea typeface="黑体" panose="02010609060101010101" pitchFamily="49" charset="-122"/>
                  </a:rPr>
                  <a:t>流，平均</a:t>
                </a:r>
                <a:r>
                  <a:rPr lang="en-US" altLang="zh-CN" sz="1600" dirty="0" smtClean="0">
                    <a:latin typeface="黑体" panose="02010609060101010101" pitchFamily="49" charset="-122"/>
                    <a:ea typeface="黑体" panose="02010609060101010101" pitchFamily="49" charset="-122"/>
                  </a:rPr>
                  <a:t>4</a:t>
                </a:r>
                <a:r>
                  <a:rPr lang="zh-CN" altLang="en-US" sz="1600" dirty="0" smtClean="0">
                    <a:latin typeface="黑体" panose="02010609060101010101" pitchFamily="49" charset="-122"/>
                    <a:ea typeface="黑体" panose="02010609060101010101" pitchFamily="49" charset="-122"/>
                  </a:rPr>
                  <a:t>人</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小时，维修时间服从指数分布，平均需要</a:t>
                </a:r>
                <a:r>
                  <a:rPr lang="en-US" altLang="zh-CN" sz="1600" dirty="0" smtClean="0">
                    <a:latin typeface="黑体" panose="02010609060101010101" pitchFamily="49" charset="-122"/>
                    <a:ea typeface="黑体" panose="02010609060101010101" pitchFamily="49" charset="-122"/>
                  </a:rPr>
                  <a:t>10</a:t>
                </a:r>
                <a:r>
                  <a:rPr lang="zh-CN" altLang="en-US" sz="1600" dirty="0" smtClean="0">
                    <a:latin typeface="黑体" panose="02010609060101010101" pitchFamily="49" charset="-122"/>
                    <a:ea typeface="黑体" panose="02010609060101010101" pitchFamily="49" charset="-122"/>
                  </a:rPr>
                  <a:t>分钟。</a:t>
                </a:r>
                <a:r>
                  <a:rPr lang="zh-CN" altLang="en-US" sz="1600" dirty="0">
                    <a:latin typeface="黑体" panose="02010609060101010101" pitchFamily="49" charset="-122"/>
                    <a:ea typeface="黑体" panose="02010609060101010101" pitchFamily="49" charset="-122"/>
                  </a:rPr>
                  <a:t>试用模拟的</a:t>
                </a:r>
                <a:r>
                  <a:rPr lang="zh-CN" altLang="en-US" sz="1600" dirty="0" smtClean="0">
                    <a:latin typeface="黑体" panose="02010609060101010101" pitchFamily="49" charset="-122"/>
                    <a:ea typeface="黑体" panose="02010609060101010101" pitchFamily="49" charset="-122"/>
                  </a:rPr>
                  <a:t>方法</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a:t>
                </a:r>
                <a:r>
                  <a:rPr lang="en-US" altLang="zh-CN" sz="1600" dirty="0" smtClean="0">
                    <a:latin typeface="黑体" panose="02010609060101010101" pitchFamily="49" charset="-122"/>
                    <a:ea typeface="黑体" panose="02010609060101010101" pitchFamily="49" charset="-122"/>
                  </a:rPr>
                  <a:t>1</a:t>
                </a:r>
                <a:r>
                  <a:rPr lang="zh-CN" altLang="en-US" sz="1600" dirty="0" smtClean="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求</a:t>
                </a:r>
                <a:r>
                  <a:rPr lang="zh-CN" altLang="en-US" sz="1600" dirty="0" smtClean="0">
                    <a:latin typeface="黑体" panose="02010609060101010101" pitchFamily="49" charset="-122"/>
                    <a:ea typeface="黑体" panose="02010609060101010101" pitchFamily="49" charset="-122"/>
                  </a:rPr>
                  <a:t>该系统的队长</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𝐿</m:t>
                        </m:r>
                      </m:e>
                      <m:sub>
                        <m:r>
                          <a:rPr lang="en-US" altLang="zh-CN" sz="1600" b="0" i="1" smtClean="0">
                            <a:latin typeface="Cambria Math" panose="02040503050406030204" pitchFamily="18" charset="0"/>
                          </a:rPr>
                          <m:t>𝑠</m:t>
                        </m:r>
                      </m:sub>
                    </m:sSub>
                  </m:oMath>
                </a14:m>
                <a:r>
                  <a:rPr lang="zh-CN" altLang="en-US" sz="1600" dirty="0" smtClean="0">
                    <a:latin typeface="黑体" panose="02010609060101010101" pitchFamily="49" charset="-122"/>
                    <a:ea typeface="黑体" panose="02010609060101010101" pitchFamily="49" charset="-122"/>
                  </a:rPr>
                  <a:t>、平均逗留时间</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𝑊</m:t>
                        </m:r>
                      </m:e>
                      <m:sub>
                        <m:r>
                          <a:rPr lang="en-US" altLang="zh-CN" sz="1600" b="0" i="1">
                            <a:latin typeface="Cambria Math" panose="02040503050406030204" pitchFamily="18" charset="0"/>
                          </a:rPr>
                          <m:t>𝑠</m:t>
                        </m:r>
                      </m:sub>
                    </m:sSub>
                    <m:r>
                      <a:rPr lang="en-US" altLang="zh-CN" sz="1600" b="0" i="1" smtClean="0">
                        <a:latin typeface="Cambria Math" panose="02040503050406030204" pitchFamily="18" charset="0"/>
                      </a:rPr>
                      <m:t>;</m:t>
                    </m:r>
                    <m:r>
                      <a:rPr lang="zh-CN" altLang="en-US" sz="1600" b="0" i="1">
                        <a:latin typeface="Cambria Math" panose="02040503050406030204" pitchFamily="18" charset="0"/>
                      </a:rPr>
                      <m:t>（</m:t>
                    </m:r>
                  </m:oMath>
                </a14:m>
                <a:r>
                  <a:rPr lang="en-US" altLang="zh-CN" sz="1600" dirty="0" smtClean="0">
                    <a:latin typeface="黑体" panose="02010609060101010101" pitchFamily="49" charset="-122"/>
                    <a:ea typeface="黑体" panose="02010609060101010101" pitchFamily="49" charset="-122"/>
                  </a:rPr>
                  <a:t>2</a:t>
                </a:r>
                <a:r>
                  <a:rPr lang="zh-CN" altLang="en-US" sz="1600" dirty="0" smtClean="0">
                    <a:latin typeface="黑体" panose="02010609060101010101" pitchFamily="49" charset="-122"/>
                    <a:ea typeface="黑体" panose="02010609060101010101" pitchFamily="49" charset="-122"/>
                  </a:rPr>
                  <a:t>）若因为场地限制，中心最多可以容纳</a:t>
                </a:r>
                <a:r>
                  <a:rPr lang="en-US" altLang="zh-CN" sz="1600" dirty="0" smtClean="0">
                    <a:latin typeface="黑体" panose="02010609060101010101" pitchFamily="49" charset="-122"/>
                    <a:ea typeface="黑体" panose="02010609060101010101" pitchFamily="49" charset="-122"/>
                  </a:rPr>
                  <a:t>5</a:t>
                </a:r>
                <a:r>
                  <a:rPr lang="zh-CN" altLang="en-US" sz="1600" dirty="0">
                    <a:latin typeface="黑体" panose="02010609060101010101" pitchFamily="49" charset="-122"/>
                    <a:ea typeface="黑体" panose="02010609060101010101" pitchFamily="49" charset="-122"/>
                  </a:rPr>
                  <a:t>名顾客</a:t>
                </a:r>
                <a:r>
                  <a:rPr lang="zh-CN" altLang="en-US" sz="1600" dirty="0" smtClean="0">
                    <a:latin typeface="黑体" panose="02010609060101010101" pitchFamily="49" charset="-122"/>
                    <a:ea typeface="黑体" panose="02010609060101010101" pitchFamily="49" charset="-122"/>
                  </a:rPr>
                  <a:t>，求系统</a:t>
                </a:r>
                <a:r>
                  <a:rPr lang="zh-CN" altLang="en-US" sz="1600" dirty="0">
                    <a:latin typeface="黑体" panose="02010609060101010101" pitchFamily="49" charset="-122"/>
                    <a:ea typeface="黑体" panose="02010609060101010101" pitchFamily="49" charset="-122"/>
                  </a:rPr>
                  <a:t>的队长</a:t>
                </a:r>
                <a14:m>
                  <m:oMath xmlns:m="http://schemas.openxmlformats.org/officeDocument/2006/math">
                    <m:sSub>
                      <m:sSubPr>
                        <m:ctrlPr>
                          <a:rPr lang="en-US" altLang="zh-CN" sz="1600" i="1">
                            <a:latin typeface="Cambria Math" panose="02040503050406030204" pitchFamily="18" charset="0"/>
                          </a:rPr>
                        </m:ctrlPr>
                      </m:sSubPr>
                      <m:e>
                        <m:r>
                          <a:rPr lang="en-US" altLang="zh-CN" sz="1600" b="0" i="1">
                            <a:latin typeface="Cambria Math" panose="02040503050406030204" pitchFamily="18" charset="0"/>
                          </a:rPr>
                          <m:t>𝐿</m:t>
                        </m:r>
                      </m:e>
                      <m:sub>
                        <m:r>
                          <a:rPr lang="en-US" altLang="zh-CN" sz="1600" b="0" i="1">
                            <a:latin typeface="Cambria Math" panose="02040503050406030204" pitchFamily="18" charset="0"/>
                          </a:rPr>
                          <m:t>𝑠</m:t>
                        </m:r>
                      </m:sub>
                    </m:sSub>
                  </m:oMath>
                </a14:m>
                <a:r>
                  <a:rPr lang="zh-CN" altLang="en-US" sz="1600" dirty="0">
                    <a:latin typeface="黑体" panose="02010609060101010101" pitchFamily="49" charset="-122"/>
                    <a:ea typeface="黑体" panose="02010609060101010101" pitchFamily="49" charset="-122"/>
                  </a:rPr>
                  <a:t>、平均逗留时间</a:t>
                </a:r>
                <a14:m>
                  <m:oMath xmlns:m="http://schemas.openxmlformats.org/officeDocument/2006/math">
                    <m:sSub>
                      <m:sSubPr>
                        <m:ctrlPr>
                          <a:rPr lang="en-US" altLang="zh-CN" sz="1600" i="1">
                            <a:latin typeface="Cambria Math" panose="02040503050406030204" pitchFamily="18" charset="0"/>
                          </a:rPr>
                        </m:ctrlPr>
                      </m:sSubPr>
                      <m:e>
                        <m:r>
                          <a:rPr lang="en-US" altLang="zh-CN" sz="1600" b="0" i="1">
                            <a:latin typeface="Cambria Math" panose="02040503050406030204" pitchFamily="18" charset="0"/>
                          </a:rPr>
                          <m:t>𝑊</m:t>
                        </m:r>
                      </m:e>
                      <m:sub>
                        <m:r>
                          <a:rPr lang="en-US" altLang="zh-CN" sz="1600" b="0" i="1">
                            <a:latin typeface="Cambria Math" panose="02040503050406030204" pitchFamily="18" charset="0"/>
                          </a:rPr>
                          <m:t>𝑠</m:t>
                        </m:r>
                      </m:sub>
                    </m:sSub>
                  </m:oMath>
                </a14:m>
                <a:r>
                  <a:rPr lang="zh-CN" altLang="en-US" sz="1600" dirty="0" smtClean="0">
                    <a:latin typeface="黑体" panose="02010609060101010101" pitchFamily="49" charset="-122"/>
                    <a:ea typeface="黑体" panose="02010609060101010101" pitchFamily="49" charset="-122"/>
                  </a:rPr>
                  <a:t>以及系统的损失率</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𝑙𝑜𝑠𝑡</m:t>
                        </m:r>
                      </m:sub>
                    </m:sSub>
                  </m:oMath>
                </a14:m>
                <a:r>
                  <a:rPr lang="zh-CN" altLang="en-US" sz="1600" dirty="0" smtClean="0">
                    <a:latin typeface="黑体" panose="02010609060101010101" pitchFamily="49" charset="-122"/>
                    <a:ea typeface="黑体" panose="02010609060101010101" pitchFamily="49" charset="-122"/>
                  </a:rPr>
                  <a:t>（因为超容量而损失的顾客）。</a:t>
                </a:r>
                <a:endParaRPr lang="en-US" altLang="zh-CN" sz="1600" dirty="0" smtClean="0">
                  <a:latin typeface="黑体" panose="02010609060101010101" pitchFamily="49" charset="-122"/>
                  <a:ea typeface="黑体" panose="02010609060101010101" pitchFamily="49" charset="-122"/>
                </a:endParaRPr>
              </a:p>
              <a:p>
                <a:pPr>
                  <a:buSzPct val="90000"/>
                  <a:buFont typeface="Wingdings" panose="05000000000000000000" pitchFamily="2" charset="2"/>
                  <a:buChar char="Ø"/>
                </a:pPr>
                <a:endParaRPr lang="zh-CN" altLang="en-US" dirty="0"/>
              </a:p>
              <a:p>
                <a:endParaRPr lang="zh-CN" altLang="en-US"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09063" y="1268760"/>
                <a:ext cx="8301026" cy="5193212"/>
              </a:xfrm>
              <a:blipFill>
                <a:blip r:embed="rId2"/>
                <a:stretch>
                  <a:fillRect l="-734" t="-822" r="-40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905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FF"/>
                </a:solidFill>
                <a:latin typeface="Times New Roman" panose="02020603050405020304" pitchFamily="18" charset="0"/>
                <a:cs typeface="Times New Roman" panose="02020603050405020304" pitchFamily="18" charset="0"/>
              </a:rPr>
              <a:t>离散型分布</a:t>
            </a:r>
          </a:p>
        </p:txBody>
      </p:sp>
      <p:graphicFrame>
        <p:nvGraphicFramePr>
          <p:cNvPr id="4" name="Object 4"/>
          <p:cNvGraphicFramePr>
            <a:graphicFrameLocks noChangeAspect="1"/>
          </p:cNvGraphicFramePr>
          <p:nvPr>
            <p:extLst>
              <p:ext uri="{D42A27DB-BD31-4B8C-83A1-F6EECF244321}">
                <p14:modId xmlns:p14="http://schemas.microsoft.com/office/powerpoint/2010/main" val="1240496648"/>
              </p:ext>
            </p:extLst>
          </p:nvPr>
        </p:nvGraphicFramePr>
        <p:xfrm>
          <a:off x="1046163" y="2879725"/>
          <a:ext cx="2246312" cy="720725"/>
        </p:xfrm>
        <a:graphic>
          <a:graphicData uri="http://schemas.openxmlformats.org/presentationml/2006/ole">
            <mc:AlternateContent xmlns:mc="http://schemas.openxmlformats.org/markup-compatibility/2006">
              <mc:Choice xmlns:v="urn:schemas-microsoft-com:vml" Requires="v">
                <p:oleObj spid="_x0000_s90602" name="Equation" r:id="rId3" imgW="1333440" imgH="431640" progId="Equation.DSMT4">
                  <p:embed/>
                </p:oleObj>
              </mc:Choice>
              <mc:Fallback>
                <p:oleObj name="Equation" r:id="rId3" imgW="1333440" imgH="431640" progId="Equation.DSMT4">
                  <p:embed/>
                  <p:pic>
                    <p:nvPicPr>
                      <p:cNvPr id="0" name=""/>
                      <p:cNvPicPr>
                        <a:picLocks noChangeAspect="1" noChangeArrowheads="1"/>
                      </p:cNvPicPr>
                      <p:nvPr/>
                    </p:nvPicPr>
                    <p:blipFill>
                      <a:blip r:embed="rId4"/>
                      <a:srcRect/>
                      <a:stretch>
                        <a:fillRect/>
                      </a:stretch>
                    </p:blipFill>
                    <p:spPr bwMode="auto">
                      <a:xfrm>
                        <a:off x="1046163" y="2879725"/>
                        <a:ext cx="2246312" cy="720725"/>
                      </a:xfrm>
                      <a:prstGeom prst="rect">
                        <a:avLst/>
                      </a:prstGeom>
                      <a:noFill/>
                      <a:ln>
                        <a:noFill/>
                      </a:ln>
                      <a:effectLst/>
                    </p:spPr>
                  </p:pic>
                </p:oleObj>
              </mc:Fallback>
            </mc:AlternateContent>
          </a:graphicData>
        </a:graphic>
      </p:graphicFrame>
      <p:sp>
        <p:nvSpPr>
          <p:cNvPr id="5" name="Rectangle 5"/>
          <p:cNvSpPr>
            <a:spLocks noRot="1" noChangeArrowheads="1"/>
          </p:cNvSpPr>
          <p:nvPr/>
        </p:nvSpPr>
        <p:spPr bwMode="auto">
          <a:xfrm>
            <a:off x="606425" y="2995613"/>
            <a:ext cx="437183" cy="43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即</a:t>
            </a:r>
          </a:p>
        </p:txBody>
      </p:sp>
      <p:graphicFrame>
        <p:nvGraphicFramePr>
          <p:cNvPr id="6" name="Object 6"/>
          <p:cNvGraphicFramePr>
            <a:graphicFrameLocks noChangeAspect="1"/>
          </p:cNvGraphicFramePr>
          <p:nvPr>
            <p:extLst>
              <p:ext uri="{D42A27DB-BD31-4B8C-83A1-F6EECF244321}">
                <p14:modId xmlns:p14="http://schemas.microsoft.com/office/powerpoint/2010/main" val="1998632041"/>
              </p:ext>
            </p:extLst>
          </p:nvPr>
        </p:nvGraphicFramePr>
        <p:xfrm>
          <a:off x="563044" y="1711600"/>
          <a:ext cx="2442859" cy="393840"/>
        </p:xfrm>
        <a:graphic>
          <a:graphicData uri="http://schemas.openxmlformats.org/presentationml/2006/ole">
            <mc:AlternateContent xmlns:mc="http://schemas.openxmlformats.org/markup-compatibility/2006">
              <mc:Choice xmlns:v="urn:schemas-microsoft-com:vml" Requires="v">
                <p:oleObj spid="_x0000_s90603" name="Equation" r:id="rId5" imgW="1226654" imgH="217220" progId="Equation.DSMT4">
                  <p:embed/>
                </p:oleObj>
              </mc:Choice>
              <mc:Fallback>
                <p:oleObj name="Equation" r:id="rId5" imgW="1226654" imgH="2172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044" y="1711600"/>
                        <a:ext cx="2442859" cy="393840"/>
                      </a:xfrm>
                      <a:prstGeom prst="rect">
                        <a:avLst/>
                      </a:prstGeom>
                      <a:noFill/>
                      <a:ln>
                        <a:noFill/>
                      </a:ln>
                      <a:effectLst/>
                    </p:spPr>
                  </p:pic>
                </p:oleObj>
              </mc:Fallback>
            </mc:AlternateContent>
          </a:graphicData>
        </a:graphic>
      </p:graphicFrame>
      <p:sp>
        <p:nvSpPr>
          <p:cNvPr id="7" name="Rectangle 7"/>
          <p:cNvSpPr>
            <a:spLocks noChangeArrowheads="1"/>
          </p:cNvSpPr>
          <p:nvPr/>
        </p:nvSpPr>
        <p:spPr bwMode="auto">
          <a:xfrm>
            <a:off x="2755178" y="2208958"/>
            <a:ext cx="214353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chemeClr val="hlink"/>
              </a:buClr>
              <a:buSzPct val="75000"/>
              <a:buFont typeface="Wingdings" panose="05000000000000000000" pitchFamily="2" charset="2"/>
              <a:buNone/>
            </a:pPr>
            <a:r>
              <a:rPr lang="zh-CN" altLang="zh-CN" sz="2400" dirty="0">
                <a:latin typeface="Times New Roman" panose="02020603050405020304" pitchFamily="18" charset="0"/>
                <a:cs typeface="Times New Roman" panose="02020603050405020304" pitchFamily="18" charset="0"/>
              </a:rPr>
              <a:t>=inf{</a:t>
            </a:r>
            <a:r>
              <a:rPr lang="zh-CN" altLang="zh-CN" sz="2400" i="1" dirty="0">
                <a:latin typeface="Times New Roman" panose="02020603050405020304" pitchFamily="18" charset="0"/>
                <a:cs typeface="Times New Roman" panose="02020603050405020304" pitchFamily="18" charset="0"/>
              </a:rPr>
              <a:t>x</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F</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x</a:t>
            </a:r>
            <a:r>
              <a:rPr lang="zh-CN"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dirty="0">
                <a:latin typeface="Times New Roman" panose="02020603050405020304" pitchFamily="18" charset="0"/>
                <a:cs typeface="Times New Roman" panose="02020603050405020304" pitchFamily="18" charset="0"/>
                <a:sym typeface="Symbol" panose="05050102010706020507" pitchFamily="18" charset="2"/>
              </a:rPr>
              <a:t>u</a:t>
            </a:r>
            <a:r>
              <a:rPr lang="zh-CN" altLang="zh-CN" sz="2400" dirty="0">
                <a:latin typeface="Times New Roman" panose="02020603050405020304" pitchFamily="18" charset="0"/>
                <a:cs typeface="Times New Roman" panose="02020603050405020304" pitchFamily="18" charset="0"/>
              </a:rPr>
              <a:t>}</a:t>
            </a:r>
          </a:p>
        </p:txBody>
      </p:sp>
      <p:sp>
        <p:nvSpPr>
          <p:cNvPr id="8" name="Rectangle 8"/>
          <p:cNvSpPr>
            <a:spLocks noRot="1" noChangeArrowheads="1"/>
          </p:cNvSpPr>
          <p:nvPr/>
        </p:nvSpPr>
        <p:spPr bwMode="auto">
          <a:xfrm>
            <a:off x="595313" y="4728902"/>
            <a:ext cx="1766794" cy="42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其中</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令</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1时</a:t>
            </a:r>
          </a:p>
        </p:txBody>
      </p:sp>
      <p:graphicFrame>
        <p:nvGraphicFramePr>
          <p:cNvPr id="9" name="Object 9"/>
          <p:cNvGraphicFramePr>
            <a:graphicFrameLocks noChangeAspect="1"/>
          </p:cNvGraphicFramePr>
          <p:nvPr>
            <p:extLst>
              <p:ext uri="{D42A27DB-BD31-4B8C-83A1-F6EECF244321}">
                <p14:modId xmlns:p14="http://schemas.microsoft.com/office/powerpoint/2010/main" val="3535882306"/>
              </p:ext>
            </p:extLst>
          </p:nvPr>
        </p:nvGraphicFramePr>
        <p:xfrm>
          <a:off x="2142430" y="4569175"/>
          <a:ext cx="1020762" cy="733425"/>
        </p:xfrm>
        <a:graphic>
          <a:graphicData uri="http://schemas.openxmlformats.org/presentationml/2006/ole">
            <mc:AlternateContent xmlns:mc="http://schemas.openxmlformats.org/markup-compatibility/2006">
              <mc:Choice xmlns:v="urn:schemas-microsoft-com:vml" Requires="v">
                <p:oleObj spid="_x0000_s90604" name="Equation" r:id="rId7" imgW="596880" imgH="431640" progId="Equation.DSMT4">
                  <p:embed/>
                </p:oleObj>
              </mc:Choice>
              <mc:Fallback>
                <p:oleObj name="Equation" r:id="rId7" imgW="596880" imgH="431640" progId="Equation.DSMT4">
                  <p:embed/>
                  <p:pic>
                    <p:nvPicPr>
                      <p:cNvPr id="0" name=""/>
                      <p:cNvPicPr>
                        <a:picLocks noChangeAspect="1" noChangeArrowheads="1"/>
                      </p:cNvPicPr>
                      <p:nvPr/>
                    </p:nvPicPr>
                    <p:blipFill>
                      <a:blip r:embed="rId8"/>
                      <a:srcRect/>
                      <a:stretch>
                        <a:fillRect/>
                      </a:stretch>
                    </p:blipFill>
                    <p:spPr bwMode="auto">
                      <a:xfrm>
                        <a:off x="2142430" y="4569175"/>
                        <a:ext cx="1020762" cy="733425"/>
                      </a:xfrm>
                      <a:prstGeom prst="rect">
                        <a:avLst/>
                      </a:prstGeom>
                      <a:noFill/>
                      <a:ln>
                        <a:noFill/>
                      </a:ln>
                      <a:effec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264622139"/>
              </p:ext>
            </p:extLst>
          </p:nvPr>
        </p:nvGraphicFramePr>
        <p:xfrm>
          <a:off x="565755" y="2263820"/>
          <a:ext cx="2236811" cy="403969"/>
        </p:xfrm>
        <a:graphic>
          <a:graphicData uri="http://schemas.openxmlformats.org/presentationml/2006/ole">
            <mc:AlternateContent xmlns:mc="http://schemas.openxmlformats.org/markup-compatibility/2006">
              <mc:Choice xmlns:v="urn:schemas-microsoft-com:vml" Requires="v">
                <p:oleObj spid="_x0000_s90605" r:id="rId9" imgW="1227726" imgH="242987" progId="Equation.3">
                  <p:embed/>
                </p:oleObj>
              </mc:Choice>
              <mc:Fallback>
                <p:oleObj r:id="rId9" imgW="1227726" imgH="24298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755" y="2263820"/>
                        <a:ext cx="2236811" cy="403969"/>
                      </a:xfrm>
                      <a:prstGeom prst="rect">
                        <a:avLst/>
                      </a:prstGeom>
                      <a:noFill/>
                      <a:ln>
                        <a:noFill/>
                      </a:ln>
                      <a:effec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1779206375"/>
              </p:ext>
            </p:extLst>
          </p:nvPr>
        </p:nvGraphicFramePr>
        <p:xfrm>
          <a:off x="1098550" y="3722688"/>
          <a:ext cx="2141538" cy="420687"/>
        </p:xfrm>
        <a:graphic>
          <a:graphicData uri="http://schemas.openxmlformats.org/presentationml/2006/ole">
            <mc:AlternateContent xmlns:mc="http://schemas.openxmlformats.org/markup-compatibility/2006">
              <mc:Choice xmlns:v="urn:schemas-microsoft-com:vml" Requires="v">
                <p:oleObj spid="_x0000_s90606" name="Equation" r:id="rId11" imgW="1155600" imgH="228600" progId="Equation.DSMT4">
                  <p:embed/>
                </p:oleObj>
              </mc:Choice>
              <mc:Fallback>
                <p:oleObj name="Equation" r:id="rId11" imgW="1155600" imgH="228600" progId="Equation.DSMT4">
                  <p:embed/>
                  <p:pic>
                    <p:nvPicPr>
                      <p:cNvPr id="0" name=""/>
                      <p:cNvPicPr>
                        <a:picLocks noChangeAspect="1" noChangeArrowheads="1"/>
                      </p:cNvPicPr>
                      <p:nvPr/>
                    </p:nvPicPr>
                    <p:blipFill>
                      <a:blip r:embed="rId12"/>
                      <a:srcRect/>
                      <a:stretch>
                        <a:fillRect/>
                      </a:stretch>
                    </p:blipFill>
                    <p:spPr bwMode="auto">
                      <a:xfrm>
                        <a:off x="1098550" y="3722688"/>
                        <a:ext cx="2141538" cy="420687"/>
                      </a:xfrm>
                      <a:prstGeom prst="rect">
                        <a:avLst/>
                      </a:prstGeom>
                      <a:noFill/>
                      <a:ln>
                        <a:noFill/>
                      </a:ln>
                      <a:effectLst/>
                    </p:spPr>
                  </p:pic>
                </p:oleObj>
              </mc:Fallback>
            </mc:AlternateContent>
          </a:graphicData>
        </a:graphic>
      </p:graphicFrame>
      <p:sp>
        <p:nvSpPr>
          <p:cNvPr id="55" name="Text Box 55"/>
          <p:cNvSpPr txBox="1">
            <a:spLocks noChangeArrowheads="1"/>
          </p:cNvSpPr>
          <p:nvPr/>
        </p:nvSpPr>
        <p:spPr bwMode="auto">
          <a:xfrm>
            <a:off x="538685" y="5794116"/>
            <a:ext cx="295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离散型分布</a:t>
            </a:r>
            <a:r>
              <a:rPr lang="en-US" altLang="zh-CN" sz="2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直接抽样</a:t>
            </a:r>
            <a:endParaRPr lang="zh-CN" altLang="en-US"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7" name="组合 56"/>
          <p:cNvGrpSpPr/>
          <p:nvPr/>
        </p:nvGrpSpPr>
        <p:grpSpPr>
          <a:xfrm>
            <a:off x="4499992" y="3427313"/>
            <a:ext cx="4108450" cy="2441576"/>
            <a:chOff x="4499992" y="3427313"/>
            <a:chExt cx="4108450" cy="2441576"/>
          </a:xfrm>
        </p:grpSpPr>
        <p:sp>
          <p:nvSpPr>
            <p:cNvPr id="14" name="Line 14"/>
            <p:cNvSpPr>
              <a:spLocks noChangeShapeType="1"/>
            </p:cNvSpPr>
            <p:nvPr/>
          </p:nvSpPr>
          <p:spPr bwMode="auto">
            <a:xfrm flipV="1">
              <a:off x="6619305" y="5202139"/>
              <a:ext cx="1588" cy="3937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 name="Line 18"/>
            <p:cNvSpPr>
              <a:spLocks noChangeShapeType="1"/>
            </p:cNvSpPr>
            <p:nvPr/>
          </p:nvSpPr>
          <p:spPr bwMode="auto">
            <a:xfrm>
              <a:off x="4938142" y="5465664"/>
              <a:ext cx="3670300" cy="0"/>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 name="Line 20"/>
            <p:cNvSpPr>
              <a:spLocks noChangeShapeType="1"/>
            </p:cNvSpPr>
            <p:nvPr/>
          </p:nvSpPr>
          <p:spPr bwMode="auto">
            <a:xfrm>
              <a:off x="6817742" y="4151213"/>
              <a:ext cx="90488" cy="444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22" name="Object 22"/>
            <p:cNvGraphicFramePr>
              <a:graphicFrameLocks noChangeAspect="1"/>
            </p:cNvGraphicFramePr>
            <p:nvPr>
              <p:extLst>
                <p:ext uri="{D42A27DB-BD31-4B8C-83A1-F6EECF244321}">
                  <p14:modId xmlns:p14="http://schemas.microsoft.com/office/powerpoint/2010/main" val="3615945059"/>
                </p:ext>
              </p:extLst>
            </p:nvPr>
          </p:nvGraphicFramePr>
          <p:xfrm>
            <a:off x="6244655" y="5437089"/>
            <a:ext cx="449263" cy="398463"/>
          </p:xfrm>
          <a:graphic>
            <a:graphicData uri="http://schemas.openxmlformats.org/presentationml/2006/ole">
              <mc:AlternateContent xmlns:mc="http://schemas.openxmlformats.org/markup-compatibility/2006">
                <mc:Choice xmlns:v="urn:schemas-microsoft-com:vml" Requires="v">
                  <p:oleObj spid="_x0000_s90607" name="Equation" r:id="rId13" imgW="253800" imgH="228600" progId="Equation.DSMT4">
                    <p:embed/>
                  </p:oleObj>
                </mc:Choice>
                <mc:Fallback>
                  <p:oleObj name="Equation" r:id="rId13" imgW="253800" imgH="228600" progId="Equation.DSMT4">
                    <p:embed/>
                    <p:pic>
                      <p:nvPicPr>
                        <p:cNvPr id="0" name=""/>
                        <p:cNvPicPr>
                          <a:picLocks noChangeAspect="1" noChangeArrowheads="1"/>
                        </p:cNvPicPr>
                        <p:nvPr/>
                      </p:nvPicPr>
                      <p:blipFill>
                        <a:blip r:embed="rId14"/>
                        <a:srcRect/>
                        <a:stretch>
                          <a:fillRect/>
                        </a:stretch>
                      </p:blipFill>
                      <p:spPr bwMode="auto">
                        <a:xfrm>
                          <a:off x="6244655" y="5437089"/>
                          <a:ext cx="449263" cy="398463"/>
                        </a:xfrm>
                        <a:prstGeom prst="rect">
                          <a:avLst/>
                        </a:prstGeom>
                        <a:noFill/>
                        <a:ln>
                          <a:noFill/>
                        </a:ln>
                        <a:effectLst/>
                      </p:spPr>
                    </p:pic>
                  </p:oleObj>
                </mc:Fallback>
              </mc:AlternateContent>
            </a:graphicData>
          </a:graphic>
        </p:graphicFrame>
        <p:graphicFrame>
          <p:nvGraphicFramePr>
            <p:cNvPr id="23" name="Object 23"/>
            <p:cNvGraphicFramePr>
              <a:graphicFrameLocks noChangeAspect="1"/>
            </p:cNvGraphicFramePr>
            <p:nvPr>
              <p:extLst>
                <p:ext uri="{D42A27DB-BD31-4B8C-83A1-F6EECF244321}">
                  <p14:modId xmlns:p14="http://schemas.microsoft.com/office/powerpoint/2010/main" val="1729563983"/>
                </p:ext>
              </p:extLst>
            </p:nvPr>
          </p:nvGraphicFramePr>
          <p:xfrm>
            <a:off x="6995542" y="5441851"/>
            <a:ext cx="319088" cy="427038"/>
          </p:xfrm>
          <a:graphic>
            <a:graphicData uri="http://schemas.openxmlformats.org/presentationml/2006/ole">
              <mc:AlternateContent xmlns:mc="http://schemas.openxmlformats.org/markup-compatibility/2006">
                <mc:Choice xmlns:v="urn:schemas-microsoft-com:vml" Requires="v">
                  <p:oleObj spid="_x0000_s90608" name="Equation" r:id="rId15" imgW="164880" imgH="228600" progId="Equation.DSMT4">
                    <p:embed/>
                  </p:oleObj>
                </mc:Choice>
                <mc:Fallback>
                  <p:oleObj name="Equation" r:id="rId15" imgW="164880" imgH="228600" progId="Equation.DSMT4">
                    <p:embed/>
                    <p:pic>
                      <p:nvPicPr>
                        <p:cNvPr id="0" name=""/>
                        <p:cNvPicPr>
                          <a:picLocks noChangeAspect="1" noChangeArrowheads="1"/>
                        </p:cNvPicPr>
                        <p:nvPr/>
                      </p:nvPicPr>
                      <p:blipFill>
                        <a:blip r:embed="rId16"/>
                        <a:srcRect/>
                        <a:stretch>
                          <a:fillRect/>
                        </a:stretch>
                      </p:blipFill>
                      <p:spPr bwMode="auto">
                        <a:xfrm>
                          <a:off x="6995542" y="5441851"/>
                          <a:ext cx="319088" cy="427038"/>
                        </a:xfrm>
                        <a:prstGeom prst="rect">
                          <a:avLst/>
                        </a:prstGeom>
                        <a:noFill/>
                        <a:ln>
                          <a:noFill/>
                        </a:ln>
                        <a:effectLst/>
                      </p:spPr>
                    </p:pic>
                  </p:oleObj>
                </mc:Fallback>
              </mc:AlternateContent>
            </a:graphicData>
          </a:graphic>
        </p:graphicFrame>
        <p:sp>
          <p:nvSpPr>
            <p:cNvPr id="25" name="Line 25"/>
            <p:cNvSpPr>
              <a:spLocks noChangeShapeType="1"/>
            </p:cNvSpPr>
            <p:nvPr/>
          </p:nvSpPr>
          <p:spPr bwMode="auto">
            <a:xfrm>
              <a:off x="5744592" y="5114826"/>
              <a:ext cx="44450" cy="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9" name="Line 29"/>
            <p:cNvSpPr>
              <a:spLocks noChangeShapeType="1"/>
            </p:cNvSpPr>
            <p:nvPr/>
          </p:nvSpPr>
          <p:spPr bwMode="auto">
            <a:xfrm>
              <a:off x="4919092" y="5465664"/>
              <a:ext cx="3670300"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1" name="Line 31"/>
            <p:cNvSpPr>
              <a:spLocks noChangeShapeType="1"/>
            </p:cNvSpPr>
            <p:nvPr/>
          </p:nvSpPr>
          <p:spPr bwMode="auto">
            <a:xfrm>
              <a:off x="6798692" y="4151213"/>
              <a:ext cx="88900" cy="444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4" name="Line 34"/>
            <p:cNvSpPr>
              <a:spLocks noChangeShapeType="1"/>
            </p:cNvSpPr>
            <p:nvPr/>
          </p:nvSpPr>
          <p:spPr bwMode="auto">
            <a:xfrm>
              <a:off x="4499992" y="5443439"/>
              <a:ext cx="50482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 name="Line 35"/>
            <p:cNvSpPr>
              <a:spLocks noChangeShapeType="1"/>
            </p:cNvSpPr>
            <p:nvPr/>
          </p:nvSpPr>
          <p:spPr bwMode="auto">
            <a:xfrm flipV="1">
              <a:off x="5939855" y="4795739"/>
              <a:ext cx="6477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 name="Line 36"/>
            <p:cNvSpPr>
              <a:spLocks noChangeShapeType="1"/>
            </p:cNvSpPr>
            <p:nvPr/>
          </p:nvSpPr>
          <p:spPr bwMode="auto">
            <a:xfrm>
              <a:off x="6660580" y="4506813"/>
              <a:ext cx="627063"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7" name="Line 37"/>
            <p:cNvSpPr>
              <a:spLocks noChangeShapeType="1"/>
            </p:cNvSpPr>
            <p:nvPr/>
          </p:nvSpPr>
          <p:spPr bwMode="auto">
            <a:xfrm>
              <a:off x="7536880" y="4065488"/>
              <a:ext cx="922337" cy="952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8" name="Line 38"/>
            <p:cNvSpPr>
              <a:spLocks noChangeShapeType="1"/>
            </p:cNvSpPr>
            <p:nvPr/>
          </p:nvSpPr>
          <p:spPr bwMode="auto">
            <a:xfrm>
              <a:off x="5723955" y="5114826"/>
              <a:ext cx="46038" cy="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 name="Line 39"/>
            <p:cNvSpPr>
              <a:spLocks noChangeShapeType="1"/>
            </p:cNvSpPr>
            <p:nvPr/>
          </p:nvSpPr>
          <p:spPr bwMode="auto">
            <a:xfrm>
              <a:off x="5723955" y="5289451"/>
              <a:ext cx="46038" cy="158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40" name="Object 40"/>
            <p:cNvGraphicFramePr>
              <a:graphicFrameLocks noChangeAspect="1"/>
            </p:cNvGraphicFramePr>
            <p:nvPr>
              <p:extLst>
                <p:ext uri="{D42A27DB-BD31-4B8C-83A1-F6EECF244321}">
                  <p14:modId xmlns:p14="http://schemas.microsoft.com/office/powerpoint/2010/main" val="3993004288"/>
                </p:ext>
              </p:extLst>
            </p:nvPr>
          </p:nvGraphicFramePr>
          <p:xfrm>
            <a:off x="6516117" y="4722714"/>
            <a:ext cx="112713" cy="128588"/>
          </p:xfrm>
          <a:graphic>
            <a:graphicData uri="http://schemas.openxmlformats.org/presentationml/2006/ole">
              <mc:AlternateContent xmlns:mc="http://schemas.openxmlformats.org/markup-compatibility/2006">
                <mc:Choice xmlns:v="urn:schemas-microsoft-com:vml" Requires="v">
                  <p:oleObj spid="_x0000_s90609" r:id="rId17" imgW="156754" imgH="182880" progId="Equation.3">
                    <p:embed/>
                  </p:oleObj>
                </mc:Choice>
                <mc:Fallback>
                  <p:oleObj r:id="rId17" imgW="156754" imgH="182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16117" y="4722714"/>
                          <a:ext cx="112713"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41"/>
            <p:cNvGraphicFramePr>
              <a:graphicFrameLocks noChangeAspect="1"/>
            </p:cNvGraphicFramePr>
            <p:nvPr>
              <p:extLst>
                <p:ext uri="{D42A27DB-BD31-4B8C-83A1-F6EECF244321}">
                  <p14:modId xmlns:p14="http://schemas.microsoft.com/office/powerpoint/2010/main" val="2142364210"/>
                </p:ext>
              </p:extLst>
            </p:nvPr>
          </p:nvGraphicFramePr>
          <p:xfrm>
            <a:off x="7922642" y="3673376"/>
            <a:ext cx="536575" cy="300038"/>
          </p:xfrm>
          <a:graphic>
            <a:graphicData uri="http://schemas.openxmlformats.org/presentationml/2006/ole">
              <mc:AlternateContent xmlns:mc="http://schemas.openxmlformats.org/markup-compatibility/2006">
                <mc:Choice xmlns:v="urn:schemas-microsoft-com:vml" Requires="v">
                  <p:oleObj spid="_x0000_s90610" r:id="rId19" imgW="360767" imgH="206153" progId="Equation.3">
                    <p:embed/>
                  </p:oleObj>
                </mc:Choice>
                <mc:Fallback>
                  <p:oleObj r:id="rId19" imgW="360767" imgH="20615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2642" y="3673376"/>
                          <a:ext cx="536575" cy="300038"/>
                        </a:xfrm>
                        <a:prstGeom prst="rect">
                          <a:avLst/>
                        </a:prstGeom>
                        <a:noFill/>
                        <a:ln>
                          <a:noFill/>
                        </a:ln>
                        <a:effectLst/>
                      </p:spPr>
                    </p:pic>
                  </p:oleObj>
                </mc:Fallback>
              </mc:AlternateContent>
            </a:graphicData>
          </a:graphic>
        </p:graphicFrame>
        <p:sp>
          <p:nvSpPr>
            <p:cNvPr id="42" name="Line 42"/>
            <p:cNvSpPr>
              <a:spLocks noChangeShapeType="1"/>
            </p:cNvSpPr>
            <p:nvPr/>
          </p:nvSpPr>
          <p:spPr bwMode="auto">
            <a:xfrm flipV="1">
              <a:off x="5782692" y="3427313"/>
              <a:ext cx="12700" cy="233045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43" name="Object 43"/>
            <p:cNvGraphicFramePr>
              <a:graphicFrameLocks noChangeAspect="1"/>
            </p:cNvGraphicFramePr>
            <p:nvPr>
              <p:extLst>
                <p:ext uri="{D42A27DB-BD31-4B8C-83A1-F6EECF244321}">
                  <p14:modId xmlns:p14="http://schemas.microsoft.com/office/powerpoint/2010/main" val="3909504537"/>
                </p:ext>
              </p:extLst>
            </p:nvPr>
          </p:nvGraphicFramePr>
          <p:xfrm>
            <a:off x="7236842" y="4435376"/>
            <a:ext cx="112713" cy="128588"/>
          </p:xfrm>
          <a:graphic>
            <a:graphicData uri="http://schemas.openxmlformats.org/presentationml/2006/ole">
              <mc:AlternateContent xmlns:mc="http://schemas.openxmlformats.org/markup-compatibility/2006">
                <mc:Choice xmlns:v="urn:schemas-microsoft-com:vml" Requires="v">
                  <p:oleObj spid="_x0000_s90611" r:id="rId21" imgW="156754" imgH="182880" progId="Equation.3">
                    <p:embed/>
                  </p:oleObj>
                </mc:Choice>
                <mc:Fallback>
                  <p:oleObj r:id="rId21" imgW="156754" imgH="182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36842" y="4435376"/>
                          <a:ext cx="112713"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44"/>
            <p:cNvGraphicFramePr>
              <a:graphicFrameLocks noChangeAspect="1"/>
            </p:cNvGraphicFramePr>
            <p:nvPr>
              <p:extLst>
                <p:ext uri="{D42A27DB-BD31-4B8C-83A1-F6EECF244321}">
                  <p14:modId xmlns:p14="http://schemas.microsoft.com/office/powerpoint/2010/main" val="993674993"/>
                </p:ext>
              </p:extLst>
            </p:nvPr>
          </p:nvGraphicFramePr>
          <p:xfrm>
            <a:off x="4939730" y="5470426"/>
            <a:ext cx="277813" cy="387350"/>
          </p:xfrm>
          <a:graphic>
            <a:graphicData uri="http://schemas.openxmlformats.org/presentationml/2006/ole">
              <mc:AlternateContent xmlns:mc="http://schemas.openxmlformats.org/markup-compatibility/2006">
                <mc:Choice xmlns:v="urn:schemas-microsoft-com:vml" Requires="v">
                  <p:oleObj spid="_x0000_s90612" r:id="rId22" imgW="155712" imgH="220591" progId="Equation.3">
                    <p:embed/>
                  </p:oleObj>
                </mc:Choice>
                <mc:Fallback>
                  <p:oleObj r:id="rId22" imgW="155712" imgH="220591"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39730" y="5470426"/>
                          <a:ext cx="277813" cy="387350"/>
                        </a:xfrm>
                        <a:prstGeom prst="rect">
                          <a:avLst/>
                        </a:prstGeom>
                        <a:noFill/>
                        <a:ln>
                          <a:noFill/>
                        </a:ln>
                        <a:effectLst/>
                      </p:spPr>
                    </p:pic>
                  </p:oleObj>
                </mc:Fallback>
              </mc:AlternateContent>
            </a:graphicData>
          </a:graphic>
        </p:graphicFrame>
        <p:graphicFrame>
          <p:nvGraphicFramePr>
            <p:cNvPr id="45" name="Object 45"/>
            <p:cNvGraphicFramePr>
              <a:graphicFrameLocks noChangeAspect="1"/>
            </p:cNvGraphicFramePr>
            <p:nvPr>
              <p:extLst>
                <p:ext uri="{D42A27DB-BD31-4B8C-83A1-F6EECF244321}">
                  <p14:modId xmlns:p14="http://schemas.microsoft.com/office/powerpoint/2010/main" val="1718288642"/>
                </p:ext>
              </p:extLst>
            </p:nvPr>
          </p:nvGraphicFramePr>
          <p:xfrm>
            <a:off x="4931792" y="5387876"/>
            <a:ext cx="112713" cy="128588"/>
          </p:xfrm>
          <a:graphic>
            <a:graphicData uri="http://schemas.openxmlformats.org/presentationml/2006/ole">
              <mc:AlternateContent xmlns:mc="http://schemas.openxmlformats.org/markup-compatibility/2006">
                <mc:Choice xmlns:v="urn:schemas-microsoft-com:vml" Requires="v">
                  <p:oleObj spid="_x0000_s90613" r:id="rId24" imgW="156754" imgH="182880" progId="Equation.3">
                    <p:embed/>
                  </p:oleObj>
                </mc:Choice>
                <mc:Fallback>
                  <p:oleObj r:id="rId24" imgW="156754" imgH="182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1792" y="5387876"/>
                          <a:ext cx="112713"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Line 46"/>
            <p:cNvSpPr>
              <a:spLocks noChangeShapeType="1"/>
            </p:cNvSpPr>
            <p:nvPr/>
          </p:nvSpPr>
          <p:spPr bwMode="auto">
            <a:xfrm flipV="1">
              <a:off x="5076256" y="5154514"/>
              <a:ext cx="3810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47" name="Object 47"/>
            <p:cNvGraphicFramePr>
              <a:graphicFrameLocks noChangeAspect="1"/>
            </p:cNvGraphicFramePr>
            <p:nvPr>
              <p:extLst>
                <p:ext uri="{D42A27DB-BD31-4B8C-83A1-F6EECF244321}">
                  <p14:modId xmlns:p14="http://schemas.microsoft.com/office/powerpoint/2010/main" val="3264661297"/>
                </p:ext>
              </p:extLst>
            </p:nvPr>
          </p:nvGraphicFramePr>
          <p:xfrm>
            <a:off x="5395391" y="5083076"/>
            <a:ext cx="112713" cy="128588"/>
          </p:xfrm>
          <a:graphic>
            <a:graphicData uri="http://schemas.openxmlformats.org/presentationml/2006/ole">
              <mc:AlternateContent xmlns:mc="http://schemas.openxmlformats.org/markup-compatibility/2006">
                <mc:Choice xmlns:v="urn:schemas-microsoft-com:vml" Requires="v">
                  <p:oleObj spid="_x0000_s90614" r:id="rId25" imgW="156754" imgH="182880" progId="Equation.3">
                    <p:embed/>
                  </p:oleObj>
                </mc:Choice>
                <mc:Fallback>
                  <p:oleObj r:id="rId25" imgW="156754" imgH="182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95391" y="5083076"/>
                          <a:ext cx="112713"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48"/>
            <p:cNvGraphicFramePr>
              <a:graphicFrameLocks noChangeAspect="1"/>
            </p:cNvGraphicFramePr>
            <p:nvPr>
              <p:extLst>
                <p:ext uri="{D42A27DB-BD31-4B8C-83A1-F6EECF244321}">
                  <p14:modId xmlns:p14="http://schemas.microsoft.com/office/powerpoint/2010/main" val="739364968"/>
                </p:ext>
              </p:extLst>
            </p:nvPr>
          </p:nvGraphicFramePr>
          <p:xfrm>
            <a:off x="5809680" y="5503764"/>
            <a:ext cx="220663" cy="304800"/>
          </p:xfrm>
          <a:graphic>
            <a:graphicData uri="http://schemas.openxmlformats.org/presentationml/2006/ole">
              <mc:AlternateContent xmlns:mc="http://schemas.openxmlformats.org/markup-compatibility/2006">
                <mc:Choice xmlns:v="urn:schemas-microsoft-com:vml" Requires="v">
                  <p:oleObj spid="_x0000_s90615" r:id="rId26" imgW="130629" imgH="182880" progId="Equation.3">
                    <p:embed/>
                  </p:oleObj>
                </mc:Choice>
                <mc:Fallback>
                  <p:oleObj r:id="rId26" imgW="130629" imgH="182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09680" y="5503764"/>
                          <a:ext cx="220663" cy="304800"/>
                        </a:xfrm>
                        <a:prstGeom prst="rect">
                          <a:avLst/>
                        </a:prstGeom>
                        <a:noFill/>
                        <a:ln>
                          <a:noFill/>
                        </a:ln>
                        <a:effectLst/>
                      </p:spPr>
                    </p:pic>
                  </p:oleObj>
                </mc:Fallback>
              </mc:AlternateContent>
            </a:graphicData>
          </a:graphic>
        </p:graphicFrame>
        <p:graphicFrame>
          <p:nvGraphicFramePr>
            <p:cNvPr id="49" name="Object 49"/>
            <p:cNvGraphicFramePr>
              <a:graphicFrameLocks noChangeAspect="1"/>
            </p:cNvGraphicFramePr>
            <p:nvPr>
              <p:extLst>
                <p:ext uri="{D42A27DB-BD31-4B8C-83A1-F6EECF244321}">
                  <p14:modId xmlns:p14="http://schemas.microsoft.com/office/powerpoint/2010/main" val="2130321517"/>
                </p:ext>
              </p:extLst>
            </p:nvPr>
          </p:nvGraphicFramePr>
          <p:xfrm>
            <a:off x="4569842" y="5048151"/>
            <a:ext cx="265113" cy="317500"/>
          </p:xfrm>
          <a:graphic>
            <a:graphicData uri="http://schemas.openxmlformats.org/presentationml/2006/ole">
              <mc:AlternateContent xmlns:mc="http://schemas.openxmlformats.org/markup-compatibility/2006">
                <mc:Choice xmlns:v="urn:schemas-microsoft-com:vml" Requires="v">
                  <p:oleObj spid="_x0000_s90616" r:id="rId28" imgW="181583" imgH="220494" progId="Equation.3">
                    <p:embed/>
                  </p:oleObj>
                </mc:Choice>
                <mc:Fallback>
                  <p:oleObj r:id="rId28" imgW="181583" imgH="220494"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569842" y="5048151"/>
                          <a:ext cx="265113" cy="317500"/>
                        </a:xfrm>
                        <a:prstGeom prst="rect">
                          <a:avLst/>
                        </a:prstGeom>
                        <a:noFill/>
                        <a:ln>
                          <a:noFill/>
                        </a:ln>
                        <a:effectLst/>
                      </p:spPr>
                    </p:pic>
                  </p:oleObj>
                </mc:Fallback>
              </mc:AlternateContent>
            </a:graphicData>
          </a:graphic>
        </p:graphicFrame>
        <p:graphicFrame>
          <p:nvGraphicFramePr>
            <p:cNvPr id="50" name="Object 50"/>
            <p:cNvGraphicFramePr>
              <a:graphicFrameLocks noChangeAspect="1"/>
            </p:cNvGraphicFramePr>
            <p:nvPr>
              <p:extLst>
                <p:ext uri="{D42A27DB-BD31-4B8C-83A1-F6EECF244321}">
                  <p14:modId xmlns:p14="http://schemas.microsoft.com/office/powerpoint/2010/main" val="2582643095"/>
                </p:ext>
              </p:extLst>
            </p:nvPr>
          </p:nvGraphicFramePr>
          <p:xfrm>
            <a:off x="6822505" y="4065488"/>
            <a:ext cx="282575" cy="334963"/>
          </p:xfrm>
          <a:graphic>
            <a:graphicData uri="http://schemas.openxmlformats.org/presentationml/2006/ole">
              <mc:AlternateContent xmlns:mc="http://schemas.openxmlformats.org/markup-compatibility/2006">
                <mc:Choice xmlns:v="urn:schemas-microsoft-com:vml" Requires="v">
                  <p:oleObj spid="_x0000_s90617" name="Equation" r:id="rId30" imgW="190440" imgH="228600" progId="Equation.DSMT4">
                    <p:embed/>
                  </p:oleObj>
                </mc:Choice>
                <mc:Fallback>
                  <p:oleObj name="Equation" r:id="rId30" imgW="190440" imgH="228600" progId="Equation.DSMT4">
                    <p:embed/>
                    <p:pic>
                      <p:nvPicPr>
                        <p:cNvPr id="0" name=""/>
                        <p:cNvPicPr>
                          <a:picLocks noChangeAspect="1" noChangeArrowheads="1"/>
                        </p:cNvPicPr>
                        <p:nvPr/>
                      </p:nvPicPr>
                      <p:blipFill>
                        <a:blip r:embed="rId31"/>
                        <a:srcRect/>
                        <a:stretch>
                          <a:fillRect/>
                        </a:stretch>
                      </p:blipFill>
                      <p:spPr bwMode="auto">
                        <a:xfrm>
                          <a:off x="6822505" y="4065488"/>
                          <a:ext cx="282575" cy="334963"/>
                        </a:xfrm>
                        <a:prstGeom prst="rect">
                          <a:avLst/>
                        </a:prstGeom>
                        <a:noFill/>
                        <a:ln>
                          <a:noFill/>
                        </a:ln>
                        <a:effectLst/>
                      </p:spPr>
                    </p:pic>
                  </p:oleObj>
                </mc:Fallback>
              </mc:AlternateContent>
            </a:graphicData>
          </a:graphic>
        </p:graphicFrame>
        <p:sp>
          <p:nvSpPr>
            <p:cNvPr id="51" name="AutoShape 51"/>
            <p:cNvSpPr>
              <a:spLocks/>
            </p:cNvSpPr>
            <p:nvPr/>
          </p:nvSpPr>
          <p:spPr bwMode="auto">
            <a:xfrm>
              <a:off x="4931792" y="5154514"/>
              <a:ext cx="228600" cy="304800"/>
            </a:xfrm>
            <a:prstGeom prst="leftBrace">
              <a:avLst>
                <a:gd name="adj1" fmla="val 11111"/>
                <a:gd name="adj2" fmla="val 50000"/>
              </a:avLst>
            </a:pr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3" name="AutoShape 53"/>
            <p:cNvSpPr>
              <a:spLocks/>
            </p:cNvSpPr>
            <p:nvPr/>
          </p:nvSpPr>
          <p:spPr bwMode="auto">
            <a:xfrm>
              <a:off x="6444680" y="4506813"/>
              <a:ext cx="215900" cy="287338"/>
            </a:xfrm>
            <a:prstGeom prst="leftBrace">
              <a:avLst>
                <a:gd name="adj1" fmla="val 11091"/>
                <a:gd name="adj2" fmla="val 50000"/>
              </a:avLst>
            </a:pr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aphicFrame>
          <p:nvGraphicFramePr>
            <p:cNvPr id="54" name="Object 54"/>
            <p:cNvGraphicFramePr>
              <a:graphicFrameLocks noChangeAspect="1"/>
            </p:cNvGraphicFramePr>
            <p:nvPr>
              <p:extLst>
                <p:ext uri="{D42A27DB-BD31-4B8C-83A1-F6EECF244321}">
                  <p14:modId xmlns:p14="http://schemas.microsoft.com/office/powerpoint/2010/main" val="2848575374"/>
                </p:ext>
              </p:extLst>
            </p:nvPr>
          </p:nvGraphicFramePr>
          <p:xfrm>
            <a:off x="6011292" y="4417913"/>
            <a:ext cx="384175" cy="309563"/>
          </p:xfrm>
          <a:graphic>
            <a:graphicData uri="http://schemas.openxmlformats.org/presentationml/2006/ole">
              <mc:AlternateContent xmlns:mc="http://schemas.openxmlformats.org/markup-compatibility/2006">
                <mc:Choice xmlns:v="urn:schemas-microsoft-com:vml" Requires="v">
                  <p:oleObj spid="_x0000_s90618" name="Equation" r:id="rId32" imgW="279360" imgH="228600" progId="Equation.DSMT4">
                    <p:embed/>
                  </p:oleObj>
                </mc:Choice>
                <mc:Fallback>
                  <p:oleObj name="Equation" r:id="rId32" imgW="279360" imgH="228600" progId="Equation.DSMT4">
                    <p:embed/>
                    <p:pic>
                      <p:nvPicPr>
                        <p:cNvPr id="0" name=""/>
                        <p:cNvPicPr>
                          <a:picLocks noChangeAspect="1" noChangeArrowheads="1"/>
                        </p:cNvPicPr>
                        <p:nvPr/>
                      </p:nvPicPr>
                      <p:blipFill>
                        <a:blip r:embed="rId33"/>
                        <a:srcRect/>
                        <a:stretch>
                          <a:fillRect/>
                        </a:stretch>
                      </p:blipFill>
                      <p:spPr bwMode="auto">
                        <a:xfrm>
                          <a:off x="6011292" y="4417913"/>
                          <a:ext cx="384175" cy="309563"/>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68203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1" y="2470529"/>
            <a:ext cx="5196048"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zh-CN" altLang="en-US" sz="2800" kern="0" dirty="0" smtClean="0">
                <a:solidFill>
                  <a:prstClr val="white"/>
                </a:solidFill>
                <a:latin typeface="微软雅黑" panose="020B0503020204020204" pitchFamily="34" charset="-122"/>
                <a:ea typeface="微软雅黑" panose="020B0503020204020204" pitchFamily="34" charset="-122"/>
              </a:rPr>
              <a:t>蒙特卡罗方法</a:t>
            </a:r>
            <a:r>
              <a:rPr lang="zh-CN" altLang="en-US" sz="2800" kern="0" dirty="0">
                <a:solidFill>
                  <a:prstClr val="white"/>
                </a:solidFill>
                <a:latin typeface="微软雅黑" panose="020B0503020204020204" pitchFamily="34" charset="-122"/>
                <a:ea typeface="微软雅黑" panose="020B0503020204020204" pitchFamily="34" charset="-122"/>
              </a:rPr>
              <a:t>应用实例</a:t>
            </a: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65940"/>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2</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884845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1" y="2470529"/>
            <a:ext cx="5196048"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en-US" altLang="zh-CN" sz="2800" kern="0" dirty="0" smtClean="0">
                <a:solidFill>
                  <a:prstClr val="white"/>
                </a:solidFill>
                <a:latin typeface="微软雅黑" panose="020B0503020204020204" pitchFamily="34" charset="-122"/>
                <a:ea typeface="微软雅黑" panose="020B0503020204020204" pitchFamily="34" charset="-122"/>
              </a:rPr>
              <a:t>2.1 </a:t>
            </a:r>
            <a:r>
              <a:rPr lang="zh-CN" altLang="en-US" sz="2800" kern="0" dirty="0" smtClean="0">
                <a:solidFill>
                  <a:prstClr val="white"/>
                </a:solidFill>
                <a:latin typeface="微软雅黑" panose="020B0503020204020204" pitchFamily="34" charset="-122"/>
                <a:ea typeface="微软雅黑" panose="020B0503020204020204" pitchFamily="34" charset="-122"/>
              </a:rPr>
              <a:t>定积分的</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Monte-Carlo</a:t>
            </a:r>
            <a:r>
              <a:rPr lang="zh-CN" altLang="en-US" sz="2800" kern="0" dirty="0" smtClean="0">
                <a:solidFill>
                  <a:prstClr val="white"/>
                </a:solidFill>
                <a:latin typeface="微软雅黑" panose="020B0503020204020204" pitchFamily="34" charset="-122"/>
                <a:ea typeface="微软雅黑" panose="020B0503020204020204" pitchFamily="34" charset="-122"/>
              </a:rPr>
              <a:t>计算</a:t>
            </a:r>
            <a:endParaRPr lang="zh-CN" altLang="en-US" sz="2800" kern="0" dirty="0">
              <a:solidFill>
                <a:prstClr val="white"/>
              </a:solidFill>
              <a:latin typeface="微软雅黑" panose="020B0503020204020204" pitchFamily="34" charset="-122"/>
              <a:ea typeface="微软雅黑" panose="020B0503020204020204" pitchFamily="34" charset="-122"/>
            </a:endParaRP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65940"/>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2</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453703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定积分</a:t>
            </a:r>
            <a:r>
              <a:rPr lang="zh-CN" altLang="en-US" dirty="0" smtClean="0">
                <a:latin typeface="Times New Roman" panose="02020603050405020304" pitchFamily="18" charset="0"/>
                <a:cs typeface="Times New Roman" panose="02020603050405020304" pitchFamily="18" charset="0"/>
              </a:rPr>
              <a:t>的蒙特卡罗计算</a:t>
            </a:r>
            <a:endParaRPr lang="zh-CN" altLang="en-US" dirty="0"/>
          </a:p>
        </p:txBody>
      </p:sp>
      <p:sp>
        <p:nvSpPr>
          <p:cNvPr id="3" name="内容占位符 2"/>
          <p:cNvSpPr>
            <a:spLocks noGrp="1"/>
          </p:cNvSpPr>
          <p:nvPr>
            <p:ph idx="1"/>
          </p:nvPr>
        </p:nvSpPr>
        <p:spPr>
          <a:xfrm>
            <a:off x="477522" y="3325988"/>
            <a:ext cx="7749686" cy="594067"/>
          </a:xfrm>
        </p:spPr>
        <p:txBody>
          <a:bodyPr>
            <a:normAutofit fontScale="70000" lnSpcReduction="20000"/>
          </a:bodyPr>
          <a:lstStyle/>
          <a:p>
            <a:pPr>
              <a:lnSpc>
                <a:spcPct val="135000"/>
              </a:lnSpc>
              <a:spcBef>
                <a:spcPts val="0"/>
              </a:spcBef>
            </a:pPr>
            <a:r>
              <a:rPr lang="zh-CN" altLang="zh-CN" b="1" dirty="0" smtClean="0">
                <a:solidFill>
                  <a:srgbClr val="0000FF"/>
                </a:solidFill>
                <a:latin typeface="Times New Roman" panose="02020603050405020304" pitchFamily="18" charset="0"/>
                <a:cs typeface="Times New Roman" panose="02020603050405020304" pitchFamily="18" charset="0"/>
              </a:rPr>
              <a:t>方法</a:t>
            </a:r>
            <a:r>
              <a:rPr lang="zh-CN" altLang="zh-CN" b="1" dirty="0">
                <a:solidFill>
                  <a:srgbClr val="0000FF"/>
                </a:solidFill>
                <a:latin typeface="Times New Roman" panose="02020603050405020304" pitchFamily="18" charset="0"/>
                <a:cs typeface="Times New Roman" panose="02020603050405020304" pitchFamily="18" charset="0"/>
              </a:rPr>
              <a:t>简述</a:t>
            </a:r>
            <a:r>
              <a:rPr lang="zh-CN" altLang="zh-CN" b="1" dirty="0">
                <a:solidFill>
                  <a:srgbClr val="0000FF"/>
                </a:solidFill>
                <a:latin typeface="Times New Roman" panose="02020603050405020304" pitchFamily="18" charset="0"/>
                <a:ea typeface="楷体_GB2312" pitchFamily="49" charset="-122"/>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设</a:t>
            </a:r>
            <a:r>
              <a:rPr lang="zh-CN" altLang="zh-CN" i="1"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有限</a:t>
            </a:r>
            <a:r>
              <a:rPr lang="zh-CN" altLang="zh-CN" dirty="0">
                <a:latin typeface="Times New Roman" panose="02020603050405020304" pitchFamily="18" charset="0"/>
                <a:ea typeface="楷体_GB2312" pitchFamily="49" charset="-122"/>
                <a:cs typeface="Times New Roman" panose="02020603050405020304" pitchFamily="18" charset="0"/>
              </a:rPr>
              <a:t>，0&lt;</a:t>
            </a:r>
            <a:r>
              <a:rPr lang="zh-CN" altLang="zh-CN" i="1" dirty="0">
                <a:latin typeface="Times New Roman" panose="02020603050405020304" pitchFamily="18" charset="0"/>
                <a:ea typeface="楷体_GB2312" pitchFamily="49" charset="-122"/>
                <a:cs typeface="Times New Roman" panose="02020603050405020304" pitchFamily="18" charset="0"/>
              </a:rPr>
              <a:t>f</a:t>
            </a:r>
            <a:r>
              <a:rPr lang="zh-CN" altLang="zh-CN" dirty="0">
                <a:latin typeface="Times New Roman" panose="02020603050405020304" pitchFamily="18" charset="0"/>
                <a:ea typeface="楷体_GB2312" pitchFamily="49" charset="-122"/>
                <a:cs typeface="Times New Roman" panose="02020603050405020304" pitchFamily="18" charset="0"/>
              </a:rPr>
              <a:t>(</a:t>
            </a:r>
            <a:r>
              <a:rPr lang="zh-CN" altLang="zh-CN" i="1" dirty="0">
                <a:latin typeface="Times New Roman" panose="02020603050405020304" pitchFamily="18" charset="0"/>
                <a:ea typeface="楷体_GB2312" pitchFamily="49" charset="-122"/>
                <a:cs typeface="Times New Roman" panose="02020603050405020304" pitchFamily="18" charset="0"/>
              </a:rPr>
              <a:t>x</a:t>
            </a:r>
            <a:r>
              <a:rPr lang="zh-CN" altLang="zh-CN" dirty="0">
                <a:latin typeface="Times New Roman" panose="02020603050405020304" pitchFamily="18" charset="0"/>
                <a:ea typeface="楷体_GB2312" pitchFamily="49" charset="-122"/>
                <a:cs typeface="Times New Roman" panose="02020603050405020304" pitchFamily="18" charset="0"/>
              </a:rPr>
              <a:t>)&lt;</a:t>
            </a:r>
            <a:r>
              <a:rPr lang="zh-CN" altLang="zh-CN" i="1" dirty="0">
                <a:latin typeface="Times New Roman" panose="02020603050405020304" pitchFamily="18" charset="0"/>
                <a:ea typeface="楷体_GB2312" pitchFamily="49" charset="-122"/>
                <a:cs typeface="Times New Roman" panose="02020603050405020304" pitchFamily="18" charset="0"/>
              </a:rPr>
              <a:t>M</a:t>
            </a:r>
            <a:r>
              <a:rPr lang="zh-CN" altLang="zh-CN" dirty="0">
                <a:latin typeface="Times New Roman" panose="02020603050405020304" pitchFamily="18" charset="0"/>
                <a:ea typeface="楷体_GB2312" pitchFamily="49" charset="-122"/>
                <a:cs typeface="Times New Roman" panose="02020603050405020304" pitchFamily="18" charset="0"/>
              </a:rPr>
              <a:t>，</a:t>
            </a:r>
            <a:r>
              <a:rPr lang="zh-CN" altLang="zh-CN" i="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zh-CN"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zh-CN" i="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x,y</a:t>
            </a:r>
            <a:r>
              <a:rPr lang="zh-CN" altLang="zh-CN"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zh-CN" i="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a:t>
            </a:r>
            <a:r>
              <a:rPr lang="zh-CN" altLang="zh-CN"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zh-CN" i="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x</a:t>
            </a:r>
            <a:r>
              <a:rPr lang="zh-CN" altLang="zh-CN"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zh-CN" i="1" dirty="0" smtClean="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b</a:t>
            </a:r>
            <a:r>
              <a:rPr lang="en-US" altLang="zh-CN" dirty="0" smtClean="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zh-CN" altLang="zh-CN" i="1" dirty="0" smtClean="0">
                <a:latin typeface="Times New Roman" panose="02020603050405020304" pitchFamily="18" charset="0"/>
                <a:ea typeface="楷体_GB2312" pitchFamily="49" charset="-122"/>
                <a:cs typeface="Times New Roman" panose="02020603050405020304" pitchFamily="18" charset="0"/>
              </a:rPr>
              <a:t>0</a:t>
            </a:r>
            <a:r>
              <a:rPr lang="zh-CN" altLang="zh-CN" dirty="0" smtClean="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zh-CN" i="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y</a:t>
            </a:r>
            <a:r>
              <a:rPr lang="zh-CN" altLang="zh-CN"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zh-CN" i="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M</a:t>
            </a:r>
            <a:r>
              <a:rPr lang="zh-CN" altLang="zh-CN" dirty="0" smtClean="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zh-CN" altLang="en-US" dirty="0" smtClean="0">
                <a:latin typeface="微软雅黑" panose="020B0503020204020204" pitchFamily="34" charset="-122"/>
              </a:rPr>
              <a:t>假设</a:t>
            </a:r>
            <a:r>
              <a:rPr lang="zh-CN" altLang="en-US" dirty="0">
                <a:latin typeface="微软雅黑" panose="020B0503020204020204" pitchFamily="34" charset="-122"/>
              </a:rPr>
              <a:t>我们向</a:t>
            </a:r>
            <a:r>
              <a:rPr lang="zh-CN" altLang="en-US" i="1" dirty="0">
                <a:latin typeface="微软雅黑" panose="020B0503020204020204" pitchFamily="34" charset="-122"/>
                <a:sym typeface="Symbol" panose="05050102010706020507" pitchFamily="18" charset="2"/>
              </a:rPr>
              <a:t></a:t>
            </a:r>
            <a:r>
              <a:rPr lang="zh-CN" altLang="en-US" dirty="0">
                <a:latin typeface="微软雅黑" panose="020B0503020204020204" pitchFamily="34" charset="-122"/>
              </a:rPr>
              <a:t>中</a:t>
            </a:r>
            <a:r>
              <a:rPr lang="zh-CN" altLang="en-US" dirty="0" smtClean="0">
                <a:latin typeface="微软雅黑" panose="020B0503020204020204" pitchFamily="34" charset="-122"/>
              </a:rPr>
              <a:t>进行</a:t>
            </a:r>
            <a:r>
              <a:rPr lang="zh-CN" altLang="en-US" dirty="0">
                <a:latin typeface="微软雅黑" panose="020B0503020204020204" pitchFamily="34" charset="-122"/>
              </a:rPr>
              <a:t>均匀</a:t>
            </a:r>
            <a:r>
              <a:rPr lang="zh-CN" altLang="en-US" dirty="0" smtClean="0">
                <a:latin typeface="微软雅黑" panose="020B0503020204020204" pitchFamily="34" charset="-122"/>
              </a:rPr>
              <a:t>随机</a:t>
            </a:r>
            <a:r>
              <a:rPr lang="zh-CN" altLang="en-US" dirty="0">
                <a:latin typeface="微软雅黑" panose="020B0503020204020204" pitchFamily="34" charset="-122"/>
              </a:rPr>
              <a:t>投点</a:t>
            </a:r>
            <a:r>
              <a:rPr lang="zh-CN" altLang="en-US" dirty="0">
                <a:latin typeface="楷体_GB2312" pitchFamily="49" charset="-122"/>
                <a:ea typeface="楷体_GB2312" pitchFamily="49" charset="-122"/>
              </a:rPr>
              <a:t>，</a:t>
            </a:r>
            <a:r>
              <a:rPr lang="zh-CN" altLang="en-US" dirty="0">
                <a:latin typeface="微软雅黑" panose="020B0503020204020204" pitchFamily="34" charset="-122"/>
              </a:rPr>
              <a:t>则点落在</a:t>
            </a:r>
            <a:r>
              <a:rPr lang="zh-CN" altLang="en-US"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a:t>
            </a:r>
            <a:r>
              <a:rPr lang="zh-CN" altLang="en-US" i="1" dirty="0">
                <a:latin typeface="Times New Roman" panose="02020603050405020304" pitchFamily="18" charset="0"/>
                <a:ea typeface="楷体_GB2312" pitchFamily="49" charset="-122"/>
              </a:rPr>
              <a:t>f</a:t>
            </a:r>
            <a:r>
              <a:rPr lang="zh-CN" altLang="en-US" dirty="0">
                <a:latin typeface="Times New Roman" panose="02020603050405020304" pitchFamily="18" charset="0"/>
                <a:ea typeface="楷体_GB2312" pitchFamily="49" charset="-122"/>
              </a:rPr>
              <a:t>(</a:t>
            </a:r>
            <a:r>
              <a:rPr lang="zh-CN" altLang="en-US"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a:t>
            </a:r>
            <a:r>
              <a:rPr lang="zh-CN" altLang="en-US" dirty="0">
                <a:latin typeface="微软雅黑" panose="020B0503020204020204" pitchFamily="34" charset="-122"/>
              </a:rPr>
              <a:t>下方的概率</a:t>
            </a:r>
            <a:r>
              <a:rPr lang="zh-CN" altLang="en-US" i="1" dirty="0" smtClean="0">
                <a:latin typeface="Times New Roman" panose="02020603050405020304" pitchFamily="18" charset="0"/>
                <a:ea typeface="楷体_GB2312" pitchFamily="49" charset="-122"/>
              </a:rPr>
              <a:t>p</a:t>
            </a:r>
            <a:r>
              <a:rPr lang="zh-CN" altLang="en-US" dirty="0" smtClean="0">
                <a:latin typeface="Times New Roman" panose="02020603050405020304" pitchFamily="18" charset="0"/>
                <a:ea typeface="楷体_GB2312" pitchFamily="49" charset="-122"/>
              </a:rPr>
              <a:t>为</a:t>
            </a:r>
            <a:endParaRPr lang="zh-CN" altLang="en-US" dirty="0">
              <a:latin typeface="楷体_GB2312" pitchFamily="49" charset="-122"/>
              <a:ea typeface="楷体_GB2312" pitchFamily="49" charset="-122"/>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p:cNvGraphicFramePr>
          <p:nvPr>
            <p:extLst/>
          </p:nvPr>
        </p:nvGraphicFramePr>
        <p:xfrm>
          <a:off x="3475564" y="3839783"/>
          <a:ext cx="1232297" cy="595313"/>
        </p:xfrm>
        <a:graphic>
          <a:graphicData uri="http://schemas.openxmlformats.org/presentationml/2006/ole">
            <mc:AlternateContent xmlns:mc="http://schemas.openxmlformats.org/markup-compatibility/2006">
              <mc:Choice xmlns:v="urn:schemas-microsoft-com:vml" Requires="v">
                <p:oleObj spid="_x0000_s88156" name="Equation" r:id="rId3" imgW="901440" imgH="444240" progId="Equation.DSMT4">
                  <p:embed/>
                </p:oleObj>
              </mc:Choice>
              <mc:Fallback>
                <p:oleObj name="Equation" r:id="rId3" imgW="901440" imgH="444240" progId="Equation.DSMT4">
                  <p:embed/>
                  <p:pic>
                    <p:nvPicPr>
                      <p:cNvPr id="0" name=""/>
                      <p:cNvPicPr>
                        <a:picLocks noChangeArrowheads="1"/>
                      </p:cNvPicPr>
                      <p:nvPr/>
                    </p:nvPicPr>
                    <p:blipFill>
                      <a:blip r:embed="rId4"/>
                      <a:srcRect/>
                      <a:stretch>
                        <a:fillRect/>
                      </a:stretch>
                    </p:blipFill>
                    <p:spPr bwMode="auto">
                      <a:xfrm>
                        <a:off x="3475564" y="3839783"/>
                        <a:ext cx="123229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p:cNvGraphicFramePr>
            <a:graphicFrameLocks noChangeAspect="1"/>
          </p:cNvGraphicFramePr>
          <p:nvPr>
            <p:extLst/>
          </p:nvPr>
        </p:nvGraphicFramePr>
        <p:xfrm>
          <a:off x="3304138" y="2674149"/>
          <a:ext cx="2784872" cy="502444"/>
        </p:xfrm>
        <a:graphic>
          <a:graphicData uri="http://schemas.openxmlformats.org/presentationml/2006/ole">
            <mc:AlternateContent xmlns:mc="http://schemas.openxmlformats.org/markup-compatibility/2006">
              <mc:Choice xmlns:v="urn:schemas-microsoft-com:vml" Requires="v">
                <p:oleObj spid="_x0000_s88157" name="Equation" r:id="rId5" imgW="1815840" imgH="330120" progId="Equation.DSMT4">
                  <p:embed/>
                </p:oleObj>
              </mc:Choice>
              <mc:Fallback>
                <p:oleObj name="Equation" r:id="rId5" imgW="1815840" imgH="330120" progId="Equation.DSMT4">
                  <p:embed/>
                  <p:pic>
                    <p:nvPicPr>
                      <p:cNvPr id="0" name=""/>
                      <p:cNvPicPr>
                        <a:picLocks noChangeAspect="1" noChangeArrowheads="1"/>
                      </p:cNvPicPr>
                      <p:nvPr/>
                    </p:nvPicPr>
                    <p:blipFill>
                      <a:blip r:embed="rId6"/>
                      <a:srcRect/>
                      <a:stretch>
                        <a:fillRect/>
                      </a:stretch>
                    </p:blipFill>
                    <p:spPr bwMode="auto">
                      <a:xfrm>
                        <a:off x="3304138" y="2674149"/>
                        <a:ext cx="2784872" cy="502444"/>
                      </a:xfrm>
                      <a:prstGeom prst="rect">
                        <a:avLst/>
                      </a:prstGeom>
                      <a:noFill/>
                      <a:ln w="12700">
                        <a:solidFill>
                          <a:srgbClr val="0000FF"/>
                        </a:solidFill>
                      </a:ln>
                      <a:extLst/>
                    </p:spPr>
                  </p:pic>
                </p:oleObj>
              </mc:Fallback>
            </mc:AlternateContent>
          </a:graphicData>
        </a:graphic>
      </p:graphicFrame>
      <p:sp>
        <p:nvSpPr>
          <p:cNvPr id="9" name="Rectangle 4"/>
          <p:cNvSpPr>
            <a:spLocks noRot="1" noChangeArrowheads="1"/>
          </p:cNvSpPr>
          <p:nvPr/>
        </p:nvSpPr>
        <p:spPr bwMode="auto">
          <a:xfrm>
            <a:off x="711721" y="4473959"/>
            <a:ext cx="3022046" cy="377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7"/>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buFontTx/>
              <a:buNone/>
            </a:pPr>
            <a:r>
              <a:rPr lang="zh-CN" altLang="en-US" sz="1500" dirty="0">
                <a:solidFill>
                  <a:schemeClr val="accent1"/>
                </a:solidFill>
                <a:latin typeface="Times New Roman" panose="02020603050405020304" pitchFamily="18" charset="0"/>
                <a:cs typeface="Times New Roman" panose="02020603050405020304" pitchFamily="18" charset="0"/>
              </a:rPr>
              <a:t>利用频率替代，</a:t>
            </a:r>
            <a:r>
              <a:rPr lang="zh-CN" altLang="zh-CN" sz="1500" dirty="0">
                <a:solidFill>
                  <a:schemeClr val="accent1"/>
                </a:solidFill>
                <a:latin typeface="Times New Roman" panose="02020603050405020304" pitchFamily="18" charset="0"/>
                <a:cs typeface="Times New Roman" panose="02020603050405020304" pitchFamily="18" charset="0"/>
              </a:rPr>
              <a:t>可以得到</a:t>
            </a:r>
            <a:r>
              <a:rPr lang="zh-CN" altLang="zh-CN" sz="1500"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500"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lang="zh-CN" altLang="zh-CN" sz="1500" dirty="0">
                <a:solidFill>
                  <a:schemeClr val="accent1"/>
                </a:solidFill>
                <a:latin typeface="Times New Roman" panose="02020603050405020304" pitchFamily="18" charset="0"/>
                <a:cs typeface="Times New Roman" panose="02020603050405020304" pitchFamily="18" charset="0"/>
              </a:rPr>
              <a:t>估计</a:t>
            </a:r>
            <a:r>
              <a:rPr lang="zh-CN" altLang="en-US" sz="1500" dirty="0">
                <a:solidFill>
                  <a:schemeClr val="accent1"/>
                </a:solidFill>
                <a:latin typeface="Times New Roman" panose="02020603050405020304" pitchFamily="18" charset="0"/>
                <a:cs typeface="Times New Roman" panose="02020603050405020304" pitchFamily="18" charset="0"/>
              </a:rPr>
              <a:t>：</a:t>
            </a:r>
            <a:endParaRPr lang="en-US" altLang="zh-CN" sz="15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10" name="Object 3"/>
          <p:cNvGraphicFramePr>
            <a:graphicFrameLocks/>
          </p:cNvGraphicFramePr>
          <p:nvPr>
            <p:extLst/>
          </p:nvPr>
        </p:nvGraphicFramePr>
        <p:xfrm>
          <a:off x="1979713" y="4953979"/>
          <a:ext cx="1345677" cy="536972"/>
        </p:xfrm>
        <a:graphic>
          <a:graphicData uri="http://schemas.openxmlformats.org/presentationml/2006/ole">
            <mc:AlternateContent xmlns:mc="http://schemas.openxmlformats.org/markup-compatibility/2006">
              <mc:Choice xmlns:v="urn:schemas-microsoft-com:vml" Requires="v">
                <p:oleObj spid="_x0000_s88158" name="Equation" r:id="rId8" imgW="1041120" imgH="393480" progId="Equation.DSMT4">
                  <p:embed/>
                </p:oleObj>
              </mc:Choice>
              <mc:Fallback>
                <p:oleObj name="Equation" r:id="rId8" imgW="1041120" imgH="393480" progId="Equation.DSMT4">
                  <p:embed/>
                  <p:pic>
                    <p:nvPicPr>
                      <p:cNvPr id="0" name=""/>
                      <p:cNvPicPr>
                        <a:picLocks noChangeArrowheads="1"/>
                      </p:cNvPicPr>
                      <p:nvPr/>
                    </p:nvPicPr>
                    <p:blipFill>
                      <a:blip r:embed="rId9"/>
                      <a:srcRect/>
                      <a:stretch>
                        <a:fillRect/>
                      </a:stretch>
                    </p:blipFill>
                    <p:spPr bwMode="auto">
                      <a:xfrm>
                        <a:off x="1979713" y="4953979"/>
                        <a:ext cx="1345677" cy="536972"/>
                      </a:xfrm>
                      <a:prstGeom prst="rect">
                        <a:avLst/>
                      </a:prstGeom>
                      <a:noFill/>
                      <a:ln>
                        <a:noFill/>
                      </a:ln>
                      <a:extLst/>
                    </p:spPr>
                  </p:pic>
                </p:oleObj>
              </mc:Fallback>
            </mc:AlternateContent>
          </a:graphicData>
        </a:graphic>
      </p:graphicFrame>
      <p:sp>
        <p:nvSpPr>
          <p:cNvPr id="11" name="内容占位符 2"/>
          <p:cNvSpPr txBox="1">
            <a:spLocks/>
          </p:cNvSpPr>
          <p:nvPr/>
        </p:nvSpPr>
        <p:spPr>
          <a:xfrm>
            <a:off x="467544" y="1857348"/>
            <a:ext cx="6225770" cy="709204"/>
          </a:xfrm>
          <a:prstGeom prst="rect">
            <a:avLst/>
          </a:prstGeom>
        </p:spPr>
        <p:txBody>
          <a:bodyPr vert="horz" lIns="51435" tIns="25718" rIns="51435" bIns="25718" rtlCol="0">
            <a:normAutofit/>
          </a:bodyPr>
          <a:lstStyle>
            <a:lvl1pPr marL="267891" indent="-267891" algn="just" defTabSz="685800" rtl="0" eaLnBrk="1" latinLnBrk="0" hangingPunct="1">
              <a:lnSpc>
                <a:spcPct val="100000"/>
              </a:lnSpc>
              <a:spcBef>
                <a:spcPts val="1200"/>
              </a:spcBef>
              <a:spcAft>
                <a:spcPts val="0"/>
              </a:spcAft>
              <a:buClr>
                <a:schemeClr val="accent1">
                  <a:lumMod val="60000"/>
                  <a:lumOff val="40000"/>
                </a:schemeClr>
              </a:buClr>
              <a:buSzPct val="60000"/>
              <a:buFont typeface="Wingdings" panose="05000000000000000000" pitchFamily="2" charset="2"/>
              <a:buChar char=""/>
              <a:defRPr sz="2000" kern="1200" baseline="0">
                <a:solidFill>
                  <a:schemeClr val="accent1"/>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800" kern="1200" baseline="0">
                <a:solidFill>
                  <a:srgbClr val="7D7D7D"/>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1500" dirty="0"/>
              <a:t>事实上，不少问题最后都可归结为</a:t>
            </a:r>
            <a:r>
              <a:rPr lang="zh-CN" altLang="en-US" sz="1500" dirty="0">
                <a:solidFill>
                  <a:srgbClr val="0000FF"/>
                </a:solidFill>
              </a:rPr>
              <a:t>定积分计算。</a:t>
            </a:r>
            <a:endParaRPr lang="en-US" altLang="zh-CN" sz="1500" dirty="0"/>
          </a:p>
          <a:p>
            <a:r>
              <a:rPr lang="zh-CN" altLang="en-US" sz="1500" dirty="0"/>
              <a:t>相对于其它方法，蒙特卡罗</a:t>
            </a:r>
            <a:r>
              <a:rPr lang="zh-CN" altLang="en-US" sz="1500" dirty="0">
                <a:solidFill>
                  <a:srgbClr val="0000FF"/>
                </a:solidFill>
              </a:rPr>
              <a:t>方法</a:t>
            </a:r>
            <a:r>
              <a:rPr lang="zh-CN" altLang="en-US" sz="1500" dirty="0"/>
              <a:t>计算误差与</a:t>
            </a:r>
            <a:r>
              <a:rPr lang="zh-CN" altLang="en-US" sz="1500" dirty="0">
                <a:solidFill>
                  <a:srgbClr val="0000FF"/>
                </a:solidFill>
              </a:rPr>
              <a:t>维数</a:t>
            </a:r>
            <a:r>
              <a:rPr lang="en-US" altLang="zh-CN" sz="1500" i="1" dirty="0">
                <a:solidFill>
                  <a:srgbClr val="0000FF"/>
                </a:solidFill>
                <a:latin typeface="Times New Roman" panose="02020603050405020304" pitchFamily="18" charset="0"/>
                <a:cs typeface="Times New Roman" panose="02020603050405020304" pitchFamily="18" charset="0"/>
              </a:rPr>
              <a:t>m</a:t>
            </a:r>
            <a:r>
              <a:rPr lang="zh-CN" altLang="en-US" sz="1500" dirty="0">
                <a:solidFill>
                  <a:srgbClr val="0000FF"/>
                </a:solidFill>
              </a:rPr>
              <a:t>无关</a:t>
            </a:r>
            <a:r>
              <a:rPr lang="zh-CN" altLang="en-US" sz="1500" dirty="0"/>
              <a:t>！</a:t>
            </a:r>
          </a:p>
        </p:txBody>
      </p:sp>
      <p:sp>
        <p:nvSpPr>
          <p:cNvPr id="12" name="矩形 11"/>
          <p:cNvSpPr/>
          <p:nvPr/>
        </p:nvSpPr>
        <p:spPr>
          <a:xfrm>
            <a:off x="1763688" y="2741865"/>
            <a:ext cx="1146468" cy="323165"/>
          </a:xfrm>
          <a:prstGeom prst="rect">
            <a:avLst/>
          </a:prstGeom>
        </p:spPr>
        <p:txBody>
          <a:bodyPr wrap="none">
            <a:spAutoFit/>
          </a:bodyPr>
          <a:lstStyle/>
          <a:p>
            <a:r>
              <a:rPr lang="zh-CN" altLang="en-US" sz="1500" dirty="0">
                <a:solidFill>
                  <a:srgbClr val="FF0000"/>
                </a:solidFill>
                <a:latin typeface="微软雅黑" panose="020B0503020204020204" pitchFamily="34" charset="-122"/>
                <a:ea typeface="微软雅黑" panose="020B0503020204020204" pitchFamily="34" charset="-122"/>
              </a:rPr>
              <a:t>随机投点法</a:t>
            </a:r>
          </a:p>
        </p:txBody>
      </p:sp>
      <p:pic>
        <p:nvPicPr>
          <p:cNvPr id="27" name="Picture 6"/>
          <p:cNvPicPr>
            <a:picLocks noChangeAspect="1" noChangeArrowheads="1"/>
          </p:cNvPicPr>
          <p:nvPr/>
        </p:nvPicPr>
        <p:blipFill rotWithShape="1">
          <a:blip r:embed="rId10">
            <a:extLst>
              <a:ext uri="{28A0092B-C50C-407E-A947-70E740481C1C}">
                <a14:useLocalDpi xmlns:a14="http://schemas.microsoft.com/office/drawing/2010/main" val="0"/>
              </a:ext>
            </a:extLst>
          </a:blip>
          <a:srcRect l="5170" t="9571" r="5924" b="13862"/>
          <a:stretch/>
        </p:blipFill>
        <p:spPr bwMode="auto">
          <a:xfrm>
            <a:off x="5036552" y="3920055"/>
            <a:ext cx="3168352" cy="172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47"/>
          <p:cNvSpPr>
            <a:spLocks noChangeArrowheads="1"/>
          </p:cNvSpPr>
          <p:nvPr/>
        </p:nvSpPr>
        <p:spPr bwMode="auto">
          <a:xfrm>
            <a:off x="6460510" y="5315841"/>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29" name="AutoShape 49"/>
          <p:cNvSpPr>
            <a:spLocks noChangeArrowheads="1"/>
          </p:cNvSpPr>
          <p:nvPr/>
        </p:nvSpPr>
        <p:spPr bwMode="auto">
          <a:xfrm>
            <a:off x="6336010" y="4582207"/>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0" name="AutoShape 53"/>
          <p:cNvSpPr>
            <a:spLocks noChangeArrowheads="1"/>
          </p:cNvSpPr>
          <p:nvPr/>
        </p:nvSpPr>
        <p:spPr bwMode="auto">
          <a:xfrm>
            <a:off x="6424791" y="4860693"/>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1" name="AutoShape 59"/>
          <p:cNvSpPr>
            <a:spLocks noChangeArrowheads="1"/>
          </p:cNvSpPr>
          <p:nvPr/>
        </p:nvSpPr>
        <p:spPr bwMode="auto">
          <a:xfrm>
            <a:off x="6514602" y="5135661"/>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2" name="AutoShape 62"/>
          <p:cNvSpPr>
            <a:spLocks noChangeArrowheads="1"/>
          </p:cNvSpPr>
          <p:nvPr/>
        </p:nvSpPr>
        <p:spPr bwMode="auto">
          <a:xfrm>
            <a:off x="6191547" y="5244405"/>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3" name="AutoShape 64"/>
          <p:cNvSpPr>
            <a:spLocks noChangeArrowheads="1"/>
          </p:cNvSpPr>
          <p:nvPr/>
        </p:nvSpPr>
        <p:spPr bwMode="auto">
          <a:xfrm>
            <a:off x="6822603" y="4509120"/>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4" name="AutoShape 73"/>
          <p:cNvSpPr>
            <a:spLocks noChangeArrowheads="1"/>
          </p:cNvSpPr>
          <p:nvPr/>
        </p:nvSpPr>
        <p:spPr bwMode="auto">
          <a:xfrm>
            <a:off x="6697376" y="4846736"/>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5" name="AutoShape 75"/>
          <p:cNvSpPr>
            <a:spLocks noChangeArrowheads="1"/>
          </p:cNvSpPr>
          <p:nvPr/>
        </p:nvSpPr>
        <p:spPr bwMode="auto">
          <a:xfrm>
            <a:off x="6048672" y="4739580"/>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6" name="AutoShape 76"/>
          <p:cNvSpPr>
            <a:spLocks noChangeArrowheads="1"/>
          </p:cNvSpPr>
          <p:nvPr/>
        </p:nvSpPr>
        <p:spPr bwMode="auto">
          <a:xfrm>
            <a:off x="6822603" y="5349973"/>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7" name="AutoShape 80"/>
          <p:cNvSpPr>
            <a:spLocks noChangeArrowheads="1"/>
          </p:cNvSpPr>
          <p:nvPr/>
        </p:nvSpPr>
        <p:spPr bwMode="auto">
          <a:xfrm>
            <a:off x="6002749" y="5315841"/>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8" name="AutoShape 82"/>
          <p:cNvSpPr>
            <a:spLocks noChangeArrowheads="1"/>
          </p:cNvSpPr>
          <p:nvPr/>
        </p:nvSpPr>
        <p:spPr bwMode="auto">
          <a:xfrm>
            <a:off x="6696372" y="4668142"/>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9" name="AutoShape 83"/>
          <p:cNvSpPr>
            <a:spLocks noChangeArrowheads="1"/>
          </p:cNvSpPr>
          <p:nvPr/>
        </p:nvSpPr>
        <p:spPr bwMode="auto">
          <a:xfrm>
            <a:off x="6191547" y="5026917"/>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0" name="AutoShape 84"/>
          <p:cNvSpPr>
            <a:spLocks noChangeArrowheads="1"/>
          </p:cNvSpPr>
          <p:nvPr/>
        </p:nvSpPr>
        <p:spPr bwMode="auto">
          <a:xfrm>
            <a:off x="5904209" y="5099942"/>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1" name="AutoShape 87"/>
          <p:cNvSpPr>
            <a:spLocks noChangeArrowheads="1"/>
          </p:cNvSpPr>
          <p:nvPr/>
        </p:nvSpPr>
        <p:spPr bwMode="auto">
          <a:xfrm>
            <a:off x="6912272" y="5099942"/>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2" name="AutoShape 89"/>
          <p:cNvSpPr>
            <a:spLocks noChangeArrowheads="1"/>
          </p:cNvSpPr>
          <p:nvPr/>
        </p:nvSpPr>
        <p:spPr bwMode="auto">
          <a:xfrm>
            <a:off x="5989261" y="4566321"/>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3" name="AutoShape 67"/>
          <p:cNvSpPr>
            <a:spLocks noChangeArrowheads="1"/>
          </p:cNvSpPr>
          <p:nvPr/>
        </p:nvSpPr>
        <p:spPr bwMode="auto">
          <a:xfrm>
            <a:off x="5926339" y="4905362"/>
            <a:ext cx="108000" cy="108000"/>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Tree>
    <p:extLst>
      <p:ext uri="{BB962C8B-B14F-4D97-AF65-F5344CB8AC3E}">
        <p14:creationId xmlns:p14="http://schemas.microsoft.com/office/powerpoint/2010/main" val="84783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additive="base">
                                        <p:cTn id="65" dur="500" fill="hold"/>
                                        <p:tgtEl>
                                          <p:spTgt spid="33"/>
                                        </p:tgtEl>
                                        <p:attrNameLst>
                                          <p:attrName>ppt_x</p:attrName>
                                        </p:attrNameLst>
                                      </p:cBhvr>
                                      <p:tavLst>
                                        <p:tav tm="0">
                                          <p:val>
                                            <p:strVal val="#ppt_x"/>
                                          </p:val>
                                        </p:tav>
                                        <p:tav tm="100000">
                                          <p:val>
                                            <p:strVal val="#ppt_x"/>
                                          </p:val>
                                        </p:tav>
                                      </p:tavLst>
                                    </p:anim>
                                    <p:anim calcmode="lin" valueType="num">
                                      <p:cBhvr additive="base">
                                        <p:cTn id="6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ppt_x"/>
                                          </p:val>
                                        </p:tav>
                                        <p:tav tm="100000">
                                          <p:val>
                                            <p:strVal val="#ppt_x"/>
                                          </p:val>
                                        </p:tav>
                                      </p:tavLst>
                                    </p:anim>
                                    <p:anim calcmode="lin" valueType="num">
                                      <p:cBhvr additive="base">
                                        <p:cTn id="7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fill="hold"/>
                                        <p:tgtEl>
                                          <p:spTgt spid="36"/>
                                        </p:tgtEl>
                                        <p:attrNameLst>
                                          <p:attrName>ppt_x</p:attrName>
                                        </p:attrNameLst>
                                      </p:cBhvr>
                                      <p:tavLst>
                                        <p:tav tm="0">
                                          <p:val>
                                            <p:strVal val="#ppt_x"/>
                                          </p:val>
                                        </p:tav>
                                        <p:tav tm="100000">
                                          <p:val>
                                            <p:strVal val="#ppt_x"/>
                                          </p:val>
                                        </p:tav>
                                      </p:tavLst>
                                    </p:anim>
                                    <p:anim calcmode="lin" valueType="num">
                                      <p:cBhvr additive="base">
                                        <p:cTn id="8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anim calcmode="lin" valueType="num">
                                      <p:cBhvr additive="base">
                                        <p:cTn id="89" dur="500" fill="hold"/>
                                        <p:tgtEl>
                                          <p:spTgt spid="41"/>
                                        </p:tgtEl>
                                        <p:attrNameLst>
                                          <p:attrName>ppt_x</p:attrName>
                                        </p:attrNameLst>
                                      </p:cBhvr>
                                      <p:tavLst>
                                        <p:tav tm="0">
                                          <p:val>
                                            <p:strVal val="#ppt_x"/>
                                          </p:val>
                                        </p:tav>
                                        <p:tav tm="100000">
                                          <p:val>
                                            <p:strVal val="#ppt_x"/>
                                          </p:val>
                                        </p:tav>
                                      </p:tavLst>
                                    </p:anim>
                                    <p:anim calcmode="lin" valueType="num">
                                      <p:cBhvr additive="base">
                                        <p:cTn id="9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anim calcmode="lin" valueType="num">
                                      <p:cBhvr additive="base">
                                        <p:cTn id="95" dur="500" fill="hold"/>
                                        <p:tgtEl>
                                          <p:spTgt spid="32"/>
                                        </p:tgtEl>
                                        <p:attrNameLst>
                                          <p:attrName>ppt_x</p:attrName>
                                        </p:attrNameLst>
                                      </p:cBhvr>
                                      <p:tavLst>
                                        <p:tav tm="0">
                                          <p:val>
                                            <p:strVal val="#ppt_x"/>
                                          </p:val>
                                        </p:tav>
                                        <p:tav tm="100000">
                                          <p:val>
                                            <p:strVal val="#ppt_x"/>
                                          </p:val>
                                        </p:tav>
                                      </p:tavLst>
                                    </p:anim>
                                    <p:anim calcmode="lin" valueType="num">
                                      <p:cBhvr additive="base">
                                        <p:cTn id="9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500" fill="hold"/>
                                        <p:tgtEl>
                                          <p:spTgt spid="35"/>
                                        </p:tgtEl>
                                        <p:attrNameLst>
                                          <p:attrName>ppt_x</p:attrName>
                                        </p:attrNameLst>
                                      </p:cBhvr>
                                      <p:tavLst>
                                        <p:tav tm="0">
                                          <p:val>
                                            <p:strVal val="#ppt_x"/>
                                          </p:val>
                                        </p:tav>
                                        <p:tav tm="100000">
                                          <p:val>
                                            <p:strVal val="#ppt_x"/>
                                          </p:val>
                                        </p:tav>
                                      </p:tavLst>
                                    </p:anim>
                                    <p:anim calcmode="lin" valueType="num">
                                      <p:cBhvr additive="base">
                                        <p:cTn id="10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additive="base">
                                        <p:cTn id="107" dur="500" fill="hold"/>
                                        <p:tgtEl>
                                          <p:spTgt spid="30"/>
                                        </p:tgtEl>
                                        <p:attrNameLst>
                                          <p:attrName>ppt_x</p:attrName>
                                        </p:attrNameLst>
                                      </p:cBhvr>
                                      <p:tavLst>
                                        <p:tav tm="0">
                                          <p:val>
                                            <p:strVal val="#ppt_x"/>
                                          </p:val>
                                        </p:tav>
                                        <p:tav tm="100000">
                                          <p:val>
                                            <p:strVal val="#ppt_x"/>
                                          </p:val>
                                        </p:tav>
                                      </p:tavLst>
                                    </p:anim>
                                    <p:anim calcmode="lin" valueType="num">
                                      <p:cBhvr additive="base">
                                        <p:cTn id="10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40"/>
                                        </p:tgtEl>
                                        <p:attrNameLst>
                                          <p:attrName>style.visibility</p:attrName>
                                        </p:attrNameLst>
                                      </p:cBhvr>
                                      <p:to>
                                        <p:strVal val="visible"/>
                                      </p:to>
                                    </p:set>
                                    <p:anim calcmode="lin" valueType="num">
                                      <p:cBhvr additive="base">
                                        <p:cTn id="113" dur="500" fill="hold"/>
                                        <p:tgtEl>
                                          <p:spTgt spid="40"/>
                                        </p:tgtEl>
                                        <p:attrNameLst>
                                          <p:attrName>ppt_x</p:attrName>
                                        </p:attrNameLst>
                                      </p:cBhvr>
                                      <p:tavLst>
                                        <p:tav tm="0">
                                          <p:val>
                                            <p:strVal val="#ppt_x"/>
                                          </p:val>
                                        </p:tav>
                                        <p:tav tm="100000">
                                          <p:val>
                                            <p:strVal val="#ppt_x"/>
                                          </p:val>
                                        </p:tav>
                                      </p:tavLst>
                                    </p:anim>
                                    <p:anim calcmode="lin" valueType="num">
                                      <p:cBhvr additive="base">
                                        <p:cTn id="1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28"/>
                                        </p:tgtEl>
                                        <p:attrNameLst>
                                          <p:attrName>style.visibility</p:attrName>
                                        </p:attrNameLst>
                                      </p:cBhvr>
                                      <p:to>
                                        <p:strVal val="visible"/>
                                      </p:to>
                                    </p:set>
                                    <p:anim calcmode="lin" valueType="num">
                                      <p:cBhvr additive="base">
                                        <p:cTn id="119" dur="500" fill="hold"/>
                                        <p:tgtEl>
                                          <p:spTgt spid="28"/>
                                        </p:tgtEl>
                                        <p:attrNameLst>
                                          <p:attrName>ppt_x</p:attrName>
                                        </p:attrNameLst>
                                      </p:cBhvr>
                                      <p:tavLst>
                                        <p:tav tm="0">
                                          <p:val>
                                            <p:strVal val="#ppt_x"/>
                                          </p:val>
                                        </p:tav>
                                        <p:tav tm="100000">
                                          <p:val>
                                            <p:strVal val="#ppt_x"/>
                                          </p:val>
                                        </p:tav>
                                      </p:tavLst>
                                    </p:anim>
                                    <p:anim calcmode="lin" valueType="num">
                                      <p:cBhvr additive="base">
                                        <p:cTn id="1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2"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定积分的</a:t>
            </a:r>
            <a:r>
              <a:rPr lang="en-US" altLang="zh-CN" dirty="0">
                <a:latin typeface="Times New Roman" panose="02020603050405020304" pitchFamily="18" charset="0"/>
                <a:cs typeface="Times New Roman" panose="02020603050405020304" pitchFamily="18" charset="0"/>
              </a:rPr>
              <a:t>MC</a:t>
            </a:r>
            <a:r>
              <a:rPr lang="zh-CN" altLang="en-US" dirty="0">
                <a:latin typeface="Times New Roman" panose="02020603050405020304" pitchFamily="18" charset="0"/>
                <a:cs typeface="Times New Roman" panose="02020603050405020304" pitchFamily="18" charset="0"/>
              </a:rPr>
              <a:t>计算</a:t>
            </a:r>
            <a:endParaRPr lang="zh-CN" altLang="en-US" dirty="0"/>
          </a:p>
        </p:txBody>
      </p:sp>
      <p:sp>
        <p:nvSpPr>
          <p:cNvPr id="3" name="内容占位符 2"/>
          <p:cNvSpPr>
            <a:spLocks noGrp="1"/>
          </p:cNvSpPr>
          <p:nvPr>
            <p:ph idx="1"/>
          </p:nvPr>
        </p:nvSpPr>
        <p:spPr>
          <a:xfrm>
            <a:off x="400594" y="1556215"/>
            <a:ext cx="8301026" cy="720657"/>
          </a:xfrm>
        </p:spPr>
        <p:txBody>
          <a:bodyPr/>
          <a:lstStyle/>
          <a:p>
            <a:r>
              <a:rPr lang="zh-CN" altLang="en-US" dirty="0">
                <a:latin typeface="Times New Roman" panose="02020603050405020304" pitchFamily="18" charset="0"/>
                <a:cs typeface="Times New Roman" panose="02020603050405020304" pitchFamily="18" charset="0"/>
              </a:rPr>
              <a:t>注</a:t>
            </a:r>
            <a:r>
              <a:rPr lang="en-US" altLang="zh-CN" dirty="0" smtClean="0">
                <a:latin typeface="Times New Roman" panose="02020603050405020304" pitchFamily="18" charset="0"/>
                <a:cs typeface="Times New Roman" panose="02020603050405020304" pitchFamily="18" charset="0"/>
              </a:rPr>
              <a:t>1:</a:t>
            </a:r>
            <a:r>
              <a:rPr lang="zh-CN" altLang="en-US" dirty="0" smtClean="0">
                <a:solidFill>
                  <a:srgbClr val="FF0000"/>
                </a:solidFill>
                <a:latin typeface="Times New Roman" panose="02020603050405020304" pitchFamily="18" charset="0"/>
                <a:cs typeface="Times New Roman" panose="02020603050405020304" pitchFamily="18" charset="0"/>
              </a:rPr>
              <a:t>随机</a:t>
            </a:r>
            <a:r>
              <a:rPr lang="zh-CN" altLang="en-US" dirty="0">
                <a:solidFill>
                  <a:srgbClr val="FF0000"/>
                </a:solidFill>
                <a:latin typeface="Times New Roman" panose="02020603050405020304" pitchFamily="18" charset="0"/>
                <a:cs typeface="Times New Roman" panose="02020603050405020304" pitchFamily="18" charset="0"/>
              </a:rPr>
              <a:t>投点法</a:t>
            </a:r>
            <a:r>
              <a:rPr lang="zh-CN" altLang="en-US" dirty="0">
                <a:latin typeface="Times New Roman" panose="02020603050405020304" pitchFamily="18" charset="0"/>
                <a:cs typeface="Times New Roman" panose="02020603050405020304" pitchFamily="18" charset="0"/>
              </a:rPr>
              <a:t>的思想简单明了，且每</a:t>
            </a:r>
            <a:r>
              <a:rPr lang="en-US" altLang="zh-CN" i="1" dirty="0">
                <a:solidFill>
                  <a:srgbClr val="0000FF"/>
                </a:solidFill>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次投点结果服从</a:t>
            </a:r>
            <a:r>
              <a:rPr lang="zh-CN" altLang="en-US" dirty="0">
                <a:solidFill>
                  <a:srgbClr val="FF0000"/>
                </a:solidFill>
                <a:latin typeface="Times New Roman" panose="02020603050405020304" pitchFamily="18" charset="0"/>
                <a:cs typeface="Times New Roman" panose="02020603050405020304" pitchFamily="18" charset="0"/>
              </a:rPr>
              <a:t>二项分布</a:t>
            </a:r>
            <a:r>
              <a:rPr lang="zh-CN" altLang="en-US" dirty="0">
                <a:latin typeface="Times New Roman" panose="02020603050405020304" pitchFamily="18" charset="0"/>
                <a:cs typeface="Times New Roman" panose="02020603050405020304" pitchFamily="18" charset="0"/>
              </a:rPr>
              <a:t>，故            </a:t>
            </a:r>
            <a:r>
              <a:rPr lang="zh-CN" altLang="en-US" dirty="0" smtClean="0">
                <a:latin typeface="Times New Roman" panose="02020603050405020304" pitchFamily="18" charset="0"/>
                <a:cs typeface="Times New Roman" panose="02020603050405020304" pitchFamily="18" charset="0"/>
              </a:rPr>
              <a:t>           ，其中</a:t>
            </a:r>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587888247"/>
              </p:ext>
            </p:extLst>
          </p:nvPr>
        </p:nvGraphicFramePr>
        <p:xfrm>
          <a:off x="1043608" y="1818084"/>
          <a:ext cx="1427162" cy="458788"/>
        </p:xfrm>
        <a:graphic>
          <a:graphicData uri="http://schemas.openxmlformats.org/presentationml/2006/ole">
            <mc:AlternateContent xmlns:mc="http://schemas.openxmlformats.org/markup-compatibility/2006">
              <mc:Choice xmlns:v="urn:schemas-microsoft-com:vml" Requires="v">
                <p:oleObj spid="_x0000_s89205" name="Equation" r:id="rId3" imgW="774360" imgH="253800" progId="Equation.DSMT4">
                  <p:embed/>
                </p:oleObj>
              </mc:Choice>
              <mc:Fallback>
                <p:oleObj name="Equation" r:id="rId3" imgW="774360" imgH="253800" progId="Equation.DSMT4">
                  <p:embed/>
                  <p:pic>
                    <p:nvPicPr>
                      <p:cNvPr id="0" name=""/>
                      <p:cNvPicPr>
                        <a:picLocks noChangeAspect="1" noChangeArrowheads="1"/>
                      </p:cNvPicPr>
                      <p:nvPr/>
                    </p:nvPicPr>
                    <p:blipFill>
                      <a:blip r:embed="rId4"/>
                      <a:srcRect/>
                      <a:stretch>
                        <a:fillRect/>
                      </a:stretch>
                    </p:blipFill>
                    <p:spPr bwMode="auto">
                      <a:xfrm>
                        <a:off x="1043608" y="1818084"/>
                        <a:ext cx="1427162" cy="458788"/>
                      </a:xfrm>
                      <a:prstGeom prst="rect">
                        <a:avLst/>
                      </a:prstGeom>
                      <a:noFill/>
                      <a:ln>
                        <a:noFill/>
                      </a:ln>
                      <a:extLst/>
                    </p:spPr>
                  </p:pic>
                </p:oleObj>
              </mc:Fallback>
            </mc:AlternateContent>
          </a:graphicData>
        </a:graphic>
      </p:graphicFrame>
      <p:graphicFrame>
        <p:nvGraphicFramePr>
          <p:cNvPr id="5" name="Object 5"/>
          <p:cNvGraphicFramePr>
            <a:graphicFrameLocks/>
          </p:cNvGraphicFramePr>
          <p:nvPr>
            <p:extLst>
              <p:ext uri="{D42A27DB-BD31-4B8C-83A1-F6EECF244321}">
                <p14:modId xmlns:p14="http://schemas.microsoft.com/office/powerpoint/2010/main" val="934590619"/>
              </p:ext>
            </p:extLst>
          </p:nvPr>
        </p:nvGraphicFramePr>
        <p:xfrm>
          <a:off x="1789881" y="2419226"/>
          <a:ext cx="1643063" cy="793750"/>
        </p:xfrm>
        <a:graphic>
          <a:graphicData uri="http://schemas.openxmlformats.org/presentationml/2006/ole">
            <mc:AlternateContent xmlns:mc="http://schemas.openxmlformats.org/markup-compatibility/2006">
              <mc:Choice xmlns:v="urn:schemas-microsoft-com:vml" Requires="v">
                <p:oleObj spid="_x0000_s89206" name="Equation" r:id="rId5" imgW="901440" imgH="444240" progId="Equation.DSMT4">
                  <p:embed/>
                </p:oleObj>
              </mc:Choice>
              <mc:Fallback>
                <p:oleObj name="Equation" r:id="rId5" imgW="901440" imgH="444240" progId="Equation.DSMT4">
                  <p:embed/>
                  <p:pic>
                    <p:nvPicPr>
                      <p:cNvPr id="0" name=""/>
                      <p:cNvPicPr>
                        <a:picLocks noChangeArrowheads="1"/>
                      </p:cNvPicPr>
                      <p:nvPr/>
                    </p:nvPicPr>
                    <p:blipFill>
                      <a:blip r:embed="rId6"/>
                      <a:srcRect/>
                      <a:stretch>
                        <a:fillRect/>
                      </a:stretch>
                    </p:blipFill>
                    <p:spPr bwMode="auto">
                      <a:xfrm>
                        <a:off x="1789881" y="2419226"/>
                        <a:ext cx="164306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
          <p:cNvGraphicFramePr>
            <a:graphicFrameLocks/>
          </p:cNvGraphicFramePr>
          <p:nvPr>
            <p:extLst>
              <p:ext uri="{D42A27DB-BD31-4B8C-83A1-F6EECF244321}">
                <p14:modId xmlns:p14="http://schemas.microsoft.com/office/powerpoint/2010/main" val="2813043686"/>
              </p:ext>
            </p:extLst>
          </p:nvPr>
        </p:nvGraphicFramePr>
        <p:xfrm>
          <a:off x="4670201" y="2458120"/>
          <a:ext cx="2278063" cy="715962"/>
        </p:xfrm>
        <a:graphic>
          <a:graphicData uri="http://schemas.openxmlformats.org/presentationml/2006/ole">
            <mc:AlternateContent xmlns:mc="http://schemas.openxmlformats.org/markup-compatibility/2006">
              <mc:Choice xmlns:v="urn:schemas-microsoft-com:vml" Requires="v">
                <p:oleObj spid="_x0000_s89207" name="Equation" r:id="rId7" imgW="1041120" imgH="393480" progId="Equation.DSMT4">
                  <p:embed/>
                </p:oleObj>
              </mc:Choice>
              <mc:Fallback>
                <p:oleObj name="Equation" r:id="rId7" imgW="1041120" imgH="393480" progId="Equation.DSMT4">
                  <p:embed/>
                  <p:pic>
                    <p:nvPicPr>
                      <p:cNvPr id="0" name=""/>
                      <p:cNvPicPr>
                        <a:picLocks noChangeArrowheads="1"/>
                      </p:cNvPicPr>
                      <p:nvPr/>
                    </p:nvPicPr>
                    <p:blipFill>
                      <a:blip r:embed="rId8"/>
                      <a:srcRect/>
                      <a:stretch>
                        <a:fillRect/>
                      </a:stretch>
                    </p:blipFill>
                    <p:spPr bwMode="auto">
                      <a:xfrm>
                        <a:off x="4670201" y="2458120"/>
                        <a:ext cx="2278063"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8" name="内容占位符 2"/>
              <p:cNvSpPr txBox="1">
                <a:spLocks/>
              </p:cNvSpPr>
              <p:nvPr/>
            </p:nvSpPr>
            <p:spPr>
              <a:xfrm>
                <a:off x="395078" y="3702749"/>
                <a:ext cx="8292965" cy="479566"/>
              </a:xfrm>
              <a:prstGeom prst="rect">
                <a:avLst/>
              </a:prstGeom>
            </p:spPr>
            <p:txBody>
              <a:bodyPr vert="horz" lIns="68580" tIns="34290" rIns="68580" bIns="34290" rtlCol="0">
                <a:normAutofit/>
              </a:bodyPr>
              <a:lstStyle>
                <a:lvl1pPr marL="267891" indent="-267891" algn="just" defTabSz="685800" rtl="0" eaLnBrk="1" latinLnBrk="0" hangingPunct="1">
                  <a:lnSpc>
                    <a:spcPct val="100000"/>
                  </a:lnSpc>
                  <a:spcBef>
                    <a:spcPts val="1200"/>
                  </a:spcBef>
                  <a:spcAft>
                    <a:spcPts val="0"/>
                  </a:spcAft>
                  <a:buClr>
                    <a:schemeClr val="accent1">
                      <a:lumMod val="60000"/>
                      <a:lumOff val="40000"/>
                    </a:schemeClr>
                  </a:buClr>
                  <a:buSzPct val="60000"/>
                  <a:buFont typeface="Wingdings" panose="05000000000000000000" pitchFamily="2" charset="2"/>
                  <a:buChar char=""/>
                  <a:defRPr sz="2000" kern="1200" baseline="0">
                    <a:solidFill>
                      <a:schemeClr val="accent1"/>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800" kern="1200" baseline="0">
                    <a:solidFill>
                      <a:srgbClr val="7D7D7D"/>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latin typeface="Times New Roman" panose="02020603050405020304" pitchFamily="18" charset="0"/>
                    <a:cs typeface="Times New Roman" panose="02020603050405020304" pitchFamily="18" charset="0"/>
                  </a:rPr>
                  <a:t>注</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可</a:t>
                </a:r>
                <a:r>
                  <a:rPr lang="zh-CN" altLang="en-US" dirty="0" smtClean="0">
                    <a:latin typeface="Times New Roman" panose="02020603050405020304" pitchFamily="18" charset="0"/>
                    <a:cs typeface="Times New Roman" panose="02020603050405020304" pitchFamily="18" charset="0"/>
                  </a:rPr>
                  <a:t>证</a:t>
                </a:r>
                <a14:m>
                  <m:oMath xmlns:m="http://schemas.openxmlformats.org/officeDocument/2006/math">
                    <m:acc>
                      <m:accPr>
                        <m:chr m:val="̂"/>
                        <m:ctrlPr>
                          <a:rPr lang="zh-CN" altLang="en-US" i="1" smtClean="0">
                            <a:latin typeface="Cambria Math" panose="02040503050406030204" pitchFamily="18" charset="0"/>
                            <a:cs typeface="Times New Roman" panose="02020603050405020304" pitchFamily="18" charset="0"/>
                          </a:rPr>
                        </m:ctrlPr>
                      </m:accPr>
                      <m:e>
                        <m:r>
                          <a:rPr lang="zh-CN" altLang="en-US" i="1" smtClean="0">
                            <a:solidFill>
                              <a:srgbClr val="0000FF"/>
                            </a:solidFill>
                            <a:latin typeface="Cambria Math" panose="02040503050406030204" pitchFamily="18" charset="0"/>
                            <a:cs typeface="Times New Roman" panose="02020603050405020304" pitchFamily="18" charset="0"/>
                          </a:rPr>
                          <m:t>𝜃</m:t>
                        </m:r>
                      </m:e>
                    </m:acc>
                  </m:oMath>
                </a14:m>
                <a:r>
                  <a:rPr lang="zh-CN" altLang="en-US" dirty="0" smtClean="0">
                    <a:latin typeface="Times New Roman" panose="02020603050405020304" pitchFamily="18" charset="0"/>
                    <a:cs typeface="Times New Roman" panose="02020603050405020304" pitchFamily="18" charset="0"/>
                  </a:rPr>
                  <a:t>是</a:t>
                </a:r>
                <a14:m>
                  <m:oMath xmlns:m="http://schemas.openxmlformats.org/officeDocument/2006/math">
                    <m:r>
                      <a:rPr lang="zh-CN" altLang="en-US" i="1" smtClean="0">
                        <a:solidFill>
                          <a:srgbClr val="0000FF"/>
                        </a:solidFill>
                        <a:latin typeface="Cambria Math" panose="02040503050406030204" pitchFamily="18" charset="0"/>
                        <a:cs typeface="Times New Roman" panose="02020603050405020304" pitchFamily="18" charset="0"/>
                      </a:rPr>
                      <m:t>𝜃</m:t>
                    </m:r>
                  </m:oMath>
                </a14:m>
                <a:r>
                  <a:rPr lang="zh-CN" altLang="en-US" dirty="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无偏估计</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同样易证估计精度为</a:t>
                </a:r>
                <a:r>
                  <a:rPr lang="zh-CN" altLang="en-US" dirty="0" smtClean="0">
                    <a:solidFill>
                      <a:srgbClr val="0000FF"/>
                    </a:solidFill>
                    <a:sym typeface="Symbol" panose="05050102010706020507" pitchFamily="18" charset="2"/>
                  </a:rPr>
                  <a:t>O(</a:t>
                </a:r>
                <a:r>
                  <a:rPr lang="zh-CN" altLang="en-US" i="1" dirty="0">
                    <a:solidFill>
                      <a:srgbClr val="0000FF"/>
                    </a:solidFill>
                    <a:latin typeface="Times New Roman" panose="02020603050405020304" pitchFamily="18" charset="0"/>
                    <a:sym typeface="Symbol" panose="05050102010706020507" pitchFamily="18" charset="2"/>
                  </a:rPr>
                  <a:t>n </a:t>
                </a:r>
                <a:r>
                  <a:rPr lang="zh-CN" altLang="en-US" baseline="30000" dirty="0">
                    <a:solidFill>
                      <a:srgbClr val="0000FF"/>
                    </a:solidFill>
                    <a:sym typeface="Symbol" panose="05050102010706020507" pitchFamily="18" charset="2"/>
                  </a:rPr>
                  <a:t>-1/2</a:t>
                </a:r>
                <a:r>
                  <a:rPr lang="zh-CN" altLang="en-US" dirty="0" smtClean="0">
                    <a:solidFill>
                      <a:srgbClr val="0000FF"/>
                    </a:solidFill>
                    <a:sym typeface="Symbol" panose="05050102010706020507" pitchFamily="18" charset="2"/>
                  </a:rPr>
                  <a:t>)</a:t>
                </a:r>
                <a:endParaRPr lang="zh-CN" altLang="en-US" dirty="0">
                  <a:solidFill>
                    <a:schemeClr val="hlink"/>
                  </a:solidFill>
                  <a:sym typeface="Symbol" panose="05050102010706020507" pitchFamily="18" charset="2"/>
                </a:endParaRPr>
              </a:p>
            </p:txBody>
          </p:sp>
        </mc:Choice>
        <mc:Fallback xmlns="">
          <p:sp>
            <p:nvSpPr>
              <p:cNvPr id="8" name="内容占位符 2"/>
              <p:cNvSpPr txBox="1">
                <a:spLocks noRot="1" noChangeAspect="1" noMove="1" noResize="1" noEditPoints="1" noAdjustHandles="1" noChangeArrowheads="1" noChangeShapeType="1" noTextEdit="1"/>
              </p:cNvSpPr>
              <p:nvPr/>
            </p:nvSpPr>
            <p:spPr>
              <a:xfrm>
                <a:off x="395078" y="3702749"/>
                <a:ext cx="8292965" cy="479566"/>
              </a:xfrm>
              <a:prstGeom prst="rect">
                <a:avLst/>
              </a:prstGeom>
              <a:blipFill rotWithShape="0">
                <a:blip r:embed="rId9"/>
                <a:stretch>
                  <a:fillRect l="-221" t="-6329" b="-6329"/>
                </a:stretch>
              </a:blipFill>
            </p:spPr>
            <p:txBody>
              <a:bodyPr/>
              <a:lstStyle/>
              <a:p>
                <a:r>
                  <a:rPr lang="zh-CN" altLang="en-US">
                    <a:noFill/>
                  </a:rPr>
                  <a:t> </a:t>
                </a:r>
              </a:p>
            </p:txBody>
          </p:sp>
        </mc:Fallback>
      </mc:AlternateContent>
      <p:sp>
        <p:nvSpPr>
          <p:cNvPr id="9" name="右箭头 8"/>
          <p:cNvSpPr/>
          <p:nvPr/>
        </p:nvSpPr>
        <p:spPr>
          <a:xfrm>
            <a:off x="3806105" y="2648038"/>
            <a:ext cx="600189" cy="26819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Object 6"/>
          <p:cNvGraphicFramePr>
            <a:graphicFrameLocks noChangeAspect="1"/>
          </p:cNvGraphicFramePr>
          <p:nvPr>
            <p:extLst>
              <p:ext uri="{D42A27DB-BD31-4B8C-83A1-F6EECF244321}">
                <p14:modId xmlns:p14="http://schemas.microsoft.com/office/powerpoint/2010/main" val="1366961440"/>
              </p:ext>
            </p:extLst>
          </p:nvPr>
        </p:nvGraphicFramePr>
        <p:xfrm>
          <a:off x="2051720" y="4508054"/>
          <a:ext cx="4314825" cy="1100138"/>
        </p:xfrm>
        <a:graphic>
          <a:graphicData uri="http://schemas.openxmlformats.org/presentationml/2006/ole">
            <mc:AlternateContent xmlns:mc="http://schemas.openxmlformats.org/markup-compatibility/2006">
              <mc:Choice xmlns:v="urn:schemas-microsoft-com:vml" Requires="v">
                <p:oleObj spid="_x0000_s89208" name="Equation" r:id="rId10" imgW="2197080" imgH="558720" progId="Equation.DSMT4">
                  <p:embed/>
                </p:oleObj>
              </mc:Choice>
              <mc:Fallback>
                <p:oleObj name="Equation" r:id="rId10" imgW="2197080" imgH="558720" progId="Equation.DSMT4">
                  <p:embed/>
                  <p:pic>
                    <p:nvPicPr>
                      <p:cNvPr id="0" name=""/>
                      <p:cNvPicPr>
                        <a:picLocks noChangeAspect="1" noChangeArrowheads="1"/>
                      </p:cNvPicPr>
                      <p:nvPr/>
                    </p:nvPicPr>
                    <p:blipFill>
                      <a:blip r:embed="rId11"/>
                      <a:srcRect/>
                      <a:stretch>
                        <a:fillRect/>
                      </a:stretch>
                    </p:blipFill>
                    <p:spPr bwMode="auto">
                      <a:xfrm>
                        <a:off x="2051720" y="4508054"/>
                        <a:ext cx="431482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148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定积分的</a:t>
            </a:r>
            <a:r>
              <a:rPr lang="en-US" altLang="zh-CN" dirty="0"/>
              <a:t>MC</a:t>
            </a:r>
            <a:r>
              <a:rPr lang="zh-CN" altLang="en-US" dirty="0"/>
              <a:t>计算</a:t>
            </a:r>
          </a:p>
        </p:txBody>
      </p:sp>
      <p:sp>
        <p:nvSpPr>
          <p:cNvPr id="3" name="内容占位符 2"/>
          <p:cNvSpPr>
            <a:spLocks noGrp="1"/>
          </p:cNvSpPr>
          <p:nvPr>
            <p:ph idx="1"/>
          </p:nvPr>
        </p:nvSpPr>
        <p:spPr>
          <a:xfrm>
            <a:off x="400594" y="1366931"/>
            <a:ext cx="6259638" cy="1365173"/>
          </a:xfrm>
        </p:spPr>
        <p:txBody>
          <a:bodyPr/>
          <a:lstStyle/>
          <a:p>
            <a:r>
              <a:rPr lang="zh-CN" altLang="en-US" b="1" dirty="0">
                <a:latin typeface="Times New Roman" panose="02020603050405020304" pitchFamily="18" charset="0"/>
                <a:cs typeface="Times New Roman" panose="02020603050405020304" pitchFamily="18" charset="0"/>
              </a:rPr>
              <a:t>例</a:t>
            </a:r>
            <a:r>
              <a:rPr lang="zh-CN" altLang="en-US" dirty="0">
                <a:latin typeface="Times New Roman" panose="02020603050405020304" pitchFamily="18" charset="0"/>
                <a:cs typeface="Times New Roman" panose="02020603050405020304" pitchFamily="18" charset="0"/>
              </a:rPr>
              <a:t> 计算定积分</a:t>
            </a:r>
          </a:p>
          <a:p>
            <a:endParaRPr lang="zh-CN" altLang="en-US" dirty="0">
              <a:latin typeface="Times New Roman" panose="02020603050405020304" pitchFamily="18" charset="0"/>
              <a:cs typeface="Times New Roman" panose="02020603050405020304" pitchFamily="18" charset="0"/>
            </a:endParaRPr>
          </a:p>
          <a:p>
            <a:pPr marL="0" indent="0">
              <a:buNone/>
            </a:pPr>
            <a:r>
              <a:rPr lang="zh-CN" altLang="en-US" dirty="0" smtClean="0">
                <a:latin typeface="Times New Roman" panose="02020603050405020304" pitchFamily="18" charset="0"/>
                <a:cs typeface="Times New Roman" panose="02020603050405020304" pitchFamily="18" charset="0"/>
              </a:rPr>
              <a:t>   事实上</a:t>
            </a:r>
            <a:r>
              <a:rPr lang="zh-CN" altLang="en-US" dirty="0">
                <a:latin typeface="Times New Roman" panose="02020603050405020304" pitchFamily="18" charset="0"/>
                <a:cs typeface="Times New Roman" panose="02020603050405020304" pitchFamily="18" charset="0"/>
              </a:rPr>
              <a:t>，其精确解为</a:t>
            </a:r>
          </a:p>
          <a:p>
            <a:pPr marL="0" indent="0">
              <a:buNone/>
            </a:pPr>
            <a:endParaRPr lang="zh-CN" altLang="en-US" dirty="0" smtClean="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graphicFrame>
        <p:nvGraphicFramePr>
          <p:cNvPr id="4" name="Object 5"/>
          <p:cNvGraphicFramePr>
            <a:graphicFrameLocks noChangeAspect="1"/>
          </p:cNvGraphicFramePr>
          <p:nvPr>
            <p:extLst>
              <p:ext uri="{D42A27DB-BD31-4B8C-83A1-F6EECF244321}">
                <p14:modId xmlns:p14="http://schemas.microsoft.com/office/powerpoint/2010/main" val="1777485816"/>
              </p:ext>
            </p:extLst>
          </p:nvPr>
        </p:nvGraphicFramePr>
        <p:xfrm>
          <a:off x="2411760" y="1184368"/>
          <a:ext cx="2808312" cy="704307"/>
        </p:xfrm>
        <a:graphic>
          <a:graphicData uri="http://schemas.openxmlformats.org/presentationml/2006/ole">
            <mc:AlternateContent xmlns:mc="http://schemas.openxmlformats.org/markup-compatibility/2006">
              <mc:Choice xmlns:v="urn:schemas-microsoft-com:vml" Requires="v">
                <p:oleObj spid="_x0000_s38464" name="Equation" r:id="rId3" imgW="1307880" imgH="330120" progId="Equation.DSMT4">
                  <p:embed/>
                </p:oleObj>
              </mc:Choice>
              <mc:Fallback>
                <p:oleObj name="Equation" r:id="rId3" imgW="1307880" imgH="330120" progId="Equation.DSMT4">
                  <p:embed/>
                  <p:pic>
                    <p:nvPicPr>
                      <p:cNvPr id="0" name=""/>
                      <p:cNvPicPr>
                        <a:picLocks noChangeAspect="1" noChangeArrowheads="1"/>
                      </p:cNvPicPr>
                      <p:nvPr/>
                    </p:nvPicPr>
                    <p:blipFill>
                      <a:blip r:embed="rId4"/>
                      <a:srcRect/>
                      <a:stretch>
                        <a:fillRect/>
                      </a:stretch>
                    </p:blipFill>
                    <p:spPr bwMode="auto">
                      <a:xfrm>
                        <a:off x="2411760" y="1184368"/>
                        <a:ext cx="2808312" cy="704307"/>
                      </a:xfrm>
                      <a:prstGeom prst="rect">
                        <a:avLst/>
                      </a:prstGeom>
                      <a:noFill/>
                      <a:ln>
                        <a:noFill/>
                      </a:ln>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04674235"/>
              </p:ext>
            </p:extLst>
          </p:nvPr>
        </p:nvGraphicFramePr>
        <p:xfrm>
          <a:off x="3059832" y="2270353"/>
          <a:ext cx="3546574" cy="374807"/>
        </p:xfrm>
        <a:graphic>
          <a:graphicData uri="http://schemas.openxmlformats.org/presentationml/2006/ole">
            <mc:AlternateContent xmlns:mc="http://schemas.openxmlformats.org/markup-compatibility/2006">
              <mc:Choice xmlns:v="urn:schemas-microsoft-com:vml" Requires="v">
                <p:oleObj spid="_x0000_s38465" name="Equation" r:id="rId5" imgW="1574640" imgH="177480" progId="Equation.DSMT4">
                  <p:embed/>
                </p:oleObj>
              </mc:Choice>
              <mc:Fallback>
                <p:oleObj name="Equation" r:id="rId5" imgW="1574640" imgH="177480" progId="Equation.DSMT4">
                  <p:embed/>
                  <p:pic>
                    <p:nvPicPr>
                      <p:cNvPr id="0" name=""/>
                      <p:cNvPicPr>
                        <a:picLocks noChangeAspect="1" noChangeArrowheads="1"/>
                      </p:cNvPicPr>
                      <p:nvPr/>
                    </p:nvPicPr>
                    <p:blipFill>
                      <a:blip r:embed="rId6"/>
                      <a:srcRect/>
                      <a:stretch>
                        <a:fillRect/>
                      </a:stretch>
                    </p:blipFill>
                    <p:spPr bwMode="auto">
                      <a:xfrm>
                        <a:off x="3059832" y="2270353"/>
                        <a:ext cx="3546574" cy="374807"/>
                      </a:xfrm>
                      <a:prstGeom prst="rect">
                        <a:avLst/>
                      </a:prstGeom>
                      <a:noFill/>
                      <a:ln>
                        <a:noFill/>
                      </a:ln>
                      <a:extLst/>
                    </p:spPr>
                  </p:pic>
                </p:oleObj>
              </mc:Fallback>
            </mc:AlternateContent>
          </a:graphicData>
        </a:graphic>
      </p:graphicFrame>
      <p:sp>
        <p:nvSpPr>
          <p:cNvPr id="6" name="Text Box 7"/>
          <p:cNvSpPr txBox="1">
            <a:spLocks noChangeArrowheads="1"/>
          </p:cNvSpPr>
          <p:nvPr/>
        </p:nvSpPr>
        <p:spPr bwMode="auto">
          <a:xfrm>
            <a:off x="540097" y="2732104"/>
            <a:ext cx="3743325" cy="22860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7"/>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en-US"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function result=liti27(a,b,m,mm)</a:t>
            </a:r>
          </a:p>
          <a:p>
            <a:pPr eaLnBrk="1" hangingPunct="1">
              <a:spcBef>
                <a:spcPct val="0"/>
              </a:spcBef>
              <a:buFontTx/>
              <a:buNone/>
            </a:pPr>
            <a:r>
              <a:rPr lang="zh-CN" altLang="en-US"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%a是积分的下限</a:t>
            </a:r>
          </a:p>
          <a:p>
            <a:pPr eaLnBrk="1" hangingPunct="1">
              <a:spcBef>
                <a:spcPct val="0"/>
              </a:spcBef>
              <a:buFontTx/>
              <a:buNone/>
            </a:pPr>
            <a:r>
              <a:rPr lang="zh-CN" altLang="en-US"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%b是积分的上限</a:t>
            </a:r>
          </a:p>
          <a:p>
            <a:pPr eaLnBrk="1" hangingPunct="1">
              <a:spcBef>
                <a:spcPct val="0"/>
              </a:spcBef>
              <a:buFontTx/>
              <a:buNone/>
            </a:pPr>
            <a:r>
              <a:rPr lang="zh-CN" altLang="en-US"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%m是函数的上界</a:t>
            </a:r>
          </a:p>
          <a:p>
            <a:pPr eaLnBrk="1" hangingPunct="1">
              <a:spcBef>
                <a:spcPct val="0"/>
              </a:spcBef>
              <a:buFontTx/>
              <a:buNone/>
            </a:pPr>
            <a:r>
              <a:rPr lang="zh-CN" altLang="en-US"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%mm 是随机实验次数</a:t>
            </a:r>
          </a:p>
          <a:p>
            <a:pPr eaLnBrk="1" hangingPunct="1">
              <a:spcBef>
                <a:spcPct val="0"/>
              </a:spcBef>
              <a:buFontTx/>
              <a:buNone/>
            </a:pPr>
            <a:r>
              <a:rPr lang="zh-CN" altLang="en-US"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frq=0;</a:t>
            </a:r>
          </a:p>
          <a:p>
            <a:pPr eaLnBrk="1" hangingPunct="1">
              <a:spcBef>
                <a:spcPct val="0"/>
              </a:spcBef>
              <a:buFontTx/>
              <a:buNone/>
            </a:pP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xrandnum = unifrnd(a,b,1,mm);</a:t>
            </a:r>
          </a:p>
          <a:p>
            <a:pPr eaLnBrk="1" hangingPunct="1">
              <a:spcBef>
                <a:spcPct val="0"/>
              </a:spcBef>
              <a:buFontTx/>
              <a:buNone/>
            </a:pP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yrandnum = unifrnd(0,m,1,mm);</a:t>
            </a:r>
          </a:p>
        </p:txBody>
      </p:sp>
      <p:sp>
        <p:nvSpPr>
          <p:cNvPr id="7" name="Text Box 8"/>
          <p:cNvSpPr txBox="1">
            <a:spLocks noChangeArrowheads="1"/>
          </p:cNvSpPr>
          <p:nvPr/>
        </p:nvSpPr>
        <p:spPr bwMode="auto">
          <a:xfrm>
            <a:off x="4339250" y="3258850"/>
            <a:ext cx="4769254" cy="1754326"/>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Blip>
                <a:blip r:embed="rId7"/>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800" dirty="0">
                <a:solidFill>
                  <a:srgbClr val="0000FF"/>
                </a:solidFill>
                <a:latin typeface="Arial" panose="020B0604020202020204" pitchFamily="34" charset="0"/>
                <a:ea typeface="宋体" panose="02010600030101010101" pitchFamily="2" charset="-122"/>
              </a:rPr>
              <a:t>for ii=1:mm</a:t>
            </a:r>
          </a:p>
          <a:p>
            <a:pPr eaLnBrk="1" hangingPunct="1">
              <a:spcBef>
                <a:spcPct val="0"/>
              </a:spcBef>
              <a:buFontTx/>
              <a:buNone/>
            </a:pPr>
            <a:r>
              <a:rPr lang="zh-CN" altLang="zh-CN" sz="1800" dirty="0">
                <a:solidFill>
                  <a:srgbClr val="0000FF"/>
                </a:solidFill>
                <a:latin typeface="Arial" panose="020B0604020202020204" pitchFamily="34" charset="0"/>
                <a:ea typeface="宋体" panose="02010600030101010101" pitchFamily="2" charset="-122"/>
              </a:rPr>
              <a:t>    if </a:t>
            </a:r>
            <a:r>
              <a:rPr lang="zh-CN" altLang="zh-CN" sz="1800" dirty="0">
                <a:solidFill>
                  <a:srgbClr val="FF0000"/>
                </a:solidFill>
                <a:latin typeface="Arial" panose="020B0604020202020204" pitchFamily="34" charset="0"/>
                <a:ea typeface="宋体" panose="02010600030101010101" pitchFamily="2" charset="-122"/>
              </a:rPr>
              <a:t>(cos(xrandnum(1,ii))+2&gt;=yrandnum(1,ii))</a:t>
            </a:r>
          </a:p>
          <a:p>
            <a:pPr eaLnBrk="1" hangingPunct="1">
              <a:spcBef>
                <a:spcPct val="0"/>
              </a:spcBef>
              <a:buFontTx/>
              <a:buNone/>
            </a:pPr>
            <a:r>
              <a:rPr lang="zh-CN" altLang="zh-CN" sz="1800" dirty="0">
                <a:solidFill>
                  <a:srgbClr val="0000FF"/>
                </a:solidFill>
                <a:latin typeface="Arial" panose="020B0604020202020204" pitchFamily="34" charset="0"/>
                <a:ea typeface="宋体" panose="02010600030101010101" pitchFamily="2" charset="-122"/>
              </a:rPr>
              <a:t>        frq=frq+1;</a:t>
            </a:r>
          </a:p>
          <a:p>
            <a:pPr eaLnBrk="1" hangingPunct="1">
              <a:spcBef>
                <a:spcPct val="0"/>
              </a:spcBef>
              <a:buFontTx/>
              <a:buNone/>
            </a:pPr>
            <a:r>
              <a:rPr lang="zh-CN" altLang="zh-CN" sz="1800" dirty="0">
                <a:solidFill>
                  <a:srgbClr val="0000FF"/>
                </a:solidFill>
                <a:latin typeface="Arial" panose="020B0604020202020204" pitchFamily="34" charset="0"/>
                <a:ea typeface="宋体" panose="02010600030101010101" pitchFamily="2" charset="-122"/>
              </a:rPr>
              <a:t>    end    </a:t>
            </a:r>
          </a:p>
          <a:p>
            <a:pPr eaLnBrk="1" hangingPunct="1">
              <a:spcBef>
                <a:spcPct val="0"/>
              </a:spcBef>
              <a:buFontTx/>
              <a:buNone/>
            </a:pPr>
            <a:r>
              <a:rPr lang="zh-CN" altLang="zh-CN" sz="1800" dirty="0">
                <a:solidFill>
                  <a:srgbClr val="0000FF"/>
                </a:solidFill>
                <a:latin typeface="Arial" panose="020B0604020202020204" pitchFamily="34" charset="0"/>
                <a:ea typeface="宋体" panose="02010600030101010101" pitchFamily="2" charset="-122"/>
              </a:rPr>
              <a:t>end    </a:t>
            </a:r>
          </a:p>
          <a:p>
            <a:pPr eaLnBrk="1" hangingPunct="1">
              <a:spcBef>
                <a:spcPct val="0"/>
              </a:spcBef>
              <a:buFontTx/>
              <a:buNone/>
            </a:pPr>
            <a:r>
              <a:rPr lang="zh-CN" altLang="zh-CN" sz="1800" dirty="0">
                <a:solidFill>
                  <a:srgbClr val="FF0000"/>
                </a:solidFill>
                <a:latin typeface="Arial" panose="020B0604020202020204" pitchFamily="34" charset="0"/>
                <a:ea typeface="宋体" panose="02010600030101010101" pitchFamily="2" charset="-122"/>
              </a:rPr>
              <a:t>result=frq*m*(b-a)/mm</a:t>
            </a:r>
          </a:p>
        </p:txBody>
      </p:sp>
      <p:pic>
        <p:nvPicPr>
          <p:cNvPr id="8" name="Picture 6"/>
          <p:cNvPicPr>
            <a:picLocks noChangeAspect="1" noChangeArrowheads="1"/>
          </p:cNvPicPr>
          <p:nvPr/>
        </p:nvPicPr>
        <p:blipFill>
          <a:blip r:embed="rId8">
            <a:extLst>
              <a:ext uri="{28A0092B-C50C-407E-A947-70E740481C1C}">
                <a14:useLocalDpi xmlns:a14="http://schemas.microsoft.com/office/drawing/2010/main" val="0"/>
              </a:ext>
            </a:extLst>
          </a:blip>
          <a:srcRect l="3618" t="322"/>
          <a:stretch>
            <a:fillRect/>
          </a:stretch>
        </p:blipFill>
        <p:spPr bwMode="auto">
          <a:xfrm>
            <a:off x="6679674" y="1280384"/>
            <a:ext cx="2284413"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22812" y="5199854"/>
            <a:ext cx="7189548" cy="1015663"/>
          </a:xfrm>
          <a:prstGeom prst="rect">
            <a:avLst/>
          </a:prstGeom>
        </p:spPr>
        <p:txBody>
          <a:bodyPr wrap="square">
            <a:spAutoFit/>
          </a:bodyPr>
          <a:lstStyle/>
          <a:p>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用随机投点法求解：</a:t>
            </a:r>
            <a:r>
              <a:rPr lang="en-US" altLang="zh-CN"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liti27(0,4,4,1000000)    result = </a:t>
            </a:r>
            <a:r>
              <a:rPr lang="en-US" altLang="zh-CN" sz="2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7.2336</a:t>
            </a:r>
          </a:p>
          <a:p>
            <a:endPar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注： 增加样本数目，可提高计算精度，但计算时间也会提高。</a:t>
            </a:r>
          </a:p>
        </p:txBody>
      </p:sp>
    </p:spTree>
    <p:extLst>
      <p:ext uri="{BB962C8B-B14F-4D97-AF65-F5344CB8AC3E}">
        <p14:creationId xmlns:p14="http://schemas.microsoft.com/office/powerpoint/2010/main" val="29916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定积分的</a:t>
            </a:r>
            <a:r>
              <a:rPr lang="en-US" altLang="zh-CN" dirty="0"/>
              <a:t>MC</a:t>
            </a:r>
            <a:r>
              <a:rPr lang="zh-CN" altLang="en-US" dirty="0"/>
              <a:t>计算</a:t>
            </a:r>
          </a:p>
        </p:txBody>
      </p:sp>
      <p:sp>
        <p:nvSpPr>
          <p:cNvPr id="3" name="内容占位符 2"/>
          <p:cNvSpPr>
            <a:spLocks noGrp="1"/>
          </p:cNvSpPr>
          <p:nvPr>
            <p:ph idx="1"/>
          </p:nvPr>
        </p:nvSpPr>
        <p:spPr>
          <a:xfrm>
            <a:off x="400594" y="1366931"/>
            <a:ext cx="3811366" cy="390544"/>
          </a:xfrm>
        </p:spPr>
        <p:txBody>
          <a:bodyPr/>
          <a:lstStyle/>
          <a:p>
            <a:r>
              <a:rPr lang="zh-CN" altLang="en-US" b="1" dirty="0"/>
              <a:t>例：</a:t>
            </a:r>
            <a:r>
              <a:rPr lang="zh-CN" altLang="en-US" dirty="0"/>
              <a:t>冰淇淋锥的</a:t>
            </a:r>
            <a:r>
              <a:rPr lang="zh-CN" altLang="en-US" dirty="0" smtClean="0"/>
              <a:t>体积</a:t>
            </a:r>
            <a:r>
              <a:rPr lang="en-US" altLang="zh-CN" i="1" dirty="0" smtClean="0">
                <a:solidFill>
                  <a:srgbClr val="0000FF"/>
                </a:solidFill>
                <a:latin typeface="Times New Roman" panose="02020603050405020304" pitchFamily="18" charset="0"/>
                <a:cs typeface="Times New Roman" panose="02020603050405020304" pitchFamily="18" charset="0"/>
              </a:rPr>
              <a:t>V</a:t>
            </a:r>
            <a:r>
              <a:rPr lang="zh-CN" altLang="en-US" dirty="0" smtClean="0"/>
              <a:t>计算</a:t>
            </a:r>
            <a:endParaRPr lang="zh-CN" altLang="en-US" dirty="0"/>
          </a:p>
        </p:txBody>
      </p:sp>
      <p:sp>
        <p:nvSpPr>
          <p:cNvPr id="5" name="矩形 4"/>
          <p:cNvSpPr/>
          <p:nvPr/>
        </p:nvSpPr>
        <p:spPr>
          <a:xfrm>
            <a:off x="455933" y="2451668"/>
            <a:ext cx="4342856" cy="400110"/>
          </a:xfrm>
          <a:prstGeom prst="rect">
            <a:avLst/>
          </a:prstGeom>
        </p:spPr>
        <p:txBody>
          <a:bodyPr wrap="none">
            <a:spAutoFit/>
          </a:bodyPr>
          <a:lstStyle/>
          <a:p>
            <a:pPr>
              <a:spcBef>
                <a:spcPct val="5000"/>
              </a:spcBef>
            </a:pPr>
            <a:r>
              <a:rPr lang="zh-CN" altLang="en-US" sz="20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将</a:t>
            </a:r>
            <a:r>
              <a:rPr lang="zh-CN" altLang="en-US" sz="20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冰淇淋</a:t>
            </a:r>
            <a:r>
              <a:rPr lang="zh-CN" altLang="en-US" sz="20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锥含于体积 </a:t>
            </a:r>
            <a:r>
              <a:rPr lang="en-US" altLang="zh-CN" sz="20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8 </a:t>
            </a:r>
            <a:r>
              <a:rPr lang="zh-CN" altLang="en-US" sz="20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20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正方体内</a:t>
            </a:r>
            <a:endParaRPr lang="zh-CN" altLang="en-US" sz="20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6" name="Group 5"/>
          <p:cNvGrpSpPr>
            <a:grpSpLocks/>
          </p:cNvGrpSpPr>
          <p:nvPr/>
        </p:nvGrpSpPr>
        <p:grpSpPr bwMode="auto">
          <a:xfrm>
            <a:off x="762570" y="1833176"/>
            <a:ext cx="4322383" cy="500062"/>
            <a:chOff x="1563" y="3072"/>
            <a:chExt cx="3118" cy="382"/>
          </a:xfrm>
        </p:grpSpPr>
        <p:graphicFrame>
          <p:nvGraphicFramePr>
            <p:cNvPr id="7" name="Object 5"/>
            <p:cNvGraphicFramePr>
              <a:graphicFrameLocks noChangeAspect="1"/>
            </p:cNvGraphicFramePr>
            <p:nvPr>
              <p:extLst>
                <p:ext uri="{D42A27DB-BD31-4B8C-83A1-F6EECF244321}">
                  <p14:modId xmlns:p14="http://schemas.microsoft.com/office/powerpoint/2010/main" val="3848326805"/>
                </p:ext>
              </p:extLst>
            </p:nvPr>
          </p:nvGraphicFramePr>
          <p:xfrm>
            <a:off x="1563" y="3072"/>
            <a:ext cx="1129" cy="382"/>
          </p:xfrm>
          <a:graphic>
            <a:graphicData uri="http://schemas.openxmlformats.org/presentationml/2006/ole">
              <mc:AlternateContent xmlns:mc="http://schemas.openxmlformats.org/markup-compatibility/2006">
                <mc:Choice xmlns:v="urn:schemas-microsoft-com:vml" Requires="v">
                  <p:oleObj spid="_x0000_s77118" name="Equation" r:id="rId3" imgW="812520" imgH="279360" progId="Equation.DSMT4">
                    <p:embed/>
                  </p:oleObj>
                </mc:Choice>
                <mc:Fallback>
                  <p:oleObj name="Equation" r:id="rId3" imgW="812520" imgH="279360" progId="Equation.DSMT4">
                    <p:embed/>
                    <p:pic>
                      <p:nvPicPr>
                        <p:cNvPr id="0" name=""/>
                        <p:cNvPicPr>
                          <a:picLocks noChangeAspect="1" noChangeArrowheads="1"/>
                        </p:cNvPicPr>
                        <p:nvPr/>
                      </p:nvPicPr>
                      <p:blipFill>
                        <a:blip r:embed="rId4"/>
                        <a:srcRect/>
                        <a:stretch>
                          <a:fillRect/>
                        </a:stretch>
                      </p:blipFill>
                      <p:spPr bwMode="auto">
                        <a:xfrm>
                          <a:off x="1563" y="3072"/>
                          <a:ext cx="112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048674913"/>
                </p:ext>
              </p:extLst>
            </p:nvPr>
          </p:nvGraphicFramePr>
          <p:xfrm>
            <a:off x="3148" y="3084"/>
            <a:ext cx="1533" cy="359"/>
          </p:xfrm>
          <a:graphic>
            <a:graphicData uri="http://schemas.openxmlformats.org/presentationml/2006/ole">
              <mc:AlternateContent xmlns:mc="http://schemas.openxmlformats.org/markup-compatibility/2006">
                <mc:Choice xmlns:v="urn:schemas-microsoft-com:vml" Requires="v">
                  <p:oleObj spid="_x0000_s77119" name="Equation" r:id="rId5" imgW="1180800" imgH="279360" progId="Equation.DSMT4">
                    <p:embed/>
                  </p:oleObj>
                </mc:Choice>
                <mc:Fallback>
                  <p:oleObj name="Equation" r:id="rId5" imgW="1180800" imgH="279360" progId="Equation.DSMT4">
                    <p:embed/>
                    <p:pic>
                      <p:nvPicPr>
                        <p:cNvPr id="0" name=""/>
                        <p:cNvPicPr>
                          <a:picLocks noChangeAspect="1" noChangeArrowheads="1"/>
                        </p:cNvPicPr>
                        <p:nvPr/>
                      </p:nvPicPr>
                      <p:blipFill>
                        <a:blip r:embed="rId6"/>
                        <a:srcRect/>
                        <a:stretch>
                          <a:fillRect/>
                        </a:stretch>
                      </p:blipFill>
                      <p:spPr bwMode="auto">
                        <a:xfrm>
                          <a:off x="3148" y="3084"/>
                          <a:ext cx="1533"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8"/>
            <p:cNvSpPr txBox="1">
              <a:spLocks noChangeArrowheads="1"/>
            </p:cNvSpPr>
            <p:nvPr/>
          </p:nvSpPr>
          <p:spPr bwMode="auto">
            <a:xfrm>
              <a:off x="2784" y="3120"/>
              <a:ext cx="38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dirty="0">
                  <a:solidFill>
                    <a:srgbClr val="0000FF"/>
                  </a:solidFill>
                  <a:latin typeface="Times New Roman" panose="02020603050405020304" pitchFamily="18" charset="0"/>
                  <a:cs typeface="Times New Roman" panose="02020603050405020304" pitchFamily="18" charset="0"/>
                </a:rPr>
                <a:t>&amp;</a:t>
              </a:r>
            </a:p>
          </p:txBody>
        </p:sp>
      </p:grpSp>
      <p:graphicFrame>
        <p:nvGraphicFramePr>
          <p:cNvPr id="10" name="Object 2"/>
          <p:cNvGraphicFramePr>
            <a:graphicFrameLocks noChangeAspect="1"/>
          </p:cNvGraphicFramePr>
          <p:nvPr>
            <p:extLst>
              <p:ext uri="{D42A27DB-BD31-4B8C-83A1-F6EECF244321}">
                <p14:modId xmlns:p14="http://schemas.microsoft.com/office/powerpoint/2010/main" val="1307689432"/>
              </p:ext>
            </p:extLst>
          </p:nvPr>
        </p:nvGraphicFramePr>
        <p:xfrm>
          <a:off x="429578" y="2958530"/>
          <a:ext cx="5419725" cy="398462"/>
        </p:xfrm>
        <a:graphic>
          <a:graphicData uri="http://schemas.openxmlformats.org/presentationml/2006/ole">
            <mc:AlternateContent xmlns:mc="http://schemas.openxmlformats.org/markup-compatibility/2006">
              <mc:Choice xmlns:v="urn:schemas-microsoft-com:vml" Requires="v">
                <p:oleObj spid="_x0000_s77120" name="Equation" r:id="rId7" imgW="2755800" imgH="203040" progId="Equation.DSMT4">
                  <p:embed/>
                </p:oleObj>
              </mc:Choice>
              <mc:Fallback>
                <p:oleObj name="Equation" r:id="rId7" imgW="2755800" imgH="203040" progId="Equation.DSMT4">
                  <p:embed/>
                  <p:pic>
                    <p:nvPicPr>
                      <p:cNvPr id="0" name=""/>
                      <p:cNvPicPr>
                        <a:picLocks noChangeAspect="1" noChangeArrowheads="1"/>
                      </p:cNvPicPr>
                      <p:nvPr/>
                    </p:nvPicPr>
                    <p:blipFill>
                      <a:blip r:embed="rId8"/>
                      <a:srcRect/>
                      <a:stretch>
                        <a:fillRect/>
                      </a:stretch>
                    </p:blipFill>
                    <p:spPr bwMode="auto">
                      <a:xfrm>
                        <a:off x="429578" y="2958530"/>
                        <a:ext cx="541972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 name="组合 24"/>
          <p:cNvGrpSpPr/>
          <p:nvPr/>
        </p:nvGrpSpPr>
        <p:grpSpPr>
          <a:xfrm>
            <a:off x="5822157" y="1149351"/>
            <a:ext cx="2466975" cy="1847850"/>
            <a:chOff x="5822157" y="1149351"/>
            <a:chExt cx="2466975" cy="1847850"/>
          </a:xfrm>
        </p:grpSpPr>
        <p:graphicFrame>
          <p:nvGraphicFramePr>
            <p:cNvPr id="11" name="Object 3"/>
            <p:cNvGraphicFramePr>
              <a:graphicFrameLocks noChangeAspect="1"/>
            </p:cNvGraphicFramePr>
            <p:nvPr>
              <p:extLst>
                <p:ext uri="{D42A27DB-BD31-4B8C-83A1-F6EECF244321}">
                  <p14:modId xmlns:p14="http://schemas.microsoft.com/office/powerpoint/2010/main" val="279278915"/>
                </p:ext>
              </p:extLst>
            </p:nvPr>
          </p:nvGraphicFramePr>
          <p:xfrm>
            <a:off x="6203157" y="1149351"/>
            <a:ext cx="2085975" cy="1590675"/>
          </p:xfrm>
          <a:graphic>
            <a:graphicData uri="http://schemas.openxmlformats.org/presentationml/2006/ole">
              <mc:AlternateContent xmlns:mc="http://schemas.openxmlformats.org/markup-compatibility/2006">
                <mc:Choice xmlns:v="urn:schemas-microsoft-com:vml" Requires="v">
                  <p:oleObj spid="_x0000_s77121" name="位图图像" r:id="rId9" imgW="2390476" imgH="1895238" progId="Paint.Picture">
                    <p:embed/>
                  </p:oleObj>
                </mc:Choice>
                <mc:Fallback>
                  <p:oleObj name="位图图像" r:id="rId9" imgW="2390476" imgH="1895238"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3157" y="1149351"/>
                          <a:ext cx="20859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5"/>
            <p:cNvSpPr txBox="1">
              <a:spLocks noChangeArrowheads="1"/>
            </p:cNvSpPr>
            <p:nvPr/>
          </p:nvSpPr>
          <p:spPr bwMode="auto">
            <a:xfrm>
              <a:off x="7041357" y="2597151"/>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3" name="Line 16"/>
            <p:cNvSpPr>
              <a:spLocks noChangeShapeType="1"/>
            </p:cNvSpPr>
            <p:nvPr/>
          </p:nvSpPr>
          <p:spPr bwMode="auto">
            <a:xfrm>
              <a:off x="7422357" y="2825751"/>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7"/>
            <p:cNvSpPr>
              <a:spLocks noChangeShapeType="1"/>
            </p:cNvSpPr>
            <p:nvPr/>
          </p:nvSpPr>
          <p:spPr bwMode="auto">
            <a:xfrm flipH="1">
              <a:off x="6355557" y="2825751"/>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8"/>
            <p:cNvSpPr>
              <a:spLocks noChangeShapeType="1"/>
            </p:cNvSpPr>
            <p:nvPr/>
          </p:nvSpPr>
          <p:spPr bwMode="auto">
            <a:xfrm>
              <a:off x="8141494" y="2673351"/>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9"/>
            <p:cNvSpPr>
              <a:spLocks noChangeShapeType="1"/>
            </p:cNvSpPr>
            <p:nvPr/>
          </p:nvSpPr>
          <p:spPr bwMode="auto">
            <a:xfrm>
              <a:off x="6355557" y="2673351"/>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20"/>
            <p:cNvSpPr txBox="1">
              <a:spLocks noChangeArrowheads="1"/>
            </p:cNvSpPr>
            <p:nvPr/>
          </p:nvSpPr>
          <p:spPr bwMode="auto">
            <a:xfrm>
              <a:off x="5822157" y="1835151"/>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8" name="Line 21"/>
            <p:cNvSpPr>
              <a:spLocks noChangeShapeType="1"/>
            </p:cNvSpPr>
            <p:nvPr/>
          </p:nvSpPr>
          <p:spPr bwMode="auto">
            <a:xfrm>
              <a:off x="5974557" y="2292351"/>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2"/>
            <p:cNvSpPr>
              <a:spLocks noChangeShapeType="1"/>
            </p:cNvSpPr>
            <p:nvPr/>
          </p:nvSpPr>
          <p:spPr bwMode="auto">
            <a:xfrm flipV="1">
              <a:off x="5974557" y="1225551"/>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3"/>
            <p:cNvSpPr>
              <a:spLocks noChangeShapeType="1"/>
            </p:cNvSpPr>
            <p:nvPr/>
          </p:nvSpPr>
          <p:spPr bwMode="auto">
            <a:xfrm>
              <a:off x="5822157" y="1225551"/>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4"/>
            <p:cNvSpPr>
              <a:spLocks noChangeShapeType="1"/>
            </p:cNvSpPr>
            <p:nvPr/>
          </p:nvSpPr>
          <p:spPr bwMode="auto">
            <a:xfrm>
              <a:off x="5822157" y="2825751"/>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 name="矩形 21"/>
          <p:cNvSpPr/>
          <p:nvPr/>
        </p:nvSpPr>
        <p:spPr>
          <a:xfrm>
            <a:off x="336922" y="3441130"/>
            <a:ext cx="4726755" cy="1015663"/>
          </a:xfrm>
          <a:prstGeom prst="rect">
            <a:avLst/>
          </a:prstGeom>
        </p:spPr>
        <p:txBody>
          <a:bodyPr wrap="square">
            <a:spAutoFit/>
          </a:bodyPr>
          <a:lstStyle/>
          <a:p>
            <a:pPr>
              <a:spcBef>
                <a:spcPct val="50000"/>
              </a:spcBef>
            </a:pPr>
            <a:r>
              <a:rPr lang="zh-CN" altLang="en-US"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向正方体内均匀投</a:t>
            </a:r>
            <a:r>
              <a:rPr lang="en-US" altLang="zh-CN" sz="2000" i="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个</a:t>
            </a:r>
            <a:r>
              <a:rPr lang="zh-CN" altLang="en-US"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点</a:t>
            </a:r>
            <a:r>
              <a:rPr lang="en-US" altLang="zh-CN"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冰淇淋锥体</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中占有</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则</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锥体与正方体体积之比近似为 </a:t>
            </a:r>
            <a:r>
              <a:rPr lang="en-US" altLang="zh-CN" sz="2000" i="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m:N</a:t>
            </a:r>
            <a:r>
              <a:rPr lang="en-US" altLang="zh-CN"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即：</a:t>
            </a:r>
            <a:endPar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3" name="Object 4"/>
          <p:cNvGraphicFramePr>
            <a:graphicFrameLocks noChangeAspect="1"/>
          </p:cNvGraphicFramePr>
          <p:nvPr>
            <p:extLst>
              <p:ext uri="{D42A27DB-BD31-4B8C-83A1-F6EECF244321}">
                <p14:modId xmlns:p14="http://schemas.microsoft.com/office/powerpoint/2010/main" val="1203053126"/>
              </p:ext>
            </p:extLst>
          </p:nvPr>
        </p:nvGraphicFramePr>
        <p:xfrm>
          <a:off x="1843169" y="4493986"/>
          <a:ext cx="777055" cy="651588"/>
        </p:xfrm>
        <a:graphic>
          <a:graphicData uri="http://schemas.openxmlformats.org/presentationml/2006/ole">
            <mc:AlternateContent xmlns:mc="http://schemas.openxmlformats.org/markup-compatibility/2006">
              <mc:Choice xmlns:v="urn:schemas-microsoft-com:vml" Requires="v">
                <p:oleObj spid="_x0000_s77122" name="Equation" r:id="rId11" imgW="469800" imgH="393480" progId="Equation.DSMT4">
                  <p:embed/>
                </p:oleObj>
              </mc:Choice>
              <mc:Fallback>
                <p:oleObj name="Equation" r:id="rId11" imgW="469800" imgH="393480" progId="Equation.DSMT4">
                  <p:embed/>
                  <p:pic>
                    <p:nvPicPr>
                      <p:cNvPr id="0" name=""/>
                      <p:cNvPicPr>
                        <a:picLocks noChangeAspect="1" noChangeArrowheads="1"/>
                      </p:cNvPicPr>
                      <p:nvPr/>
                    </p:nvPicPr>
                    <p:blipFill>
                      <a:blip r:embed="rId12"/>
                      <a:srcRect/>
                      <a:stretch>
                        <a:fillRect/>
                      </a:stretch>
                    </p:blipFill>
                    <p:spPr bwMode="auto">
                      <a:xfrm>
                        <a:off x="1843169" y="4493986"/>
                        <a:ext cx="777055" cy="651588"/>
                      </a:xfrm>
                      <a:prstGeom prst="rect">
                        <a:avLst/>
                      </a:prstGeom>
                      <a:noFill/>
                      <a:ln>
                        <a:noFill/>
                      </a:ln>
                      <a:effectLst/>
                      <a:extLst/>
                    </p:spPr>
                  </p:pic>
                </p:oleObj>
              </mc:Fallback>
            </mc:AlternateContent>
          </a:graphicData>
        </a:graphic>
      </p:graphicFrame>
      <p:sp>
        <p:nvSpPr>
          <p:cNvPr id="24" name="Text Box 4"/>
          <p:cNvSpPr txBox="1">
            <a:spLocks noChangeArrowheads="1"/>
          </p:cNvSpPr>
          <p:nvPr/>
        </p:nvSpPr>
        <p:spPr bwMode="auto">
          <a:xfrm>
            <a:off x="4984489" y="3398359"/>
            <a:ext cx="3717131" cy="3293209"/>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solidFill>
                  <a:srgbClr val="0033CC"/>
                </a:solidFill>
                <a:latin typeface="Times New Roman" panose="02020603050405020304" pitchFamily="18" charset="0"/>
                <a:cs typeface="Times New Roman" panose="02020603050405020304" pitchFamily="18" charset="0"/>
              </a:rPr>
              <a:t>function</a:t>
            </a:r>
            <a:r>
              <a:rPr lang="en-US" altLang="zh-CN" sz="1600" dirty="0">
                <a:latin typeface="Times New Roman" panose="02020603050405020304" pitchFamily="18" charset="0"/>
                <a:cs typeface="Times New Roman" panose="02020603050405020304" pitchFamily="18" charset="0"/>
              </a:rPr>
              <a:t> data=</a:t>
            </a:r>
            <a:r>
              <a:rPr lang="en-US" altLang="zh-CN" sz="1600" dirty="0" err="1">
                <a:latin typeface="Times New Roman" panose="02020603050405020304" pitchFamily="18" charset="0"/>
                <a:cs typeface="Times New Roman" panose="02020603050405020304" pitchFamily="18" charset="0"/>
              </a:rPr>
              <a:t>icecream</a:t>
            </a:r>
            <a:r>
              <a:rPr lang="en-US" altLang="zh-CN" sz="1600" dirty="0">
                <a:latin typeface="Times New Roman" panose="02020603050405020304" pitchFamily="18" charset="0"/>
                <a:cs typeface="Times New Roman" panose="02020603050405020304" pitchFamily="18" charset="0"/>
              </a:rPr>
              <a:t>(L)</a:t>
            </a:r>
          </a:p>
          <a:p>
            <a:pPr eaLnBrk="1" hangingPunct="1">
              <a:spcBef>
                <a:spcPct val="0"/>
              </a:spcBef>
              <a:buClrTx/>
              <a:buSzTx/>
              <a:buFontTx/>
              <a:buNone/>
            </a:pPr>
            <a:r>
              <a:rPr lang="en-US" altLang="zh-CN" sz="1600" dirty="0" smtClean="0">
                <a:latin typeface="Times New Roman" panose="02020603050405020304" pitchFamily="18" charset="0"/>
                <a:cs typeface="Times New Roman" panose="02020603050405020304" pitchFamily="18" charset="0"/>
              </a:rPr>
              <a:t>if </a:t>
            </a:r>
            <a:r>
              <a:rPr lang="en-US" altLang="zh-CN" sz="1600" dirty="0" err="1" smtClean="0">
                <a:latin typeface="Times New Roman" panose="02020603050405020304" pitchFamily="18" charset="0"/>
                <a:cs typeface="Times New Roman" panose="02020603050405020304" pitchFamily="18" charset="0"/>
              </a:rPr>
              <a:t>nargin</a:t>
            </a:r>
            <a:r>
              <a:rPr lang="en-US" altLang="zh-CN" sz="1600" dirty="0" smtClean="0">
                <a:latin typeface="Times New Roman" panose="02020603050405020304" pitchFamily="18" charset="0"/>
                <a:cs typeface="Times New Roman" panose="02020603050405020304" pitchFamily="18" charset="0"/>
              </a:rPr>
              <a:t>==0,L=7;end</a:t>
            </a:r>
          </a:p>
          <a:p>
            <a:pPr eaLnBrk="1" hangingPunct="1">
              <a:spcBef>
                <a:spcPct val="0"/>
              </a:spcBef>
              <a:buClrTx/>
              <a:buSzTx/>
              <a:buFontTx/>
              <a:buNone/>
            </a:pPr>
            <a:r>
              <a:rPr lang="en-US" altLang="zh-CN" sz="1600" dirty="0" smtClean="0">
                <a:latin typeface="Times New Roman" panose="02020603050405020304" pitchFamily="18" charset="0"/>
                <a:cs typeface="Times New Roman" panose="02020603050405020304" pitchFamily="18" charset="0"/>
              </a:rPr>
              <a:t>N=10000</a:t>
            </a:r>
            <a:r>
              <a:rPr lang="en-US" altLang="zh-CN" sz="1600"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1600" dirty="0">
                <a:latin typeface="Times New Roman" panose="02020603050405020304" pitchFamily="18" charset="0"/>
                <a:cs typeface="Times New Roman" panose="02020603050405020304" pitchFamily="18" charset="0"/>
              </a:rPr>
              <a:t>for k=1:L</a:t>
            </a:r>
          </a:p>
          <a:p>
            <a:pPr eaLnBrk="1" hangingPunct="1">
              <a:spcBef>
                <a:spcPct val="0"/>
              </a:spcBef>
              <a:buClrTx/>
              <a:buSzTx/>
              <a:buFontTx/>
              <a:buNone/>
            </a:pPr>
            <a:r>
              <a:rPr lang="en-US" altLang="zh-CN" sz="1600" dirty="0">
                <a:solidFill>
                  <a:srgbClr val="3333FF"/>
                </a:solidFill>
                <a:latin typeface="Times New Roman" panose="02020603050405020304" pitchFamily="18" charset="0"/>
                <a:cs typeface="Times New Roman" panose="02020603050405020304" pitchFamily="18" charset="0"/>
              </a:rPr>
              <a:t>   P=rand(N,3);</a:t>
            </a:r>
          </a:p>
          <a:p>
            <a:pPr eaLnBrk="1" hangingPunct="1">
              <a:spcBef>
                <a:spcPct val="0"/>
              </a:spcBef>
              <a:buClrTx/>
              <a:buSzTx/>
              <a:buFontTx/>
              <a:buNone/>
            </a:pPr>
            <a:r>
              <a:rPr lang="en-US" altLang="zh-CN" sz="1600" dirty="0">
                <a:solidFill>
                  <a:srgbClr val="3333FF"/>
                </a:solidFill>
                <a:latin typeface="Times New Roman" panose="02020603050405020304" pitchFamily="18" charset="0"/>
                <a:cs typeface="Times New Roman" panose="02020603050405020304" pitchFamily="18" charset="0"/>
              </a:rPr>
              <a:t>   x=2*P(:,1)-1;</a:t>
            </a:r>
          </a:p>
          <a:p>
            <a:pPr eaLnBrk="1" hangingPunct="1">
              <a:spcBef>
                <a:spcPct val="0"/>
              </a:spcBef>
              <a:buClrTx/>
              <a:buSzTx/>
              <a:buFontTx/>
              <a:buNone/>
            </a:pPr>
            <a:r>
              <a:rPr lang="en-US" altLang="zh-CN" sz="1600" dirty="0">
                <a:solidFill>
                  <a:srgbClr val="3333FF"/>
                </a:solidFill>
                <a:latin typeface="Times New Roman" panose="02020603050405020304" pitchFamily="18" charset="0"/>
                <a:cs typeface="Times New Roman" panose="02020603050405020304" pitchFamily="18" charset="0"/>
              </a:rPr>
              <a:t>   y=2*P(:,2)-1;</a:t>
            </a:r>
          </a:p>
          <a:p>
            <a:pPr eaLnBrk="1" hangingPunct="1">
              <a:spcBef>
                <a:spcPct val="0"/>
              </a:spcBef>
              <a:buClrTx/>
              <a:buSzTx/>
              <a:buFontTx/>
              <a:buNone/>
            </a:pPr>
            <a:r>
              <a:rPr lang="en-US" altLang="zh-CN" sz="1600" dirty="0">
                <a:solidFill>
                  <a:srgbClr val="3333FF"/>
                </a:solidFill>
                <a:latin typeface="Times New Roman" panose="02020603050405020304" pitchFamily="18" charset="0"/>
                <a:cs typeface="Times New Roman" panose="02020603050405020304" pitchFamily="18" charset="0"/>
              </a:rPr>
              <a:t>   z=2*P(:,3);</a:t>
            </a:r>
          </a:p>
          <a:p>
            <a:pPr eaLnBrk="1" hangingPunct="1">
              <a:spcBef>
                <a:spcPct val="0"/>
              </a:spcBef>
              <a:buClrTx/>
              <a:buSzTx/>
              <a:buFontTx/>
              <a:buNone/>
            </a:pPr>
            <a:r>
              <a:rPr lang="en-US" altLang="zh-CN" sz="1600" dirty="0">
                <a:solidFill>
                  <a:srgbClr val="FF0000"/>
                </a:solidFill>
                <a:latin typeface="Times New Roman" panose="02020603050405020304" pitchFamily="18" charset="0"/>
                <a:cs typeface="Times New Roman" panose="02020603050405020304" pitchFamily="18" charset="0"/>
              </a:rPr>
              <a:t>   R2=x.^2+y.^2;R=</a:t>
            </a:r>
            <a:r>
              <a:rPr lang="en-US" altLang="zh-CN" sz="1600" dirty="0" err="1">
                <a:solidFill>
                  <a:srgbClr val="FF0000"/>
                </a:solidFill>
                <a:latin typeface="Times New Roman" panose="02020603050405020304" pitchFamily="18" charset="0"/>
                <a:cs typeface="Times New Roman" panose="02020603050405020304" pitchFamily="18" charset="0"/>
              </a:rPr>
              <a:t>sqrt</a:t>
            </a:r>
            <a:r>
              <a:rPr lang="en-US" altLang="zh-CN" sz="1600" dirty="0">
                <a:solidFill>
                  <a:srgbClr val="FF0000"/>
                </a:solidFill>
                <a:latin typeface="Times New Roman" panose="02020603050405020304" pitchFamily="18" charset="0"/>
                <a:cs typeface="Times New Roman" panose="02020603050405020304" pitchFamily="18" charset="0"/>
              </a:rPr>
              <a:t>(R2);</a:t>
            </a:r>
          </a:p>
          <a:p>
            <a:pPr eaLnBrk="1" hangingPunct="1">
              <a:spcBef>
                <a:spcPct val="0"/>
              </a:spcBef>
              <a:buClrTx/>
              <a:buSzTx/>
              <a:buFontTx/>
              <a:buNone/>
            </a:pPr>
            <a:r>
              <a:rPr lang="en-US" altLang="zh-CN" sz="1600" dirty="0">
                <a:solidFill>
                  <a:srgbClr val="FF0000"/>
                </a:solidFill>
                <a:latin typeface="Times New Roman" panose="02020603050405020304" pitchFamily="18" charset="0"/>
                <a:cs typeface="Times New Roman" panose="02020603050405020304" pitchFamily="18" charset="0"/>
              </a:rPr>
              <a:t>   II=find(z&gt;=</a:t>
            </a:r>
            <a:r>
              <a:rPr lang="en-US" altLang="zh-CN" sz="1600" dirty="0" err="1">
                <a:solidFill>
                  <a:srgbClr val="FF0000"/>
                </a:solidFill>
                <a:latin typeface="Times New Roman" panose="02020603050405020304" pitchFamily="18" charset="0"/>
                <a:cs typeface="Times New Roman" panose="02020603050405020304" pitchFamily="18" charset="0"/>
              </a:rPr>
              <a:t>R&amp;z</a:t>
            </a:r>
            <a:r>
              <a:rPr lang="en-US" altLang="zh-CN" sz="1600" dirty="0">
                <a:solidFill>
                  <a:srgbClr val="FF0000"/>
                </a:solidFill>
                <a:latin typeface="Times New Roman" panose="02020603050405020304" pitchFamily="18" charset="0"/>
                <a:cs typeface="Times New Roman" panose="02020603050405020304" pitchFamily="18" charset="0"/>
              </a:rPr>
              <a:t>&lt;=1+sqrt(1-R2));</a:t>
            </a:r>
          </a:p>
          <a:p>
            <a:pPr eaLnBrk="1" hangingPunct="1">
              <a:spcBef>
                <a:spcPct val="0"/>
              </a:spcBef>
              <a:buClrTx/>
              <a:buSzTx/>
              <a:buFontTx/>
              <a:buNone/>
            </a:pPr>
            <a:r>
              <a:rPr lang="en-US" altLang="zh-CN" sz="1600" dirty="0">
                <a:latin typeface="Times New Roman" panose="02020603050405020304" pitchFamily="18" charset="0"/>
                <a:cs typeface="Times New Roman" panose="02020603050405020304" pitchFamily="18" charset="0"/>
              </a:rPr>
              <a:t>   m=length(II);   q(k)=8*m/N;</a:t>
            </a:r>
          </a:p>
          <a:p>
            <a:pPr eaLnBrk="1" hangingPunct="1">
              <a:spcBef>
                <a:spcPct val="0"/>
              </a:spcBef>
              <a:buClrTx/>
              <a:buSzTx/>
              <a:buFontTx/>
              <a:buNone/>
            </a:pPr>
            <a:r>
              <a:rPr lang="en-US" altLang="zh-CN" sz="1600" dirty="0">
                <a:latin typeface="Times New Roman" panose="02020603050405020304" pitchFamily="18" charset="0"/>
                <a:cs typeface="Times New Roman" panose="02020603050405020304" pitchFamily="18" charset="0"/>
              </a:rPr>
              <a:t>end</a:t>
            </a:r>
          </a:p>
          <a:p>
            <a:pPr eaLnBrk="1" hangingPunct="1">
              <a:spcBef>
                <a:spcPct val="0"/>
              </a:spcBef>
              <a:buClrTx/>
              <a:buSzTx/>
              <a:buFontTx/>
              <a:buNone/>
            </a:pPr>
            <a:r>
              <a:rPr lang="en-US" altLang="zh-CN" sz="1600" dirty="0">
                <a:latin typeface="Times New Roman" panose="02020603050405020304" pitchFamily="18" charset="0"/>
                <a:cs typeface="Times New Roman" panose="02020603050405020304" pitchFamily="18" charset="0"/>
              </a:rPr>
              <a:t>data=[q; q-pi];</a:t>
            </a:r>
          </a:p>
        </p:txBody>
      </p:sp>
    </p:spTree>
    <p:extLst>
      <p:ext uri="{BB962C8B-B14F-4D97-AF65-F5344CB8AC3E}">
        <p14:creationId xmlns:p14="http://schemas.microsoft.com/office/powerpoint/2010/main" val="203384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2" grpId="0"/>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000000"/>
                </a:solidFill>
                <a:latin typeface="Times New Roman" panose="02020603050405020304" pitchFamily="18" charset="0"/>
              </a:rPr>
              <a:t>2010</a:t>
            </a:r>
            <a:r>
              <a:rPr lang="zh-CN" altLang="zh-CN" dirty="0">
                <a:solidFill>
                  <a:srgbClr val="000000"/>
                </a:solidFill>
                <a:latin typeface="Times New Roman" panose="02020603050405020304" pitchFamily="18" charset="0"/>
              </a:rPr>
              <a:t>年</a:t>
            </a:r>
            <a:r>
              <a:rPr lang="en-US" altLang="zh-CN"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题</a:t>
            </a:r>
            <a:br>
              <a:rPr lang="zh-CN" altLang="en-US" dirty="0">
                <a:solidFill>
                  <a:srgbClr val="000000"/>
                </a:solidFill>
                <a:latin typeface="Times New Roman" panose="02020603050405020304" pitchFamily="18" charset="0"/>
              </a:rPr>
            </a:br>
            <a:r>
              <a:rPr lang="zh-CN" altLang="en-US" dirty="0">
                <a:solidFill>
                  <a:srgbClr val="0000FF"/>
                </a:solidFill>
                <a:latin typeface="微软雅黑" panose="020B0503020204020204" pitchFamily="34" charset="-122"/>
              </a:rPr>
              <a:t>储油罐的变位识别与罐容表标定</a:t>
            </a:r>
            <a:endParaRPr lang="zh-CN" altLang="en-US" dirty="0"/>
          </a:p>
        </p:txBody>
      </p:sp>
      <p:sp>
        <p:nvSpPr>
          <p:cNvPr id="3" name="内容占位符 2"/>
          <p:cNvSpPr>
            <a:spLocks noGrp="1"/>
          </p:cNvSpPr>
          <p:nvPr>
            <p:ph idx="1"/>
          </p:nvPr>
        </p:nvSpPr>
        <p:spPr/>
        <p:txBody>
          <a:bodyPr/>
          <a:lstStyle/>
          <a:p>
            <a:pPr>
              <a:lnSpc>
                <a:spcPct val="120000"/>
              </a:lnSpc>
            </a:pPr>
            <a:r>
              <a:rPr lang="en-US" altLang="zh-CN" dirty="0">
                <a:solidFill>
                  <a:srgbClr val="000000"/>
                </a:solidFill>
                <a:latin typeface="微软雅黑" panose="020B0503020204020204" pitchFamily="34" charset="-122"/>
              </a:rPr>
              <a:t> </a:t>
            </a:r>
            <a:r>
              <a:rPr lang="zh-CN" altLang="en-US" dirty="0">
                <a:solidFill>
                  <a:srgbClr val="000000"/>
                </a:solidFill>
                <a:latin typeface="微软雅黑" panose="020B0503020204020204" pitchFamily="34" charset="-122"/>
              </a:rPr>
              <a:t>通常加油站都有若干个储存燃油的地下储油罐，并且一般都有与之配套的“油位计量管理系统”，采用流量计和油位计来测量进</a:t>
            </a:r>
            <a:r>
              <a:rPr lang="en-US" altLang="zh-CN" dirty="0">
                <a:solidFill>
                  <a:srgbClr val="000000"/>
                </a:solidFill>
                <a:latin typeface="微软雅黑" panose="020B0503020204020204" pitchFamily="34" charset="-122"/>
              </a:rPr>
              <a:t>/</a:t>
            </a:r>
            <a:r>
              <a:rPr lang="zh-CN" altLang="en-US" dirty="0">
                <a:solidFill>
                  <a:srgbClr val="000000"/>
                </a:solidFill>
                <a:latin typeface="微软雅黑" panose="020B0503020204020204" pitchFamily="34" charset="-122"/>
              </a:rPr>
              <a:t>出油量与罐内油位高度等数据，通过预先标定的</a:t>
            </a:r>
            <a:r>
              <a:rPr lang="zh-CN" altLang="en-US" dirty="0">
                <a:solidFill>
                  <a:srgbClr val="FF0000"/>
                </a:solidFill>
                <a:latin typeface="微软雅黑" panose="020B0503020204020204" pitchFamily="34" charset="-122"/>
              </a:rPr>
              <a:t>罐容表</a:t>
            </a:r>
            <a:r>
              <a:rPr lang="zh-CN" altLang="en-US" dirty="0">
                <a:solidFill>
                  <a:srgbClr val="000000"/>
                </a:solidFill>
                <a:latin typeface="微软雅黑" panose="020B0503020204020204" pitchFamily="34" charset="-122"/>
              </a:rPr>
              <a:t>（即罐内油位高度与储油量的对应关系）进行实时计算，以得到罐内油位高度和储油量的变化情况。</a:t>
            </a:r>
          </a:p>
          <a:p>
            <a:pPr>
              <a:lnSpc>
                <a:spcPct val="120000"/>
              </a:lnSpc>
            </a:pPr>
            <a:r>
              <a:rPr lang="zh-CN" altLang="en-US" dirty="0">
                <a:solidFill>
                  <a:srgbClr val="000000"/>
                </a:solidFill>
                <a:latin typeface="微软雅黑" panose="020B0503020204020204" pitchFamily="34" charset="-122"/>
              </a:rPr>
              <a:t>  许多储油罐在使用一段时间后，由于地基变形等原因，使罐体的</a:t>
            </a:r>
            <a:r>
              <a:rPr lang="zh-CN" altLang="en-US" dirty="0">
                <a:solidFill>
                  <a:srgbClr val="FF0000"/>
                </a:solidFill>
                <a:latin typeface="微软雅黑" panose="020B0503020204020204" pitchFamily="34" charset="-122"/>
              </a:rPr>
              <a:t>位置会发生纵向倾斜和横向偏转等变化</a:t>
            </a:r>
            <a:r>
              <a:rPr lang="zh-CN" altLang="en-US" dirty="0">
                <a:solidFill>
                  <a:srgbClr val="000000"/>
                </a:solidFill>
                <a:latin typeface="微软雅黑" panose="020B0503020204020204" pitchFamily="34" charset="-122"/>
              </a:rPr>
              <a:t>（以下称为变位），从而</a:t>
            </a:r>
            <a:r>
              <a:rPr lang="zh-CN" altLang="en-US" dirty="0">
                <a:solidFill>
                  <a:srgbClr val="FF0000"/>
                </a:solidFill>
                <a:latin typeface="微软雅黑" panose="020B0503020204020204" pitchFamily="34" charset="-122"/>
              </a:rPr>
              <a:t>导致罐容表发生改变</a:t>
            </a:r>
            <a:r>
              <a:rPr lang="zh-CN" altLang="en-US" dirty="0">
                <a:solidFill>
                  <a:srgbClr val="000000"/>
                </a:solidFill>
                <a:latin typeface="微软雅黑" panose="020B0503020204020204" pitchFamily="34" charset="-122"/>
              </a:rPr>
              <a:t>。按照有关规定，需要定期对罐容表进行重新</a:t>
            </a:r>
            <a:r>
              <a:rPr lang="zh-CN" altLang="en-US" dirty="0">
                <a:solidFill>
                  <a:srgbClr val="FF0000"/>
                </a:solidFill>
                <a:latin typeface="微软雅黑" panose="020B0503020204020204" pitchFamily="34" charset="-122"/>
              </a:rPr>
              <a:t>标定</a:t>
            </a:r>
            <a:r>
              <a:rPr lang="zh-CN" altLang="en-US" dirty="0">
                <a:solidFill>
                  <a:srgbClr val="000000"/>
                </a:solidFill>
                <a:latin typeface="微软雅黑" panose="020B0503020204020204" pitchFamily="34" charset="-122"/>
              </a:rPr>
              <a:t>。图</a:t>
            </a:r>
            <a:r>
              <a:rPr lang="en-US" altLang="zh-CN" dirty="0">
                <a:solidFill>
                  <a:srgbClr val="000000"/>
                </a:solidFill>
                <a:latin typeface="微软雅黑" panose="020B0503020204020204" pitchFamily="34" charset="-122"/>
              </a:rPr>
              <a:t>1</a:t>
            </a:r>
            <a:r>
              <a:rPr lang="zh-CN" altLang="en-US" dirty="0">
                <a:solidFill>
                  <a:srgbClr val="000000"/>
                </a:solidFill>
                <a:latin typeface="微软雅黑" panose="020B0503020204020204" pitchFamily="34" charset="-122"/>
              </a:rPr>
              <a:t>是一种典型的储油罐尺寸及形状示意图，其主体为圆柱体，两端为球冠体。图</a:t>
            </a:r>
            <a:r>
              <a:rPr lang="en-US" altLang="zh-CN" dirty="0">
                <a:solidFill>
                  <a:srgbClr val="000000"/>
                </a:solidFill>
                <a:latin typeface="微软雅黑" panose="020B0503020204020204" pitchFamily="34" charset="-122"/>
              </a:rPr>
              <a:t>2</a:t>
            </a:r>
            <a:r>
              <a:rPr lang="zh-CN" altLang="en-US" dirty="0">
                <a:solidFill>
                  <a:srgbClr val="000000"/>
                </a:solidFill>
                <a:latin typeface="微软雅黑" panose="020B0503020204020204" pitchFamily="34" charset="-122"/>
              </a:rPr>
              <a:t>是其罐体纵向倾斜变位的示意图，图</a:t>
            </a:r>
            <a:r>
              <a:rPr lang="en-US" altLang="zh-CN" dirty="0">
                <a:solidFill>
                  <a:srgbClr val="000000"/>
                </a:solidFill>
                <a:latin typeface="微软雅黑" panose="020B0503020204020204" pitchFamily="34" charset="-122"/>
              </a:rPr>
              <a:t>3</a:t>
            </a:r>
            <a:r>
              <a:rPr lang="zh-CN" altLang="en-US" dirty="0">
                <a:solidFill>
                  <a:srgbClr val="000000"/>
                </a:solidFill>
                <a:latin typeface="微软雅黑" panose="020B0503020204020204" pitchFamily="34" charset="-122"/>
              </a:rPr>
              <a:t>是罐体横向偏转变位的截面示意图。</a:t>
            </a:r>
            <a:endParaRPr lang="zh-CN" altLang="en-US" dirty="0"/>
          </a:p>
        </p:txBody>
      </p:sp>
    </p:spTree>
    <p:extLst>
      <p:ext uri="{BB962C8B-B14F-4D97-AF65-F5344CB8AC3E}">
        <p14:creationId xmlns:p14="http://schemas.microsoft.com/office/powerpoint/2010/main" val="3447639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矩形 182"/>
          <p:cNvSpPr/>
          <p:nvPr/>
        </p:nvSpPr>
        <p:spPr bwMode="auto">
          <a:xfrm>
            <a:off x="608137" y="44624"/>
            <a:ext cx="7929562" cy="1938337"/>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spAutoFit/>
          </a:bodyPr>
          <a:lstStyle/>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zh-CN" altLang="en-US" dirty="0">
              <a:solidFill>
                <a:schemeClr val="tx1"/>
              </a:solidFill>
              <a:latin typeface="楷体_GB2312" pitchFamily="49" charset="-122"/>
            </a:endParaRPr>
          </a:p>
        </p:txBody>
      </p:sp>
      <p:grpSp>
        <p:nvGrpSpPr>
          <p:cNvPr id="184" name="Group 2"/>
          <p:cNvGrpSpPr>
            <a:grpSpLocks/>
          </p:cNvGrpSpPr>
          <p:nvPr/>
        </p:nvGrpSpPr>
        <p:grpSpPr bwMode="auto">
          <a:xfrm>
            <a:off x="465262" y="187499"/>
            <a:ext cx="7786687" cy="3071812"/>
            <a:chOff x="1958" y="9842"/>
            <a:chExt cx="7527" cy="4523"/>
          </a:xfrm>
          <a:solidFill>
            <a:schemeClr val="lt1"/>
          </a:solidFill>
        </p:grpSpPr>
        <p:grpSp>
          <p:nvGrpSpPr>
            <p:cNvPr id="185" name="Group 3"/>
            <p:cNvGrpSpPr>
              <a:grpSpLocks/>
            </p:cNvGrpSpPr>
            <p:nvPr/>
          </p:nvGrpSpPr>
          <p:grpSpPr bwMode="auto">
            <a:xfrm>
              <a:off x="3218" y="10154"/>
              <a:ext cx="1402" cy="3265"/>
              <a:chOff x="3758" y="1914"/>
              <a:chExt cx="1402" cy="3266"/>
            </a:xfrm>
            <a:grpFill/>
          </p:grpSpPr>
          <p:sp>
            <p:nvSpPr>
              <p:cNvPr id="257" name="Line 4"/>
              <p:cNvSpPr>
                <a:spLocks noChangeShapeType="1"/>
              </p:cNvSpPr>
              <p:nvPr/>
            </p:nvSpPr>
            <p:spPr bwMode="auto">
              <a:xfrm flipV="1">
                <a:off x="4496" y="2374"/>
                <a:ext cx="1" cy="929"/>
              </a:xfrm>
              <a:prstGeom prst="line">
                <a:avLst/>
              </a:prstGeom>
              <a:grpFill/>
              <a:ln w="19050">
                <a:solidFill>
                  <a:srgbClr val="000000"/>
                </a:solidFill>
                <a:round/>
                <a:headEnd/>
                <a:tailEnd/>
              </a:ln>
              <a:extLst/>
            </p:spPr>
            <p:txBody>
              <a:bodyPr/>
              <a:lstStyle/>
              <a:p>
                <a:endParaRPr lang="zh-CN" altLang="en-US"/>
              </a:p>
            </p:txBody>
          </p:sp>
          <p:sp>
            <p:nvSpPr>
              <p:cNvPr id="258" name="Line 5"/>
              <p:cNvSpPr>
                <a:spLocks noChangeShapeType="1"/>
              </p:cNvSpPr>
              <p:nvPr/>
            </p:nvSpPr>
            <p:spPr bwMode="auto">
              <a:xfrm flipV="1">
                <a:off x="4877" y="2372"/>
                <a:ext cx="1" cy="930"/>
              </a:xfrm>
              <a:prstGeom prst="line">
                <a:avLst/>
              </a:prstGeom>
              <a:grpFill/>
              <a:ln w="19050">
                <a:solidFill>
                  <a:srgbClr val="000000"/>
                </a:solidFill>
                <a:round/>
                <a:headEnd/>
                <a:tailEnd/>
              </a:ln>
              <a:extLst/>
            </p:spPr>
            <p:txBody>
              <a:bodyPr/>
              <a:lstStyle/>
              <a:p>
                <a:endParaRPr lang="zh-CN" altLang="en-US"/>
              </a:p>
            </p:txBody>
          </p:sp>
          <p:sp>
            <p:nvSpPr>
              <p:cNvPr id="259" name="Line 6"/>
              <p:cNvSpPr>
                <a:spLocks noChangeShapeType="1"/>
              </p:cNvSpPr>
              <p:nvPr/>
            </p:nvSpPr>
            <p:spPr bwMode="auto">
              <a:xfrm flipH="1">
                <a:off x="4627" y="2993"/>
                <a:ext cx="3" cy="2182"/>
              </a:xfrm>
              <a:prstGeom prst="line">
                <a:avLst/>
              </a:prstGeom>
              <a:grpFill/>
              <a:ln w="9525">
                <a:solidFill>
                  <a:srgbClr val="000000"/>
                </a:solidFill>
                <a:round/>
                <a:headEnd/>
                <a:tailEnd/>
              </a:ln>
              <a:extLst/>
            </p:spPr>
            <p:txBody>
              <a:bodyPr/>
              <a:lstStyle/>
              <a:p>
                <a:endParaRPr lang="zh-CN" altLang="en-US"/>
              </a:p>
            </p:txBody>
          </p:sp>
          <p:sp>
            <p:nvSpPr>
              <p:cNvPr id="260" name="Line 7"/>
              <p:cNvSpPr>
                <a:spLocks noChangeShapeType="1"/>
              </p:cNvSpPr>
              <p:nvPr/>
            </p:nvSpPr>
            <p:spPr bwMode="auto">
              <a:xfrm flipH="1">
                <a:off x="4745" y="2994"/>
                <a:ext cx="1" cy="2186"/>
              </a:xfrm>
              <a:prstGeom prst="line">
                <a:avLst/>
              </a:prstGeom>
              <a:grpFill/>
              <a:ln w="9525">
                <a:solidFill>
                  <a:srgbClr val="000000"/>
                </a:solidFill>
                <a:round/>
                <a:headEnd/>
                <a:tailEnd/>
              </a:ln>
              <a:extLst/>
            </p:spPr>
            <p:txBody>
              <a:bodyPr/>
              <a:lstStyle/>
              <a:p>
                <a:endParaRPr lang="zh-CN" altLang="en-US"/>
              </a:p>
            </p:txBody>
          </p:sp>
          <p:sp>
            <p:nvSpPr>
              <p:cNvPr id="261" name="Line 8"/>
              <p:cNvSpPr>
                <a:spLocks noChangeShapeType="1"/>
              </p:cNvSpPr>
              <p:nvPr/>
            </p:nvSpPr>
            <p:spPr bwMode="auto">
              <a:xfrm>
                <a:off x="4479" y="2984"/>
                <a:ext cx="398" cy="1"/>
              </a:xfrm>
              <a:prstGeom prst="line">
                <a:avLst/>
              </a:prstGeom>
              <a:grpFill/>
              <a:ln w="38100" cmpd="thinThick">
                <a:solidFill>
                  <a:srgbClr val="000000"/>
                </a:solidFill>
                <a:round/>
                <a:headEnd/>
                <a:tailEnd/>
              </a:ln>
              <a:extLst/>
            </p:spPr>
            <p:txBody>
              <a:bodyPr/>
              <a:lstStyle/>
              <a:p>
                <a:endParaRPr lang="zh-CN" altLang="en-US"/>
              </a:p>
            </p:txBody>
          </p:sp>
          <p:sp>
            <p:nvSpPr>
              <p:cNvPr id="262" name="Line 9"/>
              <p:cNvSpPr>
                <a:spLocks noChangeShapeType="1"/>
              </p:cNvSpPr>
              <p:nvPr/>
            </p:nvSpPr>
            <p:spPr bwMode="auto">
              <a:xfrm>
                <a:off x="4508" y="2530"/>
                <a:ext cx="369" cy="1"/>
              </a:xfrm>
              <a:prstGeom prst="line">
                <a:avLst/>
              </a:prstGeom>
              <a:grpFill/>
              <a:ln w="38100" cmpd="thinThick">
                <a:solidFill>
                  <a:srgbClr val="000000"/>
                </a:solidFill>
                <a:round/>
                <a:headEnd/>
                <a:tailEnd/>
              </a:ln>
              <a:extLst/>
            </p:spPr>
            <p:txBody>
              <a:bodyPr/>
              <a:lstStyle/>
              <a:p>
                <a:endParaRPr lang="zh-CN" altLang="en-US"/>
              </a:p>
            </p:txBody>
          </p:sp>
          <p:sp>
            <p:nvSpPr>
              <p:cNvPr id="263" name="Line 10"/>
              <p:cNvSpPr>
                <a:spLocks noChangeShapeType="1"/>
              </p:cNvSpPr>
              <p:nvPr/>
            </p:nvSpPr>
            <p:spPr bwMode="auto">
              <a:xfrm>
                <a:off x="4592" y="2557"/>
                <a:ext cx="3" cy="397"/>
              </a:xfrm>
              <a:prstGeom prst="line">
                <a:avLst/>
              </a:prstGeom>
              <a:grpFill/>
              <a:ln w="9525">
                <a:solidFill>
                  <a:srgbClr val="000000"/>
                </a:solidFill>
                <a:round/>
                <a:headEnd/>
                <a:tailEnd/>
              </a:ln>
              <a:extLst/>
            </p:spPr>
            <p:txBody>
              <a:bodyPr/>
              <a:lstStyle/>
              <a:p>
                <a:endParaRPr lang="zh-CN" altLang="en-US"/>
              </a:p>
            </p:txBody>
          </p:sp>
          <p:sp>
            <p:nvSpPr>
              <p:cNvPr id="264" name="Line 11"/>
              <p:cNvSpPr>
                <a:spLocks noChangeShapeType="1"/>
              </p:cNvSpPr>
              <p:nvPr/>
            </p:nvSpPr>
            <p:spPr bwMode="auto">
              <a:xfrm>
                <a:off x="4792" y="2557"/>
                <a:ext cx="0" cy="398"/>
              </a:xfrm>
              <a:prstGeom prst="line">
                <a:avLst/>
              </a:prstGeom>
              <a:grpFill/>
              <a:ln w="9525">
                <a:solidFill>
                  <a:srgbClr val="000000"/>
                </a:solidFill>
                <a:round/>
                <a:headEnd/>
                <a:tailEnd/>
              </a:ln>
              <a:extLst/>
            </p:spPr>
            <p:txBody>
              <a:bodyPr/>
              <a:lstStyle/>
              <a:p>
                <a:endParaRPr lang="zh-CN" altLang="en-US"/>
              </a:p>
            </p:txBody>
          </p:sp>
          <p:sp>
            <p:nvSpPr>
              <p:cNvPr id="265" name="Line 12"/>
              <p:cNvSpPr>
                <a:spLocks noChangeShapeType="1"/>
              </p:cNvSpPr>
              <p:nvPr/>
            </p:nvSpPr>
            <p:spPr bwMode="auto">
              <a:xfrm>
                <a:off x="4460" y="2345"/>
                <a:ext cx="453" cy="2"/>
              </a:xfrm>
              <a:prstGeom prst="line">
                <a:avLst/>
              </a:prstGeom>
              <a:grpFill/>
              <a:ln w="60325" cmpd="tri">
                <a:solidFill>
                  <a:srgbClr val="000000"/>
                </a:solidFill>
                <a:round/>
                <a:headEnd/>
                <a:tailEnd/>
              </a:ln>
              <a:extLst/>
            </p:spPr>
            <p:txBody>
              <a:bodyPr/>
              <a:lstStyle/>
              <a:p>
                <a:endParaRPr lang="zh-CN" altLang="en-US"/>
              </a:p>
            </p:txBody>
          </p:sp>
          <p:sp>
            <p:nvSpPr>
              <p:cNvPr id="266" name="Line 13"/>
              <p:cNvSpPr>
                <a:spLocks noChangeShapeType="1"/>
              </p:cNvSpPr>
              <p:nvPr/>
            </p:nvSpPr>
            <p:spPr bwMode="auto">
              <a:xfrm flipH="1">
                <a:off x="4219" y="2843"/>
                <a:ext cx="282" cy="1"/>
              </a:xfrm>
              <a:prstGeom prst="line">
                <a:avLst/>
              </a:prstGeom>
              <a:grpFill/>
              <a:ln w="57150" cmpd="thickThin">
                <a:solidFill>
                  <a:srgbClr val="000000"/>
                </a:solidFill>
                <a:round/>
                <a:headEnd/>
                <a:tailEnd/>
              </a:ln>
              <a:extLst/>
            </p:spPr>
            <p:txBody>
              <a:bodyPr/>
              <a:lstStyle/>
              <a:p>
                <a:endParaRPr lang="zh-CN" altLang="en-US"/>
              </a:p>
            </p:txBody>
          </p:sp>
          <p:sp>
            <p:nvSpPr>
              <p:cNvPr id="267" name="Line 14"/>
              <p:cNvSpPr>
                <a:spLocks noChangeShapeType="1"/>
              </p:cNvSpPr>
              <p:nvPr/>
            </p:nvSpPr>
            <p:spPr bwMode="auto">
              <a:xfrm flipH="1" flipV="1">
                <a:off x="4260" y="2061"/>
                <a:ext cx="2" cy="837"/>
              </a:xfrm>
              <a:prstGeom prst="line">
                <a:avLst/>
              </a:prstGeom>
              <a:grpFill/>
              <a:ln w="57150" cmpd="thickThin">
                <a:solidFill>
                  <a:srgbClr val="000000"/>
                </a:solidFill>
                <a:round/>
                <a:headEnd/>
                <a:tailEnd/>
              </a:ln>
              <a:extLst/>
            </p:spPr>
            <p:txBody>
              <a:bodyPr/>
              <a:lstStyle/>
              <a:p>
                <a:endParaRPr lang="zh-CN" altLang="en-US"/>
              </a:p>
            </p:txBody>
          </p:sp>
          <p:sp>
            <p:nvSpPr>
              <p:cNvPr id="268" name="Line 15"/>
              <p:cNvSpPr>
                <a:spLocks noChangeShapeType="1"/>
              </p:cNvSpPr>
              <p:nvPr/>
            </p:nvSpPr>
            <p:spPr bwMode="auto">
              <a:xfrm flipH="1">
                <a:off x="4894" y="2843"/>
                <a:ext cx="179" cy="1"/>
              </a:xfrm>
              <a:prstGeom prst="line">
                <a:avLst/>
              </a:prstGeom>
              <a:grpFill/>
              <a:ln w="57150" cmpd="thickThin">
                <a:solidFill>
                  <a:srgbClr val="000000"/>
                </a:solidFill>
                <a:round/>
                <a:headEnd/>
                <a:tailEnd/>
              </a:ln>
              <a:extLst/>
            </p:spPr>
            <p:txBody>
              <a:bodyPr/>
              <a:lstStyle/>
              <a:p>
                <a:endParaRPr lang="zh-CN" altLang="en-US"/>
              </a:p>
            </p:txBody>
          </p:sp>
          <p:sp>
            <p:nvSpPr>
              <p:cNvPr id="269" name="Line 16"/>
              <p:cNvSpPr>
                <a:spLocks noChangeShapeType="1"/>
              </p:cNvSpPr>
              <p:nvPr/>
            </p:nvSpPr>
            <p:spPr bwMode="auto">
              <a:xfrm flipH="1">
                <a:off x="5047" y="2061"/>
                <a:ext cx="2" cy="834"/>
              </a:xfrm>
              <a:prstGeom prst="line">
                <a:avLst/>
              </a:prstGeom>
              <a:grpFill/>
              <a:ln w="57150" cmpd="thickThin">
                <a:solidFill>
                  <a:srgbClr val="000000"/>
                </a:solidFill>
                <a:round/>
                <a:headEnd/>
                <a:tailEnd/>
              </a:ln>
              <a:extLst/>
            </p:spPr>
            <p:txBody>
              <a:bodyPr/>
              <a:lstStyle/>
              <a:p>
                <a:endParaRPr lang="zh-CN" altLang="en-US"/>
              </a:p>
            </p:txBody>
          </p:sp>
          <p:sp>
            <p:nvSpPr>
              <p:cNvPr id="270" name="Line 17"/>
              <p:cNvSpPr>
                <a:spLocks noChangeShapeType="1"/>
              </p:cNvSpPr>
              <p:nvPr/>
            </p:nvSpPr>
            <p:spPr bwMode="auto">
              <a:xfrm>
                <a:off x="4260" y="2061"/>
                <a:ext cx="900" cy="2"/>
              </a:xfrm>
              <a:prstGeom prst="line">
                <a:avLst/>
              </a:prstGeom>
              <a:grpFill/>
              <a:ln w="50800" cmpd="dbl">
                <a:solidFill>
                  <a:srgbClr val="000000"/>
                </a:solidFill>
                <a:round/>
                <a:headEnd/>
                <a:tailEnd/>
              </a:ln>
              <a:extLst/>
            </p:spPr>
            <p:txBody>
              <a:bodyPr/>
              <a:lstStyle/>
              <a:p>
                <a:endParaRPr lang="zh-CN" altLang="en-US"/>
              </a:p>
            </p:txBody>
          </p:sp>
          <p:sp>
            <p:nvSpPr>
              <p:cNvPr id="271" name="Rectangle 18"/>
              <p:cNvSpPr>
                <a:spLocks noChangeArrowheads="1"/>
              </p:cNvSpPr>
              <p:nvPr/>
            </p:nvSpPr>
            <p:spPr bwMode="auto">
              <a:xfrm>
                <a:off x="4479" y="3779"/>
                <a:ext cx="424" cy="95"/>
              </a:xfrm>
              <a:prstGeom prst="rect">
                <a:avLst/>
              </a:prstGeom>
              <a:grp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272" name="Rectangle 19"/>
              <p:cNvSpPr>
                <a:spLocks noChangeArrowheads="1"/>
              </p:cNvSpPr>
              <p:nvPr/>
            </p:nvSpPr>
            <p:spPr bwMode="auto">
              <a:xfrm>
                <a:off x="4592" y="5105"/>
                <a:ext cx="204" cy="57"/>
              </a:xfrm>
              <a:prstGeom prst="rect">
                <a:avLst/>
              </a:prstGeom>
              <a:grp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273" name="Line 20"/>
              <p:cNvSpPr>
                <a:spLocks noChangeShapeType="1"/>
              </p:cNvSpPr>
              <p:nvPr/>
            </p:nvSpPr>
            <p:spPr bwMode="auto">
              <a:xfrm flipH="1">
                <a:off x="4838" y="3630"/>
                <a:ext cx="180" cy="156"/>
              </a:xfrm>
              <a:prstGeom prst="line">
                <a:avLst/>
              </a:prstGeom>
              <a:grpFill/>
              <a:ln w="6350">
                <a:solidFill>
                  <a:srgbClr val="000000"/>
                </a:solidFill>
                <a:round/>
                <a:headEnd/>
                <a:tailEnd type="triangle" w="sm" len="sm"/>
              </a:ln>
              <a:extLst/>
            </p:spPr>
            <p:txBody>
              <a:bodyPr/>
              <a:lstStyle/>
              <a:p>
                <a:endParaRPr lang="zh-CN" altLang="en-US"/>
              </a:p>
            </p:txBody>
          </p:sp>
          <p:sp>
            <p:nvSpPr>
              <p:cNvPr id="274" name="Line 21"/>
              <p:cNvSpPr>
                <a:spLocks noChangeShapeType="1"/>
              </p:cNvSpPr>
              <p:nvPr/>
            </p:nvSpPr>
            <p:spPr bwMode="auto">
              <a:xfrm>
                <a:off x="3758" y="2538"/>
                <a:ext cx="361" cy="156"/>
              </a:xfrm>
              <a:prstGeom prst="line">
                <a:avLst/>
              </a:prstGeom>
              <a:grpFill/>
              <a:ln w="9525">
                <a:solidFill>
                  <a:srgbClr val="000000"/>
                </a:solidFill>
                <a:round/>
                <a:headEnd/>
                <a:tailEnd type="triangle" w="sm" len="sm"/>
              </a:ln>
              <a:extLst/>
            </p:spPr>
            <p:txBody>
              <a:bodyPr/>
              <a:lstStyle/>
              <a:p>
                <a:endParaRPr lang="zh-CN" altLang="en-US"/>
              </a:p>
            </p:txBody>
          </p:sp>
          <p:sp>
            <p:nvSpPr>
              <p:cNvPr id="275" name="Line 22"/>
              <p:cNvSpPr>
                <a:spLocks noChangeShapeType="1"/>
              </p:cNvSpPr>
              <p:nvPr/>
            </p:nvSpPr>
            <p:spPr bwMode="auto">
              <a:xfrm>
                <a:off x="4982" y="3857"/>
                <a:ext cx="1" cy="1304"/>
              </a:xfrm>
              <a:prstGeom prst="line">
                <a:avLst/>
              </a:prstGeom>
              <a:grpFill/>
              <a:ln w="9525">
                <a:solidFill>
                  <a:srgbClr val="000000"/>
                </a:solidFill>
                <a:prstDash val="dash"/>
                <a:round/>
                <a:headEnd type="triangle" w="sm" len="sm"/>
                <a:tailEnd type="triangle" w="sm" len="sm"/>
              </a:ln>
              <a:extLst/>
            </p:spPr>
            <p:txBody>
              <a:bodyPr/>
              <a:lstStyle/>
              <a:p>
                <a:endParaRPr lang="zh-CN" altLang="en-US"/>
              </a:p>
            </p:txBody>
          </p:sp>
          <p:sp>
            <p:nvSpPr>
              <p:cNvPr id="276" name="Rectangle 23"/>
              <p:cNvSpPr>
                <a:spLocks noChangeArrowheads="1"/>
              </p:cNvSpPr>
              <p:nvPr/>
            </p:nvSpPr>
            <p:spPr bwMode="auto">
              <a:xfrm>
                <a:off x="4658" y="1914"/>
                <a:ext cx="68" cy="1050"/>
              </a:xfrm>
              <a:prstGeom prst="rect">
                <a:avLst/>
              </a:prstGeom>
              <a:grp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grpSp>
        <p:grpSp>
          <p:nvGrpSpPr>
            <p:cNvPr id="186" name="Group 24"/>
            <p:cNvGrpSpPr>
              <a:grpSpLocks/>
            </p:cNvGrpSpPr>
            <p:nvPr/>
          </p:nvGrpSpPr>
          <p:grpSpPr bwMode="auto">
            <a:xfrm>
              <a:off x="1958" y="9842"/>
              <a:ext cx="7527" cy="4523"/>
              <a:chOff x="1958" y="9842"/>
              <a:chExt cx="7527" cy="4523"/>
            </a:xfrm>
            <a:grpFill/>
          </p:grpSpPr>
          <p:grpSp>
            <p:nvGrpSpPr>
              <p:cNvPr id="187" name="Group 25"/>
              <p:cNvGrpSpPr>
                <a:grpSpLocks/>
              </p:cNvGrpSpPr>
              <p:nvPr/>
            </p:nvGrpSpPr>
            <p:grpSpPr bwMode="auto">
              <a:xfrm>
                <a:off x="1958" y="9842"/>
                <a:ext cx="7527" cy="4056"/>
                <a:chOff x="1958" y="9842"/>
                <a:chExt cx="7527" cy="4056"/>
              </a:xfrm>
              <a:grpFill/>
            </p:grpSpPr>
            <p:sp>
              <p:nvSpPr>
                <p:cNvPr id="190" name="Line 26"/>
                <p:cNvSpPr>
                  <a:spLocks noChangeShapeType="1"/>
                </p:cNvSpPr>
                <p:nvPr/>
              </p:nvSpPr>
              <p:spPr bwMode="auto">
                <a:xfrm flipH="1">
                  <a:off x="2138" y="10310"/>
                  <a:ext cx="1620" cy="1"/>
                </a:xfrm>
                <a:prstGeom prst="line">
                  <a:avLst/>
                </a:prstGeom>
                <a:grpFill/>
                <a:ln w="57150" cmpd="thickThin">
                  <a:solidFill>
                    <a:srgbClr val="000000"/>
                  </a:solidFill>
                  <a:round/>
                  <a:headEnd/>
                  <a:tailEnd/>
                </a:ln>
                <a:extLst/>
              </p:spPr>
              <p:txBody>
                <a:bodyPr/>
                <a:lstStyle/>
                <a:p>
                  <a:endParaRPr lang="zh-CN" altLang="en-US"/>
                </a:p>
              </p:txBody>
            </p:sp>
            <p:sp>
              <p:nvSpPr>
                <p:cNvPr id="191" name="Line 27"/>
                <p:cNvSpPr>
                  <a:spLocks noChangeShapeType="1"/>
                </p:cNvSpPr>
                <p:nvPr/>
              </p:nvSpPr>
              <p:spPr bwMode="auto">
                <a:xfrm>
                  <a:off x="3398" y="11558"/>
                  <a:ext cx="574" cy="0"/>
                </a:xfrm>
                <a:prstGeom prst="line">
                  <a:avLst/>
                </a:prstGeom>
                <a:grpFill/>
                <a:ln w="19050">
                  <a:solidFill>
                    <a:srgbClr val="000000"/>
                  </a:solidFill>
                  <a:round/>
                  <a:headEnd/>
                  <a:tailEnd/>
                </a:ln>
                <a:extLst/>
              </p:spPr>
              <p:txBody>
                <a:bodyPr/>
                <a:lstStyle/>
                <a:p>
                  <a:endParaRPr lang="zh-CN" altLang="en-US"/>
                </a:p>
              </p:txBody>
            </p:sp>
            <p:sp>
              <p:nvSpPr>
                <p:cNvPr id="192" name="Line 28"/>
                <p:cNvSpPr>
                  <a:spLocks noChangeShapeType="1"/>
                </p:cNvSpPr>
                <p:nvPr/>
              </p:nvSpPr>
              <p:spPr bwMode="auto">
                <a:xfrm flipV="1">
                  <a:off x="4308" y="11558"/>
                  <a:ext cx="2381" cy="6"/>
                </a:xfrm>
                <a:prstGeom prst="line">
                  <a:avLst/>
                </a:prstGeom>
                <a:grpFill/>
                <a:ln w="19050">
                  <a:solidFill>
                    <a:srgbClr val="000000"/>
                  </a:solidFill>
                  <a:round/>
                  <a:headEnd/>
                  <a:tailEnd/>
                </a:ln>
                <a:extLst/>
              </p:spPr>
              <p:txBody>
                <a:bodyPr/>
                <a:lstStyle/>
                <a:p>
                  <a:endParaRPr lang="zh-CN" altLang="en-US"/>
                </a:p>
              </p:txBody>
            </p:sp>
            <p:sp>
              <p:nvSpPr>
                <p:cNvPr id="193" name="Line 29"/>
                <p:cNvSpPr>
                  <a:spLocks noChangeShapeType="1"/>
                </p:cNvSpPr>
                <p:nvPr/>
              </p:nvSpPr>
              <p:spPr bwMode="auto">
                <a:xfrm flipV="1">
                  <a:off x="3398" y="13398"/>
                  <a:ext cx="4817" cy="31"/>
                </a:xfrm>
                <a:prstGeom prst="line">
                  <a:avLst/>
                </a:prstGeom>
                <a:grpFill/>
                <a:ln w="19050">
                  <a:solidFill>
                    <a:srgbClr val="000000"/>
                  </a:solidFill>
                  <a:round/>
                  <a:headEnd/>
                  <a:tailEnd/>
                </a:ln>
                <a:extLst/>
              </p:spPr>
              <p:txBody>
                <a:bodyPr/>
                <a:lstStyle/>
                <a:p>
                  <a:endParaRPr lang="zh-CN" altLang="en-US"/>
                </a:p>
              </p:txBody>
            </p:sp>
            <p:sp>
              <p:nvSpPr>
                <p:cNvPr id="194" name="Arc 30"/>
                <p:cNvSpPr>
                  <a:spLocks/>
                </p:cNvSpPr>
                <p:nvPr/>
              </p:nvSpPr>
              <p:spPr bwMode="auto">
                <a:xfrm flipH="1">
                  <a:off x="2858" y="11558"/>
                  <a:ext cx="613" cy="1854"/>
                </a:xfrm>
                <a:custGeom>
                  <a:avLst/>
                  <a:gdLst>
                    <a:gd name="T0" fmla="*/ 1 w 22752"/>
                    <a:gd name="T1" fmla="*/ 0 h 43200"/>
                    <a:gd name="T2" fmla="*/ 0 w 22752"/>
                    <a:gd name="T3" fmla="*/ 80 h 43200"/>
                    <a:gd name="T4" fmla="*/ 1 w 22752"/>
                    <a:gd name="T5" fmla="*/ 40 h 43200"/>
                    <a:gd name="T6" fmla="*/ 0 60000 65536"/>
                    <a:gd name="T7" fmla="*/ 0 60000 65536"/>
                    <a:gd name="T8" fmla="*/ 0 60000 65536"/>
                    <a:gd name="T9" fmla="*/ 0 w 22752"/>
                    <a:gd name="T10" fmla="*/ 0 h 43200"/>
                    <a:gd name="T11" fmla="*/ 22752 w 22752"/>
                    <a:gd name="T12" fmla="*/ 43200 h 43200"/>
                  </a:gdLst>
                  <a:ahLst/>
                  <a:cxnLst>
                    <a:cxn ang="T6">
                      <a:pos x="T0" y="T1"/>
                    </a:cxn>
                    <a:cxn ang="T7">
                      <a:pos x="T2" y="T3"/>
                    </a:cxn>
                    <a:cxn ang="T8">
                      <a:pos x="T4" y="T5"/>
                    </a:cxn>
                  </a:cxnLst>
                  <a:rect l="T9" t="T10" r="T11" b="T12"/>
                  <a:pathLst>
                    <a:path w="22752" h="43200" fill="none" extrusionOk="0">
                      <a:moveTo>
                        <a:pt x="1151" y="0"/>
                      </a:moveTo>
                      <a:cubicBezTo>
                        <a:pt x="13081" y="0"/>
                        <a:pt x="22752" y="9670"/>
                        <a:pt x="22752" y="21600"/>
                      </a:cubicBezTo>
                      <a:cubicBezTo>
                        <a:pt x="22752" y="33529"/>
                        <a:pt x="13081" y="43200"/>
                        <a:pt x="1152" y="43200"/>
                      </a:cubicBezTo>
                      <a:cubicBezTo>
                        <a:pt x="767" y="43200"/>
                        <a:pt x="383" y="43189"/>
                        <a:pt x="-1" y="43169"/>
                      </a:cubicBezTo>
                    </a:path>
                    <a:path w="22752" h="43200" stroke="0" extrusionOk="0">
                      <a:moveTo>
                        <a:pt x="1151" y="0"/>
                      </a:moveTo>
                      <a:cubicBezTo>
                        <a:pt x="13081" y="0"/>
                        <a:pt x="22752" y="9670"/>
                        <a:pt x="22752" y="21600"/>
                      </a:cubicBezTo>
                      <a:cubicBezTo>
                        <a:pt x="22752" y="33529"/>
                        <a:pt x="13081" y="43200"/>
                        <a:pt x="1152" y="43200"/>
                      </a:cubicBezTo>
                      <a:cubicBezTo>
                        <a:pt x="767" y="43200"/>
                        <a:pt x="383" y="43189"/>
                        <a:pt x="-1" y="43169"/>
                      </a:cubicBezTo>
                      <a:lnTo>
                        <a:pt x="1152" y="21600"/>
                      </a:lnTo>
                      <a:close/>
                    </a:path>
                  </a:pathLst>
                </a:custGeom>
                <a:grpFill/>
                <a:ln w="19050">
                  <a:solidFill>
                    <a:srgbClr val="000000"/>
                  </a:solidFill>
                  <a:round/>
                  <a:headEnd/>
                  <a:tailEnd/>
                </a:ln>
                <a:extLst/>
              </p:spPr>
              <p:txBody>
                <a:bodyPr/>
                <a:lstStyle/>
                <a:p>
                  <a:endParaRPr lang="zh-CN" altLang="en-US"/>
                </a:p>
              </p:txBody>
            </p:sp>
            <p:sp>
              <p:nvSpPr>
                <p:cNvPr id="195" name="Arc 31"/>
                <p:cNvSpPr>
                  <a:spLocks/>
                </p:cNvSpPr>
                <p:nvPr/>
              </p:nvSpPr>
              <p:spPr bwMode="auto">
                <a:xfrm>
                  <a:off x="8215" y="11549"/>
                  <a:ext cx="582" cy="1854"/>
                </a:xfrm>
                <a:custGeom>
                  <a:avLst/>
                  <a:gdLst>
                    <a:gd name="T0" fmla="*/ 0 w 21662"/>
                    <a:gd name="T1" fmla="*/ 0 h 43200"/>
                    <a:gd name="T2" fmla="*/ 0 w 21662"/>
                    <a:gd name="T3" fmla="*/ 80 h 43200"/>
                    <a:gd name="T4" fmla="*/ 0 w 21662"/>
                    <a:gd name="T5" fmla="*/ 40 h 43200"/>
                    <a:gd name="T6" fmla="*/ 0 60000 65536"/>
                    <a:gd name="T7" fmla="*/ 0 60000 65536"/>
                    <a:gd name="T8" fmla="*/ 0 60000 65536"/>
                    <a:gd name="T9" fmla="*/ 0 w 21662"/>
                    <a:gd name="T10" fmla="*/ 0 h 43200"/>
                    <a:gd name="T11" fmla="*/ 21662 w 21662"/>
                    <a:gd name="T12" fmla="*/ 43200 h 43200"/>
                  </a:gdLst>
                  <a:ahLst/>
                  <a:cxnLst>
                    <a:cxn ang="T6">
                      <a:pos x="T0" y="T1"/>
                    </a:cxn>
                    <a:cxn ang="T7">
                      <a:pos x="T2" y="T3"/>
                    </a:cxn>
                    <a:cxn ang="T8">
                      <a:pos x="T4" y="T5"/>
                    </a:cxn>
                  </a:cxnLst>
                  <a:rect l="T9" t="T10" r="T11" b="T12"/>
                  <a:pathLst>
                    <a:path w="21662" h="43200" fill="none" extrusionOk="0">
                      <a:moveTo>
                        <a:pt x="61" y="0"/>
                      </a:moveTo>
                      <a:cubicBezTo>
                        <a:pt x="11991" y="0"/>
                        <a:pt x="21662" y="9670"/>
                        <a:pt x="21662" y="21600"/>
                      </a:cubicBezTo>
                      <a:cubicBezTo>
                        <a:pt x="21662" y="33529"/>
                        <a:pt x="11991" y="43200"/>
                        <a:pt x="62" y="43200"/>
                      </a:cubicBezTo>
                      <a:cubicBezTo>
                        <a:pt x="41" y="43200"/>
                        <a:pt x="20" y="43199"/>
                        <a:pt x="0" y="43199"/>
                      </a:cubicBezTo>
                    </a:path>
                    <a:path w="21662" h="43200" stroke="0" extrusionOk="0">
                      <a:moveTo>
                        <a:pt x="61" y="0"/>
                      </a:moveTo>
                      <a:cubicBezTo>
                        <a:pt x="11991" y="0"/>
                        <a:pt x="21662" y="9670"/>
                        <a:pt x="21662" y="21600"/>
                      </a:cubicBezTo>
                      <a:cubicBezTo>
                        <a:pt x="21662" y="33529"/>
                        <a:pt x="11991" y="43200"/>
                        <a:pt x="62" y="43200"/>
                      </a:cubicBezTo>
                      <a:cubicBezTo>
                        <a:pt x="41" y="43200"/>
                        <a:pt x="20" y="43199"/>
                        <a:pt x="0" y="43199"/>
                      </a:cubicBezTo>
                      <a:lnTo>
                        <a:pt x="62" y="21600"/>
                      </a:lnTo>
                      <a:close/>
                    </a:path>
                  </a:pathLst>
                </a:custGeom>
                <a:grpFill/>
                <a:ln w="19050">
                  <a:solidFill>
                    <a:srgbClr val="000000"/>
                  </a:solidFill>
                  <a:round/>
                  <a:headEnd/>
                  <a:tailEnd/>
                </a:ln>
                <a:extLst/>
              </p:spPr>
              <p:txBody>
                <a:bodyPr/>
                <a:lstStyle/>
                <a:p>
                  <a:endParaRPr lang="zh-CN" altLang="en-US"/>
                </a:p>
              </p:txBody>
            </p:sp>
            <p:sp>
              <p:nvSpPr>
                <p:cNvPr id="196" name="Line 32"/>
                <p:cNvSpPr>
                  <a:spLocks noChangeShapeType="1"/>
                </p:cNvSpPr>
                <p:nvPr/>
              </p:nvSpPr>
              <p:spPr bwMode="auto">
                <a:xfrm flipH="1">
                  <a:off x="4478" y="10309"/>
                  <a:ext cx="1980" cy="1"/>
                </a:xfrm>
                <a:prstGeom prst="line">
                  <a:avLst/>
                </a:prstGeom>
                <a:grpFill/>
                <a:ln w="57150" cmpd="thickThin">
                  <a:solidFill>
                    <a:srgbClr val="000000"/>
                  </a:solidFill>
                  <a:round/>
                  <a:headEnd/>
                  <a:tailEnd/>
                </a:ln>
                <a:extLst/>
              </p:spPr>
              <p:txBody>
                <a:bodyPr/>
                <a:lstStyle/>
                <a:p>
                  <a:endParaRPr lang="zh-CN" altLang="en-US"/>
                </a:p>
              </p:txBody>
            </p:sp>
            <p:sp>
              <p:nvSpPr>
                <p:cNvPr id="197" name="Line 33"/>
                <p:cNvSpPr>
                  <a:spLocks noChangeShapeType="1"/>
                </p:cNvSpPr>
                <p:nvPr/>
              </p:nvSpPr>
              <p:spPr bwMode="auto">
                <a:xfrm flipH="1">
                  <a:off x="6693" y="11091"/>
                  <a:ext cx="1" cy="2027"/>
                </a:xfrm>
                <a:prstGeom prst="line">
                  <a:avLst/>
                </a:prstGeom>
                <a:grpFill/>
                <a:ln w="9525">
                  <a:solidFill>
                    <a:srgbClr val="000000"/>
                  </a:solidFill>
                  <a:round/>
                  <a:headEnd/>
                  <a:tailEnd/>
                </a:ln>
                <a:extLst/>
              </p:spPr>
              <p:txBody>
                <a:bodyPr/>
                <a:lstStyle/>
                <a:p>
                  <a:endParaRPr lang="zh-CN" altLang="en-US"/>
                </a:p>
              </p:txBody>
            </p:sp>
            <p:sp>
              <p:nvSpPr>
                <p:cNvPr id="198" name="Line 34"/>
                <p:cNvSpPr>
                  <a:spLocks noChangeShapeType="1"/>
                </p:cNvSpPr>
                <p:nvPr/>
              </p:nvSpPr>
              <p:spPr bwMode="auto">
                <a:xfrm flipH="1">
                  <a:off x="6818" y="11091"/>
                  <a:ext cx="1" cy="1871"/>
                </a:xfrm>
                <a:prstGeom prst="line">
                  <a:avLst/>
                </a:prstGeom>
                <a:grpFill/>
                <a:ln w="9525">
                  <a:solidFill>
                    <a:srgbClr val="000000"/>
                  </a:solidFill>
                  <a:round/>
                  <a:headEnd/>
                  <a:tailEnd/>
                </a:ln>
                <a:extLst/>
              </p:spPr>
              <p:txBody>
                <a:bodyPr/>
                <a:lstStyle/>
                <a:p>
                  <a:endParaRPr lang="zh-CN" altLang="en-US"/>
                </a:p>
              </p:txBody>
            </p:sp>
            <p:sp>
              <p:nvSpPr>
                <p:cNvPr id="199" name="Line 35"/>
                <p:cNvSpPr>
                  <a:spLocks noChangeShapeType="1"/>
                </p:cNvSpPr>
                <p:nvPr/>
              </p:nvSpPr>
              <p:spPr bwMode="auto">
                <a:xfrm>
                  <a:off x="7416" y="10961"/>
                  <a:ext cx="2" cy="1615"/>
                </a:xfrm>
                <a:prstGeom prst="line">
                  <a:avLst/>
                </a:prstGeom>
                <a:grpFill/>
                <a:ln w="9525">
                  <a:solidFill>
                    <a:srgbClr val="000000"/>
                  </a:solidFill>
                  <a:round/>
                  <a:headEnd/>
                  <a:tailEnd/>
                </a:ln>
                <a:extLst/>
              </p:spPr>
              <p:txBody>
                <a:bodyPr/>
                <a:lstStyle/>
                <a:p>
                  <a:endParaRPr lang="zh-CN" altLang="en-US"/>
                </a:p>
              </p:txBody>
            </p:sp>
            <p:sp>
              <p:nvSpPr>
                <p:cNvPr id="200" name="Line 36"/>
                <p:cNvSpPr>
                  <a:spLocks noChangeShapeType="1"/>
                </p:cNvSpPr>
                <p:nvPr/>
              </p:nvSpPr>
              <p:spPr bwMode="auto">
                <a:xfrm>
                  <a:off x="7537" y="11091"/>
                  <a:ext cx="2" cy="1517"/>
                </a:xfrm>
                <a:prstGeom prst="line">
                  <a:avLst/>
                </a:prstGeom>
                <a:grpFill/>
                <a:ln w="9525">
                  <a:solidFill>
                    <a:srgbClr val="000000"/>
                  </a:solidFill>
                  <a:round/>
                  <a:headEnd/>
                  <a:tailEnd/>
                </a:ln>
                <a:extLst/>
              </p:spPr>
              <p:txBody>
                <a:bodyPr/>
                <a:lstStyle/>
                <a:p>
                  <a:endParaRPr lang="zh-CN" altLang="en-US"/>
                </a:p>
              </p:txBody>
            </p:sp>
            <p:sp>
              <p:nvSpPr>
                <p:cNvPr id="201" name="Rectangle 37"/>
                <p:cNvSpPr>
                  <a:spLocks noChangeArrowheads="1"/>
                </p:cNvSpPr>
                <p:nvPr/>
              </p:nvSpPr>
              <p:spPr bwMode="auto">
                <a:xfrm>
                  <a:off x="6662" y="11091"/>
                  <a:ext cx="197" cy="57"/>
                </a:xfrm>
                <a:prstGeom prst="rect">
                  <a:avLst/>
                </a:prstGeom>
                <a:grp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202" name="Rectangle 38"/>
                <p:cNvSpPr>
                  <a:spLocks noChangeArrowheads="1"/>
                </p:cNvSpPr>
                <p:nvPr/>
              </p:nvSpPr>
              <p:spPr bwMode="auto">
                <a:xfrm>
                  <a:off x="7014" y="11091"/>
                  <a:ext cx="198" cy="57"/>
                </a:xfrm>
                <a:prstGeom prst="rect">
                  <a:avLst/>
                </a:prstGeom>
                <a:grp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203" name="Rectangle 39"/>
                <p:cNvSpPr>
                  <a:spLocks noChangeArrowheads="1"/>
                </p:cNvSpPr>
                <p:nvPr/>
              </p:nvSpPr>
              <p:spPr bwMode="auto">
                <a:xfrm>
                  <a:off x="7400" y="12548"/>
                  <a:ext cx="180" cy="467"/>
                </a:xfrm>
                <a:prstGeom prst="rect">
                  <a:avLst/>
                </a:prstGeom>
                <a:grp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204" name="Line 40"/>
                <p:cNvSpPr>
                  <a:spLocks noChangeShapeType="1"/>
                </p:cNvSpPr>
                <p:nvPr/>
              </p:nvSpPr>
              <p:spPr bwMode="auto">
                <a:xfrm>
                  <a:off x="6818" y="11551"/>
                  <a:ext cx="595" cy="1"/>
                </a:xfrm>
                <a:prstGeom prst="line">
                  <a:avLst/>
                </a:prstGeom>
                <a:grpFill/>
                <a:ln w="19050">
                  <a:solidFill>
                    <a:srgbClr val="000000"/>
                  </a:solidFill>
                  <a:round/>
                  <a:headEnd/>
                  <a:tailEnd/>
                </a:ln>
                <a:extLst/>
              </p:spPr>
              <p:txBody>
                <a:bodyPr/>
                <a:lstStyle/>
                <a:p>
                  <a:endParaRPr lang="zh-CN" altLang="en-US"/>
                </a:p>
              </p:txBody>
            </p:sp>
            <p:sp>
              <p:nvSpPr>
                <p:cNvPr id="205" name="Line 41"/>
                <p:cNvSpPr>
                  <a:spLocks noChangeShapeType="1"/>
                </p:cNvSpPr>
                <p:nvPr/>
              </p:nvSpPr>
              <p:spPr bwMode="auto">
                <a:xfrm>
                  <a:off x="7537" y="11551"/>
                  <a:ext cx="720" cy="1"/>
                </a:xfrm>
                <a:prstGeom prst="line">
                  <a:avLst/>
                </a:prstGeom>
                <a:grpFill/>
                <a:ln w="19050">
                  <a:solidFill>
                    <a:srgbClr val="000000"/>
                  </a:solidFill>
                  <a:round/>
                  <a:headEnd/>
                  <a:tailEnd/>
                </a:ln>
                <a:extLst/>
              </p:spPr>
              <p:txBody>
                <a:bodyPr/>
                <a:lstStyle/>
                <a:p>
                  <a:endParaRPr lang="zh-CN" altLang="en-US"/>
                </a:p>
              </p:txBody>
            </p:sp>
            <p:sp>
              <p:nvSpPr>
                <p:cNvPr id="206" name="Line 42"/>
                <p:cNvSpPr>
                  <a:spLocks noChangeShapeType="1"/>
                </p:cNvSpPr>
                <p:nvPr/>
              </p:nvSpPr>
              <p:spPr bwMode="auto">
                <a:xfrm flipH="1">
                  <a:off x="7060" y="11149"/>
                  <a:ext cx="2" cy="414"/>
                </a:xfrm>
                <a:prstGeom prst="line">
                  <a:avLst/>
                </a:prstGeom>
                <a:grpFill/>
                <a:ln w="9525">
                  <a:solidFill>
                    <a:srgbClr val="000000"/>
                  </a:solidFill>
                  <a:round/>
                  <a:headEnd/>
                  <a:tailEnd/>
                </a:ln>
                <a:extLst/>
              </p:spPr>
              <p:txBody>
                <a:bodyPr/>
                <a:lstStyle/>
                <a:p>
                  <a:endParaRPr lang="zh-CN" altLang="en-US"/>
                </a:p>
              </p:txBody>
            </p:sp>
            <p:sp>
              <p:nvSpPr>
                <p:cNvPr id="207" name="Line 43"/>
                <p:cNvSpPr>
                  <a:spLocks noChangeShapeType="1"/>
                </p:cNvSpPr>
                <p:nvPr/>
              </p:nvSpPr>
              <p:spPr bwMode="auto">
                <a:xfrm>
                  <a:off x="7172" y="11149"/>
                  <a:ext cx="1" cy="414"/>
                </a:xfrm>
                <a:prstGeom prst="line">
                  <a:avLst/>
                </a:prstGeom>
                <a:grpFill/>
                <a:ln w="9525">
                  <a:solidFill>
                    <a:srgbClr val="000000"/>
                  </a:solidFill>
                  <a:round/>
                  <a:headEnd/>
                  <a:tailEnd/>
                </a:ln>
                <a:extLst/>
              </p:spPr>
              <p:txBody>
                <a:bodyPr/>
                <a:lstStyle/>
                <a:p>
                  <a:endParaRPr lang="zh-CN" altLang="en-US"/>
                </a:p>
              </p:txBody>
            </p:sp>
            <p:sp>
              <p:nvSpPr>
                <p:cNvPr id="208" name="Line 44"/>
                <p:cNvSpPr>
                  <a:spLocks noChangeShapeType="1"/>
                </p:cNvSpPr>
                <p:nvPr/>
              </p:nvSpPr>
              <p:spPr bwMode="auto">
                <a:xfrm>
                  <a:off x="6458" y="10309"/>
                  <a:ext cx="1260" cy="2"/>
                </a:xfrm>
                <a:prstGeom prst="line">
                  <a:avLst/>
                </a:prstGeom>
                <a:grpFill/>
                <a:ln w="50800" cmpd="dbl">
                  <a:solidFill>
                    <a:srgbClr val="000000"/>
                  </a:solidFill>
                  <a:round/>
                  <a:headEnd/>
                  <a:tailEnd/>
                </a:ln>
                <a:extLst/>
              </p:spPr>
              <p:txBody>
                <a:bodyPr/>
                <a:lstStyle/>
                <a:p>
                  <a:endParaRPr lang="zh-CN" altLang="en-US"/>
                </a:p>
              </p:txBody>
            </p:sp>
            <p:sp>
              <p:nvSpPr>
                <p:cNvPr id="209" name="Line 45"/>
                <p:cNvSpPr>
                  <a:spLocks noChangeShapeType="1"/>
                </p:cNvSpPr>
                <p:nvPr/>
              </p:nvSpPr>
              <p:spPr bwMode="auto">
                <a:xfrm flipH="1" flipV="1">
                  <a:off x="6278" y="10309"/>
                  <a:ext cx="1" cy="1093"/>
                </a:xfrm>
                <a:prstGeom prst="line">
                  <a:avLst/>
                </a:prstGeom>
                <a:grpFill/>
                <a:ln w="57150" cmpd="thickThin">
                  <a:solidFill>
                    <a:srgbClr val="000000"/>
                  </a:solidFill>
                  <a:round/>
                  <a:headEnd/>
                  <a:tailEnd/>
                </a:ln>
                <a:extLst/>
              </p:spPr>
              <p:txBody>
                <a:bodyPr/>
                <a:lstStyle/>
                <a:p>
                  <a:endParaRPr lang="zh-CN" altLang="en-US"/>
                </a:p>
              </p:txBody>
            </p:sp>
            <p:sp>
              <p:nvSpPr>
                <p:cNvPr id="210" name="Line 46"/>
                <p:cNvSpPr>
                  <a:spLocks noChangeShapeType="1"/>
                </p:cNvSpPr>
                <p:nvPr/>
              </p:nvSpPr>
              <p:spPr bwMode="auto">
                <a:xfrm flipH="1">
                  <a:off x="6232" y="11402"/>
                  <a:ext cx="282" cy="1"/>
                </a:xfrm>
                <a:prstGeom prst="line">
                  <a:avLst/>
                </a:prstGeom>
                <a:grpFill/>
                <a:ln w="57150" cmpd="thickThin">
                  <a:solidFill>
                    <a:srgbClr val="000000"/>
                  </a:solidFill>
                  <a:round/>
                  <a:headEnd/>
                  <a:tailEnd/>
                </a:ln>
                <a:extLst/>
              </p:spPr>
              <p:txBody>
                <a:bodyPr/>
                <a:lstStyle/>
                <a:p>
                  <a:endParaRPr lang="zh-CN" altLang="en-US"/>
                </a:p>
              </p:txBody>
            </p:sp>
            <p:sp>
              <p:nvSpPr>
                <p:cNvPr id="211" name="Line 47"/>
                <p:cNvSpPr>
                  <a:spLocks noChangeShapeType="1"/>
                </p:cNvSpPr>
                <p:nvPr/>
              </p:nvSpPr>
              <p:spPr bwMode="auto">
                <a:xfrm flipH="1">
                  <a:off x="6818" y="11247"/>
                  <a:ext cx="237" cy="1"/>
                </a:xfrm>
                <a:prstGeom prst="line">
                  <a:avLst/>
                </a:prstGeom>
                <a:grpFill/>
                <a:ln w="57150" cmpd="thickThin">
                  <a:solidFill>
                    <a:srgbClr val="000000"/>
                  </a:solidFill>
                  <a:round/>
                  <a:headEnd/>
                  <a:tailEnd/>
                </a:ln>
                <a:extLst/>
              </p:spPr>
              <p:txBody>
                <a:bodyPr/>
                <a:lstStyle/>
                <a:p>
                  <a:endParaRPr lang="zh-CN" altLang="en-US"/>
                </a:p>
              </p:txBody>
            </p:sp>
            <p:sp>
              <p:nvSpPr>
                <p:cNvPr id="212" name="Line 48"/>
                <p:cNvSpPr>
                  <a:spLocks noChangeShapeType="1"/>
                </p:cNvSpPr>
                <p:nvPr/>
              </p:nvSpPr>
              <p:spPr bwMode="auto">
                <a:xfrm flipH="1">
                  <a:off x="7178" y="11247"/>
                  <a:ext cx="227" cy="1"/>
                </a:xfrm>
                <a:prstGeom prst="line">
                  <a:avLst/>
                </a:prstGeom>
                <a:grpFill/>
                <a:ln w="57150" cmpd="thickThin">
                  <a:solidFill>
                    <a:srgbClr val="000000"/>
                  </a:solidFill>
                  <a:round/>
                  <a:headEnd/>
                  <a:tailEnd/>
                </a:ln>
                <a:extLst/>
              </p:spPr>
              <p:txBody>
                <a:bodyPr/>
                <a:lstStyle/>
                <a:p>
                  <a:endParaRPr lang="zh-CN" altLang="en-US"/>
                </a:p>
              </p:txBody>
            </p:sp>
            <p:sp>
              <p:nvSpPr>
                <p:cNvPr id="213" name="Line 49"/>
                <p:cNvSpPr>
                  <a:spLocks noChangeShapeType="1"/>
                </p:cNvSpPr>
                <p:nvPr/>
              </p:nvSpPr>
              <p:spPr bwMode="auto">
                <a:xfrm flipH="1">
                  <a:off x="7537" y="11247"/>
                  <a:ext cx="228" cy="1"/>
                </a:xfrm>
                <a:prstGeom prst="line">
                  <a:avLst/>
                </a:prstGeom>
                <a:grpFill/>
                <a:ln w="57150" cmpd="thickThin">
                  <a:solidFill>
                    <a:srgbClr val="000000"/>
                  </a:solidFill>
                  <a:round/>
                  <a:headEnd/>
                  <a:tailEnd/>
                </a:ln>
                <a:extLst/>
              </p:spPr>
              <p:txBody>
                <a:bodyPr/>
                <a:lstStyle/>
                <a:p>
                  <a:endParaRPr lang="zh-CN" altLang="en-US"/>
                </a:p>
              </p:txBody>
            </p:sp>
            <p:sp>
              <p:nvSpPr>
                <p:cNvPr id="214" name="Line 50"/>
                <p:cNvSpPr>
                  <a:spLocks noChangeShapeType="1"/>
                </p:cNvSpPr>
                <p:nvPr/>
              </p:nvSpPr>
              <p:spPr bwMode="auto">
                <a:xfrm flipH="1">
                  <a:off x="7718" y="10309"/>
                  <a:ext cx="1620" cy="2"/>
                </a:xfrm>
                <a:prstGeom prst="line">
                  <a:avLst/>
                </a:prstGeom>
                <a:grpFill/>
                <a:ln w="57150" cmpd="thickThin">
                  <a:solidFill>
                    <a:srgbClr val="000000"/>
                  </a:solidFill>
                  <a:round/>
                  <a:headEnd/>
                  <a:tailEnd/>
                </a:ln>
                <a:extLst/>
              </p:spPr>
              <p:txBody>
                <a:bodyPr/>
                <a:lstStyle/>
                <a:p>
                  <a:endParaRPr lang="zh-CN" altLang="en-US"/>
                </a:p>
              </p:txBody>
            </p:sp>
            <p:sp>
              <p:nvSpPr>
                <p:cNvPr id="215" name="Line 51"/>
                <p:cNvSpPr>
                  <a:spLocks noChangeShapeType="1"/>
                </p:cNvSpPr>
                <p:nvPr/>
              </p:nvSpPr>
              <p:spPr bwMode="auto">
                <a:xfrm flipH="1" flipV="1">
                  <a:off x="6458" y="11247"/>
                  <a:ext cx="206" cy="1"/>
                </a:xfrm>
                <a:prstGeom prst="line">
                  <a:avLst/>
                </a:prstGeom>
                <a:grpFill/>
                <a:ln w="57150" cmpd="thickThin">
                  <a:solidFill>
                    <a:srgbClr val="000000"/>
                  </a:solidFill>
                  <a:round/>
                  <a:headEnd/>
                  <a:tailEnd/>
                </a:ln>
                <a:extLst/>
              </p:spPr>
              <p:txBody>
                <a:bodyPr/>
                <a:lstStyle/>
                <a:p>
                  <a:endParaRPr lang="zh-CN" altLang="en-US"/>
                </a:p>
              </p:txBody>
            </p:sp>
            <p:sp>
              <p:nvSpPr>
                <p:cNvPr id="216" name="Line 52"/>
                <p:cNvSpPr>
                  <a:spLocks noChangeShapeType="1"/>
                </p:cNvSpPr>
                <p:nvPr/>
              </p:nvSpPr>
              <p:spPr bwMode="auto">
                <a:xfrm>
                  <a:off x="6514" y="11247"/>
                  <a:ext cx="2" cy="311"/>
                </a:xfrm>
                <a:prstGeom prst="line">
                  <a:avLst/>
                </a:prstGeom>
                <a:grpFill/>
                <a:ln w="57150" cmpd="thickThin">
                  <a:solidFill>
                    <a:srgbClr val="000000"/>
                  </a:solidFill>
                  <a:round/>
                  <a:headEnd/>
                  <a:tailEnd/>
                </a:ln>
                <a:extLst/>
              </p:spPr>
              <p:txBody>
                <a:bodyPr/>
                <a:lstStyle/>
                <a:p>
                  <a:endParaRPr lang="zh-CN" altLang="en-US"/>
                </a:p>
              </p:txBody>
            </p:sp>
            <p:sp>
              <p:nvSpPr>
                <p:cNvPr id="217" name="Line 53"/>
                <p:cNvSpPr>
                  <a:spLocks noChangeShapeType="1"/>
                </p:cNvSpPr>
                <p:nvPr/>
              </p:nvSpPr>
              <p:spPr bwMode="auto">
                <a:xfrm flipV="1">
                  <a:off x="7718" y="11247"/>
                  <a:ext cx="1" cy="312"/>
                </a:xfrm>
                <a:prstGeom prst="line">
                  <a:avLst/>
                </a:prstGeom>
                <a:grpFill/>
                <a:ln w="57150" cmpd="thickThin">
                  <a:solidFill>
                    <a:srgbClr val="000000"/>
                  </a:solidFill>
                  <a:round/>
                  <a:headEnd/>
                  <a:tailEnd/>
                </a:ln>
                <a:extLst/>
              </p:spPr>
              <p:txBody>
                <a:bodyPr/>
                <a:lstStyle/>
                <a:p>
                  <a:endParaRPr lang="zh-CN" altLang="en-US"/>
                </a:p>
              </p:txBody>
            </p:sp>
            <p:sp>
              <p:nvSpPr>
                <p:cNvPr id="218" name="Line 54"/>
                <p:cNvSpPr>
                  <a:spLocks noChangeShapeType="1"/>
                </p:cNvSpPr>
                <p:nvPr/>
              </p:nvSpPr>
              <p:spPr bwMode="auto">
                <a:xfrm flipH="1">
                  <a:off x="7718" y="11402"/>
                  <a:ext cx="226" cy="1"/>
                </a:xfrm>
                <a:prstGeom prst="line">
                  <a:avLst/>
                </a:prstGeom>
                <a:grpFill/>
                <a:ln w="57150" cmpd="thickThin">
                  <a:solidFill>
                    <a:srgbClr val="000000"/>
                  </a:solidFill>
                  <a:round/>
                  <a:headEnd/>
                  <a:tailEnd/>
                </a:ln>
                <a:extLst/>
              </p:spPr>
              <p:txBody>
                <a:bodyPr/>
                <a:lstStyle/>
                <a:p>
                  <a:endParaRPr lang="zh-CN" altLang="en-US"/>
                </a:p>
              </p:txBody>
            </p:sp>
            <p:sp>
              <p:nvSpPr>
                <p:cNvPr id="219" name="Line 55"/>
                <p:cNvSpPr>
                  <a:spLocks noChangeShapeType="1"/>
                </p:cNvSpPr>
                <p:nvPr/>
              </p:nvSpPr>
              <p:spPr bwMode="auto">
                <a:xfrm flipH="1">
                  <a:off x="7898" y="10337"/>
                  <a:ext cx="0" cy="624"/>
                </a:xfrm>
                <a:prstGeom prst="line">
                  <a:avLst/>
                </a:prstGeom>
                <a:grpFill/>
                <a:ln w="57150" cmpd="thickThin">
                  <a:solidFill>
                    <a:srgbClr val="000000"/>
                  </a:solidFill>
                  <a:round/>
                  <a:headEnd/>
                  <a:tailEnd/>
                </a:ln>
                <a:extLst/>
              </p:spPr>
              <p:txBody>
                <a:bodyPr/>
                <a:lstStyle/>
                <a:p>
                  <a:endParaRPr lang="zh-CN" altLang="en-US"/>
                </a:p>
              </p:txBody>
            </p:sp>
            <p:sp>
              <p:nvSpPr>
                <p:cNvPr id="220" name="Line 56"/>
                <p:cNvSpPr>
                  <a:spLocks noChangeShapeType="1"/>
                </p:cNvSpPr>
                <p:nvPr/>
              </p:nvSpPr>
              <p:spPr bwMode="auto">
                <a:xfrm flipH="1">
                  <a:off x="6697" y="12962"/>
                  <a:ext cx="125" cy="113"/>
                </a:xfrm>
                <a:prstGeom prst="line">
                  <a:avLst/>
                </a:prstGeom>
                <a:grpFill/>
                <a:ln w="9525">
                  <a:solidFill>
                    <a:srgbClr val="000000"/>
                  </a:solidFill>
                  <a:round/>
                  <a:headEnd/>
                  <a:tailEnd/>
                </a:ln>
                <a:extLst/>
              </p:spPr>
              <p:txBody>
                <a:bodyPr/>
                <a:lstStyle/>
                <a:p>
                  <a:endParaRPr lang="zh-CN" altLang="en-US"/>
                </a:p>
              </p:txBody>
            </p:sp>
            <p:sp>
              <p:nvSpPr>
                <p:cNvPr id="221" name="Line 57"/>
                <p:cNvSpPr>
                  <a:spLocks noChangeShapeType="1"/>
                </p:cNvSpPr>
                <p:nvPr/>
              </p:nvSpPr>
              <p:spPr bwMode="auto">
                <a:xfrm>
                  <a:off x="7537" y="11091"/>
                  <a:ext cx="720" cy="0"/>
                </a:xfrm>
                <a:prstGeom prst="line">
                  <a:avLst/>
                </a:prstGeom>
                <a:grpFill/>
                <a:ln w="9525">
                  <a:solidFill>
                    <a:srgbClr val="000000"/>
                  </a:solidFill>
                  <a:round/>
                  <a:headEnd/>
                  <a:tailEnd/>
                </a:ln>
                <a:extLst/>
              </p:spPr>
              <p:txBody>
                <a:bodyPr/>
                <a:lstStyle/>
                <a:p>
                  <a:endParaRPr lang="zh-CN" altLang="en-US"/>
                </a:p>
              </p:txBody>
            </p:sp>
            <p:sp>
              <p:nvSpPr>
                <p:cNvPr id="222" name="Line 58"/>
                <p:cNvSpPr>
                  <a:spLocks noChangeShapeType="1"/>
                </p:cNvSpPr>
                <p:nvPr/>
              </p:nvSpPr>
              <p:spPr bwMode="auto">
                <a:xfrm flipV="1">
                  <a:off x="7416" y="10961"/>
                  <a:ext cx="900" cy="1"/>
                </a:xfrm>
                <a:prstGeom prst="line">
                  <a:avLst/>
                </a:prstGeom>
                <a:grpFill/>
                <a:ln w="9525">
                  <a:solidFill>
                    <a:srgbClr val="000000"/>
                  </a:solidFill>
                  <a:round/>
                  <a:headEnd/>
                  <a:tailEnd/>
                </a:ln>
                <a:extLst/>
              </p:spPr>
              <p:txBody>
                <a:bodyPr/>
                <a:lstStyle/>
                <a:p>
                  <a:endParaRPr lang="zh-CN" altLang="en-US"/>
                </a:p>
              </p:txBody>
            </p:sp>
            <p:sp>
              <p:nvSpPr>
                <p:cNvPr id="223" name="Line 59"/>
                <p:cNvSpPr>
                  <a:spLocks noChangeShapeType="1"/>
                </p:cNvSpPr>
                <p:nvPr/>
              </p:nvSpPr>
              <p:spPr bwMode="auto">
                <a:xfrm flipV="1">
                  <a:off x="7898" y="11091"/>
                  <a:ext cx="0" cy="311"/>
                </a:xfrm>
                <a:prstGeom prst="line">
                  <a:avLst/>
                </a:prstGeom>
                <a:grpFill/>
                <a:ln w="57150" cmpd="thickThin">
                  <a:solidFill>
                    <a:srgbClr val="000000"/>
                  </a:solidFill>
                  <a:round/>
                  <a:headEnd/>
                  <a:tailEnd/>
                </a:ln>
                <a:extLst/>
              </p:spPr>
              <p:txBody>
                <a:bodyPr/>
                <a:lstStyle/>
                <a:p>
                  <a:endParaRPr lang="zh-CN" altLang="en-US"/>
                </a:p>
              </p:txBody>
            </p:sp>
            <p:sp>
              <p:nvSpPr>
                <p:cNvPr id="224" name="Line 60"/>
                <p:cNvSpPr>
                  <a:spLocks noChangeShapeType="1"/>
                </p:cNvSpPr>
                <p:nvPr/>
              </p:nvSpPr>
              <p:spPr bwMode="auto">
                <a:xfrm flipV="1">
                  <a:off x="2892" y="12127"/>
                  <a:ext cx="5839" cy="0"/>
                </a:xfrm>
                <a:prstGeom prst="line">
                  <a:avLst/>
                </a:prstGeom>
                <a:grpFill/>
                <a:ln w="9525" cap="rnd">
                  <a:solidFill>
                    <a:srgbClr val="000000"/>
                  </a:solidFill>
                  <a:prstDash val="sysDot"/>
                  <a:round/>
                  <a:headEnd/>
                  <a:tailEnd/>
                </a:ln>
                <a:extLst/>
              </p:spPr>
              <p:txBody>
                <a:bodyPr/>
                <a:lstStyle/>
                <a:p>
                  <a:endParaRPr lang="zh-CN" altLang="en-US"/>
                </a:p>
              </p:txBody>
            </p:sp>
            <p:sp>
              <p:nvSpPr>
                <p:cNvPr id="225" name="Line 61"/>
                <p:cNvSpPr>
                  <a:spLocks noChangeShapeType="1"/>
                </p:cNvSpPr>
                <p:nvPr/>
              </p:nvSpPr>
              <p:spPr bwMode="auto">
                <a:xfrm flipH="1">
                  <a:off x="4477" y="11870"/>
                  <a:ext cx="541" cy="1"/>
                </a:xfrm>
                <a:prstGeom prst="line">
                  <a:avLst/>
                </a:prstGeom>
                <a:grpFill/>
                <a:ln w="6350">
                  <a:solidFill>
                    <a:srgbClr val="000000"/>
                  </a:solidFill>
                  <a:round/>
                  <a:headEnd/>
                  <a:tailEnd/>
                </a:ln>
                <a:extLst/>
              </p:spPr>
              <p:txBody>
                <a:bodyPr/>
                <a:lstStyle/>
                <a:p>
                  <a:endParaRPr lang="zh-CN" altLang="en-US"/>
                </a:p>
              </p:txBody>
            </p:sp>
            <p:sp>
              <p:nvSpPr>
                <p:cNvPr id="226" name="Line 62"/>
                <p:cNvSpPr>
                  <a:spLocks noChangeShapeType="1"/>
                </p:cNvSpPr>
                <p:nvPr/>
              </p:nvSpPr>
              <p:spPr bwMode="auto">
                <a:xfrm flipH="1">
                  <a:off x="1958" y="10778"/>
                  <a:ext cx="1260" cy="1"/>
                </a:xfrm>
                <a:prstGeom prst="line">
                  <a:avLst/>
                </a:prstGeom>
                <a:grpFill/>
                <a:ln w="9525">
                  <a:solidFill>
                    <a:srgbClr val="000000"/>
                  </a:solidFill>
                  <a:round/>
                  <a:headEnd/>
                  <a:tailEnd/>
                </a:ln>
                <a:extLst/>
              </p:spPr>
              <p:txBody>
                <a:bodyPr/>
                <a:lstStyle/>
                <a:p>
                  <a:endParaRPr lang="zh-CN" altLang="en-US"/>
                </a:p>
              </p:txBody>
            </p:sp>
            <p:sp>
              <p:nvSpPr>
                <p:cNvPr id="227" name="Line 63"/>
                <p:cNvSpPr>
                  <a:spLocks noChangeShapeType="1"/>
                </p:cNvSpPr>
                <p:nvPr/>
              </p:nvSpPr>
              <p:spPr bwMode="auto">
                <a:xfrm>
                  <a:off x="6637" y="10934"/>
                  <a:ext cx="126" cy="157"/>
                </a:xfrm>
                <a:prstGeom prst="line">
                  <a:avLst/>
                </a:prstGeom>
                <a:grpFill/>
                <a:ln w="9525">
                  <a:solidFill>
                    <a:srgbClr val="000000"/>
                  </a:solidFill>
                  <a:round/>
                  <a:headEnd/>
                  <a:tailEnd type="triangle" w="sm" len="sm"/>
                </a:ln>
                <a:extLst/>
              </p:spPr>
              <p:txBody>
                <a:bodyPr/>
                <a:lstStyle/>
                <a:p>
                  <a:endParaRPr lang="zh-CN" altLang="en-US"/>
                </a:p>
              </p:txBody>
            </p:sp>
            <p:sp>
              <p:nvSpPr>
                <p:cNvPr id="228" name="Line 64"/>
                <p:cNvSpPr>
                  <a:spLocks noChangeShapeType="1"/>
                </p:cNvSpPr>
                <p:nvPr/>
              </p:nvSpPr>
              <p:spPr bwMode="auto">
                <a:xfrm flipH="1">
                  <a:off x="6458" y="10934"/>
                  <a:ext cx="178" cy="1"/>
                </a:xfrm>
                <a:prstGeom prst="line">
                  <a:avLst/>
                </a:prstGeom>
                <a:grpFill/>
                <a:ln w="9525">
                  <a:solidFill>
                    <a:srgbClr val="000000"/>
                  </a:solidFill>
                  <a:round/>
                  <a:headEnd/>
                  <a:tailEnd/>
                </a:ln>
                <a:extLst/>
              </p:spPr>
              <p:txBody>
                <a:bodyPr/>
                <a:lstStyle/>
                <a:p>
                  <a:endParaRPr lang="zh-CN" altLang="en-US"/>
                </a:p>
              </p:txBody>
            </p:sp>
            <p:sp>
              <p:nvSpPr>
                <p:cNvPr id="229" name="Line 65"/>
                <p:cNvSpPr>
                  <a:spLocks noChangeShapeType="1"/>
                </p:cNvSpPr>
                <p:nvPr/>
              </p:nvSpPr>
              <p:spPr bwMode="auto">
                <a:xfrm>
                  <a:off x="6998" y="10934"/>
                  <a:ext cx="124" cy="158"/>
                </a:xfrm>
                <a:prstGeom prst="line">
                  <a:avLst/>
                </a:prstGeom>
                <a:grpFill/>
                <a:ln w="9525">
                  <a:solidFill>
                    <a:srgbClr val="000000"/>
                  </a:solidFill>
                  <a:round/>
                  <a:headEnd/>
                  <a:tailEnd type="triangle" w="sm" len="sm"/>
                </a:ln>
                <a:extLst/>
              </p:spPr>
              <p:txBody>
                <a:bodyPr/>
                <a:lstStyle/>
                <a:p>
                  <a:endParaRPr lang="zh-CN" altLang="en-US"/>
                </a:p>
              </p:txBody>
            </p:sp>
            <p:sp>
              <p:nvSpPr>
                <p:cNvPr id="230" name="Line 66"/>
                <p:cNvSpPr>
                  <a:spLocks noChangeShapeType="1"/>
                </p:cNvSpPr>
                <p:nvPr/>
              </p:nvSpPr>
              <p:spPr bwMode="auto">
                <a:xfrm flipH="1">
                  <a:off x="6818" y="10934"/>
                  <a:ext cx="178" cy="3"/>
                </a:xfrm>
                <a:prstGeom prst="line">
                  <a:avLst/>
                </a:prstGeom>
                <a:grpFill/>
                <a:ln w="9525">
                  <a:solidFill>
                    <a:srgbClr val="000000"/>
                  </a:solidFill>
                  <a:round/>
                  <a:headEnd/>
                  <a:tailEnd/>
                </a:ln>
                <a:extLst/>
              </p:spPr>
              <p:txBody>
                <a:bodyPr/>
                <a:lstStyle/>
                <a:p>
                  <a:endParaRPr lang="zh-CN" altLang="en-US"/>
                </a:p>
              </p:txBody>
            </p:sp>
            <p:sp>
              <p:nvSpPr>
                <p:cNvPr id="231" name="Text Box 67"/>
                <p:cNvSpPr txBox="1">
                  <a:spLocks noChangeArrowheads="1"/>
                </p:cNvSpPr>
                <p:nvPr/>
              </p:nvSpPr>
              <p:spPr bwMode="auto">
                <a:xfrm>
                  <a:off x="5918" y="12493"/>
                  <a:ext cx="363" cy="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a:t>
                  </a:r>
                </a:p>
              </p:txBody>
            </p:sp>
            <p:sp>
              <p:nvSpPr>
                <p:cNvPr id="232" name="Text Box 68"/>
                <p:cNvSpPr txBox="1">
                  <a:spLocks noChangeArrowheads="1"/>
                </p:cNvSpPr>
                <p:nvPr/>
              </p:nvSpPr>
              <p:spPr bwMode="auto">
                <a:xfrm>
                  <a:off x="4477" y="11558"/>
                  <a:ext cx="541" cy="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油浮子</a:t>
                  </a:r>
                </a:p>
              </p:txBody>
            </p:sp>
            <p:sp>
              <p:nvSpPr>
                <p:cNvPr id="233" name="Text Box 69"/>
                <p:cNvSpPr txBox="1">
                  <a:spLocks noChangeArrowheads="1"/>
                </p:cNvSpPr>
                <p:nvPr/>
              </p:nvSpPr>
              <p:spPr bwMode="auto">
                <a:xfrm>
                  <a:off x="8257" y="10622"/>
                  <a:ext cx="540" cy="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出油管</a:t>
                  </a:r>
                </a:p>
              </p:txBody>
            </p:sp>
            <p:sp>
              <p:nvSpPr>
                <p:cNvPr id="234" name="Text Box 70"/>
                <p:cNvSpPr txBox="1">
                  <a:spLocks noChangeArrowheads="1"/>
                </p:cNvSpPr>
                <p:nvPr/>
              </p:nvSpPr>
              <p:spPr bwMode="auto">
                <a:xfrm>
                  <a:off x="2138" y="10466"/>
                  <a:ext cx="1259"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油位探测装置</a:t>
                  </a:r>
                </a:p>
              </p:txBody>
            </p:sp>
            <p:sp>
              <p:nvSpPr>
                <p:cNvPr id="235" name="Text Box 71"/>
                <p:cNvSpPr txBox="1">
                  <a:spLocks noChangeArrowheads="1"/>
                </p:cNvSpPr>
                <p:nvPr/>
              </p:nvSpPr>
              <p:spPr bwMode="auto">
                <a:xfrm>
                  <a:off x="6458" y="10366"/>
                  <a:ext cx="179" cy="6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lnSpc>
                      <a:spcPct val="80000"/>
                    </a:lnSpc>
                  </a:pPr>
                  <a:r>
                    <a:rPr kumimoji="0" lang="zh-CN" altLang="en-US" sz="1600"/>
                    <a:t>注油口</a:t>
                  </a:r>
                </a:p>
              </p:txBody>
            </p:sp>
            <p:sp>
              <p:nvSpPr>
                <p:cNvPr id="236" name="Text Box 72"/>
                <p:cNvSpPr txBox="1">
                  <a:spLocks noChangeArrowheads="1"/>
                </p:cNvSpPr>
                <p:nvPr/>
              </p:nvSpPr>
              <p:spPr bwMode="auto">
                <a:xfrm>
                  <a:off x="6818" y="10366"/>
                  <a:ext cx="178" cy="6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lnSpc>
                      <a:spcPct val="80000"/>
                    </a:lnSpc>
                  </a:pPr>
                  <a:r>
                    <a:rPr kumimoji="0" lang="zh-CN" altLang="en-US" sz="1600"/>
                    <a:t>检查口</a:t>
                  </a:r>
                </a:p>
              </p:txBody>
            </p:sp>
            <p:sp>
              <p:nvSpPr>
                <p:cNvPr id="237" name="Text Box 73"/>
                <p:cNvSpPr txBox="1">
                  <a:spLocks noChangeArrowheads="1"/>
                </p:cNvSpPr>
                <p:nvPr/>
              </p:nvSpPr>
              <p:spPr bwMode="auto">
                <a:xfrm>
                  <a:off x="2498" y="9842"/>
                  <a:ext cx="719"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地平线</a:t>
                  </a:r>
                </a:p>
              </p:txBody>
            </p:sp>
            <p:sp>
              <p:nvSpPr>
                <p:cNvPr id="238" name="Line 74"/>
                <p:cNvSpPr>
                  <a:spLocks noChangeShapeType="1"/>
                </p:cNvSpPr>
                <p:nvPr/>
              </p:nvSpPr>
              <p:spPr bwMode="auto">
                <a:xfrm>
                  <a:off x="3398" y="13429"/>
                  <a:ext cx="0" cy="469"/>
                </a:xfrm>
                <a:prstGeom prst="line">
                  <a:avLst/>
                </a:prstGeom>
                <a:grpFill/>
                <a:ln w="9525">
                  <a:solidFill>
                    <a:srgbClr val="000000"/>
                  </a:solidFill>
                  <a:prstDash val="dash"/>
                  <a:round/>
                  <a:headEnd/>
                  <a:tailEnd/>
                </a:ln>
                <a:extLst/>
              </p:spPr>
              <p:txBody>
                <a:bodyPr/>
                <a:lstStyle/>
                <a:p>
                  <a:endParaRPr lang="zh-CN" altLang="en-US"/>
                </a:p>
              </p:txBody>
            </p:sp>
            <p:sp>
              <p:nvSpPr>
                <p:cNvPr id="239" name="Line 75"/>
                <p:cNvSpPr>
                  <a:spLocks noChangeShapeType="1"/>
                </p:cNvSpPr>
                <p:nvPr/>
              </p:nvSpPr>
              <p:spPr bwMode="auto">
                <a:xfrm>
                  <a:off x="8257" y="13429"/>
                  <a:ext cx="1" cy="469"/>
                </a:xfrm>
                <a:prstGeom prst="line">
                  <a:avLst/>
                </a:prstGeom>
                <a:grpFill/>
                <a:ln w="9525">
                  <a:solidFill>
                    <a:srgbClr val="000000"/>
                  </a:solidFill>
                  <a:prstDash val="dash"/>
                  <a:round/>
                  <a:headEnd/>
                  <a:tailEnd/>
                </a:ln>
                <a:extLst/>
              </p:spPr>
              <p:txBody>
                <a:bodyPr/>
                <a:lstStyle/>
                <a:p>
                  <a:endParaRPr lang="zh-CN" altLang="en-US"/>
                </a:p>
              </p:txBody>
            </p:sp>
            <p:sp>
              <p:nvSpPr>
                <p:cNvPr id="240" name="Line 76"/>
                <p:cNvSpPr>
                  <a:spLocks noChangeShapeType="1"/>
                </p:cNvSpPr>
                <p:nvPr/>
              </p:nvSpPr>
              <p:spPr bwMode="auto">
                <a:xfrm>
                  <a:off x="4167" y="13429"/>
                  <a:ext cx="3" cy="469"/>
                </a:xfrm>
                <a:prstGeom prst="line">
                  <a:avLst/>
                </a:prstGeom>
                <a:grpFill/>
                <a:ln w="9525">
                  <a:solidFill>
                    <a:srgbClr val="000000"/>
                  </a:solidFill>
                  <a:prstDash val="dash"/>
                  <a:round/>
                  <a:headEnd/>
                  <a:tailEnd/>
                </a:ln>
                <a:extLst/>
              </p:spPr>
              <p:txBody>
                <a:bodyPr/>
                <a:lstStyle/>
                <a:p>
                  <a:endParaRPr lang="zh-CN" altLang="en-US"/>
                </a:p>
              </p:txBody>
            </p:sp>
            <p:sp>
              <p:nvSpPr>
                <p:cNvPr id="241" name="Line 77"/>
                <p:cNvSpPr>
                  <a:spLocks noChangeShapeType="1"/>
                </p:cNvSpPr>
                <p:nvPr/>
              </p:nvSpPr>
              <p:spPr bwMode="auto">
                <a:xfrm flipH="1">
                  <a:off x="8798" y="12493"/>
                  <a:ext cx="11" cy="1405"/>
                </a:xfrm>
                <a:prstGeom prst="line">
                  <a:avLst/>
                </a:prstGeom>
                <a:grpFill/>
                <a:ln w="9525">
                  <a:solidFill>
                    <a:srgbClr val="000000"/>
                  </a:solidFill>
                  <a:prstDash val="dash"/>
                  <a:round/>
                  <a:headEnd/>
                  <a:tailEnd/>
                </a:ln>
                <a:extLst/>
              </p:spPr>
              <p:txBody>
                <a:bodyPr/>
                <a:lstStyle/>
                <a:p>
                  <a:endParaRPr lang="zh-CN" altLang="en-US"/>
                </a:p>
              </p:txBody>
            </p:sp>
            <p:sp>
              <p:nvSpPr>
                <p:cNvPr id="242" name="Line 78"/>
                <p:cNvSpPr>
                  <a:spLocks noChangeShapeType="1"/>
                </p:cNvSpPr>
                <p:nvPr/>
              </p:nvSpPr>
              <p:spPr bwMode="auto">
                <a:xfrm flipH="1">
                  <a:off x="2858" y="12493"/>
                  <a:ext cx="1" cy="1350"/>
                </a:xfrm>
                <a:prstGeom prst="line">
                  <a:avLst/>
                </a:prstGeom>
                <a:grpFill/>
                <a:ln w="9525">
                  <a:solidFill>
                    <a:srgbClr val="000000"/>
                  </a:solidFill>
                  <a:prstDash val="dash"/>
                  <a:round/>
                  <a:headEnd/>
                  <a:tailEnd/>
                </a:ln>
                <a:extLst/>
              </p:spPr>
              <p:txBody>
                <a:bodyPr/>
                <a:lstStyle/>
                <a:p>
                  <a:endParaRPr lang="zh-CN" altLang="en-US"/>
                </a:p>
              </p:txBody>
            </p:sp>
            <p:sp>
              <p:nvSpPr>
                <p:cNvPr id="243" name="Line 79"/>
                <p:cNvSpPr>
                  <a:spLocks noChangeShapeType="1"/>
                </p:cNvSpPr>
                <p:nvPr/>
              </p:nvSpPr>
              <p:spPr bwMode="auto">
                <a:xfrm>
                  <a:off x="2858" y="13741"/>
                  <a:ext cx="538" cy="1"/>
                </a:xfrm>
                <a:prstGeom prst="line">
                  <a:avLst/>
                </a:prstGeom>
                <a:grpFill/>
                <a:ln w="9525">
                  <a:solidFill>
                    <a:srgbClr val="000000"/>
                  </a:solidFill>
                  <a:prstDash val="dash"/>
                  <a:round/>
                  <a:headEnd type="triangle" w="sm" len="sm"/>
                  <a:tailEnd type="triangle" w="sm" len="sm"/>
                </a:ln>
                <a:extLst/>
              </p:spPr>
              <p:txBody>
                <a:bodyPr/>
                <a:lstStyle/>
                <a:p>
                  <a:endParaRPr lang="zh-CN" altLang="en-US"/>
                </a:p>
              </p:txBody>
            </p:sp>
            <p:sp>
              <p:nvSpPr>
                <p:cNvPr id="244" name="Line 80"/>
                <p:cNvSpPr>
                  <a:spLocks noChangeShapeType="1"/>
                </p:cNvSpPr>
                <p:nvPr/>
              </p:nvSpPr>
              <p:spPr bwMode="auto">
                <a:xfrm flipV="1">
                  <a:off x="3398" y="13741"/>
                  <a:ext cx="779" cy="0"/>
                </a:xfrm>
                <a:prstGeom prst="line">
                  <a:avLst/>
                </a:prstGeom>
                <a:grpFill/>
                <a:ln w="9525">
                  <a:solidFill>
                    <a:srgbClr val="000000"/>
                  </a:solidFill>
                  <a:prstDash val="dash"/>
                  <a:round/>
                  <a:headEnd type="triangle" w="sm" len="sm"/>
                  <a:tailEnd type="triangle" w="sm" len="sm"/>
                </a:ln>
                <a:extLst/>
              </p:spPr>
              <p:txBody>
                <a:bodyPr/>
                <a:lstStyle/>
                <a:p>
                  <a:endParaRPr lang="zh-CN" altLang="en-US"/>
                </a:p>
              </p:txBody>
            </p:sp>
            <p:sp>
              <p:nvSpPr>
                <p:cNvPr id="245" name="Line 81"/>
                <p:cNvSpPr>
                  <a:spLocks noChangeShapeType="1"/>
                </p:cNvSpPr>
                <p:nvPr/>
              </p:nvSpPr>
              <p:spPr bwMode="auto">
                <a:xfrm>
                  <a:off x="4167" y="13741"/>
                  <a:ext cx="4082" cy="2"/>
                </a:xfrm>
                <a:prstGeom prst="line">
                  <a:avLst/>
                </a:prstGeom>
                <a:grpFill/>
                <a:ln w="9525">
                  <a:solidFill>
                    <a:srgbClr val="000000"/>
                  </a:solidFill>
                  <a:prstDash val="dash"/>
                  <a:round/>
                  <a:headEnd type="triangle" w="sm" len="sm"/>
                  <a:tailEnd type="triangle" w="sm" len="sm"/>
                </a:ln>
                <a:extLst/>
              </p:spPr>
              <p:txBody>
                <a:bodyPr/>
                <a:lstStyle/>
                <a:p>
                  <a:endParaRPr lang="zh-CN" altLang="en-US"/>
                </a:p>
              </p:txBody>
            </p:sp>
            <p:sp>
              <p:nvSpPr>
                <p:cNvPr id="246" name="Line 82"/>
                <p:cNvSpPr>
                  <a:spLocks noChangeShapeType="1"/>
                </p:cNvSpPr>
                <p:nvPr/>
              </p:nvSpPr>
              <p:spPr bwMode="auto">
                <a:xfrm>
                  <a:off x="8257" y="13742"/>
                  <a:ext cx="540" cy="1"/>
                </a:xfrm>
                <a:prstGeom prst="line">
                  <a:avLst/>
                </a:prstGeom>
                <a:grpFill/>
                <a:ln w="9525">
                  <a:solidFill>
                    <a:srgbClr val="000000"/>
                  </a:solidFill>
                  <a:prstDash val="dash"/>
                  <a:round/>
                  <a:headEnd type="triangle" w="sm" len="sm"/>
                  <a:tailEnd type="triangle" w="sm" len="sm"/>
                </a:ln>
                <a:extLst/>
              </p:spPr>
              <p:txBody>
                <a:bodyPr/>
                <a:lstStyle/>
                <a:p>
                  <a:endParaRPr lang="zh-CN" altLang="en-US"/>
                </a:p>
              </p:txBody>
            </p:sp>
            <p:sp>
              <p:nvSpPr>
                <p:cNvPr id="247" name="Text Box 83"/>
                <p:cNvSpPr txBox="1">
                  <a:spLocks noChangeArrowheads="1"/>
                </p:cNvSpPr>
                <p:nvPr/>
              </p:nvSpPr>
              <p:spPr bwMode="auto">
                <a:xfrm>
                  <a:off x="3578" y="13429"/>
                  <a:ext cx="361" cy="3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2m</a:t>
                  </a:r>
                </a:p>
              </p:txBody>
            </p:sp>
            <p:sp>
              <p:nvSpPr>
                <p:cNvPr id="248" name="Text Box 84"/>
                <p:cNvSpPr txBox="1">
                  <a:spLocks noChangeArrowheads="1"/>
                </p:cNvSpPr>
                <p:nvPr/>
              </p:nvSpPr>
              <p:spPr bwMode="auto">
                <a:xfrm>
                  <a:off x="6098" y="13429"/>
                  <a:ext cx="361" cy="3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6m</a:t>
                  </a:r>
                </a:p>
              </p:txBody>
            </p:sp>
            <p:sp>
              <p:nvSpPr>
                <p:cNvPr id="249" name="Text Box 85"/>
                <p:cNvSpPr txBox="1">
                  <a:spLocks noChangeArrowheads="1"/>
                </p:cNvSpPr>
                <p:nvPr/>
              </p:nvSpPr>
              <p:spPr bwMode="auto">
                <a:xfrm>
                  <a:off x="2976" y="13429"/>
                  <a:ext cx="541" cy="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1m</a:t>
                  </a:r>
                </a:p>
              </p:txBody>
            </p:sp>
            <p:sp>
              <p:nvSpPr>
                <p:cNvPr id="250" name="Text Box 86"/>
                <p:cNvSpPr txBox="1">
                  <a:spLocks noChangeArrowheads="1"/>
                </p:cNvSpPr>
                <p:nvPr/>
              </p:nvSpPr>
              <p:spPr bwMode="auto">
                <a:xfrm>
                  <a:off x="8438" y="13429"/>
                  <a:ext cx="36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1m</a:t>
                  </a:r>
                </a:p>
              </p:txBody>
            </p:sp>
            <p:sp>
              <p:nvSpPr>
                <p:cNvPr id="251" name="Line 87"/>
                <p:cNvSpPr>
                  <a:spLocks noChangeShapeType="1"/>
                </p:cNvSpPr>
                <p:nvPr/>
              </p:nvSpPr>
              <p:spPr bwMode="auto">
                <a:xfrm>
                  <a:off x="8257" y="13429"/>
                  <a:ext cx="1081" cy="0"/>
                </a:xfrm>
                <a:prstGeom prst="line">
                  <a:avLst/>
                </a:prstGeom>
                <a:grpFill/>
                <a:ln w="9525">
                  <a:solidFill>
                    <a:srgbClr val="000000"/>
                  </a:solidFill>
                  <a:prstDash val="dash"/>
                  <a:round/>
                  <a:headEnd/>
                  <a:tailEnd/>
                </a:ln>
                <a:extLst/>
              </p:spPr>
              <p:txBody>
                <a:bodyPr/>
                <a:lstStyle/>
                <a:p>
                  <a:endParaRPr lang="zh-CN" altLang="en-US"/>
                </a:p>
              </p:txBody>
            </p:sp>
            <p:sp>
              <p:nvSpPr>
                <p:cNvPr id="252" name="Line 88"/>
                <p:cNvSpPr>
                  <a:spLocks noChangeShapeType="1"/>
                </p:cNvSpPr>
                <p:nvPr/>
              </p:nvSpPr>
              <p:spPr bwMode="auto">
                <a:xfrm>
                  <a:off x="8241" y="11556"/>
                  <a:ext cx="1081" cy="2"/>
                </a:xfrm>
                <a:prstGeom prst="line">
                  <a:avLst/>
                </a:prstGeom>
                <a:grpFill/>
                <a:ln w="9525">
                  <a:solidFill>
                    <a:srgbClr val="000000"/>
                  </a:solidFill>
                  <a:prstDash val="dash"/>
                  <a:round/>
                  <a:headEnd/>
                  <a:tailEnd/>
                </a:ln>
                <a:extLst/>
              </p:spPr>
              <p:txBody>
                <a:bodyPr/>
                <a:lstStyle/>
                <a:p>
                  <a:endParaRPr lang="zh-CN" altLang="en-US"/>
                </a:p>
              </p:txBody>
            </p:sp>
            <p:sp>
              <p:nvSpPr>
                <p:cNvPr id="253" name="Line 89"/>
                <p:cNvSpPr>
                  <a:spLocks noChangeShapeType="1"/>
                </p:cNvSpPr>
                <p:nvPr/>
              </p:nvSpPr>
              <p:spPr bwMode="auto">
                <a:xfrm>
                  <a:off x="9157" y="11558"/>
                  <a:ext cx="0" cy="1871"/>
                </a:xfrm>
                <a:prstGeom prst="line">
                  <a:avLst/>
                </a:prstGeom>
                <a:grpFill/>
                <a:ln w="9525">
                  <a:solidFill>
                    <a:srgbClr val="000000"/>
                  </a:solidFill>
                  <a:prstDash val="dash"/>
                  <a:round/>
                  <a:headEnd type="triangle" w="sm" len="sm"/>
                  <a:tailEnd type="triangle" w="sm" len="sm"/>
                </a:ln>
                <a:extLst/>
              </p:spPr>
              <p:txBody>
                <a:bodyPr/>
                <a:lstStyle/>
                <a:p>
                  <a:endParaRPr lang="zh-CN" altLang="en-US"/>
                </a:p>
              </p:txBody>
            </p:sp>
            <p:sp>
              <p:nvSpPr>
                <p:cNvPr id="254" name="Text Box 90"/>
                <p:cNvSpPr txBox="1">
                  <a:spLocks noChangeArrowheads="1"/>
                </p:cNvSpPr>
                <p:nvPr/>
              </p:nvSpPr>
              <p:spPr bwMode="auto">
                <a:xfrm>
                  <a:off x="9141" y="12245"/>
                  <a:ext cx="344" cy="5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3 m</a:t>
                  </a:r>
                </a:p>
              </p:txBody>
            </p:sp>
            <p:sp>
              <p:nvSpPr>
                <p:cNvPr id="255" name="Line 91"/>
                <p:cNvSpPr>
                  <a:spLocks noChangeShapeType="1"/>
                </p:cNvSpPr>
                <p:nvPr/>
              </p:nvSpPr>
              <p:spPr bwMode="auto">
                <a:xfrm>
                  <a:off x="5585" y="12806"/>
                  <a:ext cx="113" cy="1"/>
                </a:xfrm>
                <a:prstGeom prst="line">
                  <a:avLst/>
                </a:prstGeom>
                <a:grpFill/>
                <a:ln w="12700">
                  <a:solidFill>
                    <a:srgbClr val="000000"/>
                  </a:solidFill>
                  <a:prstDash val="sysDot"/>
                  <a:round/>
                  <a:headEnd/>
                  <a:tailEnd/>
                </a:ln>
                <a:extLst/>
              </p:spPr>
              <p:txBody>
                <a:bodyPr/>
                <a:lstStyle/>
                <a:p>
                  <a:endParaRPr lang="zh-CN" altLang="en-US"/>
                </a:p>
              </p:txBody>
            </p:sp>
            <p:sp>
              <p:nvSpPr>
                <p:cNvPr id="256" name="Text Box 92"/>
                <p:cNvSpPr txBox="1">
                  <a:spLocks noChangeArrowheads="1"/>
                </p:cNvSpPr>
                <p:nvPr/>
              </p:nvSpPr>
              <p:spPr bwMode="auto">
                <a:xfrm>
                  <a:off x="4478" y="12493"/>
                  <a:ext cx="361" cy="4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dirty="0"/>
                    <a:t>油位高度</a:t>
                  </a:r>
                </a:p>
              </p:txBody>
            </p:sp>
          </p:grpSp>
          <p:sp>
            <p:nvSpPr>
              <p:cNvPr id="188" name="Text Box 93"/>
              <p:cNvSpPr txBox="1">
                <a:spLocks noChangeArrowheads="1"/>
              </p:cNvSpPr>
              <p:nvPr/>
            </p:nvSpPr>
            <p:spPr bwMode="auto">
              <a:xfrm>
                <a:off x="4655" y="13899"/>
                <a:ext cx="2879" cy="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a:t>图</a:t>
                </a:r>
                <a:r>
                  <a:rPr kumimoji="0" lang="en-US" altLang="zh-CN"/>
                  <a:t>1 </a:t>
                </a:r>
                <a:r>
                  <a:rPr kumimoji="0" lang="zh-CN" altLang="en-US"/>
                  <a:t>储油罐正面示意图</a:t>
                </a:r>
              </a:p>
            </p:txBody>
          </p:sp>
          <p:sp>
            <p:nvSpPr>
              <p:cNvPr id="189" name="Text Box 94"/>
              <p:cNvSpPr txBox="1">
                <a:spLocks noChangeArrowheads="1"/>
              </p:cNvSpPr>
              <p:nvPr/>
            </p:nvSpPr>
            <p:spPr bwMode="auto">
              <a:xfrm>
                <a:off x="3758" y="9842"/>
                <a:ext cx="90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油位探针</a:t>
                </a:r>
              </a:p>
            </p:txBody>
          </p:sp>
        </p:grpSp>
      </p:grpSp>
      <p:grpSp>
        <p:nvGrpSpPr>
          <p:cNvPr id="277" name="Group 95"/>
          <p:cNvGrpSpPr>
            <a:grpSpLocks noChangeAspect="1"/>
          </p:cNvGrpSpPr>
          <p:nvPr/>
        </p:nvGrpSpPr>
        <p:grpSpPr bwMode="auto">
          <a:xfrm>
            <a:off x="179512" y="3330749"/>
            <a:ext cx="8358187" cy="2928937"/>
            <a:chOff x="2172" y="1141"/>
            <a:chExt cx="6758" cy="3966"/>
          </a:xfrm>
        </p:grpSpPr>
        <p:sp>
          <p:nvSpPr>
            <p:cNvPr id="278" name="AutoShape 96"/>
            <p:cNvSpPr>
              <a:spLocks noChangeAspect="1" noChangeArrowheads="1"/>
            </p:cNvSpPr>
            <p:nvPr/>
          </p:nvSpPr>
          <p:spPr bwMode="auto">
            <a:xfrm>
              <a:off x="2172" y="1141"/>
              <a:ext cx="6758" cy="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grpSp>
          <p:nvGrpSpPr>
            <p:cNvPr id="279" name="Group 97"/>
            <p:cNvGrpSpPr>
              <a:grpSpLocks/>
            </p:cNvGrpSpPr>
            <p:nvPr/>
          </p:nvGrpSpPr>
          <p:grpSpPr bwMode="auto">
            <a:xfrm>
              <a:off x="2481" y="1141"/>
              <a:ext cx="2213" cy="413"/>
              <a:chOff x="2481" y="1141"/>
              <a:chExt cx="2213" cy="413"/>
            </a:xfrm>
          </p:grpSpPr>
          <p:sp>
            <p:nvSpPr>
              <p:cNvPr id="357" name="Line 98"/>
              <p:cNvSpPr>
                <a:spLocks noChangeShapeType="1"/>
              </p:cNvSpPr>
              <p:nvPr/>
            </p:nvSpPr>
            <p:spPr bwMode="auto">
              <a:xfrm flipH="1">
                <a:off x="2481" y="1552"/>
                <a:ext cx="1268" cy="2"/>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 name="Text Box 99"/>
              <p:cNvSpPr txBox="1">
                <a:spLocks noChangeArrowheads="1"/>
              </p:cNvSpPr>
              <p:nvPr/>
            </p:nvSpPr>
            <p:spPr bwMode="auto">
              <a:xfrm>
                <a:off x="3906" y="1141"/>
                <a:ext cx="78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油位探针</a:t>
                </a:r>
              </a:p>
            </p:txBody>
          </p:sp>
        </p:grpSp>
        <p:grpSp>
          <p:nvGrpSpPr>
            <p:cNvPr id="280" name="Group 100"/>
            <p:cNvGrpSpPr>
              <a:grpSpLocks/>
            </p:cNvGrpSpPr>
            <p:nvPr/>
          </p:nvGrpSpPr>
          <p:grpSpPr bwMode="auto">
            <a:xfrm>
              <a:off x="4537" y="4425"/>
              <a:ext cx="316" cy="275"/>
              <a:chOff x="4537" y="4425"/>
              <a:chExt cx="316" cy="275"/>
            </a:xfrm>
          </p:grpSpPr>
          <p:sp>
            <p:nvSpPr>
              <p:cNvPr id="356" name="Text Box 101"/>
              <p:cNvSpPr txBox="1">
                <a:spLocks noChangeArrowheads="1"/>
              </p:cNvSpPr>
              <p:nvPr/>
            </p:nvSpPr>
            <p:spPr bwMode="auto">
              <a:xfrm>
                <a:off x="4537" y="4425"/>
                <a:ext cx="31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α  </a:t>
                </a:r>
              </a:p>
            </p:txBody>
          </p:sp>
        </p:grpSp>
        <p:sp>
          <p:nvSpPr>
            <p:cNvPr id="281" name="Line 102"/>
            <p:cNvSpPr>
              <a:spLocks noChangeShapeType="1"/>
            </p:cNvSpPr>
            <p:nvPr/>
          </p:nvSpPr>
          <p:spPr bwMode="auto">
            <a:xfrm rot="-138127">
              <a:off x="3954" y="2360"/>
              <a:ext cx="346" cy="1"/>
            </a:xfrm>
            <a:prstGeom prst="line">
              <a:avLst/>
            </a:prstGeom>
            <a:noFill/>
            <a:ln w="38100" cmpd="thinThick">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 name="Line 103"/>
            <p:cNvSpPr>
              <a:spLocks noChangeShapeType="1"/>
            </p:cNvSpPr>
            <p:nvPr/>
          </p:nvSpPr>
          <p:spPr bwMode="auto">
            <a:xfrm rot="-148567">
              <a:off x="3939" y="1962"/>
              <a:ext cx="347" cy="1"/>
            </a:xfrm>
            <a:prstGeom prst="line">
              <a:avLst/>
            </a:prstGeom>
            <a:noFill/>
            <a:ln w="38100" cmpd="thinThick">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 name="Line 104"/>
            <p:cNvSpPr>
              <a:spLocks noChangeShapeType="1"/>
            </p:cNvSpPr>
            <p:nvPr/>
          </p:nvSpPr>
          <p:spPr bwMode="auto">
            <a:xfrm flipH="1">
              <a:off x="4316" y="2184"/>
              <a:ext cx="195"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 name="Rectangle 105"/>
            <p:cNvSpPr>
              <a:spLocks noChangeArrowheads="1"/>
            </p:cNvSpPr>
            <p:nvPr/>
          </p:nvSpPr>
          <p:spPr bwMode="auto">
            <a:xfrm rot="-136216">
              <a:off x="4121" y="4276"/>
              <a:ext cx="174" cy="50"/>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grpSp>
          <p:nvGrpSpPr>
            <p:cNvPr id="285" name="Group 106"/>
            <p:cNvGrpSpPr>
              <a:grpSpLocks/>
            </p:cNvGrpSpPr>
            <p:nvPr/>
          </p:nvGrpSpPr>
          <p:grpSpPr bwMode="auto">
            <a:xfrm>
              <a:off x="2396" y="1141"/>
              <a:ext cx="6305" cy="3966"/>
              <a:chOff x="2396" y="1144"/>
              <a:chExt cx="6305" cy="3965"/>
            </a:xfrm>
          </p:grpSpPr>
          <p:sp>
            <p:nvSpPr>
              <p:cNvPr id="305" name="Text Box 107"/>
              <p:cNvSpPr txBox="1">
                <a:spLocks noChangeArrowheads="1"/>
              </p:cNvSpPr>
              <p:nvPr/>
            </p:nvSpPr>
            <p:spPr bwMode="auto">
              <a:xfrm>
                <a:off x="2752" y="1144"/>
                <a:ext cx="63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dirty="0"/>
                  <a:t>地平线</a:t>
                </a:r>
              </a:p>
            </p:txBody>
          </p:sp>
          <p:sp>
            <p:nvSpPr>
              <p:cNvPr id="306" name="Text Box 108"/>
              <p:cNvSpPr txBox="1">
                <a:spLocks noChangeArrowheads="1"/>
              </p:cNvSpPr>
              <p:nvPr/>
            </p:nvSpPr>
            <p:spPr bwMode="auto">
              <a:xfrm>
                <a:off x="4221" y="4699"/>
                <a:ext cx="321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dirty="0"/>
                  <a:t>图</a:t>
                </a:r>
                <a:r>
                  <a:rPr kumimoji="0" lang="en-US" altLang="zh-CN" dirty="0"/>
                  <a:t>2 </a:t>
                </a:r>
                <a:r>
                  <a:rPr kumimoji="0" lang="zh-CN" altLang="en-US" dirty="0"/>
                  <a:t>储油罐纵向倾斜变位后示意图</a:t>
                </a:r>
              </a:p>
            </p:txBody>
          </p:sp>
          <p:sp>
            <p:nvSpPr>
              <p:cNvPr id="307" name="Line 109"/>
              <p:cNvSpPr>
                <a:spLocks noChangeShapeType="1"/>
              </p:cNvSpPr>
              <p:nvPr/>
            </p:nvSpPr>
            <p:spPr bwMode="auto">
              <a:xfrm rot="21300000" flipV="1">
                <a:off x="3434" y="2752"/>
                <a:ext cx="552"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 name="Line 110"/>
              <p:cNvSpPr>
                <a:spLocks noChangeShapeType="1"/>
              </p:cNvSpPr>
              <p:nvPr/>
            </p:nvSpPr>
            <p:spPr bwMode="auto">
              <a:xfrm rot="21480000" flipV="1">
                <a:off x="4320" y="2612"/>
                <a:ext cx="2050" cy="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 name="Line 111"/>
              <p:cNvSpPr>
                <a:spLocks noChangeShapeType="1"/>
              </p:cNvSpPr>
              <p:nvPr/>
            </p:nvSpPr>
            <p:spPr bwMode="auto">
              <a:xfrm rot="21450070" flipV="1">
                <a:off x="3434" y="4257"/>
                <a:ext cx="4283" cy="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 name="Arc 112"/>
              <p:cNvSpPr>
                <a:spLocks/>
              </p:cNvSpPr>
              <p:nvPr/>
            </p:nvSpPr>
            <p:spPr bwMode="auto">
              <a:xfrm rot="21449565" flipH="1">
                <a:off x="2961" y="2807"/>
                <a:ext cx="540" cy="1593"/>
              </a:xfrm>
              <a:custGeom>
                <a:avLst/>
                <a:gdLst>
                  <a:gd name="T0" fmla="*/ 0 w 22882"/>
                  <a:gd name="T1" fmla="*/ 0 h 43193"/>
                  <a:gd name="T2" fmla="*/ 1 w 22882"/>
                  <a:gd name="T3" fmla="*/ 59 h 43193"/>
                  <a:gd name="T4" fmla="*/ 1 w 22882"/>
                  <a:gd name="T5" fmla="*/ 29 h 43193"/>
                  <a:gd name="T6" fmla="*/ 0 60000 65536"/>
                  <a:gd name="T7" fmla="*/ 0 60000 65536"/>
                  <a:gd name="T8" fmla="*/ 0 60000 65536"/>
                  <a:gd name="T9" fmla="*/ 0 w 22882"/>
                  <a:gd name="T10" fmla="*/ 0 h 43193"/>
                  <a:gd name="T11" fmla="*/ 22882 w 22882"/>
                  <a:gd name="T12" fmla="*/ 43193 h 43193"/>
                </a:gdLst>
                <a:ahLst/>
                <a:cxnLst>
                  <a:cxn ang="T6">
                    <a:pos x="T0" y="T1"/>
                  </a:cxn>
                  <a:cxn ang="T7">
                    <a:pos x="T2" y="T3"/>
                  </a:cxn>
                  <a:cxn ang="T8">
                    <a:pos x="T4" y="T5"/>
                  </a:cxn>
                </a:cxnLst>
                <a:rect l="T9" t="T10" r="T11" b="T12"/>
                <a:pathLst>
                  <a:path w="22882" h="43193" fill="none" extrusionOk="0">
                    <a:moveTo>
                      <a:pt x="0" y="38"/>
                    </a:moveTo>
                    <a:cubicBezTo>
                      <a:pt x="426" y="12"/>
                      <a:pt x="854" y="-1"/>
                      <a:pt x="1282" y="0"/>
                    </a:cubicBezTo>
                    <a:cubicBezTo>
                      <a:pt x="13211" y="0"/>
                      <a:pt x="22882" y="9670"/>
                      <a:pt x="22882" y="21600"/>
                    </a:cubicBezTo>
                    <a:cubicBezTo>
                      <a:pt x="22882" y="33317"/>
                      <a:pt x="13540" y="42897"/>
                      <a:pt x="1827" y="43193"/>
                    </a:cubicBezTo>
                  </a:path>
                  <a:path w="22882" h="43193" stroke="0" extrusionOk="0">
                    <a:moveTo>
                      <a:pt x="0" y="38"/>
                    </a:moveTo>
                    <a:cubicBezTo>
                      <a:pt x="426" y="12"/>
                      <a:pt x="854" y="-1"/>
                      <a:pt x="1282" y="0"/>
                    </a:cubicBezTo>
                    <a:cubicBezTo>
                      <a:pt x="13211" y="0"/>
                      <a:pt x="22882" y="9670"/>
                      <a:pt x="22882" y="21600"/>
                    </a:cubicBezTo>
                    <a:cubicBezTo>
                      <a:pt x="22882" y="33317"/>
                      <a:pt x="13540" y="42897"/>
                      <a:pt x="1827" y="43193"/>
                    </a:cubicBezTo>
                    <a:lnTo>
                      <a:pt x="1282"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 name="Arc 113"/>
              <p:cNvSpPr>
                <a:spLocks/>
              </p:cNvSpPr>
              <p:nvPr/>
            </p:nvSpPr>
            <p:spPr bwMode="auto">
              <a:xfrm rot="-150245">
                <a:off x="7649" y="2486"/>
                <a:ext cx="579" cy="1675"/>
              </a:xfrm>
              <a:custGeom>
                <a:avLst/>
                <a:gdLst>
                  <a:gd name="T0" fmla="*/ 2 w 24504"/>
                  <a:gd name="T1" fmla="*/ 0 h 43200"/>
                  <a:gd name="T2" fmla="*/ 0 w 24504"/>
                  <a:gd name="T3" fmla="*/ 65 h 43200"/>
                  <a:gd name="T4" fmla="*/ 2 w 24504"/>
                  <a:gd name="T5" fmla="*/ 32 h 43200"/>
                  <a:gd name="T6" fmla="*/ 0 60000 65536"/>
                  <a:gd name="T7" fmla="*/ 0 60000 65536"/>
                  <a:gd name="T8" fmla="*/ 0 60000 65536"/>
                  <a:gd name="T9" fmla="*/ 0 w 24504"/>
                  <a:gd name="T10" fmla="*/ 0 h 43200"/>
                  <a:gd name="T11" fmla="*/ 24504 w 24504"/>
                  <a:gd name="T12" fmla="*/ 43200 h 43200"/>
                </a:gdLst>
                <a:ahLst/>
                <a:cxnLst>
                  <a:cxn ang="T6">
                    <a:pos x="T0" y="T1"/>
                  </a:cxn>
                  <a:cxn ang="T7">
                    <a:pos x="T2" y="T3"/>
                  </a:cxn>
                  <a:cxn ang="T8">
                    <a:pos x="T4" y="T5"/>
                  </a:cxn>
                </a:cxnLst>
                <a:rect l="T9" t="T10" r="T11" b="T12"/>
                <a:pathLst>
                  <a:path w="24504" h="43200" fill="none" extrusionOk="0">
                    <a:moveTo>
                      <a:pt x="2903" y="0"/>
                    </a:moveTo>
                    <a:cubicBezTo>
                      <a:pt x="14833" y="0"/>
                      <a:pt x="24504" y="9670"/>
                      <a:pt x="24504" y="21600"/>
                    </a:cubicBezTo>
                    <a:cubicBezTo>
                      <a:pt x="24504" y="33529"/>
                      <a:pt x="14833" y="43200"/>
                      <a:pt x="2904" y="43200"/>
                    </a:cubicBezTo>
                    <a:cubicBezTo>
                      <a:pt x="1932" y="43200"/>
                      <a:pt x="962" y="43134"/>
                      <a:pt x="0" y="43003"/>
                    </a:cubicBezTo>
                  </a:path>
                  <a:path w="24504" h="43200" stroke="0" extrusionOk="0">
                    <a:moveTo>
                      <a:pt x="2903" y="0"/>
                    </a:moveTo>
                    <a:cubicBezTo>
                      <a:pt x="14833" y="0"/>
                      <a:pt x="24504" y="9670"/>
                      <a:pt x="24504" y="21600"/>
                    </a:cubicBezTo>
                    <a:cubicBezTo>
                      <a:pt x="24504" y="33529"/>
                      <a:pt x="14833" y="43200"/>
                      <a:pt x="2904" y="43200"/>
                    </a:cubicBezTo>
                    <a:cubicBezTo>
                      <a:pt x="1932" y="43200"/>
                      <a:pt x="962" y="43134"/>
                      <a:pt x="0" y="43003"/>
                    </a:cubicBezTo>
                    <a:lnTo>
                      <a:pt x="2904"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2" name="Line 114"/>
              <p:cNvSpPr>
                <a:spLocks noChangeShapeType="1"/>
              </p:cNvSpPr>
              <p:nvPr/>
            </p:nvSpPr>
            <p:spPr bwMode="auto">
              <a:xfrm flipH="1" flipV="1">
                <a:off x="4379" y="1552"/>
                <a:ext cx="1801" cy="2"/>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 name="Line 115"/>
              <p:cNvSpPr>
                <a:spLocks noChangeShapeType="1"/>
              </p:cNvSpPr>
              <p:nvPr/>
            </p:nvSpPr>
            <p:spPr bwMode="auto">
              <a:xfrm rot="-145055">
                <a:off x="5440" y="4018"/>
                <a:ext cx="125" cy="1"/>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 name="Line 116"/>
              <p:cNvSpPr>
                <a:spLocks noChangeShapeType="1"/>
              </p:cNvSpPr>
              <p:nvPr/>
            </p:nvSpPr>
            <p:spPr bwMode="auto">
              <a:xfrm rot="21450771" flipH="1">
                <a:off x="6387" y="2239"/>
                <a:ext cx="1" cy="17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 name="Line 117"/>
              <p:cNvSpPr>
                <a:spLocks noChangeShapeType="1"/>
              </p:cNvSpPr>
              <p:nvPr/>
            </p:nvSpPr>
            <p:spPr bwMode="auto">
              <a:xfrm rot="21449347" flipH="1">
                <a:off x="6496" y="2239"/>
                <a:ext cx="1" cy="15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 name="Line 118"/>
              <p:cNvSpPr>
                <a:spLocks noChangeShapeType="1"/>
              </p:cNvSpPr>
              <p:nvPr/>
            </p:nvSpPr>
            <p:spPr bwMode="auto">
              <a:xfrm rot="-149006">
                <a:off x="7019" y="2125"/>
                <a:ext cx="1" cy="14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 name="Line 119"/>
              <p:cNvSpPr>
                <a:spLocks noChangeShapeType="1"/>
              </p:cNvSpPr>
              <p:nvPr/>
            </p:nvSpPr>
            <p:spPr bwMode="auto">
              <a:xfrm rot="-149572">
                <a:off x="7125" y="2239"/>
                <a:ext cx="1" cy="13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 name="Rectangle 120"/>
              <p:cNvSpPr>
                <a:spLocks noChangeArrowheads="1"/>
              </p:cNvSpPr>
              <p:nvPr/>
            </p:nvSpPr>
            <p:spPr bwMode="auto">
              <a:xfrm rot="-137463">
                <a:off x="6319" y="2239"/>
                <a:ext cx="173" cy="50"/>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319" name="Rectangle 121"/>
              <p:cNvSpPr>
                <a:spLocks noChangeArrowheads="1"/>
              </p:cNvSpPr>
              <p:nvPr/>
            </p:nvSpPr>
            <p:spPr bwMode="auto">
              <a:xfrm rot="-137463">
                <a:off x="6667" y="2239"/>
                <a:ext cx="173" cy="50"/>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320" name="Rectangle 122"/>
              <p:cNvSpPr>
                <a:spLocks noChangeArrowheads="1"/>
              </p:cNvSpPr>
              <p:nvPr/>
            </p:nvSpPr>
            <p:spPr bwMode="auto">
              <a:xfrm rot="-142890">
                <a:off x="7024" y="3466"/>
                <a:ext cx="158" cy="410"/>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321" name="Line 123"/>
              <p:cNvSpPr>
                <a:spLocks noChangeShapeType="1"/>
              </p:cNvSpPr>
              <p:nvPr/>
            </p:nvSpPr>
            <p:spPr bwMode="auto">
              <a:xfrm rot="-149874">
                <a:off x="6495" y="2541"/>
                <a:ext cx="52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2" name="Line 124"/>
              <p:cNvSpPr>
                <a:spLocks noChangeShapeType="1"/>
              </p:cNvSpPr>
              <p:nvPr/>
            </p:nvSpPr>
            <p:spPr bwMode="auto">
              <a:xfrm rot="-143156">
                <a:off x="7098" y="2512"/>
                <a:ext cx="63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 name="Line 125"/>
              <p:cNvSpPr>
                <a:spLocks noChangeShapeType="1"/>
              </p:cNvSpPr>
              <p:nvPr/>
            </p:nvSpPr>
            <p:spPr bwMode="auto">
              <a:xfrm rot="21449954" flipH="1">
                <a:off x="6709" y="2290"/>
                <a:ext cx="1" cy="2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4" name="Line 126"/>
              <p:cNvSpPr>
                <a:spLocks noChangeShapeType="1"/>
              </p:cNvSpPr>
              <p:nvPr/>
            </p:nvSpPr>
            <p:spPr bwMode="auto">
              <a:xfrm rot="-150046">
                <a:off x="6803" y="2290"/>
                <a:ext cx="1" cy="2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 name="Line 127"/>
              <p:cNvSpPr>
                <a:spLocks noChangeShapeType="1"/>
              </p:cNvSpPr>
              <p:nvPr/>
            </p:nvSpPr>
            <p:spPr bwMode="auto">
              <a:xfrm>
                <a:off x="6180" y="1554"/>
                <a:ext cx="1103" cy="1"/>
              </a:xfrm>
              <a:prstGeom prst="line">
                <a:avLst/>
              </a:prstGeom>
              <a:noFill/>
              <a:ln w="508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 name="Line 128"/>
              <p:cNvSpPr>
                <a:spLocks noChangeShapeType="1"/>
              </p:cNvSpPr>
              <p:nvPr/>
            </p:nvSpPr>
            <p:spPr bwMode="auto">
              <a:xfrm rot="-151289" flipH="1" flipV="1">
                <a:off x="6020" y="1554"/>
                <a:ext cx="1" cy="909"/>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 name="Line 129"/>
              <p:cNvSpPr>
                <a:spLocks noChangeShapeType="1"/>
              </p:cNvSpPr>
              <p:nvPr/>
            </p:nvSpPr>
            <p:spPr bwMode="auto">
              <a:xfrm rot="21453801" flipH="1">
                <a:off x="5981" y="2461"/>
                <a:ext cx="199"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 name="Line 130"/>
              <p:cNvSpPr>
                <a:spLocks noChangeShapeType="1"/>
              </p:cNvSpPr>
              <p:nvPr/>
            </p:nvSpPr>
            <p:spPr bwMode="auto">
              <a:xfrm rot="21455641" flipH="1">
                <a:off x="6495" y="2376"/>
                <a:ext cx="208"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 name="Line 131"/>
              <p:cNvSpPr>
                <a:spLocks noChangeShapeType="1"/>
              </p:cNvSpPr>
              <p:nvPr/>
            </p:nvSpPr>
            <p:spPr bwMode="auto">
              <a:xfrm rot="21449318" flipH="1">
                <a:off x="6810" y="2376"/>
                <a:ext cx="199"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 name="Line 132"/>
              <p:cNvSpPr>
                <a:spLocks noChangeShapeType="1"/>
              </p:cNvSpPr>
              <p:nvPr/>
            </p:nvSpPr>
            <p:spPr bwMode="auto">
              <a:xfrm rot="21449318" flipH="1">
                <a:off x="7125" y="2357"/>
                <a:ext cx="199"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 name="Line 133"/>
              <p:cNvSpPr>
                <a:spLocks noChangeShapeType="1"/>
              </p:cNvSpPr>
              <p:nvPr/>
            </p:nvSpPr>
            <p:spPr bwMode="auto">
              <a:xfrm flipH="1">
                <a:off x="7283" y="1554"/>
                <a:ext cx="1418"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2" name="Line 134"/>
              <p:cNvSpPr>
                <a:spLocks noChangeShapeType="1"/>
              </p:cNvSpPr>
              <p:nvPr/>
            </p:nvSpPr>
            <p:spPr bwMode="auto">
              <a:xfrm rot="-133438" flipH="1" flipV="1">
                <a:off x="6180" y="2376"/>
                <a:ext cx="180"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3" name="Line 135"/>
              <p:cNvSpPr>
                <a:spLocks noChangeShapeType="1"/>
              </p:cNvSpPr>
              <p:nvPr/>
            </p:nvSpPr>
            <p:spPr bwMode="auto">
              <a:xfrm rot="-133755">
                <a:off x="6228" y="2376"/>
                <a:ext cx="1" cy="224"/>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4" name="Line 136"/>
              <p:cNvSpPr>
                <a:spLocks noChangeShapeType="1"/>
              </p:cNvSpPr>
              <p:nvPr/>
            </p:nvSpPr>
            <p:spPr bwMode="auto">
              <a:xfrm rot="21467107" flipV="1">
                <a:off x="7285" y="2327"/>
                <a:ext cx="1" cy="174"/>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5" name="Line 137"/>
              <p:cNvSpPr>
                <a:spLocks noChangeShapeType="1"/>
              </p:cNvSpPr>
              <p:nvPr/>
            </p:nvSpPr>
            <p:spPr bwMode="auto">
              <a:xfrm rot="21478360" flipH="1">
                <a:off x="7283" y="2412"/>
                <a:ext cx="198"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6" name="Line 138"/>
              <p:cNvSpPr>
                <a:spLocks noChangeShapeType="1"/>
              </p:cNvSpPr>
              <p:nvPr/>
            </p:nvSpPr>
            <p:spPr bwMode="auto">
              <a:xfrm rot="21455938" flipH="1">
                <a:off x="7440" y="1578"/>
                <a:ext cx="1" cy="547"/>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 name="Line 139"/>
              <p:cNvSpPr>
                <a:spLocks noChangeShapeType="1"/>
              </p:cNvSpPr>
              <p:nvPr/>
            </p:nvSpPr>
            <p:spPr bwMode="auto">
              <a:xfrm flipH="1">
                <a:off x="6428" y="3829"/>
                <a:ext cx="109"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 name="Line 140"/>
              <p:cNvSpPr>
                <a:spLocks noChangeShapeType="1"/>
              </p:cNvSpPr>
              <p:nvPr/>
            </p:nvSpPr>
            <p:spPr bwMode="auto">
              <a:xfrm rot="-143156">
                <a:off x="7098" y="2212"/>
                <a:ext cx="63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 name="Line 141"/>
              <p:cNvSpPr>
                <a:spLocks noChangeShapeType="1"/>
              </p:cNvSpPr>
              <p:nvPr/>
            </p:nvSpPr>
            <p:spPr bwMode="auto">
              <a:xfrm rot="21454951" flipV="1">
                <a:off x="6999" y="2113"/>
                <a:ext cx="7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0" name="Line 142"/>
              <p:cNvSpPr>
                <a:spLocks noChangeShapeType="1"/>
              </p:cNvSpPr>
              <p:nvPr/>
            </p:nvSpPr>
            <p:spPr bwMode="auto">
              <a:xfrm rot="21467107" flipV="1">
                <a:off x="7461" y="2197"/>
                <a:ext cx="1" cy="249"/>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 name="Line 143"/>
              <p:cNvSpPr>
                <a:spLocks noChangeShapeType="1"/>
              </p:cNvSpPr>
              <p:nvPr/>
            </p:nvSpPr>
            <p:spPr bwMode="auto">
              <a:xfrm rot="-150365">
                <a:off x="3011" y="3050"/>
                <a:ext cx="5166" cy="213"/>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2" name="Line 144"/>
              <p:cNvSpPr>
                <a:spLocks noChangeShapeType="1"/>
              </p:cNvSpPr>
              <p:nvPr/>
            </p:nvSpPr>
            <p:spPr bwMode="auto">
              <a:xfrm rot="21460708" flipH="1">
                <a:off x="4222" y="2923"/>
                <a:ext cx="158" cy="114"/>
              </a:xfrm>
              <a:prstGeom prst="line">
                <a:avLst/>
              </a:prstGeom>
              <a:noFill/>
              <a:ln w="63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3" name="Line 145"/>
              <p:cNvSpPr>
                <a:spLocks noChangeShapeType="1"/>
              </p:cNvSpPr>
              <p:nvPr/>
            </p:nvSpPr>
            <p:spPr bwMode="auto">
              <a:xfrm rot="21466377" flipH="1">
                <a:off x="4346" y="2925"/>
                <a:ext cx="41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 name="Line 146"/>
              <p:cNvSpPr>
                <a:spLocks noChangeShapeType="1"/>
              </p:cNvSpPr>
              <p:nvPr/>
            </p:nvSpPr>
            <p:spPr bwMode="auto">
              <a:xfrm rot="-123458">
                <a:off x="6337" y="2102"/>
                <a:ext cx="110" cy="13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5" name="Line 147"/>
              <p:cNvSpPr>
                <a:spLocks noChangeShapeType="1"/>
              </p:cNvSpPr>
              <p:nvPr/>
            </p:nvSpPr>
            <p:spPr bwMode="auto">
              <a:xfrm flipH="1">
                <a:off x="6180" y="2102"/>
                <a:ext cx="15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6" name="Line 148"/>
              <p:cNvSpPr>
                <a:spLocks noChangeShapeType="1"/>
              </p:cNvSpPr>
              <p:nvPr/>
            </p:nvSpPr>
            <p:spPr bwMode="auto">
              <a:xfrm rot="-123458">
                <a:off x="6652" y="2102"/>
                <a:ext cx="109" cy="138"/>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7" name="Line 149"/>
              <p:cNvSpPr>
                <a:spLocks noChangeShapeType="1"/>
              </p:cNvSpPr>
              <p:nvPr/>
            </p:nvSpPr>
            <p:spPr bwMode="auto">
              <a:xfrm flipH="1">
                <a:off x="6495" y="2102"/>
                <a:ext cx="156"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 name="Text Box 150"/>
              <p:cNvSpPr txBox="1">
                <a:spLocks noChangeArrowheads="1"/>
              </p:cNvSpPr>
              <p:nvPr/>
            </p:nvSpPr>
            <p:spPr bwMode="auto">
              <a:xfrm>
                <a:off x="5009" y="3467"/>
                <a:ext cx="31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a:t>
                </a:r>
              </a:p>
            </p:txBody>
          </p:sp>
          <p:sp>
            <p:nvSpPr>
              <p:cNvPr id="349" name="Text Box 151"/>
              <p:cNvSpPr txBox="1">
                <a:spLocks noChangeArrowheads="1"/>
              </p:cNvSpPr>
              <p:nvPr/>
            </p:nvSpPr>
            <p:spPr bwMode="auto">
              <a:xfrm>
                <a:off x="4379" y="2646"/>
                <a:ext cx="47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油浮子</a:t>
                </a:r>
              </a:p>
            </p:txBody>
          </p:sp>
          <p:sp>
            <p:nvSpPr>
              <p:cNvPr id="350" name="Text Box 152"/>
              <p:cNvSpPr txBox="1">
                <a:spLocks noChangeArrowheads="1"/>
              </p:cNvSpPr>
              <p:nvPr/>
            </p:nvSpPr>
            <p:spPr bwMode="auto">
              <a:xfrm>
                <a:off x="7755" y="1828"/>
                <a:ext cx="47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出油管</a:t>
                </a:r>
              </a:p>
            </p:txBody>
          </p:sp>
          <p:sp>
            <p:nvSpPr>
              <p:cNvPr id="351" name="Text Box 153"/>
              <p:cNvSpPr txBox="1">
                <a:spLocks noChangeArrowheads="1"/>
              </p:cNvSpPr>
              <p:nvPr/>
            </p:nvSpPr>
            <p:spPr bwMode="auto">
              <a:xfrm>
                <a:off x="2488" y="1689"/>
                <a:ext cx="11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dirty="0"/>
                  <a:t>油位探测装置</a:t>
                </a:r>
              </a:p>
            </p:txBody>
          </p:sp>
          <p:sp>
            <p:nvSpPr>
              <p:cNvPr id="352" name="Text Box 154"/>
              <p:cNvSpPr txBox="1">
                <a:spLocks noChangeArrowheads="1"/>
              </p:cNvSpPr>
              <p:nvPr/>
            </p:nvSpPr>
            <p:spPr bwMode="auto">
              <a:xfrm>
                <a:off x="6180" y="1604"/>
                <a:ext cx="157"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lnSpc>
                    <a:spcPct val="80000"/>
                  </a:lnSpc>
                </a:pPr>
                <a:r>
                  <a:rPr kumimoji="0" lang="zh-CN" altLang="en-US" sz="1600"/>
                  <a:t>注油口</a:t>
                </a:r>
              </a:p>
            </p:txBody>
          </p:sp>
          <p:sp>
            <p:nvSpPr>
              <p:cNvPr id="353" name="Text Box 155"/>
              <p:cNvSpPr txBox="1">
                <a:spLocks noChangeArrowheads="1"/>
              </p:cNvSpPr>
              <p:nvPr/>
            </p:nvSpPr>
            <p:spPr bwMode="auto">
              <a:xfrm>
                <a:off x="6495" y="1604"/>
                <a:ext cx="156"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lnSpc>
                    <a:spcPct val="80000"/>
                  </a:lnSpc>
                </a:pPr>
                <a:r>
                  <a:rPr kumimoji="0" lang="zh-CN" altLang="en-US" sz="1600"/>
                  <a:t>检查口</a:t>
                </a:r>
              </a:p>
            </p:txBody>
          </p:sp>
          <p:sp>
            <p:nvSpPr>
              <p:cNvPr id="354" name="Line 156"/>
              <p:cNvSpPr>
                <a:spLocks noChangeShapeType="1"/>
              </p:cNvSpPr>
              <p:nvPr/>
            </p:nvSpPr>
            <p:spPr bwMode="auto">
              <a:xfrm>
                <a:off x="2396" y="4149"/>
                <a:ext cx="6145" cy="1"/>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5" name="Text Box 157"/>
              <p:cNvSpPr txBox="1">
                <a:spLocks noChangeArrowheads="1"/>
              </p:cNvSpPr>
              <p:nvPr/>
            </p:nvSpPr>
            <p:spPr bwMode="auto">
              <a:xfrm>
                <a:off x="7911" y="4149"/>
                <a:ext cx="63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水平线</a:t>
                </a:r>
              </a:p>
            </p:txBody>
          </p:sp>
        </p:grpSp>
        <p:grpSp>
          <p:nvGrpSpPr>
            <p:cNvPr id="286" name="Group 158"/>
            <p:cNvGrpSpPr>
              <a:grpSpLocks/>
            </p:cNvGrpSpPr>
            <p:nvPr/>
          </p:nvGrpSpPr>
          <p:grpSpPr bwMode="auto">
            <a:xfrm>
              <a:off x="2500" y="1414"/>
              <a:ext cx="2352" cy="3285"/>
              <a:chOff x="2500" y="1414"/>
              <a:chExt cx="2352" cy="3285"/>
            </a:xfrm>
          </p:grpSpPr>
          <p:sp>
            <p:nvSpPr>
              <p:cNvPr id="287" name="Arc 159"/>
              <p:cNvSpPr>
                <a:spLocks/>
              </p:cNvSpPr>
              <p:nvPr/>
            </p:nvSpPr>
            <p:spPr bwMode="auto">
              <a:xfrm flipH="1">
                <a:off x="4537" y="4152"/>
                <a:ext cx="157" cy="152"/>
              </a:xfrm>
              <a:custGeom>
                <a:avLst/>
                <a:gdLst>
                  <a:gd name="T0" fmla="*/ 0 w 21600"/>
                  <a:gd name="T1" fmla="*/ 0 h 26518"/>
                  <a:gd name="T2" fmla="*/ 1 w 21600"/>
                  <a:gd name="T3" fmla="*/ 1 h 26518"/>
                  <a:gd name="T4" fmla="*/ 0 w 21600"/>
                  <a:gd name="T5" fmla="*/ 1 h 26518"/>
                  <a:gd name="T6" fmla="*/ 0 60000 65536"/>
                  <a:gd name="T7" fmla="*/ 0 60000 65536"/>
                  <a:gd name="T8" fmla="*/ 0 60000 65536"/>
                  <a:gd name="T9" fmla="*/ 0 w 21600"/>
                  <a:gd name="T10" fmla="*/ 0 h 26518"/>
                  <a:gd name="T11" fmla="*/ 21600 w 21600"/>
                  <a:gd name="T12" fmla="*/ 26518 h 26518"/>
                </a:gdLst>
                <a:ahLst/>
                <a:cxnLst>
                  <a:cxn ang="T6">
                    <a:pos x="T0" y="T1"/>
                  </a:cxn>
                  <a:cxn ang="T7">
                    <a:pos x="T2" y="T3"/>
                  </a:cxn>
                  <a:cxn ang="T8">
                    <a:pos x="T4" y="T5"/>
                  </a:cxn>
                </a:cxnLst>
                <a:rect l="T9" t="T10" r="T11" b="T12"/>
                <a:pathLst>
                  <a:path w="21600" h="26518" fill="none" extrusionOk="0">
                    <a:moveTo>
                      <a:pt x="-1" y="0"/>
                    </a:moveTo>
                    <a:cubicBezTo>
                      <a:pt x="11929" y="0"/>
                      <a:pt x="21600" y="9670"/>
                      <a:pt x="21600" y="21600"/>
                    </a:cubicBezTo>
                    <a:cubicBezTo>
                      <a:pt x="21600" y="23255"/>
                      <a:pt x="21409" y="24905"/>
                      <a:pt x="21032" y="26517"/>
                    </a:cubicBezTo>
                  </a:path>
                  <a:path w="21600" h="26518" stroke="0" extrusionOk="0">
                    <a:moveTo>
                      <a:pt x="-1" y="0"/>
                    </a:moveTo>
                    <a:cubicBezTo>
                      <a:pt x="11929" y="0"/>
                      <a:pt x="21600" y="9670"/>
                      <a:pt x="21600" y="21600"/>
                    </a:cubicBezTo>
                    <a:cubicBezTo>
                      <a:pt x="21600" y="23255"/>
                      <a:pt x="21409" y="24905"/>
                      <a:pt x="21032" y="26517"/>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8" name="AutoShape 160"/>
              <p:cNvSpPr>
                <a:spLocks noChangeArrowheads="1"/>
              </p:cNvSpPr>
              <p:nvPr/>
            </p:nvSpPr>
            <p:spPr bwMode="auto">
              <a:xfrm rot="-437568">
                <a:off x="4043" y="1414"/>
                <a:ext cx="162" cy="930"/>
              </a:xfrm>
              <a:prstGeom prst="parallelogram">
                <a:avLst>
                  <a:gd name="adj" fmla="val 52958"/>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289" name="Line 161"/>
              <p:cNvSpPr>
                <a:spLocks noChangeShapeType="1"/>
              </p:cNvSpPr>
              <p:nvPr/>
            </p:nvSpPr>
            <p:spPr bwMode="auto">
              <a:xfrm rot="21451596" flipV="1">
                <a:off x="3965" y="1823"/>
                <a:ext cx="1" cy="9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0" name="Line 162"/>
              <p:cNvSpPr>
                <a:spLocks noChangeShapeType="1"/>
              </p:cNvSpPr>
              <p:nvPr/>
            </p:nvSpPr>
            <p:spPr bwMode="auto">
              <a:xfrm rot="120000" flipH="1" flipV="1">
                <a:off x="4268" y="1826"/>
                <a:ext cx="79" cy="8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1" name="Line 163"/>
              <p:cNvSpPr>
                <a:spLocks noChangeShapeType="1"/>
              </p:cNvSpPr>
              <p:nvPr/>
            </p:nvSpPr>
            <p:spPr bwMode="auto">
              <a:xfrm rot="21451723" flipH="1">
                <a:off x="4121" y="2368"/>
                <a:ext cx="2" cy="1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2" name="Line 164"/>
              <p:cNvSpPr>
                <a:spLocks noChangeShapeType="1"/>
              </p:cNvSpPr>
              <p:nvPr/>
            </p:nvSpPr>
            <p:spPr bwMode="auto">
              <a:xfrm rot="21448710" flipH="1">
                <a:off x="4221" y="2373"/>
                <a:ext cx="2" cy="19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3" name="Line 165"/>
              <p:cNvSpPr>
                <a:spLocks noChangeShapeType="1"/>
              </p:cNvSpPr>
              <p:nvPr/>
            </p:nvSpPr>
            <p:spPr bwMode="auto">
              <a:xfrm rot="-139464">
                <a:off x="4052" y="1985"/>
                <a:ext cx="2" cy="3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4" name="Line 166"/>
              <p:cNvSpPr>
                <a:spLocks noChangeShapeType="1"/>
              </p:cNvSpPr>
              <p:nvPr/>
            </p:nvSpPr>
            <p:spPr bwMode="auto">
              <a:xfrm rot="-138761">
                <a:off x="4226" y="1985"/>
                <a:ext cx="2" cy="3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5" name="Line 167"/>
              <p:cNvSpPr>
                <a:spLocks noChangeShapeType="1"/>
              </p:cNvSpPr>
              <p:nvPr/>
            </p:nvSpPr>
            <p:spPr bwMode="auto">
              <a:xfrm rot="-136227">
                <a:off x="3928" y="1799"/>
                <a:ext cx="398" cy="1"/>
              </a:xfrm>
              <a:prstGeom prst="line">
                <a:avLst/>
              </a:prstGeom>
              <a:noFill/>
              <a:ln w="60325" cmpd="tri">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6" name="Line 168"/>
              <p:cNvSpPr>
                <a:spLocks noChangeShapeType="1"/>
              </p:cNvSpPr>
              <p:nvPr/>
            </p:nvSpPr>
            <p:spPr bwMode="auto">
              <a:xfrm rot="21454829" flipH="1">
                <a:off x="3764" y="2234"/>
                <a:ext cx="224" cy="2"/>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 name="Line 169"/>
              <p:cNvSpPr>
                <a:spLocks noChangeShapeType="1"/>
              </p:cNvSpPr>
              <p:nvPr/>
            </p:nvSpPr>
            <p:spPr bwMode="auto">
              <a:xfrm rot="-148294" flipH="1" flipV="1">
                <a:off x="3790" y="1541"/>
                <a:ext cx="1" cy="734"/>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 name="Line 170"/>
              <p:cNvSpPr>
                <a:spLocks noChangeShapeType="1"/>
              </p:cNvSpPr>
              <p:nvPr/>
            </p:nvSpPr>
            <p:spPr bwMode="auto">
              <a:xfrm rot="21451349" flipH="1">
                <a:off x="4451" y="1547"/>
                <a:ext cx="1" cy="68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 name="Line 171"/>
              <p:cNvSpPr>
                <a:spLocks noChangeShapeType="1"/>
              </p:cNvSpPr>
              <p:nvPr/>
            </p:nvSpPr>
            <p:spPr bwMode="auto">
              <a:xfrm>
                <a:off x="3762" y="1550"/>
                <a:ext cx="617" cy="2"/>
              </a:xfrm>
              <a:prstGeom prst="line">
                <a:avLst/>
              </a:prstGeom>
              <a:noFill/>
              <a:ln w="508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 name="Rectangle 172"/>
              <p:cNvSpPr>
                <a:spLocks noChangeArrowheads="1"/>
              </p:cNvSpPr>
              <p:nvPr/>
            </p:nvSpPr>
            <p:spPr bwMode="auto">
              <a:xfrm rot="-145055">
                <a:off x="3972" y="3056"/>
                <a:ext cx="372" cy="84"/>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301" name="Line 173"/>
              <p:cNvSpPr>
                <a:spLocks noChangeShapeType="1"/>
              </p:cNvSpPr>
              <p:nvPr/>
            </p:nvSpPr>
            <p:spPr bwMode="auto">
              <a:xfrm rot="-133370">
                <a:off x="3434" y="1966"/>
                <a:ext cx="315" cy="13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2" name="Line 174"/>
              <p:cNvSpPr>
                <a:spLocks noChangeShapeType="1"/>
              </p:cNvSpPr>
              <p:nvPr/>
            </p:nvSpPr>
            <p:spPr bwMode="auto">
              <a:xfrm flipH="1">
                <a:off x="2500" y="1959"/>
                <a:ext cx="933"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 name="Line 175"/>
              <p:cNvSpPr>
                <a:spLocks noChangeShapeType="1"/>
              </p:cNvSpPr>
              <p:nvPr/>
            </p:nvSpPr>
            <p:spPr bwMode="auto">
              <a:xfrm flipV="1">
                <a:off x="4379" y="4202"/>
                <a:ext cx="110" cy="49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4" name="Line 176"/>
              <p:cNvSpPr>
                <a:spLocks noChangeShapeType="1"/>
              </p:cNvSpPr>
              <p:nvPr/>
            </p:nvSpPr>
            <p:spPr bwMode="auto">
              <a:xfrm>
                <a:off x="4379" y="4699"/>
                <a:ext cx="47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114587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blinds(horizontal)">
                                      <p:cBhvr>
                                        <p:cTn id="7"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矩形 182"/>
          <p:cNvSpPr/>
          <p:nvPr/>
        </p:nvSpPr>
        <p:spPr bwMode="auto">
          <a:xfrm>
            <a:off x="608137" y="44624"/>
            <a:ext cx="7929562" cy="1938337"/>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spAutoFit/>
          </a:bodyPr>
          <a:lstStyle/>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zh-CN" altLang="en-US" dirty="0">
              <a:solidFill>
                <a:schemeClr val="tx1"/>
              </a:solidFill>
              <a:latin typeface="楷体_GB2312" pitchFamily="49" charset="-122"/>
            </a:endParaRPr>
          </a:p>
        </p:txBody>
      </p:sp>
      <p:sp>
        <p:nvSpPr>
          <p:cNvPr id="180" name="矩形 179"/>
          <p:cNvSpPr/>
          <p:nvPr/>
        </p:nvSpPr>
        <p:spPr bwMode="auto">
          <a:xfrm>
            <a:off x="394395" y="215602"/>
            <a:ext cx="7929562" cy="1938337"/>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spAutoFit/>
          </a:bodyPr>
          <a:lstStyle/>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zh-CN" altLang="en-US" dirty="0">
              <a:solidFill>
                <a:schemeClr val="tx1"/>
              </a:solidFill>
              <a:latin typeface="楷体_GB2312" pitchFamily="49" charset="-122"/>
            </a:endParaRPr>
          </a:p>
        </p:txBody>
      </p:sp>
      <p:grpSp>
        <p:nvGrpSpPr>
          <p:cNvPr id="181" name="Group 2"/>
          <p:cNvGrpSpPr>
            <a:grpSpLocks/>
          </p:cNvGrpSpPr>
          <p:nvPr/>
        </p:nvGrpSpPr>
        <p:grpSpPr bwMode="auto">
          <a:xfrm>
            <a:off x="656332" y="191789"/>
            <a:ext cx="6167438" cy="3525838"/>
            <a:chOff x="930" y="120"/>
            <a:chExt cx="3570" cy="2221"/>
          </a:xfrm>
        </p:grpSpPr>
        <p:sp>
          <p:nvSpPr>
            <p:cNvPr id="182" name="Text Box 3"/>
            <p:cNvSpPr txBox="1">
              <a:spLocks noChangeArrowheads="1"/>
            </p:cNvSpPr>
            <p:nvPr/>
          </p:nvSpPr>
          <p:spPr bwMode="auto">
            <a:xfrm>
              <a:off x="1938" y="2063"/>
              <a:ext cx="184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a:t>图</a:t>
              </a:r>
              <a:r>
                <a:rPr kumimoji="0" lang="en-US" altLang="zh-CN"/>
                <a:t>3  </a:t>
              </a:r>
              <a:r>
                <a:rPr kumimoji="0" lang="zh-CN" altLang="en-US"/>
                <a:t>储油罐截面示意图</a:t>
              </a:r>
            </a:p>
          </p:txBody>
        </p:sp>
        <p:sp>
          <p:nvSpPr>
            <p:cNvPr id="359" name="Text Box 4"/>
            <p:cNvSpPr txBox="1">
              <a:spLocks noChangeArrowheads="1"/>
            </p:cNvSpPr>
            <p:nvPr/>
          </p:nvSpPr>
          <p:spPr bwMode="auto">
            <a:xfrm>
              <a:off x="2608" y="1831"/>
              <a:ext cx="189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a:t>
              </a:r>
              <a:r>
                <a:rPr kumimoji="0" lang="en-US" altLang="zh-CN" sz="1600"/>
                <a:t>b</a:t>
              </a:r>
              <a:r>
                <a:rPr kumimoji="0" lang="zh-CN" altLang="en-US" sz="1600"/>
                <a:t>）横向偏转倾斜后正截面图</a:t>
              </a:r>
            </a:p>
          </p:txBody>
        </p:sp>
        <p:sp>
          <p:nvSpPr>
            <p:cNvPr id="360" name="Line 5"/>
            <p:cNvSpPr>
              <a:spLocks noChangeShapeType="1"/>
            </p:cNvSpPr>
            <p:nvPr/>
          </p:nvSpPr>
          <p:spPr bwMode="auto">
            <a:xfrm flipH="1">
              <a:off x="2730" y="307"/>
              <a:ext cx="459" cy="0"/>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1" name="Line 6"/>
            <p:cNvSpPr>
              <a:spLocks noChangeShapeType="1"/>
            </p:cNvSpPr>
            <p:nvPr/>
          </p:nvSpPr>
          <p:spPr bwMode="auto">
            <a:xfrm flipH="1">
              <a:off x="3454" y="307"/>
              <a:ext cx="564" cy="0"/>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2" name="Line 7"/>
            <p:cNvSpPr>
              <a:spLocks noChangeShapeType="1"/>
            </p:cNvSpPr>
            <p:nvPr/>
          </p:nvSpPr>
          <p:spPr bwMode="auto">
            <a:xfrm>
              <a:off x="3132" y="307"/>
              <a:ext cx="403" cy="0"/>
            </a:xfrm>
            <a:prstGeom prst="line">
              <a:avLst/>
            </a:prstGeom>
            <a:noFill/>
            <a:ln w="508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3" name="Text Box 8"/>
            <p:cNvSpPr txBox="1">
              <a:spLocks noChangeArrowheads="1"/>
            </p:cNvSpPr>
            <p:nvPr/>
          </p:nvSpPr>
          <p:spPr bwMode="auto">
            <a:xfrm>
              <a:off x="2730" y="120"/>
              <a:ext cx="3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kumimoji="0" lang="zh-CN" altLang="zh-CN" sz="1800"/>
            </a:p>
          </p:txBody>
        </p:sp>
        <p:sp>
          <p:nvSpPr>
            <p:cNvPr id="364" name="AutoShape 9"/>
            <p:cNvSpPr>
              <a:spLocks noChangeArrowheads="1"/>
            </p:cNvSpPr>
            <p:nvPr/>
          </p:nvSpPr>
          <p:spPr bwMode="auto">
            <a:xfrm rot="-339343">
              <a:off x="2971" y="786"/>
              <a:ext cx="887" cy="827"/>
            </a:xfrm>
            <a:custGeom>
              <a:avLst/>
              <a:gdLst>
                <a:gd name="T0" fmla="*/ 18 w 21600"/>
                <a:gd name="T1" fmla="*/ 0 h 21600"/>
                <a:gd name="T2" fmla="*/ 5 w 21600"/>
                <a:gd name="T3" fmla="*/ 5 h 21600"/>
                <a:gd name="T4" fmla="*/ 0 w 21600"/>
                <a:gd name="T5" fmla="*/ 16 h 21600"/>
                <a:gd name="T6" fmla="*/ 5 w 21600"/>
                <a:gd name="T7" fmla="*/ 27 h 21600"/>
                <a:gd name="T8" fmla="*/ 18 w 21600"/>
                <a:gd name="T9" fmla="*/ 32 h 21600"/>
                <a:gd name="T10" fmla="*/ 31 w 21600"/>
                <a:gd name="T11" fmla="*/ 27 h 21600"/>
                <a:gd name="T12" fmla="*/ 36 w 21600"/>
                <a:gd name="T13" fmla="*/ 16 h 21600"/>
                <a:gd name="T14" fmla="*/ 31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60 h 21600"/>
                <a:gd name="T26" fmla="*/ 18434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00" y="10800"/>
                  </a:moveTo>
                  <a:cubicBezTo>
                    <a:pt x="1200" y="16102"/>
                    <a:pt x="5498" y="20400"/>
                    <a:pt x="10800" y="20400"/>
                  </a:cubicBezTo>
                  <a:cubicBezTo>
                    <a:pt x="16102" y="20400"/>
                    <a:pt x="20400" y="16102"/>
                    <a:pt x="20400" y="10800"/>
                  </a:cubicBezTo>
                  <a:cubicBezTo>
                    <a:pt x="20400" y="5498"/>
                    <a:pt x="16102" y="1200"/>
                    <a:pt x="10800" y="1200"/>
                  </a:cubicBezTo>
                  <a:cubicBezTo>
                    <a:pt x="5498" y="1200"/>
                    <a:pt x="1200" y="5498"/>
                    <a:pt x="1200" y="10800"/>
                  </a:cubicBezTo>
                  <a:close/>
                </a:path>
              </a:pathLst>
            </a:custGeom>
            <a:solidFill>
              <a:srgbClr val="FFFFFF"/>
            </a:solidFill>
            <a:ln w="9525">
              <a:solidFill>
                <a:srgbClr val="000000"/>
              </a:solidFill>
              <a:round/>
              <a:headEnd/>
              <a:tailEnd/>
            </a:ln>
          </p:spPr>
          <p:txBody>
            <a:bodyPr/>
            <a:lstStyle/>
            <a:p>
              <a:endParaRPr lang="zh-CN" altLang="en-US"/>
            </a:p>
          </p:txBody>
        </p:sp>
        <p:sp>
          <p:nvSpPr>
            <p:cNvPr id="365" name="Arc 10"/>
            <p:cNvSpPr>
              <a:spLocks/>
            </p:cNvSpPr>
            <p:nvPr/>
          </p:nvSpPr>
          <p:spPr bwMode="auto">
            <a:xfrm rot="-4338008">
              <a:off x="3313" y="770"/>
              <a:ext cx="160" cy="279"/>
            </a:xfrm>
            <a:custGeom>
              <a:avLst/>
              <a:gdLst>
                <a:gd name="T0" fmla="*/ 1 w 19742"/>
                <a:gd name="T1" fmla="*/ 0 h 18234"/>
                <a:gd name="T2" fmla="*/ 1 w 19742"/>
                <a:gd name="T3" fmla="*/ 2 h 18234"/>
                <a:gd name="T4" fmla="*/ 0 w 19742"/>
                <a:gd name="T5" fmla="*/ 4 h 18234"/>
                <a:gd name="T6" fmla="*/ 0 60000 65536"/>
                <a:gd name="T7" fmla="*/ 0 60000 65536"/>
                <a:gd name="T8" fmla="*/ 0 60000 65536"/>
                <a:gd name="T9" fmla="*/ 0 w 19742"/>
                <a:gd name="T10" fmla="*/ 0 h 18234"/>
                <a:gd name="T11" fmla="*/ 19742 w 19742"/>
                <a:gd name="T12" fmla="*/ 18234 h 18234"/>
              </a:gdLst>
              <a:ahLst/>
              <a:cxnLst>
                <a:cxn ang="T6">
                  <a:pos x="T0" y="T1"/>
                </a:cxn>
                <a:cxn ang="T7">
                  <a:pos x="T2" y="T3"/>
                </a:cxn>
                <a:cxn ang="T8">
                  <a:pos x="T4" y="T5"/>
                </a:cxn>
              </a:cxnLst>
              <a:rect l="T9" t="T10" r="T11" b="T12"/>
              <a:pathLst>
                <a:path w="19742" h="18234" fill="none" extrusionOk="0">
                  <a:moveTo>
                    <a:pt x="11579" y="0"/>
                  </a:moveTo>
                  <a:cubicBezTo>
                    <a:pt x="15174" y="2283"/>
                    <a:pt x="18013" y="5577"/>
                    <a:pt x="19741" y="9469"/>
                  </a:cubicBezTo>
                </a:path>
                <a:path w="19742" h="18234" stroke="0" extrusionOk="0">
                  <a:moveTo>
                    <a:pt x="11579" y="0"/>
                  </a:moveTo>
                  <a:cubicBezTo>
                    <a:pt x="15174" y="2283"/>
                    <a:pt x="18013" y="5577"/>
                    <a:pt x="19741" y="9469"/>
                  </a:cubicBezTo>
                  <a:lnTo>
                    <a:pt x="0" y="18234"/>
                  </a:lnTo>
                  <a:close/>
                </a:path>
              </a:pathLst>
            </a:cu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6" name="Arc 11"/>
            <p:cNvSpPr>
              <a:spLocks/>
            </p:cNvSpPr>
            <p:nvPr/>
          </p:nvSpPr>
          <p:spPr bwMode="auto">
            <a:xfrm rot="-4108469">
              <a:off x="3232" y="739"/>
              <a:ext cx="243" cy="283"/>
            </a:xfrm>
            <a:custGeom>
              <a:avLst/>
              <a:gdLst>
                <a:gd name="T0" fmla="*/ 1 w 20847"/>
                <a:gd name="T1" fmla="*/ 0 h 19081"/>
                <a:gd name="T2" fmla="*/ 3 w 20847"/>
                <a:gd name="T3" fmla="*/ 3 h 19081"/>
                <a:gd name="T4" fmla="*/ 0 w 20847"/>
                <a:gd name="T5" fmla="*/ 4 h 19081"/>
                <a:gd name="T6" fmla="*/ 0 60000 65536"/>
                <a:gd name="T7" fmla="*/ 0 60000 65536"/>
                <a:gd name="T8" fmla="*/ 0 60000 65536"/>
                <a:gd name="T9" fmla="*/ 0 w 20847"/>
                <a:gd name="T10" fmla="*/ 0 h 19081"/>
                <a:gd name="T11" fmla="*/ 20847 w 20847"/>
                <a:gd name="T12" fmla="*/ 19081 h 19081"/>
              </a:gdLst>
              <a:ahLst/>
              <a:cxnLst>
                <a:cxn ang="T6">
                  <a:pos x="T0" y="T1"/>
                </a:cxn>
                <a:cxn ang="T7">
                  <a:pos x="T2" y="T3"/>
                </a:cxn>
                <a:cxn ang="T8">
                  <a:pos x="T4" y="T5"/>
                </a:cxn>
              </a:cxnLst>
              <a:rect l="T9" t="T10" r="T11" b="T12"/>
              <a:pathLst>
                <a:path w="20847" h="19081" fill="none" extrusionOk="0">
                  <a:moveTo>
                    <a:pt x="10123" y="-1"/>
                  </a:moveTo>
                  <a:cubicBezTo>
                    <a:pt x="15400" y="2799"/>
                    <a:pt x="19282" y="7660"/>
                    <a:pt x="20846" y="13426"/>
                  </a:cubicBezTo>
                </a:path>
                <a:path w="20847" h="19081" stroke="0" extrusionOk="0">
                  <a:moveTo>
                    <a:pt x="10123" y="-1"/>
                  </a:moveTo>
                  <a:cubicBezTo>
                    <a:pt x="15400" y="2799"/>
                    <a:pt x="19282" y="7660"/>
                    <a:pt x="20846" y="13426"/>
                  </a:cubicBezTo>
                  <a:lnTo>
                    <a:pt x="0" y="19081"/>
                  </a:lnTo>
                  <a:close/>
                </a:path>
              </a:pathLst>
            </a:cu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7" name="Line 12"/>
            <p:cNvSpPr>
              <a:spLocks noChangeShapeType="1"/>
            </p:cNvSpPr>
            <p:nvPr/>
          </p:nvSpPr>
          <p:spPr bwMode="auto">
            <a:xfrm rot="21255567" flipV="1">
              <a:off x="3407" y="431"/>
              <a:ext cx="1" cy="4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 name="Line 13"/>
            <p:cNvSpPr>
              <a:spLocks noChangeShapeType="1"/>
            </p:cNvSpPr>
            <p:nvPr/>
          </p:nvSpPr>
          <p:spPr bwMode="auto">
            <a:xfrm rot="21259644" flipH="1">
              <a:off x="3367" y="681"/>
              <a:ext cx="1" cy="8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 name="Line 14"/>
            <p:cNvSpPr>
              <a:spLocks noChangeShapeType="1"/>
            </p:cNvSpPr>
            <p:nvPr/>
          </p:nvSpPr>
          <p:spPr bwMode="auto">
            <a:xfrm rot="21259548" flipH="1">
              <a:off x="3400" y="681"/>
              <a:ext cx="0" cy="8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0" name="Line 15"/>
            <p:cNvSpPr>
              <a:spLocks noChangeShapeType="1"/>
            </p:cNvSpPr>
            <p:nvPr/>
          </p:nvSpPr>
          <p:spPr bwMode="auto">
            <a:xfrm rot="-310805">
              <a:off x="3242" y="676"/>
              <a:ext cx="165" cy="0"/>
            </a:xfrm>
            <a:prstGeom prst="line">
              <a:avLst/>
            </a:prstGeom>
            <a:noFill/>
            <a:ln w="38100" cmpd="thinThick">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1" name="Line 16"/>
            <p:cNvSpPr>
              <a:spLocks noChangeShapeType="1"/>
            </p:cNvSpPr>
            <p:nvPr/>
          </p:nvSpPr>
          <p:spPr bwMode="auto">
            <a:xfrm rot="-310805">
              <a:off x="3223" y="494"/>
              <a:ext cx="165" cy="1"/>
            </a:xfrm>
            <a:prstGeom prst="line">
              <a:avLst/>
            </a:prstGeom>
            <a:noFill/>
            <a:ln w="38100" cmpd="thinThick">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2" name="Line 17"/>
            <p:cNvSpPr>
              <a:spLocks noChangeShapeType="1"/>
            </p:cNvSpPr>
            <p:nvPr/>
          </p:nvSpPr>
          <p:spPr bwMode="auto">
            <a:xfrm rot="-360726">
              <a:off x="3280" y="506"/>
              <a:ext cx="1" cy="1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3" name="Line 18"/>
            <p:cNvSpPr>
              <a:spLocks noChangeShapeType="1"/>
            </p:cNvSpPr>
            <p:nvPr/>
          </p:nvSpPr>
          <p:spPr bwMode="auto">
            <a:xfrm rot="-356946">
              <a:off x="3369" y="506"/>
              <a:ext cx="1" cy="1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4" name="Line 19"/>
            <p:cNvSpPr>
              <a:spLocks noChangeShapeType="1"/>
            </p:cNvSpPr>
            <p:nvPr/>
          </p:nvSpPr>
          <p:spPr bwMode="auto">
            <a:xfrm rot="-323430">
              <a:off x="3179" y="420"/>
              <a:ext cx="254" cy="1"/>
            </a:xfrm>
            <a:prstGeom prst="line">
              <a:avLst/>
            </a:prstGeom>
            <a:noFill/>
            <a:ln w="60325" cmpd="tri">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 name="Line 20"/>
            <p:cNvSpPr>
              <a:spLocks noChangeShapeType="1"/>
            </p:cNvSpPr>
            <p:nvPr/>
          </p:nvSpPr>
          <p:spPr bwMode="auto">
            <a:xfrm rot="197520" flipH="1">
              <a:off x="3113" y="619"/>
              <a:ext cx="101"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6" name="Line 21"/>
            <p:cNvSpPr>
              <a:spLocks noChangeShapeType="1"/>
            </p:cNvSpPr>
            <p:nvPr/>
          </p:nvSpPr>
          <p:spPr bwMode="auto">
            <a:xfrm flipH="1" flipV="1">
              <a:off x="3106" y="307"/>
              <a:ext cx="0" cy="335"/>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 name="Line 22"/>
            <p:cNvSpPr>
              <a:spLocks noChangeShapeType="1"/>
            </p:cNvSpPr>
            <p:nvPr/>
          </p:nvSpPr>
          <p:spPr bwMode="auto">
            <a:xfrm rot="269055" flipH="1">
              <a:off x="3440" y="619"/>
              <a:ext cx="80"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 name="Line 23"/>
            <p:cNvSpPr>
              <a:spLocks noChangeShapeType="1"/>
            </p:cNvSpPr>
            <p:nvPr/>
          </p:nvSpPr>
          <p:spPr bwMode="auto">
            <a:xfrm rot="21492511" flipH="1">
              <a:off x="3535" y="307"/>
              <a:ext cx="1" cy="333"/>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 name="Rectangle 24"/>
            <p:cNvSpPr>
              <a:spLocks noChangeArrowheads="1"/>
            </p:cNvSpPr>
            <p:nvPr/>
          </p:nvSpPr>
          <p:spPr bwMode="auto">
            <a:xfrm rot="-330022">
              <a:off x="3278" y="994"/>
              <a:ext cx="190" cy="38"/>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380" name="Rectangle 25"/>
            <p:cNvSpPr>
              <a:spLocks noChangeArrowheads="1"/>
            </p:cNvSpPr>
            <p:nvPr/>
          </p:nvSpPr>
          <p:spPr bwMode="auto">
            <a:xfrm rot="-332280">
              <a:off x="3392" y="1538"/>
              <a:ext cx="89" cy="23"/>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381" name="Line 26"/>
            <p:cNvSpPr>
              <a:spLocks noChangeShapeType="1"/>
            </p:cNvSpPr>
            <p:nvPr/>
          </p:nvSpPr>
          <p:spPr bwMode="auto">
            <a:xfrm rot="-256403">
              <a:off x="3293" y="1431"/>
              <a:ext cx="64" cy="0"/>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2" name="Line 27"/>
            <p:cNvSpPr>
              <a:spLocks noChangeShapeType="1"/>
            </p:cNvSpPr>
            <p:nvPr/>
          </p:nvSpPr>
          <p:spPr bwMode="auto">
            <a:xfrm rot="21255567" flipV="1">
              <a:off x="3242" y="432"/>
              <a:ext cx="1" cy="4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3" name="Line 28"/>
            <p:cNvSpPr>
              <a:spLocks noChangeShapeType="1"/>
            </p:cNvSpPr>
            <p:nvPr/>
          </p:nvSpPr>
          <p:spPr bwMode="auto">
            <a:xfrm rot="21252100" flipV="1">
              <a:off x="3207" y="443"/>
              <a:ext cx="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4" name="Line 29"/>
            <p:cNvSpPr>
              <a:spLocks noChangeShapeType="1"/>
            </p:cNvSpPr>
            <p:nvPr/>
          </p:nvSpPr>
          <p:spPr bwMode="auto">
            <a:xfrm rot="21249165" flipV="1">
              <a:off x="3446" y="432"/>
              <a:ext cx="2" cy="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5" name="Line 30"/>
            <p:cNvSpPr>
              <a:spLocks noChangeShapeType="1"/>
            </p:cNvSpPr>
            <p:nvPr/>
          </p:nvSpPr>
          <p:spPr bwMode="auto">
            <a:xfrm>
              <a:off x="3052" y="1032"/>
              <a:ext cx="684" cy="1"/>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6" name="Text Box 31"/>
            <p:cNvSpPr txBox="1">
              <a:spLocks noChangeArrowheads="1"/>
            </p:cNvSpPr>
            <p:nvPr/>
          </p:nvSpPr>
          <p:spPr bwMode="auto">
            <a:xfrm>
              <a:off x="3857" y="1431"/>
              <a:ext cx="241"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i="1">
                  <a:ea typeface="楷体_GB2312" pitchFamily="49" charset="-122"/>
                </a:rPr>
                <a:t>β</a:t>
              </a:r>
              <a:endParaRPr kumimoji="0" lang="en-US" altLang="zh-CN" sz="1600"/>
            </a:p>
          </p:txBody>
        </p:sp>
        <p:sp>
          <p:nvSpPr>
            <p:cNvPr id="387" name="Line 32"/>
            <p:cNvSpPr>
              <a:spLocks noChangeShapeType="1"/>
            </p:cNvSpPr>
            <p:nvPr/>
          </p:nvSpPr>
          <p:spPr bwMode="auto">
            <a:xfrm flipH="1">
              <a:off x="3293" y="314"/>
              <a:ext cx="25" cy="1373"/>
            </a:xfrm>
            <a:prstGeom prst="line">
              <a:avLst/>
            </a:prstGeom>
            <a:noFill/>
            <a:ln w="9525">
              <a:solidFill>
                <a:srgbClr val="0000FF"/>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8" name="Arc 33"/>
            <p:cNvSpPr>
              <a:spLocks/>
            </p:cNvSpPr>
            <p:nvPr/>
          </p:nvSpPr>
          <p:spPr bwMode="auto">
            <a:xfrm flipV="1">
              <a:off x="3293" y="1118"/>
              <a:ext cx="81" cy="6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FF"/>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 name="Line 34"/>
            <p:cNvSpPr>
              <a:spLocks noChangeShapeType="1"/>
            </p:cNvSpPr>
            <p:nvPr/>
          </p:nvSpPr>
          <p:spPr bwMode="auto">
            <a:xfrm flipH="1" flipV="1">
              <a:off x="3349" y="1181"/>
              <a:ext cx="483" cy="3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0" name="Line 35"/>
            <p:cNvSpPr>
              <a:spLocks noChangeShapeType="1"/>
            </p:cNvSpPr>
            <p:nvPr/>
          </p:nvSpPr>
          <p:spPr bwMode="auto">
            <a:xfrm>
              <a:off x="3823" y="1555"/>
              <a:ext cx="24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 name="Text Box 36"/>
            <p:cNvSpPr txBox="1">
              <a:spLocks noChangeArrowheads="1"/>
            </p:cNvSpPr>
            <p:nvPr/>
          </p:nvSpPr>
          <p:spPr bwMode="auto">
            <a:xfrm>
              <a:off x="2971" y="1680"/>
              <a:ext cx="104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latin typeface="宋体" panose="02010600030101010101" pitchFamily="2" charset="-122"/>
                </a:rPr>
                <a:t>地平线垂直线</a:t>
              </a:r>
              <a:endParaRPr kumimoji="0" lang="zh-CN" altLang="en-US" sz="1600"/>
            </a:p>
          </p:txBody>
        </p:sp>
        <p:sp>
          <p:nvSpPr>
            <p:cNvPr id="392" name="Line 37"/>
            <p:cNvSpPr>
              <a:spLocks noChangeShapeType="1"/>
            </p:cNvSpPr>
            <p:nvPr/>
          </p:nvSpPr>
          <p:spPr bwMode="auto">
            <a:xfrm rot="21150925" flipH="1">
              <a:off x="3078" y="1056"/>
              <a:ext cx="161" cy="265"/>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3" name="Line 38"/>
            <p:cNvSpPr>
              <a:spLocks noChangeShapeType="1"/>
            </p:cNvSpPr>
            <p:nvPr/>
          </p:nvSpPr>
          <p:spPr bwMode="auto">
            <a:xfrm flipH="1">
              <a:off x="3132" y="1056"/>
              <a:ext cx="162" cy="356"/>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 name="Line 39"/>
            <p:cNvSpPr>
              <a:spLocks noChangeShapeType="1"/>
            </p:cNvSpPr>
            <p:nvPr/>
          </p:nvSpPr>
          <p:spPr bwMode="auto">
            <a:xfrm flipH="1">
              <a:off x="3213" y="1056"/>
              <a:ext cx="161" cy="375"/>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5" name="Line 40"/>
            <p:cNvSpPr>
              <a:spLocks noChangeShapeType="1"/>
            </p:cNvSpPr>
            <p:nvPr/>
          </p:nvSpPr>
          <p:spPr bwMode="auto">
            <a:xfrm flipH="1">
              <a:off x="3294" y="1056"/>
              <a:ext cx="161" cy="39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6" name="Line 41"/>
            <p:cNvSpPr>
              <a:spLocks noChangeShapeType="1"/>
            </p:cNvSpPr>
            <p:nvPr/>
          </p:nvSpPr>
          <p:spPr bwMode="auto">
            <a:xfrm flipH="1">
              <a:off x="3374" y="1056"/>
              <a:ext cx="161" cy="415"/>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7" name="Line 42"/>
            <p:cNvSpPr>
              <a:spLocks noChangeShapeType="1"/>
            </p:cNvSpPr>
            <p:nvPr/>
          </p:nvSpPr>
          <p:spPr bwMode="auto">
            <a:xfrm flipH="1">
              <a:off x="3052" y="1056"/>
              <a:ext cx="80" cy="17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8" name="Line 43"/>
            <p:cNvSpPr>
              <a:spLocks noChangeShapeType="1"/>
            </p:cNvSpPr>
            <p:nvPr/>
          </p:nvSpPr>
          <p:spPr bwMode="auto">
            <a:xfrm flipH="1">
              <a:off x="3455" y="1056"/>
              <a:ext cx="161" cy="37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 name="Line 44"/>
            <p:cNvSpPr>
              <a:spLocks noChangeShapeType="1"/>
            </p:cNvSpPr>
            <p:nvPr/>
          </p:nvSpPr>
          <p:spPr bwMode="auto">
            <a:xfrm flipH="1">
              <a:off x="3535" y="1056"/>
              <a:ext cx="161" cy="375"/>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 name="Line 45"/>
            <p:cNvSpPr>
              <a:spLocks noChangeShapeType="1"/>
            </p:cNvSpPr>
            <p:nvPr/>
          </p:nvSpPr>
          <p:spPr bwMode="auto">
            <a:xfrm flipH="1">
              <a:off x="3616" y="1118"/>
              <a:ext cx="161" cy="35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 name="AutoShape 46"/>
            <p:cNvSpPr>
              <a:spLocks noChangeArrowheads="1"/>
            </p:cNvSpPr>
            <p:nvPr/>
          </p:nvSpPr>
          <p:spPr bwMode="auto">
            <a:xfrm rot="709347" flipH="1">
              <a:off x="3233" y="265"/>
              <a:ext cx="161" cy="389"/>
            </a:xfrm>
            <a:prstGeom prst="parallelogram">
              <a:avLst>
                <a:gd name="adj" fmla="val 79236"/>
              </a:avLst>
            </a:prstGeom>
            <a:solidFill>
              <a:srgbClr val="FFFFFF"/>
            </a:solidFill>
            <a:ln w="9525" algn="ctr">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402" name="Line 47"/>
            <p:cNvSpPr>
              <a:spLocks noChangeShapeType="1"/>
            </p:cNvSpPr>
            <p:nvPr/>
          </p:nvSpPr>
          <p:spPr bwMode="auto">
            <a:xfrm flipH="1">
              <a:off x="3293" y="314"/>
              <a:ext cx="25" cy="1373"/>
            </a:xfrm>
            <a:prstGeom prst="line">
              <a:avLst/>
            </a:prstGeom>
            <a:noFill/>
            <a:ln w="9525">
              <a:solidFill>
                <a:srgbClr val="0000FF"/>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3" name="Text Box 48"/>
            <p:cNvSpPr txBox="1">
              <a:spLocks noChangeArrowheads="1"/>
            </p:cNvSpPr>
            <p:nvPr/>
          </p:nvSpPr>
          <p:spPr bwMode="auto">
            <a:xfrm>
              <a:off x="3132" y="120"/>
              <a:ext cx="61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油位探针</a:t>
              </a:r>
            </a:p>
          </p:txBody>
        </p:sp>
        <p:sp>
          <p:nvSpPr>
            <p:cNvPr id="404" name="Text Box 49"/>
            <p:cNvSpPr txBox="1">
              <a:spLocks noChangeArrowheads="1"/>
            </p:cNvSpPr>
            <p:nvPr/>
          </p:nvSpPr>
          <p:spPr bwMode="auto">
            <a:xfrm>
              <a:off x="930" y="1831"/>
              <a:ext cx="172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a:t>
              </a:r>
              <a:r>
                <a:rPr kumimoji="0" lang="en-US" altLang="zh-CN" sz="1600"/>
                <a:t>a</a:t>
              </a:r>
              <a:r>
                <a:rPr kumimoji="0" lang="zh-CN" altLang="en-US" sz="1600"/>
                <a:t>）无偏转倾斜的正截面图</a:t>
              </a:r>
            </a:p>
          </p:txBody>
        </p:sp>
        <p:grpSp>
          <p:nvGrpSpPr>
            <p:cNvPr id="405" name="Group 50"/>
            <p:cNvGrpSpPr>
              <a:grpSpLocks/>
            </p:cNvGrpSpPr>
            <p:nvPr/>
          </p:nvGrpSpPr>
          <p:grpSpPr bwMode="auto">
            <a:xfrm>
              <a:off x="1644" y="120"/>
              <a:ext cx="601" cy="515"/>
              <a:chOff x="3834" y="10650"/>
              <a:chExt cx="900" cy="1364"/>
            </a:xfrm>
          </p:grpSpPr>
          <p:sp>
            <p:nvSpPr>
              <p:cNvPr id="451" name="Rectangle 51"/>
              <p:cNvSpPr>
                <a:spLocks noChangeArrowheads="1"/>
              </p:cNvSpPr>
              <p:nvPr/>
            </p:nvSpPr>
            <p:spPr bwMode="auto">
              <a:xfrm>
                <a:off x="4139" y="10965"/>
                <a:ext cx="68" cy="1049"/>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452" name="Text Box 52"/>
              <p:cNvSpPr txBox="1">
                <a:spLocks noChangeArrowheads="1"/>
              </p:cNvSpPr>
              <p:nvPr/>
            </p:nvSpPr>
            <p:spPr bwMode="auto">
              <a:xfrm>
                <a:off x="3834" y="10650"/>
                <a:ext cx="90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油位探针</a:t>
                </a:r>
              </a:p>
            </p:txBody>
          </p:sp>
        </p:grpSp>
        <p:sp>
          <p:nvSpPr>
            <p:cNvPr id="406" name="AutoShape 53"/>
            <p:cNvSpPr>
              <a:spLocks noChangeArrowheads="1"/>
            </p:cNvSpPr>
            <p:nvPr/>
          </p:nvSpPr>
          <p:spPr bwMode="auto">
            <a:xfrm>
              <a:off x="1384" y="805"/>
              <a:ext cx="821" cy="795"/>
            </a:xfrm>
            <a:custGeom>
              <a:avLst/>
              <a:gdLst>
                <a:gd name="T0" fmla="*/ 16 w 21600"/>
                <a:gd name="T1" fmla="*/ 0 h 21600"/>
                <a:gd name="T2" fmla="*/ 5 w 21600"/>
                <a:gd name="T3" fmla="*/ 4 h 21600"/>
                <a:gd name="T4" fmla="*/ 0 w 21600"/>
                <a:gd name="T5" fmla="*/ 15 h 21600"/>
                <a:gd name="T6" fmla="*/ 5 w 21600"/>
                <a:gd name="T7" fmla="*/ 25 h 21600"/>
                <a:gd name="T8" fmla="*/ 16 w 21600"/>
                <a:gd name="T9" fmla="*/ 29 h 21600"/>
                <a:gd name="T10" fmla="*/ 27 w 21600"/>
                <a:gd name="T11" fmla="*/ 25 h 21600"/>
                <a:gd name="T12" fmla="*/ 31 w 21600"/>
                <a:gd name="T13" fmla="*/ 15 h 21600"/>
                <a:gd name="T14" fmla="*/ 27 w 21600"/>
                <a:gd name="T15" fmla="*/ 4 h 21600"/>
                <a:gd name="T16" fmla="*/ 0 60000 65536"/>
                <a:gd name="T17" fmla="*/ 0 60000 65536"/>
                <a:gd name="T18" fmla="*/ 0 60000 65536"/>
                <a:gd name="T19" fmla="*/ 0 60000 65536"/>
                <a:gd name="T20" fmla="*/ 0 60000 65536"/>
                <a:gd name="T21" fmla="*/ 0 60000 65536"/>
                <a:gd name="T22" fmla="*/ 0 60000 65536"/>
                <a:gd name="T23" fmla="*/ 0 60000 65536"/>
                <a:gd name="T24" fmla="*/ 3157 w 21600"/>
                <a:gd name="T25" fmla="*/ 3152 h 21600"/>
                <a:gd name="T26" fmla="*/ 18443 w 21600"/>
                <a:gd name="T27" fmla="*/ 1844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00" y="10800"/>
                  </a:moveTo>
                  <a:cubicBezTo>
                    <a:pt x="1200" y="16102"/>
                    <a:pt x="5498" y="20400"/>
                    <a:pt x="10800" y="20400"/>
                  </a:cubicBezTo>
                  <a:cubicBezTo>
                    <a:pt x="16102" y="20400"/>
                    <a:pt x="20400" y="16102"/>
                    <a:pt x="20400" y="10800"/>
                  </a:cubicBezTo>
                  <a:cubicBezTo>
                    <a:pt x="20400" y="5498"/>
                    <a:pt x="16102" y="1200"/>
                    <a:pt x="10800" y="1200"/>
                  </a:cubicBezTo>
                  <a:cubicBezTo>
                    <a:pt x="5498" y="1200"/>
                    <a:pt x="1200" y="5498"/>
                    <a:pt x="1200" y="10800"/>
                  </a:cubicBezTo>
                  <a:close/>
                </a:path>
              </a:pathLst>
            </a:custGeom>
            <a:solidFill>
              <a:srgbClr val="FFFFFF"/>
            </a:solidFill>
            <a:ln w="9525">
              <a:solidFill>
                <a:srgbClr val="000000"/>
              </a:solidFill>
              <a:round/>
              <a:headEnd/>
              <a:tailEnd/>
            </a:ln>
          </p:spPr>
          <p:txBody>
            <a:bodyPr/>
            <a:lstStyle/>
            <a:p>
              <a:endParaRPr lang="zh-CN" altLang="en-US"/>
            </a:p>
          </p:txBody>
        </p:sp>
        <p:sp>
          <p:nvSpPr>
            <p:cNvPr id="407" name="Arc 54"/>
            <p:cNvSpPr>
              <a:spLocks/>
            </p:cNvSpPr>
            <p:nvPr/>
          </p:nvSpPr>
          <p:spPr bwMode="auto">
            <a:xfrm rot="-3091948">
              <a:off x="1687" y="821"/>
              <a:ext cx="230" cy="262"/>
            </a:xfrm>
            <a:custGeom>
              <a:avLst/>
              <a:gdLst>
                <a:gd name="T0" fmla="*/ 2 w 19080"/>
                <a:gd name="T1" fmla="*/ 0 h 18760"/>
                <a:gd name="T2" fmla="*/ 3 w 19080"/>
                <a:gd name="T3" fmla="*/ 2 h 18760"/>
                <a:gd name="T4" fmla="*/ 0 w 19080"/>
                <a:gd name="T5" fmla="*/ 4 h 18760"/>
                <a:gd name="T6" fmla="*/ 0 60000 65536"/>
                <a:gd name="T7" fmla="*/ 0 60000 65536"/>
                <a:gd name="T8" fmla="*/ 0 60000 65536"/>
                <a:gd name="T9" fmla="*/ 0 w 19080"/>
                <a:gd name="T10" fmla="*/ 0 h 18760"/>
                <a:gd name="T11" fmla="*/ 19080 w 19080"/>
                <a:gd name="T12" fmla="*/ 18760 h 18760"/>
              </a:gdLst>
              <a:ahLst/>
              <a:cxnLst>
                <a:cxn ang="T6">
                  <a:pos x="T0" y="T1"/>
                </a:cxn>
                <a:cxn ang="T7">
                  <a:pos x="T2" y="T3"/>
                </a:cxn>
                <a:cxn ang="T8">
                  <a:pos x="T4" y="T5"/>
                </a:cxn>
              </a:cxnLst>
              <a:rect l="T9" t="T10" r="T11" b="T12"/>
              <a:pathLst>
                <a:path w="19080" h="18760" fill="none" extrusionOk="0">
                  <a:moveTo>
                    <a:pt x="10706" y="-1"/>
                  </a:moveTo>
                  <a:cubicBezTo>
                    <a:pt x="14258" y="2027"/>
                    <a:pt x="17162" y="5021"/>
                    <a:pt x="19079" y="8635"/>
                  </a:cubicBezTo>
                </a:path>
                <a:path w="19080" h="18760" stroke="0" extrusionOk="0">
                  <a:moveTo>
                    <a:pt x="10706" y="-1"/>
                  </a:moveTo>
                  <a:cubicBezTo>
                    <a:pt x="14258" y="2027"/>
                    <a:pt x="17162" y="5021"/>
                    <a:pt x="19079" y="8635"/>
                  </a:cubicBezTo>
                  <a:lnTo>
                    <a:pt x="0" y="18760"/>
                  </a:lnTo>
                  <a:close/>
                </a:path>
              </a:pathLst>
            </a:cu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8" name="Arc 55"/>
            <p:cNvSpPr>
              <a:spLocks/>
            </p:cNvSpPr>
            <p:nvPr/>
          </p:nvSpPr>
          <p:spPr bwMode="auto">
            <a:xfrm rot="-3297319">
              <a:off x="1664" y="766"/>
              <a:ext cx="250" cy="266"/>
            </a:xfrm>
            <a:custGeom>
              <a:avLst/>
              <a:gdLst>
                <a:gd name="T0" fmla="*/ 1 w 20847"/>
                <a:gd name="T1" fmla="*/ 0 h 19081"/>
                <a:gd name="T2" fmla="*/ 3 w 20847"/>
                <a:gd name="T3" fmla="*/ 3 h 19081"/>
                <a:gd name="T4" fmla="*/ 0 w 20847"/>
                <a:gd name="T5" fmla="*/ 4 h 19081"/>
                <a:gd name="T6" fmla="*/ 0 60000 65536"/>
                <a:gd name="T7" fmla="*/ 0 60000 65536"/>
                <a:gd name="T8" fmla="*/ 0 60000 65536"/>
                <a:gd name="T9" fmla="*/ 0 w 20847"/>
                <a:gd name="T10" fmla="*/ 0 h 19081"/>
                <a:gd name="T11" fmla="*/ 20847 w 20847"/>
                <a:gd name="T12" fmla="*/ 19081 h 19081"/>
              </a:gdLst>
              <a:ahLst/>
              <a:cxnLst>
                <a:cxn ang="T6">
                  <a:pos x="T0" y="T1"/>
                </a:cxn>
                <a:cxn ang="T7">
                  <a:pos x="T2" y="T3"/>
                </a:cxn>
                <a:cxn ang="T8">
                  <a:pos x="T4" y="T5"/>
                </a:cxn>
              </a:cxnLst>
              <a:rect l="T9" t="T10" r="T11" b="T12"/>
              <a:pathLst>
                <a:path w="20847" h="19081" fill="none" extrusionOk="0">
                  <a:moveTo>
                    <a:pt x="10123" y="-1"/>
                  </a:moveTo>
                  <a:cubicBezTo>
                    <a:pt x="15400" y="2799"/>
                    <a:pt x="19282" y="7660"/>
                    <a:pt x="20846" y="13426"/>
                  </a:cubicBezTo>
                </a:path>
                <a:path w="20847" h="19081" stroke="0" extrusionOk="0">
                  <a:moveTo>
                    <a:pt x="10123" y="-1"/>
                  </a:moveTo>
                  <a:cubicBezTo>
                    <a:pt x="15400" y="2799"/>
                    <a:pt x="19282" y="7660"/>
                    <a:pt x="20846" y="13426"/>
                  </a:cubicBezTo>
                  <a:lnTo>
                    <a:pt x="0" y="19081"/>
                  </a:lnTo>
                  <a:close/>
                </a:path>
              </a:pathLst>
            </a:cu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 name="Line 56"/>
            <p:cNvSpPr>
              <a:spLocks noChangeShapeType="1"/>
            </p:cNvSpPr>
            <p:nvPr/>
          </p:nvSpPr>
          <p:spPr bwMode="auto">
            <a:xfrm flipV="1">
              <a:off x="1868" y="436"/>
              <a:ext cx="1" cy="4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 name="Line 57"/>
            <p:cNvSpPr>
              <a:spLocks noChangeShapeType="1"/>
            </p:cNvSpPr>
            <p:nvPr/>
          </p:nvSpPr>
          <p:spPr bwMode="auto">
            <a:xfrm flipH="1">
              <a:off x="1773" y="688"/>
              <a:ext cx="1"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 name="Line 58"/>
            <p:cNvSpPr>
              <a:spLocks noChangeShapeType="1"/>
            </p:cNvSpPr>
            <p:nvPr/>
          </p:nvSpPr>
          <p:spPr bwMode="auto">
            <a:xfrm flipH="1">
              <a:off x="1813" y="689"/>
              <a:ext cx="1" cy="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 name="Line 59"/>
            <p:cNvSpPr>
              <a:spLocks noChangeShapeType="1"/>
            </p:cNvSpPr>
            <p:nvPr/>
          </p:nvSpPr>
          <p:spPr bwMode="auto">
            <a:xfrm>
              <a:off x="1714" y="685"/>
              <a:ext cx="154" cy="0"/>
            </a:xfrm>
            <a:prstGeom prst="line">
              <a:avLst/>
            </a:prstGeom>
            <a:noFill/>
            <a:ln w="38100" cmpd="thinThick">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 name="Line 60"/>
            <p:cNvSpPr>
              <a:spLocks noChangeShapeType="1"/>
            </p:cNvSpPr>
            <p:nvPr/>
          </p:nvSpPr>
          <p:spPr bwMode="auto">
            <a:xfrm>
              <a:off x="1714" y="500"/>
              <a:ext cx="154" cy="1"/>
            </a:xfrm>
            <a:prstGeom prst="line">
              <a:avLst/>
            </a:prstGeom>
            <a:noFill/>
            <a:ln w="38100" cmpd="thinThick">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 name="Line 61"/>
            <p:cNvSpPr>
              <a:spLocks noChangeShapeType="1"/>
            </p:cNvSpPr>
            <p:nvPr/>
          </p:nvSpPr>
          <p:spPr bwMode="auto">
            <a:xfrm>
              <a:off x="1749" y="511"/>
              <a:ext cx="1"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 name="Line 62"/>
            <p:cNvSpPr>
              <a:spLocks noChangeShapeType="1"/>
            </p:cNvSpPr>
            <p:nvPr/>
          </p:nvSpPr>
          <p:spPr bwMode="auto">
            <a:xfrm>
              <a:off x="1832" y="511"/>
              <a:ext cx="1"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 name="Line 63"/>
            <p:cNvSpPr>
              <a:spLocks noChangeShapeType="1"/>
            </p:cNvSpPr>
            <p:nvPr/>
          </p:nvSpPr>
          <p:spPr bwMode="auto">
            <a:xfrm>
              <a:off x="1678" y="425"/>
              <a:ext cx="238" cy="1"/>
            </a:xfrm>
            <a:prstGeom prst="line">
              <a:avLst/>
            </a:prstGeom>
            <a:noFill/>
            <a:ln w="60325" cmpd="tri">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 name="Line 64"/>
            <p:cNvSpPr>
              <a:spLocks noChangeShapeType="1"/>
            </p:cNvSpPr>
            <p:nvPr/>
          </p:nvSpPr>
          <p:spPr bwMode="auto">
            <a:xfrm flipH="1">
              <a:off x="930" y="310"/>
              <a:ext cx="733"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 name="Line 65"/>
            <p:cNvSpPr>
              <a:spLocks noChangeShapeType="1"/>
            </p:cNvSpPr>
            <p:nvPr/>
          </p:nvSpPr>
          <p:spPr bwMode="auto">
            <a:xfrm flipH="1">
              <a:off x="1592" y="627"/>
              <a:ext cx="95" cy="0"/>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 name="Line 66"/>
            <p:cNvSpPr>
              <a:spLocks noChangeShapeType="1"/>
            </p:cNvSpPr>
            <p:nvPr/>
          </p:nvSpPr>
          <p:spPr bwMode="auto">
            <a:xfrm flipH="1" flipV="1">
              <a:off x="1585" y="310"/>
              <a:ext cx="1" cy="340"/>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 name="Line 67"/>
            <p:cNvSpPr>
              <a:spLocks noChangeShapeType="1"/>
            </p:cNvSpPr>
            <p:nvPr/>
          </p:nvSpPr>
          <p:spPr bwMode="auto">
            <a:xfrm flipH="1">
              <a:off x="1899" y="627"/>
              <a:ext cx="76" cy="0"/>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 name="Line 68"/>
            <p:cNvSpPr>
              <a:spLocks noChangeShapeType="1"/>
            </p:cNvSpPr>
            <p:nvPr/>
          </p:nvSpPr>
          <p:spPr bwMode="auto">
            <a:xfrm flipH="1">
              <a:off x="1913" y="310"/>
              <a:ext cx="529" cy="1"/>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 name="Line 69"/>
            <p:cNvSpPr>
              <a:spLocks noChangeShapeType="1"/>
            </p:cNvSpPr>
            <p:nvPr/>
          </p:nvSpPr>
          <p:spPr bwMode="auto">
            <a:xfrm flipH="1">
              <a:off x="1988" y="310"/>
              <a:ext cx="1" cy="339"/>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 name="Line 70"/>
            <p:cNvSpPr>
              <a:spLocks noChangeShapeType="1"/>
            </p:cNvSpPr>
            <p:nvPr/>
          </p:nvSpPr>
          <p:spPr bwMode="auto">
            <a:xfrm>
              <a:off x="1610" y="310"/>
              <a:ext cx="378" cy="1"/>
            </a:xfrm>
            <a:prstGeom prst="line">
              <a:avLst/>
            </a:prstGeom>
            <a:noFill/>
            <a:ln w="508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 name="Rectangle 71"/>
            <p:cNvSpPr>
              <a:spLocks noChangeArrowheads="1"/>
            </p:cNvSpPr>
            <p:nvPr/>
          </p:nvSpPr>
          <p:spPr bwMode="auto">
            <a:xfrm>
              <a:off x="1702" y="1007"/>
              <a:ext cx="178" cy="39"/>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425" name="Rectangle 72"/>
            <p:cNvSpPr>
              <a:spLocks noChangeArrowheads="1"/>
            </p:cNvSpPr>
            <p:nvPr/>
          </p:nvSpPr>
          <p:spPr bwMode="auto">
            <a:xfrm>
              <a:off x="1749" y="1537"/>
              <a:ext cx="83" cy="24"/>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426" name="Line 73"/>
            <p:cNvSpPr>
              <a:spLocks noChangeShapeType="1"/>
            </p:cNvSpPr>
            <p:nvPr/>
          </p:nvSpPr>
          <p:spPr bwMode="auto">
            <a:xfrm>
              <a:off x="1761" y="1451"/>
              <a:ext cx="60" cy="0"/>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 name="Line 74"/>
            <p:cNvSpPr>
              <a:spLocks noChangeShapeType="1"/>
            </p:cNvSpPr>
            <p:nvPr/>
          </p:nvSpPr>
          <p:spPr bwMode="auto">
            <a:xfrm>
              <a:off x="1559" y="500"/>
              <a:ext cx="127" cy="64"/>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28" name="Line 75"/>
            <p:cNvSpPr>
              <a:spLocks noChangeShapeType="1"/>
            </p:cNvSpPr>
            <p:nvPr/>
          </p:nvSpPr>
          <p:spPr bwMode="auto">
            <a:xfrm flipH="1">
              <a:off x="1081" y="500"/>
              <a:ext cx="4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9" name="Text Box 76"/>
            <p:cNvSpPr txBox="1">
              <a:spLocks noChangeArrowheads="1"/>
            </p:cNvSpPr>
            <p:nvPr/>
          </p:nvSpPr>
          <p:spPr bwMode="auto">
            <a:xfrm>
              <a:off x="1006" y="374"/>
              <a:ext cx="52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dirty="0"/>
                <a:t>油位探测装置</a:t>
              </a:r>
            </a:p>
          </p:txBody>
        </p:sp>
        <p:sp>
          <p:nvSpPr>
            <p:cNvPr id="430" name="Text Box 77"/>
            <p:cNvSpPr txBox="1">
              <a:spLocks noChangeArrowheads="1"/>
            </p:cNvSpPr>
            <p:nvPr/>
          </p:nvSpPr>
          <p:spPr bwMode="auto">
            <a:xfrm>
              <a:off x="1081" y="120"/>
              <a:ext cx="30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kumimoji="0" lang="zh-CN" altLang="zh-CN" sz="1800"/>
            </a:p>
          </p:txBody>
        </p:sp>
        <p:sp>
          <p:nvSpPr>
            <p:cNvPr id="431" name="Line 78"/>
            <p:cNvSpPr>
              <a:spLocks noChangeShapeType="1"/>
            </p:cNvSpPr>
            <p:nvPr/>
          </p:nvSpPr>
          <p:spPr bwMode="auto">
            <a:xfrm flipV="1">
              <a:off x="1714" y="437"/>
              <a:ext cx="0" cy="4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 name="Line 79"/>
            <p:cNvSpPr>
              <a:spLocks noChangeShapeType="1"/>
            </p:cNvSpPr>
            <p:nvPr/>
          </p:nvSpPr>
          <p:spPr bwMode="auto">
            <a:xfrm flipV="1">
              <a:off x="1680" y="448"/>
              <a:ext cx="1"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 name="Line 80"/>
            <p:cNvSpPr>
              <a:spLocks noChangeShapeType="1"/>
            </p:cNvSpPr>
            <p:nvPr/>
          </p:nvSpPr>
          <p:spPr bwMode="auto">
            <a:xfrm flipV="1">
              <a:off x="1904" y="437"/>
              <a:ext cx="2" cy="3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 name="Line 81"/>
            <p:cNvSpPr>
              <a:spLocks noChangeShapeType="1"/>
            </p:cNvSpPr>
            <p:nvPr/>
          </p:nvSpPr>
          <p:spPr bwMode="auto">
            <a:xfrm>
              <a:off x="1469" y="1039"/>
              <a:ext cx="642" cy="1"/>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5" name="Line 82"/>
            <p:cNvSpPr>
              <a:spLocks noChangeShapeType="1"/>
            </p:cNvSpPr>
            <p:nvPr/>
          </p:nvSpPr>
          <p:spPr bwMode="auto">
            <a:xfrm rot="21150925" flipH="1">
              <a:off x="1484" y="1071"/>
              <a:ext cx="151" cy="269"/>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6" name="Line 83"/>
            <p:cNvSpPr>
              <a:spLocks noChangeShapeType="1"/>
            </p:cNvSpPr>
            <p:nvPr/>
          </p:nvSpPr>
          <p:spPr bwMode="auto">
            <a:xfrm flipH="1">
              <a:off x="1535" y="1071"/>
              <a:ext cx="151" cy="36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7" name="Line 84"/>
            <p:cNvSpPr>
              <a:spLocks noChangeShapeType="1"/>
            </p:cNvSpPr>
            <p:nvPr/>
          </p:nvSpPr>
          <p:spPr bwMode="auto">
            <a:xfrm flipH="1">
              <a:off x="1610" y="1071"/>
              <a:ext cx="151" cy="38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8" name="Line 85"/>
            <p:cNvSpPr>
              <a:spLocks noChangeShapeType="1"/>
            </p:cNvSpPr>
            <p:nvPr/>
          </p:nvSpPr>
          <p:spPr bwMode="auto">
            <a:xfrm flipH="1">
              <a:off x="1686" y="1071"/>
              <a:ext cx="151" cy="396"/>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9" name="Line 86"/>
            <p:cNvSpPr>
              <a:spLocks noChangeShapeType="1"/>
            </p:cNvSpPr>
            <p:nvPr/>
          </p:nvSpPr>
          <p:spPr bwMode="auto">
            <a:xfrm flipH="1">
              <a:off x="1723" y="1071"/>
              <a:ext cx="152" cy="421"/>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 name="Line 87"/>
            <p:cNvSpPr>
              <a:spLocks noChangeShapeType="1"/>
            </p:cNvSpPr>
            <p:nvPr/>
          </p:nvSpPr>
          <p:spPr bwMode="auto">
            <a:xfrm flipH="1">
              <a:off x="1459" y="1071"/>
              <a:ext cx="76" cy="17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 name="Line 88"/>
            <p:cNvSpPr>
              <a:spLocks noChangeShapeType="1"/>
            </p:cNvSpPr>
            <p:nvPr/>
          </p:nvSpPr>
          <p:spPr bwMode="auto">
            <a:xfrm flipH="1">
              <a:off x="1837" y="1071"/>
              <a:ext cx="151" cy="379"/>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 name="Line 89"/>
            <p:cNvSpPr>
              <a:spLocks noChangeShapeType="1"/>
            </p:cNvSpPr>
            <p:nvPr/>
          </p:nvSpPr>
          <p:spPr bwMode="auto">
            <a:xfrm flipH="1">
              <a:off x="1913" y="1071"/>
              <a:ext cx="151" cy="38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3" name="Line 90"/>
            <p:cNvSpPr>
              <a:spLocks noChangeShapeType="1"/>
            </p:cNvSpPr>
            <p:nvPr/>
          </p:nvSpPr>
          <p:spPr bwMode="auto">
            <a:xfrm flipH="1">
              <a:off x="1988" y="1134"/>
              <a:ext cx="151" cy="357"/>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4" name="Text Box 91"/>
            <p:cNvSpPr txBox="1">
              <a:spLocks noChangeArrowheads="1"/>
            </p:cNvSpPr>
            <p:nvPr/>
          </p:nvSpPr>
          <p:spPr bwMode="auto">
            <a:xfrm>
              <a:off x="1535" y="1197"/>
              <a:ext cx="15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kumimoji="0" lang="zh-CN" altLang="zh-CN" sz="1800"/>
            </a:p>
          </p:txBody>
        </p:sp>
        <p:sp>
          <p:nvSpPr>
            <p:cNvPr id="445" name="Line 92"/>
            <p:cNvSpPr>
              <a:spLocks noChangeShapeType="1"/>
            </p:cNvSpPr>
            <p:nvPr/>
          </p:nvSpPr>
          <p:spPr bwMode="auto">
            <a:xfrm>
              <a:off x="1429" y="1135"/>
              <a:ext cx="0" cy="57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 name="Line 93"/>
            <p:cNvSpPr>
              <a:spLocks noChangeShapeType="1"/>
            </p:cNvSpPr>
            <p:nvPr/>
          </p:nvSpPr>
          <p:spPr bwMode="auto">
            <a:xfrm>
              <a:off x="2154" y="1135"/>
              <a:ext cx="0" cy="57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 name="Line 94"/>
            <p:cNvSpPr>
              <a:spLocks noChangeShapeType="1"/>
            </p:cNvSpPr>
            <p:nvPr/>
          </p:nvSpPr>
          <p:spPr bwMode="auto">
            <a:xfrm flipV="1">
              <a:off x="1429" y="1642"/>
              <a:ext cx="714" cy="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8" name="Line 95"/>
            <p:cNvSpPr>
              <a:spLocks noChangeShapeType="1"/>
            </p:cNvSpPr>
            <p:nvPr/>
          </p:nvSpPr>
          <p:spPr bwMode="auto">
            <a:xfrm>
              <a:off x="2154" y="1197"/>
              <a:ext cx="55" cy="1"/>
            </a:xfrm>
            <a:prstGeom prst="line">
              <a:avLst/>
            </a:prstGeom>
            <a:noFill/>
            <a:ln w="158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9" name="Text Box 96"/>
            <p:cNvSpPr txBox="1">
              <a:spLocks noChangeArrowheads="1"/>
            </p:cNvSpPr>
            <p:nvPr/>
          </p:nvSpPr>
          <p:spPr bwMode="auto">
            <a:xfrm>
              <a:off x="1723" y="1641"/>
              <a:ext cx="20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3m</a:t>
              </a:r>
            </a:p>
          </p:txBody>
        </p:sp>
        <p:pic>
          <p:nvPicPr>
            <p:cNvPr id="450" name="Picture 9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0" y="1120"/>
              <a:ext cx="14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3" name="Group 98"/>
          <p:cNvGrpSpPr>
            <a:grpSpLocks/>
          </p:cNvGrpSpPr>
          <p:nvPr/>
        </p:nvGrpSpPr>
        <p:grpSpPr bwMode="auto">
          <a:xfrm>
            <a:off x="251520" y="3501727"/>
            <a:ext cx="7329487" cy="3095625"/>
            <a:chOff x="783" y="2251"/>
            <a:chExt cx="4138" cy="1950"/>
          </a:xfrm>
        </p:grpSpPr>
        <p:sp>
          <p:nvSpPr>
            <p:cNvPr id="454" name="AutoShape 99"/>
            <p:cNvSpPr>
              <a:spLocks noChangeAspect="1" noChangeArrowheads="1"/>
            </p:cNvSpPr>
            <p:nvPr/>
          </p:nvSpPr>
          <p:spPr bwMode="auto">
            <a:xfrm>
              <a:off x="783" y="2251"/>
              <a:ext cx="3948" cy="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455" name="Text Box 100"/>
            <p:cNvSpPr txBox="1">
              <a:spLocks noChangeArrowheads="1"/>
            </p:cNvSpPr>
            <p:nvPr/>
          </p:nvSpPr>
          <p:spPr bwMode="auto">
            <a:xfrm>
              <a:off x="3334" y="3624"/>
              <a:ext cx="158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(b) </a:t>
              </a:r>
              <a:r>
                <a:rPr kumimoji="0" lang="zh-CN" altLang="en-US" sz="1600"/>
                <a:t>小椭圆油罐截面示意图</a:t>
              </a:r>
            </a:p>
          </p:txBody>
        </p:sp>
        <p:grpSp>
          <p:nvGrpSpPr>
            <p:cNvPr id="456" name="Group 101"/>
            <p:cNvGrpSpPr>
              <a:grpSpLocks/>
            </p:cNvGrpSpPr>
            <p:nvPr/>
          </p:nvGrpSpPr>
          <p:grpSpPr bwMode="auto">
            <a:xfrm>
              <a:off x="2475" y="3243"/>
              <a:ext cx="189" cy="153"/>
              <a:chOff x="4537" y="4425"/>
              <a:chExt cx="316" cy="275"/>
            </a:xfrm>
          </p:grpSpPr>
          <p:sp>
            <p:nvSpPr>
              <p:cNvPr id="521" name="Text Box 102"/>
              <p:cNvSpPr txBox="1">
                <a:spLocks noChangeArrowheads="1"/>
              </p:cNvSpPr>
              <p:nvPr/>
            </p:nvSpPr>
            <p:spPr bwMode="auto">
              <a:xfrm>
                <a:off x="4537" y="4425"/>
                <a:ext cx="31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α  </a:t>
                </a:r>
              </a:p>
            </p:txBody>
          </p:sp>
        </p:grpSp>
        <p:sp>
          <p:nvSpPr>
            <p:cNvPr id="457" name="Rectangle 103"/>
            <p:cNvSpPr>
              <a:spLocks noChangeArrowheads="1"/>
            </p:cNvSpPr>
            <p:nvPr/>
          </p:nvSpPr>
          <p:spPr bwMode="auto">
            <a:xfrm rot="-136216">
              <a:off x="1651" y="3299"/>
              <a:ext cx="104" cy="27"/>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458" name="Line 104"/>
            <p:cNvSpPr>
              <a:spLocks noChangeShapeType="1"/>
            </p:cNvSpPr>
            <p:nvPr/>
          </p:nvSpPr>
          <p:spPr bwMode="auto">
            <a:xfrm rot="21360000" flipV="1">
              <a:off x="1378" y="2826"/>
              <a:ext cx="255"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9" name="Line 105"/>
            <p:cNvSpPr>
              <a:spLocks noChangeShapeType="1"/>
            </p:cNvSpPr>
            <p:nvPr/>
          </p:nvSpPr>
          <p:spPr bwMode="auto">
            <a:xfrm rot="21480000" flipV="1">
              <a:off x="1722" y="2786"/>
              <a:ext cx="611"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 name="Line 106"/>
            <p:cNvSpPr>
              <a:spLocks noChangeShapeType="1"/>
            </p:cNvSpPr>
            <p:nvPr/>
          </p:nvSpPr>
          <p:spPr bwMode="auto">
            <a:xfrm rot="21450070" flipV="1">
              <a:off x="1411" y="3287"/>
              <a:ext cx="1365" cy="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 name="Line 107"/>
            <p:cNvSpPr>
              <a:spLocks noChangeShapeType="1"/>
            </p:cNvSpPr>
            <p:nvPr/>
          </p:nvSpPr>
          <p:spPr bwMode="auto">
            <a:xfrm rot="-145055">
              <a:off x="2066" y="3213"/>
              <a:ext cx="37" cy="0"/>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 name="Line 108"/>
            <p:cNvSpPr>
              <a:spLocks noChangeShapeType="1"/>
            </p:cNvSpPr>
            <p:nvPr/>
          </p:nvSpPr>
          <p:spPr bwMode="auto">
            <a:xfrm rot="21450771" flipH="1">
              <a:off x="2349" y="2666"/>
              <a:ext cx="0"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 name="Line 109"/>
            <p:cNvSpPr>
              <a:spLocks noChangeShapeType="1"/>
            </p:cNvSpPr>
            <p:nvPr/>
          </p:nvSpPr>
          <p:spPr bwMode="auto">
            <a:xfrm rot="21449347" flipH="1">
              <a:off x="2382" y="2666"/>
              <a:ext cx="0" cy="4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4" name="Line 110"/>
            <p:cNvSpPr>
              <a:spLocks noChangeShapeType="1"/>
            </p:cNvSpPr>
            <p:nvPr/>
          </p:nvSpPr>
          <p:spPr bwMode="auto">
            <a:xfrm rot="-149006">
              <a:off x="2538" y="2631"/>
              <a:ext cx="0" cy="4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 name="Line 111"/>
            <p:cNvSpPr>
              <a:spLocks noChangeShapeType="1"/>
            </p:cNvSpPr>
            <p:nvPr/>
          </p:nvSpPr>
          <p:spPr bwMode="auto">
            <a:xfrm rot="-149572">
              <a:off x="2568" y="2666"/>
              <a:ext cx="1" cy="4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6" name="Rectangle 112"/>
            <p:cNvSpPr>
              <a:spLocks noChangeArrowheads="1"/>
            </p:cNvSpPr>
            <p:nvPr/>
          </p:nvSpPr>
          <p:spPr bwMode="auto">
            <a:xfrm rot="-137463">
              <a:off x="2329" y="2666"/>
              <a:ext cx="51" cy="15"/>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467" name="Rectangle 113"/>
            <p:cNvSpPr>
              <a:spLocks noChangeArrowheads="1"/>
            </p:cNvSpPr>
            <p:nvPr/>
          </p:nvSpPr>
          <p:spPr bwMode="auto">
            <a:xfrm rot="-142890">
              <a:off x="2538" y="3043"/>
              <a:ext cx="48" cy="126"/>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468" name="Line 114"/>
            <p:cNvSpPr>
              <a:spLocks noChangeShapeType="1"/>
            </p:cNvSpPr>
            <p:nvPr/>
          </p:nvSpPr>
          <p:spPr bwMode="auto">
            <a:xfrm rot="-149874">
              <a:off x="2380" y="2759"/>
              <a:ext cx="1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9" name="Line 115"/>
            <p:cNvSpPr>
              <a:spLocks noChangeShapeType="1"/>
            </p:cNvSpPr>
            <p:nvPr/>
          </p:nvSpPr>
          <p:spPr bwMode="auto">
            <a:xfrm rot="-143156">
              <a:off x="2561" y="2750"/>
              <a:ext cx="1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0" name="Line 116"/>
            <p:cNvSpPr>
              <a:spLocks noChangeShapeType="1"/>
            </p:cNvSpPr>
            <p:nvPr/>
          </p:nvSpPr>
          <p:spPr bwMode="auto">
            <a:xfrm flipH="1">
              <a:off x="2361" y="3155"/>
              <a:ext cx="32"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 name="Line 117"/>
            <p:cNvSpPr>
              <a:spLocks noChangeShapeType="1"/>
            </p:cNvSpPr>
            <p:nvPr/>
          </p:nvSpPr>
          <p:spPr bwMode="auto">
            <a:xfrm rot="-143156">
              <a:off x="2561" y="2658"/>
              <a:ext cx="1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 name="Line 118"/>
            <p:cNvSpPr>
              <a:spLocks noChangeShapeType="1"/>
            </p:cNvSpPr>
            <p:nvPr/>
          </p:nvSpPr>
          <p:spPr bwMode="auto">
            <a:xfrm rot="21454951" flipV="1">
              <a:off x="2531" y="2627"/>
              <a:ext cx="2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 name="Line 119"/>
            <p:cNvSpPr>
              <a:spLocks noChangeShapeType="1"/>
            </p:cNvSpPr>
            <p:nvPr/>
          </p:nvSpPr>
          <p:spPr bwMode="auto">
            <a:xfrm rot="-150365">
              <a:off x="1401" y="2916"/>
              <a:ext cx="1357" cy="51"/>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4" name="Line 120"/>
            <p:cNvSpPr>
              <a:spLocks noChangeShapeType="1"/>
            </p:cNvSpPr>
            <p:nvPr/>
          </p:nvSpPr>
          <p:spPr bwMode="auto">
            <a:xfrm rot="21460708" flipH="1">
              <a:off x="1704" y="2876"/>
              <a:ext cx="47" cy="35"/>
            </a:xfrm>
            <a:prstGeom prst="line">
              <a:avLst/>
            </a:prstGeom>
            <a:noFill/>
            <a:ln w="63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75" name="Line 121"/>
            <p:cNvSpPr>
              <a:spLocks noChangeShapeType="1"/>
            </p:cNvSpPr>
            <p:nvPr/>
          </p:nvSpPr>
          <p:spPr bwMode="auto">
            <a:xfrm rot="21466377" flipH="1">
              <a:off x="1740" y="2877"/>
              <a:ext cx="12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 name="Line 122"/>
            <p:cNvSpPr>
              <a:spLocks noChangeShapeType="1"/>
            </p:cNvSpPr>
            <p:nvPr/>
          </p:nvSpPr>
          <p:spPr bwMode="auto">
            <a:xfrm rot="-123458">
              <a:off x="2285" y="2558"/>
              <a:ext cx="81" cy="109"/>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77" name="Text Box 123"/>
            <p:cNvSpPr txBox="1">
              <a:spLocks noChangeArrowheads="1"/>
            </p:cNvSpPr>
            <p:nvPr/>
          </p:nvSpPr>
          <p:spPr bwMode="auto">
            <a:xfrm>
              <a:off x="1938" y="3044"/>
              <a:ext cx="9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a:t>
              </a:r>
            </a:p>
          </p:txBody>
        </p:sp>
        <p:sp>
          <p:nvSpPr>
            <p:cNvPr id="478" name="Text Box 124"/>
            <p:cNvSpPr txBox="1">
              <a:spLocks noChangeArrowheads="1"/>
            </p:cNvSpPr>
            <p:nvPr/>
          </p:nvSpPr>
          <p:spPr bwMode="auto">
            <a:xfrm>
              <a:off x="1817" y="2786"/>
              <a:ext cx="47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油浮子</a:t>
              </a:r>
            </a:p>
          </p:txBody>
        </p:sp>
        <p:sp>
          <p:nvSpPr>
            <p:cNvPr id="479" name="Text Box 125"/>
            <p:cNvSpPr txBox="1">
              <a:spLocks noChangeArrowheads="1"/>
            </p:cNvSpPr>
            <p:nvPr/>
          </p:nvSpPr>
          <p:spPr bwMode="auto">
            <a:xfrm>
              <a:off x="2663" y="2481"/>
              <a:ext cx="44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出油管</a:t>
              </a:r>
            </a:p>
          </p:txBody>
        </p:sp>
        <p:sp>
          <p:nvSpPr>
            <p:cNvPr id="480" name="Text Box 126"/>
            <p:cNvSpPr txBox="1">
              <a:spLocks noChangeArrowheads="1"/>
            </p:cNvSpPr>
            <p:nvPr/>
          </p:nvSpPr>
          <p:spPr bwMode="auto">
            <a:xfrm>
              <a:off x="1440" y="2329"/>
              <a:ext cx="18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油位探针</a:t>
              </a:r>
            </a:p>
          </p:txBody>
        </p:sp>
        <p:sp>
          <p:nvSpPr>
            <p:cNvPr id="481" name="Text Box 127"/>
            <p:cNvSpPr txBox="1">
              <a:spLocks noChangeArrowheads="1"/>
            </p:cNvSpPr>
            <p:nvPr/>
          </p:nvSpPr>
          <p:spPr bwMode="auto">
            <a:xfrm>
              <a:off x="2064" y="2405"/>
              <a:ext cx="453"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lnSpc>
                  <a:spcPct val="80000"/>
                </a:lnSpc>
              </a:pPr>
              <a:r>
                <a:rPr kumimoji="0" lang="zh-CN" altLang="en-US" sz="1600"/>
                <a:t>注油口</a:t>
              </a:r>
            </a:p>
          </p:txBody>
        </p:sp>
        <p:sp>
          <p:nvSpPr>
            <p:cNvPr id="482" name="Text Box 128"/>
            <p:cNvSpPr txBox="1">
              <a:spLocks noChangeArrowheads="1"/>
            </p:cNvSpPr>
            <p:nvPr/>
          </p:nvSpPr>
          <p:spPr bwMode="auto">
            <a:xfrm>
              <a:off x="3039" y="3396"/>
              <a:ext cx="47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sz="1600"/>
                <a:t>水平线</a:t>
              </a:r>
            </a:p>
          </p:txBody>
        </p:sp>
        <p:sp>
          <p:nvSpPr>
            <p:cNvPr id="483" name="AutoShape 129"/>
            <p:cNvSpPr>
              <a:spLocks noChangeArrowheads="1"/>
            </p:cNvSpPr>
            <p:nvPr/>
          </p:nvSpPr>
          <p:spPr bwMode="auto">
            <a:xfrm rot="-437568">
              <a:off x="1649" y="2412"/>
              <a:ext cx="49" cy="286"/>
            </a:xfrm>
            <a:prstGeom prst="parallelogram">
              <a:avLst>
                <a:gd name="adj" fmla="val 52958"/>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484" name="Line 130"/>
            <p:cNvSpPr>
              <a:spLocks noChangeShapeType="1"/>
            </p:cNvSpPr>
            <p:nvPr/>
          </p:nvSpPr>
          <p:spPr bwMode="auto">
            <a:xfrm rot="21451596" flipV="1">
              <a:off x="1626" y="2538"/>
              <a:ext cx="0" cy="2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 name="Line 131"/>
            <p:cNvSpPr>
              <a:spLocks noChangeShapeType="1"/>
            </p:cNvSpPr>
            <p:nvPr/>
          </p:nvSpPr>
          <p:spPr bwMode="auto">
            <a:xfrm rot="120000" flipH="1" flipV="1">
              <a:off x="1717" y="2539"/>
              <a:ext cx="23"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 name="Line 132"/>
            <p:cNvSpPr>
              <a:spLocks noChangeShapeType="1"/>
            </p:cNvSpPr>
            <p:nvPr/>
          </p:nvSpPr>
          <p:spPr bwMode="auto">
            <a:xfrm rot="21451723" flipH="1">
              <a:off x="1673" y="2706"/>
              <a:ext cx="0" cy="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 name="Line 133"/>
            <p:cNvSpPr>
              <a:spLocks noChangeShapeType="1"/>
            </p:cNvSpPr>
            <p:nvPr/>
          </p:nvSpPr>
          <p:spPr bwMode="auto">
            <a:xfrm rot="21448710" flipH="1">
              <a:off x="1703" y="2707"/>
              <a:ext cx="1" cy="5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 name="Line 134"/>
            <p:cNvSpPr>
              <a:spLocks noChangeShapeType="1"/>
            </p:cNvSpPr>
            <p:nvPr/>
          </p:nvSpPr>
          <p:spPr bwMode="auto">
            <a:xfrm rot="-139464">
              <a:off x="1653" y="2588"/>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 name="Line 135"/>
            <p:cNvSpPr>
              <a:spLocks noChangeShapeType="1"/>
            </p:cNvSpPr>
            <p:nvPr/>
          </p:nvSpPr>
          <p:spPr bwMode="auto">
            <a:xfrm rot="-138761">
              <a:off x="1704" y="2588"/>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 name="Line 136"/>
            <p:cNvSpPr>
              <a:spLocks noChangeShapeType="1"/>
            </p:cNvSpPr>
            <p:nvPr/>
          </p:nvSpPr>
          <p:spPr bwMode="auto">
            <a:xfrm rot="-136227">
              <a:off x="1616" y="2530"/>
              <a:ext cx="118" cy="1"/>
            </a:xfrm>
            <a:prstGeom prst="line">
              <a:avLst/>
            </a:prstGeom>
            <a:noFill/>
            <a:ln w="60325" cmpd="tri">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 name="Rectangle 137"/>
            <p:cNvSpPr>
              <a:spLocks noChangeArrowheads="1"/>
            </p:cNvSpPr>
            <p:nvPr/>
          </p:nvSpPr>
          <p:spPr bwMode="auto">
            <a:xfrm rot="-145055">
              <a:off x="1628" y="2917"/>
              <a:ext cx="111" cy="26"/>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492" name="Line 138"/>
            <p:cNvSpPr>
              <a:spLocks noChangeShapeType="1"/>
            </p:cNvSpPr>
            <p:nvPr/>
          </p:nvSpPr>
          <p:spPr bwMode="auto">
            <a:xfrm>
              <a:off x="2767" y="2784"/>
              <a:ext cx="0" cy="45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a:p>
          </p:txBody>
        </p:sp>
        <p:sp>
          <p:nvSpPr>
            <p:cNvPr id="493" name="Line 139"/>
            <p:cNvSpPr>
              <a:spLocks noChangeShapeType="1"/>
            </p:cNvSpPr>
            <p:nvPr/>
          </p:nvSpPr>
          <p:spPr bwMode="auto">
            <a:xfrm rot="-180000">
              <a:off x="2758" y="2743"/>
              <a:ext cx="1" cy="5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 name="Line 140"/>
            <p:cNvSpPr>
              <a:spLocks noChangeShapeType="1"/>
            </p:cNvSpPr>
            <p:nvPr/>
          </p:nvSpPr>
          <p:spPr bwMode="auto">
            <a:xfrm>
              <a:off x="1382" y="2834"/>
              <a:ext cx="25" cy="5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 name="Line 141"/>
            <p:cNvSpPr>
              <a:spLocks noChangeShapeType="1"/>
            </p:cNvSpPr>
            <p:nvPr/>
          </p:nvSpPr>
          <p:spPr bwMode="auto">
            <a:xfrm>
              <a:off x="1307" y="3346"/>
              <a:ext cx="1692" cy="76"/>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6" name="Line 142"/>
            <p:cNvSpPr>
              <a:spLocks noChangeShapeType="1"/>
            </p:cNvSpPr>
            <p:nvPr/>
          </p:nvSpPr>
          <p:spPr bwMode="auto">
            <a:xfrm rot="-180000">
              <a:off x="2785" y="3257"/>
              <a:ext cx="1" cy="152"/>
            </a:xfrm>
            <a:prstGeom prst="line">
              <a:avLst/>
            </a:prstGeom>
            <a:noFill/>
            <a:ln w="9525">
              <a:solidFill>
                <a:srgbClr val="000000"/>
              </a:solidFill>
              <a:prstDash val="dash"/>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97" name="Line 143"/>
            <p:cNvSpPr>
              <a:spLocks noChangeShapeType="1"/>
            </p:cNvSpPr>
            <p:nvPr/>
          </p:nvSpPr>
          <p:spPr bwMode="auto">
            <a:xfrm>
              <a:off x="1411" y="3320"/>
              <a:ext cx="15" cy="3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8" name="Line 144"/>
            <p:cNvSpPr>
              <a:spLocks noChangeShapeType="1"/>
            </p:cNvSpPr>
            <p:nvPr/>
          </p:nvSpPr>
          <p:spPr bwMode="auto">
            <a:xfrm>
              <a:off x="1696" y="3320"/>
              <a:ext cx="14" cy="3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9" name="Line 145"/>
            <p:cNvSpPr>
              <a:spLocks noChangeShapeType="1"/>
            </p:cNvSpPr>
            <p:nvPr/>
          </p:nvSpPr>
          <p:spPr bwMode="auto">
            <a:xfrm>
              <a:off x="2782" y="3243"/>
              <a:ext cx="15" cy="30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0" name="Line 146"/>
            <p:cNvSpPr>
              <a:spLocks noChangeShapeType="1"/>
            </p:cNvSpPr>
            <p:nvPr/>
          </p:nvSpPr>
          <p:spPr bwMode="auto">
            <a:xfrm flipV="1">
              <a:off x="1683" y="3473"/>
              <a:ext cx="1128" cy="76"/>
            </a:xfrm>
            <a:prstGeom prst="line">
              <a:avLst/>
            </a:prstGeom>
            <a:noFill/>
            <a:ln w="9525">
              <a:solidFill>
                <a:srgbClr val="000000"/>
              </a:solidFill>
              <a:prstDash val="dash"/>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01" name="Line 147"/>
            <p:cNvSpPr>
              <a:spLocks noChangeShapeType="1"/>
            </p:cNvSpPr>
            <p:nvPr/>
          </p:nvSpPr>
          <p:spPr bwMode="auto">
            <a:xfrm>
              <a:off x="1440" y="3549"/>
              <a:ext cx="247" cy="0"/>
            </a:xfrm>
            <a:prstGeom prst="line">
              <a:avLst/>
            </a:prstGeom>
            <a:noFill/>
            <a:ln w="9525">
              <a:solidFill>
                <a:srgbClr val="000000"/>
              </a:solidFill>
              <a:prstDash val="dash"/>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02" name="Text Box 148"/>
            <p:cNvSpPr txBox="1">
              <a:spLocks noChangeArrowheads="1"/>
            </p:cNvSpPr>
            <p:nvPr/>
          </p:nvSpPr>
          <p:spPr bwMode="auto">
            <a:xfrm>
              <a:off x="2005" y="3549"/>
              <a:ext cx="37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2.05mcm</a:t>
              </a:r>
            </a:p>
          </p:txBody>
        </p:sp>
        <p:sp>
          <p:nvSpPr>
            <p:cNvPr id="503" name="Text Box 149"/>
            <p:cNvSpPr txBox="1">
              <a:spLocks noChangeArrowheads="1"/>
            </p:cNvSpPr>
            <p:nvPr/>
          </p:nvSpPr>
          <p:spPr bwMode="auto">
            <a:xfrm>
              <a:off x="1440" y="3549"/>
              <a:ext cx="28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0.4m</a:t>
              </a:r>
            </a:p>
          </p:txBody>
        </p:sp>
        <p:sp>
          <p:nvSpPr>
            <p:cNvPr id="504" name="Text Box 150"/>
            <p:cNvSpPr txBox="1">
              <a:spLocks noChangeArrowheads="1"/>
            </p:cNvSpPr>
            <p:nvPr/>
          </p:nvSpPr>
          <p:spPr bwMode="auto">
            <a:xfrm>
              <a:off x="1065" y="3015"/>
              <a:ext cx="377"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1.2m</a:t>
              </a:r>
            </a:p>
          </p:txBody>
        </p:sp>
        <p:sp>
          <p:nvSpPr>
            <p:cNvPr id="505" name="Line 151"/>
            <p:cNvSpPr>
              <a:spLocks noChangeShapeType="1"/>
            </p:cNvSpPr>
            <p:nvPr/>
          </p:nvSpPr>
          <p:spPr bwMode="auto">
            <a:xfrm flipH="1">
              <a:off x="1179" y="2842"/>
              <a:ext cx="16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6" name="Line 152"/>
            <p:cNvSpPr>
              <a:spLocks noChangeShapeType="1"/>
            </p:cNvSpPr>
            <p:nvPr/>
          </p:nvSpPr>
          <p:spPr bwMode="auto">
            <a:xfrm flipH="1">
              <a:off x="1179" y="3346"/>
              <a:ext cx="22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 name="Line 153"/>
            <p:cNvSpPr>
              <a:spLocks noChangeShapeType="1"/>
            </p:cNvSpPr>
            <p:nvPr/>
          </p:nvSpPr>
          <p:spPr bwMode="auto">
            <a:xfrm>
              <a:off x="1307" y="2862"/>
              <a:ext cx="23" cy="472"/>
            </a:xfrm>
            <a:prstGeom prst="line">
              <a:avLst/>
            </a:prstGeom>
            <a:noFill/>
            <a:ln w="9525">
              <a:solidFill>
                <a:srgbClr val="000000"/>
              </a:solidFill>
              <a:prstDash val="dash"/>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08" name="Group 154"/>
            <p:cNvGrpSpPr>
              <a:grpSpLocks/>
            </p:cNvGrpSpPr>
            <p:nvPr/>
          </p:nvGrpSpPr>
          <p:grpSpPr bwMode="auto">
            <a:xfrm>
              <a:off x="3603" y="2481"/>
              <a:ext cx="1089" cy="915"/>
              <a:chOff x="6440" y="1886"/>
              <a:chExt cx="1825" cy="1643"/>
            </a:xfrm>
          </p:grpSpPr>
          <p:sp>
            <p:nvSpPr>
              <p:cNvPr id="511" name="Text Box 155"/>
              <p:cNvSpPr txBox="1">
                <a:spLocks noChangeArrowheads="1"/>
              </p:cNvSpPr>
              <p:nvPr/>
            </p:nvSpPr>
            <p:spPr bwMode="auto">
              <a:xfrm>
                <a:off x="7634" y="1886"/>
                <a:ext cx="63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1.2m</a:t>
                </a:r>
              </a:p>
            </p:txBody>
          </p:sp>
          <p:sp>
            <p:nvSpPr>
              <p:cNvPr id="512" name="Text Box 156"/>
              <p:cNvSpPr txBox="1">
                <a:spLocks noChangeArrowheads="1"/>
              </p:cNvSpPr>
              <p:nvPr/>
            </p:nvSpPr>
            <p:spPr bwMode="auto">
              <a:xfrm>
                <a:off x="7543" y="3254"/>
                <a:ext cx="63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1.78m</a:t>
                </a:r>
              </a:p>
            </p:txBody>
          </p:sp>
          <p:grpSp>
            <p:nvGrpSpPr>
              <p:cNvPr id="513" name="Group 157"/>
              <p:cNvGrpSpPr>
                <a:grpSpLocks/>
              </p:cNvGrpSpPr>
              <p:nvPr/>
            </p:nvGrpSpPr>
            <p:grpSpPr bwMode="auto">
              <a:xfrm>
                <a:off x="6440" y="2159"/>
                <a:ext cx="1576" cy="1370"/>
                <a:chOff x="6440" y="2159"/>
                <a:chExt cx="1576" cy="1370"/>
              </a:xfrm>
            </p:grpSpPr>
            <p:sp>
              <p:nvSpPr>
                <p:cNvPr id="514" name="Oval 158"/>
                <p:cNvSpPr>
                  <a:spLocks noChangeArrowheads="1"/>
                </p:cNvSpPr>
                <p:nvPr/>
              </p:nvSpPr>
              <p:spPr bwMode="auto">
                <a:xfrm>
                  <a:off x="6440" y="2159"/>
                  <a:ext cx="1418" cy="1095"/>
                </a:xfrm>
                <a:prstGeom prst="ellipse">
                  <a:avLst/>
                </a:prstGeom>
                <a:noFill/>
                <a:ln w="158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a:p>
              </p:txBody>
            </p:sp>
            <p:sp>
              <p:nvSpPr>
                <p:cNvPr id="515" name="Line 159"/>
                <p:cNvSpPr>
                  <a:spLocks noChangeShapeType="1"/>
                </p:cNvSpPr>
                <p:nvPr/>
              </p:nvSpPr>
              <p:spPr bwMode="auto">
                <a:xfrm flipV="1">
                  <a:off x="6440" y="2707"/>
                  <a:ext cx="1418" cy="1"/>
                </a:xfrm>
                <a:prstGeom prst="line">
                  <a:avLst/>
                </a:prstGeom>
                <a:noFill/>
                <a:ln w="9525">
                  <a:solidFill>
                    <a:srgbClr val="000000"/>
                  </a:solidFill>
                  <a:prstDash val="dash"/>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6" name="Line 160"/>
                <p:cNvSpPr>
                  <a:spLocks noChangeShapeType="1"/>
                </p:cNvSpPr>
                <p:nvPr/>
              </p:nvSpPr>
              <p:spPr bwMode="auto">
                <a:xfrm flipH="1" flipV="1">
                  <a:off x="7162" y="2159"/>
                  <a:ext cx="1" cy="1095"/>
                </a:xfrm>
                <a:prstGeom prst="line">
                  <a:avLst/>
                </a:prstGeom>
                <a:noFill/>
                <a:ln w="9525">
                  <a:solidFill>
                    <a:srgbClr val="000000"/>
                  </a:solidFill>
                  <a:prstDash val="dash"/>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7" name="Line 161"/>
                <p:cNvSpPr>
                  <a:spLocks noChangeShapeType="1"/>
                </p:cNvSpPr>
                <p:nvPr/>
              </p:nvSpPr>
              <p:spPr bwMode="auto">
                <a:xfrm flipV="1">
                  <a:off x="7162" y="2296"/>
                  <a:ext cx="539" cy="274"/>
                </a:xfrm>
                <a:prstGeom prst="line">
                  <a:avLst/>
                </a:prstGeom>
                <a:noFill/>
                <a:ln w="9525">
                  <a:solidFill>
                    <a:srgbClr val="000000"/>
                  </a:solidFill>
                  <a:prstDash val="dash"/>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18" name="Line 162"/>
                <p:cNvSpPr>
                  <a:spLocks noChangeShapeType="1"/>
                </p:cNvSpPr>
                <p:nvPr/>
              </p:nvSpPr>
              <p:spPr bwMode="auto">
                <a:xfrm>
                  <a:off x="7319" y="2707"/>
                  <a:ext cx="224" cy="821"/>
                </a:xfrm>
                <a:prstGeom prst="line">
                  <a:avLst/>
                </a:prstGeom>
                <a:noFill/>
                <a:ln w="9525">
                  <a:solidFill>
                    <a:srgbClr val="000000"/>
                  </a:solidFill>
                  <a:prstDash val="dash"/>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19" name="Line 163"/>
                <p:cNvSpPr>
                  <a:spLocks noChangeShapeType="1"/>
                </p:cNvSpPr>
                <p:nvPr/>
              </p:nvSpPr>
              <p:spPr bwMode="auto">
                <a:xfrm flipV="1">
                  <a:off x="7701" y="2296"/>
                  <a:ext cx="315"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0" name="Line 164"/>
                <p:cNvSpPr>
                  <a:spLocks noChangeShapeType="1"/>
                </p:cNvSpPr>
                <p:nvPr/>
              </p:nvSpPr>
              <p:spPr bwMode="auto">
                <a:xfrm flipV="1">
                  <a:off x="7524" y="3528"/>
                  <a:ext cx="422"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09" name="Text Box 165"/>
            <p:cNvSpPr txBox="1">
              <a:spLocks noChangeArrowheads="1"/>
            </p:cNvSpPr>
            <p:nvPr/>
          </p:nvSpPr>
          <p:spPr bwMode="auto">
            <a:xfrm>
              <a:off x="1202" y="3701"/>
              <a:ext cx="164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en-US" altLang="zh-CN" sz="1600"/>
                <a:t>(a) </a:t>
              </a:r>
              <a:r>
                <a:rPr kumimoji="0" lang="zh-CN" altLang="en-US" sz="1600"/>
                <a:t>小椭圆油罐正面示意图</a:t>
              </a:r>
            </a:p>
          </p:txBody>
        </p:sp>
        <p:sp>
          <p:nvSpPr>
            <p:cNvPr id="510" name="Text Box 166"/>
            <p:cNvSpPr txBox="1">
              <a:spLocks noChangeArrowheads="1"/>
            </p:cNvSpPr>
            <p:nvPr/>
          </p:nvSpPr>
          <p:spPr bwMode="auto">
            <a:xfrm>
              <a:off x="1817" y="3974"/>
              <a:ext cx="265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algn="just" eaLnBrk="1" hangingPunct="1"/>
              <a:r>
                <a:rPr kumimoji="0" lang="zh-CN" altLang="en-US" dirty="0"/>
                <a:t>图</a:t>
              </a:r>
              <a:r>
                <a:rPr kumimoji="0" lang="en-US" altLang="zh-CN" dirty="0"/>
                <a:t>4 </a:t>
              </a:r>
              <a:r>
                <a:rPr kumimoji="0" lang="zh-CN" altLang="en-US" dirty="0"/>
                <a:t>小椭圆型油罐形状及尺寸示意图</a:t>
              </a:r>
            </a:p>
          </p:txBody>
        </p:sp>
      </p:grpSp>
    </p:spTree>
    <p:extLst>
      <p:ext uri="{BB962C8B-B14F-4D97-AF65-F5344CB8AC3E}">
        <p14:creationId xmlns:p14="http://schemas.microsoft.com/office/powerpoint/2010/main" val="284780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blinds(horizontal)">
                                      <p:cBhvr>
                                        <p:cTn id="7" dur="500"/>
                                        <p:tgtEl>
                                          <p:spTgt spid="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实习要求</a:t>
            </a:r>
            <a:endParaRPr lang="zh-CN" altLang="en-US" dirty="0"/>
          </a:p>
        </p:txBody>
      </p:sp>
      <p:sp>
        <p:nvSpPr>
          <p:cNvPr id="3" name="内容占位符 2"/>
          <p:cNvSpPr>
            <a:spLocks noGrp="1"/>
          </p:cNvSpPr>
          <p:nvPr>
            <p:ph idx="1"/>
          </p:nvPr>
        </p:nvSpPr>
        <p:spPr/>
        <p:txBody>
          <a:bodyPr/>
          <a:lstStyle/>
          <a:p>
            <a:r>
              <a:rPr lang="zh-CN" altLang="en-US" b="1" dirty="0" smtClean="0">
                <a:solidFill>
                  <a:srgbClr val="FF0000"/>
                </a:solidFill>
              </a:rPr>
              <a:t>实习要求</a:t>
            </a:r>
          </a:p>
          <a:p>
            <a:pPr>
              <a:lnSpc>
                <a:spcPct val="125000"/>
              </a:lnSpc>
              <a:buSzPct val="90000"/>
              <a:buFont typeface="Wingdings" panose="05000000000000000000" pitchFamily="2" charset="2"/>
              <a:buChar char="Ø"/>
            </a:pPr>
            <a:r>
              <a:rPr lang="en-US" altLang="zh-CN" dirty="0" smtClean="0"/>
              <a:t>1</a:t>
            </a:r>
            <a:r>
              <a:rPr lang="zh-CN" altLang="en-US" dirty="0" smtClean="0"/>
              <a:t>、完成</a:t>
            </a:r>
            <a:r>
              <a:rPr lang="zh-CN" altLang="en-US" dirty="0"/>
              <a:t>一篇论文，包括：题目、摘要、引言、方法、实例分析、结果分析、参考文献</a:t>
            </a:r>
          </a:p>
          <a:p>
            <a:pPr>
              <a:lnSpc>
                <a:spcPct val="125000"/>
              </a:lnSpc>
              <a:buSzPct val="90000"/>
              <a:buFont typeface="Wingdings" panose="05000000000000000000" pitchFamily="2" charset="2"/>
              <a:buChar char="Ø"/>
            </a:pPr>
            <a:r>
              <a:rPr lang="en-US" altLang="zh-CN" dirty="0"/>
              <a:t>2</a:t>
            </a:r>
            <a:r>
              <a:rPr lang="zh-CN" altLang="en-US" dirty="0"/>
              <a:t>、论文主体为三部分</a:t>
            </a:r>
            <a:r>
              <a:rPr lang="zh-CN" altLang="en-US" dirty="0" smtClean="0"/>
              <a:t>内容，主要利用蒙特卡罗方法</a:t>
            </a:r>
            <a:r>
              <a:rPr lang="zh-CN" altLang="en-US" dirty="0"/>
              <a:t>解决</a:t>
            </a:r>
            <a:r>
              <a:rPr lang="zh-CN" altLang="en-US" dirty="0" smtClean="0"/>
              <a:t>：</a:t>
            </a:r>
            <a:r>
              <a:rPr lang="zh-CN" altLang="en-US" dirty="0"/>
              <a:t>（</a:t>
            </a:r>
            <a:r>
              <a:rPr lang="en-US" altLang="zh-CN" dirty="0"/>
              <a:t>1</a:t>
            </a:r>
            <a:r>
              <a:rPr lang="zh-CN" altLang="en-US" smtClean="0"/>
              <a:t>）汽</a:t>
            </a:r>
            <a:r>
              <a:rPr lang="zh-CN" altLang="en-US" dirty="0" smtClean="0"/>
              <a:t>油罐中油量标定；</a:t>
            </a:r>
            <a:r>
              <a:rPr lang="zh-CN" altLang="en-US" dirty="0"/>
              <a:t>（</a:t>
            </a:r>
            <a:r>
              <a:rPr lang="en-US" altLang="zh-CN" dirty="0" smtClean="0"/>
              <a:t>2</a:t>
            </a:r>
            <a:r>
              <a:rPr lang="zh-CN" altLang="en-US" dirty="0" smtClean="0"/>
              <a:t>）</a:t>
            </a:r>
            <a:r>
              <a:rPr lang="zh-CN" altLang="en-US" dirty="0"/>
              <a:t>坎雷渔业</a:t>
            </a:r>
            <a:r>
              <a:rPr lang="zh-CN" altLang="en-US" dirty="0" smtClean="0"/>
              <a:t>公司投资决策；（</a:t>
            </a:r>
            <a:r>
              <a:rPr lang="en-US" altLang="zh-CN" dirty="0" smtClean="0"/>
              <a:t>3</a:t>
            </a:r>
            <a:r>
              <a:rPr lang="zh-CN" altLang="en-US" dirty="0" smtClean="0"/>
              <a:t>）维修站排队仿真。</a:t>
            </a:r>
            <a:endParaRPr lang="zh-CN" altLang="en-US" dirty="0"/>
          </a:p>
          <a:p>
            <a:pPr>
              <a:lnSpc>
                <a:spcPct val="125000"/>
              </a:lnSpc>
              <a:buSzPct val="90000"/>
              <a:buFont typeface="Wingdings" panose="05000000000000000000" pitchFamily="2" charset="2"/>
              <a:buChar char="Ø"/>
            </a:pPr>
            <a:r>
              <a:rPr lang="en-US" altLang="zh-CN" dirty="0"/>
              <a:t>3</a:t>
            </a:r>
            <a:r>
              <a:rPr lang="zh-CN" altLang="en-US" dirty="0"/>
              <a:t>、小队分组完成，要求提交电子版</a:t>
            </a:r>
            <a:r>
              <a:rPr lang="zh-CN" altLang="en-US" dirty="0" smtClean="0"/>
              <a:t>到</a:t>
            </a:r>
            <a:r>
              <a:rPr lang="en-US" altLang="zh-CN" b="1" dirty="0" smtClean="0">
                <a:solidFill>
                  <a:srgbClr val="FF0000"/>
                </a:solidFill>
              </a:rPr>
              <a:t>ahualian@126.com</a:t>
            </a:r>
            <a:r>
              <a:rPr lang="zh-CN" altLang="en-US" dirty="0"/>
              <a:t>。</a:t>
            </a:r>
          </a:p>
          <a:p>
            <a:pPr>
              <a:lnSpc>
                <a:spcPct val="125000"/>
              </a:lnSpc>
              <a:buSzPct val="90000"/>
              <a:buFont typeface="Wingdings" panose="05000000000000000000" pitchFamily="2" charset="2"/>
              <a:buChar char="Ø"/>
            </a:pPr>
            <a:r>
              <a:rPr lang="en-US" altLang="zh-CN" dirty="0"/>
              <a:t>4</a:t>
            </a:r>
            <a:r>
              <a:rPr lang="zh-CN" altLang="en-US" dirty="0" smtClean="0"/>
              <a:t>、论文采用学校课程报告封面</a:t>
            </a:r>
            <a:r>
              <a:rPr lang="zh-CN" altLang="en-US" dirty="0"/>
              <a:t>，</a:t>
            </a:r>
            <a:r>
              <a:rPr lang="zh-CN" altLang="en-US" dirty="0" smtClean="0"/>
              <a:t>封面注明各</a:t>
            </a:r>
            <a:r>
              <a:rPr lang="zh-CN" altLang="en-US" dirty="0"/>
              <a:t>成员学号、姓名等信息，文件名和邮件主题统一采用</a:t>
            </a:r>
            <a:r>
              <a:rPr lang="zh-CN" altLang="en-US" dirty="0" smtClean="0"/>
              <a:t>：</a:t>
            </a:r>
            <a:r>
              <a:rPr lang="zh-CN" altLang="en-US" dirty="0" smtClean="0">
                <a:solidFill>
                  <a:srgbClr val="FF0000"/>
                </a:solidFill>
              </a:rPr>
              <a:t>蒙特卡罗模拟</a:t>
            </a:r>
            <a:r>
              <a:rPr lang="en-US" altLang="zh-CN" dirty="0" smtClean="0">
                <a:solidFill>
                  <a:srgbClr val="FF0000"/>
                </a:solidFill>
              </a:rPr>
              <a:t>-</a:t>
            </a:r>
            <a:r>
              <a:rPr lang="zh-CN" altLang="en-US" dirty="0">
                <a:solidFill>
                  <a:srgbClr val="FF0000"/>
                </a:solidFill>
              </a:rPr>
              <a:t>张三（</a:t>
            </a:r>
            <a:r>
              <a:rPr lang="en-US" altLang="zh-CN" dirty="0">
                <a:solidFill>
                  <a:srgbClr val="FF0000"/>
                </a:solidFill>
              </a:rPr>
              <a:t>X</a:t>
            </a:r>
            <a:r>
              <a:rPr lang="zh-CN" altLang="en-US" dirty="0">
                <a:solidFill>
                  <a:srgbClr val="FF0000"/>
                </a:solidFill>
              </a:rPr>
              <a:t>班级</a:t>
            </a:r>
            <a:r>
              <a:rPr lang="en-US" altLang="zh-CN" dirty="0">
                <a:solidFill>
                  <a:srgbClr val="FF0000"/>
                </a:solidFill>
              </a:rPr>
              <a:t>XX</a:t>
            </a:r>
            <a:r>
              <a:rPr lang="zh-CN" altLang="en-US" dirty="0">
                <a:solidFill>
                  <a:srgbClr val="FF0000"/>
                </a:solidFill>
              </a:rPr>
              <a:t>编号）</a:t>
            </a:r>
            <a:r>
              <a:rPr lang="en-US" altLang="zh-CN" dirty="0">
                <a:solidFill>
                  <a:srgbClr val="FF0000"/>
                </a:solidFill>
              </a:rPr>
              <a:t>-</a:t>
            </a:r>
            <a:r>
              <a:rPr lang="zh-CN" altLang="en-US" dirty="0">
                <a:solidFill>
                  <a:srgbClr val="FF0000"/>
                </a:solidFill>
              </a:rPr>
              <a:t>李四（</a:t>
            </a:r>
            <a:r>
              <a:rPr lang="en-US" altLang="zh-CN" dirty="0">
                <a:solidFill>
                  <a:srgbClr val="FF0000"/>
                </a:solidFill>
              </a:rPr>
              <a:t>X</a:t>
            </a:r>
            <a:r>
              <a:rPr lang="zh-CN" altLang="en-US" dirty="0">
                <a:solidFill>
                  <a:srgbClr val="FF0000"/>
                </a:solidFill>
              </a:rPr>
              <a:t>班级</a:t>
            </a:r>
            <a:r>
              <a:rPr lang="en-US" altLang="zh-CN" dirty="0">
                <a:solidFill>
                  <a:srgbClr val="FF0000"/>
                </a:solidFill>
              </a:rPr>
              <a:t>XX</a:t>
            </a:r>
            <a:r>
              <a:rPr lang="zh-CN" altLang="en-US" dirty="0">
                <a:solidFill>
                  <a:srgbClr val="FF0000"/>
                </a:solidFill>
              </a:rPr>
              <a:t>编号）</a:t>
            </a:r>
            <a:r>
              <a:rPr lang="en-US" altLang="zh-CN" dirty="0">
                <a:solidFill>
                  <a:srgbClr val="FF0000"/>
                </a:solidFill>
              </a:rPr>
              <a:t>-</a:t>
            </a:r>
            <a:r>
              <a:rPr lang="zh-CN" altLang="en-US" dirty="0">
                <a:solidFill>
                  <a:srgbClr val="FF0000"/>
                </a:solidFill>
              </a:rPr>
              <a:t>王五（</a:t>
            </a:r>
            <a:r>
              <a:rPr lang="en-US" altLang="zh-CN" dirty="0">
                <a:solidFill>
                  <a:srgbClr val="FF0000"/>
                </a:solidFill>
              </a:rPr>
              <a:t>X</a:t>
            </a:r>
            <a:r>
              <a:rPr lang="zh-CN" altLang="en-US" dirty="0">
                <a:solidFill>
                  <a:srgbClr val="FF0000"/>
                </a:solidFill>
              </a:rPr>
              <a:t>班级</a:t>
            </a:r>
            <a:r>
              <a:rPr lang="en-US" altLang="zh-CN" dirty="0">
                <a:solidFill>
                  <a:srgbClr val="FF0000"/>
                </a:solidFill>
              </a:rPr>
              <a:t>XX</a:t>
            </a:r>
            <a:r>
              <a:rPr lang="zh-CN" altLang="en-US" dirty="0">
                <a:solidFill>
                  <a:srgbClr val="FF0000"/>
                </a:solidFill>
              </a:rPr>
              <a:t>编号）</a:t>
            </a:r>
            <a:r>
              <a:rPr lang="zh-CN" altLang="en-US" dirty="0"/>
              <a:t>。</a:t>
            </a:r>
          </a:p>
          <a:p>
            <a:pPr>
              <a:buSzPct val="90000"/>
              <a:buFont typeface="Wingdings" panose="05000000000000000000" pitchFamily="2" charset="2"/>
              <a:buChar char="Ø"/>
            </a:pPr>
            <a:endParaRPr lang="en-US" altLang="zh-CN" dirty="0" smtClean="0"/>
          </a:p>
          <a:p>
            <a:pPr>
              <a:buSzPct val="90000"/>
              <a:buFont typeface="Wingdings" panose="05000000000000000000" pitchFamily="2" charset="2"/>
              <a:buChar char="Ø"/>
            </a:pPr>
            <a:endParaRPr lang="zh-CN" altLang="en-US" dirty="0"/>
          </a:p>
          <a:p>
            <a:endParaRPr lang="zh-CN" altLang="en-US" dirty="0"/>
          </a:p>
          <a:p>
            <a:endParaRPr lang="zh-CN" altLang="en-US" dirty="0"/>
          </a:p>
        </p:txBody>
      </p:sp>
    </p:spTree>
    <p:extLst>
      <p:ext uri="{BB962C8B-B14F-4D97-AF65-F5344CB8AC3E}">
        <p14:creationId xmlns:p14="http://schemas.microsoft.com/office/powerpoint/2010/main" val="3946180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827" name="Group 3"/>
          <p:cNvGrpSpPr>
            <a:grpSpLocks/>
          </p:cNvGrpSpPr>
          <p:nvPr/>
        </p:nvGrpSpPr>
        <p:grpSpPr bwMode="auto">
          <a:xfrm>
            <a:off x="0" y="863600"/>
            <a:ext cx="4314825" cy="1979613"/>
            <a:chOff x="2852" y="1905"/>
            <a:chExt cx="2718" cy="1247"/>
          </a:xfrm>
        </p:grpSpPr>
        <p:sp>
          <p:nvSpPr>
            <p:cNvPr id="205828" name="Line 4"/>
            <p:cNvSpPr>
              <a:spLocks noChangeShapeType="1"/>
            </p:cNvSpPr>
            <p:nvPr/>
          </p:nvSpPr>
          <p:spPr bwMode="auto">
            <a:xfrm rot="20995100" flipH="1">
              <a:off x="4326" y="2017"/>
              <a:ext cx="60" cy="31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829" name="Text Box 5"/>
            <p:cNvSpPr txBox="1">
              <a:spLocks noChangeArrowheads="1"/>
            </p:cNvSpPr>
            <p:nvPr/>
          </p:nvSpPr>
          <p:spPr bwMode="auto">
            <a:xfrm>
              <a:off x="3957" y="2897"/>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x</a:t>
              </a:r>
            </a:p>
          </p:txBody>
        </p:sp>
        <p:sp>
          <p:nvSpPr>
            <p:cNvPr id="205830" name="Text Box 6"/>
            <p:cNvSpPr txBox="1">
              <a:spLocks noChangeArrowheads="1"/>
            </p:cNvSpPr>
            <p:nvPr/>
          </p:nvSpPr>
          <p:spPr bwMode="auto">
            <a:xfrm>
              <a:off x="4354" y="1905"/>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y</a:t>
              </a:r>
            </a:p>
          </p:txBody>
        </p:sp>
        <p:sp>
          <p:nvSpPr>
            <p:cNvPr id="205831" name="Line 7"/>
            <p:cNvSpPr>
              <a:spLocks noChangeShapeType="1"/>
            </p:cNvSpPr>
            <p:nvPr/>
          </p:nvSpPr>
          <p:spPr bwMode="auto">
            <a:xfrm flipH="1">
              <a:off x="4099" y="2755"/>
              <a:ext cx="226"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32" name="Text Box 8"/>
            <p:cNvSpPr txBox="1">
              <a:spLocks noChangeArrowheads="1"/>
            </p:cNvSpPr>
            <p:nvPr/>
          </p:nvSpPr>
          <p:spPr bwMode="auto">
            <a:xfrm>
              <a:off x="4354" y="2670"/>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a:t>0</a:t>
              </a:r>
            </a:p>
          </p:txBody>
        </p:sp>
        <p:sp>
          <p:nvSpPr>
            <p:cNvPr id="205833" name="Text Box 9"/>
            <p:cNvSpPr txBox="1">
              <a:spLocks noChangeArrowheads="1"/>
            </p:cNvSpPr>
            <p:nvPr/>
          </p:nvSpPr>
          <p:spPr bwMode="auto">
            <a:xfrm>
              <a:off x="2852" y="2727"/>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z</a:t>
              </a:r>
            </a:p>
          </p:txBody>
        </p:sp>
        <p:sp>
          <p:nvSpPr>
            <p:cNvPr id="205834" name="Line 10"/>
            <p:cNvSpPr>
              <a:spLocks noChangeShapeType="1"/>
            </p:cNvSpPr>
            <p:nvPr/>
          </p:nvSpPr>
          <p:spPr bwMode="auto">
            <a:xfrm rot="-75166" flipH="1" flipV="1">
              <a:off x="3078" y="2727"/>
              <a:ext cx="2492"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35" name="Arc 11"/>
            <p:cNvSpPr>
              <a:spLocks/>
            </p:cNvSpPr>
            <p:nvPr/>
          </p:nvSpPr>
          <p:spPr bwMode="auto">
            <a:xfrm rot="21524834" flipH="1">
              <a:off x="3157" y="2360"/>
              <a:ext cx="258" cy="792"/>
            </a:xfrm>
            <a:custGeom>
              <a:avLst/>
              <a:gdLst>
                <a:gd name="G0" fmla="+- 0 0 0"/>
                <a:gd name="G1" fmla="+- 21589 0 0"/>
                <a:gd name="G2" fmla="+- 21600 0 0"/>
                <a:gd name="T0" fmla="*/ 692 w 21600"/>
                <a:gd name="T1" fmla="*/ 0 h 43138"/>
                <a:gd name="T2" fmla="*/ 1489 w 21600"/>
                <a:gd name="T3" fmla="*/ 43138 h 43138"/>
                <a:gd name="T4" fmla="*/ 0 w 21600"/>
                <a:gd name="T5" fmla="*/ 21589 h 43138"/>
              </a:gdLst>
              <a:ahLst/>
              <a:cxnLst>
                <a:cxn ang="0">
                  <a:pos x="T0" y="T1"/>
                </a:cxn>
                <a:cxn ang="0">
                  <a:pos x="T2" y="T3"/>
                </a:cxn>
                <a:cxn ang="0">
                  <a:pos x="T4" y="T5"/>
                </a:cxn>
              </a:cxnLst>
              <a:rect l="0" t="0" r="r" b="b"/>
              <a:pathLst>
                <a:path w="21600" h="43138" fill="none" extrusionOk="0">
                  <a:moveTo>
                    <a:pt x="691" y="0"/>
                  </a:moveTo>
                  <a:cubicBezTo>
                    <a:pt x="12345" y="373"/>
                    <a:pt x="21600" y="9929"/>
                    <a:pt x="21600" y="21589"/>
                  </a:cubicBezTo>
                  <a:cubicBezTo>
                    <a:pt x="21600" y="32940"/>
                    <a:pt x="12813" y="42355"/>
                    <a:pt x="1488" y="43137"/>
                  </a:cubicBezTo>
                </a:path>
                <a:path w="21600" h="43138" stroke="0" extrusionOk="0">
                  <a:moveTo>
                    <a:pt x="691" y="0"/>
                  </a:moveTo>
                  <a:cubicBezTo>
                    <a:pt x="12345" y="373"/>
                    <a:pt x="21600" y="9929"/>
                    <a:pt x="21600" y="21589"/>
                  </a:cubicBezTo>
                  <a:cubicBezTo>
                    <a:pt x="21600" y="32940"/>
                    <a:pt x="12813" y="42355"/>
                    <a:pt x="1488" y="43137"/>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836" name="Line 12"/>
            <p:cNvSpPr>
              <a:spLocks noChangeShapeType="1"/>
            </p:cNvSpPr>
            <p:nvPr/>
          </p:nvSpPr>
          <p:spPr bwMode="auto">
            <a:xfrm rot="-75166" flipH="1" flipV="1">
              <a:off x="3401" y="2322"/>
              <a:ext cx="1890" cy="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37" name="Line 13"/>
            <p:cNvSpPr>
              <a:spLocks noChangeShapeType="1"/>
            </p:cNvSpPr>
            <p:nvPr/>
          </p:nvSpPr>
          <p:spPr bwMode="auto">
            <a:xfrm rot="-75166" flipH="1" flipV="1">
              <a:off x="3419" y="3112"/>
              <a:ext cx="1890" cy="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38" name="Arc 14"/>
            <p:cNvSpPr>
              <a:spLocks/>
            </p:cNvSpPr>
            <p:nvPr/>
          </p:nvSpPr>
          <p:spPr bwMode="auto">
            <a:xfrm rot="10724834" flipH="1">
              <a:off x="5287" y="2318"/>
              <a:ext cx="258" cy="792"/>
            </a:xfrm>
            <a:custGeom>
              <a:avLst/>
              <a:gdLst>
                <a:gd name="G0" fmla="+- 0 0 0"/>
                <a:gd name="G1" fmla="+- 21589 0 0"/>
                <a:gd name="G2" fmla="+- 21600 0 0"/>
                <a:gd name="T0" fmla="*/ 692 w 21600"/>
                <a:gd name="T1" fmla="*/ 0 h 43138"/>
                <a:gd name="T2" fmla="*/ 1489 w 21600"/>
                <a:gd name="T3" fmla="*/ 43138 h 43138"/>
                <a:gd name="T4" fmla="*/ 0 w 21600"/>
                <a:gd name="T5" fmla="*/ 21589 h 43138"/>
              </a:gdLst>
              <a:ahLst/>
              <a:cxnLst>
                <a:cxn ang="0">
                  <a:pos x="T0" y="T1"/>
                </a:cxn>
                <a:cxn ang="0">
                  <a:pos x="T2" y="T3"/>
                </a:cxn>
                <a:cxn ang="0">
                  <a:pos x="T4" y="T5"/>
                </a:cxn>
              </a:cxnLst>
              <a:rect l="0" t="0" r="r" b="b"/>
              <a:pathLst>
                <a:path w="21600" h="43138" fill="none" extrusionOk="0">
                  <a:moveTo>
                    <a:pt x="691" y="0"/>
                  </a:moveTo>
                  <a:cubicBezTo>
                    <a:pt x="12345" y="373"/>
                    <a:pt x="21600" y="9929"/>
                    <a:pt x="21600" y="21589"/>
                  </a:cubicBezTo>
                  <a:cubicBezTo>
                    <a:pt x="21600" y="32940"/>
                    <a:pt x="12813" y="42355"/>
                    <a:pt x="1488" y="43137"/>
                  </a:cubicBezTo>
                </a:path>
                <a:path w="21600" h="43138" stroke="0" extrusionOk="0">
                  <a:moveTo>
                    <a:pt x="691" y="0"/>
                  </a:moveTo>
                  <a:cubicBezTo>
                    <a:pt x="12345" y="373"/>
                    <a:pt x="21600" y="9929"/>
                    <a:pt x="21600" y="21589"/>
                  </a:cubicBezTo>
                  <a:cubicBezTo>
                    <a:pt x="21600" y="32940"/>
                    <a:pt x="12813" y="42355"/>
                    <a:pt x="1488" y="43137"/>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839" name="Line 15"/>
            <p:cNvSpPr>
              <a:spLocks noChangeShapeType="1"/>
            </p:cNvSpPr>
            <p:nvPr/>
          </p:nvSpPr>
          <p:spPr bwMode="auto">
            <a:xfrm rot="529734">
              <a:off x="3673" y="2049"/>
              <a:ext cx="85" cy="51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40" name="Line 16"/>
            <p:cNvSpPr>
              <a:spLocks noChangeShapeType="1"/>
            </p:cNvSpPr>
            <p:nvPr/>
          </p:nvSpPr>
          <p:spPr bwMode="auto">
            <a:xfrm rot="529734">
              <a:off x="3674" y="2557"/>
              <a:ext cx="105" cy="56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41" name="Text Box 17"/>
            <p:cNvSpPr txBox="1">
              <a:spLocks noChangeArrowheads="1"/>
            </p:cNvSpPr>
            <p:nvPr/>
          </p:nvSpPr>
          <p:spPr bwMode="auto">
            <a:xfrm rot="529734">
              <a:off x="3702" y="2840"/>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solidFill>
                    <a:srgbClr val="FF0000"/>
                  </a:solidFill>
                </a:rPr>
                <a:t>h</a:t>
              </a:r>
            </a:p>
          </p:txBody>
        </p:sp>
        <p:sp>
          <p:nvSpPr>
            <p:cNvPr id="205842" name="Line 18"/>
            <p:cNvSpPr>
              <a:spLocks noChangeShapeType="1"/>
            </p:cNvSpPr>
            <p:nvPr/>
          </p:nvSpPr>
          <p:spPr bwMode="auto">
            <a:xfrm>
              <a:off x="4354" y="2273"/>
              <a:ext cx="29" cy="85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43" name="Line 19"/>
            <p:cNvSpPr>
              <a:spLocks noChangeShapeType="1"/>
            </p:cNvSpPr>
            <p:nvPr/>
          </p:nvSpPr>
          <p:spPr bwMode="auto">
            <a:xfrm flipH="1">
              <a:off x="2937" y="2755"/>
              <a:ext cx="19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844" name="Group 20"/>
          <p:cNvGrpSpPr>
            <a:grpSpLocks/>
          </p:cNvGrpSpPr>
          <p:nvPr/>
        </p:nvGrpSpPr>
        <p:grpSpPr bwMode="auto">
          <a:xfrm>
            <a:off x="4572000" y="822325"/>
            <a:ext cx="4302125" cy="2157413"/>
            <a:chOff x="0" y="601"/>
            <a:chExt cx="2710" cy="1359"/>
          </a:xfrm>
        </p:grpSpPr>
        <p:sp>
          <p:nvSpPr>
            <p:cNvPr id="205845" name="Line 21"/>
            <p:cNvSpPr>
              <a:spLocks noChangeShapeType="1"/>
            </p:cNvSpPr>
            <p:nvPr/>
          </p:nvSpPr>
          <p:spPr bwMode="auto">
            <a:xfrm rot="-604900" flipH="1" flipV="1">
              <a:off x="218" y="1390"/>
              <a:ext cx="2492"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46" name="Arc 22"/>
            <p:cNvSpPr>
              <a:spLocks/>
            </p:cNvSpPr>
            <p:nvPr/>
          </p:nvSpPr>
          <p:spPr bwMode="auto">
            <a:xfrm rot="20995100" flipH="1">
              <a:off x="324" y="1168"/>
              <a:ext cx="258" cy="792"/>
            </a:xfrm>
            <a:custGeom>
              <a:avLst/>
              <a:gdLst>
                <a:gd name="G0" fmla="+- 0 0 0"/>
                <a:gd name="G1" fmla="+- 21589 0 0"/>
                <a:gd name="G2" fmla="+- 21600 0 0"/>
                <a:gd name="T0" fmla="*/ 692 w 21600"/>
                <a:gd name="T1" fmla="*/ 0 h 43138"/>
                <a:gd name="T2" fmla="*/ 1489 w 21600"/>
                <a:gd name="T3" fmla="*/ 43138 h 43138"/>
                <a:gd name="T4" fmla="*/ 0 w 21600"/>
                <a:gd name="T5" fmla="*/ 21589 h 43138"/>
              </a:gdLst>
              <a:ahLst/>
              <a:cxnLst>
                <a:cxn ang="0">
                  <a:pos x="T0" y="T1"/>
                </a:cxn>
                <a:cxn ang="0">
                  <a:pos x="T2" y="T3"/>
                </a:cxn>
                <a:cxn ang="0">
                  <a:pos x="T4" y="T5"/>
                </a:cxn>
              </a:cxnLst>
              <a:rect l="0" t="0" r="r" b="b"/>
              <a:pathLst>
                <a:path w="21600" h="43138" fill="none" extrusionOk="0">
                  <a:moveTo>
                    <a:pt x="691" y="0"/>
                  </a:moveTo>
                  <a:cubicBezTo>
                    <a:pt x="12345" y="373"/>
                    <a:pt x="21600" y="9929"/>
                    <a:pt x="21600" y="21589"/>
                  </a:cubicBezTo>
                  <a:cubicBezTo>
                    <a:pt x="21600" y="32940"/>
                    <a:pt x="12813" y="42355"/>
                    <a:pt x="1488" y="43137"/>
                  </a:cubicBezTo>
                </a:path>
                <a:path w="21600" h="43138" stroke="0" extrusionOk="0">
                  <a:moveTo>
                    <a:pt x="691" y="0"/>
                  </a:moveTo>
                  <a:cubicBezTo>
                    <a:pt x="12345" y="373"/>
                    <a:pt x="21600" y="9929"/>
                    <a:pt x="21600" y="21589"/>
                  </a:cubicBezTo>
                  <a:cubicBezTo>
                    <a:pt x="21600" y="32940"/>
                    <a:pt x="12813" y="42355"/>
                    <a:pt x="1488" y="43137"/>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847" name="Line 23"/>
            <p:cNvSpPr>
              <a:spLocks noChangeShapeType="1"/>
            </p:cNvSpPr>
            <p:nvPr/>
          </p:nvSpPr>
          <p:spPr bwMode="auto">
            <a:xfrm rot="-604900" flipH="1" flipV="1">
              <a:off x="490" y="972"/>
              <a:ext cx="1890" cy="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48" name="Line 24"/>
            <p:cNvSpPr>
              <a:spLocks noChangeShapeType="1"/>
            </p:cNvSpPr>
            <p:nvPr/>
          </p:nvSpPr>
          <p:spPr bwMode="auto">
            <a:xfrm rot="-604900" flipH="1" flipV="1">
              <a:off x="629" y="1750"/>
              <a:ext cx="1890" cy="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49" name="Arc 25"/>
            <p:cNvSpPr>
              <a:spLocks/>
            </p:cNvSpPr>
            <p:nvPr/>
          </p:nvSpPr>
          <p:spPr bwMode="auto">
            <a:xfrm rot="10195100" flipH="1">
              <a:off x="2422" y="799"/>
              <a:ext cx="258" cy="792"/>
            </a:xfrm>
            <a:custGeom>
              <a:avLst/>
              <a:gdLst>
                <a:gd name="G0" fmla="+- 0 0 0"/>
                <a:gd name="G1" fmla="+- 21589 0 0"/>
                <a:gd name="G2" fmla="+- 21600 0 0"/>
                <a:gd name="T0" fmla="*/ 692 w 21600"/>
                <a:gd name="T1" fmla="*/ 0 h 43138"/>
                <a:gd name="T2" fmla="*/ 1489 w 21600"/>
                <a:gd name="T3" fmla="*/ 43138 h 43138"/>
                <a:gd name="T4" fmla="*/ 0 w 21600"/>
                <a:gd name="T5" fmla="*/ 21589 h 43138"/>
              </a:gdLst>
              <a:ahLst/>
              <a:cxnLst>
                <a:cxn ang="0">
                  <a:pos x="T0" y="T1"/>
                </a:cxn>
                <a:cxn ang="0">
                  <a:pos x="T2" y="T3"/>
                </a:cxn>
                <a:cxn ang="0">
                  <a:pos x="T4" y="T5"/>
                </a:cxn>
              </a:cxnLst>
              <a:rect l="0" t="0" r="r" b="b"/>
              <a:pathLst>
                <a:path w="21600" h="43138" fill="none" extrusionOk="0">
                  <a:moveTo>
                    <a:pt x="691" y="0"/>
                  </a:moveTo>
                  <a:cubicBezTo>
                    <a:pt x="12345" y="373"/>
                    <a:pt x="21600" y="9929"/>
                    <a:pt x="21600" y="21589"/>
                  </a:cubicBezTo>
                  <a:cubicBezTo>
                    <a:pt x="21600" y="32940"/>
                    <a:pt x="12813" y="42355"/>
                    <a:pt x="1488" y="43137"/>
                  </a:cubicBezTo>
                </a:path>
                <a:path w="21600" h="43138" stroke="0" extrusionOk="0">
                  <a:moveTo>
                    <a:pt x="691" y="0"/>
                  </a:moveTo>
                  <a:cubicBezTo>
                    <a:pt x="12345" y="373"/>
                    <a:pt x="21600" y="9929"/>
                    <a:pt x="21600" y="21589"/>
                  </a:cubicBezTo>
                  <a:cubicBezTo>
                    <a:pt x="21600" y="32940"/>
                    <a:pt x="12813" y="42355"/>
                    <a:pt x="1488" y="43137"/>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850" name="Line 26"/>
            <p:cNvSpPr>
              <a:spLocks noChangeShapeType="1"/>
            </p:cNvSpPr>
            <p:nvPr/>
          </p:nvSpPr>
          <p:spPr bwMode="auto">
            <a:xfrm>
              <a:off x="607" y="1933"/>
              <a:ext cx="1644"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1" name="Text Box 27"/>
            <p:cNvSpPr txBox="1">
              <a:spLocks noChangeArrowheads="1"/>
            </p:cNvSpPr>
            <p:nvPr/>
          </p:nvSpPr>
          <p:spPr bwMode="auto">
            <a:xfrm>
              <a:off x="1323" y="1706"/>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l-GR" altLang="zh-CN" sz="2000" b="1" i="1"/>
                <a:t>α</a:t>
              </a:r>
              <a:endParaRPr kumimoji="0" lang="en-US" altLang="zh-CN" sz="2000" b="1" i="1"/>
            </a:p>
          </p:txBody>
        </p:sp>
        <p:sp>
          <p:nvSpPr>
            <p:cNvPr id="205852" name="Line 28"/>
            <p:cNvSpPr>
              <a:spLocks noChangeShapeType="1"/>
            </p:cNvSpPr>
            <p:nvPr/>
          </p:nvSpPr>
          <p:spPr bwMode="auto">
            <a:xfrm>
              <a:off x="754" y="743"/>
              <a:ext cx="113" cy="56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3" name="Line 29"/>
            <p:cNvSpPr>
              <a:spLocks noChangeShapeType="1"/>
            </p:cNvSpPr>
            <p:nvPr/>
          </p:nvSpPr>
          <p:spPr bwMode="auto">
            <a:xfrm>
              <a:off x="867" y="1310"/>
              <a:ext cx="115" cy="56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4" name="Text Box 30"/>
            <p:cNvSpPr txBox="1">
              <a:spLocks noChangeArrowheads="1"/>
            </p:cNvSpPr>
            <p:nvPr/>
          </p:nvSpPr>
          <p:spPr bwMode="auto">
            <a:xfrm>
              <a:off x="947" y="1593"/>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solidFill>
                    <a:srgbClr val="FF0000"/>
                  </a:solidFill>
                </a:rPr>
                <a:t>h</a:t>
              </a:r>
            </a:p>
          </p:txBody>
        </p:sp>
        <p:sp>
          <p:nvSpPr>
            <p:cNvPr id="205855" name="Line 31"/>
            <p:cNvSpPr>
              <a:spLocks noChangeShapeType="1"/>
            </p:cNvSpPr>
            <p:nvPr/>
          </p:nvSpPr>
          <p:spPr bwMode="auto">
            <a:xfrm rot="604900" flipH="1">
              <a:off x="130" y="1565"/>
              <a:ext cx="197" cy="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56" name="Line 32"/>
            <p:cNvSpPr>
              <a:spLocks noChangeShapeType="1"/>
            </p:cNvSpPr>
            <p:nvPr/>
          </p:nvSpPr>
          <p:spPr bwMode="auto">
            <a:xfrm>
              <a:off x="1377" y="941"/>
              <a:ext cx="171" cy="85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7" name="Line 33"/>
            <p:cNvSpPr>
              <a:spLocks noChangeShapeType="1"/>
            </p:cNvSpPr>
            <p:nvPr/>
          </p:nvSpPr>
          <p:spPr bwMode="auto">
            <a:xfrm rot="-604900">
              <a:off x="1349" y="714"/>
              <a:ext cx="0" cy="28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858" name="Line 34"/>
            <p:cNvSpPr>
              <a:spLocks noChangeShapeType="1"/>
            </p:cNvSpPr>
            <p:nvPr/>
          </p:nvSpPr>
          <p:spPr bwMode="auto">
            <a:xfrm flipH="1">
              <a:off x="1207" y="1423"/>
              <a:ext cx="226"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9" name="Text Box 35"/>
            <p:cNvSpPr txBox="1">
              <a:spLocks noChangeArrowheads="1"/>
            </p:cNvSpPr>
            <p:nvPr/>
          </p:nvSpPr>
          <p:spPr bwMode="auto">
            <a:xfrm>
              <a:off x="1406" y="601"/>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Y</a:t>
              </a:r>
            </a:p>
          </p:txBody>
        </p:sp>
        <p:sp>
          <p:nvSpPr>
            <p:cNvPr id="205860" name="Text Box 36"/>
            <p:cNvSpPr txBox="1">
              <a:spLocks noChangeArrowheads="1"/>
            </p:cNvSpPr>
            <p:nvPr/>
          </p:nvSpPr>
          <p:spPr bwMode="auto">
            <a:xfrm>
              <a:off x="0" y="1650"/>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Z</a:t>
              </a:r>
            </a:p>
          </p:txBody>
        </p:sp>
        <p:sp>
          <p:nvSpPr>
            <p:cNvPr id="205861" name="Text Box 37"/>
            <p:cNvSpPr txBox="1">
              <a:spLocks noChangeArrowheads="1"/>
            </p:cNvSpPr>
            <p:nvPr/>
          </p:nvSpPr>
          <p:spPr bwMode="auto">
            <a:xfrm>
              <a:off x="1207" y="1565"/>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X</a:t>
              </a:r>
            </a:p>
          </p:txBody>
        </p:sp>
        <p:sp>
          <p:nvSpPr>
            <p:cNvPr id="205862" name="Text Box 38"/>
            <p:cNvSpPr txBox="1">
              <a:spLocks noChangeArrowheads="1"/>
            </p:cNvSpPr>
            <p:nvPr/>
          </p:nvSpPr>
          <p:spPr bwMode="auto">
            <a:xfrm>
              <a:off x="1456" y="1315"/>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a:t>0</a:t>
              </a:r>
            </a:p>
          </p:txBody>
        </p:sp>
      </p:grpSp>
      <p:sp>
        <p:nvSpPr>
          <p:cNvPr id="205863" name="Text Box 39"/>
          <p:cNvSpPr txBox="1">
            <a:spLocks noChangeArrowheads="1"/>
          </p:cNvSpPr>
          <p:nvPr/>
        </p:nvSpPr>
        <p:spPr bwMode="auto">
          <a:xfrm>
            <a:off x="1241425" y="3159125"/>
            <a:ext cx="2251075" cy="36933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b="1" dirty="0"/>
              <a:t>绕</a:t>
            </a:r>
            <a:r>
              <a:rPr kumimoji="0" lang="en-US" altLang="zh-CN" b="1" i="1" dirty="0"/>
              <a:t>x</a:t>
            </a:r>
            <a:r>
              <a:rPr kumimoji="0" lang="zh-CN" altLang="en-US" b="1" dirty="0"/>
              <a:t>轴转动</a:t>
            </a:r>
            <a:r>
              <a:rPr kumimoji="0" lang="el-GR" altLang="zh-CN" b="1" i="1" dirty="0">
                <a:cs typeface="Times New Roman" panose="02020603050405020304" pitchFamily="18" charset="0"/>
              </a:rPr>
              <a:t>α</a:t>
            </a:r>
          </a:p>
        </p:txBody>
      </p:sp>
      <p:sp>
        <p:nvSpPr>
          <p:cNvPr id="205864" name="Text Box 40"/>
          <p:cNvSpPr txBox="1">
            <a:spLocks noChangeArrowheads="1"/>
          </p:cNvSpPr>
          <p:nvPr/>
        </p:nvSpPr>
        <p:spPr bwMode="auto">
          <a:xfrm>
            <a:off x="5786438" y="3159125"/>
            <a:ext cx="2611437" cy="369332"/>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b="1"/>
              <a:t>绕</a:t>
            </a:r>
            <a:r>
              <a:rPr kumimoji="0" lang="en-US" altLang="zh-CN" b="1" i="1"/>
              <a:t>z</a:t>
            </a:r>
            <a:r>
              <a:rPr kumimoji="0" lang="zh-CN" altLang="en-US" b="1"/>
              <a:t>轴转动</a:t>
            </a:r>
            <a:r>
              <a:rPr kumimoji="0" lang="el-GR" altLang="zh-CN" b="1" i="1">
                <a:cs typeface="Times New Roman" panose="02020603050405020304" pitchFamily="18" charset="0"/>
              </a:rPr>
              <a:t>β</a:t>
            </a:r>
          </a:p>
        </p:txBody>
      </p:sp>
      <p:graphicFrame>
        <p:nvGraphicFramePr>
          <p:cNvPr id="205865" name="Object 41"/>
          <p:cNvGraphicFramePr>
            <a:graphicFrameLocks noChangeAspect="1"/>
          </p:cNvGraphicFramePr>
          <p:nvPr>
            <p:extLst>
              <p:ext uri="{D42A27DB-BD31-4B8C-83A1-F6EECF244321}">
                <p14:modId xmlns:p14="http://schemas.microsoft.com/office/powerpoint/2010/main" val="1797453593"/>
              </p:ext>
            </p:extLst>
          </p:nvPr>
        </p:nvGraphicFramePr>
        <p:xfrm>
          <a:off x="84562" y="3747650"/>
          <a:ext cx="4302125" cy="1427163"/>
        </p:xfrm>
        <a:graphic>
          <a:graphicData uri="http://schemas.openxmlformats.org/presentationml/2006/ole">
            <mc:AlternateContent xmlns:mc="http://schemas.openxmlformats.org/markup-compatibility/2006">
              <mc:Choice xmlns:v="urn:schemas-microsoft-com:vml" Requires="v">
                <p:oleObj spid="_x0000_s91171" name="公式" r:id="rId3" imgW="2222280" imgH="711000" progId="Equation.3">
                  <p:embed/>
                </p:oleObj>
              </mc:Choice>
              <mc:Fallback>
                <p:oleObj name="公式" r:id="rId3" imgW="2222280" imgH="711000" progId="Equation.3">
                  <p:embed/>
                  <p:pic>
                    <p:nvPicPr>
                      <p:cNvPr id="205865"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2" y="3747650"/>
                        <a:ext cx="4302125" cy="1427163"/>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66" name="Object 42"/>
          <p:cNvGraphicFramePr>
            <a:graphicFrameLocks noChangeAspect="1"/>
          </p:cNvGraphicFramePr>
          <p:nvPr>
            <p:extLst>
              <p:ext uri="{D42A27DB-BD31-4B8C-83A1-F6EECF244321}">
                <p14:modId xmlns:p14="http://schemas.microsoft.com/office/powerpoint/2010/main" val="3116804137"/>
              </p:ext>
            </p:extLst>
          </p:nvPr>
        </p:nvGraphicFramePr>
        <p:xfrm>
          <a:off x="4510417" y="3749960"/>
          <a:ext cx="4486275" cy="1427163"/>
        </p:xfrm>
        <a:graphic>
          <a:graphicData uri="http://schemas.openxmlformats.org/presentationml/2006/ole">
            <mc:AlternateContent xmlns:mc="http://schemas.openxmlformats.org/markup-compatibility/2006">
              <mc:Choice xmlns:v="urn:schemas-microsoft-com:vml" Requires="v">
                <p:oleObj spid="_x0000_s91172" name="Equation" r:id="rId5" imgW="2323800" imgH="711000" progId="Equation.DSMT4">
                  <p:embed/>
                </p:oleObj>
              </mc:Choice>
              <mc:Fallback>
                <p:oleObj name="Equation" r:id="rId5" imgW="2323800" imgH="711000" progId="Equation.DSMT4">
                  <p:embed/>
                  <p:pic>
                    <p:nvPicPr>
                      <p:cNvPr id="205866"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0417" y="3749960"/>
                        <a:ext cx="4486275" cy="1427163"/>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67" name="Object 43"/>
          <p:cNvGraphicFramePr>
            <a:graphicFrameLocks noChangeAspect="1"/>
          </p:cNvGraphicFramePr>
          <p:nvPr/>
        </p:nvGraphicFramePr>
        <p:xfrm>
          <a:off x="74613" y="5287963"/>
          <a:ext cx="6883400" cy="1427162"/>
        </p:xfrm>
        <a:graphic>
          <a:graphicData uri="http://schemas.openxmlformats.org/presentationml/2006/ole">
            <mc:AlternateContent xmlns:mc="http://schemas.openxmlformats.org/markup-compatibility/2006">
              <mc:Choice xmlns:v="urn:schemas-microsoft-com:vml" Requires="v">
                <p:oleObj spid="_x0000_s91173" name="公式" r:id="rId7" imgW="3555720" imgH="711000" progId="Equation.3">
                  <p:embed/>
                </p:oleObj>
              </mc:Choice>
              <mc:Fallback>
                <p:oleObj name="公式" r:id="rId7" imgW="3555720" imgH="711000" progId="Equation.3">
                  <p:embed/>
                  <p:pic>
                    <p:nvPicPr>
                      <p:cNvPr id="205867"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13" y="5287963"/>
                        <a:ext cx="6883400" cy="1427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68" name="Text Box 44"/>
          <p:cNvSpPr txBox="1">
            <a:spLocks noChangeArrowheads="1"/>
          </p:cNvSpPr>
          <p:nvPr/>
        </p:nvSpPr>
        <p:spPr bwMode="auto">
          <a:xfrm>
            <a:off x="7188308" y="5564048"/>
            <a:ext cx="18351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5000"/>
              </a:lnSpc>
              <a:spcBef>
                <a:spcPct val="50000"/>
              </a:spcBef>
            </a:pPr>
            <a:r>
              <a:rPr kumimoji="0" lang="en-US" altLang="zh-CN" sz="2400" b="1" i="1" dirty="0">
                <a:solidFill>
                  <a:srgbClr val="FF0000"/>
                </a:solidFill>
                <a:latin typeface="Times New Roman" panose="02020603050405020304" pitchFamily="18" charset="0"/>
                <a:cs typeface="Times New Roman" panose="02020603050405020304" pitchFamily="18" charset="0"/>
              </a:rPr>
              <a:t>T</a:t>
            </a:r>
            <a:r>
              <a:rPr kumimoji="0" lang="en-US" altLang="zh-CN" sz="2400" b="1" baseline="-25000" dirty="0">
                <a:solidFill>
                  <a:srgbClr val="FF0000"/>
                </a:solidFill>
                <a:latin typeface="Times New Roman" panose="02020603050405020304" pitchFamily="18" charset="0"/>
                <a:cs typeface="Times New Roman" panose="02020603050405020304" pitchFamily="18" charset="0"/>
              </a:rPr>
              <a:t>2</a:t>
            </a:r>
            <a:r>
              <a:rPr kumimoji="0" lang="en-US" altLang="zh-CN" sz="2400" b="1" i="1" dirty="0">
                <a:solidFill>
                  <a:srgbClr val="FF0000"/>
                </a:solidFill>
                <a:latin typeface="Times New Roman" panose="02020603050405020304" pitchFamily="18" charset="0"/>
                <a:cs typeface="Times New Roman" panose="02020603050405020304" pitchFamily="18" charset="0"/>
              </a:rPr>
              <a:t>T</a:t>
            </a:r>
            <a:r>
              <a:rPr kumimoji="0" lang="en-US" altLang="zh-CN" sz="2400" b="1" baseline="-25000" dirty="0">
                <a:solidFill>
                  <a:srgbClr val="FF0000"/>
                </a:solidFill>
                <a:latin typeface="Times New Roman" panose="02020603050405020304" pitchFamily="18" charset="0"/>
                <a:cs typeface="Times New Roman" panose="02020603050405020304" pitchFamily="18" charset="0"/>
              </a:rPr>
              <a:t>1</a:t>
            </a:r>
            <a:r>
              <a:rPr kumimoji="0" lang="en-US" altLang="zh-CN" sz="2400" b="1" dirty="0">
                <a:solidFill>
                  <a:srgbClr val="FF0000"/>
                </a:solidFill>
                <a:latin typeface="Times New Roman" panose="02020603050405020304" pitchFamily="18" charset="0"/>
                <a:cs typeface="Times New Roman" panose="02020603050405020304" pitchFamily="18" charset="0"/>
              </a:rPr>
              <a:t>= </a:t>
            </a:r>
            <a:r>
              <a:rPr kumimoji="0" lang="en-US" altLang="zh-CN" sz="2400" b="1" i="1" dirty="0" smtClean="0">
                <a:solidFill>
                  <a:srgbClr val="FF0000"/>
                </a:solidFill>
                <a:latin typeface="Times New Roman" panose="02020603050405020304" pitchFamily="18" charset="0"/>
                <a:cs typeface="Times New Roman" panose="02020603050405020304" pitchFamily="18" charset="0"/>
              </a:rPr>
              <a:t>T</a:t>
            </a:r>
            <a:r>
              <a:rPr kumimoji="0" lang="en-US" altLang="zh-CN" sz="2400" b="1" baseline="-25000" dirty="0" smtClean="0">
                <a:solidFill>
                  <a:srgbClr val="FF0000"/>
                </a:solidFill>
                <a:latin typeface="Times New Roman" panose="02020603050405020304" pitchFamily="18" charset="0"/>
                <a:cs typeface="Times New Roman" panose="02020603050405020304" pitchFamily="18" charset="0"/>
              </a:rPr>
              <a:t>1</a:t>
            </a:r>
            <a:r>
              <a:rPr kumimoji="0" lang="en-US" altLang="zh-CN" sz="2400" b="1" i="1" dirty="0" smtClean="0">
                <a:solidFill>
                  <a:srgbClr val="FF0000"/>
                </a:solidFill>
                <a:latin typeface="Times New Roman" panose="02020603050405020304" pitchFamily="18" charset="0"/>
                <a:cs typeface="Times New Roman" panose="02020603050405020304" pitchFamily="18" charset="0"/>
              </a:rPr>
              <a:t>T</a:t>
            </a:r>
            <a:r>
              <a:rPr kumimoji="0" lang="en-US" altLang="zh-CN" sz="2400" b="1" baseline="-25000" dirty="0" smtClean="0">
                <a:solidFill>
                  <a:srgbClr val="FF0000"/>
                </a:solidFill>
                <a:latin typeface="Times New Roman" panose="02020603050405020304" pitchFamily="18" charset="0"/>
                <a:cs typeface="Times New Roman" panose="02020603050405020304" pitchFamily="18" charset="0"/>
              </a:rPr>
              <a:t>2  </a:t>
            </a:r>
            <a:r>
              <a:rPr kumimoji="0" lang="en-US" altLang="zh-CN" sz="2400" b="1" dirty="0">
                <a:solidFill>
                  <a:srgbClr val="FF0000"/>
                </a:solidFill>
                <a:latin typeface="Times New Roman" panose="02020603050405020304" pitchFamily="18" charset="0"/>
                <a:cs typeface="Times New Roman" panose="02020603050405020304" pitchFamily="18" charset="0"/>
              </a:rPr>
              <a:t>?</a:t>
            </a:r>
            <a:endParaRPr kumimoji="0" lang="en-US" altLang="zh-CN" sz="2400" b="1" baseline="-25000" dirty="0">
              <a:solidFill>
                <a:srgbClr val="FF0000"/>
              </a:solidFill>
              <a:latin typeface="Times New Roman" panose="02020603050405020304" pitchFamily="18" charset="0"/>
              <a:cs typeface="Times New Roman" panose="02020603050405020304" pitchFamily="18" charset="0"/>
            </a:endParaRPr>
          </a:p>
        </p:txBody>
      </p:sp>
      <p:sp>
        <p:nvSpPr>
          <p:cNvPr id="45" name="标题 1"/>
          <p:cNvSpPr>
            <a:spLocks noGrp="1"/>
          </p:cNvSpPr>
          <p:nvPr>
            <p:ph type="title"/>
          </p:nvPr>
        </p:nvSpPr>
        <p:spPr>
          <a:xfrm>
            <a:off x="2764631" y="328574"/>
            <a:ext cx="6227761" cy="523968"/>
          </a:xfrm>
        </p:spPr>
        <p:txBody>
          <a:bodyPr>
            <a:normAutofit/>
          </a:bodyPr>
          <a:lstStyle/>
          <a:p>
            <a:r>
              <a:rPr lang="zh-CN" altLang="en-US" dirty="0" smtClean="0"/>
              <a:t>一</a:t>
            </a:r>
            <a:r>
              <a:rPr lang="zh-CN" altLang="en-US" dirty="0"/>
              <a:t>种建立模型</a:t>
            </a:r>
            <a:r>
              <a:rPr lang="en-US" altLang="zh-CN" dirty="0"/>
              <a:t>V (h,</a:t>
            </a:r>
            <a:r>
              <a:rPr lang="el-GR" altLang="zh-CN" dirty="0"/>
              <a:t>α,β) </a:t>
            </a:r>
            <a:r>
              <a:rPr lang="zh-CN" altLang="en-US" dirty="0"/>
              <a:t>的新</a:t>
            </a:r>
            <a:r>
              <a:rPr lang="zh-CN" altLang="en-US" dirty="0" smtClean="0"/>
              <a:t>方法</a:t>
            </a:r>
            <a:endParaRPr lang="zh-CN" altLang="en-US" dirty="0"/>
          </a:p>
        </p:txBody>
      </p:sp>
    </p:spTree>
    <p:extLst>
      <p:ext uri="{BB962C8B-B14F-4D97-AF65-F5344CB8AC3E}">
        <p14:creationId xmlns:p14="http://schemas.microsoft.com/office/powerpoint/2010/main" val="1809469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5827"/>
                                        </p:tgtEl>
                                        <p:attrNameLst>
                                          <p:attrName>style.visibility</p:attrName>
                                        </p:attrNameLst>
                                      </p:cBhvr>
                                      <p:to>
                                        <p:strVal val="visible"/>
                                      </p:to>
                                    </p:set>
                                    <p:animEffect transition="in" filter="dissolve">
                                      <p:cBhvr>
                                        <p:cTn id="7" dur="500"/>
                                        <p:tgtEl>
                                          <p:spTgt spid="205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5844"/>
                                        </p:tgtEl>
                                        <p:attrNameLst>
                                          <p:attrName>style.visibility</p:attrName>
                                        </p:attrNameLst>
                                      </p:cBhvr>
                                      <p:to>
                                        <p:strVal val="visible"/>
                                      </p:to>
                                    </p:set>
                                    <p:animEffect transition="in" filter="dissolve">
                                      <p:cBhvr>
                                        <p:cTn id="12" dur="500"/>
                                        <p:tgtEl>
                                          <p:spTgt spid="205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863"/>
                                        </p:tgtEl>
                                        <p:attrNameLst>
                                          <p:attrName>style.visibility</p:attrName>
                                        </p:attrNameLst>
                                      </p:cBhvr>
                                      <p:to>
                                        <p:strVal val="visible"/>
                                      </p:to>
                                    </p:set>
                                    <p:animEffect transition="in" filter="blinds(horizontal)">
                                      <p:cBhvr>
                                        <p:cTn id="17" dur="500"/>
                                        <p:tgtEl>
                                          <p:spTgt spid="2058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5865"/>
                                        </p:tgtEl>
                                        <p:attrNameLst>
                                          <p:attrName>style.visibility</p:attrName>
                                        </p:attrNameLst>
                                      </p:cBhvr>
                                      <p:to>
                                        <p:strVal val="visible"/>
                                      </p:to>
                                    </p:set>
                                    <p:animEffect transition="in" filter="dissolve">
                                      <p:cBhvr>
                                        <p:cTn id="22" dur="500"/>
                                        <p:tgtEl>
                                          <p:spTgt spid="2058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5864"/>
                                        </p:tgtEl>
                                        <p:attrNameLst>
                                          <p:attrName>style.visibility</p:attrName>
                                        </p:attrNameLst>
                                      </p:cBhvr>
                                      <p:to>
                                        <p:strVal val="visible"/>
                                      </p:to>
                                    </p:set>
                                    <p:animEffect transition="in" filter="blinds(horizontal)">
                                      <p:cBhvr>
                                        <p:cTn id="27" dur="500"/>
                                        <p:tgtEl>
                                          <p:spTgt spid="2058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05866"/>
                                        </p:tgtEl>
                                        <p:attrNameLst>
                                          <p:attrName>style.visibility</p:attrName>
                                        </p:attrNameLst>
                                      </p:cBhvr>
                                      <p:to>
                                        <p:strVal val="visible"/>
                                      </p:to>
                                    </p:set>
                                    <p:animEffect transition="in" filter="dissolve">
                                      <p:cBhvr>
                                        <p:cTn id="32" dur="500"/>
                                        <p:tgtEl>
                                          <p:spTgt spid="2058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05867"/>
                                        </p:tgtEl>
                                        <p:attrNameLst>
                                          <p:attrName>style.visibility</p:attrName>
                                        </p:attrNameLst>
                                      </p:cBhvr>
                                      <p:to>
                                        <p:strVal val="visible"/>
                                      </p:to>
                                    </p:set>
                                    <p:animEffect transition="in" filter="dissolve">
                                      <p:cBhvr>
                                        <p:cTn id="37" dur="500"/>
                                        <p:tgtEl>
                                          <p:spTgt spid="2058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5868"/>
                                        </p:tgtEl>
                                        <p:attrNameLst>
                                          <p:attrName>style.visibility</p:attrName>
                                        </p:attrNameLst>
                                      </p:cBhvr>
                                      <p:to>
                                        <p:strVal val="visible"/>
                                      </p:to>
                                    </p:set>
                                    <p:animEffect transition="in" filter="blinds(horizontal)">
                                      <p:cBhvr>
                                        <p:cTn id="42" dur="500"/>
                                        <p:tgtEl>
                                          <p:spTgt spid="205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63" grpId="0" animBg="1"/>
      <p:bldP spid="205864" grpId="0" animBg="1"/>
      <p:bldP spid="2058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850" name="Group 2"/>
          <p:cNvGrpSpPr>
            <a:grpSpLocks/>
          </p:cNvGrpSpPr>
          <p:nvPr/>
        </p:nvGrpSpPr>
        <p:grpSpPr bwMode="auto">
          <a:xfrm>
            <a:off x="4572000" y="415925"/>
            <a:ext cx="4302125" cy="2157413"/>
            <a:chOff x="2880" y="374"/>
            <a:chExt cx="2710" cy="1359"/>
          </a:xfrm>
        </p:grpSpPr>
        <p:sp>
          <p:nvSpPr>
            <p:cNvPr id="206851" name="Line 3"/>
            <p:cNvSpPr>
              <a:spLocks noChangeShapeType="1"/>
            </p:cNvSpPr>
            <p:nvPr/>
          </p:nvSpPr>
          <p:spPr bwMode="auto">
            <a:xfrm rot="-604900" flipH="1" flipV="1">
              <a:off x="3098" y="1163"/>
              <a:ext cx="2492"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852" name="Arc 4"/>
            <p:cNvSpPr>
              <a:spLocks/>
            </p:cNvSpPr>
            <p:nvPr/>
          </p:nvSpPr>
          <p:spPr bwMode="auto">
            <a:xfrm rot="20995100" flipH="1">
              <a:off x="3204" y="941"/>
              <a:ext cx="258" cy="792"/>
            </a:xfrm>
            <a:custGeom>
              <a:avLst/>
              <a:gdLst>
                <a:gd name="G0" fmla="+- 0 0 0"/>
                <a:gd name="G1" fmla="+- 21589 0 0"/>
                <a:gd name="G2" fmla="+- 21600 0 0"/>
                <a:gd name="T0" fmla="*/ 692 w 21600"/>
                <a:gd name="T1" fmla="*/ 0 h 43138"/>
                <a:gd name="T2" fmla="*/ 1489 w 21600"/>
                <a:gd name="T3" fmla="*/ 43138 h 43138"/>
                <a:gd name="T4" fmla="*/ 0 w 21600"/>
                <a:gd name="T5" fmla="*/ 21589 h 43138"/>
              </a:gdLst>
              <a:ahLst/>
              <a:cxnLst>
                <a:cxn ang="0">
                  <a:pos x="T0" y="T1"/>
                </a:cxn>
                <a:cxn ang="0">
                  <a:pos x="T2" y="T3"/>
                </a:cxn>
                <a:cxn ang="0">
                  <a:pos x="T4" y="T5"/>
                </a:cxn>
              </a:cxnLst>
              <a:rect l="0" t="0" r="r" b="b"/>
              <a:pathLst>
                <a:path w="21600" h="43138" fill="none" extrusionOk="0">
                  <a:moveTo>
                    <a:pt x="691" y="0"/>
                  </a:moveTo>
                  <a:cubicBezTo>
                    <a:pt x="12345" y="373"/>
                    <a:pt x="21600" y="9929"/>
                    <a:pt x="21600" y="21589"/>
                  </a:cubicBezTo>
                  <a:cubicBezTo>
                    <a:pt x="21600" y="32940"/>
                    <a:pt x="12813" y="42355"/>
                    <a:pt x="1488" y="43137"/>
                  </a:cubicBezTo>
                </a:path>
                <a:path w="21600" h="43138" stroke="0" extrusionOk="0">
                  <a:moveTo>
                    <a:pt x="691" y="0"/>
                  </a:moveTo>
                  <a:cubicBezTo>
                    <a:pt x="12345" y="373"/>
                    <a:pt x="21600" y="9929"/>
                    <a:pt x="21600" y="21589"/>
                  </a:cubicBezTo>
                  <a:cubicBezTo>
                    <a:pt x="21600" y="32940"/>
                    <a:pt x="12813" y="42355"/>
                    <a:pt x="1488" y="43137"/>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853" name="Line 5"/>
            <p:cNvSpPr>
              <a:spLocks noChangeShapeType="1"/>
            </p:cNvSpPr>
            <p:nvPr/>
          </p:nvSpPr>
          <p:spPr bwMode="auto">
            <a:xfrm rot="-604900" flipH="1" flipV="1">
              <a:off x="3370" y="745"/>
              <a:ext cx="1890" cy="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854" name="Line 6"/>
            <p:cNvSpPr>
              <a:spLocks noChangeShapeType="1"/>
            </p:cNvSpPr>
            <p:nvPr/>
          </p:nvSpPr>
          <p:spPr bwMode="auto">
            <a:xfrm rot="-604900" flipH="1" flipV="1">
              <a:off x="3509" y="1523"/>
              <a:ext cx="1890" cy="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855" name="Arc 7"/>
            <p:cNvSpPr>
              <a:spLocks/>
            </p:cNvSpPr>
            <p:nvPr/>
          </p:nvSpPr>
          <p:spPr bwMode="auto">
            <a:xfrm rot="10195100" flipH="1">
              <a:off x="5302" y="572"/>
              <a:ext cx="258" cy="792"/>
            </a:xfrm>
            <a:custGeom>
              <a:avLst/>
              <a:gdLst>
                <a:gd name="G0" fmla="+- 0 0 0"/>
                <a:gd name="G1" fmla="+- 21589 0 0"/>
                <a:gd name="G2" fmla="+- 21600 0 0"/>
                <a:gd name="T0" fmla="*/ 692 w 21600"/>
                <a:gd name="T1" fmla="*/ 0 h 43138"/>
                <a:gd name="T2" fmla="*/ 1489 w 21600"/>
                <a:gd name="T3" fmla="*/ 43138 h 43138"/>
                <a:gd name="T4" fmla="*/ 0 w 21600"/>
                <a:gd name="T5" fmla="*/ 21589 h 43138"/>
              </a:gdLst>
              <a:ahLst/>
              <a:cxnLst>
                <a:cxn ang="0">
                  <a:pos x="T0" y="T1"/>
                </a:cxn>
                <a:cxn ang="0">
                  <a:pos x="T2" y="T3"/>
                </a:cxn>
                <a:cxn ang="0">
                  <a:pos x="T4" y="T5"/>
                </a:cxn>
              </a:cxnLst>
              <a:rect l="0" t="0" r="r" b="b"/>
              <a:pathLst>
                <a:path w="21600" h="43138" fill="none" extrusionOk="0">
                  <a:moveTo>
                    <a:pt x="691" y="0"/>
                  </a:moveTo>
                  <a:cubicBezTo>
                    <a:pt x="12345" y="373"/>
                    <a:pt x="21600" y="9929"/>
                    <a:pt x="21600" y="21589"/>
                  </a:cubicBezTo>
                  <a:cubicBezTo>
                    <a:pt x="21600" y="32940"/>
                    <a:pt x="12813" y="42355"/>
                    <a:pt x="1488" y="43137"/>
                  </a:cubicBezTo>
                </a:path>
                <a:path w="21600" h="43138" stroke="0" extrusionOk="0">
                  <a:moveTo>
                    <a:pt x="691" y="0"/>
                  </a:moveTo>
                  <a:cubicBezTo>
                    <a:pt x="12345" y="373"/>
                    <a:pt x="21600" y="9929"/>
                    <a:pt x="21600" y="21589"/>
                  </a:cubicBezTo>
                  <a:cubicBezTo>
                    <a:pt x="21600" y="32940"/>
                    <a:pt x="12813" y="42355"/>
                    <a:pt x="1488" y="43137"/>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856" name="Line 8"/>
            <p:cNvSpPr>
              <a:spLocks noChangeShapeType="1"/>
            </p:cNvSpPr>
            <p:nvPr/>
          </p:nvSpPr>
          <p:spPr bwMode="auto">
            <a:xfrm>
              <a:off x="3487" y="1706"/>
              <a:ext cx="1644"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57" name="Text Box 9"/>
            <p:cNvSpPr txBox="1">
              <a:spLocks noChangeArrowheads="1"/>
            </p:cNvSpPr>
            <p:nvPr/>
          </p:nvSpPr>
          <p:spPr bwMode="auto">
            <a:xfrm>
              <a:off x="4203" y="1479"/>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l-GR" altLang="zh-CN" sz="2000" b="1" i="1"/>
                <a:t>α</a:t>
              </a:r>
              <a:endParaRPr kumimoji="0" lang="en-US" altLang="zh-CN" sz="2000" b="1" i="1"/>
            </a:p>
          </p:txBody>
        </p:sp>
        <p:sp>
          <p:nvSpPr>
            <p:cNvPr id="206858" name="Line 10"/>
            <p:cNvSpPr>
              <a:spLocks noChangeShapeType="1"/>
            </p:cNvSpPr>
            <p:nvPr/>
          </p:nvSpPr>
          <p:spPr bwMode="auto">
            <a:xfrm>
              <a:off x="3634" y="516"/>
              <a:ext cx="113" cy="56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59" name="Line 11"/>
            <p:cNvSpPr>
              <a:spLocks noChangeShapeType="1"/>
            </p:cNvSpPr>
            <p:nvPr/>
          </p:nvSpPr>
          <p:spPr bwMode="auto">
            <a:xfrm>
              <a:off x="3747" y="1083"/>
              <a:ext cx="115" cy="56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60" name="Text Box 12"/>
            <p:cNvSpPr txBox="1">
              <a:spLocks noChangeArrowheads="1"/>
            </p:cNvSpPr>
            <p:nvPr/>
          </p:nvSpPr>
          <p:spPr bwMode="auto">
            <a:xfrm>
              <a:off x="3827" y="1366"/>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solidFill>
                    <a:srgbClr val="FF0000"/>
                  </a:solidFill>
                </a:rPr>
                <a:t>h</a:t>
              </a:r>
            </a:p>
          </p:txBody>
        </p:sp>
        <p:sp>
          <p:nvSpPr>
            <p:cNvPr id="206861" name="Line 13"/>
            <p:cNvSpPr>
              <a:spLocks noChangeShapeType="1"/>
            </p:cNvSpPr>
            <p:nvPr/>
          </p:nvSpPr>
          <p:spPr bwMode="auto">
            <a:xfrm rot="604900" flipH="1">
              <a:off x="3010" y="1338"/>
              <a:ext cx="197" cy="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62" name="Line 14"/>
            <p:cNvSpPr>
              <a:spLocks noChangeShapeType="1"/>
            </p:cNvSpPr>
            <p:nvPr/>
          </p:nvSpPr>
          <p:spPr bwMode="auto">
            <a:xfrm>
              <a:off x="4257" y="714"/>
              <a:ext cx="171" cy="85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63" name="Line 15"/>
            <p:cNvSpPr>
              <a:spLocks noChangeShapeType="1"/>
            </p:cNvSpPr>
            <p:nvPr/>
          </p:nvSpPr>
          <p:spPr bwMode="auto">
            <a:xfrm rot="-604900">
              <a:off x="4229" y="487"/>
              <a:ext cx="0" cy="28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6864" name="Line 16"/>
            <p:cNvSpPr>
              <a:spLocks noChangeShapeType="1"/>
            </p:cNvSpPr>
            <p:nvPr/>
          </p:nvSpPr>
          <p:spPr bwMode="auto">
            <a:xfrm flipH="1">
              <a:off x="4087" y="1196"/>
              <a:ext cx="226"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65" name="Text Box 17"/>
            <p:cNvSpPr txBox="1">
              <a:spLocks noChangeArrowheads="1"/>
            </p:cNvSpPr>
            <p:nvPr/>
          </p:nvSpPr>
          <p:spPr bwMode="auto">
            <a:xfrm>
              <a:off x="4286" y="374"/>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Y</a:t>
              </a:r>
            </a:p>
          </p:txBody>
        </p:sp>
        <p:sp>
          <p:nvSpPr>
            <p:cNvPr id="206866" name="Text Box 18"/>
            <p:cNvSpPr txBox="1">
              <a:spLocks noChangeArrowheads="1"/>
            </p:cNvSpPr>
            <p:nvPr/>
          </p:nvSpPr>
          <p:spPr bwMode="auto">
            <a:xfrm>
              <a:off x="2880" y="1423"/>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Z</a:t>
              </a:r>
            </a:p>
          </p:txBody>
        </p:sp>
        <p:sp>
          <p:nvSpPr>
            <p:cNvPr id="206867" name="Text Box 19"/>
            <p:cNvSpPr txBox="1">
              <a:spLocks noChangeArrowheads="1"/>
            </p:cNvSpPr>
            <p:nvPr/>
          </p:nvSpPr>
          <p:spPr bwMode="auto">
            <a:xfrm>
              <a:off x="4087" y="1338"/>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X</a:t>
              </a:r>
            </a:p>
          </p:txBody>
        </p:sp>
        <p:sp>
          <p:nvSpPr>
            <p:cNvPr id="206868" name="Text Box 20"/>
            <p:cNvSpPr txBox="1">
              <a:spLocks noChangeArrowheads="1"/>
            </p:cNvSpPr>
            <p:nvPr/>
          </p:nvSpPr>
          <p:spPr bwMode="auto">
            <a:xfrm>
              <a:off x="4336" y="1088"/>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a:t>0</a:t>
              </a:r>
            </a:p>
          </p:txBody>
        </p:sp>
      </p:grpSp>
      <p:grpSp>
        <p:nvGrpSpPr>
          <p:cNvPr id="206869" name="Group 21"/>
          <p:cNvGrpSpPr>
            <a:grpSpLocks/>
          </p:cNvGrpSpPr>
          <p:nvPr/>
        </p:nvGrpSpPr>
        <p:grpSpPr bwMode="auto">
          <a:xfrm rot="-491041">
            <a:off x="5067300" y="1006475"/>
            <a:ext cx="3757613" cy="892175"/>
            <a:chOff x="3220" y="998"/>
            <a:chExt cx="2367" cy="562"/>
          </a:xfrm>
        </p:grpSpPr>
        <p:grpSp>
          <p:nvGrpSpPr>
            <p:cNvPr id="206870" name="Group 22"/>
            <p:cNvGrpSpPr>
              <a:grpSpLocks/>
            </p:cNvGrpSpPr>
            <p:nvPr/>
          </p:nvGrpSpPr>
          <p:grpSpPr bwMode="auto">
            <a:xfrm>
              <a:off x="3220" y="998"/>
              <a:ext cx="2367" cy="419"/>
              <a:chOff x="319" y="3414"/>
              <a:chExt cx="2367" cy="419"/>
            </a:xfrm>
          </p:grpSpPr>
          <p:sp>
            <p:nvSpPr>
              <p:cNvPr id="206871" name="Line 23"/>
              <p:cNvSpPr>
                <a:spLocks noChangeShapeType="1"/>
              </p:cNvSpPr>
              <p:nvPr/>
            </p:nvSpPr>
            <p:spPr bwMode="auto">
              <a:xfrm rot="-604900" flipH="1" flipV="1">
                <a:off x="2378" y="3525"/>
                <a:ext cx="146" cy="15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872" name="Line 24"/>
              <p:cNvSpPr>
                <a:spLocks noChangeShapeType="1"/>
              </p:cNvSpPr>
              <p:nvPr/>
            </p:nvSpPr>
            <p:spPr bwMode="auto">
              <a:xfrm rot="-604900">
                <a:off x="640" y="3453"/>
                <a:ext cx="1718" cy="23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6873" name="Group 25"/>
              <p:cNvGrpSpPr>
                <a:grpSpLocks/>
              </p:cNvGrpSpPr>
              <p:nvPr/>
            </p:nvGrpSpPr>
            <p:grpSpPr bwMode="auto">
              <a:xfrm rot="-604900">
                <a:off x="319" y="3414"/>
                <a:ext cx="2367" cy="419"/>
                <a:chOff x="2162" y="6365"/>
                <a:chExt cx="4958" cy="825"/>
              </a:xfrm>
            </p:grpSpPr>
            <p:sp>
              <p:nvSpPr>
                <p:cNvPr id="206874" name="Line 26"/>
                <p:cNvSpPr>
                  <a:spLocks noChangeShapeType="1"/>
                </p:cNvSpPr>
                <p:nvPr/>
              </p:nvSpPr>
              <p:spPr bwMode="auto">
                <a:xfrm flipH="1">
                  <a:off x="2498" y="6410"/>
                  <a:ext cx="360" cy="12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875" name="Line 27"/>
                <p:cNvSpPr>
                  <a:spLocks noChangeShapeType="1"/>
                </p:cNvSpPr>
                <p:nvPr/>
              </p:nvSpPr>
              <p:spPr bwMode="auto">
                <a:xfrm>
                  <a:off x="2495" y="6566"/>
                  <a:ext cx="4263" cy="624"/>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876" name="Arc 28"/>
                <p:cNvSpPr>
                  <a:spLocks/>
                </p:cNvSpPr>
                <p:nvPr/>
              </p:nvSpPr>
              <p:spPr bwMode="auto">
                <a:xfrm rot="708788">
                  <a:off x="6445" y="6962"/>
                  <a:ext cx="675" cy="227"/>
                </a:xfrm>
                <a:custGeom>
                  <a:avLst/>
                  <a:gdLst>
                    <a:gd name="G0" fmla="+- 0 0 0"/>
                    <a:gd name="G1" fmla="+- 21600 0 0"/>
                    <a:gd name="G2" fmla="+- 21600 0 0"/>
                    <a:gd name="T0" fmla="*/ 0 w 21600"/>
                    <a:gd name="T1" fmla="*/ 0 h 40421"/>
                    <a:gd name="T2" fmla="*/ 10599 w 21600"/>
                    <a:gd name="T3" fmla="*/ 40421 h 40421"/>
                    <a:gd name="T4" fmla="*/ 0 w 21600"/>
                    <a:gd name="T5" fmla="*/ 21600 h 40421"/>
                  </a:gdLst>
                  <a:ahLst/>
                  <a:cxnLst>
                    <a:cxn ang="0">
                      <a:pos x="T0" y="T1"/>
                    </a:cxn>
                    <a:cxn ang="0">
                      <a:pos x="T2" y="T3"/>
                    </a:cxn>
                    <a:cxn ang="0">
                      <a:pos x="T4" y="T5"/>
                    </a:cxn>
                  </a:cxnLst>
                  <a:rect l="0" t="0" r="r" b="b"/>
                  <a:pathLst>
                    <a:path w="21600" h="40421" fill="none" extrusionOk="0">
                      <a:moveTo>
                        <a:pt x="0" y="0"/>
                      </a:moveTo>
                      <a:cubicBezTo>
                        <a:pt x="11929" y="0"/>
                        <a:pt x="21600" y="9670"/>
                        <a:pt x="21600" y="21600"/>
                      </a:cubicBezTo>
                      <a:cubicBezTo>
                        <a:pt x="21600" y="29399"/>
                        <a:pt x="17395" y="36593"/>
                        <a:pt x="10598" y="40420"/>
                      </a:cubicBezTo>
                    </a:path>
                    <a:path w="21600" h="40421" stroke="0" extrusionOk="0">
                      <a:moveTo>
                        <a:pt x="0" y="0"/>
                      </a:moveTo>
                      <a:cubicBezTo>
                        <a:pt x="11929" y="0"/>
                        <a:pt x="21600" y="9670"/>
                        <a:pt x="21600" y="21600"/>
                      </a:cubicBezTo>
                      <a:cubicBezTo>
                        <a:pt x="21600" y="29399"/>
                        <a:pt x="17395" y="36593"/>
                        <a:pt x="10598" y="40420"/>
                      </a:cubicBezTo>
                      <a:lnTo>
                        <a:pt x="0" y="21600"/>
                      </a:lnTo>
                      <a:close/>
                    </a:path>
                  </a:pathLst>
                </a:custGeom>
                <a:noFill/>
                <a:ln w="95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877" name="Arc 29"/>
                <p:cNvSpPr>
                  <a:spLocks/>
                </p:cNvSpPr>
                <p:nvPr/>
              </p:nvSpPr>
              <p:spPr bwMode="auto">
                <a:xfrm rot="11338358">
                  <a:off x="2162" y="6365"/>
                  <a:ext cx="680" cy="190"/>
                </a:xfrm>
                <a:custGeom>
                  <a:avLst/>
                  <a:gdLst>
                    <a:gd name="G0" fmla="+- 860 0 0"/>
                    <a:gd name="G1" fmla="+- 19615 0 0"/>
                    <a:gd name="G2" fmla="+- 21600 0 0"/>
                    <a:gd name="T0" fmla="*/ 9906 w 22460"/>
                    <a:gd name="T1" fmla="*/ 0 h 41215"/>
                    <a:gd name="T2" fmla="*/ 0 w 22460"/>
                    <a:gd name="T3" fmla="*/ 41198 h 41215"/>
                    <a:gd name="T4" fmla="*/ 860 w 22460"/>
                    <a:gd name="T5" fmla="*/ 19615 h 41215"/>
                  </a:gdLst>
                  <a:ahLst/>
                  <a:cxnLst>
                    <a:cxn ang="0">
                      <a:pos x="T0" y="T1"/>
                    </a:cxn>
                    <a:cxn ang="0">
                      <a:pos x="T2" y="T3"/>
                    </a:cxn>
                    <a:cxn ang="0">
                      <a:pos x="T4" y="T5"/>
                    </a:cxn>
                  </a:cxnLst>
                  <a:rect l="0" t="0" r="r" b="b"/>
                  <a:pathLst>
                    <a:path w="22460" h="41215" fill="none" extrusionOk="0">
                      <a:moveTo>
                        <a:pt x="9905" y="0"/>
                      </a:moveTo>
                      <a:cubicBezTo>
                        <a:pt x="17558" y="3529"/>
                        <a:pt x="22460" y="11187"/>
                        <a:pt x="22460" y="19615"/>
                      </a:cubicBezTo>
                      <a:cubicBezTo>
                        <a:pt x="22460" y="31544"/>
                        <a:pt x="12789" y="41215"/>
                        <a:pt x="860" y="41215"/>
                      </a:cubicBezTo>
                      <a:cubicBezTo>
                        <a:pt x="573" y="41214"/>
                        <a:pt x="286" y="41209"/>
                        <a:pt x="0" y="41197"/>
                      </a:cubicBezTo>
                    </a:path>
                    <a:path w="22460" h="41215" stroke="0" extrusionOk="0">
                      <a:moveTo>
                        <a:pt x="9905" y="0"/>
                      </a:moveTo>
                      <a:cubicBezTo>
                        <a:pt x="17558" y="3529"/>
                        <a:pt x="22460" y="11187"/>
                        <a:pt x="22460" y="19615"/>
                      </a:cubicBezTo>
                      <a:cubicBezTo>
                        <a:pt x="22460" y="31544"/>
                        <a:pt x="12789" y="41215"/>
                        <a:pt x="860" y="41215"/>
                      </a:cubicBezTo>
                      <a:cubicBezTo>
                        <a:pt x="573" y="41214"/>
                        <a:pt x="286" y="41209"/>
                        <a:pt x="0" y="41197"/>
                      </a:cubicBezTo>
                      <a:lnTo>
                        <a:pt x="860" y="19615"/>
                      </a:lnTo>
                      <a:close/>
                    </a:path>
                  </a:pathLst>
                </a:custGeom>
                <a:noFill/>
                <a:ln w="95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06878" name="Text Box 30"/>
            <p:cNvSpPr txBox="1">
              <a:spLocks noChangeArrowheads="1"/>
            </p:cNvSpPr>
            <p:nvPr/>
          </p:nvSpPr>
          <p:spPr bwMode="auto">
            <a:xfrm rot="529734">
              <a:off x="4638" y="1310"/>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solidFill>
                    <a:srgbClr val="FF0000"/>
                  </a:solidFill>
                </a:rPr>
                <a:t>V</a:t>
              </a:r>
            </a:p>
          </p:txBody>
        </p:sp>
      </p:grpSp>
      <p:grpSp>
        <p:nvGrpSpPr>
          <p:cNvPr id="206879" name="Group 31"/>
          <p:cNvGrpSpPr>
            <a:grpSpLocks/>
          </p:cNvGrpSpPr>
          <p:nvPr/>
        </p:nvGrpSpPr>
        <p:grpSpPr bwMode="auto">
          <a:xfrm>
            <a:off x="531813" y="1320800"/>
            <a:ext cx="3757612" cy="1071563"/>
            <a:chOff x="335" y="1083"/>
            <a:chExt cx="2367" cy="675"/>
          </a:xfrm>
        </p:grpSpPr>
        <p:grpSp>
          <p:nvGrpSpPr>
            <p:cNvPr id="206880" name="Group 32"/>
            <p:cNvGrpSpPr>
              <a:grpSpLocks/>
            </p:cNvGrpSpPr>
            <p:nvPr/>
          </p:nvGrpSpPr>
          <p:grpSpPr bwMode="auto">
            <a:xfrm>
              <a:off x="335" y="1083"/>
              <a:ext cx="2367" cy="675"/>
              <a:chOff x="335" y="1083"/>
              <a:chExt cx="2367" cy="675"/>
            </a:xfrm>
          </p:grpSpPr>
          <p:sp>
            <p:nvSpPr>
              <p:cNvPr id="206881" name="Text Box 33"/>
              <p:cNvSpPr txBox="1">
                <a:spLocks noChangeArrowheads="1"/>
              </p:cNvSpPr>
              <p:nvPr/>
            </p:nvSpPr>
            <p:spPr bwMode="auto">
              <a:xfrm>
                <a:off x="1774" y="1508"/>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solidFill>
                      <a:srgbClr val="FF0000"/>
                    </a:solidFill>
                  </a:rPr>
                  <a:t>V</a:t>
                </a:r>
              </a:p>
            </p:txBody>
          </p:sp>
          <p:sp>
            <p:nvSpPr>
              <p:cNvPr id="206882" name="Line 34"/>
              <p:cNvSpPr>
                <a:spLocks noChangeShapeType="1"/>
              </p:cNvSpPr>
              <p:nvPr/>
            </p:nvSpPr>
            <p:spPr bwMode="auto">
              <a:xfrm rot="-75166" flipH="1" flipV="1">
                <a:off x="2319" y="1311"/>
                <a:ext cx="146" cy="15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883" name="Line 35"/>
              <p:cNvSpPr>
                <a:spLocks noChangeShapeType="1"/>
              </p:cNvSpPr>
              <p:nvPr/>
            </p:nvSpPr>
            <p:spPr bwMode="auto">
              <a:xfrm rot="-75166">
                <a:off x="703" y="1112"/>
                <a:ext cx="1718" cy="23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6884" name="Group 36"/>
              <p:cNvGrpSpPr>
                <a:grpSpLocks/>
              </p:cNvGrpSpPr>
              <p:nvPr/>
            </p:nvGrpSpPr>
            <p:grpSpPr bwMode="auto">
              <a:xfrm rot="-75166">
                <a:off x="335" y="1083"/>
                <a:ext cx="2367" cy="419"/>
                <a:chOff x="2162" y="6365"/>
                <a:chExt cx="4958" cy="825"/>
              </a:xfrm>
            </p:grpSpPr>
            <p:sp>
              <p:nvSpPr>
                <p:cNvPr id="206885" name="Line 37"/>
                <p:cNvSpPr>
                  <a:spLocks noChangeShapeType="1"/>
                </p:cNvSpPr>
                <p:nvPr/>
              </p:nvSpPr>
              <p:spPr bwMode="auto">
                <a:xfrm flipH="1">
                  <a:off x="2498" y="6410"/>
                  <a:ext cx="360" cy="12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886" name="Line 38"/>
                <p:cNvSpPr>
                  <a:spLocks noChangeShapeType="1"/>
                </p:cNvSpPr>
                <p:nvPr/>
              </p:nvSpPr>
              <p:spPr bwMode="auto">
                <a:xfrm>
                  <a:off x="2495" y="6566"/>
                  <a:ext cx="4263" cy="624"/>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887" name="Arc 39"/>
                <p:cNvSpPr>
                  <a:spLocks/>
                </p:cNvSpPr>
                <p:nvPr/>
              </p:nvSpPr>
              <p:spPr bwMode="auto">
                <a:xfrm rot="708788">
                  <a:off x="6445" y="6962"/>
                  <a:ext cx="675" cy="227"/>
                </a:xfrm>
                <a:custGeom>
                  <a:avLst/>
                  <a:gdLst>
                    <a:gd name="G0" fmla="+- 0 0 0"/>
                    <a:gd name="G1" fmla="+- 21600 0 0"/>
                    <a:gd name="G2" fmla="+- 21600 0 0"/>
                    <a:gd name="T0" fmla="*/ 0 w 21600"/>
                    <a:gd name="T1" fmla="*/ 0 h 40421"/>
                    <a:gd name="T2" fmla="*/ 10599 w 21600"/>
                    <a:gd name="T3" fmla="*/ 40421 h 40421"/>
                    <a:gd name="T4" fmla="*/ 0 w 21600"/>
                    <a:gd name="T5" fmla="*/ 21600 h 40421"/>
                  </a:gdLst>
                  <a:ahLst/>
                  <a:cxnLst>
                    <a:cxn ang="0">
                      <a:pos x="T0" y="T1"/>
                    </a:cxn>
                    <a:cxn ang="0">
                      <a:pos x="T2" y="T3"/>
                    </a:cxn>
                    <a:cxn ang="0">
                      <a:pos x="T4" y="T5"/>
                    </a:cxn>
                  </a:cxnLst>
                  <a:rect l="0" t="0" r="r" b="b"/>
                  <a:pathLst>
                    <a:path w="21600" h="40421" fill="none" extrusionOk="0">
                      <a:moveTo>
                        <a:pt x="0" y="0"/>
                      </a:moveTo>
                      <a:cubicBezTo>
                        <a:pt x="11929" y="0"/>
                        <a:pt x="21600" y="9670"/>
                        <a:pt x="21600" y="21600"/>
                      </a:cubicBezTo>
                      <a:cubicBezTo>
                        <a:pt x="21600" y="29399"/>
                        <a:pt x="17395" y="36593"/>
                        <a:pt x="10598" y="40420"/>
                      </a:cubicBezTo>
                    </a:path>
                    <a:path w="21600" h="40421" stroke="0" extrusionOk="0">
                      <a:moveTo>
                        <a:pt x="0" y="0"/>
                      </a:moveTo>
                      <a:cubicBezTo>
                        <a:pt x="11929" y="0"/>
                        <a:pt x="21600" y="9670"/>
                        <a:pt x="21600" y="21600"/>
                      </a:cubicBezTo>
                      <a:cubicBezTo>
                        <a:pt x="21600" y="29399"/>
                        <a:pt x="17395" y="36593"/>
                        <a:pt x="10598" y="40420"/>
                      </a:cubicBezTo>
                      <a:lnTo>
                        <a:pt x="0" y="21600"/>
                      </a:lnTo>
                      <a:close/>
                    </a:path>
                  </a:pathLst>
                </a:custGeom>
                <a:noFill/>
                <a:ln w="95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888" name="Arc 40"/>
                <p:cNvSpPr>
                  <a:spLocks/>
                </p:cNvSpPr>
                <p:nvPr/>
              </p:nvSpPr>
              <p:spPr bwMode="auto">
                <a:xfrm rot="11338358">
                  <a:off x="2162" y="6365"/>
                  <a:ext cx="680" cy="190"/>
                </a:xfrm>
                <a:custGeom>
                  <a:avLst/>
                  <a:gdLst>
                    <a:gd name="G0" fmla="+- 860 0 0"/>
                    <a:gd name="G1" fmla="+- 19615 0 0"/>
                    <a:gd name="G2" fmla="+- 21600 0 0"/>
                    <a:gd name="T0" fmla="*/ 9906 w 22460"/>
                    <a:gd name="T1" fmla="*/ 0 h 41215"/>
                    <a:gd name="T2" fmla="*/ 0 w 22460"/>
                    <a:gd name="T3" fmla="*/ 41198 h 41215"/>
                    <a:gd name="T4" fmla="*/ 860 w 22460"/>
                    <a:gd name="T5" fmla="*/ 19615 h 41215"/>
                  </a:gdLst>
                  <a:ahLst/>
                  <a:cxnLst>
                    <a:cxn ang="0">
                      <a:pos x="T0" y="T1"/>
                    </a:cxn>
                    <a:cxn ang="0">
                      <a:pos x="T2" y="T3"/>
                    </a:cxn>
                    <a:cxn ang="0">
                      <a:pos x="T4" y="T5"/>
                    </a:cxn>
                  </a:cxnLst>
                  <a:rect l="0" t="0" r="r" b="b"/>
                  <a:pathLst>
                    <a:path w="22460" h="41215" fill="none" extrusionOk="0">
                      <a:moveTo>
                        <a:pt x="9905" y="0"/>
                      </a:moveTo>
                      <a:cubicBezTo>
                        <a:pt x="17558" y="3529"/>
                        <a:pt x="22460" y="11187"/>
                        <a:pt x="22460" y="19615"/>
                      </a:cubicBezTo>
                      <a:cubicBezTo>
                        <a:pt x="22460" y="31544"/>
                        <a:pt x="12789" y="41215"/>
                        <a:pt x="860" y="41215"/>
                      </a:cubicBezTo>
                      <a:cubicBezTo>
                        <a:pt x="573" y="41214"/>
                        <a:pt x="286" y="41209"/>
                        <a:pt x="0" y="41197"/>
                      </a:cubicBezTo>
                    </a:path>
                    <a:path w="22460" h="41215" stroke="0" extrusionOk="0">
                      <a:moveTo>
                        <a:pt x="9905" y="0"/>
                      </a:moveTo>
                      <a:cubicBezTo>
                        <a:pt x="17558" y="3529"/>
                        <a:pt x="22460" y="11187"/>
                        <a:pt x="22460" y="19615"/>
                      </a:cubicBezTo>
                      <a:cubicBezTo>
                        <a:pt x="22460" y="31544"/>
                        <a:pt x="12789" y="41215"/>
                        <a:pt x="860" y="41215"/>
                      </a:cubicBezTo>
                      <a:cubicBezTo>
                        <a:pt x="573" y="41214"/>
                        <a:pt x="286" y="41209"/>
                        <a:pt x="0" y="41197"/>
                      </a:cubicBezTo>
                      <a:lnTo>
                        <a:pt x="860" y="19615"/>
                      </a:lnTo>
                      <a:close/>
                    </a:path>
                  </a:pathLst>
                </a:custGeom>
                <a:noFill/>
                <a:ln w="95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6889" name="Line 41"/>
              <p:cNvSpPr>
                <a:spLocks noChangeShapeType="1"/>
              </p:cNvSpPr>
              <p:nvPr/>
            </p:nvSpPr>
            <p:spPr bwMode="auto">
              <a:xfrm>
                <a:off x="874" y="1509"/>
                <a:ext cx="1644" cy="0"/>
              </a:xfrm>
              <a:prstGeom prst="line">
                <a:avLst/>
              </a:prstGeom>
              <a:noFill/>
              <a:ln w="9525">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890" name="Text Box 42"/>
            <p:cNvSpPr txBox="1">
              <a:spLocks noChangeArrowheads="1"/>
            </p:cNvSpPr>
            <p:nvPr/>
          </p:nvSpPr>
          <p:spPr bwMode="auto">
            <a:xfrm>
              <a:off x="1774" y="1310"/>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l-GR" altLang="zh-CN" sz="2000" b="1" i="1"/>
                <a:t>α</a:t>
              </a:r>
              <a:endParaRPr kumimoji="0" lang="en-US" altLang="zh-CN" sz="2000" b="1" i="1"/>
            </a:p>
          </p:txBody>
        </p:sp>
      </p:grpSp>
      <p:graphicFrame>
        <p:nvGraphicFramePr>
          <p:cNvPr id="206891" name="Object 43"/>
          <p:cNvGraphicFramePr>
            <a:graphicFrameLocks noChangeAspect="1"/>
          </p:cNvGraphicFramePr>
          <p:nvPr>
            <p:extLst>
              <p:ext uri="{D42A27DB-BD31-4B8C-83A1-F6EECF244321}">
                <p14:modId xmlns:p14="http://schemas.microsoft.com/office/powerpoint/2010/main" val="1374316102"/>
              </p:ext>
            </p:extLst>
          </p:nvPr>
        </p:nvGraphicFramePr>
        <p:xfrm>
          <a:off x="1741921" y="2977661"/>
          <a:ext cx="6145212" cy="1427162"/>
        </p:xfrm>
        <a:graphic>
          <a:graphicData uri="http://schemas.openxmlformats.org/presentationml/2006/ole">
            <mc:AlternateContent xmlns:mc="http://schemas.openxmlformats.org/markup-compatibility/2006">
              <mc:Choice xmlns:v="urn:schemas-microsoft-com:vml" Requires="v">
                <p:oleObj spid="_x0000_s92195" name="公式" r:id="rId4" imgW="3174840" imgH="711000" progId="Equation.3">
                  <p:embed/>
                </p:oleObj>
              </mc:Choice>
              <mc:Fallback>
                <p:oleObj name="公式" r:id="rId4" imgW="3174840" imgH="711000" progId="Equation.3">
                  <p:embed/>
                  <p:pic>
                    <p:nvPicPr>
                      <p:cNvPr id="206891"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1921" y="2977661"/>
                        <a:ext cx="6145212" cy="1427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892" name="Group 44"/>
          <p:cNvGrpSpPr>
            <a:grpSpLocks/>
          </p:cNvGrpSpPr>
          <p:nvPr/>
        </p:nvGrpSpPr>
        <p:grpSpPr bwMode="auto">
          <a:xfrm>
            <a:off x="0" y="511175"/>
            <a:ext cx="4314825" cy="2557463"/>
            <a:chOff x="0" y="204"/>
            <a:chExt cx="2718" cy="1611"/>
          </a:xfrm>
        </p:grpSpPr>
        <p:grpSp>
          <p:nvGrpSpPr>
            <p:cNvPr id="206893" name="Group 45"/>
            <p:cNvGrpSpPr>
              <a:grpSpLocks/>
            </p:cNvGrpSpPr>
            <p:nvPr/>
          </p:nvGrpSpPr>
          <p:grpSpPr bwMode="auto">
            <a:xfrm>
              <a:off x="0" y="204"/>
              <a:ext cx="2718" cy="1247"/>
              <a:chOff x="2852" y="1905"/>
              <a:chExt cx="2718" cy="1247"/>
            </a:xfrm>
          </p:grpSpPr>
          <p:sp>
            <p:nvSpPr>
              <p:cNvPr id="206894" name="Line 46"/>
              <p:cNvSpPr>
                <a:spLocks noChangeShapeType="1"/>
              </p:cNvSpPr>
              <p:nvPr/>
            </p:nvSpPr>
            <p:spPr bwMode="auto">
              <a:xfrm rot="20995100" flipH="1">
                <a:off x="4326" y="2017"/>
                <a:ext cx="60" cy="31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6895" name="Text Box 47"/>
              <p:cNvSpPr txBox="1">
                <a:spLocks noChangeArrowheads="1"/>
              </p:cNvSpPr>
              <p:nvPr/>
            </p:nvSpPr>
            <p:spPr bwMode="auto">
              <a:xfrm>
                <a:off x="3957" y="2897"/>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x</a:t>
                </a:r>
              </a:p>
            </p:txBody>
          </p:sp>
          <p:sp>
            <p:nvSpPr>
              <p:cNvPr id="206896" name="Text Box 48"/>
              <p:cNvSpPr txBox="1">
                <a:spLocks noChangeArrowheads="1"/>
              </p:cNvSpPr>
              <p:nvPr/>
            </p:nvSpPr>
            <p:spPr bwMode="auto">
              <a:xfrm>
                <a:off x="4354" y="1905"/>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y</a:t>
                </a:r>
              </a:p>
            </p:txBody>
          </p:sp>
          <p:sp>
            <p:nvSpPr>
              <p:cNvPr id="206897" name="Line 49"/>
              <p:cNvSpPr>
                <a:spLocks noChangeShapeType="1"/>
              </p:cNvSpPr>
              <p:nvPr/>
            </p:nvSpPr>
            <p:spPr bwMode="auto">
              <a:xfrm flipH="1">
                <a:off x="4099" y="2755"/>
                <a:ext cx="226"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8" name="Text Box 50"/>
              <p:cNvSpPr txBox="1">
                <a:spLocks noChangeArrowheads="1"/>
              </p:cNvSpPr>
              <p:nvPr/>
            </p:nvSpPr>
            <p:spPr bwMode="auto">
              <a:xfrm>
                <a:off x="4354" y="2670"/>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a:t>0</a:t>
                </a:r>
              </a:p>
            </p:txBody>
          </p:sp>
          <p:sp>
            <p:nvSpPr>
              <p:cNvPr id="206899" name="Text Box 51"/>
              <p:cNvSpPr txBox="1">
                <a:spLocks noChangeArrowheads="1"/>
              </p:cNvSpPr>
              <p:nvPr/>
            </p:nvSpPr>
            <p:spPr bwMode="auto">
              <a:xfrm>
                <a:off x="2852" y="2727"/>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t>z</a:t>
                </a:r>
              </a:p>
            </p:txBody>
          </p:sp>
          <p:sp>
            <p:nvSpPr>
              <p:cNvPr id="206900" name="Line 52"/>
              <p:cNvSpPr>
                <a:spLocks noChangeShapeType="1"/>
              </p:cNvSpPr>
              <p:nvPr/>
            </p:nvSpPr>
            <p:spPr bwMode="auto">
              <a:xfrm rot="-75166" flipH="1" flipV="1">
                <a:off x="3078" y="2727"/>
                <a:ext cx="2492"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901" name="Arc 53"/>
              <p:cNvSpPr>
                <a:spLocks/>
              </p:cNvSpPr>
              <p:nvPr/>
            </p:nvSpPr>
            <p:spPr bwMode="auto">
              <a:xfrm rot="21524834" flipH="1">
                <a:off x="3157" y="2360"/>
                <a:ext cx="258" cy="792"/>
              </a:xfrm>
              <a:custGeom>
                <a:avLst/>
                <a:gdLst>
                  <a:gd name="G0" fmla="+- 0 0 0"/>
                  <a:gd name="G1" fmla="+- 21589 0 0"/>
                  <a:gd name="G2" fmla="+- 21600 0 0"/>
                  <a:gd name="T0" fmla="*/ 692 w 21600"/>
                  <a:gd name="T1" fmla="*/ 0 h 43138"/>
                  <a:gd name="T2" fmla="*/ 1489 w 21600"/>
                  <a:gd name="T3" fmla="*/ 43138 h 43138"/>
                  <a:gd name="T4" fmla="*/ 0 w 21600"/>
                  <a:gd name="T5" fmla="*/ 21589 h 43138"/>
                </a:gdLst>
                <a:ahLst/>
                <a:cxnLst>
                  <a:cxn ang="0">
                    <a:pos x="T0" y="T1"/>
                  </a:cxn>
                  <a:cxn ang="0">
                    <a:pos x="T2" y="T3"/>
                  </a:cxn>
                  <a:cxn ang="0">
                    <a:pos x="T4" y="T5"/>
                  </a:cxn>
                </a:cxnLst>
                <a:rect l="0" t="0" r="r" b="b"/>
                <a:pathLst>
                  <a:path w="21600" h="43138" fill="none" extrusionOk="0">
                    <a:moveTo>
                      <a:pt x="691" y="0"/>
                    </a:moveTo>
                    <a:cubicBezTo>
                      <a:pt x="12345" y="373"/>
                      <a:pt x="21600" y="9929"/>
                      <a:pt x="21600" y="21589"/>
                    </a:cubicBezTo>
                    <a:cubicBezTo>
                      <a:pt x="21600" y="32940"/>
                      <a:pt x="12813" y="42355"/>
                      <a:pt x="1488" y="43137"/>
                    </a:cubicBezTo>
                  </a:path>
                  <a:path w="21600" h="43138" stroke="0" extrusionOk="0">
                    <a:moveTo>
                      <a:pt x="691" y="0"/>
                    </a:moveTo>
                    <a:cubicBezTo>
                      <a:pt x="12345" y="373"/>
                      <a:pt x="21600" y="9929"/>
                      <a:pt x="21600" y="21589"/>
                    </a:cubicBezTo>
                    <a:cubicBezTo>
                      <a:pt x="21600" y="32940"/>
                      <a:pt x="12813" y="42355"/>
                      <a:pt x="1488" y="43137"/>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902" name="Line 54"/>
              <p:cNvSpPr>
                <a:spLocks noChangeShapeType="1"/>
              </p:cNvSpPr>
              <p:nvPr/>
            </p:nvSpPr>
            <p:spPr bwMode="auto">
              <a:xfrm rot="-75166" flipH="1" flipV="1">
                <a:off x="3401" y="2322"/>
                <a:ext cx="1890" cy="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903" name="Line 55"/>
              <p:cNvSpPr>
                <a:spLocks noChangeShapeType="1"/>
              </p:cNvSpPr>
              <p:nvPr/>
            </p:nvSpPr>
            <p:spPr bwMode="auto">
              <a:xfrm rot="-75166" flipH="1" flipV="1">
                <a:off x="3419" y="3112"/>
                <a:ext cx="1890" cy="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904" name="Arc 56"/>
              <p:cNvSpPr>
                <a:spLocks/>
              </p:cNvSpPr>
              <p:nvPr/>
            </p:nvSpPr>
            <p:spPr bwMode="auto">
              <a:xfrm rot="10724834" flipH="1">
                <a:off x="5287" y="2318"/>
                <a:ext cx="258" cy="792"/>
              </a:xfrm>
              <a:custGeom>
                <a:avLst/>
                <a:gdLst>
                  <a:gd name="G0" fmla="+- 0 0 0"/>
                  <a:gd name="G1" fmla="+- 21589 0 0"/>
                  <a:gd name="G2" fmla="+- 21600 0 0"/>
                  <a:gd name="T0" fmla="*/ 692 w 21600"/>
                  <a:gd name="T1" fmla="*/ 0 h 43138"/>
                  <a:gd name="T2" fmla="*/ 1489 w 21600"/>
                  <a:gd name="T3" fmla="*/ 43138 h 43138"/>
                  <a:gd name="T4" fmla="*/ 0 w 21600"/>
                  <a:gd name="T5" fmla="*/ 21589 h 43138"/>
                </a:gdLst>
                <a:ahLst/>
                <a:cxnLst>
                  <a:cxn ang="0">
                    <a:pos x="T0" y="T1"/>
                  </a:cxn>
                  <a:cxn ang="0">
                    <a:pos x="T2" y="T3"/>
                  </a:cxn>
                  <a:cxn ang="0">
                    <a:pos x="T4" y="T5"/>
                  </a:cxn>
                </a:cxnLst>
                <a:rect l="0" t="0" r="r" b="b"/>
                <a:pathLst>
                  <a:path w="21600" h="43138" fill="none" extrusionOk="0">
                    <a:moveTo>
                      <a:pt x="691" y="0"/>
                    </a:moveTo>
                    <a:cubicBezTo>
                      <a:pt x="12345" y="373"/>
                      <a:pt x="21600" y="9929"/>
                      <a:pt x="21600" y="21589"/>
                    </a:cubicBezTo>
                    <a:cubicBezTo>
                      <a:pt x="21600" y="32940"/>
                      <a:pt x="12813" y="42355"/>
                      <a:pt x="1488" y="43137"/>
                    </a:cubicBezTo>
                  </a:path>
                  <a:path w="21600" h="43138" stroke="0" extrusionOk="0">
                    <a:moveTo>
                      <a:pt x="691" y="0"/>
                    </a:moveTo>
                    <a:cubicBezTo>
                      <a:pt x="12345" y="373"/>
                      <a:pt x="21600" y="9929"/>
                      <a:pt x="21600" y="21589"/>
                    </a:cubicBezTo>
                    <a:cubicBezTo>
                      <a:pt x="21600" y="32940"/>
                      <a:pt x="12813" y="42355"/>
                      <a:pt x="1488" y="43137"/>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905" name="Line 57"/>
              <p:cNvSpPr>
                <a:spLocks noChangeShapeType="1"/>
              </p:cNvSpPr>
              <p:nvPr/>
            </p:nvSpPr>
            <p:spPr bwMode="auto">
              <a:xfrm rot="529734">
                <a:off x="3673" y="2049"/>
                <a:ext cx="85" cy="51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6" name="Line 58"/>
              <p:cNvSpPr>
                <a:spLocks noChangeShapeType="1"/>
              </p:cNvSpPr>
              <p:nvPr/>
            </p:nvSpPr>
            <p:spPr bwMode="auto">
              <a:xfrm rot="529734">
                <a:off x="3674" y="2557"/>
                <a:ext cx="105" cy="56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7" name="Text Box 59"/>
              <p:cNvSpPr txBox="1">
                <a:spLocks noChangeArrowheads="1"/>
              </p:cNvSpPr>
              <p:nvPr/>
            </p:nvSpPr>
            <p:spPr bwMode="auto">
              <a:xfrm rot="529734">
                <a:off x="3702" y="2840"/>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b="1" i="1">
                    <a:solidFill>
                      <a:srgbClr val="FF0000"/>
                    </a:solidFill>
                  </a:rPr>
                  <a:t>h</a:t>
                </a:r>
              </a:p>
            </p:txBody>
          </p:sp>
          <p:sp>
            <p:nvSpPr>
              <p:cNvPr id="206908" name="Line 60"/>
              <p:cNvSpPr>
                <a:spLocks noChangeShapeType="1"/>
              </p:cNvSpPr>
              <p:nvPr/>
            </p:nvSpPr>
            <p:spPr bwMode="auto">
              <a:xfrm>
                <a:off x="4354" y="2273"/>
                <a:ext cx="29" cy="85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9" name="Line 61"/>
              <p:cNvSpPr>
                <a:spLocks noChangeShapeType="1"/>
              </p:cNvSpPr>
              <p:nvPr/>
            </p:nvSpPr>
            <p:spPr bwMode="auto">
              <a:xfrm flipH="1">
                <a:off x="2937" y="2755"/>
                <a:ext cx="19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910" name="Line 62"/>
            <p:cNvSpPr>
              <a:spLocks noChangeShapeType="1"/>
            </p:cNvSpPr>
            <p:nvPr/>
          </p:nvSpPr>
          <p:spPr bwMode="auto">
            <a:xfrm>
              <a:off x="527" y="1423"/>
              <a:ext cx="0" cy="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1" name="Line 63"/>
            <p:cNvSpPr>
              <a:spLocks noChangeShapeType="1"/>
            </p:cNvSpPr>
            <p:nvPr/>
          </p:nvSpPr>
          <p:spPr bwMode="auto">
            <a:xfrm>
              <a:off x="2483" y="1423"/>
              <a:ext cx="0" cy="2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2" name="Line 64"/>
            <p:cNvSpPr>
              <a:spLocks noChangeShapeType="1"/>
            </p:cNvSpPr>
            <p:nvPr/>
          </p:nvSpPr>
          <p:spPr bwMode="auto">
            <a:xfrm>
              <a:off x="867" y="1451"/>
              <a:ext cx="0" cy="1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3" name="Line 65"/>
            <p:cNvSpPr>
              <a:spLocks noChangeShapeType="1"/>
            </p:cNvSpPr>
            <p:nvPr/>
          </p:nvSpPr>
          <p:spPr bwMode="auto">
            <a:xfrm>
              <a:off x="357" y="1536"/>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4" name="Line 66"/>
            <p:cNvSpPr>
              <a:spLocks noChangeShapeType="1"/>
            </p:cNvSpPr>
            <p:nvPr/>
          </p:nvSpPr>
          <p:spPr bwMode="auto">
            <a:xfrm flipH="1">
              <a:off x="867" y="1536"/>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5" name="Line 67"/>
            <p:cNvSpPr>
              <a:spLocks noChangeShapeType="1"/>
            </p:cNvSpPr>
            <p:nvPr/>
          </p:nvSpPr>
          <p:spPr bwMode="auto">
            <a:xfrm flipH="1">
              <a:off x="527" y="1650"/>
              <a:ext cx="76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6" name="Line 68"/>
            <p:cNvSpPr>
              <a:spLocks noChangeShapeType="1"/>
            </p:cNvSpPr>
            <p:nvPr/>
          </p:nvSpPr>
          <p:spPr bwMode="auto">
            <a:xfrm>
              <a:off x="1661" y="1650"/>
              <a:ext cx="8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7" name="Line 69"/>
            <p:cNvSpPr>
              <a:spLocks noChangeShapeType="1"/>
            </p:cNvSpPr>
            <p:nvPr/>
          </p:nvSpPr>
          <p:spPr bwMode="auto">
            <a:xfrm>
              <a:off x="867" y="856"/>
              <a:ext cx="62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8" name="Text Box 70"/>
            <p:cNvSpPr txBox="1">
              <a:spLocks noChangeArrowheads="1"/>
            </p:cNvSpPr>
            <p:nvPr/>
          </p:nvSpPr>
          <p:spPr bwMode="auto">
            <a:xfrm>
              <a:off x="1349" y="1565"/>
              <a:ext cx="3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i="1"/>
                <a:t>L</a:t>
              </a:r>
            </a:p>
          </p:txBody>
        </p:sp>
        <p:sp>
          <p:nvSpPr>
            <p:cNvPr id="206919" name="Text Box 71"/>
            <p:cNvSpPr txBox="1">
              <a:spLocks noChangeArrowheads="1"/>
            </p:cNvSpPr>
            <p:nvPr/>
          </p:nvSpPr>
          <p:spPr bwMode="auto">
            <a:xfrm>
              <a:off x="612" y="1395"/>
              <a:ext cx="3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i="1"/>
                <a:t>d</a:t>
              </a:r>
            </a:p>
          </p:txBody>
        </p:sp>
        <p:sp>
          <p:nvSpPr>
            <p:cNvPr id="206920" name="Text Box 72"/>
            <p:cNvSpPr txBox="1">
              <a:spLocks noChangeArrowheads="1"/>
            </p:cNvSpPr>
            <p:nvPr/>
          </p:nvSpPr>
          <p:spPr bwMode="auto">
            <a:xfrm>
              <a:off x="1576" y="686"/>
              <a:ext cx="3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sz="2000" i="1"/>
                <a:t>h-r</a:t>
              </a:r>
            </a:p>
          </p:txBody>
        </p:sp>
      </p:grpSp>
      <p:sp>
        <p:nvSpPr>
          <p:cNvPr id="206921" name="Text Box 73"/>
          <p:cNvSpPr txBox="1">
            <a:spLocks noChangeArrowheads="1"/>
          </p:cNvSpPr>
          <p:nvPr/>
        </p:nvSpPr>
        <p:spPr bwMode="auto">
          <a:xfrm>
            <a:off x="252412" y="4466912"/>
            <a:ext cx="3451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sz="2000" b="1" dirty="0">
                <a:latin typeface="Times New Roman" panose="02020603050405020304" pitchFamily="18" charset="0"/>
                <a:cs typeface="Times New Roman" panose="02020603050405020304" pitchFamily="18" charset="0"/>
              </a:rPr>
              <a:t>油浮子坐标 </a:t>
            </a:r>
            <a:r>
              <a:rPr kumimoji="0" lang="en-US" altLang="zh-CN" sz="2000" b="1" dirty="0">
                <a:latin typeface="Times New Roman" panose="02020603050405020304" pitchFamily="18" charset="0"/>
                <a:cs typeface="Times New Roman" panose="02020603050405020304" pitchFamily="18" charset="0"/>
              </a:rPr>
              <a:t>(0, </a:t>
            </a:r>
            <a:r>
              <a:rPr kumimoji="0" lang="en-US" altLang="zh-CN" sz="2000" b="1" i="1" dirty="0">
                <a:latin typeface="Times New Roman" panose="02020603050405020304" pitchFamily="18" charset="0"/>
                <a:cs typeface="Times New Roman" panose="02020603050405020304" pitchFamily="18" charset="0"/>
              </a:rPr>
              <a:t>h-r, L/</a:t>
            </a:r>
            <a:r>
              <a:rPr kumimoji="0" lang="en-US" altLang="zh-CN" sz="2000" b="1" dirty="0">
                <a:latin typeface="Times New Roman" panose="02020603050405020304" pitchFamily="18" charset="0"/>
                <a:cs typeface="Times New Roman" panose="02020603050405020304" pitchFamily="18" charset="0"/>
              </a:rPr>
              <a:t>2</a:t>
            </a:r>
            <a:r>
              <a:rPr kumimoji="0" lang="en-US" altLang="zh-CN" sz="2000" b="1" i="1" dirty="0">
                <a:latin typeface="Times New Roman" panose="02020603050405020304" pitchFamily="18" charset="0"/>
                <a:cs typeface="Times New Roman" panose="02020603050405020304" pitchFamily="18" charset="0"/>
              </a:rPr>
              <a:t>-d</a:t>
            </a:r>
            <a:r>
              <a:rPr kumimoji="0" lang="en-US" altLang="zh-CN" sz="2000" b="1" dirty="0">
                <a:latin typeface="Times New Roman" panose="02020603050405020304" pitchFamily="18" charset="0"/>
                <a:cs typeface="Times New Roman" panose="02020603050405020304" pitchFamily="18" charset="0"/>
              </a:rPr>
              <a:t>)</a:t>
            </a:r>
          </a:p>
        </p:txBody>
      </p:sp>
      <p:sp>
        <p:nvSpPr>
          <p:cNvPr id="206922" name="Text Box 74"/>
          <p:cNvSpPr txBox="1">
            <a:spLocks noChangeArrowheads="1"/>
          </p:cNvSpPr>
          <p:nvPr/>
        </p:nvSpPr>
        <p:spPr bwMode="auto">
          <a:xfrm>
            <a:off x="123832" y="5066093"/>
            <a:ext cx="376553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0" lang="zh-CN" altLang="en-US" sz="2000" b="1" dirty="0"/>
              <a:t>过油浮子的油平面</a:t>
            </a:r>
            <a:r>
              <a:rPr kumimoji="0" lang="zh-CN" altLang="en-US" sz="2000" b="1" dirty="0" smtClean="0"/>
              <a:t>方程</a:t>
            </a:r>
            <a:r>
              <a:rPr lang="zh-CN" altLang="en-US" sz="2000" b="1" dirty="0" smtClean="0"/>
              <a:t>也由开始的水平面转化为新的约束，即</a:t>
            </a:r>
            <a:endParaRPr kumimoji="0" lang="zh-CN" altLang="en-US" sz="2000" b="1" dirty="0"/>
          </a:p>
        </p:txBody>
      </p:sp>
      <p:graphicFrame>
        <p:nvGraphicFramePr>
          <p:cNvPr id="206923" name="Object 75"/>
          <p:cNvGraphicFramePr>
            <a:graphicFrameLocks noChangeAspect="1"/>
          </p:cNvGraphicFramePr>
          <p:nvPr>
            <p:extLst>
              <p:ext uri="{D42A27DB-BD31-4B8C-83A1-F6EECF244321}">
                <p14:modId xmlns:p14="http://schemas.microsoft.com/office/powerpoint/2010/main" val="1597258238"/>
              </p:ext>
            </p:extLst>
          </p:nvPr>
        </p:nvGraphicFramePr>
        <p:xfrm>
          <a:off x="134938" y="5951282"/>
          <a:ext cx="8948738" cy="449263"/>
        </p:xfrm>
        <a:graphic>
          <a:graphicData uri="http://schemas.openxmlformats.org/presentationml/2006/ole">
            <mc:AlternateContent xmlns:mc="http://schemas.openxmlformats.org/markup-compatibility/2006">
              <mc:Choice xmlns:v="urn:schemas-microsoft-com:vml" Requires="v">
                <p:oleObj spid="_x0000_s92196" name="公式" r:id="rId6" imgW="4622760" imgH="203040" progId="Equation.3">
                  <p:embed/>
                </p:oleObj>
              </mc:Choice>
              <mc:Fallback>
                <p:oleObj name="公式" r:id="rId6" imgW="4622760" imgH="203040" progId="Equation.3">
                  <p:embed/>
                  <p:pic>
                    <p:nvPicPr>
                      <p:cNvPr id="206923" name="Object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938" y="5951282"/>
                        <a:ext cx="894873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924" name="Object 76"/>
          <p:cNvGraphicFramePr>
            <a:graphicFrameLocks noChangeAspect="1"/>
          </p:cNvGraphicFramePr>
          <p:nvPr>
            <p:extLst>
              <p:ext uri="{D42A27DB-BD31-4B8C-83A1-F6EECF244321}">
                <p14:modId xmlns:p14="http://schemas.microsoft.com/office/powerpoint/2010/main" val="4212528842"/>
              </p:ext>
            </p:extLst>
          </p:nvPr>
        </p:nvGraphicFramePr>
        <p:xfrm>
          <a:off x="4083896" y="5010639"/>
          <a:ext cx="855663" cy="374650"/>
        </p:xfrm>
        <a:graphic>
          <a:graphicData uri="http://schemas.openxmlformats.org/presentationml/2006/ole">
            <mc:AlternateContent xmlns:mc="http://schemas.openxmlformats.org/markup-compatibility/2006">
              <mc:Choice xmlns:v="urn:schemas-microsoft-com:vml" Requires="v">
                <p:oleObj spid="_x0000_s92197" name="公式" r:id="rId8" imgW="406080" imgH="177480" progId="Equation.3">
                  <p:embed/>
                </p:oleObj>
              </mc:Choice>
              <mc:Fallback>
                <p:oleObj name="公式" r:id="rId8" imgW="406080" imgH="177480" progId="Equation.3">
                  <p:embed/>
                  <p:pic>
                    <p:nvPicPr>
                      <p:cNvPr id="206924" name="Object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3896" y="5010639"/>
                        <a:ext cx="8556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925" name="AutoShape 77"/>
          <p:cNvSpPr>
            <a:spLocks noChangeArrowheads="1"/>
          </p:cNvSpPr>
          <p:nvPr/>
        </p:nvSpPr>
        <p:spPr bwMode="auto">
          <a:xfrm>
            <a:off x="5043600" y="4949631"/>
            <a:ext cx="180975" cy="485775"/>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26" name="Text Box 78"/>
          <p:cNvSpPr txBox="1">
            <a:spLocks noChangeArrowheads="1"/>
          </p:cNvSpPr>
          <p:nvPr/>
        </p:nvSpPr>
        <p:spPr bwMode="auto">
          <a:xfrm>
            <a:off x="462344" y="3521078"/>
            <a:ext cx="13223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0" lang="zh-CN" altLang="en-US" b="1" dirty="0"/>
              <a:t>坐标变换</a:t>
            </a:r>
          </a:p>
        </p:txBody>
      </p:sp>
    </p:spTree>
    <p:extLst>
      <p:ext uri="{BB962C8B-B14F-4D97-AF65-F5344CB8AC3E}">
        <p14:creationId xmlns:p14="http://schemas.microsoft.com/office/powerpoint/2010/main" val="371658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926"/>
                                        </p:tgtEl>
                                        <p:attrNameLst>
                                          <p:attrName>style.visibility</p:attrName>
                                        </p:attrNameLst>
                                      </p:cBhvr>
                                      <p:to>
                                        <p:strVal val="visible"/>
                                      </p:to>
                                    </p:set>
                                    <p:animEffect transition="in" filter="blinds(horizontal)">
                                      <p:cBhvr>
                                        <p:cTn id="7" dur="500"/>
                                        <p:tgtEl>
                                          <p:spTgt spid="206926"/>
                                        </p:tgtEl>
                                      </p:cBhvr>
                                    </p:animEffect>
                                  </p:childTnLst>
                                </p:cTn>
                              </p:par>
                              <p:par>
                                <p:cTn id="8" presetID="3" presetClass="entr" presetSubtype="10" fill="hold" nodeType="withEffect">
                                  <p:stCondLst>
                                    <p:cond delay="0"/>
                                  </p:stCondLst>
                                  <p:childTnLst>
                                    <p:set>
                                      <p:cBhvr>
                                        <p:cTn id="9" dur="1" fill="hold">
                                          <p:stCondLst>
                                            <p:cond delay="0"/>
                                          </p:stCondLst>
                                        </p:cTn>
                                        <p:tgtEl>
                                          <p:spTgt spid="206891"/>
                                        </p:tgtEl>
                                        <p:attrNameLst>
                                          <p:attrName>style.visibility</p:attrName>
                                        </p:attrNameLst>
                                      </p:cBhvr>
                                      <p:to>
                                        <p:strVal val="visible"/>
                                      </p:to>
                                    </p:set>
                                    <p:animEffect transition="in" filter="blinds(horizontal)">
                                      <p:cBhvr>
                                        <p:cTn id="10" dur="500"/>
                                        <p:tgtEl>
                                          <p:spTgt spid="2068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6869"/>
                                        </p:tgtEl>
                                        <p:attrNameLst>
                                          <p:attrName>style.visibility</p:attrName>
                                        </p:attrNameLst>
                                      </p:cBhvr>
                                      <p:to>
                                        <p:strVal val="visible"/>
                                      </p:to>
                                    </p:set>
                                    <p:animEffect transition="in" filter="blinds(horizontal)">
                                      <p:cBhvr>
                                        <p:cTn id="15" dur="500"/>
                                        <p:tgtEl>
                                          <p:spTgt spid="2068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06879"/>
                                        </p:tgtEl>
                                        <p:attrNameLst>
                                          <p:attrName>style.visibility</p:attrName>
                                        </p:attrNameLst>
                                      </p:cBhvr>
                                      <p:to>
                                        <p:strVal val="visible"/>
                                      </p:to>
                                    </p:set>
                                    <p:animEffect transition="in" filter="dissolve">
                                      <p:cBhvr>
                                        <p:cTn id="20" dur="500"/>
                                        <p:tgtEl>
                                          <p:spTgt spid="2068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6921"/>
                                        </p:tgtEl>
                                        <p:attrNameLst>
                                          <p:attrName>style.visibility</p:attrName>
                                        </p:attrNameLst>
                                      </p:cBhvr>
                                      <p:to>
                                        <p:strVal val="visible"/>
                                      </p:to>
                                    </p:set>
                                    <p:animEffect transition="in" filter="blinds(horizontal)">
                                      <p:cBhvr>
                                        <p:cTn id="25" dur="500"/>
                                        <p:tgtEl>
                                          <p:spTgt spid="2069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06922"/>
                                        </p:tgtEl>
                                        <p:attrNameLst>
                                          <p:attrName>style.visibility</p:attrName>
                                        </p:attrNameLst>
                                      </p:cBhvr>
                                      <p:to>
                                        <p:strVal val="visible"/>
                                      </p:to>
                                    </p:set>
                                    <p:animEffect transition="in" filter="blinds(horizontal)">
                                      <p:cBhvr>
                                        <p:cTn id="30" dur="500"/>
                                        <p:tgtEl>
                                          <p:spTgt spid="20692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206924"/>
                                        </p:tgtEl>
                                        <p:attrNameLst>
                                          <p:attrName>style.visibility</p:attrName>
                                        </p:attrNameLst>
                                      </p:cBhvr>
                                      <p:to>
                                        <p:strVal val="visible"/>
                                      </p:to>
                                    </p:set>
                                    <p:animEffect transition="in" filter="checkerboard(across)">
                                      <p:cBhvr>
                                        <p:cTn id="35" dur="500"/>
                                        <p:tgtEl>
                                          <p:spTgt spid="206924"/>
                                        </p:tgtEl>
                                      </p:cBhvr>
                                    </p:animEffect>
                                  </p:childTnLst>
                                </p:cTn>
                              </p:par>
                              <p:par>
                                <p:cTn id="36" presetID="5" presetClass="entr" presetSubtype="10" fill="hold" nodeType="withEffect">
                                  <p:stCondLst>
                                    <p:cond delay="0"/>
                                  </p:stCondLst>
                                  <p:childTnLst>
                                    <p:set>
                                      <p:cBhvr>
                                        <p:cTn id="37" dur="1" fill="hold">
                                          <p:stCondLst>
                                            <p:cond delay="0"/>
                                          </p:stCondLst>
                                        </p:cTn>
                                        <p:tgtEl>
                                          <p:spTgt spid="206925"/>
                                        </p:tgtEl>
                                        <p:attrNameLst>
                                          <p:attrName>style.visibility</p:attrName>
                                        </p:attrNameLst>
                                      </p:cBhvr>
                                      <p:to>
                                        <p:strVal val="visible"/>
                                      </p:to>
                                    </p:set>
                                    <p:animEffect transition="in" filter="checkerboard(across)">
                                      <p:cBhvr>
                                        <p:cTn id="38" dur="500"/>
                                        <p:tgtEl>
                                          <p:spTgt spid="20692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206923"/>
                                        </p:tgtEl>
                                        <p:attrNameLst>
                                          <p:attrName>style.visibility</p:attrName>
                                        </p:attrNameLst>
                                      </p:cBhvr>
                                      <p:to>
                                        <p:strVal val="visible"/>
                                      </p:to>
                                    </p:set>
                                    <p:animEffect transition="in" filter="dissolve">
                                      <p:cBhvr>
                                        <p:cTn id="43" dur="500"/>
                                        <p:tgtEl>
                                          <p:spTgt spid="206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21" grpId="0"/>
      <p:bldP spid="206922" grpId="0"/>
      <p:bldP spid="2069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323528" y="356692"/>
            <a:ext cx="7929562" cy="1938337"/>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spAutoFit/>
          </a:bodyPr>
          <a:lstStyle/>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en-US" altLang="zh-CN" dirty="0">
              <a:solidFill>
                <a:schemeClr val="tx1"/>
              </a:solidFill>
              <a:latin typeface="楷体_GB2312" pitchFamily="49" charset="-122"/>
            </a:endParaRPr>
          </a:p>
          <a:p>
            <a:pPr>
              <a:defRPr/>
            </a:pPr>
            <a:endParaRPr lang="zh-CN" altLang="en-US" dirty="0">
              <a:solidFill>
                <a:schemeClr val="tx1"/>
              </a:solidFill>
              <a:latin typeface="楷体_GB2312" pitchFamily="49" charset="-122"/>
            </a:endParaRPr>
          </a:p>
        </p:txBody>
      </p:sp>
      <p:grpSp>
        <p:nvGrpSpPr>
          <p:cNvPr id="8" name="Group 2"/>
          <p:cNvGrpSpPr>
            <a:grpSpLocks/>
          </p:cNvGrpSpPr>
          <p:nvPr/>
        </p:nvGrpSpPr>
        <p:grpSpPr bwMode="auto">
          <a:xfrm>
            <a:off x="323528" y="285254"/>
            <a:ext cx="4391025" cy="2279650"/>
            <a:chOff x="0" y="322"/>
            <a:chExt cx="2766" cy="1436"/>
          </a:xfrm>
        </p:grpSpPr>
        <p:grpSp>
          <p:nvGrpSpPr>
            <p:cNvPr id="9" name="Group 3"/>
            <p:cNvGrpSpPr>
              <a:grpSpLocks/>
            </p:cNvGrpSpPr>
            <p:nvPr/>
          </p:nvGrpSpPr>
          <p:grpSpPr bwMode="auto">
            <a:xfrm>
              <a:off x="0" y="322"/>
              <a:ext cx="2718" cy="1247"/>
              <a:chOff x="2852" y="1905"/>
              <a:chExt cx="2718" cy="1247"/>
            </a:xfrm>
          </p:grpSpPr>
          <p:sp>
            <p:nvSpPr>
              <p:cNvPr id="33" name="Line 4"/>
              <p:cNvSpPr>
                <a:spLocks noChangeShapeType="1"/>
              </p:cNvSpPr>
              <p:nvPr/>
            </p:nvSpPr>
            <p:spPr bwMode="auto">
              <a:xfrm rot="20995100" flipH="1">
                <a:off x="4326" y="2017"/>
                <a:ext cx="60" cy="31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5"/>
              <p:cNvSpPr txBox="1">
                <a:spLocks noChangeArrowheads="1"/>
              </p:cNvSpPr>
              <p:nvPr/>
            </p:nvSpPr>
            <p:spPr bwMode="auto">
              <a:xfrm>
                <a:off x="3957" y="2897"/>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spcBef>
                    <a:spcPct val="50000"/>
                  </a:spcBef>
                </a:pPr>
                <a:r>
                  <a:rPr kumimoji="0" lang="en-US" altLang="zh-CN" i="1"/>
                  <a:t>x</a:t>
                </a:r>
              </a:p>
            </p:txBody>
          </p:sp>
          <p:sp>
            <p:nvSpPr>
              <p:cNvPr id="35" name="Text Box 6"/>
              <p:cNvSpPr txBox="1">
                <a:spLocks noChangeArrowheads="1"/>
              </p:cNvSpPr>
              <p:nvPr/>
            </p:nvSpPr>
            <p:spPr bwMode="auto">
              <a:xfrm>
                <a:off x="4354" y="1905"/>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spcBef>
                    <a:spcPct val="50000"/>
                  </a:spcBef>
                </a:pPr>
                <a:r>
                  <a:rPr kumimoji="0" lang="en-US" altLang="zh-CN" i="1"/>
                  <a:t>y</a:t>
                </a:r>
              </a:p>
            </p:txBody>
          </p:sp>
          <p:sp>
            <p:nvSpPr>
              <p:cNvPr id="36" name="Line 7"/>
              <p:cNvSpPr>
                <a:spLocks noChangeShapeType="1"/>
              </p:cNvSpPr>
              <p:nvPr/>
            </p:nvSpPr>
            <p:spPr bwMode="auto">
              <a:xfrm flipH="1">
                <a:off x="4099" y="2755"/>
                <a:ext cx="226"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Text Box 8"/>
              <p:cNvSpPr txBox="1">
                <a:spLocks noChangeArrowheads="1"/>
              </p:cNvSpPr>
              <p:nvPr/>
            </p:nvSpPr>
            <p:spPr bwMode="auto">
              <a:xfrm>
                <a:off x="4354" y="2670"/>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spcBef>
                    <a:spcPct val="50000"/>
                  </a:spcBef>
                </a:pPr>
                <a:r>
                  <a:rPr kumimoji="0" lang="en-US" altLang="zh-CN"/>
                  <a:t>0</a:t>
                </a:r>
              </a:p>
            </p:txBody>
          </p:sp>
          <p:sp>
            <p:nvSpPr>
              <p:cNvPr id="38" name="Text Box 9"/>
              <p:cNvSpPr txBox="1">
                <a:spLocks noChangeArrowheads="1"/>
              </p:cNvSpPr>
              <p:nvPr/>
            </p:nvSpPr>
            <p:spPr bwMode="auto">
              <a:xfrm>
                <a:off x="2852" y="2727"/>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spcBef>
                    <a:spcPct val="50000"/>
                  </a:spcBef>
                </a:pPr>
                <a:r>
                  <a:rPr kumimoji="0" lang="en-US" altLang="zh-CN" i="1"/>
                  <a:t>z</a:t>
                </a:r>
              </a:p>
            </p:txBody>
          </p:sp>
          <p:sp>
            <p:nvSpPr>
              <p:cNvPr id="39" name="Line 10"/>
              <p:cNvSpPr>
                <a:spLocks noChangeShapeType="1"/>
              </p:cNvSpPr>
              <p:nvPr/>
            </p:nvSpPr>
            <p:spPr bwMode="auto">
              <a:xfrm rot="-75166" flipH="1" flipV="1">
                <a:off x="3078" y="2727"/>
                <a:ext cx="2492"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Arc 11"/>
              <p:cNvSpPr>
                <a:spLocks/>
              </p:cNvSpPr>
              <p:nvPr/>
            </p:nvSpPr>
            <p:spPr bwMode="auto">
              <a:xfrm rot="21524834" flipH="1">
                <a:off x="3157" y="2360"/>
                <a:ext cx="258" cy="792"/>
              </a:xfrm>
              <a:custGeom>
                <a:avLst/>
                <a:gdLst>
                  <a:gd name="T0" fmla="*/ 0 w 21600"/>
                  <a:gd name="T1" fmla="*/ 0 h 43138"/>
                  <a:gd name="T2" fmla="*/ 0 w 21600"/>
                  <a:gd name="T3" fmla="*/ 15 h 43138"/>
                  <a:gd name="T4" fmla="*/ 0 w 21600"/>
                  <a:gd name="T5" fmla="*/ 7 h 43138"/>
                  <a:gd name="T6" fmla="*/ 0 60000 65536"/>
                  <a:gd name="T7" fmla="*/ 0 60000 65536"/>
                  <a:gd name="T8" fmla="*/ 0 60000 65536"/>
                  <a:gd name="T9" fmla="*/ 0 w 21600"/>
                  <a:gd name="T10" fmla="*/ 0 h 43138"/>
                  <a:gd name="T11" fmla="*/ 21600 w 21600"/>
                  <a:gd name="T12" fmla="*/ 43138 h 43138"/>
                </a:gdLst>
                <a:ahLst/>
                <a:cxnLst>
                  <a:cxn ang="T6">
                    <a:pos x="T0" y="T1"/>
                  </a:cxn>
                  <a:cxn ang="T7">
                    <a:pos x="T2" y="T3"/>
                  </a:cxn>
                  <a:cxn ang="T8">
                    <a:pos x="T4" y="T5"/>
                  </a:cxn>
                </a:cxnLst>
                <a:rect l="T9" t="T10" r="T11" b="T12"/>
                <a:pathLst>
                  <a:path w="21600" h="43138" fill="none" extrusionOk="0">
                    <a:moveTo>
                      <a:pt x="691" y="0"/>
                    </a:moveTo>
                    <a:cubicBezTo>
                      <a:pt x="12345" y="373"/>
                      <a:pt x="21600" y="9929"/>
                      <a:pt x="21600" y="21589"/>
                    </a:cubicBezTo>
                    <a:cubicBezTo>
                      <a:pt x="21600" y="32940"/>
                      <a:pt x="12813" y="42355"/>
                      <a:pt x="1488" y="43137"/>
                    </a:cubicBezTo>
                  </a:path>
                  <a:path w="21600" h="43138" stroke="0" extrusionOk="0">
                    <a:moveTo>
                      <a:pt x="691" y="0"/>
                    </a:moveTo>
                    <a:cubicBezTo>
                      <a:pt x="12345" y="373"/>
                      <a:pt x="21600" y="9929"/>
                      <a:pt x="21600" y="21589"/>
                    </a:cubicBezTo>
                    <a:cubicBezTo>
                      <a:pt x="21600" y="32940"/>
                      <a:pt x="12813" y="42355"/>
                      <a:pt x="1488" y="43137"/>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Line 12"/>
              <p:cNvSpPr>
                <a:spLocks noChangeShapeType="1"/>
              </p:cNvSpPr>
              <p:nvPr/>
            </p:nvSpPr>
            <p:spPr bwMode="auto">
              <a:xfrm rot="-75166" flipH="1" flipV="1">
                <a:off x="3401" y="2322"/>
                <a:ext cx="1890" cy="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13"/>
              <p:cNvSpPr>
                <a:spLocks noChangeShapeType="1"/>
              </p:cNvSpPr>
              <p:nvPr/>
            </p:nvSpPr>
            <p:spPr bwMode="auto">
              <a:xfrm rot="-75166" flipH="1" flipV="1">
                <a:off x="3419" y="3112"/>
                <a:ext cx="1890" cy="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Arc 14"/>
              <p:cNvSpPr>
                <a:spLocks/>
              </p:cNvSpPr>
              <p:nvPr/>
            </p:nvSpPr>
            <p:spPr bwMode="auto">
              <a:xfrm rot="10724834" flipH="1">
                <a:off x="5287" y="2318"/>
                <a:ext cx="258" cy="792"/>
              </a:xfrm>
              <a:custGeom>
                <a:avLst/>
                <a:gdLst>
                  <a:gd name="T0" fmla="*/ 0 w 21600"/>
                  <a:gd name="T1" fmla="*/ 0 h 43138"/>
                  <a:gd name="T2" fmla="*/ 0 w 21600"/>
                  <a:gd name="T3" fmla="*/ 15 h 43138"/>
                  <a:gd name="T4" fmla="*/ 0 w 21600"/>
                  <a:gd name="T5" fmla="*/ 7 h 43138"/>
                  <a:gd name="T6" fmla="*/ 0 60000 65536"/>
                  <a:gd name="T7" fmla="*/ 0 60000 65536"/>
                  <a:gd name="T8" fmla="*/ 0 60000 65536"/>
                  <a:gd name="T9" fmla="*/ 0 w 21600"/>
                  <a:gd name="T10" fmla="*/ 0 h 43138"/>
                  <a:gd name="T11" fmla="*/ 21600 w 21600"/>
                  <a:gd name="T12" fmla="*/ 43138 h 43138"/>
                </a:gdLst>
                <a:ahLst/>
                <a:cxnLst>
                  <a:cxn ang="T6">
                    <a:pos x="T0" y="T1"/>
                  </a:cxn>
                  <a:cxn ang="T7">
                    <a:pos x="T2" y="T3"/>
                  </a:cxn>
                  <a:cxn ang="T8">
                    <a:pos x="T4" y="T5"/>
                  </a:cxn>
                </a:cxnLst>
                <a:rect l="T9" t="T10" r="T11" b="T12"/>
                <a:pathLst>
                  <a:path w="21600" h="43138" fill="none" extrusionOk="0">
                    <a:moveTo>
                      <a:pt x="691" y="0"/>
                    </a:moveTo>
                    <a:cubicBezTo>
                      <a:pt x="12345" y="373"/>
                      <a:pt x="21600" y="9929"/>
                      <a:pt x="21600" y="21589"/>
                    </a:cubicBezTo>
                    <a:cubicBezTo>
                      <a:pt x="21600" y="32940"/>
                      <a:pt x="12813" y="42355"/>
                      <a:pt x="1488" y="43137"/>
                    </a:cubicBezTo>
                  </a:path>
                  <a:path w="21600" h="43138" stroke="0" extrusionOk="0">
                    <a:moveTo>
                      <a:pt x="691" y="0"/>
                    </a:moveTo>
                    <a:cubicBezTo>
                      <a:pt x="12345" y="373"/>
                      <a:pt x="21600" y="9929"/>
                      <a:pt x="21600" y="21589"/>
                    </a:cubicBezTo>
                    <a:cubicBezTo>
                      <a:pt x="21600" y="32940"/>
                      <a:pt x="12813" y="42355"/>
                      <a:pt x="1488" y="43137"/>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Line 15"/>
              <p:cNvSpPr>
                <a:spLocks noChangeShapeType="1"/>
              </p:cNvSpPr>
              <p:nvPr/>
            </p:nvSpPr>
            <p:spPr bwMode="auto">
              <a:xfrm rot="529734">
                <a:off x="3673" y="2049"/>
                <a:ext cx="85" cy="5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16"/>
              <p:cNvSpPr>
                <a:spLocks noChangeShapeType="1"/>
              </p:cNvSpPr>
              <p:nvPr/>
            </p:nvSpPr>
            <p:spPr bwMode="auto">
              <a:xfrm rot="529734">
                <a:off x="3674" y="2557"/>
                <a:ext cx="105" cy="56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Text Box 17"/>
              <p:cNvSpPr txBox="1">
                <a:spLocks noChangeArrowheads="1"/>
              </p:cNvSpPr>
              <p:nvPr/>
            </p:nvSpPr>
            <p:spPr bwMode="auto">
              <a:xfrm rot="529734">
                <a:off x="3702" y="2840"/>
                <a:ext cx="2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spcBef>
                    <a:spcPct val="50000"/>
                  </a:spcBef>
                </a:pPr>
                <a:r>
                  <a:rPr kumimoji="0" lang="en-US" altLang="zh-CN" i="1">
                    <a:solidFill>
                      <a:srgbClr val="FF0000"/>
                    </a:solidFill>
                  </a:rPr>
                  <a:t>h</a:t>
                </a:r>
              </a:p>
            </p:txBody>
          </p:sp>
          <p:sp>
            <p:nvSpPr>
              <p:cNvPr id="47" name="Line 18"/>
              <p:cNvSpPr>
                <a:spLocks noChangeShapeType="1"/>
              </p:cNvSpPr>
              <p:nvPr/>
            </p:nvSpPr>
            <p:spPr bwMode="auto">
              <a:xfrm>
                <a:off x="4354" y="2273"/>
                <a:ext cx="29" cy="85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9"/>
              <p:cNvSpPr>
                <a:spLocks noChangeShapeType="1"/>
              </p:cNvSpPr>
              <p:nvPr/>
            </p:nvSpPr>
            <p:spPr bwMode="auto">
              <a:xfrm flipH="1">
                <a:off x="2937" y="2755"/>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20"/>
            <p:cNvGrpSpPr>
              <a:grpSpLocks/>
            </p:cNvGrpSpPr>
            <p:nvPr/>
          </p:nvGrpSpPr>
          <p:grpSpPr bwMode="auto">
            <a:xfrm>
              <a:off x="336" y="771"/>
              <a:ext cx="2430" cy="987"/>
              <a:chOff x="336" y="771"/>
              <a:chExt cx="2430" cy="987"/>
            </a:xfrm>
          </p:grpSpPr>
          <p:sp>
            <p:nvSpPr>
              <p:cNvPr id="12" name="Line 21"/>
              <p:cNvSpPr>
                <a:spLocks noChangeShapeType="1"/>
              </p:cNvSpPr>
              <p:nvPr/>
            </p:nvSpPr>
            <p:spPr bwMode="auto">
              <a:xfrm>
                <a:off x="2455" y="771"/>
                <a:ext cx="0" cy="3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22"/>
              <p:cNvSpPr txBox="1">
                <a:spLocks noChangeArrowheads="1"/>
              </p:cNvSpPr>
              <p:nvPr/>
            </p:nvSpPr>
            <p:spPr bwMode="auto">
              <a:xfrm>
                <a:off x="2426" y="771"/>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spcBef>
                    <a:spcPct val="50000"/>
                  </a:spcBef>
                </a:pPr>
                <a:r>
                  <a:rPr kumimoji="0" lang="en-US" altLang="zh-CN" i="1"/>
                  <a:t>r</a:t>
                </a:r>
              </a:p>
            </p:txBody>
          </p:sp>
          <p:sp>
            <p:nvSpPr>
              <p:cNvPr id="14" name="Line 23"/>
              <p:cNvSpPr>
                <a:spLocks noChangeShapeType="1"/>
              </p:cNvSpPr>
              <p:nvPr/>
            </p:nvSpPr>
            <p:spPr bwMode="auto">
              <a:xfrm>
                <a:off x="2115" y="1139"/>
                <a:ext cx="368" cy="36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4"/>
              <p:cNvSpPr>
                <a:spLocks noChangeShapeType="1"/>
              </p:cNvSpPr>
              <p:nvPr/>
            </p:nvSpPr>
            <p:spPr bwMode="auto">
              <a:xfrm>
                <a:off x="2115" y="1139"/>
                <a:ext cx="0" cy="5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5"/>
              <p:cNvSpPr>
                <a:spLocks noChangeShapeType="1"/>
              </p:cNvSpPr>
              <p:nvPr/>
            </p:nvSpPr>
            <p:spPr bwMode="auto">
              <a:xfrm>
                <a:off x="1519" y="1508"/>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6"/>
              <p:cNvSpPr>
                <a:spLocks noChangeShapeType="1"/>
              </p:cNvSpPr>
              <p:nvPr/>
            </p:nvSpPr>
            <p:spPr bwMode="auto">
              <a:xfrm flipH="1">
                <a:off x="1519" y="1650"/>
                <a:ext cx="17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7"/>
              <p:cNvSpPr>
                <a:spLocks noChangeShapeType="1"/>
              </p:cNvSpPr>
              <p:nvPr/>
            </p:nvSpPr>
            <p:spPr bwMode="auto">
              <a:xfrm>
                <a:off x="1916" y="1650"/>
                <a:ext cx="1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28"/>
              <p:cNvSpPr txBox="1">
                <a:spLocks noChangeArrowheads="1"/>
              </p:cNvSpPr>
              <p:nvPr/>
            </p:nvSpPr>
            <p:spPr bwMode="auto">
              <a:xfrm>
                <a:off x="1689" y="1508"/>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spcBef>
                    <a:spcPct val="50000"/>
                  </a:spcBef>
                </a:pPr>
                <a:r>
                  <a:rPr kumimoji="0" lang="en-US" altLang="zh-CN" i="1" dirty="0"/>
                  <a:t>s</a:t>
                </a:r>
              </a:p>
            </p:txBody>
          </p:sp>
          <p:sp>
            <p:nvSpPr>
              <p:cNvPr id="20" name="Text Box 29"/>
              <p:cNvSpPr txBox="1">
                <a:spLocks noChangeArrowheads="1"/>
              </p:cNvSpPr>
              <p:nvPr/>
            </p:nvSpPr>
            <p:spPr bwMode="auto">
              <a:xfrm>
                <a:off x="2313" y="1168"/>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spcBef>
                    <a:spcPct val="50000"/>
                  </a:spcBef>
                </a:pPr>
                <a:r>
                  <a:rPr kumimoji="0" lang="en-US" altLang="zh-CN" i="1"/>
                  <a:t>R</a:t>
                </a:r>
              </a:p>
            </p:txBody>
          </p:sp>
          <p:grpSp>
            <p:nvGrpSpPr>
              <p:cNvPr id="21" name="Group 30"/>
              <p:cNvGrpSpPr>
                <a:grpSpLocks/>
              </p:cNvGrpSpPr>
              <p:nvPr/>
            </p:nvGrpSpPr>
            <p:grpSpPr bwMode="auto">
              <a:xfrm>
                <a:off x="336" y="832"/>
                <a:ext cx="2369" cy="675"/>
                <a:chOff x="336" y="1083"/>
                <a:chExt cx="2369" cy="675"/>
              </a:xfrm>
            </p:grpSpPr>
            <p:grpSp>
              <p:nvGrpSpPr>
                <p:cNvPr id="22" name="Group 31"/>
                <p:cNvGrpSpPr>
                  <a:grpSpLocks/>
                </p:cNvGrpSpPr>
                <p:nvPr/>
              </p:nvGrpSpPr>
              <p:grpSpPr bwMode="auto">
                <a:xfrm>
                  <a:off x="336" y="1083"/>
                  <a:ext cx="2369" cy="675"/>
                  <a:chOff x="336" y="1083"/>
                  <a:chExt cx="2369" cy="675"/>
                </a:xfrm>
              </p:grpSpPr>
              <p:sp>
                <p:nvSpPr>
                  <p:cNvPr id="24" name="Text Box 32"/>
                  <p:cNvSpPr txBox="1">
                    <a:spLocks noChangeArrowheads="1"/>
                  </p:cNvSpPr>
                  <p:nvPr/>
                </p:nvSpPr>
                <p:spPr bwMode="auto">
                  <a:xfrm>
                    <a:off x="1774" y="1508"/>
                    <a:ext cx="2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spcBef>
                        <a:spcPct val="50000"/>
                      </a:spcBef>
                    </a:pPr>
                    <a:r>
                      <a:rPr kumimoji="0" lang="en-US" altLang="zh-CN" i="1">
                        <a:solidFill>
                          <a:srgbClr val="FF0000"/>
                        </a:solidFill>
                      </a:rPr>
                      <a:t>V</a:t>
                    </a:r>
                  </a:p>
                </p:txBody>
              </p:sp>
              <p:sp>
                <p:nvSpPr>
                  <p:cNvPr id="25" name="Line 33"/>
                  <p:cNvSpPr>
                    <a:spLocks noChangeShapeType="1"/>
                  </p:cNvSpPr>
                  <p:nvPr/>
                </p:nvSpPr>
                <p:spPr bwMode="auto">
                  <a:xfrm rot="-75166" flipH="1" flipV="1">
                    <a:off x="2319" y="1311"/>
                    <a:ext cx="146" cy="15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4"/>
                  <p:cNvSpPr>
                    <a:spLocks noChangeShapeType="1"/>
                  </p:cNvSpPr>
                  <p:nvPr/>
                </p:nvSpPr>
                <p:spPr bwMode="auto">
                  <a:xfrm rot="-75166">
                    <a:off x="703" y="1112"/>
                    <a:ext cx="1718" cy="23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 name="Group 35"/>
                  <p:cNvGrpSpPr>
                    <a:grpSpLocks/>
                  </p:cNvGrpSpPr>
                  <p:nvPr/>
                </p:nvGrpSpPr>
                <p:grpSpPr bwMode="auto">
                  <a:xfrm rot="-75166">
                    <a:off x="336" y="1083"/>
                    <a:ext cx="2369" cy="419"/>
                    <a:chOff x="2162" y="6365"/>
                    <a:chExt cx="4958" cy="825"/>
                  </a:xfrm>
                </p:grpSpPr>
                <p:sp>
                  <p:nvSpPr>
                    <p:cNvPr id="29" name="Line 36"/>
                    <p:cNvSpPr>
                      <a:spLocks noChangeShapeType="1"/>
                    </p:cNvSpPr>
                    <p:nvPr/>
                  </p:nvSpPr>
                  <p:spPr bwMode="auto">
                    <a:xfrm flipH="1">
                      <a:off x="2498" y="6410"/>
                      <a:ext cx="360" cy="12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7"/>
                    <p:cNvSpPr>
                      <a:spLocks noChangeShapeType="1"/>
                    </p:cNvSpPr>
                    <p:nvPr/>
                  </p:nvSpPr>
                  <p:spPr bwMode="auto">
                    <a:xfrm>
                      <a:off x="2495" y="6566"/>
                      <a:ext cx="4263" cy="624"/>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Arc 38"/>
                    <p:cNvSpPr>
                      <a:spLocks/>
                    </p:cNvSpPr>
                    <p:nvPr/>
                  </p:nvSpPr>
                  <p:spPr bwMode="auto">
                    <a:xfrm rot="708788">
                      <a:off x="6445" y="6962"/>
                      <a:ext cx="675" cy="227"/>
                    </a:xfrm>
                    <a:custGeom>
                      <a:avLst/>
                      <a:gdLst>
                        <a:gd name="T0" fmla="*/ 0 w 21600"/>
                        <a:gd name="T1" fmla="*/ 0 h 40421"/>
                        <a:gd name="T2" fmla="*/ 10 w 21600"/>
                        <a:gd name="T3" fmla="*/ 1 h 40421"/>
                        <a:gd name="T4" fmla="*/ 0 w 21600"/>
                        <a:gd name="T5" fmla="*/ 1 h 40421"/>
                        <a:gd name="T6" fmla="*/ 0 60000 65536"/>
                        <a:gd name="T7" fmla="*/ 0 60000 65536"/>
                        <a:gd name="T8" fmla="*/ 0 60000 65536"/>
                        <a:gd name="T9" fmla="*/ 0 w 21600"/>
                        <a:gd name="T10" fmla="*/ 0 h 40421"/>
                        <a:gd name="T11" fmla="*/ 21600 w 21600"/>
                        <a:gd name="T12" fmla="*/ 40421 h 40421"/>
                      </a:gdLst>
                      <a:ahLst/>
                      <a:cxnLst>
                        <a:cxn ang="T6">
                          <a:pos x="T0" y="T1"/>
                        </a:cxn>
                        <a:cxn ang="T7">
                          <a:pos x="T2" y="T3"/>
                        </a:cxn>
                        <a:cxn ang="T8">
                          <a:pos x="T4" y="T5"/>
                        </a:cxn>
                      </a:cxnLst>
                      <a:rect l="T9" t="T10" r="T11" b="T12"/>
                      <a:pathLst>
                        <a:path w="21600" h="40421" fill="none" extrusionOk="0">
                          <a:moveTo>
                            <a:pt x="-1" y="0"/>
                          </a:moveTo>
                          <a:cubicBezTo>
                            <a:pt x="11929" y="0"/>
                            <a:pt x="21600" y="9670"/>
                            <a:pt x="21600" y="21600"/>
                          </a:cubicBezTo>
                          <a:cubicBezTo>
                            <a:pt x="21600" y="29399"/>
                            <a:pt x="17395" y="36593"/>
                            <a:pt x="10598" y="40420"/>
                          </a:cubicBezTo>
                        </a:path>
                        <a:path w="21600" h="40421" stroke="0" extrusionOk="0">
                          <a:moveTo>
                            <a:pt x="-1" y="0"/>
                          </a:moveTo>
                          <a:cubicBezTo>
                            <a:pt x="11929" y="0"/>
                            <a:pt x="21600" y="9670"/>
                            <a:pt x="21600" y="21600"/>
                          </a:cubicBezTo>
                          <a:cubicBezTo>
                            <a:pt x="21600" y="29399"/>
                            <a:pt x="17395" y="36593"/>
                            <a:pt x="10598" y="40420"/>
                          </a:cubicBezTo>
                          <a:lnTo>
                            <a:pt x="0" y="21600"/>
                          </a:lnTo>
                          <a:close/>
                        </a:path>
                      </a:pathLst>
                    </a:custGeom>
                    <a:noFill/>
                    <a:ln w="95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Arc 39"/>
                    <p:cNvSpPr>
                      <a:spLocks/>
                    </p:cNvSpPr>
                    <p:nvPr/>
                  </p:nvSpPr>
                  <p:spPr bwMode="auto">
                    <a:xfrm rot="-10261642">
                      <a:off x="2162" y="6365"/>
                      <a:ext cx="680" cy="190"/>
                    </a:xfrm>
                    <a:custGeom>
                      <a:avLst/>
                      <a:gdLst>
                        <a:gd name="T0" fmla="*/ 9 w 22460"/>
                        <a:gd name="T1" fmla="*/ 0 h 41215"/>
                        <a:gd name="T2" fmla="*/ 0 w 22460"/>
                        <a:gd name="T3" fmla="*/ 1 h 41215"/>
                        <a:gd name="T4" fmla="*/ 1 w 22460"/>
                        <a:gd name="T5" fmla="*/ 0 h 41215"/>
                        <a:gd name="T6" fmla="*/ 0 60000 65536"/>
                        <a:gd name="T7" fmla="*/ 0 60000 65536"/>
                        <a:gd name="T8" fmla="*/ 0 60000 65536"/>
                        <a:gd name="T9" fmla="*/ 0 w 22460"/>
                        <a:gd name="T10" fmla="*/ 0 h 41215"/>
                        <a:gd name="T11" fmla="*/ 22460 w 22460"/>
                        <a:gd name="T12" fmla="*/ 41215 h 41215"/>
                      </a:gdLst>
                      <a:ahLst/>
                      <a:cxnLst>
                        <a:cxn ang="T6">
                          <a:pos x="T0" y="T1"/>
                        </a:cxn>
                        <a:cxn ang="T7">
                          <a:pos x="T2" y="T3"/>
                        </a:cxn>
                        <a:cxn ang="T8">
                          <a:pos x="T4" y="T5"/>
                        </a:cxn>
                      </a:cxnLst>
                      <a:rect l="T9" t="T10" r="T11" b="T12"/>
                      <a:pathLst>
                        <a:path w="22460" h="41215" fill="none" extrusionOk="0">
                          <a:moveTo>
                            <a:pt x="9905" y="0"/>
                          </a:moveTo>
                          <a:cubicBezTo>
                            <a:pt x="17558" y="3529"/>
                            <a:pt x="22460" y="11187"/>
                            <a:pt x="22460" y="19615"/>
                          </a:cubicBezTo>
                          <a:cubicBezTo>
                            <a:pt x="22460" y="31544"/>
                            <a:pt x="12789" y="41215"/>
                            <a:pt x="860" y="41215"/>
                          </a:cubicBezTo>
                          <a:cubicBezTo>
                            <a:pt x="573" y="41215"/>
                            <a:pt x="286" y="41209"/>
                            <a:pt x="0" y="41197"/>
                          </a:cubicBezTo>
                        </a:path>
                        <a:path w="22460" h="41215" stroke="0" extrusionOk="0">
                          <a:moveTo>
                            <a:pt x="9905" y="0"/>
                          </a:moveTo>
                          <a:cubicBezTo>
                            <a:pt x="17558" y="3529"/>
                            <a:pt x="22460" y="11187"/>
                            <a:pt x="22460" y="19615"/>
                          </a:cubicBezTo>
                          <a:cubicBezTo>
                            <a:pt x="22460" y="31544"/>
                            <a:pt x="12789" y="41215"/>
                            <a:pt x="860" y="41215"/>
                          </a:cubicBezTo>
                          <a:cubicBezTo>
                            <a:pt x="573" y="41215"/>
                            <a:pt x="286" y="41209"/>
                            <a:pt x="0" y="41197"/>
                          </a:cubicBezTo>
                          <a:lnTo>
                            <a:pt x="860" y="19615"/>
                          </a:lnTo>
                          <a:close/>
                        </a:path>
                      </a:pathLst>
                    </a:custGeom>
                    <a:noFill/>
                    <a:ln w="95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 name="Line 40"/>
                  <p:cNvSpPr>
                    <a:spLocks noChangeShapeType="1"/>
                  </p:cNvSpPr>
                  <p:nvPr/>
                </p:nvSpPr>
                <p:spPr bwMode="auto">
                  <a:xfrm>
                    <a:off x="874" y="1509"/>
                    <a:ext cx="1644" cy="0"/>
                  </a:xfrm>
                  <a:prstGeom prst="line">
                    <a:avLst/>
                  </a:prstGeom>
                  <a:noFill/>
                  <a:ln w="9525">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 name="Text Box 41"/>
                <p:cNvSpPr txBox="1">
                  <a:spLocks noChangeArrowheads="1"/>
                </p:cNvSpPr>
                <p:nvPr/>
              </p:nvSpPr>
              <p:spPr bwMode="auto">
                <a:xfrm>
                  <a:off x="1774" y="1310"/>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spcBef>
                      <a:spcPct val="50000"/>
                    </a:spcBef>
                  </a:pPr>
                  <a:r>
                    <a:rPr kumimoji="0" lang="el-GR" altLang="zh-CN" i="1"/>
                    <a:t>α</a:t>
                  </a:r>
                  <a:endParaRPr kumimoji="0" lang="en-US" altLang="zh-CN" i="1"/>
                </a:p>
              </p:txBody>
            </p:sp>
          </p:grpSp>
        </p:grpSp>
      </p:grpSp>
      <p:graphicFrame>
        <p:nvGraphicFramePr>
          <p:cNvPr id="49" name="Object 2"/>
          <p:cNvGraphicFramePr>
            <a:graphicFrameLocks noChangeAspect="1"/>
          </p:cNvGraphicFramePr>
          <p:nvPr>
            <p:extLst/>
          </p:nvPr>
        </p:nvGraphicFramePr>
        <p:xfrm>
          <a:off x="539552" y="2564904"/>
          <a:ext cx="7531100" cy="1600200"/>
        </p:xfrm>
        <a:graphic>
          <a:graphicData uri="http://schemas.openxmlformats.org/presentationml/2006/ole">
            <mc:AlternateContent xmlns:mc="http://schemas.openxmlformats.org/markup-compatibility/2006">
              <mc:Choice xmlns:v="urn:schemas-microsoft-com:vml" Requires="v">
                <p:oleObj spid="_x0000_s83122" name="公式" r:id="rId4" imgW="4902120" imgH="812520" progId="Equation.3">
                  <p:embed/>
                </p:oleObj>
              </mc:Choice>
              <mc:Fallback>
                <p:oleObj name="公式" r:id="rId4" imgW="4902120" imgH="812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564904"/>
                        <a:ext cx="7531100" cy="16002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Rectangle 43"/>
          <p:cNvSpPr>
            <a:spLocks noChangeArrowheads="1"/>
          </p:cNvSpPr>
          <p:nvPr/>
        </p:nvSpPr>
        <p:spPr bwMode="auto">
          <a:xfrm>
            <a:off x="4752653" y="1356817"/>
            <a:ext cx="3214687" cy="46196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lnSpc>
                <a:spcPct val="120000"/>
              </a:lnSpc>
            </a:pPr>
            <a:r>
              <a:rPr kumimoji="0" lang="zh-CN" altLang="en-US"/>
              <a:t>油位高度</a:t>
            </a:r>
            <a:r>
              <a:rPr kumimoji="0" lang="en-US" altLang="zh-CN" i="1"/>
              <a:t>h</a:t>
            </a:r>
            <a:r>
              <a:rPr kumimoji="0" lang="zh-CN" altLang="en-US"/>
              <a:t>的储油区域为</a:t>
            </a:r>
            <a:r>
              <a:rPr kumimoji="0" lang="en-US" altLang="zh-CN"/>
              <a:t>D</a:t>
            </a:r>
          </a:p>
        </p:txBody>
      </p:sp>
      <p:graphicFrame>
        <p:nvGraphicFramePr>
          <p:cNvPr id="51" name="Object 3"/>
          <p:cNvGraphicFramePr>
            <a:graphicFrameLocks noChangeAspect="1"/>
          </p:cNvGraphicFramePr>
          <p:nvPr>
            <p:extLst/>
          </p:nvPr>
        </p:nvGraphicFramePr>
        <p:xfrm>
          <a:off x="3275856" y="4221088"/>
          <a:ext cx="4525963" cy="974725"/>
        </p:xfrm>
        <a:graphic>
          <a:graphicData uri="http://schemas.openxmlformats.org/presentationml/2006/ole">
            <mc:AlternateContent xmlns:mc="http://schemas.openxmlformats.org/markup-compatibility/2006">
              <mc:Choice xmlns:v="urn:schemas-microsoft-com:vml" Requires="v">
                <p:oleObj spid="_x0000_s83123" name="公式" r:id="rId6" imgW="2120760" imgH="457200" progId="Equation.3">
                  <p:embed/>
                </p:oleObj>
              </mc:Choice>
              <mc:Fallback>
                <p:oleObj name="公式" r:id="rId6" imgW="212076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856" y="4221088"/>
                        <a:ext cx="4525963"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4"/>
          <p:cNvGraphicFramePr>
            <a:graphicFrameLocks noChangeAspect="1"/>
          </p:cNvGraphicFramePr>
          <p:nvPr/>
        </p:nvGraphicFramePr>
        <p:xfrm>
          <a:off x="2843213" y="5373688"/>
          <a:ext cx="5483225" cy="820737"/>
        </p:xfrm>
        <a:graphic>
          <a:graphicData uri="http://schemas.openxmlformats.org/presentationml/2006/ole">
            <mc:AlternateContent xmlns:mc="http://schemas.openxmlformats.org/markup-compatibility/2006">
              <mc:Choice xmlns:v="urn:schemas-microsoft-com:vml" Requires="v">
                <p:oleObj spid="_x0000_s83124" name="公式" r:id="rId8" imgW="2425680" imgH="368280" progId="Equation.3">
                  <p:embed/>
                </p:oleObj>
              </mc:Choice>
              <mc:Fallback>
                <p:oleObj name="公式" r:id="rId8" imgW="2425680" imgH="3682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213" y="5373688"/>
                        <a:ext cx="5483225" cy="820737"/>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5"/>
          <p:cNvGraphicFramePr>
            <a:graphicFrameLocks noChangeAspect="1"/>
          </p:cNvGraphicFramePr>
          <p:nvPr>
            <p:extLst>
              <p:ext uri="{D42A27DB-BD31-4B8C-83A1-F6EECF244321}">
                <p14:modId xmlns:p14="http://schemas.microsoft.com/office/powerpoint/2010/main" val="2064548383"/>
              </p:ext>
            </p:extLst>
          </p:nvPr>
        </p:nvGraphicFramePr>
        <p:xfrm>
          <a:off x="2843213" y="6198815"/>
          <a:ext cx="5489575" cy="411163"/>
        </p:xfrm>
        <a:graphic>
          <a:graphicData uri="http://schemas.openxmlformats.org/presentationml/2006/ole">
            <mc:AlternateContent xmlns:mc="http://schemas.openxmlformats.org/markup-compatibility/2006">
              <mc:Choice xmlns:v="urn:schemas-microsoft-com:vml" Requires="v">
                <p:oleObj spid="_x0000_s83125" name="公式" r:id="rId10" imgW="2717640" imgH="203040" progId="Equation.3">
                  <p:embed/>
                </p:oleObj>
              </mc:Choice>
              <mc:Fallback>
                <p:oleObj name="公式" r:id="rId10" imgW="271764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3213" y="6198815"/>
                        <a:ext cx="5489575" cy="411163"/>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Rectangle 47"/>
          <p:cNvSpPr>
            <a:spLocks noChangeArrowheads="1"/>
          </p:cNvSpPr>
          <p:nvPr/>
        </p:nvSpPr>
        <p:spPr bwMode="auto">
          <a:xfrm>
            <a:off x="547366" y="5639492"/>
            <a:ext cx="2160587" cy="83099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lnSpc>
                <a:spcPct val="120000"/>
              </a:lnSpc>
            </a:pPr>
            <a:r>
              <a:rPr kumimoji="0" lang="zh-CN" altLang="en-US" dirty="0">
                <a:latin typeface="Times New Roman" panose="02020603050405020304" pitchFamily="18" charset="0"/>
                <a:cs typeface="Times New Roman" panose="02020603050405020304" pitchFamily="18" charset="0"/>
              </a:rPr>
              <a:t>油位高度</a:t>
            </a:r>
            <a:r>
              <a:rPr kumimoji="0" lang="en-US" altLang="zh-CN" dirty="0">
                <a:latin typeface="Times New Roman" panose="02020603050405020304" pitchFamily="18" charset="0"/>
                <a:cs typeface="Times New Roman" panose="02020603050405020304" pitchFamily="18" charset="0"/>
              </a:rPr>
              <a:t>h</a:t>
            </a:r>
            <a:r>
              <a:rPr kumimoji="0" lang="zh-CN" altLang="en-US" dirty="0">
                <a:latin typeface="Times New Roman" panose="02020603050405020304" pitchFamily="18" charset="0"/>
                <a:cs typeface="Times New Roman" panose="02020603050405020304" pitchFamily="18" charset="0"/>
              </a:rPr>
              <a:t>时的储油量</a:t>
            </a:r>
            <a:r>
              <a:rPr kumimoji="0" lang="en-US" altLang="zh-CN" dirty="0" smtClean="0">
                <a:latin typeface="Times New Roman" panose="02020603050405020304" pitchFamily="18" charset="0"/>
                <a:cs typeface="Times New Roman" panose="02020603050405020304" pitchFamily="18" charset="0"/>
              </a:rPr>
              <a:t>V</a:t>
            </a:r>
            <a:endParaRPr kumimoji="0" lang="en-US" altLang="zh-CN" dirty="0">
              <a:latin typeface="Times New Roman" panose="02020603050405020304" pitchFamily="18" charset="0"/>
              <a:cs typeface="Times New Roman" panose="02020603050405020304" pitchFamily="18" charset="0"/>
            </a:endParaRPr>
          </a:p>
        </p:txBody>
      </p:sp>
      <p:sp>
        <p:nvSpPr>
          <p:cNvPr id="55" name="Text Box 48"/>
          <p:cNvSpPr txBox="1">
            <a:spLocks noChangeArrowheads="1"/>
          </p:cNvSpPr>
          <p:nvPr/>
        </p:nvSpPr>
        <p:spPr bwMode="auto">
          <a:xfrm>
            <a:off x="900113" y="4581525"/>
            <a:ext cx="2700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spcBef>
                <a:spcPct val="50000"/>
              </a:spcBef>
            </a:pPr>
            <a:r>
              <a:rPr kumimoji="0" lang="zh-CN" altLang="en-US"/>
              <a:t>定义示性函数</a:t>
            </a:r>
          </a:p>
        </p:txBody>
      </p:sp>
    </p:spTree>
    <p:extLst>
      <p:ext uri="{BB962C8B-B14F-4D97-AF65-F5344CB8AC3E}">
        <p14:creationId xmlns:p14="http://schemas.microsoft.com/office/powerpoint/2010/main" val="143212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blinds(horizontal)">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blinds(horizontal)">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dissolve">
                                      <p:cBhvr>
                                        <p:cTn id="30" dur="500"/>
                                        <p:tgtEl>
                                          <p:spTgt spid="52"/>
                                        </p:tgtEl>
                                      </p:cBhvr>
                                    </p:animEffect>
                                  </p:childTnLst>
                                </p:cTn>
                              </p:par>
                              <p:par>
                                <p:cTn id="31" presetID="9"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dissolve">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4" grpId="0" animBg="1"/>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4675187" y="465950"/>
            <a:ext cx="42485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0" lang="zh-CN" altLang="en-US" b="1" dirty="0">
                <a:solidFill>
                  <a:srgbClr val="FF0000"/>
                </a:solidFill>
              </a:rPr>
              <a:t>利用</a:t>
            </a:r>
            <a:r>
              <a:rPr kumimoji="0" lang="en-US" altLang="zh-CN" b="1" dirty="0">
                <a:solidFill>
                  <a:srgbClr val="FF0000"/>
                </a:solidFill>
              </a:rPr>
              <a:t>MATLAB</a:t>
            </a:r>
            <a:r>
              <a:rPr kumimoji="0" lang="zh-CN" altLang="en-US" b="1" dirty="0">
                <a:solidFill>
                  <a:srgbClr val="FF0000"/>
                </a:solidFill>
              </a:rPr>
              <a:t>的三重积分程序计算储油量</a:t>
            </a:r>
          </a:p>
        </p:txBody>
      </p:sp>
      <p:sp>
        <p:nvSpPr>
          <p:cNvPr id="208899" name="Rectangle 3"/>
          <p:cNvSpPr>
            <a:spLocks noChangeArrowheads="1"/>
          </p:cNvSpPr>
          <p:nvPr/>
        </p:nvSpPr>
        <p:spPr bwMode="auto">
          <a:xfrm>
            <a:off x="107950" y="2843213"/>
            <a:ext cx="9144000" cy="228282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20000"/>
              </a:lnSpc>
            </a:pPr>
            <a:r>
              <a:rPr kumimoji="0" lang="en-US" altLang="zh-CN" sz="2400" b="1">
                <a:latin typeface="Courier New" panose="02070309020205020404" pitchFamily="49" charset="0"/>
                <a:cs typeface="Courier New" panose="02070309020205020404" pitchFamily="49" charset="0"/>
              </a:rPr>
              <a:t>triplequad(@(x,y,z)(-x*cos(a)*sin(b)+y*cos(a)* cos(b)+z*sin(a)&lt;=cos(a)*cos(b)*(h-r)+sin(a)* (L/2-d)).*(x.^2+ y.^2 &lt;=r^2).*(z&gt;=-s-sqrt(R^2-x.^2-y.^2)).*(z&lt;=s+sqrt(R^2-x.^2-y.^2)),-r,r,-r, r,-(s+R),s+R)</a:t>
            </a:r>
            <a:r>
              <a:rPr kumimoji="0" lang="en-US" altLang="zh-CN" sz="2400" b="1"/>
              <a:t> </a:t>
            </a:r>
          </a:p>
        </p:txBody>
      </p:sp>
      <p:sp>
        <p:nvSpPr>
          <p:cNvPr id="208900" name="Rectangle 4"/>
          <p:cNvSpPr>
            <a:spLocks noChangeArrowheads="1"/>
          </p:cNvSpPr>
          <p:nvPr/>
        </p:nvSpPr>
        <p:spPr bwMode="auto">
          <a:xfrm>
            <a:off x="1150938" y="1538288"/>
            <a:ext cx="6840537" cy="5191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a:t>triplequad (@function, x1,x2, y1,y2, z1,z2)</a:t>
            </a:r>
          </a:p>
        </p:txBody>
      </p:sp>
      <p:sp>
        <p:nvSpPr>
          <p:cNvPr id="208901" name="Text Box 5"/>
          <p:cNvSpPr txBox="1">
            <a:spLocks noChangeArrowheads="1"/>
          </p:cNvSpPr>
          <p:nvPr/>
        </p:nvSpPr>
        <p:spPr bwMode="auto">
          <a:xfrm>
            <a:off x="1106488" y="954088"/>
            <a:ext cx="6796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zh-CN" altLang="en-US" b="1"/>
              <a:t>被积函数 </a:t>
            </a:r>
            <a:r>
              <a:rPr kumimoji="0" lang="en-US" altLang="zh-CN" b="1"/>
              <a:t>function </a:t>
            </a:r>
            <a:r>
              <a:rPr kumimoji="0" lang="zh-CN" altLang="en-US" b="1"/>
              <a:t>在长方体中的三重积分</a:t>
            </a:r>
            <a:r>
              <a:rPr kumimoji="0" lang="en-US" altLang="zh-CN" b="1"/>
              <a:t>:</a:t>
            </a:r>
          </a:p>
        </p:txBody>
      </p:sp>
      <p:sp>
        <p:nvSpPr>
          <p:cNvPr id="208902" name="Text Box 6"/>
          <p:cNvSpPr txBox="1">
            <a:spLocks noChangeArrowheads="1"/>
          </p:cNvSpPr>
          <p:nvPr/>
        </p:nvSpPr>
        <p:spPr bwMode="auto">
          <a:xfrm>
            <a:off x="1150938" y="2214563"/>
            <a:ext cx="6661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zh-CN" altLang="en-US" b="1"/>
              <a:t>用于</a:t>
            </a:r>
            <a:r>
              <a:rPr kumimoji="0" lang="en-US" altLang="zh-CN" b="1"/>
              <a:t>function </a:t>
            </a:r>
            <a:r>
              <a:rPr kumimoji="0" lang="zh-CN" altLang="en-US" b="1"/>
              <a:t>是示性函数 </a:t>
            </a:r>
            <a:r>
              <a:rPr kumimoji="0" lang="en-US" altLang="zh-CN" b="1" i="1"/>
              <a:t>I</a:t>
            </a:r>
            <a:r>
              <a:rPr kumimoji="0" lang="en-US" altLang="zh-CN" b="1"/>
              <a:t>(</a:t>
            </a:r>
            <a:r>
              <a:rPr kumimoji="0" lang="en-US" altLang="zh-CN" b="1" i="1"/>
              <a:t>x,y,z</a:t>
            </a:r>
            <a:r>
              <a:rPr kumimoji="0" lang="en-US" altLang="zh-CN" b="1"/>
              <a:t>)</a:t>
            </a:r>
            <a:r>
              <a:rPr kumimoji="0" lang="zh-CN" altLang="en-US" b="1"/>
              <a:t>的情况</a:t>
            </a:r>
            <a:r>
              <a:rPr kumimoji="0" lang="en-US" altLang="zh-CN" b="1"/>
              <a:t>:</a:t>
            </a:r>
          </a:p>
        </p:txBody>
      </p:sp>
      <p:sp>
        <p:nvSpPr>
          <p:cNvPr id="208903" name="Text Box 7"/>
          <p:cNvSpPr txBox="1">
            <a:spLocks noChangeArrowheads="1"/>
          </p:cNvSpPr>
          <p:nvPr/>
        </p:nvSpPr>
        <p:spPr bwMode="auto">
          <a:xfrm>
            <a:off x="341313" y="5994400"/>
            <a:ext cx="7740650" cy="5191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0" lang="en-US" altLang="zh-CN" b="1"/>
              <a:t> </a:t>
            </a:r>
            <a:r>
              <a:rPr kumimoji="0" lang="zh-CN" altLang="en-US" b="1"/>
              <a:t>计算时间较长；计算精度受积分域大小的影响</a:t>
            </a:r>
            <a:r>
              <a:rPr kumimoji="0" lang="en-US" altLang="zh-CN" b="1"/>
              <a:t>.</a:t>
            </a:r>
          </a:p>
        </p:txBody>
      </p:sp>
      <p:sp>
        <p:nvSpPr>
          <p:cNvPr id="208904" name="Text Box 8"/>
          <p:cNvSpPr txBox="1">
            <a:spLocks noChangeArrowheads="1"/>
          </p:cNvSpPr>
          <p:nvPr/>
        </p:nvSpPr>
        <p:spPr bwMode="auto">
          <a:xfrm>
            <a:off x="206375" y="5319713"/>
            <a:ext cx="8937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0" lang="en-US" altLang="zh-CN" b="1"/>
              <a:t> </a:t>
            </a:r>
            <a:r>
              <a:rPr kumimoji="0" lang="zh-CN" altLang="en-US" b="1"/>
              <a:t>在上述坐标旋转下罐体纵向倾斜角</a:t>
            </a:r>
            <a:r>
              <a:rPr kumimoji="0" lang="el-GR" altLang="zh-CN" b="1" i="1"/>
              <a:t>α</a:t>
            </a:r>
            <a:r>
              <a:rPr kumimoji="0" lang="zh-CN" altLang="en-US" b="1"/>
              <a:t>为负</a:t>
            </a:r>
            <a:r>
              <a:rPr kumimoji="0" lang="en-US" altLang="zh-CN" b="1"/>
              <a:t>(</a:t>
            </a:r>
            <a:r>
              <a:rPr kumimoji="0" lang="el-GR" altLang="zh-CN" b="1" i="1"/>
              <a:t>β</a:t>
            </a:r>
            <a:r>
              <a:rPr kumimoji="0" lang="zh-CN" altLang="en-US" b="1"/>
              <a:t>正负无关</a:t>
            </a:r>
            <a:r>
              <a:rPr kumimoji="0" lang="en-US" altLang="zh-CN" b="1"/>
              <a:t>).</a:t>
            </a:r>
          </a:p>
        </p:txBody>
      </p:sp>
    </p:spTree>
    <p:extLst>
      <p:ext uri="{BB962C8B-B14F-4D97-AF65-F5344CB8AC3E}">
        <p14:creationId xmlns:p14="http://schemas.microsoft.com/office/powerpoint/2010/main" val="2888016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901"/>
                                        </p:tgtEl>
                                        <p:attrNameLst>
                                          <p:attrName>style.visibility</p:attrName>
                                        </p:attrNameLst>
                                      </p:cBhvr>
                                      <p:to>
                                        <p:strVal val="visible"/>
                                      </p:to>
                                    </p:set>
                                    <p:animEffect transition="in" filter="blinds(horizontal)">
                                      <p:cBhvr>
                                        <p:cTn id="7" dur="500"/>
                                        <p:tgtEl>
                                          <p:spTgt spid="208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8900"/>
                                        </p:tgtEl>
                                        <p:attrNameLst>
                                          <p:attrName>style.visibility</p:attrName>
                                        </p:attrNameLst>
                                      </p:cBhvr>
                                      <p:to>
                                        <p:strVal val="visible"/>
                                      </p:to>
                                    </p:set>
                                    <p:animEffect transition="in" filter="blinds(horizontal)">
                                      <p:cBhvr>
                                        <p:cTn id="12" dur="500"/>
                                        <p:tgtEl>
                                          <p:spTgt spid="2089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8902"/>
                                        </p:tgtEl>
                                        <p:attrNameLst>
                                          <p:attrName>style.visibility</p:attrName>
                                        </p:attrNameLst>
                                      </p:cBhvr>
                                      <p:to>
                                        <p:strVal val="visible"/>
                                      </p:to>
                                    </p:set>
                                    <p:animEffect transition="in" filter="blinds(horizontal)">
                                      <p:cBhvr>
                                        <p:cTn id="17" dur="500"/>
                                        <p:tgtEl>
                                          <p:spTgt spid="208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8899"/>
                                        </p:tgtEl>
                                        <p:attrNameLst>
                                          <p:attrName>style.visibility</p:attrName>
                                        </p:attrNameLst>
                                      </p:cBhvr>
                                      <p:to>
                                        <p:strVal val="visible"/>
                                      </p:to>
                                    </p:set>
                                    <p:animEffect transition="in" filter="dissolve">
                                      <p:cBhvr>
                                        <p:cTn id="22" dur="500"/>
                                        <p:tgtEl>
                                          <p:spTgt spid="2088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8904"/>
                                        </p:tgtEl>
                                        <p:attrNameLst>
                                          <p:attrName>style.visibility</p:attrName>
                                        </p:attrNameLst>
                                      </p:cBhvr>
                                      <p:to>
                                        <p:strVal val="visible"/>
                                      </p:to>
                                    </p:set>
                                    <p:animEffect transition="in" filter="blinds(horizontal)">
                                      <p:cBhvr>
                                        <p:cTn id="27" dur="500"/>
                                        <p:tgtEl>
                                          <p:spTgt spid="2089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8903"/>
                                        </p:tgtEl>
                                        <p:attrNameLst>
                                          <p:attrName>style.visibility</p:attrName>
                                        </p:attrNameLst>
                                      </p:cBhvr>
                                      <p:to>
                                        <p:strVal val="visible"/>
                                      </p:to>
                                    </p:set>
                                    <p:animEffect transition="in" filter="blinds(horizontal)">
                                      <p:cBhvr>
                                        <p:cTn id="32" dur="500"/>
                                        <p:tgtEl>
                                          <p:spTgt spid="208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animBg="1"/>
      <p:bldP spid="208900" grpId="0" animBg="1"/>
      <p:bldP spid="208901" grpId="0"/>
      <p:bldP spid="208902" grpId="0"/>
      <p:bldP spid="208903" grpId="0" animBg="1"/>
      <p:bldP spid="20890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0" y="2470529"/>
            <a:ext cx="5245899"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en-US" altLang="zh-CN" sz="2800" kern="0" dirty="0" smtClean="0">
                <a:solidFill>
                  <a:prstClr val="white"/>
                </a:solidFill>
                <a:latin typeface="微软雅黑" panose="020B0503020204020204" pitchFamily="34" charset="-122"/>
                <a:ea typeface="微软雅黑" panose="020B0503020204020204" pitchFamily="34" charset="-122"/>
              </a:rPr>
              <a:t>2.2 </a:t>
            </a:r>
            <a:r>
              <a:rPr lang="zh-CN" altLang="en-US" sz="2800" kern="0" dirty="0" smtClean="0">
                <a:solidFill>
                  <a:prstClr val="white"/>
                </a:solidFill>
                <a:latin typeface="微软雅黑" panose="020B0503020204020204" pitchFamily="34" charset="-122"/>
                <a:ea typeface="微软雅黑" panose="020B0503020204020204" pitchFamily="34" charset="-122"/>
              </a:rPr>
              <a:t>非线性规划</a:t>
            </a:r>
            <a:r>
              <a:rPr lang="en-US" altLang="zh-CN" sz="2800" kern="0" dirty="0" smtClea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Monte-Carlo</a:t>
            </a:r>
            <a:r>
              <a:rPr lang="zh-CN" altLang="en-US" sz="2800" kern="0" dirty="0">
                <a:solidFill>
                  <a:prstClr val="white"/>
                </a:solidFill>
                <a:latin typeface="微软雅黑" panose="020B0503020204020204" pitchFamily="34" charset="-122"/>
                <a:ea typeface="微软雅黑" panose="020B0503020204020204" pitchFamily="34" charset="-122"/>
              </a:rPr>
              <a:t>求解</a:t>
            </a: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65940"/>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2</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181619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非线性规划</a:t>
            </a:r>
            <a:r>
              <a:rPr lang="en-US" altLang="zh-CN" dirty="0" smtClean="0"/>
              <a:t>Monte-Carlo</a:t>
            </a:r>
            <a:r>
              <a:rPr lang="zh-CN" altLang="en-US" dirty="0"/>
              <a:t>求解</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00594" y="1366930"/>
                <a:ext cx="8301026" cy="5158413"/>
              </a:xfrm>
            </p:spPr>
            <p:txBody>
              <a:bodyPr>
                <a:normAutofit/>
              </a:bodyPr>
              <a:lstStyle/>
              <a:p>
                <a:r>
                  <a:rPr lang="zh-CN" altLang="en-US" dirty="0" smtClean="0">
                    <a:solidFill>
                      <a:srgbClr val="0000FF"/>
                    </a:solidFill>
                  </a:rPr>
                  <a:t>非线性规划：</a:t>
                </a:r>
                <a:endParaRPr lang="en-US" altLang="zh-CN" dirty="0" smtClean="0">
                  <a:solidFill>
                    <a:srgbClr val="0000FF"/>
                  </a:solidFill>
                </a:endParaRPr>
              </a:p>
              <a:p>
                <a:endParaRPr lang="en-US" altLang="zh-CN" dirty="0"/>
              </a:p>
              <a:p>
                <a:endParaRPr lang="en-US" altLang="zh-CN" dirty="0" smtClean="0"/>
              </a:p>
              <a:p>
                <a:endParaRPr lang="en-US" altLang="zh-CN" dirty="0"/>
              </a:p>
              <a:p>
                <a:r>
                  <a:rPr lang="zh-CN" altLang="en-US" dirty="0" smtClean="0"/>
                  <a:t>蒙特卡罗求解</a:t>
                </a:r>
                <a:r>
                  <a:rPr lang="zh-CN" altLang="en-US" dirty="0" smtClean="0">
                    <a:solidFill>
                      <a:srgbClr val="FF0000"/>
                    </a:solidFill>
                  </a:rPr>
                  <a:t>基本思想</a:t>
                </a:r>
                <a:r>
                  <a:rPr lang="zh-CN" altLang="en-US" dirty="0" smtClean="0"/>
                  <a:t>：</a:t>
                </a:r>
                <a:endParaRPr lang="en-US" altLang="zh-CN" dirty="0" smtClean="0"/>
              </a:p>
              <a:p>
                <a:pPr marL="360000" lvl="1">
                  <a:buFont typeface="Wingdings" panose="05000000000000000000" pitchFamily="2" charset="2"/>
                  <a:buChar char="Ø"/>
                </a:pPr>
                <a:r>
                  <a:rPr lang="zh-CN" altLang="en-US" sz="1600" dirty="0" smtClean="0"/>
                  <a:t>在估计</a:t>
                </a:r>
                <a:r>
                  <a:rPr lang="zh-CN" altLang="en-US" sz="1600" dirty="0"/>
                  <a:t>的区域</a:t>
                </a:r>
                <a:r>
                  <a:rPr lang="zh-CN" altLang="en-US" sz="1600" dirty="0" smtClean="0"/>
                  <a:t>内均匀</a:t>
                </a:r>
                <a:r>
                  <a:rPr lang="zh-CN" altLang="en-US" sz="1600" dirty="0" smtClean="0">
                    <a:solidFill>
                      <a:srgbClr val="0000FF"/>
                    </a:solidFill>
                  </a:rPr>
                  <a:t>随机</a:t>
                </a:r>
                <a:r>
                  <a:rPr lang="zh-CN" altLang="en-US" sz="1600" dirty="0">
                    <a:solidFill>
                      <a:srgbClr val="0000FF"/>
                    </a:solidFill>
                  </a:rPr>
                  <a:t>取</a:t>
                </a:r>
                <a:r>
                  <a:rPr lang="zh-CN" altLang="en-US" sz="1600" dirty="0"/>
                  <a:t>若干</a:t>
                </a:r>
                <a:r>
                  <a:rPr lang="zh-CN" altLang="en-US" sz="1600" dirty="0">
                    <a:solidFill>
                      <a:srgbClr val="0000FF"/>
                    </a:solidFill>
                  </a:rPr>
                  <a:t>试验点</a:t>
                </a:r>
                <a:endParaRPr lang="en-US" altLang="zh-CN" sz="1600" dirty="0" smtClean="0">
                  <a:solidFill>
                    <a:srgbClr val="0000FF"/>
                  </a:solidFill>
                </a:endParaRPr>
              </a:p>
              <a:p>
                <a:pPr marL="360000"/>
                <a:endParaRPr lang="en-US" altLang="zh-CN" sz="1600" dirty="0" smtClean="0"/>
              </a:p>
              <a:p>
                <a:pPr marL="360000" lvl="1">
                  <a:buFont typeface="Wingdings" panose="05000000000000000000" pitchFamily="2" charset="2"/>
                  <a:buChar char="Ø"/>
                </a:pPr>
                <a:r>
                  <a:rPr lang="zh-CN" altLang="en-US" sz="1600" dirty="0" smtClean="0"/>
                  <a:t>从试验点中找出符合</a:t>
                </a:r>
                <a:r>
                  <a:rPr lang="zh-CN" altLang="en-US" sz="1600" dirty="0" smtClean="0">
                    <a:solidFill>
                      <a:srgbClr val="0000FF"/>
                    </a:solidFill>
                  </a:rPr>
                  <a:t>约束条件</a:t>
                </a:r>
                <a:r>
                  <a:rPr lang="zh-CN" altLang="en-US" sz="1600" dirty="0" smtClean="0"/>
                  <a:t>的</a:t>
                </a:r>
                <a:r>
                  <a:rPr lang="zh-CN" altLang="en-US" sz="1600" dirty="0" smtClean="0">
                    <a:solidFill>
                      <a:srgbClr val="0000FF"/>
                    </a:solidFill>
                  </a:rPr>
                  <a:t>可行点</a:t>
                </a:r>
                <a:endParaRPr lang="en-US" altLang="zh-CN" sz="1600" dirty="0" smtClean="0"/>
              </a:p>
              <a:p>
                <a:pPr marL="360000" lvl="1">
                  <a:buFont typeface="Wingdings" panose="05000000000000000000" pitchFamily="2" charset="2"/>
                  <a:buChar char="Ø"/>
                </a:pPr>
                <a:r>
                  <a:rPr lang="zh-CN" altLang="en-US" sz="1600" dirty="0" smtClean="0"/>
                  <a:t>再从可行点中选出</a:t>
                </a:r>
                <a:r>
                  <a:rPr lang="zh-CN" altLang="en-US" sz="1600" dirty="0" smtClean="0">
                    <a:solidFill>
                      <a:srgbClr val="0000FF"/>
                    </a:solidFill>
                  </a:rPr>
                  <a:t>最小点</a:t>
                </a:r>
                <a:endParaRPr lang="en-US" altLang="zh-CN" sz="1600" dirty="0" smtClean="0">
                  <a:solidFill>
                    <a:srgbClr val="0000FF"/>
                  </a:solidFill>
                </a:endParaRPr>
              </a:p>
              <a:p>
                <a:r>
                  <a:rPr lang="zh-CN" altLang="en-US" dirty="0"/>
                  <a:t>符号假设：</a:t>
                </a:r>
                <a:endParaRPr lang="en-US" altLang="zh-CN" dirty="0"/>
              </a:p>
              <a:p>
                <a:pPr marL="128109" lvl="1" indent="0">
                  <a:buNone/>
                </a:pPr>
                <a:r>
                  <a:rPr lang="en-US" altLang="zh-CN" sz="1400" i="1" dirty="0">
                    <a:latin typeface="Times New Roman" panose="02020603050405020304" pitchFamily="18" charset="0"/>
                    <a:cs typeface="Times New Roman" panose="02020603050405020304" pitchFamily="18" charset="0"/>
                  </a:rPr>
                  <a:t>p</a:t>
                </a:r>
                <a:r>
                  <a:rPr lang="zh-CN" altLang="en-US" sz="1400" dirty="0">
                    <a:latin typeface="Times New Roman" panose="02020603050405020304" pitchFamily="18" charset="0"/>
                    <a:cs typeface="Times New Roman" panose="02020603050405020304" pitchFamily="18" charset="0"/>
                  </a:rPr>
                  <a:t>：</a:t>
                </a:r>
                <a:r>
                  <a:rPr lang="zh-CN" altLang="en-US" sz="1400" dirty="0">
                    <a:solidFill>
                      <a:schemeClr val="accent1"/>
                    </a:solidFill>
                    <a:latin typeface="Times New Roman" panose="02020603050405020304" pitchFamily="18" charset="0"/>
                    <a:cs typeface="Times New Roman" panose="02020603050405020304" pitchFamily="18" charset="0"/>
                  </a:rPr>
                  <a:t>试验点总数       </a:t>
                </a:r>
                <a:r>
                  <a:rPr lang="en-US" altLang="zh-CN" sz="1400" i="1" dirty="0" smtClean="0">
                    <a:latin typeface="Times New Roman" panose="02020603050405020304" pitchFamily="18" charset="0"/>
                    <a:cs typeface="Times New Roman" panose="02020603050405020304" pitchFamily="18" charset="0"/>
                  </a:rPr>
                  <a:t>k</a:t>
                </a:r>
                <a:r>
                  <a:rPr lang="zh-CN" altLang="en-US" sz="1400" dirty="0">
                    <a:latin typeface="Times New Roman" panose="02020603050405020304" pitchFamily="18" charset="0"/>
                    <a:cs typeface="Times New Roman" panose="02020603050405020304" pitchFamily="18" charset="0"/>
                  </a:rPr>
                  <a:t>：</a:t>
                </a:r>
                <a:r>
                  <a:rPr lang="zh-CN" altLang="en-US" sz="1400" dirty="0">
                    <a:solidFill>
                      <a:schemeClr val="accent1"/>
                    </a:solidFill>
                    <a:latin typeface="Times New Roman" panose="02020603050405020304" pitchFamily="18" charset="0"/>
                    <a:cs typeface="Times New Roman" panose="02020603050405020304" pitchFamily="18" charset="0"/>
                  </a:rPr>
                  <a:t>可行点总数 </a:t>
                </a:r>
                <a:r>
                  <a:rPr lang="zh-CN" altLang="en-US" sz="1400" dirty="0" smtClean="0">
                    <a:solidFill>
                      <a:schemeClr val="accent1"/>
                    </a:solidFill>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MAXP</a:t>
                </a:r>
                <a:r>
                  <a:rPr lang="zh-CN" altLang="en-US" sz="1400" dirty="0">
                    <a:latin typeface="Times New Roman" panose="02020603050405020304" pitchFamily="18" charset="0"/>
                    <a:cs typeface="Times New Roman" panose="02020603050405020304" pitchFamily="18" charset="0"/>
                  </a:rPr>
                  <a:t>：</a:t>
                </a:r>
                <a:r>
                  <a:rPr lang="zh-CN" altLang="en-US" sz="1400" dirty="0">
                    <a:solidFill>
                      <a:schemeClr val="accent1"/>
                    </a:solidFill>
                    <a:latin typeface="Times New Roman" panose="02020603050405020304" pitchFamily="18" charset="0"/>
                    <a:cs typeface="Times New Roman" panose="02020603050405020304" pitchFamily="18" charset="0"/>
                  </a:rPr>
                  <a:t>最大试验点总数</a:t>
                </a:r>
                <a:r>
                  <a:rPr lang="zh-CN" altLang="en-US" sz="1400" dirty="0" smtClean="0">
                    <a:solidFill>
                      <a:schemeClr val="accent1"/>
                    </a:solidFill>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MAXK</a:t>
                </a:r>
                <a:r>
                  <a:rPr lang="zh-CN" altLang="en-US" sz="1400" dirty="0">
                    <a:latin typeface="Times New Roman" panose="02020603050405020304" pitchFamily="18" charset="0"/>
                    <a:cs typeface="Times New Roman" panose="02020603050405020304" pitchFamily="18" charset="0"/>
                  </a:rPr>
                  <a:t>：</a:t>
                </a:r>
                <a:r>
                  <a:rPr lang="zh-CN" altLang="en-US" sz="1400" dirty="0">
                    <a:solidFill>
                      <a:schemeClr val="accent1"/>
                    </a:solidFill>
                    <a:latin typeface="Times New Roman" panose="02020603050405020304" pitchFamily="18" charset="0"/>
                    <a:cs typeface="Times New Roman" panose="02020603050405020304" pitchFamily="18" charset="0"/>
                  </a:rPr>
                  <a:t>最大可行点总数 </a:t>
                </a:r>
                <a:endParaRPr lang="en-US" altLang="zh-CN" sz="1400" dirty="0">
                  <a:solidFill>
                    <a:schemeClr val="accent1"/>
                  </a:solidFill>
                  <a:latin typeface="Times New Roman" panose="02020603050405020304" pitchFamily="18" charset="0"/>
                  <a:cs typeface="Times New Roman" panose="02020603050405020304" pitchFamily="18" charset="0"/>
                </a:endParaRPr>
              </a:p>
              <a:p>
                <a:pPr marL="128109" lvl="1" indent="0">
                  <a:buNone/>
                </a:pPr>
                <a14:m>
                  <m:oMath xmlns:m="http://schemas.openxmlformats.org/officeDocument/2006/math">
                    <m:sSup>
                      <m:sSupPr>
                        <m:ctrlPr>
                          <a:rPr lang="en-US" altLang="zh-CN" sz="1400" i="1">
                            <a:latin typeface="Cambria Math" panose="02040503050406030204" pitchFamily="18" charset="0"/>
                            <a:cs typeface="Times New Roman" panose="02020603050405020304" pitchFamily="18" charset="0"/>
                          </a:rPr>
                        </m:ctrlPr>
                      </m:sSupPr>
                      <m:e>
                        <m:r>
                          <a:rPr lang="en-US" altLang="zh-CN" sz="1400" i="1">
                            <a:latin typeface="Cambria Math" panose="02040503050406030204" pitchFamily="18" charset="0"/>
                            <a:cs typeface="Times New Roman" panose="02020603050405020304" pitchFamily="18" charset="0"/>
                          </a:rPr>
                          <m:t>𝑥</m:t>
                        </m:r>
                      </m:e>
                      <m:sup>
                        <m:r>
                          <a:rPr lang="en-US" altLang="zh-CN" sz="1400" i="1">
                            <a:latin typeface="Cambria Math" panose="02040503050406030204" pitchFamily="18" charset="0"/>
                            <a:cs typeface="Times New Roman" panose="02020603050405020304" pitchFamily="18" charset="0"/>
                          </a:rPr>
                          <m:t>∗</m:t>
                        </m:r>
                      </m:sup>
                    </m:sSup>
                  </m:oMath>
                </a14:m>
                <a:r>
                  <a:rPr lang="zh-CN" altLang="en-US" sz="1400" dirty="0">
                    <a:latin typeface="Times New Roman" panose="02020603050405020304" pitchFamily="18" charset="0"/>
                    <a:cs typeface="Times New Roman" panose="02020603050405020304" pitchFamily="18" charset="0"/>
                  </a:rPr>
                  <a:t>：迭代产生的</a:t>
                </a:r>
                <a:r>
                  <a:rPr lang="zh-CN" altLang="en-US" sz="1400" dirty="0">
                    <a:solidFill>
                      <a:schemeClr val="accent1"/>
                    </a:solidFill>
                    <a:latin typeface="Times New Roman" panose="02020603050405020304" pitchFamily="18" charset="0"/>
                    <a:cs typeface="Times New Roman" panose="02020603050405020304" pitchFamily="18" charset="0"/>
                  </a:rPr>
                  <a:t>最优点   </a:t>
                </a:r>
                <a:r>
                  <a:rPr lang="en-US" altLang="zh-CN" sz="1400" i="1" dirty="0">
                    <a:latin typeface="Times New Roman" panose="02020603050405020304" pitchFamily="18" charset="0"/>
                    <a:cs typeface="Times New Roman" panose="02020603050405020304" pitchFamily="18" charset="0"/>
                  </a:rPr>
                  <a:t>Q</a:t>
                </a:r>
                <a:r>
                  <a:rPr lang="zh-CN" altLang="en-US" sz="1400" dirty="0">
                    <a:latin typeface="Times New Roman" panose="02020603050405020304" pitchFamily="18" charset="0"/>
                    <a:cs typeface="Times New Roman" panose="02020603050405020304" pitchFamily="18" charset="0"/>
                  </a:rPr>
                  <a:t>：迭代产生的</a:t>
                </a:r>
                <a:r>
                  <a:rPr lang="zh-CN" altLang="en-US" sz="1400" dirty="0">
                    <a:solidFill>
                      <a:schemeClr val="accent1"/>
                    </a:solidFill>
                    <a:latin typeface="Times New Roman" panose="02020603050405020304" pitchFamily="18" charset="0"/>
                    <a:cs typeface="Times New Roman" panose="02020603050405020304" pitchFamily="18" charset="0"/>
                  </a:rPr>
                  <a:t>最小值</a:t>
                </a:r>
                <a14:m>
                  <m:oMath xmlns:m="http://schemas.openxmlformats.org/officeDocument/2006/math">
                    <m:sSup>
                      <m:sSupPr>
                        <m:ctrlPr>
                          <a:rPr lang="en-US" altLang="zh-CN" sz="1400" i="1">
                            <a:latin typeface="Cambria Math" panose="02040503050406030204" pitchFamily="18" charset="0"/>
                            <a:cs typeface="Times New Roman" panose="02020603050405020304" pitchFamily="18" charset="0"/>
                          </a:rPr>
                        </m:ctrlPr>
                      </m:sSupPr>
                      <m:e>
                        <m:r>
                          <a:rPr lang="en-US" altLang="zh-CN" sz="1400" i="1">
                            <a:latin typeface="Cambria Math" panose="02040503050406030204" pitchFamily="18" charset="0"/>
                            <a:cs typeface="Times New Roman" panose="02020603050405020304" pitchFamily="18" charset="0"/>
                          </a:rPr>
                          <m:t>𝑓</m:t>
                        </m:r>
                        <m:r>
                          <a:rPr lang="en-US" altLang="zh-CN" sz="1400" i="1">
                            <a:latin typeface="Cambria Math" panose="02040503050406030204" pitchFamily="18" charset="0"/>
                            <a:cs typeface="Times New Roman" panose="02020603050405020304" pitchFamily="18" charset="0"/>
                          </a:rPr>
                          <m:t>(</m:t>
                        </m:r>
                        <m:r>
                          <a:rPr lang="en-US" altLang="zh-CN" sz="1400" i="1">
                            <a:latin typeface="Cambria Math" panose="02040503050406030204" pitchFamily="18" charset="0"/>
                            <a:cs typeface="Times New Roman" panose="02020603050405020304" pitchFamily="18" charset="0"/>
                          </a:rPr>
                          <m:t>𝑥</m:t>
                        </m:r>
                      </m:e>
                      <m:sup>
                        <m:r>
                          <a:rPr lang="en-US" altLang="zh-CN" sz="1400" i="1">
                            <a:latin typeface="Cambria Math" panose="02040503050406030204" pitchFamily="18" charset="0"/>
                            <a:cs typeface="Times New Roman" panose="02020603050405020304" pitchFamily="18" charset="0"/>
                          </a:rPr>
                          <m:t>∗</m:t>
                        </m:r>
                      </m:sup>
                    </m:sSup>
                    <m:r>
                      <a:rPr lang="en-US" altLang="zh-CN" sz="1400" i="1">
                        <a:latin typeface="Cambria Math" panose="02040503050406030204" pitchFamily="18" charset="0"/>
                        <a:cs typeface="Times New Roman" panose="02020603050405020304" pitchFamily="18" charset="0"/>
                      </a:rPr>
                      <m:t>)</m:t>
                    </m:r>
                  </m:oMath>
                </a14:m>
                <a:endParaRPr lang="en-US" altLang="zh-CN" dirty="0" smtClean="0">
                  <a:solidFill>
                    <a:srgbClr val="0000FF"/>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00594" y="1366930"/>
                <a:ext cx="8301026" cy="5158413"/>
              </a:xfrm>
              <a:blipFill rotWithShape="0">
                <a:blip r:embed="rId3"/>
                <a:stretch>
                  <a:fillRect l="-220" t="-827"/>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1317422356"/>
              </p:ext>
            </p:extLst>
          </p:nvPr>
        </p:nvGraphicFramePr>
        <p:xfrm>
          <a:off x="2411760" y="1772816"/>
          <a:ext cx="3581400" cy="1168400"/>
        </p:xfrm>
        <a:graphic>
          <a:graphicData uri="http://schemas.openxmlformats.org/presentationml/2006/ole">
            <mc:AlternateContent xmlns:mc="http://schemas.openxmlformats.org/markup-compatibility/2006">
              <mc:Choice xmlns:v="urn:schemas-microsoft-com:vml" Requires="v">
                <p:oleObj spid="_x0000_s67872" name="Equation" r:id="rId4" imgW="3581280" imgH="1168200" progId="Equation.DSMT4">
                  <p:embed/>
                </p:oleObj>
              </mc:Choice>
              <mc:Fallback>
                <p:oleObj name="Equation" r:id="rId4" imgW="3581280" imgH="1168200" progId="Equation.DSMT4">
                  <p:embed/>
                  <p:pic>
                    <p:nvPicPr>
                      <p:cNvPr id="0" name=""/>
                      <p:cNvPicPr/>
                      <p:nvPr/>
                    </p:nvPicPr>
                    <p:blipFill>
                      <a:blip r:embed="rId5"/>
                      <a:stretch>
                        <a:fillRect/>
                      </a:stretch>
                    </p:blipFill>
                    <p:spPr>
                      <a:xfrm>
                        <a:off x="2411760" y="1772816"/>
                        <a:ext cx="3581400" cy="1168400"/>
                      </a:xfrm>
                      <a:prstGeom prst="rect">
                        <a:avLst/>
                      </a:prstGeom>
                      <a:ln w="12700">
                        <a:solidFill>
                          <a:srgbClr val="0000FF"/>
                        </a:solid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067781678"/>
              </p:ext>
            </p:extLst>
          </p:nvPr>
        </p:nvGraphicFramePr>
        <p:xfrm>
          <a:off x="1835696" y="3944359"/>
          <a:ext cx="4292600" cy="355600"/>
        </p:xfrm>
        <a:graphic>
          <a:graphicData uri="http://schemas.openxmlformats.org/presentationml/2006/ole">
            <mc:AlternateContent xmlns:mc="http://schemas.openxmlformats.org/markup-compatibility/2006">
              <mc:Choice xmlns:v="urn:schemas-microsoft-com:vml" Requires="v">
                <p:oleObj spid="_x0000_s67873" name="Equation" r:id="rId6" imgW="4292280" imgH="355320" progId="Equation.DSMT4">
                  <p:embed/>
                </p:oleObj>
              </mc:Choice>
              <mc:Fallback>
                <p:oleObj name="Equation" r:id="rId6" imgW="4292280" imgH="355320" progId="Equation.DSMT4">
                  <p:embed/>
                  <p:pic>
                    <p:nvPicPr>
                      <p:cNvPr id="0" name=""/>
                      <p:cNvPicPr/>
                      <p:nvPr/>
                    </p:nvPicPr>
                    <p:blipFill>
                      <a:blip r:embed="rId7"/>
                      <a:stretch>
                        <a:fillRect/>
                      </a:stretch>
                    </p:blipFill>
                    <p:spPr>
                      <a:xfrm>
                        <a:off x="1835696" y="3944359"/>
                        <a:ext cx="4292600" cy="355600"/>
                      </a:xfrm>
                      <a:prstGeom prst="rect">
                        <a:avLst/>
                      </a:prstGeom>
                    </p:spPr>
                  </p:pic>
                </p:oleObj>
              </mc:Fallback>
            </mc:AlternateContent>
          </a:graphicData>
        </a:graphic>
      </p:graphicFrame>
    </p:spTree>
    <p:extLst>
      <p:ext uri="{BB962C8B-B14F-4D97-AF65-F5344CB8AC3E}">
        <p14:creationId xmlns:p14="http://schemas.microsoft.com/office/powerpoint/2010/main" val="272609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非线性规划</a:t>
            </a:r>
            <a:r>
              <a:rPr lang="en-US" altLang="zh-CN" dirty="0" smtClean="0"/>
              <a:t>Monte-Carlo</a:t>
            </a:r>
            <a:r>
              <a:rPr lang="zh-CN" altLang="en-US" dirty="0"/>
              <a:t>求解</a:t>
            </a:r>
          </a:p>
        </p:txBody>
      </p:sp>
      <p:grpSp>
        <p:nvGrpSpPr>
          <p:cNvPr id="5" name="Group 2"/>
          <p:cNvGrpSpPr>
            <a:grpSpLocks/>
          </p:cNvGrpSpPr>
          <p:nvPr/>
        </p:nvGrpSpPr>
        <p:grpSpPr bwMode="auto">
          <a:xfrm>
            <a:off x="1231602" y="1172932"/>
            <a:ext cx="6508750" cy="5578403"/>
            <a:chOff x="696" y="34"/>
            <a:chExt cx="4100" cy="3147"/>
          </a:xfrm>
          <a:solidFill>
            <a:schemeClr val="accent3">
              <a:lumMod val="20000"/>
              <a:lumOff val="80000"/>
            </a:schemeClr>
          </a:solidFill>
        </p:grpSpPr>
        <p:grpSp>
          <p:nvGrpSpPr>
            <p:cNvPr id="7" name="Group 4"/>
            <p:cNvGrpSpPr>
              <a:grpSpLocks/>
            </p:cNvGrpSpPr>
            <p:nvPr/>
          </p:nvGrpSpPr>
          <p:grpSpPr bwMode="auto">
            <a:xfrm>
              <a:off x="1272" y="34"/>
              <a:ext cx="2880" cy="446"/>
              <a:chOff x="-24" y="34"/>
              <a:chExt cx="2880" cy="446"/>
            </a:xfrm>
            <a:grpFill/>
          </p:grpSpPr>
          <p:sp>
            <p:nvSpPr>
              <p:cNvPr id="60" name="Rectangle 5"/>
              <p:cNvSpPr>
                <a:spLocks noChangeArrowheads="1"/>
              </p:cNvSpPr>
              <p:nvPr/>
            </p:nvSpPr>
            <p:spPr bwMode="auto">
              <a:xfrm>
                <a:off x="-24" y="34"/>
                <a:ext cx="2880" cy="19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spcBef>
                    <a:spcPct val="0"/>
                  </a:spcBef>
                  <a:buFontTx/>
                  <a:buNone/>
                </a:pPr>
                <a:r>
                  <a:rPr lang="zh-CN" altLang="zh-CN" sz="1400" dirty="0" smtClean="0">
                    <a:solidFill>
                      <a:schemeClr val="accent1"/>
                    </a:solidFill>
                    <a:latin typeface="Times New Roman" panose="02020603050405020304" pitchFamily="18" charset="0"/>
                    <a:cs typeface="Times New Roman" panose="02020603050405020304" pitchFamily="18" charset="0"/>
                  </a:rPr>
                  <a:t>初始化:</a:t>
                </a:r>
                <a:r>
                  <a:rPr lang="en-US" altLang="zh-CN" sz="1400" dirty="0" smtClean="0">
                    <a:solidFill>
                      <a:schemeClr val="accent1"/>
                    </a:solidFill>
                    <a:latin typeface="Times New Roman" panose="02020603050405020304" pitchFamily="18" charset="0"/>
                    <a:cs typeface="Times New Roman" panose="02020603050405020304" pitchFamily="18" charset="0"/>
                  </a:rPr>
                  <a:t>  </a:t>
                </a:r>
                <a:r>
                  <a:rPr lang="zh-CN" altLang="zh-CN" sz="1400" dirty="0" smtClean="0">
                    <a:solidFill>
                      <a:schemeClr val="accent1"/>
                    </a:solidFill>
                    <a:latin typeface="Times New Roman" panose="02020603050405020304" pitchFamily="18" charset="0"/>
                    <a:cs typeface="Times New Roman" panose="02020603050405020304" pitchFamily="18" charset="0"/>
                  </a:rPr>
                  <a:t>给定MAXK,</a:t>
                </a:r>
                <a:r>
                  <a:rPr lang="en-US" altLang="zh-CN" sz="1400" dirty="0" smtClean="0">
                    <a:solidFill>
                      <a:schemeClr val="accent1"/>
                    </a:solidFill>
                    <a:latin typeface="Times New Roman" panose="02020603050405020304" pitchFamily="18" charset="0"/>
                    <a:cs typeface="Times New Roman" panose="02020603050405020304" pitchFamily="18" charset="0"/>
                  </a:rPr>
                  <a:t> </a:t>
                </a:r>
                <a:r>
                  <a:rPr lang="zh-CN" altLang="zh-CN" sz="1400" dirty="0" smtClean="0">
                    <a:solidFill>
                      <a:schemeClr val="accent1"/>
                    </a:solidFill>
                    <a:latin typeface="Times New Roman" panose="02020603050405020304" pitchFamily="18" charset="0"/>
                    <a:cs typeface="Times New Roman" panose="02020603050405020304" pitchFamily="18" charset="0"/>
                  </a:rPr>
                  <a:t>MAXP;</a:t>
                </a:r>
                <a:r>
                  <a:rPr lang="en-US" altLang="zh-CN" sz="1400" dirty="0" smtClean="0">
                    <a:solidFill>
                      <a:schemeClr val="accent1"/>
                    </a:solidFill>
                    <a:latin typeface="Times New Roman" panose="02020603050405020304" pitchFamily="18" charset="0"/>
                    <a:cs typeface="Times New Roman" panose="02020603050405020304" pitchFamily="18" charset="0"/>
                  </a:rPr>
                  <a:t> </a:t>
                </a:r>
                <a:r>
                  <a:rPr lang="zh-CN" altLang="zh-CN" sz="1400" i="1" dirty="0" smtClean="0">
                    <a:solidFill>
                      <a:schemeClr val="accent1"/>
                    </a:solidFill>
                    <a:latin typeface="Times New Roman" panose="02020603050405020304" pitchFamily="18" charset="0"/>
                    <a:cs typeface="Times New Roman" panose="02020603050405020304" pitchFamily="18" charset="0"/>
                  </a:rPr>
                  <a:t>k</a:t>
                </a:r>
                <a:r>
                  <a:rPr lang="zh-CN" altLang="zh-CN" sz="1400" dirty="0" smtClean="0">
                    <a:solidFill>
                      <a:schemeClr val="accent1"/>
                    </a:solidFill>
                    <a:latin typeface="Times New Roman" panose="02020603050405020304" pitchFamily="18" charset="0"/>
                    <a:cs typeface="Times New Roman" panose="02020603050405020304" pitchFamily="18" charset="0"/>
                  </a:rPr>
                  <a:t>=0,</a:t>
                </a:r>
                <a:r>
                  <a:rPr lang="en-US" altLang="zh-CN" sz="1400" dirty="0" smtClean="0">
                    <a:solidFill>
                      <a:schemeClr val="accent1"/>
                    </a:solidFill>
                    <a:latin typeface="Times New Roman" panose="02020603050405020304" pitchFamily="18" charset="0"/>
                    <a:cs typeface="Times New Roman" panose="02020603050405020304" pitchFamily="18" charset="0"/>
                  </a:rPr>
                  <a:t> </a:t>
                </a:r>
                <a:r>
                  <a:rPr lang="zh-CN" altLang="zh-CN" sz="1400" i="1" dirty="0" smtClean="0">
                    <a:solidFill>
                      <a:schemeClr val="accent1"/>
                    </a:solidFill>
                    <a:latin typeface="Times New Roman" panose="02020603050405020304" pitchFamily="18" charset="0"/>
                    <a:cs typeface="Times New Roman" panose="02020603050405020304" pitchFamily="18" charset="0"/>
                  </a:rPr>
                  <a:t>p</a:t>
                </a:r>
                <a:r>
                  <a:rPr lang="zh-CN" altLang="zh-CN" sz="1400" dirty="0" smtClean="0">
                    <a:solidFill>
                      <a:schemeClr val="accent1"/>
                    </a:solidFill>
                    <a:latin typeface="Times New Roman" panose="02020603050405020304" pitchFamily="18" charset="0"/>
                    <a:cs typeface="Times New Roman" panose="02020603050405020304" pitchFamily="18" charset="0"/>
                  </a:rPr>
                  <a:t>=0,</a:t>
                </a:r>
                <a:r>
                  <a:rPr lang="en-US" altLang="zh-CN" sz="1400" dirty="0" smtClean="0">
                    <a:solidFill>
                      <a:schemeClr val="accent1"/>
                    </a:solidFill>
                    <a:latin typeface="Times New Roman" panose="02020603050405020304" pitchFamily="18" charset="0"/>
                    <a:cs typeface="Times New Roman" panose="02020603050405020304" pitchFamily="18" charset="0"/>
                  </a:rPr>
                  <a:t> </a:t>
                </a:r>
                <a:r>
                  <a:rPr lang="zh-CN" altLang="zh-CN" sz="1400" i="1" dirty="0" smtClean="0">
                    <a:solidFill>
                      <a:schemeClr val="accent1"/>
                    </a:solidFill>
                    <a:latin typeface="Times New Roman" panose="02020603050405020304" pitchFamily="18" charset="0"/>
                    <a:cs typeface="Times New Roman" panose="02020603050405020304" pitchFamily="18" charset="0"/>
                  </a:rPr>
                  <a:t>Q</a:t>
                </a:r>
                <a:r>
                  <a:rPr lang="zh-CN" altLang="zh-CN" sz="1400" dirty="0" smtClean="0">
                    <a:solidFill>
                      <a:schemeClr val="accent1"/>
                    </a:solidFill>
                    <a:latin typeface="Times New Roman" panose="02020603050405020304" pitchFamily="18" charset="0"/>
                    <a:cs typeface="Times New Roman" panose="02020603050405020304" pitchFamily="18" charset="0"/>
                  </a:rPr>
                  <a:t>:大整数</a:t>
                </a:r>
              </a:p>
            </p:txBody>
          </p:sp>
          <p:sp>
            <p:nvSpPr>
              <p:cNvPr id="61" name="Line 6"/>
              <p:cNvSpPr>
                <a:spLocks noChangeShapeType="1"/>
              </p:cNvSpPr>
              <p:nvPr/>
            </p:nvSpPr>
            <p:spPr bwMode="auto">
              <a:xfrm>
                <a:off x="1344" y="232"/>
                <a:ext cx="0" cy="5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2" name="Rectangle 7"/>
                  <p:cNvSpPr>
                    <a:spLocks noChangeArrowheads="1"/>
                  </p:cNvSpPr>
                  <p:nvPr/>
                </p:nvSpPr>
                <p:spPr bwMode="auto">
                  <a:xfrm>
                    <a:off x="576" y="288"/>
                    <a:ext cx="1680" cy="192"/>
                  </a:xfrm>
                  <a:prstGeom prst="rect">
                    <a:avLst/>
                  </a:prstGeom>
                  <a:grp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a:spcBef>
                        <a:spcPct val="0"/>
                      </a:spcBef>
                      <a:buNone/>
                    </a:pPr>
                    <a14:m>
                      <m:oMathPara xmlns:m="http://schemas.openxmlformats.org/officeDocument/2006/math">
                        <m:oMathParaPr>
                          <m:jc m:val="centerGroup"/>
                        </m:oMathParaPr>
                        <m:oMath xmlns:m="http://schemas.openxmlformats.org/officeDocument/2006/math">
                          <m:sSub>
                            <m:sSubPr>
                              <m:ctrlPr>
                                <a:rPr lang="en-US" altLang="zh-CN" sz="1400" i="1" smtClean="0">
                                  <a:solidFill>
                                    <a:schemeClr val="accent1"/>
                                  </a:solidFill>
                                  <a:latin typeface="Cambria Math" panose="02040503050406030204" pitchFamily="18" charset="0"/>
                                  <a:cs typeface="Times New Roman" panose="02020603050405020304" pitchFamily="18" charset="0"/>
                                </a:rPr>
                              </m:ctrlPr>
                            </m:sSubPr>
                            <m:e>
                              <m:sSub>
                                <m:sSubPr>
                                  <m:ctrlPr>
                                    <a:rPr lang="en-US" altLang="zh-CN" sz="1400" i="1" smtClean="0">
                                      <a:solidFill>
                                        <a:schemeClr val="accent1"/>
                                      </a:solidFill>
                                      <a:latin typeface="Cambria Math" panose="02040503050406030204" pitchFamily="18" charset="0"/>
                                      <a:cs typeface="Times New Roman" panose="02020603050405020304" pitchFamily="18" charset="0"/>
                                    </a:rPr>
                                  </m:ctrlPr>
                                </m:sSubPr>
                                <m:e>
                                  <m:r>
                                    <a:rPr lang="en-US" altLang="zh-CN" sz="1400" b="0" i="1" smtClean="0">
                                      <a:solidFill>
                                        <a:schemeClr val="accent1"/>
                                      </a:solidFill>
                                      <a:latin typeface="Cambria Math" panose="02040503050406030204" pitchFamily="18" charset="0"/>
                                      <a:cs typeface="Times New Roman" panose="02020603050405020304" pitchFamily="18" charset="0"/>
                                    </a:rPr>
                                    <m:t>𝑥</m:t>
                                  </m:r>
                                </m:e>
                                <m:sub>
                                  <m:r>
                                    <a:rPr lang="en-US" altLang="zh-CN" sz="1400" b="0" i="1" smtClean="0">
                                      <a:solidFill>
                                        <a:schemeClr val="accent1"/>
                                      </a:solidFill>
                                      <a:latin typeface="Cambria Math" panose="02040503050406030204" pitchFamily="18" charset="0"/>
                                      <a:cs typeface="Times New Roman" panose="02020603050405020304" pitchFamily="18" charset="0"/>
                                    </a:rPr>
                                    <m:t>𝑗</m:t>
                                  </m:r>
                                </m:sub>
                              </m:sSub>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i="1">
                                  <a:solidFill>
                                    <a:schemeClr val="accent1"/>
                                  </a:solidFill>
                                  <a:latin typeface="Cambria Math" panose="02040503050406030204" pitchFamily="18" charset="0"/>
                                  <a:cs typeface="Times New Roman" panose="02020603050405020304" pitchFamily="18" charset="0"/>
                                </a:rPr>
                                <m:t>𝑎</m:t>
                              </m:r>
                            </m:e>
                            <m:sub>
                              <m:r>
                                <a:rPr lang="en-US" altLang="zh-CN" sz="1400" i="1">
                                  <a:solidFill>
                                    <a:schemeClr val="accent1"/>
                                  </a:solidFill>
                                  <a:latin typeface="Cambria Math" panose="02040503050406030204" pitchFamily="18" charset="0"/>
                                  <a:cs typeface="Times New Roman" panose="02020603050405020304" pitchFamily="18" charset="0"/>
                                </a:rPr>
                                <m:t>𝑗</m:t>
                              </m:r>
                            </m:sub>
                          </m:sSub>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b="0" i="1" smtClean="0">
                              <a:solidFill>
                                <a:schemeClr val="accent1"/>
                              </a:solidFill>
                              <a:latin typeface="Cambria Math" panose="02040503050406030204" pitchFamily="18" charset="0"/>
                              <a:cs typeface="Times New Roman" panose="02020603050405020304" pitchFamily="18" charset="0"/>
                            </a:rPr>
                            <m:t>𝑢</m:t>
                          </m:r>
                          <m:sSub>
                            <m:sSubPr>
                              <m:ctrlPr>
                                <a:rPr lang="en-US" altLang="zh-CN" sz="1400" i="1">
                                  <a:solidFill>
                                    <a:schemeClr val="accent1"/>
                                  </a:solidFill>
                                  <a:latin typeface="Cambria Math" panose="02040503050406030204" pitchFamily="18" charset="0"/>
                                  <a:cs typeface="Times New Roman" panose="02020603050405020304" pitchFamily="18" charset="0"/>
                                </a:rPr>
                              </m:ctrlPr>
                            </m:sSubPr>
                            <m:e>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i="1">
                                  <a:solidFill>
                                    <a:schemeClr val="accent1"/>
                                  </a:solidFill>
                                  <a:latin typeface="Cambria Math" panose="02040503050406030204" pitchFamily="18" charset="0"/>
                                  <a:cs typeface="Times New Roman" panose="02020603050405020304" pitchFamily="18" charset="0"/>
                                </a:rPr>
                                <m:t>𝑏</m:t>
                              </m:r>
                            </m:e>
                            <m:sub>
                              <m:r>
                                <a:rPr lang="en-US" altLang="zh-CN" sz="1400" i="1">
                                  <a:solidFill>
                                    <a:schemeClr val="accent1"/>
                                  </a:solidFill>
                                  <a:latin typeface="Cambria Math" panose="02040503050406030204" pitchFamily="18" charset="0"/>
                                  <a:cs typeface="Times New Roman" panose="02020603050405020304" pitchFamily="18" charset="0"/>
                                </a:rPr>
                                <m:t>𝑗</m:t>
                              </m:r>
                            </m:sub>
                          </m:sSub>
                          <m:r>
                            <a:rPr lang="en-US" altLang="zh-CN" sz="1400" b="0" i="1" smtClean="0">
                              <a:solidFill>
                                <a:schemeClr val="accent1"/>
                              </a:solidFill>
                              <a:latin typeface="Cambria Math" panose="02040503050406030204" pitchFamily="18" charset="0"/>
                              <a:cs typeface="Times New Roman" panose="02020603050405020304" pitchFamily="18" charset="0"/>
                            </a:rPr>
                            <m:t>−</m:t>
                          </m:r>
                          <m:sSub>
                            <m:sSubPr>
                              <m:ctrlPr>
                                <a:rPr lang="en-US" altLang="zh-CN" sz="1400" b="0" i="1" smtClean="0">
                                  <a:solidFill>
                                    <a:schemeClr val="accent1"/>
                                  </a:solidFill>
                                  <a:latin typeface="Cambria Math" panose="02040503050406030204" pitchFamily="18" charset="0"/>
                                  <a:cs typeface="Times New Roman" panose="02020603050405020304" pitchFamily="18" charset="0"/>
                                </a:rPr>
                              </m:ctrlPr>
                            </m:sSubPr>
                            <m:e>
                              <m:r>
                                <a:rPr lang="en-US" altLang="zh-CN" sz="1400" b="0" i="1" smtClean="0">
                                  <a:solidFill>
                                    <a:schemeClr val="accent1"/>
                                  </a:solidFill>
                                  <a:latin typeface="Cambria Math" panose="02040503050406030204" pitchFamily="18" charset="0"/>
                                  <a:cs typeface="Times New Roman" panose="02020603050405020304" pitchFamily="18" charset="0"/>
                                </a:rPr>
                                <m:t>𝑎</m:t>
                              </m:r>
                            </m:e>
                            <m:sub>
                              <m:r>
                                <a:rPr lang="en-US" altLang="zh-CN" sz="1400" b="0" i="1" smtClean="0">
                                  <a:solidFill>
                                    <a:schemeClr val="accent1"/>
                                  </a:solidFill>
                                  <a:latin typeface="Cambria Math" panose="02040503050406030204" pitchFamily="18" charset="0"/>
                                  <a:cs typeface="Times New Roman" panose="02020603050405020304" pitchFamily="18" charset="0"/>
                                </a:rPr>
                                <m:t>𝑗</m:t>
                              </m:r>
                            </m:sub>
                          </m:sSub>
                          <m:r>
                            <a:rPr lang="en-US" altLang="zh-CN" sz="1400" b="0" i="1" smtClean="0">
                              <a:solidFill>
                                <a:schemeClr val="accent1"/>
                              </a:solidFill>
                              <a:latin typeface="Cambria Math" panose="02040503050406030204" pitchFamily="18" charset="0"/>
                              <a:cs typeface="Times New Roman" panose="02020603050405020304" pitchFamily="18" charset="0"/>
                            </a:rPr>
                            <m:t>)    </m:t>
                          </m:r>
                          <m:r>
                            <a:rPr lang="en-US" altLang="zh-CN" sz="1400" b="0" i="1" smtClean="0">
                              <a:solidFill>
                                <a:schemeClr val="accent1"/>
                              </a:solidFill>
                              <a:latin typeface="Cambria Math" panose="02040503050406030204" pitchFamily="18" charset="0"/>
                              <a:cs typeface="Times New Roman" panose="02020603050405020304" pitchFamily="18" charset="0"/>
                            </a:rPr>
                            <m:t>𝑗</m:t>
                          </m:r>
                          <m:r>
                            <a:rPr lang="en-US" altLang="zh-CN" sz="1400" b="0" i="1" smtClean="0">
                              <a:solidFill>
                                <a:schemeClr val="accent1"/>
                              </a:solidFill>
                              <a:latin typeface="Cambria Math" panose="02040503050406030204" pitchFamily="18" charset="0"/>
                              <a:cs typeface="Times New Roman" panose="02020603050405020304" pitchFamily="18" charset="0"/>
                            </a:rPr>
                            <m:t>=1,2,…,</m:t>
                          </m:r>
                          <m:r>
                            <a:rPr lang="en-US" altLang="zh-CN" sz="1400" b="0" i="1" smtClean="0">
                              <a:solidFill>
                                <a:schemeClr val="accent1"/>
                              </a:solidFill>
                              <a:latin typeface="Cambria Math" panose="02040503050406030204" pitchFamily="18" charset="0"/>
                              <a:cs typeface="Times New Roman" panose="02020603050405020304" pitchFamily="18" charset="0"/>
                            </a:rPr>
                            <m:t>𝑛</m:t>
                          </m:r>
                        </m:oMath>
                      </m:oMathPara>
                    </a14:m>
                    <a:endParaRPr lang="zh-CN" altLang="zh-CN" sz="1400" i="1" dirty="0" smtClean="0">
                      <a:solidFill>
                        <a:schemeClr val="accent1"/>
                      </a:solidFill>
                      <a:latin typeface="Times New Roman" panose="02020603050405020304" pitchFamily="18" charset="0"/>
                      <a:cs typeface="Times New Roman" panose="02020603050405020304" pitchFamily="18" charset="0"/>
                    </a:endParaRPr>
                  </a:p>
                </p:txBody>
              </p:sp>
            </mc:Choice>
            <mc:Fallback xmlns="">
              <p:sp>
                <p:nvSpPr>
                  <p:cNvPr id="62" name="Rectangle 7"/>
                  <p:cNvSpPr>
                    <a:spLocks noRot="1" noChangeAspect="1" noMove="1" noResize="1" noEditPoints="1" noAdjustHandles="1" noChangeArrowheads="1" noChangeShapeType="1" noTextEdit="1"/>
                  </p:cNvSpPr>
                  <p:nvPr/>
                </p:nvSpPr>
                <p:spPr bwMode="auto">
                  <a:xfrm>
                    <a:off x="576" y="288"/>
                    <a:ext cx="1680" cy="192"/>
                  </a:xfrm>
                  <a:prstGeom prst="rect">
                    <a:avLst/>
                  </a:prstGeom>
                  <a:blipFill rotWithShape="0">
                    <a:blip r:embed="rId4"/>
                    <a:stretch>
                      <a:fillRect l="-227"/>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8" name="Line 8"/>
            <p:cNvSpPr>
              <a:spLocks noChangeShapeType="1"/>
            </p:cNvSpPr>
            <p:nvPr/>
          </p:nvSpPr>
          <p:spPr bwMode="auto">
            <a:xfrm>
              <a:off x="2640" y="480"/>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9"/>
            <p:cNvSpPr>
              <a:spLocks noChangeArrowheads="1"/>
            </p:cNvSpPr>
            <p:nvPr/>
          </p:nvSpPr>
          <p:spPr bwMode="auto">
            <a:xfrm>
              <a:off x="2448" y="576"/>
              <a:ext cx="336"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spcBef>
                  <a:spcPct val="0"/>
                </a:spcBef>
                <a:buFontTx/>
                <a:buNone/>
              </a:pPr>
              <a:r>
                <a:rPr lang="zh-CN" altLang="zh-CN" sz="1400" i="1" dirty="0" smtClean="0">
                  <a:solidFill>
                    <a:schemeClr val="accent1"/>
                  </a:solidFill>
                  <a:latin typeface="Times New Roman" panose="02020603050405020304" pitchFamily="18" charset="0"/>
                  <a:cs typeface="Times New Roman" panose="02020603050405020304" pitchFamily="18" charset="0"/>
                </a:rPr>
                <a:t>j</a:t>
              </a:r>
              <a:r>
                <a:rPr lang="zh-CN" altLang="zh-CN" sz="1400" dirty="0" smtClean="0">
                  <a:solidFill>
                    <a:schemeClr val="accent1"/>
                  </a:solidFill>
                  <a:latin typeface="Times New Roman" panose="02020603050405020304" pitchFamily="18" charset="0"/>
                  <a:cs typeface="Times New Roman" panose="02020603050405020304" pitchFamily="18" charset="0"/>
                </a:rPr>
                <a:t>=0</a:t>
              </a:r>
            </a:p>
          </p:txBody>
        </p:sp>
        <p:sp>
          <p:nvSpPr>
            <p:cNvPr id="10" name="Line 10"/>
            <p:cNvSpPr>
              <a:spLocks noChangeShapeType="1"/>
            </p:cNvSpPr>
            <p:nvPr/>
          </p:nvSpPr>
          <p:spPr bwMode="auto">
            <a:xfrm>
              <a:off x="2640" y="720"/>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1"/>
                <p:cNvSpPr>
                  <a:spLocks noChangeArrowheads="1"/>
                </p:cNvSpPr>
                <p:nvPr/>
              </p:nvSpPr>
              <p:spPr bwMode="auto">
                <a:xfrm>
                  <a:off x="2068" y="826"/>
                  <a:ext cx="1200" cy="144"/>
                </a:xfrm>
                <a:prstGeom prst="rect">
                  <a:avLst/>
                </a:prstGeom>
                <a:grp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spcBef>
                      <a:spcPct val="0"/>
                    </a:spcBef>
                    <a:buFontTx/>
                    <a:buNone/>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cs typeface="Times New Roman" panose="02020603050405020304" pitchFamily="18" charset="0"/>
                          </a:rPr>
                          <m:t>𝑗</m:t>
                        </m:r>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b="0" i="1" smtClean="0">
                            <a:solidFill>
                              <a:schemeClr val="accent1"/>
                            </a:solidFill>
                            <a:latin typeface="Cambria Math" panose="02040503050406030204" pitchFamily="18" charset="0"/>
                            <a:cs typeface="Times New Roman" panose="02020603050405020304" pitchFamily="18" charset="0"/>
                          </a:rPr>
                          <m:t>𝑗</m:t>
                        </m:r>
                        <m:r>
                          <a:rPr lang="en-US" altLang="zh-CN" sz="1400" b="0" i="1" smtClean="0">
                            <a:solidFill>
                              <a:schemeClr val="accent1"/>
                            </a:solidFill>
                            <a:latin typeface="Cambria Math" panose="02040503050406030204" pitchFamily="18" charset="0"/>
                            <a:cs typeface="Times New Roman" panose="02020603050405020304" pitchFamily="18" charset="0"/>
                          </a:rPr>
                          <m:t>+1,</m:t>
                        </m:r>
                        <m:r>
                          <a:rPr lang="en-US" altLang="zh-CN" sz="1400" b="0" i="1" smtClean="0">
                            <a:solidFill>
                              <a:schemeClr val="accent1"/>
                            </a:solidFill>
                            <a:latin typeface="Cambria Math" panose="02040503050406030204" pitchFamily="18" charset="0"/>
                            <a:cs typeface="Times New Roman" panose="02020603050405020304" pitchFamily="18" charset="0"/>
                          </a:rPr>
                          <m:t>𝑝</m:t>
                        </m:r>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b="0" i="1" smtClean="0">
                            <a:solidFill>
                              <a:schemeClr val="accent1"/>
                            </a:solidFill>
                            <a:latin typeface="Cambria Math" panose="02040503050406030204" pitchFamily="18" charset="0"/>
                            <a:cs typeface="Times New Roman" panose="02020603050405020304" pitchFamily="18" charset="0"/>
                          </a:rPr>
                          <m:t>𝑝</m:t>
                        </m:r>
                        <m:r>
                          <a:rPr lang="en-US" altLang="zh-CN" sz="1400" b="0" i="1" smtClean="0">
                            <a:solidFill>
                              <a:schemeClr val="accent1"/>
                            </a:solidFill>
                            <a:latin typeface="Cambria Math" panose="02040503050406030204" pitchFamily="18" charset="0"/>
                            <a:cs typeface="Times New Roman" panose="02020603050405020304" pitchFamily="18" charset="0"/>
                          </a:rPr>
                          <m:t>+1</m:t>
                        </m:r>
                      </m:oMath>
                    </m:oMathPara>
                  </a14:m>
                  <a:endParaRPr lang="zh-CN" altLang="zh-CN" sz="1400" dirty="0" smtClean="0">
                    <a:solidFill>
                      <a:schemeClr val="accent1"/>
                    </a:solidFill>
                    <a:latin typeface="Times New Roman" panose="02020603050405020304" pitchFamily="18" charset="0"/>
                    <a:cs typeface="Times New Roman" panose="02020603050405020304" pitchFamily="18" charset="0"/>
                  </a:endParaRPr>
                </a:p>
              </p:txBody>
            </p:sp>
          </mc:Choice>
          <mc:Fallback xmlns="">
            <p:sp>
              <p:nvSpPr>
                <p:cNvPr id="11" name="Rectangle 11"/>
                <p:cNvSpPr>
                  <a:spLocks noRot="1" noChangeAspect="1" noMove="1" noResize="1" noEditPoints="1" noAdjustHandles="1" noChangeArrowheads="1" noChangeShapeType="1" noTextEdit="1"/>
                </p:cNvSpPr>
                <p:nvPr/>
              </p:nvSpPr>
              <p:spPr bwMode="auto">
                <a:xfrm>
                  <a:off x="2068" y="826"/>
                  <a:ext cx="1200" cy="144"/>
                </a:xfrm>
                <a:prstGeom prst="rect">
                  <a:avLst/>
                </a:prstGeom>
                <a:blipFill rotWithShape="0">
                  <a:blip r:embed="rId5"/>
                  <a:stretch>
                    <a:fillRect b="-18182"/>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2" name="Line 12"/>
            <p:cNvSpPr>
              <a:spLocks noChangeShapeType="1"/>
            </p:cNvSpPr>
            <p:nvPr/>
          </p:nvSpPr>
          <p:spPr bwMode="auto">
            <a:xfrm flipH="1">
              <a:off x="2640" y="960"/>
              <a:ext cx="0" cy="14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3" name="Group 13"/>
            <p:cNvGrpSpPr>
              <a:grpSpLocks/>
            </p:cNvGrpSpPr>
            <p:nvPr/>
          </p:nvGrpSpPr>
          <p:grpSpPr bwMode="auto">
            <a:xfrm>
              <a:off x="1296" y="1008"/>
              <a:ext cx="2022" cy="358"/>
              <a:chOff x="0" y="0"/>
              <a:chExt cx="2022" cy="358"/>
            </a:xfrm>
            <a:grpFill/>
          </p:grpSpPr>
          <p:sp>
            <p:nvSpPr>
              <p:cNvPr id="55" name="AutoShape 14"/>
              <p:cNvSpPr>
                <a:spLocks noChangeArrowheads="1"/>
              </p:cNvSpPr>
              <p:nvPr/>
            </p:nvSpPr>
            <p:spPr bwMode="auto">
              <a:xfrm>
                <a:off x="922" y="70"/>
                <a:ext cx="864" cy="288"/>
              </a:xfrm>
              <a:prstGeom prst="flowChartDecision">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spcBef>
                    <a:spcPct val="0"/>
                  </a:spcBef>
                  <a:buFontTx/>
                  <a:buNone/>
                </a:pPr>
                <a:r>
                  <a:rPr lang="en-US" altLang="zh-CN" sz="1400" i="1" dirty="0">
                    <a:solidFill>
                      <a:schemeClr val="accent1"/>
                    </a:solidFill>
                    <a:latin typeface="Times New Roman" panose="02020603050405020304" pitchFamily="18" charset="0"/>
                    <a:cs typeface="Times New Roman" panose="02020603050405020304" pitchFamily="18" charset="0"/>
                  </a:rPr>
                  <a:t>p</a:t>
                </a:r>
                <a:r>
                  <a:rPr lang="zh-CN" altLang="zh-CN" sz="1400" dirty="0" smtClean="0">
                    <a:solidFill>
                      <a:schemeClr val="accent1"/>
                    </a:solidFill>
                    <a:latin typeface="Times New Roman" panose="02020603050405020304" pitchFamily="18" charset="0"/>
                    <a:cs typeface="Times New Roman" panose="02020603050405020304" pitchFamily="18" charset="0"/>
                  </a:rPr>
                  <a:t>&gt;MAXP?</a:t>
                </a:r>
              </a:p>
            </p:txBody>
          </p:sp>
          <p:sp>
            <p:nvSpPr>
              <p:cNvPr id="56" name="Line 15"/>
              <p:cNvSpPr>
                <a:spLocks noChangeShapeType="1"/>
              </p:cNvSpPr>
              <p:nvPr/>
            </p:nvSpPr>
            <p:spPr bwMode="auto">
              <a:xfrm flipH="1" flipV="1">
                <a:off x="0" y="192"/>
                <a:ext cx="922" cy="2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Line 16"/>
              <p:cNvSpPr>
                <a:spLocks noChangeShapeType="1"/>
              </p:cNvSpPr>
              <p:nvPr/>
            </p:nvSpPr>
            <p:spPr bwMode="auto">
              <a:xfrm>
                <a:off x="1786" y="214"/>
                <a:ext cx="236"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 name="Text Box 17"/>
              <p:cNvSpPr txBox="1">
                <a:spLocks noChangeArrowheads="1"/>
              </p:cNvSpPr>
              <p:nvPr/>
            </p:nvSpPr>
            <p:spPr bwMode="auto">
              <a:xfrm>
                <a:off x="720" y="0"/>
                <a:ext cx="198" cy="17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400" dirty="0" smtClean="0">
                    <a:solidFill>
                      <a:schemeClr val="accent1"/>
                    </a:solidFill>
                    <a:latin typeface="Times New Roman" panose="02020603050405020304" pitchFamily="18" charset="0"/>
                    <a:cs typeface="Times New Roman" panose="02020603050405020304" pitchFamily="18" charset="0"/>
                  </a:rPr>
                  <a:t>Y</a:t>
                </a:r>
              </a:p>
            </p:txBody>
          </p:sp>
          <p:sp>
            <p:nvSpPr>
              <p:cNvPr id="59" name="Text Box 18"/>
              <p:cNvSpPr txBox="1">
                <a:spLocks noChangeArrowheads="1"/>
              </p:cNvSpPr>
              <p:nvPr/>
            </p:nvSpPr>
            <p:spPr bwMode="auto">
              <a:xfrm>
                <a:off x="1824" y="0"/>
                <a:ext cx="198" cy="17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400" dirty="0" smtClean="0">
                    <a:solidFill>
                      <a:schemeClr val="accent1"/>
                    </a:solidFill>
                    <a:latin typeface="Times New Roman" panose="02020603050405020304" pitchFamily="18" charset="0"/>
                    <a:cs typeface="Times New Roman" panose="02020603050405020304" pitchFamily="18" charset="0"/>
                  </a:rPr>
                  <a:t>N</a:t>
                </a:r>
              </a:p>
            </p:txBody>
          </p:sp>
        </p:grpSp>
        <p:sp>
          <p:nvSpPr>
            <p:cNvPr id="14" name="Line 19"/>
            <p:cNvSpPr>
              <a:spLocks noChangeShapeType="1"/>
            </p:cNvSpPr>
            <p:nvPr/>
          </p:nvSpPr>
          <p:spPr bwMode="auto">
            <a:xfrm>
              <a:off x="3312" y="1248"/>
              <a:ext cx="0" cy="144"/>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Rectangle 20"/>
                <p:cNvSpPr>
                  <a:spLocks noChangeArrowheads="1"/>
                </p:cNvSpPr>
                <p:nvPr/>
              </p:nvSpPr>
              <p:spPr bwMode="auto">
                <a:xfrm>
                  <a:off x="2887" y="1378"/>
                  <a:ext cx="1007" cy="144"/>
                </a:xfrm>
                <a:prstGeom prst="rect">
                  <a:avLst/>
                </a:prstGeom>
                <a:grp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a:spcBef>
                      <a:spcPct val="0"/>
                    </a:spcBef>
                    <a:buNone/>
                  </a:pPr>
                  <a14:m>
                    <m:oMathPara xmlns:m="http://schemas.openxmlformats.org/officeDocument/2006/math">
                      <m:oMathParaPr>
                        <m:jc m:val="center"/>
                      </m:oMathParaPr>
                      <m:oMath xmlns:m="http://schemas.openxmlformats.org/officeDocument/2006/math">
                        <m:sSub>
                          <m:sSubPr>
                            <m:ctrlPr>
                              <a:rPr lang="en-US" altLang="zh-CN" sz="1400" i="1" smtClean="0">
                                <a:solidFill>
                                  <a:schemeClr val="accent1"/>
                                </a:solidFill>
                                <a:latin typeface="Cambria Math" panose="02040503050406030204" pitchFamily="18" charset="0"/>
                                <a:cs typeface="Times New Roman" panose="02020603050405020304" pitchFamily="18" charset="0"/>
                              </a:rPr>
                            </m:ctrlPr>
                          </m:sSubPr>
                          <m:e>
                            <m:sSub>
                              <m:sSubPr>
                                <m:ctrlPr>
                                  <a:rPr lang="en-US" altLang="zh-CN" sz="1400" i="1">
                                    <a:solidFill>
                                      <a:schemeClr val="accent1"/>
                                    </a:solidFill>
                                    <a:latin typeface="Cambria Math" panose="02040503050406030204" pitchFamily="18" charset="0"/>
                                    <a:cs typeface="Times New Roman" panose="02020603050405020304" pitchFamily="18" charset="0"/>
                                  </a:rPr>
                                </m:ctrlPr>
                              </m:sSubPr>
                              <m:e>
                                <m:r>
                                  <a:rPr lang="en-US" altLang="zh-CN" sz="1400" b="0" i="1" smtClean="0">
                                    <a:solidFill>
                                      <a:schemeClr val="accent1"/>
                                    </a:solidFill>
                                    <a:latin typeface="Cambria Math" panose="02040503050406030204" pitchFamily="18" charset="0"/>
                                    <a:cs typeface="Times New Roman" panose="02020603050405020304" pitchFamily="18" charset="0"/>
                                  </a:rPr>
                                  <m:t>  </m:t>
                                </m:r>
                                <m:r>
                                  <a:rPr lang="en-US" altLang="zh-CN" sz="1400" i="1">
                                    <a:solidFill>
                                      <a:schemeClr val="accent1"/>
                                    </a:solidFill>
                                    <a:latin typeface="Cambria Math" panose="02040503050406030204" pitchFamily="18" charset="0"/>
                                    <a:cs typeface="Times New Roman" panose="02020603050405020304" pitchFamily="18" charset="0"/>
                                  </a:rPr>
                                  <m:t>𝑥</m:t>
                                </m:r>
                              </m:e>
                              <m:sub>
                                <m:r>
                                  <a:rPr lang="en-US" altLang="zh-CN" sz="1400" i="1">
                                    <a:solidFill>
                                      <a:schemeClr val="accent1"/>
                                    </a:solidFill>
                                    <a:latin typeface="Cambria Math" panose="02040503050406030204" pitchFamily="18" charset="0"/>
                                    <a:cs typeface="Times New Roman" panose="02020603050405020304" pitchFamily="18" charset="0"/>
                                  </a:rPr>
                                  <m:t>𝑗</m:t>
                                </m:r>
                              </m:sub>
                            </m:sSub>
                            <m:r>
                              <a:rPr lang="en-US" altLang="zh-CN" sz="1400" i="1">
                                <a:solidFill>
                                  <a:schemeClr val="accent1"/>
                                </a:solidFill>
                                <a:latin typeface="Cambria Math" panose="02040503050406030204" pitchFamily="18" charset="0"/>
                                <a:cs typeface="Times New Roman" panose="02020603050405020304" pitchFamily="18" charset="0"/>
                              </a:rPr>
                              <m:t>=</m:t>
                            </m:r>
                            <m:r>
                              <a:rPr lang="en-US" altLang="zh-CN" sz="1400" i="1">
                                <a:solidFill>
                                  <a:schemeClr val="accent1"/>
                                </a:solidFill>
                                <a:latin typeface="Cambria Math" panose="02040503050406030204" pitchFamily="18" charset="0"/>
                                <a:cs typeface="Times New Roman" panose="02020603050405020304" pitchFamily="18" charset="0"/>
                              </a:rPr>
                              <m:t>𝑎</m:t>
                            </m:r>
                          </m:e>
                          <m:sub>
                            <m:r>
                              <a:rPr lang="en-US" altLang="zh-CN" sz="1400" i="1">
                                <a:solidFill>
                                  <a:schemeClr val="accent1"/>
                                </a:solidFill>
                                <a:latin typeface="Cambria Math" panose="02040503050406030204" pitchFamily="18" charset="0"/>
                                <a:cs typeface="Times New Roman" panose="02020603050405020304" pitchFamily="18" charset="0"/>
                              </a:rPr>
                              <m:t>𝑗</m:t>
                            </m:r>
                          </m:sub>
                        </m:sSub>
                        <m:r>
                          <a:rPr lang="en-US" altLang="zh-CN" sz="1400" i="1">
                            <a:solidFill>
                              <a:schemeClr val="accent1"/>
                            </a:solidFill>
                            <a:latin typeface="Cambria Math" panose="02040503050406030204" pitchFamily="18" charset="0"/>
                            <a:cs typeface="Times New Roman" panose="02020603050405020304" pitchFamily="18" charset="0"/>
                          </a:rPr>
                          <m:t>+</m:t>
                        </m:r>
                        <m:r>
                          <a:rPr lang="en-US" altLang="zh-CN" sz="1400" i="1">
                            <a:solidFill>
                              <a:schemeClr val="accent1"/>
                            </a:solidFill>
                            <a:latin typeface="Cambria Math" panose="02040503050406030204" pitchFamily="18" charset="0"/>
                            <a:cs typeface="Times New Roman" panose="02020603050405020304" pitchFamily="18" charset="0"/>
                          </a:rPr>
                          <m:t>𝑢</m:t>
                        </m:r>
                        <m:sSub>
                          <m:sSubPr>
                            <m:ctrlPr>
                              <a:rPr lang="en-US" altLang="zh-CN" sz="1400" i="1">
                                <a:solidFill>
                                  <a:schemeClr val="accent1"/>
                                </a:solidFill>
                                <a:latin typeface="Cambria Math" panose="02040503050406030204" pitchFamily="18" charset="0"/>
                                <a:cs typeface="Times New Roman" panose="02020603050405020304" pitchFamily="18" charset="0"/>
                              </a:rPr>
                            </m:ctrlPr>
                          </m:sSubPr>
                          <m:e>
                            <m:r>
                              <a:rPr lang="en-US" altLang="zh-CN" sz="1400" i="1">
                                <a:solidFill>
                                  <a:schemeClr val="accent1"/>
                                </a:solidFill>
                                <a:latin typeface="Cambria Math" panose="02040503050406030204" pitchFamily="18" charset="0"/>
                                <a:cs typeface="Times New Roman" panose="02020603050405020304" pitchFamily="18" charset="0"/>
                              </a:rPr>
                              <m:t>(</m:t>
                            </m:r>
                            <m:r>
                              <a:rPr lang="en-US" altLang="zh-CN" sz="1400" i="1">
                                <a:solidFill>
                                  <a:schemeClr val="accent1"/>
                                </a:solidFill>
                                <a:latin typeface="Cambria Math" panose="02040503050406030204" pitchFamily="18" charset="0"/>
                                <a:cs typeface="Times New Roman" panose="02020603050405020304" pitchFamily="18" charset="0"/>
                              </a:rPr>
                              <m:t>𝑏</m:t>
                            </m:r>
                          </m:e>
                          <m:sub>
                            <m:r>
                              <a:rPr lang="en-US" altLang="zh-CN" sz="1400" i="1">
                                <a:solidFill>
                                  <a:schemeClr val="accent1"/>
                                </a:solidFill>
                                <a:latin typeface="Cambria Math" panose="02040503050406030204" pitchFamily="18" charset="0"/>
                                <a:cs typeface="Times New Roman" panose="02020603050405020304" pitchFamily="18" charset="0"/>
                              </a:rPr>
                              <m:t>𝑗</m:t>
                            </m:r>
                          </m:sub>
                        </m:sSub>
                        <m:r>
                          <a:rPr lang="en-US" altLang="zh-CN" sz="1400" i="1">
                            <a:solidFill>
                              <a:schemeClr val="accent1"/>
                            </a:solidFill>
                            <a:latin typeface="Cambria Math" panose="02040503050406030204" pitchFamily="18" charset="0"/>
                            <a:cs typeface="Times New Roman" panose="02020603050405020304" pitchFamily="18" charset="0"/>
                          </a:rPr>
                          <m:t>−</m:t>
                        </m:r>
                        <m:sSub>
                          <m:sSubPr>
                            <m:ctrlPr>
                              <a:rPr lang="en-US" altLang="zh-CN" sz="1400" i="1">
                                <a:solidFill>
                                  <a:schemeClr val="accent1"/>
                                </a:solidFill>
                                <a:latin typeface="Cambria Math" panose="02040503050406030204" pitchFamily="18" charset="0"/>
                                <a:cs typeface="Times New Roman" panose="02020603050405020304" pitchFamily="18" charset="0"/>
                              </a:rPr>
                            </m:ctrlPr>
                          </m:sSubPr>
                          <m:e>
                            <m:r>
                              <a:rPr lang="en-US" altLang="zh-CN" sz="1400" i="1">
                                <a:solidFill>
                                  <a:schemeClr val="accent1"/>
                                </a:solidFill>
                                <a:latin typeface="Cambria Math" panose="02040503050406030204" pitchFamily="18" charset="0"/>
                                <a:cs typeface="Times New Roman" panose="02020603050405020304" pitchFamily="18" charset="0"/>
                              </a:rPr>
                              <m:t>𝑎</m:t>
                            </m:r>
                          </m:e>
                          <m:sub>
                            <m:r>
                              <a:rPr lang="en-US" altLang="zh-CN" sz="1400" i="1">
                                <a:solidFill>
                                  <a:schemeClr val="accent1"/>
                                </a:solidFill>
                                <a:latin typeface="Cambria Math" panose="02040503050406030204" pitchFamily="18" charset="0"/>
                                <a:cs typeface="Times New Roman" panose="02020603050405020304" pitchFamily="18" charset="0"/>
                              </a:rPr>
                              <m:t>𝑗</m:t>
                            </m:r>
                          </m:sub>
                        </m:sSub>
                        <m:r>
                          <a:rPr lang="en-US" altLang="zh-CN" sz="1400" i="1">
                            <a:solidFill>
                              <a:schemeClr val="accent1"/>
                            </a:solidFill>
                            <a:latin typeface="Cambria Math" panose="02040503050406030204" pitchFamily="18" charset="0"/>
                            <a:cs typeface="Times New Roman" panose="02020603050405020304" pitchFamily="18" charset="0"/>
                          </a:rPr>
                          <m:t>) </m:t>
                        </m:r>
                      </m:oMath>
                    </m:oMathPara>
                  </a14:m>
                  <a:endParaRPr lang="zh-CN" altLang="zh-CN" sz="1400" dirty="0" smtClean="0">
                    <a:solidFill>
                      <a:schemeClr val="accent1"/>
                    </a:solidFill>
                    <a:latin typeface="Times New Roman" panose="02020603050405020304" pitchFamily="18" charset="0"/>
                    <a:cs typeface="Times New Roman" panose="02020603050405020304" pitchFamily="18" charset="0"/>
                  </a:endParaRPr>
                </a:p>
              </p:txBody>
            </p:sp>
          </mc:Choice>
          <mc:Fallback xmlns="">
            <p:sp>
              <p:nvSpPr>
                <p:cNvPr id="15" name="Rectangle 20"/>
                <p:cNvSpPr>
                  <a:spLocks noRot="1" noChangeAspect="1" noMove="1" noResize="1" noEditPoints="1" noAdjustHandles="1" noChangeArrowheads="1" noChangeShapeType="1" noTextEdit="1"/>
                </p:cNvSpPr>
                <p:nvPr/>
              </p:nvSpPr>
              <p:spPr bwMode="auto">
                <a:xfrm>
                  <a:off x="2887" y="1378"/>
                  <a:ext cx="1007" cy="144"/>
                </a:xfrm>
                <a:prstGeom prst="rect">
                  <a:avLst/>
                </a:prstGeom>
                <a:blipFill rotWithShape="0">
                  <a:blip r:embed="rId6"/>
                  <a:stretch>
                    <a:fillRect b="-15909"/>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6" name="Line 21"/>
            <p:cNvSpPr>
              <a:spLocks noChangeShapeType="1"/>
            </p:cNvSpPr>
            <p:nvPr/>
          </p:nvSpPr>
          <p:spPr bwMode="auto">
            <a:xfrm>
              <a:off x="3312" y="1536"/>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AutoShape 22"/>
                <p:cNvSpPr>
                  <a:spLocks noChangeArrowheads="1"/>
                </p:cNvSpPr>
                <p:nvPr/>
              </p:nvSpPr>
              <p:spPr bwMode="auto">
                <a:xfrm>
                  <a:off x="2821" y="1601"/>
                  <a:ext cx="980" cy="463"/>
                </a:xfrm>
                <a:prstGeom prst="flowChartDecision">
                  <a:avLst/>
                </a:prstGeom>
                <a:grp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spcBef>
                      <a:spcPct val="0"/>
                    </a:spcBef>
                    <a:buFontTx/>
                    <a:buNone/>
                  </a:pPr>
                  <a14:m>
                    <m:oMath xmlns:m="http://schemas.openxmlformats.org/officeDocument/2006/math">
                      <m:sSub>
                        <m:sSubPr>
                          <m:ctrlPr>
                            <a:rPr lang="en-US" altLang="zh-CN" sz="1400" b="0" i="1" smtClean="0">
                              <a:solidFill>
                                <a:schemeClr val="accent1"/>
                              </a:solidFill>
                              <a:latin typeface="Cambria Math" panose="02040503050406030204" pitchFamily="18" charset="0"/>
                              <a:cs typeface="Times New Roman" panose="02020603050405020304" pitchFamily="18" charset="0"/>
                            </a:rPr>
                          </m:ctrlPr>
                        </m:sSubPr>
                        <m:e>
                          <m:r>
                            <a:rPr lang="en-US" altLang="zh-CN" sz="1400" b="0" i="1" smtClean="0">
                              <a:solidFill>
                                <a:schemeClr val="accent1"/>
                              </a:solidFill>
                              <a:latin typeface="Cambria Math" panose="02040503050406030204" pitchFamily="18" charset="0"/>
                              <a:cs typeface="Times New Roman" panose="02020603050405020304" pitchFamily="18" charset="0"/>
                            </a:rPr>
                            <m:t>𝑔</m:t>
                          </m:r>
                        </m:e>
                        <m:sub>
                          <m:r>
                            <a:rPr lang="en-US" altLang="zh-CN" sz="1400" b="0" i="1" smtClean="0">
                              <a:solidFill>
                                <a:schemeClr val="accent1"/>
                              </a:solidFill>
                              <a:latin typeface="Cambria Math" panose="02040503050406030204" pitchFamily="18" charset="0"/>
                              <a:cs typeface="Times New Roman" panose="02020603050405020304" pitchFamily="18" charset="0"/>
                            </a:rPr>
                            <m:t>𝑖</m:t>
                          </m:r>
                        </m:sub>
                      </m:sSub>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b="0" i="1" smtClean="0">
                          <a:solidFill>
                            <a:schemeClr val="accent1"/>
                          </a:solidFill>
                          <a:latin typeface="Cambria Math" panose="02040503050406030204" pitchFamily="18" charset="0"/>
                          <a:cs typeface="Times New Roman" panose="02020603050405020304" pitchFamily="18" charset="0"/>
                        </a:rPr>
                        <m:t>𝑥</m:t>
                      </m:r>
                      <m:r>
                        <a:rPr lang="en-US" altLang="zh-CN" sz="1400" b="0" i="1" smtClean="0">
                          <a:solidFill>
                            <a:schemeClr val="accent1"/>
                          </a:solidFill>
                          <a:latin typeface="Cambria Math" panose="02040503050406030204" pitchFamily="18" charset="0"/>
                          <a:cs typeface="Times New Roman" panose="02020603050405020304" pitchFamily="18" charset="0"/>
                        </a:rPr>
                        <m:t>)≥0</m:t>
                      </m:r>
                    </m:oMath>
                  </a14:m>
                  <a:r>
                    <a:rPr lang="zh-CN" altLang="zh-CN" sz="1400" dirty="0" smtClean="0">
                      <a:solidFill>
                        <a:schemeClr val="accent1"/>
                      </a:solidFill>
                      <a:latin typeface="Times New Roman" panose="02020603050405020304" pitchFamily="18" charset="0"/>
                      <a:cs typeface="Times New Roman" panose="02020603050405020304" pitchFamily="18" charset="0"/>
                    </a:rPr>
                    <a:t>?</a:t>
                  </a:r>
                </a:p>
                <a:p>
                  <a:pPr algn="ctr" eaLnBrk="1" hangingPunct="1">
                    <a:spcBef>
                      <a:spcPct val="0"/>
                    </a:spcBef>
                    <a:buFontTx/>
                    <a:buNone/>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cs typeface="Times New Roman" panose="02020603050405020304" pitchFamily="18" charset="0"/>
                          </a:rPr>
                          <m:t>𝑖</m:t>
                        </m:r>
                        <m:r>
                          <a:rPr lang="en-US" altLang="zh-CN" sz="1400" b="0" i="1" smtClean="0">
                            <a:solidFill>
                              <a:schemeClr val="accent1"/>
                            </a:solidFill>
                            <a:latin typeface="Cambria Math" panose="02040503050406030204" pitchFamily="18" charset="0"/>
                            <a:cs typeface="Times New Roman" panose="02020603050405020304" pitchFamily="18" charset="0"/>
                          </a:rPr>
                          <m:t>=1,2,…,</m:t>
                        </m:r>
                        <m:r>
                          <a:rPr lang="en-US" altLang="zh-CN" sz="1400" b="0" i="1" smtClean="0">
                            <a:solidFill>
                              <a:schemeClr val="accent1"/>
                            </a:solidFill>
                            <a:latin typeface="Cambria Math" panose="02040503050406030204" pitchFamily="18" charset="0"/>
                            <a:cs typeface="Times New Roman" panose="02020603050405020304" pitchFamily="18" charset="0"/>
                          </a:rPr>
                          <m:t>𝑛</m:t>
                        </m:r>
                      </m:oMath>
                    </m:oMathPara>
                  </a14:m>
                  <a:endParaRPr lang="zh-CN" altLang="zh-CN" sz="1400" dirty="0" smtClean="0">
                    <a:solidFill>
                      <a:schemeClr val="accent1"/>
                    </a:solidFill>
                    <a:latin typeface="Times New Roman" panose="02020603050405020304" pitchFamily="18" charset="0"/>
                    <a:cs typeface="Times New Roman" panose="02020603050405020304" pitchFamily="18" charset="0"/>
                  </a:endParaRPr>
                </a:p>
              </p:txBody>
            </p:sp>
          </mc:Choice>
          <mc:Fallback xmlns="">
            <p:sp>
              <p:nvSpPr>
                <p:cNvPr id="17" name="AutoShape 22"/>
                <p:cNvSpPr>
                  <a:spLocks noRot="1" noChangeAspect="1" noMove="1" noResize="1" noEditPoints="1" noAdjustHandles="1" noChangeArrowheads="1" noChangeShapeType="1" noTextEdit="1"/>
                </p:cNvSpPr>
                <p:nvPr/>
              </p:nvSpPr>
              <p:spPr bwMode="auto">
                <a:xfrm>
                  <a:off x="2821" y="1601"/>
                  <a:ext cx="980" cy="463"/>
                </a:xfrm>
                <a:prstGeom prst="flowChartDecision">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Line 23"/>
            <p:cNvSpPr>
              <a:spLocks noChangeShapeType="1"/>
            </p:cNvSpPr>
            <p:nvPr/>
          </p:nvSpPr>
          <p:spPr bwMode="auto">
            <a:xfrm flipH="1">
              <a:off x="2658" y="1832"/>
              <a:ext cx="163"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Line 24"/>
            <p:cNvSpPr>
              <a:spLocks noChangeShapeType="1"/>
            </p:cNvSpPr>
            <p:nvPr/>
          </p:nvSpPr>
          <p:spPr bwMode="auto">
            <a:xfrm>
              <a:off x="3801" y="1832"/>
              <a:ext cx="327"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Text Box 25"/>
            <p:cNvSpPr txBox="1">
              <a:spLocks noChangeArrowheads="1"/>
            </p:cNvSpPr>
            <p:nvPr/>
          </p:nvSpPr>
          <p:spPr bwMode="auto">
            <a:xfrm>
              <a:off x="2640" y="1632"/>
              <a:ext cx="198" cy="17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400" smtClean="0">
                  <a:solidFill>
                    <a:schemeClr val="accent1"/>
                  </a:solidFill>
                  <a:latin typeface="Times New Roman" panose="02020603050405020304" pitchFamily="18" charset="0"/>
                  <a:cs typeface="Times New Roman" panose="02020603050405020304" pitchFamily="18" charset="0"/>
                </a:rPr>
                <a:t>Y</a:t>
              </a:r>
            </a:p>
          </p:txBody>
        </p:sp>
        <p:sp>
          <p:nvSpPr>
            <p:cNvPr id="21" name="Text Box 26"/>
            <p:cNvSpPr txBox="1">
              <a:spLocks noChangeArrowheads="1"/>
            </p:cNvSpPr>
            <p:nvPr/>
          </p:nvSpPr>
          <p:spPr bwMode="auto">
            <a:xfrm>
              <a:off x="3840" y="1632"/>
              <a:ext cx="220" cy="17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400" smtClean="0">
                  <a:solidFill>
                    <a:schemeClr val="accent1"/>
                  </a:solidFill>
                  <a:latin typeface="Times New Roman" panose="02020603050405020304" pitchFamily="18" charset="0"/>
                  <a:cs typeface="Times New Roman" panose="02020603050405020304" pitchFamily="18" charset="0"/>
                </a:rPr>
                <a:t>N</a:t>
              </a:r>
            </a:p>
          </p:txBody>
        </p:sp>
        <mc:AlternateContent xmlns:mc="http://schemas.openxmlformats.org/markup-compatibility/2006" xmlns:a14="http://schemas.microsoft.com/office/drawing/2010/main">
          <mc:Choice Requires="a14">
            <p:sp>
              <p:nvSpPr>
                <p:cNvPr id="22" name="AutoShape 27"/>
                <p:cNvSpPr>
                  <a:spLocks noChangeArrowheads="1"/>
                </p:cNvSpPr>
                <p:nvPr/>
              </p:nvSpPr>
              <p:spPr bwMode="auto">
                <a:xfrm>
                  <a:off x="4080" y="1680"/>
                  <a:ext cx="576" cy="288"/>
                </a:xfrm>
                <a:prstGeom prst="flowChartDecision">
                  <a:avLst/>
                </a:prstGeom>
                <a:grp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spcBef>
                      <a:spcPct val="0"/>
                    </a:spcBef>
                    <a:buFontTx/>
                    <a:buNone/>
                  </a:pPr>
                  <a14:m>
                    <m:oMath xmlns:m="http://schemas.openxmlformats.org/officeDocument/2006/math">
                      <m:r>
                        <a:rPr lang="en-US" altLang="zh-CN" sz="1400" b="0" i="1" smtClean="0">
                          <a:solidFill>
                            <a:schemeClr val="accent1"/>
                          </a:solidFill>
                          <a:latin typeface="Cambria Math" panose="02040503050406030204" pitchFamily="18" charset="0"/>
                          <a:cs typeface="Times New Roman" panose="02020603050405020304" pitchFamily="18" charset="0"/>
                        </a:rPr>
                        <m:t>𝑗</m:t>
                      </m:r>
                      <m:r>
                        <a:rPr lang="en-US" altLang="zh-CN" sz="1400" b="0" i="1" smtClean="0">
                          <a:solidFill>
                            <a:schemeClr val="accent1"/>
                          </a:solidFill>
                          <a:latin typeface="Cambria Math" panose="02040503050406030204" pitchFamily="18" charset="0"/>
                          <a:cs typeface="Times New Roman" panose="02020603050405020304" pitchFamily="18" charset="0"/>
                        </a:rPr>
                        <m:t>&lt;</m:t>
                      </m:r>
                      <m:r>
                        <a:rPr lang="en-US" altLang="zh-CN" sz="1400" b="0" i="1" smtClean="0">
                          <a:solidFill>
                            <a:schemeClr val="accent1"/>
                          </a:solidFill>
                          <a:latin typeface="Cambria Math" panose="02040503050406030204" pitchFamily="18" charset="0"/>
                          <a:cs typeface="Times New Roman" panose="02020603050405020304" pitchFamily="18" charset="0"/>
                        </a:rPr>
                        <m:t>𝑛</m:t>
                      </m:r>
                    </m:oMath>
                  </a14:m>
                  <a:r>
                    <a:rPr lang="en-US" altLang="zh-CN" sz="1400" dirty="0" smtClean="0">
                      <a:solidFill>
                        <a:schemeClr val="accent1"/>
                      </a:solidFill>
                      <a:latin typeface="Times New Roman" panose="02020603050405020304" pitchFamily="18" charset="0"/>
                      <a:cs typeface="Times New Roman" panose="02020603050405020304" pitchFamily="18" charset="0"/>
                    </a:rPr>
                    <a:t>?</a:t>
                  </a:r>
                  <a:endParaRPr lang="zh-CN" altLang="zh-CN" sz="1400" dirty="0" smtClean="0">
                    <a:solidFill>
                      <a:schemeClr val="accent1"/>
                    </a:solidFill>
                    <a:latin typeface="Times New Roman" panose="02020603050405020304" pitchFamily="18" charset="0"/>
                    <a:cs typeface="Times New Roman" panose="02020603050405020304" pitchFamily="18" charset="0"/>
                  </a:endParaRPr>
                </a:p>
              </p:txBody>
            </p:sp>
          </mc:Choice>
          <mc:Fallback xmlns="">
            <p:sp>
              <p:nvSpPr>
                <p:cNvPr id="22" name="AutoShape 27"/>
                <p:cNvSpPr>
                  <a:spLocks noRot="1" noChangeAspect="1" noMove="1" noResize="1" noEditPoints="1" noAdjustHandles="1" noChangeArrowheads="1" noChangeShapeType="1" noTextEdit="1"/>
                </p:cNvSpPr>
                <p:nvPr/>
              </p:nvSpPr>
              <p:spPr bwMode="auto">
                <a:xfrm>
                  <a:off x="4080" y="1680"/>
                  <a:ext cx="576" cy="288"/>
                </a:xfrm>
                <a:prstGeom prst="flowChartDecision">
                  <a:avLst/>
                </a:prstGeom>
                <a:blipFill rotWithShape="0">
                  <a:blip r:embed="rId8"/>
                  <a:stretch>
                    <a:fillRect/>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3" name="Line 28"/>
            <p:cNvSpPr>
              <a:spLocks noChangeShapeType="1"/>
            </p:cNvSpPr>
            <p:nvPr/>
          </p:nvSpPr>
          <p:spPr bwMode="auto">
            <a:xfrm flipV="1">
              <a:off x="4368" y="768"/>
              <a:ext cx="0" cy="91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Line 29"/>
            <p:cNvSpPr>
              <a:spLocks noChangeShapeType="1"/>
            </p:cNvSpPr>
            <p:nvPr/>
          </p:nvSpPr>
          <p:spPr bwMode="auto">
            <a:xfrm>
              <a:off x="2640" y="768"/>
              <a:ext cx="1728"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Line 30"/>
            <p:cNvSpPr>
              <a:spLocks noChangeShapeType="1"/>
            </p:cNvSpPr>
            <p:nvPr/>
          </p:nvSpPr>
          <p:spPr bwMode="auto">
            <a:xfrm flipV="1">
              <a:off x="4656" y="1824"/>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Line 31"/>
            <p:cNvSpPr>
              <a:spLocks noChangeShapeType="1"/>
            </p:cNvSpPr>
            <p:nvPr/>
          </p:nvSpPr>
          <p:spPr bwMode="auto">
            <a:xfrm flipV="1">
              <a:off x="4752" y="528"/>
              <a:ext cx="0" cy="12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Line 32"/>
            <p:cNvSpPr>
              <a:spLocks noChangeShapeType="1"/>
            </p:cNvSpPr>
            <p:nvPr/>
          </p:nvSpPr>
          <p:spPr bwMode="auto">
            <a:xfrm>
              <a:off x="2640" y="528"/>
              <a:ext cx="2112"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Line 33"/>
            <p:cNvSpPr>
              <a:spLocks noChangeShapeType="1"/>
            </p:cNvSpPr>
            <p:nvPr/>
          </p:nvSpPr>
          <p:spPr bwMode="auto">
            <a:xfrm>
              <a:off x="2348" y="1832"/>
              <a:ext cx="0" cy="144"/>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9" name="Group 34"/>
            <p:cNvGrpSpPr>
              <a:grpSpLocks/>
            </p:cNvGrpSpPr>
            <p:nvPr/>
          </p:nvGrpSpPr>
          <p:grpSpPr bwMode="auto">
            <a:xfrm>
              <a:off x="1776" y="1872"/>
              <a:ext cx="1200" cy="358"/>
              <a:chOff x="0" y="0"/>
              <a:chExt cx="1354" cy="358"/>
            </a:xfrm>
            <a:grpFill/>
          </p:grpSpPr>
          <mc:AlternateContent xmlns:mc="http://schemas.openxmlformats.org/markup-compatibility/2006" xmlns:a14="http://schemas.microsoft.com/office/drawing/2010/main">
            <mc:Choice Requires="a14">
              <p:sp>
                <p:nvSpPr>
                  <p:cNvPr id="50" name="AutoShape 35"/>
                  <p:cNvSpPr>
                    <a:spLocks noChangeArrowheads="1"/>
                  </p:cNvSpPr>
                  <p:nvPr/>
                </p:nvSpPr>
                <p:spPr bwMode="auto">
                  <a:xfrm>
                    <a:off x="202" y="70"/>
                    <a:ext cx="864" cy="288"/>
                  </a:xfrm>
                  <a:prstGeom prst="flowChartDecision">
                    <a:avLst/>
                  </a:prstGeom>
                  <a:grp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a:spcBef>
                        <a:spcPct val="0"/>
                      </a:spcBef>
                      <a:buNone/>
                    </a:pPr>
                    <a14:m>
                      <m:oMath xmlns:m="http://schemas.openxmlformats.org/officeDocument/2006/math">
                        <m:r>
                          <a:rPr lang="en-US" altLang="zh-CN" sz="1400" b="0" i="1" smtClean="0">
                            <a:solidFill>
                              <a:schemeClr val="accent1"/>
                            </a:solidFill>
                            <a:latin typeface="Cambria Math" panose="02040503050406030204" pitchFamily="18" charset="0"/>
                            <a:cs typeface="Times New Roman" panose="02020603050405020304" pitchFamily="18" charset="0"/>
                          </a:rPr>
                          <m:t>𝑓</m:t>
                        </m:r>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b="0" i="1" smtClean="0">
                            <a:solidFill>
                              <a:schemeClr val="accent1"/>
                            </a:solidFill>
                            <a:latin typeface="Cambria Math" panose="02040503050406030204" pitchFamily="18" charset="0"/>
                            <a:cs typeface="Times New Roman" panose="02020603050405020304" pitchFamily="18" charset="0"/>
                          </a:rPr>
                          <m:t>𝑥</m:t>
                        </m:r>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b="0" i="1" smtClean="0">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t>𝑄</m:t>
                        </m:r>
                      </m:oMath>
                    </a14:m>
                    <a:r>
                      <a:rPr lang="en-US" altLang="zh-CN" sz="1400" dirty="0" smtClean="0">
                        <a:solidFill>
                          <a:schemeClr val="accent1"/>
                        </a:solidFill>
                        <a:latin typeface="Times New Roman" panose="02020603050405020304" pitchFamily="18" charset="0"/>
                        <a:cs typeface="Times New Roman" panose="02020603050405020304" pitchFamily="18" charset="0"/>
                      </a:rPr>
                      <a:t>?</a:t>
                    </a:r>
                    <a:endParaRPr lang="zh-CN" altLang="zh-CN" sz="1400" dirty="0" smtClean="0">
                      <a:solidFill>
                        <a:schemeClr val="accent1"/>
                      </a:solidFill>
                      <a:latin typeface="Times New Roman" panose="02020603050405020304" pitchFamily="18" charset="0"/>
                      <a:cs typeface="Times New Roman" panose="02020603050405020304" pitchFamily="18" charset="0"/>
                    </a:endParaRPr>
                  </a:p>
                </p:txBody>
              </p:sp>
            </mc:Choice>
            <mc:Fallback xmlns="">
              <p:sp>
                <p:nvSpPr>
                  <p:cNvPr id="50" name="AutoShape 35"/>
                  <p:cNvSpPr>
                    <a:spLocks noRot="1" noChangeAspect="1" noMove="1" noResize="1" noEditPoints="1" noAdjustHandles="1" noChangeArrowheads="1" noChangeShapeType="1" noTextEdit="1"/>
                  </p:cNvSpPr>
                  <p:nvPr/>
                </p:nvSpPr>
                <p:spPr bwMode="auto">
                  <a:xfrm>
                    <a:off x="202" y="70"/>
                    <a:ext cx="864" cy="288"/>
                  </a:xfrm>
                  <a:prstGeom prst="flowChartDecision">
                    <a:avLst/>
                  </a:prstGeom>
                  <a:blipFill rotWithShape="0">
                    <a:blip r:embed="rId9"/>
                    <a:stretch>
                      <a:fillRect/>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1" name="Line 36"/>
              <p:cNvSpPr>
                <a:spLocks noChangeShapeType="1"/>
              </p:cNvSpPr>
              <p:nvPr/>
            </p:nvSpPr>
            <p:spPr bwMode="auto">
              <a:xfrm flipH="1">
                <a:off x="58" y="214"/>
                <a:ext cx="144"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Line 37"/>
              <p:cNvSpPr>
                <a:spLocks noChangeShapeType="1"/>
              </p:cNvSpPr>
              <p:nvPr/>
            </p:nvSpPr>
            <p:spPr bwMode="auto">
              <a:xfrm>
                <a:off x="1066" y="214"/>
                <a:ext cx="288"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 name="Text Box 38"/>
              <p:cNvSpPr txBox="1">
                <a:spLocks noChangeArrowheads="1"/>
              </p:cNvSpPr>
              <p:nvPr/>
            </p:nvSpPr>
            <p:spPr bwMode="auto">
              <a:xfrm>
                <a:off x="0" y="0"/>
                <a:ext cx="224" cy="17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400" smtClean="0">
                    <a:solidFill>
                      <a:schemeClr val="accent1"/>
                    </a:solidFill>
                    <a:latin typeface="Times New Roman" panose="02020603050405020304" pitchFamily="18" charset="0"/>
                    <a:cs typeface="Times New Roman" panose="02020603050405020304" pitchFamily="18" charset="0"/>
                  </a:rPr>
                  <a:t>Y</a:t>
                </a:r>
              </a:p>
            </p:txBody>
          </p:sp>
          <p:sp>
            <p:nvSpPr>
              <p:cNvPr id="54" name="Text Box 39"/>
              <p:cNvSpPr txBox="1">
                <a:spLocks noChangeArrowheads="1"/>
              </p:cNvSpPr>
              <p:nvPr/>
            </p:nvSpPr>
            <p:spPr bwMode="auto">
              <a:xfrm>
                <a:off x="1104" y="0"/>
                <a:ext cx="224" cy="17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400" smtClean="0">
                    <a:solidFill>
                      <a:schemeClr val="accent1"/>
                    </a:solidFill>
                    <a:latin typeface="Times New Roman" panose="02020603050405020304" pitchFamily="18" charset="0"/>
                    <a:cs typeface="Times New Roman" panose="02020603050405020304" pitchFamily="18" charset="0"/>
                  </a:rPr>
                  <a:t>N</a:t>
                </a:r>
              </a:p>
            </p:txBody>
          </p:sp>
        </p:grpSp>
        <p:sp>
          <p:nvSpPr>
            <p:cNvPr id="30" name="Line 40"/>
            <p:cNvSpPr>
              <a:spLocks noChangeShapeType="1"/>
            </p:cNvSpPr>
            <p:nvPr/>
          </p:nvSpPr>
          <p:spPr bwMode="auto">
            <a:xfrm flipH="1">
              <a:off x="2359" y="1832"/>
              <a:ext cx="33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Line 41"/>
            <p:cNvSpPr>
              <a:spLocks noChangeShapeType="1"/>
            </p:cNvSpPr>
            <p:nvPr/>
          </p:nvSpPr>
          <p:spPr bwMode="auto">
            <a:xfrm>
              <a:off x="2928" y="2064"/>
              <a:ext cx="0" cy="144"/>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Rectangle 42"/>
                <p:cNvSpPr>
                  <a:spLocks noChangeArrowheads="1"/>
                </p:cNvSpPr>
                <p:nvPr/>
              </p:nvSpPr>
              <p:spPr bwMode="auto">
                <a:xfrm>
                  <a:off x="2544" y="2208"/>
                  <a:ext cx="912" cy="192"/>
                </a:xfrm>
                <a:prstGeom prst="rect">
                  <a:avLst/>
                </a:prstGeom>
                <a:grp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spcBef>
                      <a:spcPct val="0"/>
                    </a:spcBef>
                    <a:buFontTx/>
                    <a:buNone/>
                  </a:pPr>
                  <a14:m>
                    <m:oMathPara xmlns:m="http://schemas.openxmlformats.org/officeDocument/2006/math">
                      <m:oMathParaPr>
                        <m:jc m:val="centerGroup"/>
                      </m:oMathParaPr>
                      <m:oMath xmlns:m="http://schemas.openxmlformats.org/officeDocument/2006/math">
                        <m:sSup>
                          <m:sSupPr>
                            <m:ctrlPr>
                              <a:rPr lang="en-US" altLang="zh-CN" sz="1400" b="0" i="1" smtClean="0">
                                <a:solidFill>
                                  <a:schemeClr val="accent1"/>
                                </a:solidFill>
                                <a:latin typeface="Cambria Math" panose="02040503050406030204" pitchFamily="18" charset="0"/>
                                <a:cs typeface="Times New Roman" panose="02020603050405020304" pitchFamily="18" charset="0"/>
                              </a:rPr>
                            </m:ctrlPr>
                          </m:sSupPr>
                          <m:e>
                            <m:r>
                              <a:rPr lang="en-US" altLang="zh-CN" sz="1400" b="0" i="1" smtClean="0">
                                <a:solidFill>
                                  <a:schemeClr val="accent1"/>
                                </a:solidFill>
                                <a:latin typeface="Cambria Math" panose="02040503050406030204" pitchFamily="18" charset="0"/>
                                <a:cs typeface="Times New Roman" panose="02020603050405020304" pitchFamily="18" charset="0"/>
                              </a:rPr>
                              <m:t>𝑥</m:t>
                            </m:r>
                          </m:e>
                          <m:sup>
                            <m:r>
                              <a:rPr lang="en-US" altLang="zh-CN" sz="1400" b="0" i="1" smtClean="0">
                                <a:solidFill>
                                  <a:schemeClr val="accent1"/>
                                </a:solidFill>
                                <a:latin typeface="Cambria Math" panose="02040503050406030204" pitchFamily="18" charset="0"/>
                                <a:cs typeface="Times New Roman" panose="02020603050405020304" pitchFamily="18" charset="0"/>
                              </a:rPr>
                              <m:t>∗</m:t>
                            </m:r>
                          </m:sup>
                        </m:sSup>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b="0" i="1" smtClean="0">
                            <a:solidFill>
                              <a:schemeClr val="accent1"/>
                            </a:solidFill>
                            <a:latin typeface="Cambria Math" panose="02040503050406030204" pitchFamily="18" charset="0"/>
                            <a:cs typeface="Times New Roman" panose="02020603050405020304" pitchFamily="18" charset="0"/>
                          </a:rPr>
                          <m:t>𝑥</m:t>
                        </m:r>
                        <m:r>
                          <a:rPr lang="en-US" altLang="zh-CN" sz="1400" b="0" i="1" smtClean="0">
                            <a:solidFill>
                              <a:schemeClr val="accent1"/>
                            </a:solidFill>
                            <a:latin typeface="Cambria Math" panose="02040503050406030204" pitchFamily="18" charset="0"/>
                            <a:cs typeface="Times New Roman" panose="02020603050405020304" pitchFamily="18" charset="0"/>
                          </a:rPr>
                          <m:t>, </m:t>
                        </m:r>
                        <m:r>
                          <a:rPr lang="en-US" altLang="zh-CN" sz="1400" b="0" i="1" smtClean="0">
                            <a:solidFill>
                              <a:schemeClr val="accent1"/>
                            </a:solidFill>
                            <a:latin typeface="Cambria Math" panose="02040503050406030204" pitchFamily="18" charset="0"/>
                            <a:cs typeface="Times New Roman" panose="02020603050405020304" pitchFamily="18" charset="0"/>
                          </a:rPr>
                          <m:t>𝑄</m:t>
                        </m:r>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b="0" i="1" smtClean="0">
                            <a:solidFill>
                              <a:schemeClr val="accent1"/>
                            </a:solidFill>
                            <a:latin typeface="Cambria Math" panose="02040503050406030204" pitchFamily="18" charset="0"/>
                            <a:cs typeface="Times New Roman" panose="02020603050405020304" pitchFamily="18" charset="0"/>
                          </a:rPr>
                          <m:t>𝑓</m:t>
                        </m:r>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b="0" i="1" smtClean="0">
                            <a:solidFill>
                              <a:schemeClr val="accent1"/>
                            </a:solidFill>
                            <a:latin typeface="Cambria Math" panose="02040503050406030204" pitchFamily="18" charset="0"/>
                            <a:cs typeface="Times New Roman" panose="02020603050405020304" pitchFamily="18" charset="0"/>
                          </a:rPr>
                          <m:t>𝑥</m:t>
                        </m:r>
                        <m:r>
                          <a:rPr lang="en-US" altLang="zh-CN" sz="1400" b="0" i="1" smtClean="0">
                            <a:solidFill>
                              <a:schemeClr val="accent1"/>
                            </a:solidFill>
                            <a:latin typeface="Cambria Math" panose="02040503050406030204" pitchFamily="18" charset="0"/>
                            <a:cs typeface="Times New Roman" panose="02020603050405020304" pitchFamily="18" charset="0"/>
                          </a:rPr>
                          <m:t>)</m:t>
                        </m:r>
                      </m:oMath>
                    </m:oMathPara>
                  </a14:m>
                  <a:endParaRPr lang="zh-CN" altLang="zh-CN" sz="1400" dirty="0" smtClean="0">
                    <a:solidFill>
                      <a:schemeClr val="accent1"/>
                    </a:solidFill>
                    <a:latin typeface="Times New Roman" panose="02020603050405020304" pitchFamily="18" charset="0"/>
                    <a:cs typeface="Times New Roman" panose="02020603050405020304" pitchFamily="18" charset="0"/>
                  </a:endParaRPr>
                </a:p>
              </p:txBody>
            </p:sp>
          </mc:Choice>
          <mc:Fallback xmlns="">
            <p:sp>
              <p:nvSpPr>
                <p:cNvPr id="32" name="Rectangle 42"/>
                <p:cNvSpPr>
                  <a:spLocks noRot="1" noChangeAspect="1" noMove="1" noResize="1" noEditPoints="1" noAdjustHandles="1" noChangeArrowheads="1" noChangeShapeType="1" noTextEdit="1"/>
                </p:cNvSpPr>
                <p:nvPr/>
              </p:nvSpPr>
              <p:spPr bwMode="auto">
                <a:xfrm>
                  <a:off x="2544" y="2208"/>
                  <a:ext cx="912" cy="192"/>
                </a:xfrm>
                <a:prstGeom prst="rect">
                  <a:avLst/>
                </a:prstGeom>
                <a:blipFill rotWithShape="0">
                  <a:blip r:embed="rId10"/>
                  <a:stretch>
                    <a:fillRect b="-1754"/>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3" name="Line 43"/>
            <p:cNvSpPr>
              <a:spLocks noChangeShapeType="1"/>
            </p:cNvSpPr>
            <p:nvPr/>
          </p:nvSpPr>
          <p:spPr bwMode="auto">
            <a:xfrm>
              <a:off x="1824" y="2112"/>
              <a:ext cx="0" cy="384"/>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Line 44"/>
            <p:cNvSpPr>
              <a:spLocks noChangeShapeType="1"/>
            </p:cNvSpPr>
            <p:nvPr/>
          </p:nvSpPr>
          <p:spPr bwMode="auto">
            <a:xfrm>
              <a:off x="2928" y="2400"/>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Line 45"/>
            <p:cNvSpPr>
              <a:spLocks noChangeShapeType="1"/>
            </p:cNvSpPr>
            <p:nvPr/>
          </p:nvSpPr>
          <p:spPr bwMode="auto">
            <a:xfrm>
              <a:off x="1824" y="2496"/>
              <a:ext cx="110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Line 46"/>
            <p:cNvSpPr>
              <a:spLocks noChangeShapeType="1"/>
            </p:cNvSpPr>
            <p:nvPr/>
          </p:nvSpPr>
          <p:spPr bwMode="auto">
            <a:xfrm>
              <a:off x="2400" y="2496"/>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Rectangle 47"/>
                <p:cNvSpPr>
                  <a:spLocks noChangeArrowheads="1"/>
                </p:cNvSpPr>
                <p:nvPr/>
              </p:nvSpPr>
              <p:spPr bwMode="auto">
                <a:xfrm>
                  <a:off x="2094" y="2592"/>
                  <a:ext cx="546" cy="144"/>
                </a:xfrm>
                <a:prstGeom prst="rect">
                  <a:avLst/>
                </a:prstGeom>
                <a:grp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spcBef>
                      <a:spcPct val="0"/>
                    </a:spcBef>
                    <a:buFontTx/>
                    <a:buNone/>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cs typeface="Times New Roman" panose="02020603050405020304" pitchFamily="18" charset="0"/>
                          </a:rPr>
                          <m:t>𝑘</m:t>
                        </m:r>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b="0" i="1" smtClean="0">
                            <a:solidFill>
                              <a:schemeClr val="accent1"/>
                            </a:solidFill>
                            <a:latin typeface="Cambria Math" panose="02040503050406030204" pitchFamily="18" charset="0"/>
                            <a:cs typeface="Times New Roman" panose="02020603050405020304" pitchFamily="18" charset="0"/>
                          </a:rPr>
                          <m:t>𝑘</m:t>
                        </m:r>
                        <m:r>
                          <a:rPr lang="en-US" altLang="zh-CN" sz="1400" b="0" i="1" smtClean="0">
                            <a:solidFill>
                              <a:schemeClr val="accent1"/>
                            </a:solidFill>
                            <a:latin typeface="Cambria Math" panose="02040503050406030204" pitchFamily="18" charset="0"/>
                            <a:cs typeface="Times New Roman" panose="02020603050405020304" pitchFamily="18" charset="0"/>
                          </a:rPr>
                          <m:t>+1</m:t>
                        </m:r>
                      </m:oMath>
                    </m:oMathPara>
                  </a14:m>
                  <a:endParaRPr lang="zh-CN" altLang="zh-CN" sz="1400" dirty="0" smtClean="0">
                    <a:solidFill>
                      <a:schemeClr val="accent1"/>
                    </a:solidFill>
                    <a:latin typeface="Times New Roman" panose="02020603050405020304" pitchFamily="18" charset="0"/>
                    <a:cs typeface="Times New Roman" panose="02020603050405020304" pitchFamily="18" charset="0"/>
                  </a:endParaRPr>
                </a:p>
              </p:txBody>
            </p:sp>
          </mc:Choice>
          <mc:Fallback xmlns="">
            <p:sp>
              <p:nvSpPr>
                <p:cNvPr id="37" name="Rectangle 47"/>
                <p:cNvSpPr>
                  <a:spLocks noRot="1" noChangeAspect="1" noMove="1" noResize="1" noEditPoints="1" noAdjustHandles="1" noChangeArrowheads="1" noChangeShapeType="1" noTextEdit="1"/>
                </p:cNvSpPr>
                <p:nvPr/>
              </p:nvSpPr>
              <p:spPr bwMode="auto">
                <a:xfrm>
                  <a:off x="2094" y="2592"/>
                  <a:ext cx="546" cy="144"/>
                </a:xfrm>
                <a:prstGeom prst="rect">
                  <a:avLst/>
                </a:prstGeom>
                <a:blipFill rotWithShape="0">
                  <a:blip r:embed="rId11"/>
                  <a:stretch>
                    <a:fillRect l="-2083"/>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8" name="Line 48"/>
            <p:cNvSpPr>
              <a:spLocks noChangeShapeType="1"/>
            </p:cNvSpPr>
            <p:nvPr/>
          </p:nvSpPr>
          <p:spPr bwMode="auto">
            <a:xfrm>
              <a:off x="2400" y="2736"/>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9" name="Group 49"/>
            <p:cNvGrpSpPr>
              <a:grpSpLocks/>
            </p:cNvGrpSpPr>
            <p:nvPr/>
          </p:nvGrpSpPr>
          <p:grpSpPr bwMode="auto">
            <a:xfrm>
              <a:off x="1296" y="2736"/>
              <a:ext cx="3072" cy="358"/>
              <a:chOff x="0" y="0"/>
              <a:chExt cx="3072" cy="358"/>
            </a:xfrm>
            <a:grpFill/>
          </p:grpSpPr>
          <p:sp>
            <p:nvSpPr>
              <p:cNvPr id="45" name="AutoShape 50"/>
              <p:cNvSpPr>
                <a:spLocks noChangeArrowheads="1"/>
              </p:cNvSpPr>
              <p:nvPr/>
            </p:nvSpPr>
            <p:spPr bwMode="auto">
              <a:xfrm>
                <a:off x="682" y="70"/>
                <a:ext cx="864" cy="288"/>
              </a:xfrm>
              <a:prstGeom prst="flowChartDecision">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spcBef>
                    <a:spcPct val="0"/>
                  </a:spcBef>
                  <a:buFontTx/>
                  <a:buNone/>
                </a:pPr>
                <a:r>
                  <a:rPr lang="zh-CN" altLang="zh-CN" sz="1400" i="1" dirty="0" smtClean="0">
                    <a:solidFill>
                      <a:schemeClr val="accent1"/>
                    </a:solidFill>
                    <a:latin typeface="Times New Roman" panose="02020603050405020304" pitchFamily="18" charset="0"/>
                    <a:cs typeface="Times New Roman" panose="02020603050405020304" pitchFamily="18" charset="0"/>
                  </a:rPr>
                  <a:t>k</a:t>
                </a:r>
                <a:r>
                  <a:rPr lang="zh-CN" altLang="zh-CN" sz="1400" dirty="0" smtClean="0">
                    <a:solidFill>
                      <a:schemeClr val="accent1"/>
                    </a:solidFill>
                    <a:latin typeface="Times New Roman" panose="02020603050405020304" pitchFamily="18" charset="0"/>
                    <a:cs typeface="Times New Roman" panose="02020603050405020304" pitchFamily="18" charset="0"/>
                  </a:rPr>
                  <a:t>&gt;MAXK?</a:t>
                </a:r>
              </a:p>
            </p:txBody>
          </p:sp>
          <p:sp>
            <p:nvSpPr>
              <p:cNvPr id="46" name="Line 51"/>
              <p:cNvSpPr>
                <a:spLocks noChangeShapeType="1"/>
              </p:cNvSpPr>
              <p:nvPr/>
            </p:nvSpPr>
            <p:spPr bwMode="auto">
              <a:xfrm flipH="1" flipV="1">
                <a:off x="0" y="214"/>
                <a:ext cx="682"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Line 52"/>
              <p:cNvSpPr>
                <a:spLocks noChangeShapeType="1"/>
              </p:cNvSpPr>
              <p:nvPr/>
            </p:nvSpPr>
            <p:spPr bwMode="auto">
              <a:xfrm flipV="1">
                <a:off x="1546" y="214"/>
                <a:ext cx="1526"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Text Box 53"/>
              <p:cNvSpPr txBox="1">
                <a:spLocks noChangeArrowheads="1"/>
              </p:cNvSpPr>
              <p:nvPr/>
            </p:nvSpPr>
            <p:spPr bwMode="auto">
              <a:xfrm>
                <a:off x="480" y="0"/>
                <a:ext cx="198" cy="17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400" smtClean="0">
                    <a:solidFill>
                      <a:schemeClr val="accent1"/>
                    </a:solidFill>
                    <a:latin typeface="Times New Roman" panose="02020603050405020304" pitchFamily="18" charset="0"/>
                    <a:cs typeface="Times New Roman" panose="02020603050405020304" pitchFamily="18" charset="0"/>
                  </a:rPr>
                  <a:t>Y</a:t>
                </a:r>
              </a:p>
            </p:txBody>
          </p:sp>
          <p:sp>
            <p:nvSpPr>
              <p:cNvPr id="49" name="Text Box 54"/>
              <p:cNvSpPr txBox="1">
                <a:spLocks noChangeArrowheads="1"/>
              </p:cNvSpPr>
              <p:nvPr/>
            </p:nvSpPr>
            <p:spPr bwMode="auto">
              <a:xfrm>
                <a:off x="1584" y="0"/>
                <a:ext cx="198" cy="17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400" smtClean="0">
                    <a:solidFill>
                      <a:schemeClr val="accent1"/>
                    </a:solidFill>
                    <a:latin typeface="Times New Roman" panose="02020603050405020304" pitchFamily="18" charset="0"/>
                    <a:cs typeface="Times New Roman" panose="02020603050405020304" pitchFamily="18" charset="0"/>
                  </a:rPr>
                  <a:t>N</a:t>
                </a:r>
              </a:p>
            </p:txBody>
          </p:sp>
        </p:grpSp>
        <p:sp>
          <p:nvSpPr>
            <p:cNvPr id="40" name="Line 55"/>
            <p:cNvSpPr>
              <a:spLocks noChangeShapeType="1"/>
            </p:cNvSpPr>
            <p:nvPr/>
          </p:nvSpPr>
          <p:spPr bwMode="auto">
            <a:xfrm>
              <a:off x="1296" y="1200"/>
              <a:ext cx="0" cy="1824"/>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Rectangle 56"/>
                <p:cNvSpPr>
                  <a:spLocks noChangeArrowheads="1"/>
                </p:cNvSpPr>
                <p:nvPr/>
              </p:nvSpPr>
              <p:spPr bwMode="auto">
                <a:xfrm>
                  <a:off x="696" y="2989"/>
                  <a:ext cx="1200" cy="192"/>
                </a:xfrm>
                <a:prstGeom prst="rect">
                  <a:avLst/>
                </a:prstGeom>
                <a:grp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spcBef>
                      <a:spcPct val="0"/>
                    </a:spcBef>
                    <a:buFontTx/>
                    <a:buNone/>
                  </a:pPr>
                  <a:r>
                    <a:rPr lang="zh-CN" altLang="zh-CN" sz="1400" dirty="0" smtClean="0">
                      <a:solidFill>
                        <a:schemeClr val="accent1"/>
                      </a:solidFill>
                      <a:latin typeface="Times New Roman" panose="02020603050405020304" pitchFamily="18" charset="0"/>
                      <a:cs typeface="Times New Roman" panose="02020603050405020304" pitchFamily="18" charset="0"/>
                    </a:rPr>
                    <a:t>输出</a:t>
                  </a:r>
                  <a14:m>
                    <m:oMath xmlns:m="http://schemas.openxmlformats.org/officeDocument/2006/math">
                      <m:r>
                        <a:rPr lang="en-US" altLang="zh-CN" sz="1400" b="0" i="1" smtClean="0">
                          <a:solidFill>
                            <a:schemeClr val="accent1"/>
                          </a:solidFill>
                          <a:latin typeface="Cambria Math" panose="02040503050406030204" pitchFamily="18" charset="0"/>
                          <a:cs typeface="Times New Roman" panose="02020603050405020304" pitchFamily="18" charset="0"/>
                        </a:rPr>
                        <m:t>𝑥</m:t>
                      </m:r>
                      <m:r>
                        <a:rPr lang="en-US" altLang="zh-CN" sz="1400" b="0" i="1" smtClean="0">
                          <a:solidFill>
                            <a:schemeClr val="accent1"/>
                          </a:solidFill>
                          <a:latin typeface="Cambria Math" panose="02040503050406030204" pitchFamily="18" charset="0"/>
                          <a:cs typeface="Times New Roman" panose="02020603050405020304" pitchFamily="18" charset="0"/>
                        </a:rPr>
                        <m:t>,</m:t>
                      </m:r>
                      <m:r>
                        <a:rPr lang="en-US" altLang="zh-CN" sz="1400" b="0" i="1" smtClean="0">
                          <a:solidFill>
                            <a:schemeClr val="accent1"/>
                          </a:solidFill>
                          <a:latin typeface="Cambria Math" panose="02040503050406030204" pitchFamily="18" charset="0"/>
                          <a:cs typeface="Times New Roman" panose="02020603050405020304" pitchFamily="18" charset="0"/>
                        </a:rPr>
                        <m:t>𝑄</m:t>
                      </m:r>
                    </m:oMath>
                  </a14:m>
                  <a:r>
                    <a:rPr lang="en-US" altLang="zh-CN" sz="1400" dirty="0" smtClean="0">
                      <a:solidFill>
                        <a:schemeClr val="accent1"/>
                      </a:solidFill>
                      <a:latin typeface="Times New Roman" panose="02020603050405020304" pitchFamily="18" charset="0"/>
                      <a:cs typeface="Times New Roman" panose="02020603050405020304" pitchFamily="18" charset="0"/>
                    </a:rPr>
                    <a:t>, </a:t>
                  </a:r>
                  <a:r>
                    <a:rPr lang="zh-CN" altLang="zh-CN" sz="1400" dirty="0" smtClean="0">
                      <a:solidFill>
                        <a:schemeClr val="accent1"/>
                      </a:solidFill>
                      <a:latin typeface="Times New Roman" panose="02020603050405020304" pitchFamily="18" charset="0"/>
                      <a:cs typeface="Times New Roman" panose="02020603050405020304" pitchFamily="18" charset="0"/>
                    </a:rPr>
                    <a:t>停止</a:t>
                  </a:r>
                </a:p>
              </p:txBody>
            </p:sp>
          </mc:Choice>
          <mc:Fallback xmlns="">
            <p:sp>
              <p:nvSpPr>
                <p:cNvPr id="41" name="Rectangle 56"/>
                <p:cNvSpPr>
                  <a:spLocks noRot="1" noChangeAspect="1" noMove="1" noResize="1" noEditPoints="1" noAdjustHandles="1" noChangeArrowheads="1" noChangeShapeType="1" noTextEdit="1"/>
                </p:cNvSpPr>
                <p:nvPr/>
              </p:nvSpPr>
              <p:spPr bwMode="auto">
                <a:xfrm>
                  <a:off x="696" y="2989"/>
                  <a:ext cx="1200" cy="192"/>
                </a:xfrm>
                <a:prstGeom prst="rect">
                  <a:avLst/>
                </a:prstGeom>
                <a:blipFill rotWithShape="0">
                  <a:blip r:embed="rId12"/>
                  <a:stretch>
                    <a:fillRect b="-10345"/>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2" name="Line 57"/>
            <p:cNvSpPr>
              <a:spLocks noChangeShapeType="1"/>
            </p:cNvSpPr>
            <p:nvPr/>
          </p:nvSpPr>
          <p:spPr bwMode="auto">
            <a:xfrm flipV="1">
              <a:off x="4368" y="1968"/>
              <a:ext cx="0" cy="96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Text Box 58"/>
            <p:cNvSpPr txBox="1">
              <a:spLocks noChangeArrowheads="1"/>
            </p:cNvSpPr>
            <p:nvPr/>
          </p:nvSpPr>
          <p:spPr bwMode="auto">
            <a:xfrm>
              <a:off x="4224" y="1488"/>
              <a:ext cx="198" cy="17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400" smtClean="0">
                  <a:solidFill>
                    <a:schemeClr val="accent1"/>
                  </a:solidFill>
                  <a:latin typeface="Times New Roman" panose="02020603050405020304" pitchFamily="18" charset="0"/>
                  <a:cs typeface="Times New Roman" panose="02020603050405020304" pitchFamily="18" charset="0"/>
                </a:rPr>
                <a:t>Y</a:t>
              </a:r>
            </a:p>
          </p:txBody>
        </p:sp>
        <p:sp>
          <p:nvSpPr>
            <p:cNvPr id="44" name="Text Box 59"/>
            <p:cNvSpPr txBox="1">
              <a:spLocks noChangeArrowheads="1"/>
            </p:cNvSpPr>
            <p:nvPr/>
          </p:nvSpPr>
          <p:spPr bwMode="auto">
            <a:xfrm>
              <a:off x="4598" y="1608"/>
              <a:ext cx="198" cy="17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400" smtClean="0">
                  <a:solidFill>
                    <a:schemeClr val="accent1"/>
                  </a:solidFill>
                  <a:latin typeface="Times New Roman" panose="02020603050405020304" pitchFamily="18" charset="0"/>
                  <a:cs typeface="Times New Roman" panose="02020603050405020304" pitchFamily="18" charset="0"/>
                </a:rPr>
                <a:t>N</a:t>
              </a:r>
            </a:p>
          </p:txBody>
        </p:sp>
      </p:grpSp>
    </p:spTree>
    <p:extLst>
      <p:ext uri="{BB962C8B-B14F-4D97-AF65-F5344CB8AC3E}">
        <p14:creationId xmlns:p14="http://schemas.microsoft.com/office/powerpoint/2010/main" val="27157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非线性规划</a:t>
            </a:r>
            <a:r>
              <a:rPr lang="en-US" altLang="zh-CN" dirty="0" smtClean="0"/>
              <a:t>Monte-Carlo</a:t>
            </a:r>
            <a:r>
              <a:rPr lang="zh-CN" altLang="en-US" dirty="0"/>
              <a:t>求解</a:t>
            </a:r>
          </a:p>
        </p:txBody>
      </p:sp>
      <p:sp>
        <p:nvSpPr>
          <p:cNvPr id="3" name="内容占位符 2"/>
          <p:cNvSpPr>
            <a:spLocks noGrp="1"/>
          </p:cNvSpPr>
          <p:nvPr>
            <p:ph idx="1"/>
          </p:nvPr>
        </p:nvSpPr>
        <p:spPr>
          <a:xfrm>
            <a:off x="396371" y="3016236"/>
            <a:ext cx="8301026" cy="357114"/>
          </a:xfrm>
          <a:ln w="12700">
            <a:noFill/>
          </a:ln>
        </p:spPr>
        <p:txBody>
          <a:bodyPr>
            <a:normAutofit lnSpcReduction="10000"/>
          </a:bodyPr>
          <a:lstStyle/>
          <a:p>
            <a:r>
              <a:rPr lang="zh-CN" altLang="en-US" dirty="0" smtClean="0">
                <a:solidFill>
                  <a:srgbClr val="FF0000"/>
                </a:solidFill>
                <a:latin typeface="Times New Roman" panose="02020603050405020304" pitchFamily="18" charset="0"/>
                <a:cs typeface="Times New Roman" panose="02020603050405020304" pitchFamily="18" charset="0"/>
              </a:rPr>
              <a:t>程序实现</a:t>
            </a:r>
            <a:r>
              <a:rPr lang="zh-CN" altLang="en-US" dirty="0" smtClean="0">
                <a:solidFill>
                  <a:srgbClr val="0000FF"/>
                </a:solidFill>
                <a:latin typeface="Times New Roman" panose="02020603050405020304" pitchFamily="18" charset="0"/>
                <a:cs typeface="Times New Roman" panose="02020603050405020304" pitchFamily="18" charset="0"/>
              </a:rPr>
              <a:t>：</a:t>
            </a:r>
            <a:endParaRPr lang="en-US" altLang="zh-CN" dirty="0" smtClean="0"/>
          </a:p>
          <a:p>
            <a:endParaRPr lang="en-US" altLang="zh-CN" dirty="0"/>
          </a:p>
        </p:txBody>
      </p:sp>
      <p:sp>
        <p:nvSpPr>
          <p:cNvPr id="8" name="Text Box 5"/>
          <p:cNvSpPr txBox="1">
            <a:spLocks noChangeArrowheads="1"/>
          </p:cNvSpPr>
          <p:nvPr/>
        </p:nvSpPr>
        <p:spPr bwMode="auto">
          <a:xfrm>
            <a:off x="406928" y="3506596"/>
            <a:ext cx="8294692" cy="861774"/>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800" b="1" dirty="0" smtClean="0">
                <a:solidFill>
                  <a:srgbClr val="FF66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dirty="0" smtClean="0">
                <a:solidFill>
                  <a:srgbClr val="FF6600"/>
                </a:solidFill>
                <a:latin typeface="Times New Roman" panose="02020603050405020304" pitchFamily="18" charset="0"/>
                <a:ea typeface="宋体" panose="02010600030101010101" pitchFamily="2" charset="-122"/>
                <a:cs typeface="Times New Roman" panose="02020603050405020304" pitchFamily="18" charset="0"/>
              </a:rPr>
              <a:t>目标函数 </a:t>
            </a:r>
            <a:r>
              <a:rPr lang="zh-CN" altLang="zh-CN" sz="1800" b="1" dirty="0" smtClean="0">
                <a:solidFill>
                  <a:srgbClr val="FF6600"/>
                </a:solidFill>
                <a:latin typeface="Times New Roman" panose="02020603050405020304" pitchFamily="18" charset="0"/>
                <a:ea typeface="宋体" panose="02010600030101010101" pitchFamily="2" charset="-122"/>
                <a:cs typeface="Times New Roman" panose="02020603050405020304" pitchFamily="18" charset="0"/>
              </a:rPr>
              <a:t>mylp.m</a:t>
            </a:r>
            <a:endParaRPr lang="zh-CN" altLang="zh-CN" sz="1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0"/>
              </a:spcBef>
              <a:buFontTx/>
              <a:buNone/>
            </a:pPr>
            <a:r>
              <a:rPr lang="zh-CN" altLang="zh-CN" sz="16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function</a:t>
            </a:r>
            <a:r>
              <a:rPr lang="zh-CN"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z=mylp(x)           </a:t>
            </a:r>
            <a:r>
              <a:rPr lang="zh-CN"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FontTx/>
              <a:buNone/>
            </a:pPr>
            <a:r>
              <a:rPr lang="zh-CN"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z=2*x(1)^2+x(2)^2-x(1)*x(2)-8*x(1)-3*x(2);</a:t>
            </a:r>
            <a:r>
              <a:rPr lang="zh-CN"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%转化为</a:t>
            </a:r>
            <a:r>
              <a:rPr lang="zh-CN" altLang="zh-CN" sz="16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求最小值</a:t>
            </a:r>
            <a:r>
              <a:rPr lang="zh-CN"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问题</a:t>
            </a:r>
          </a:p>
        </p:txBody>
      </p:sp>
      <p:sp>
        <p:nvSpPr>
          <p:cNvPr id="12" name="Text Box 5"/>
          <p:cNvSpPr txBox="1">
            <a:spLocks noChangeArrowheads="1"/>
          </p:cNvSpPr>
          <p:nvPr/>
        </p:nvSpPr>
        <p:spPr bwMode="auto">
          <a:xfrm>
            <a:off x="400594" y="4509120"/>
            <a:ext cx="8301026" cy="1815882"/>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sz="1600" b="1" dirty="0" smtClean="0">
                <a:solidFill>
                  <a:srgbClr val="FF66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b="1" dirty="0" smtClean="0">
                <a:solidFill>
                  <a:srgbClr val="FF6600"/>
                </a:solidFill>
                <a:latin typeface="Times New Roman" panose="02020603050405020304" pitchFamily="18" charset="0"/>
                <a:ea typeface="宋体" panose="02010600030101010101" pitchFamily="2" charset="-122"/>
                <a:cs typeface="Times New Roman" panose="02020603050405020304" pitchFamily="18" charset="0"/>
              </a:rPr>
              <a:t>条件约束 </a:t>
            </a:r>
            <a:r>
              <a:rPr lang="en-US" altLang="zh-CN" sz="1600" b="1" dirty="0" err="1" smtClean="0">
                <a:solidFill>
                  <a:srgbClr val="FF6600"/>
                </a:solidFill>
                <a:latin typeface="Times New Roman" panose="02020603050405020304" pitchFamily="18" charset="0"/>
                <a:ea typeface="宋体" panose="02010600030101010101" pitchFamily="2" charset="-122"/>
                <a:cs typeface="Times New Roman" panose="02020603050405020304" pitchFamily="18" charset="0"/>
              </a:rPr>
              <a:t>lpconst</a:t>
            </a:r>
            <a:r>
              <a:rPr lang="zh-CN" altLang="zh-CN" sz="1600" b="1" dirty="0" smtClean="0">
                <a:solidFill>
                  <a:srgbClr val="FF6600"/>
                </a:solidFill>
                <a:latin typeface="Times New Roman" panose="02020603050405020304" pitchFamily="18" charset="0"/>
                <a:ea typeface="宋体" panose="02010600030101010101" pitchFamily="2" charset="-122"/>
                <a:cs typeface="Times New Roman" panose="02020603050405020304" pitchFamily="18" charset="0"/>
              </a:rPr>
              <a:t>.m</a:t>
            </a:r>
            <a:endParaRPr lang="zh-CN"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0"/>
              </a:spcBef>
              <a:buFontTx/>
              <a:buNone/>
            </a:pPr>
            <a:r>
              <a:rPr lang="zh-CN" altLang="zh-CN" sz="16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function</a:t>
            </a:r>
            <a:r>
              <a:rPr lang="zh-CN"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lpc</a:t>
            </a:r>
            <a:r>
              <a:rPr lang="zh-CN"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err="1"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lpconst</a:t>
            </a:r>
            <a:r>
              <a:rPr lang="zh-CN"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(x) </a:t>
            </a:r>
            <a:endPar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0"/>
              </a:spcBef>
              <a:buFontTx/>
              <a:buNone/>
            </a:pPr>
            <a:r>
              <a:rPr lang="en-US" altLang="zh-CN" sz="16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if </a:t>
            </a:r>
            <a:r>
              <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3*x(1)+x(2)-10&lt;=0.5  &amp; 3*x(1)+x(2)-10&gt;=-0.5   %</a:t>
            </a:r>
            <a:r>
              <a:rPr lang="zh-CN" altLang="en-US"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约束条件误差为</a:t>
            </a:r>
            <a:r>
              <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0.5</a:t>
            </a:r>
            <a:r>
              <a:rPr lang="zh-CN"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FontTx/>
              <a:buNone/>
            </a:pPr>
            <a:r>
              <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lpc</a:t>
            </a:r>
            <a:r>
              <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p>
          <a:p>
            <a:pPr eaLnBrk="1" hangingPunct="1">
              <a:spcBef>
                <a:spcPct val="0"/>
              </a:spcBef>
              <a:buFontTx/>
              <a:buNone/>
            </a:pPr>
            <a:r>
              <a:rPr lang="en-US" altLang="zh-CN" sz="1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16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lse</a:t>
            </a:r>
          </a:p>
          <a:p>
            <a:pPr eaLnBrk="1" hangingPunct="1">
              <a:spcBef>
                <a:spcPct val="0"/>
              </a:spcBef>
              <a:buFontTx/>
              <a:buNone/>
            </a:pPr>
            <a:r>
              <a:rPr lang="en-US" altLang="zh-CN" sz="16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lpc</a:t>
            </a:r>
            <a:r>
              <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=0</a:t>
            </a:r>
          </a:p>
          <a:p>
            <a:pPr eaLnBrk="1" hangingPunct="1">
              <a:spcBef>
                <a:spcPct val="0"/>
              </a:spcBef>
              <a:buFontTx/>
              <a:buNone/>
            </a:pPr>
            <a:r>
              <a:rPr lang="en-US" altLang="zh-CN" sz="16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end</a:t>
            </a:r>
            <a:endParaRPr lang="zh-CN" altLang="zh-CN" sz="16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内容占位符 2"/>
              <p:cNvSpPr txBox="1">
                <a:spLocks/>
              </p:cNvSpPr>
              <p:nvPr/>
            </p:nvSpPr>
            <p:spPr>
              <a:xfrm>
                <a:off x="409063" y="1310377"/>
                <a:ext cx="8301026" cy="1586318"/>
              </a:xfrm>
              <a:prstGeom prst="rect">
                <a:avLst/>
              </a:prstGeom>
              <a:ln w="12700">
                <a:noFill/>
              </a:ln>
            </p:spPr>
            <p:txBody>
              <a:bodyPr vert="horz" lIns="68580" tIns="34290" rIns="68580" bIns="34290" rtlCol="0">
                <a:normAutofit/>
              </a:bodyPr>
              <a:lstStyle>
                <a:lvl1pPr marL="267891" indent="-267891" algn="just" defTabSz="685800" rtl="0" eaLnBrk="1" latinLnBrk="0" hangingPunct="1">
                  <a:lnSpc>
                    <a:spcPct val="100000"/>
                  </a:lnSpc>
                  <a:spcBef>
                    <a:spcPts val="1200"/>
                  </a:spcBef>
                  <a:spcAft>
                    <a:spcPts val="0"/>
                  </a:spcAft>
                  <a:buClr>
                    <a:schemeClr val="accent1">
                      <a:lumMod val="60000"/>
                      <a:lumOff val="40000"/>
                    </a:schemeClr>
                  </a:buClr>
                  <a:buSzPct val="60000"/>
                  <a:buFont typeface="Wingdings" panose="05000000000000000000" pitchFamily="2" charset="2"/>
                  <a:buChar char=""/>
                  <a:defRPr sz="2000" kern="1200" baseline="0">
                    <a:solidFill>
                      <a:schemeClr val="accent1"/>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800" kern="1200" baseline="0">
                    <a:solidFill>
                      <a:srgbClr val="7D7D7D"/>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smtClean="0">
                    <a:solidFill>
                      <a:srgbClr val="0000FF"/>
                    </a:solidFill>
                  </a:rPr>
                  <a:t>例：</a:t>
                </a:r>
                <a:r>
                  <a:rPr lang="zh-CN" altLang="en-US" dirty="0" smtClean="0"/>
                  <a:t>求解非线性规划</a:t>
                </a:r>
                <a:endParaRPr lang="en-US" altLang="zh-CN" dirty="0" smtClean="0"/>
              </a:p>
              <a:p>
                <a:pPr marL="0" indent="0">
                  <a:spcBef>
                    <a:spcPts val="600"/>
                  </a:spcBef>
                  <a:buFont typeface="Wingdings" panose="05000000000000000000" pitchFamily="2" charset="2"/>
                  <a:buNone/>
                </a:pPr>
                <a:r>
                  <a:rPr lang="en-US" altLang="zh-CN" dirty="0" smtClean="0"/>
                  <a:t>               </a:t>
                </a:r>
                <a14:m>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smtClean="0">
                            <a:solidFill>
                              <a:srgbClr val="0000FF"/>
                            </a:solidFill>
                            <a:latin typeface="Cambria Math" panose="02040503050406030204" pitchFamily="18" charset="0"/>
                          </a:rPr>
                          <m:t>max</m:t>
                        </m:r>
                      </m:fName>
                      <m:e>
                        <m:r>
                          <a:rPr lang="en-US" altLang="zh-CN" i="1" smtClean="0">
                            <a:latin typeface="Cambria Math" panose="02040503050406030204" pitchFamily="18" charset="0"/>
                          </a:rPr>
                          <m:t>  </m:t>
                        </m:r>
                        <m:r>
                          <a:rPr lang="en-US" altLang="zh-CN" i="1" smtClean="0">
                            <a:latin typeface="Cambria Math" panose="02040503050406030204" pitchFamily="18" charset="0"/>
                          </a:rPr>
                          <m:t>𝑧</m:t>
                        </m:r>
                        <m:r>
                          <a:rPr lang="en-US" altLang="zh-CN" i="1" smtClean="0">
                            <a:latin typeface="Cambria Math" panose="02040503050406030204" pitchFamily="18" charset="0"/>
                          </a:rPr>
                          <m:t>=−2</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r>
                          <a:rPr lang="en-US" altLang="zh-CN"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smtClean="0">
                                <a:latin typeface="Cambria Math" panose="02040503050406030204" pitchFamily="18" charset="0"/>
                              </a:rPr>
                              <m:t>2</m:t>
                            </m:r>
                          </m:sub>
                          <m:sup>
                            <m:r>
                              <a:rPr lang="en-US" altLang="zh-CN" i="1">
                                <a:latin typeface="Cambria Math" panose="02040503050406030204" pitchFamily="18" charset="0"/>
                              </a:rPr>
                              <m:t>2</m:t>
                            </m:r>
                          </m:sup>
                        </m:sSubSup>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smtClean="0">
                            <a:latin typeface="Cambria Math" panose="02040503050406030204" pitchFamily="18" charset="0"/>
                          </a:rPr>
                          <m:t>+8</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smtClean="0">
                            <a:latin typeface="Cambria Math" panose="02040503050406030204" pitchFamily="18" charset="0"/>
                          </a:rPr>
                          <m:t>+3</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smtClean="0">
                                <a:latin typeface="Cambria Math" panose="02040503050406030204" pitchFamily="18" charset="0"/>
                              </a:rPr>
                              <m:t>2</m:t>
                            </m:r>
                          </m:sub>
                        </m:sSub>
                      </m:e>
                    </m:func>
                  </m:oMath>
                </a14:m>
                <a:endParaRPr lang="en-US" altLang="zh-CN" dirty="0" smtClean="0">
                  <a:latin typeface="Times New Roman" panose="02020603050405020304" pitchFamily="18" charset="0"/>
                </a:endParaRPr>
              </a:p>
              <a:p>
                <a:pPr marL="0" indent="0">
                  <a:spcBef>
                    <a:spcPts val="600"/>
                  </a:spcBef>
                  <a:buFont typeface="Wingdings" panose="05000000000000000000" pitchFamily="2" charset="2"/>
                  <a:buNone/>
                </a:pPr>
                <a:r>
                  <a:rPr lang="en-US" altLang="zh-CN" dirty="0" smtClean="0">
                    <a:latin typeface="Times New Roman" panose="02020603050405020304" pitchFamily="18" charset="0"/>
                  </a:rPr>
                  <a:t>                </a:t>
                </a:r>
                <a:r>
                  <a:rPr lang="en-US" altLang="zh-CN" dirty="0" smtClean="0">
                    <a:solidFill>
                      <a:srgbClr val="0000FF"/>
                    </a:solidFill>
                    <a:latin typeface="Times New Roman" panose="02020603050405020304" pitchFamily="18" charset="0"/>
                  </a:rPr>
                  <a:t> </a:t>
                </a:r>
                <a14:m>
                  <m:oMath xmlns:m="http://schemas.openxmlformats.org/officeDocument/2006/math">
                    <m:r>
                      <a:rPr lang="en-US" altLang="zh-CN" i="1" smtClean="0">
                        <a:solidFill>
                          <a:srgbClr val="0000FF"/>
                        </a:solidFill>
                        <a:latin typeface="Cambria Math" panose="02040503050406030204" pitchFamily="18" charset="0"/>
                      </a:rPr>
                      <m:t>𝑠</m:t>
                    </m:r>
                    <m:r>
                      <a:rPr lang="en-US" altLang="zh-CN" i="1" smtClean="0">
                        <a:solidFill>
                          <a:srgbClr val="0000FF"/>
                        </a:solidFill>
                        <a:latin typeface="Cambria Math" panose="02040503050406030204" pitchFamily="18" charset="0"/>
                      </a:rPr>
                      <m:t>.</m:t>
                    </m:r>
                    <m:r>
                      <a:rPr lang="en-US" altLang="zh-CN" i="1" smtClean="0">
                        <a:solidFill>
                          <a:srgbClr val="0000FF"/>
                        </a:solidFill>
                        <a:latin typeface="Cambria Math" panose="02040503050406030204" pitchFamily="18" charset="0"/>
                      </a:rPr>
                      <m:t>𝑡</m:t>
                    </m:r>
                    <m:r>
                      <a:rPr lang="en-US" altLang="zh-CN" i="1" smtClean="0">
                        <a:solidFill>
                          <a:srgbClr val="0000FF"/>
                        </a:solidFill>
                        <a:latin typeface="Cambria Math" panose="02040503050406030204" pitchFamily="18" charset="0"/>
                      </a:rPr>
                      <m:t>      3</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=10</m:t>
                    </m:r>
                  </m:oMath>
                </a14:m>
                <a:endParaRPr lang="en-US" altLang="zh-CN" dirty="0" smtClean="0">
                  <a:latin typeface="Times New Roman" panose="02020603050405020304" pitchFamily="18" charset="0"/>
                </a:endParaRPr>
              </a:p>
              <a:p>
                <a:pPr marL="0" indent="0">
                  <a:spcBef>
                    <a:spcPts val="600"/>
                  </a:spcBef>
                  <a:buFont typeface="Wingdings" panose="05000000000000000000" pitchFamily="2" charset="2"/>
                  <a:buNone/>
                </a:pPr>
                <a:r>
                  <a:rPr lang="en-US" altLang="zh-CN" dirty="0" smtClean="0">
                    <a:latin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smtClean="0">
                        <a:latin typeface="Cambria Math" panose="02040503050406030204" pitchFamily="18" charset="0"/>
                      </a:rPr>
                      <m:t>&gt;0,</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&gt;0</m:t>
                    </m:r>
                  </m:oMath>
                </a14:m>
                <a:r>
                  <a:rPr lang="en-US" altLang="zh-CN" dirty="0" smtClean="0">
                    <a:latin typeface="Times New Roman" panose="02020603050405020304" pitchFamily="18" charset="0"/>
                  </a:rPr>
                  <a:t>  </a:t>
                </a:r>
                <a:endParaRPr lang="en-US" altLang="zh-CN" dirty="0"/>
              </a:p>
            </p:txBody>
          </p:sp>
        </mc:Choice>
        <mc:Fallback xmlns="">
          <p:sp>
            <p:nvSpPr>
              <p:cNvPr id="13" name="内容占位符 2"/>
              <p:cNvSpPr txBox="1">
                <a:spLocks noRot="1" noChangeAspect="1" noMove="1" noResize="1" noEditPoints="1" noAdjustHandles="1" noChangeArrowheads="1" noChangeShapeType="1" noTextEdit="1"/>
              </p:cNvSpPr>
              <p:nvPr/>
            </p:nvSpPr>
            <p:spPr>
              <a:xfrm>
                <a:off x="409063" y="1310377"/>
                <a:ext cx="8301026" cy="1586318"/>
              </a:xfrm>
              <a:prstGeom prst="rect">
                <a:avLst/>
              </a:prstGeom>
              <a:blipFill rotWithShape="0">
                <a:blip r:embed="rId3"/>
                <a:stretch>
                  <a:fillRect l="-220" t="-2692"/>
                </a:stretch>
              </a:blipFill>
              <a:ln w="12700">
                <a:noFill/>
              </a:ln>
            </p:spPr>
            <p:txBody>
              <a:bodyPr/>
              <a:lstStyle/>
              <a:p>
                <a:r>
                  <a:rPr lang="zh-CN" altLang="en-US">
                    <a:noFill/>
                  </a:rPr>
                  <a:t> </a:t>
                </a:r>
              </a:p>
            </p:txBody>
          </p:sp>
        </mc:Fallback>
      </mc:AlternateContent>
    </p:spTree>
    <p:extLst>
      <p:ext uri="{BB962C8B-B14F-4D97-AF65-F5344CB8AC3E}">
        <p14:creationId xmlns:p14="http://schemas.microsoft.com/office/powerpoint/2010/main" val="183236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非线性规划</a:t>
            </a:r>
            <a:r>
              <a:rPr lang="en-US" altLang="zh-CN" dirty="0" smtClean="0"/>
              <a:t>Monte-Carlo</a:t>
            </a:r>
            <a:r>
              <a:rPr lang="zh-CN" altLang="en-US" dirty="0"/>
              <a:t>求解</a:t>
            </a:r>
          </a:p>
        </p:txBody>
      </p:sp>
      <p:sp>
        <p:nvSpPr>
          <p:cNvPr id="12" name="Text Box 5"/>
          <p:cNvSpPr txBox="1">
            <a:spLocks noChangeArrowheads="1"/>
          </p:cNvSpPr>
          <p:nvPr/>
        </p:nvSpPr>
        <p:spPr bwMode="auto">
          <a:xfrm>
            <a:off x="395536" y="1166072"/>
            <a:ext cx="8208912" cy="5509200"/>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spcBef>
                <a:spcPct val="0"/>
              </a:spcBef>
              <a:buNone/>
            </a:pPr>
            <a:r>
              <a:rPr lang="zh-CN" altLang="zh-CN" sz="1600" b="1" dirty="0">
                <a:solidFill>
                  <a:srgbClr val="FF66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b="1" dirty="0" smtClean="0">
                <a:solidFill>
                  <a:srgbClr val="FF6600"/>
                </a:solidFill>
                <a:latin typeface="Times New Roman" panose="02020603050405020304" pitchFamily="18" charset="0"/>
                <a:ea typeface="宋体" panose="02010600030101010101" pitchFamily="2" charset="-122"/>
                <a:cs typeface="Times New Roman" panose="02020603050405020304" pitchFamily="18" charset="0"/>
              </a:rPr>
              <a:t>主程序 </a:t>
            </a:r>
            <a:r>
              <a:rPr lang="zh-CN" altLang="zh-CN" sz="1600" b="1" dirty="0" smtClean="0">
                <a:solidFill>
                  <a:srgbClr val="FF6600"/>
                </a:solidFill>
                <a:latin typeface="Times New Roman" panose="02020603050405020304" pitchFamily="18" charset="0"/>
                <a:ea typeface="宋体" panose="02010600030101010101" pitchFamily="2" charset="-122"/>
                <a:cs typeface="Times New Roman" panose="02020603050405020304" pitchFamily="18" charset="0"/>
              </a:rPr>
              <a:t>randlp</a:t>
            </a:r>
            <a:r>
              <a:rPr lang="zh-CN" altLang="zh-CN" sz="1600" b="1" dirty="0">
                <a:solidFill>
                  <a:srgbClr val="FF66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sz="1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None/>
            </a:pPr>
            <a:r>
              <a:rPr lang="zh-CN" altLang="zh-CN" sz="1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function</a:t>
            </a: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[sol,r1,r2]=randlp(a,b,n)　　 %</a:t>
            </a:r>
            <a:r>
              <a:rPr lang="zh-CN" altLang="zh-CN" sz="16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随机模拟解非线性规划</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debug=1;</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a=0;　　　　　　　　　　　　　 </a:t>
            </a:r>
            <a:r>
              <a:rPr lang="en-US"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试验点下界</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b=10;　　　　　　　　　　　　 　%</a:t>
            </a:r>
            <a:r>
              <a:rPr lang="zh-CN" altLang="zh-CN" sz="16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试验点上界</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n=1000;　　　　　　　　　　　　 %</a:t>
            </a:r>
            <a:r>
              <a:rPr lang="zh-CN" altLang="zh-CN" sz="16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试验点个数</a:t>
            </a:r>
          </a:p>
          <a:p>
            <a:pPr>
              <a:spcBef>
                <a:spcPct val="0"/>
              </a:spcBef>
              <a:buNone/>
            </a:pPr>
            <a:r>
              <a:rPr lang="zh-CN"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r1=unifrnd(a,b,n,1);</a:t>
            </a: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Math1" pitchFamily="2" charset="2"/>
              </a:rPr>
              <a:t>*</a:t>
            </a:r>
            <a:r>
              <a:rPr lang="zh-CN"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阶的［a,b］均匀分布随机数矩阵</a:t>
            </a:r>
          </a:p>
          <a:p>
            <a:pPr>
              <a:spcBef>
                <a:spcPct val="0"/>
              </a:spcBef>
              <a:buNone/>
            </a:pPr>
            <a:r>
              <a:rPr lang="zh-CN"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r2=unifrnd(a,b,n,1);</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sol=[r1(1) r2(1)];</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z0=inf;</a:t>
            </a:r>
          </a:p>
          <a:p>
            <a:pPr>
              <a:spcBef>
                <a:spcPct val="0"/>
              </a:spcBef>
              <a:buNone/>
            </a:pPr>
            <a:r>
              <a:rPr lang="zh-CN" altLang="zh-CN" sz="1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a:t>
            </a: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i=1:n</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x1=r1(i);</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x2=r2(i);</a:t>
            </a:r>
          </a:p>
          <a:p>
            <a:pPr>
              <a:spcBef>
                <a:spcPct val="0"/>
              </a:spcBef>
              <a:buNone/>
            </a:pPr>
            <a:r>
              <a:rPr lang="zh-CN" altLang="zh-CN" sz="1600" dirty="0">
                <a:solidFill>
                  <a:schemeClr val="accent6">
                    <a:lumMod val="75000"/>
                  </a:schemeClr>
                </a:solidFill>
                <a:latin typeface="Times New Roman" panose="02020603050405020304" pitchFamily="18" charset="0"/>
                <a:ea typeface="宋体" panose="02010600030101010101" pitchFamily="2" charset="-122"/>
                <a:cs typeface="Times New Roman" panose="02020603050405020304" pitchFamily="18" charset="0"/>
              </a:rPr>
              <a:t>   lpc=lpconst([x1 x2])</a:t>
            </a: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if</a:t>
            </a: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lpc==1</a:t>
            </a:r>
          </a:p>
          <a:p>
            <a:pPr>
              <a:spcBef>
                <a:spcPct val="0"/>
              </a:spcBef>
              <a:buNone/>
            </a:pPr>
            <a:r>
              <a:rPr lang="zh-CN" altLang="zh-CN" sz="1600" dirty="0">
                <a:solidFill>
                  <a:schemeClr val="accent6">
                    <a:lumMod val="75000"/>
                  </a:schemeClr>
                </a:solidFill>
                <a:latin typeface="Times New Roman" panose="02020603050405020304" pitchFamily="18" charset="0"/>
                <a:ea typeface="宋体" panose="02010600030101010101" pitchFamily="2" charset="-122"/>
                <a:cs typeface="Times New Roman" panose="02020603050405020304" pitchFamily="18" charset="0"/>
              </a:rPr>
              <a:t>      z=mylp([x1 x2])；</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if</a:t>
            </a: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z&lt;z0</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z0=z；</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sol=[x1 x2]；</a:t>
            </a: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end</a:t>
            </a:r>
            <a:endPar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None/>
            </a:pPr>
            <a:r>
              <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end</a:t>
            </a:r>
            <a:endPar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None/>
            </a:pPr>
            <a:r>
              <a:rPr lang="zh-CN" altLang="zh-CN" sz="1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end</a:t>
            </a:r>
          </a:p>
        </p:txBody>
      </p:sp>
    </p:spTree>
    <p:extLst>
      <p:ext uri="{BB962C8B-B14F-4D97-AF65-F5344CB8AC3E}">
        <p14:creationId xmlns:p14="http://schemas.microsoft.com/office/powerpoint/2010/main" val="262967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1" y="2470529"/>
            <a:ext cx="5196048"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en-US" altLang="zh-CN" sz="2800" kern="0" dirty="0" smtClean="0">
                <a:solidFill>
                  <a:prstClr val="white"/>
                </a:solidFill>
                <a:latin typeface="微软雅黑" panose="020B0503020204020204" pitchFamily="34" charset="-122"/>
                <a:ea typeface="微软雅黑" panose="020B0503020204020204" pitchFamily="34" charset="-122"/>
              </a:rPr>
              <a:t>2.3 </a:t>
            </a:r>
            <a:r>
              <a:rPr lang="zh-CN" altLang="en-US" sz="2800" kern="0" dirty="0" smtClean="0">
                <a:solidFill>
                  <a:prstClr val="white"/>
                </a:solidFill>
                <a:latin typeface="微软雅黑" panose="020B0503020204020204" pitchFamily="34" charset="-122"/>
                <a:ea typeface="微软雅黑" panose="020B0503020204020204" pitchFamily="34" charset="-122"/>
              </a:rPr>
              <a:t>系统的可靠性</a:t>
            </a:r>
            <a:r>
              <a:rPr lang="zh-CN" altLang="en-US" sz="2800" kern="0" dirty="0">
                <a:solidFill>
                  <a:prstClr val="white"/>
                </a:solidFill>
                <a:latin typeface="微软雅黑" panose="020B0503020204020204" pitchFamily="34" charset="-122"/>
                <a:ea typeface="微软雅黑" panose="020B0503020204020204" pitchFamily="34" charset="-122"/>
              </a:rPr>
              <a:t>计算问题</a:t>
            </a: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22239"/>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2</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941100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Number_1">
            <a:hlinkClick r:id="rId16" action="ppaction://hlinksldjump"/>
          </p:cNvPr>
          <p:cNvSpPr/>
          <p:nvPr>
            <p:custDataLst>
              <p:tags r:id="rId2"/>
            </p:custDataLst>
          </p:nvPr>
        </p:nvSpPr>
        <p:spPr>
          <a:xfrm>
            <a:off x="2886331" y="1331647"/>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01</a:t>
            </a:r>
            <a:endParaRPr lang="zh-CN" altLang="en-US" sz="2800" b="1"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MH_Entry_1">
            <a:hlinkClick r:id="rId16" action="ppaction://hlinksldjump"/>
          </p:cNvPr>
          <p:cNvSpPr/>
          <p:nvPr>
            <p:custDataLst>
              <p:tags r:id="rId3"/>
            </p:custDataLst>
          </p:nvPr>
        </p:nvSpPr>
        <p:spPr>
          <a:xfrm>
            <a:off x="3825840" y="1331647"/>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蒙特卡罗方法介绍</a:t>
            </a:r>
            <a:endParaRPr lang="zh-CN" altLang="en-US" sz="28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MH_Number_3">
            <a:hlinkClick r:id="rId17" action="ppaction://hlinksldjump"/>
          </p:cNvPr>
          <p:cNvSpPr/>
          <p:nvPr>
            <p:custDataLst>
              <p:tags r:id="rId4"/>
            </p:custDataLst>
          </p:nvPr>
        </p:nvSpPr>
        <p:spPr>
          <a:xfrm>
            <a:off x="2886331" y="3677882"/>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03</a:t>
            </a:r>
            <a:endParaRPr lang="zh-CN" altLang="en-US" sz="2800" b="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MH_Entry_3">
            <a:hlinkClick r:id="rId17" action="ppaction://hlinksldjump"/>
          </p:cNvPr>
          <p:cNvSpPr/>
          <p:nvPr>
            <p:custDataLst>
              <p:tags r:id="rId5"/>
            </p:custDataLst>
          </p:nvPr>
        </p:nvSpPr>
        <p:spPr>
          <a:xfrm>
            <a:off x="3825840" y="3677882"/>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排队问题随机模拟</a:t>
            </a:r>
            <a:r>
              <a:rPr lang="en-US" altLang="zh-CN" sz="2800"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8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MH_Number_2">
            <a:hlinkClick r:id="rId18" action="ppaction://hlinksldjump"/>
          </p:cNvPr>
          <p:cNvSpPr/>
          <p:nvPr>
            <p:custDataLst>
              <p:tags r:id="rId6"/>
            </p:custDataLst>
          </p:nvPr>
        </p:nvSpPr>
        <p:spPr>
          <a:xfrm>
            <a:off x="2886331" y="2504765"/>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02</a:t>
            </a:r>
            <a:endParaRPr lang="zh-CN" altLang="en-US" sz="2800" b="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MH_Entry_2">
            <a:hlinkClick r:id="rId18" action="ppaction://hlinksldjump"/>
          </p:cNvPr>
          <p:cNvSpPr/>
          <p:nvPr>
            <p:custDataLst>
              <p:tags r:id="rId7"/>
            </p:custDataLst>
          </p:nvPr>
        </p:nvSpPr>
        <p:spPr>
          <a:xfrm>
            <a:off x="3825840" y="2504765"/>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蒙特卡罗方法应用实例</a:t>
            </a:r>
            <a:endParaRPr lang="zh-CN" altLang="en-US" sz="28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MH_Number_4">
            <a:hlinkClick r:id="rId19" action="ppaction://hlinksldjump"/>
          </p:cNvPr>
          <p:cNvSpPr/>
          <p:nvPr>
            <p:custDataLst>
              <p:tags r:id="rId8"/>
            </p:custDataLst>
          </p:nvPr>
        </p:nvSpPr>
        <p:spPr>
          <a:xfrm>
            <a:off x="2886331" y="4850998"/>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04</a:t>
            </a:r>
            <a:endParaRPr lang="zh-CN" altLang="en-US" sz="2800" b="1"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MH_Entry_4">
            <a:hlinkClick r:id="rId19" action="ppaction://hlinksldjump"/>
          </p:cNvPr>
          <p:cNvSpPr/>
          <p:nvPr>
            <p:custDataLst>
              <p:tags r:id="rId9"/>
            </p:custDataLst>
          </p:nvPr>
        </p:nvSpPr>
        <p:spPr>
          <a:xfrm>
            <a:off x="3825840" y="4850998"/>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en-US" altLang="zh-CN" sz="2800" dirty="0" smtClean="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2009-B </a:t>
            </a:r>
            <a:r>
              <a:rPr lang="zh-CN" altLang="en-US" sz="2800" dirty="0" smtClean="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眼科病床安排应用</a:t>
            </a:r>
            <a:endPar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8" name="MH_Others_1"/>
          <p:cNvCxnSpPr/>
          <p:nvPr>
            <p:custDataLst>
              <p:tags r:id="rId10"/>
            </p:custDataLst>
          </p:nvPr>
        </p:nvCxnSpPr>
        <p:spPr>
          <a:xfrm>
            <a:off x="2380336" y="740229"/>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s_2"/>
          <p:cNvSpPr txBox="1"/>
          <p:nvPr>
            <p:custDataLst>
              <p:tags r:id="rId11"/>
            </p:custDataLst>
          </p:nvPr>
        </p:nvSpPr>
        <p:spPr>
          <a:xfrm>
            <a:off x="943190" y="632971"/>
            <a:ext cx="1054501" cy="1188575"/>
          </a:xfrm>
          <a:prstGeom prst="rect">
            <a:avLst/>
          </a:prstGeom>
          <a:noFill/>
        </p:spPr>
        <p:txBody>
          <a:bodyPr vert="eaVert" wrap="square" rtlCol="0" anchor="ctr" anchorCtr="0">
            <a:noAutofit/>
          </a:bodyPr>
          <a:lstStyle/>
          <a:p>
            <a:r>
              <a:rPr lang="en-US" altLang="zh-CN" sz="8800" smtClean="0">
                <a:solidFill>
                  <a:schemeClr val="accent1"/>
                </a:solidFill>
                <a:latin typeface="华文细黑" panose="02010600040101010101" pitchFamily="2" charset="-122"/>
                <a:ea typeface="华文细黑" panose="02010600040101010101" pitchFamily="2" charset="-122"/>
              </a:rPr>
              <a:t>C</a:t>
            </a:r>
            <a:endParaRPr lang="zh-CN" altLang="en-US" sz="4400">
              <a:solidFill>
                <a:schemeClr val="accent1"/>
              </a:solidFill>
              <a:latin typeface="华文细黑" panose="02010600040101010101" pitchFamily="2" charset="-122"/>
              <a:ea typeface="华文细黑" panose="02010600040101010101" pitchFamily="2" charset="-122"/>
            </a:endParaRPr>
          </a:p>
        </p:txBody>
      </p:sp>
      <p:sp>
        <p:nvSpPr>
          <p:cNvPr id="20" name="MH_Others_3"/>
          <p:cNvSpPr txBox="1"/>
          <p:nvPr>
            <p:custDataLst>
              <p:tags r:id="rId12"/>
            </p:custDataLst>
          </p:nvPr>
        </p:nvSpPr>
        <p:spPr>
          <a:xfrm>
            <a:off x="1132780" y="3331098"/>
            <a:ext cx="693893" cy="1498463"/>
          </a:xfrm>
          <a:prstGeom prst="rect">
            <a:avLst/>
          </a:prstGeom>
          <a:noFill/>
        </p:spPr>
        <p:txBody>
          <a:bodyPr vert="horz" wrap="square" rtlCol="0" anchor="ctr" anchorCtr="0">
            <a:noAutofit/>
          </a:bodyPr>
          <a:lstStyle/>
          <a:p>
            <a:pPr algn="ctr"/>
            <a:r>
              <a:rPr lang="zh-CN" altLang="en-US" sz="4800" b="1" smtClean="0">
                <a:solidFill>
                  <a:schemeClr val="accent1"/>
                </a:solidFill>
                <a:latin typeface="华文细黑" panose="02010600040101010101" pitchFamily="2" charset="-122"/>
                <a:ea typeface="华文细黑" panose="02010600040101010101" pitchFamily="2" charset="-122"/>
              </a:rPr>
              <a:t>目</a:t>
            </a:r>
            <a:endParaRPr lang="en-US" altLang="zh-CN" sz="4800" b="1" smtClean="0">
              <a:solidFill>
                <a:schemeClr val="accent1"/>
              </a:solidFill>
              <a:latin typeface="华文细黑" panose="02010600040101010101" pitchFamily="2" charset="-122"/>
              <a:ea typeface="华文细黑" panose="02010600040101010101" pitchFamily="2" charset="-122"/>
            </a:endParaRPr>
          </a:p>
          <a:p>
            <a:pPr algn="ctr"/>
            <a:r>
              <a:rPr lang="zh-CN" altLang="en-US" sz="4800" b="1" smtClean="0">
                <a:solidFill>
                  <a:schemeClr val="accent1"/>
                </a:solidFill>
                <a:latin typeface="华文细黑" panose="02010600040101010101" pitchFamily="2" charset="-122"/>
                <a:ea typeface="华文细黑" panose="02010600040101010101" pitchFamily="2" charset="-122"/>
              </a:rPr>
              <a:t>录</a:t>
            </a:r>
            <a:endParaRPr lang="zh-CN" altLang="en-US" sz="4800" b="1">
              <a:solidFill>
                <a:schemeClr val="accent1"/>
              </a:solidFill>
              <a:latin typeface="华文细黑" panose="02010600040101010101" pitchFamily="2" charset="-122"/>
              <a:ea typeface="华文细黑" panose="02010600040101010101" pitchFamily="2" charset="-122"/>
            </a:endParaRPr>
          </a:p>
        </p:txBody>
      </p:sp>
      <p:sp>
        <p:nvSpPr>
          <p:cNvPr id="23" name="MH_Others_4"/>
          <p:cNvSpPr/>
          <p:nvPr>
            <p:custDataLst>
              <p:tags r:id="rId13"/>
            </p:custDataLst>
          </p:nvPr>
        </p:nvSpPr>
        <p:spPr>
          <a:xfrm>
            <a:off x="1171951" y="1384476"/>
            <a:ext cx="615553" cy="2062424"/>
          </a:xfrm>
          <a:prstGeom prst="rect">
            <a:avLst/>
          </a:prstGeom>
        </p:spPr>
        <p:txBody>
          <a:bodyPr vert="eaVert" wrap="square">
            <a:noAutofit/>
          </a:bodyPr>
          <a:lstStyle/>
          <a:p>
            <a:r>
              <a:rPr lang="en-US" altLang="zh-CN" sz="2800" spc="500" dirty="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dirty="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custDataLst>
      <p:tags r:id="rId1"/>
    </p:custDataLst>
    <p:extLst>
      <p:ext uri="{BB962C8B-B14F-4D97-AF65-F5344CB8AC3E}">
        <p14:creationId xmlns:p14="http://schemas.microsoft.com/office/powerpoint/2010/main" val="1220754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zh-CN" altLang="zh-CN" dirty="0" smtClean="0"/>
              <a:t>系统的可靠性计算问题</a:t>
            </a:r>
          </a:p>
        </p:txBody>
      </p:sp>
      <p:sp>
        <p:nvSpPr>
          <p:cNvPr id="46085" name="Rectangle 3"/>
          <p:cNvSpPr>
            <a:spLocks noGrp="1" noChangeArrowheads="1"/>
          </p:cNvSpPr>
          <p:nvPr>
            <p:ph type="body" idx="1"/>
          </p:nvPr>
        </p:nvSpPr>
        <p:spPr/>
        <p:txBody>
          <a:bodyPr/>
          <a:lstStyle/>
          <a:p>
            <a:pPr eaLnBrk="1" hangingPunct="1"/>
            <a:r>
              <a:rPr lang="zh-CN" altLang="en-US" dirty="0" smtClean="0"/>
              <a:t>一个元件(或系统)</a:t>
            </a:r>
            <a:r>
              <a:rPr lang="zh-CN" altLang="en-US" dirty="0" smtClean="0">
                <a:solidFill>
                  <a:srgbClr val="0000FF"/>
                </a:solidFill>
              </a:rPr>
              <a:t>能正常工作的概率</a:t>
            </a:r>
            <a:r>
              <a:rPr lang="zh-CN" altLang="en-US" dirty="0" smtClean="0"/>
              <a:t>称为元件(或系统)的</a:t>
            </a:r>
            <a:r>
              <a:rPr lang="zh-CN" altLang="en-US" dirty="0" smtClean="0">
                <a:solidFill>
                  <a:srgbClr val="0000FF"/>
                </a:solidFill>
              </a:rPr>
              <a:t>可靠性</a:t>
            </a:r>
          </a:p>
          <a:p>
            <a:pPr eaLnBrk="1" hangingPunct="1"/>
            <a:r>
              <a:rPr lang="zh-CN" altLang="en-US" dirty="0" smtClean="0"/>
              <a:t>系统由元件组成,常见的元件连接方式：</a:t>
            </a:r>
          </a:p>
        </p:txBody>
      </p:sp>
      <p:sp>
        <p:nvSpPr>
          <p:cNvPr id="60420" name="Text Box 4"/>
          <p:cNvSpPr txBox="1">
            <a:spLocks noChangeArrowheads="1"/>
          </p:cNvSpPr>
          <p:nvPr/>
        </p:nvSpPr>
        <p:spPr bwMode="auto">
          <a:xfrm>
            <a:off x="1936750" y="31765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l" eaLnBrk="1" hangingPunct="1">
              <a:spcBef>
                <a:spcPct val="0"/>
              </a:spcBef>
              <a:buFontTx/>
              <a:buNone/>
            </a:pPr>
            <a:r>
              <a:rPr lang="zh-CN" altLang="zh-CN" sz="2000" dirty="0">
                <a:solidFill>
                  <a:srgbClr val="0000FF"/>
                </a:solidFill>
                <a:latin typeface="Arial" panose="020B0604020202020204" pitchFamily="34" charset="0"/>
                <a:ea typeface="楷体_GB2312" pitchFamily="49" charset="-122"/>
              </a:rPr>
              <a:t>串联</a:t>
            </a:r>
          </a:p>
        </p:txBody>
      </p:sp>
      <p:sp>
        <p:nvSpPr>
          <p:cNvPr id="60421" name="Text Box 5"/>
          <p:cNvSpPr txBox="1">
            <a:spLocks noChangeArrowheads="1"/>
          </p:cNvSpPr>
          <p:nvPr/>
        </p:nvSpPr>
        <p:spPr bwMode="auto">
          <a:xfrm>
            <a:off x="1936750" y="4365625"/>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l" eaLnBrk="1" hangingPunct="1">
              <a:spcBef>
                <a:spcPct val="0"/>
              </a:spcBef>
              <a:buFontTx/>
              <a:buNone/>
            </a:pPr>
            <a:r>
              <a:rPr lang="zh-CN" altLang="zh-CN" sz="2000" dirty="0">
                <a:solidFill>
                  <a:srgbClr val="0000FF"/>
                </a:solidFill>
                <a:latin typeface="Arial" panose="020B0604020202020204" pitchFamily="34" charset="0"/>
                <a:ea typeface="楷体_GB2312" pitchFamily="49" charset="-122"/>
              </a:rPr>
              <a:t>并联</a:t>
            </a:r>
          </a:p>
        </p:txBody>
      </p:sp>
      <p:grpSp>
        <p:nvGrpSpPr>
          <p:cNvPr id="60422" name="Group 6"/>
          <p:cNvGrpSpPr>
            <a:grpSpLocks/>
          </p:cNvGrpSpPr>
          <p:nvPr/>
        </p:nvGrpSpPr>
        <p:grpSpPr bwMode="auto">
          <a:xfrm>
            <a:off x="2987675" y="3573463"/>
            <a:ext cx="3505200" cy="2111375"/>
            <a:chOff x="0" y="0"/>
            <a:chExt cx="2208" cy="1330"/>
          </a:xfrm>
        </p:grpSpPr>
        <p:sp>
          <p:nvSpPr>
            <p:cNvPr id="46097" name="Rectangle 7"/>
            <p:cNvSpPr>
              <a:spLocks noChangeArrowheads="1"/>
            </p:cNvSpPr>
            <p:nvPr/>
          </p:nvSpPr>
          <p:spPr bwMode="auto">
            <a:xfrm>
              <a:off x="768" y="330"/>
              <a:ext cx="57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l"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6098" name="Rectangle 8"/>
            <p:cNvSpPr>
              <a:spLocks noChangeArrowheads="1"/>
            </p:cNvSpPr>
            <p:nvPr/>
          </p:nvSpPr>
          <p:spPr bwMode="auto">
            <a:xfrm>
              <a:off x="768" y="906"/>
              <a:ext cx="57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l"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6099" name="Line 9"/>
            <p:cNvSpPr>
              <a:spLocks noChangeShapeType="1"/>
            </p:cNvSpPr>
            <p:nvPr/>
          </p:nvSpPr>
          <p:spPr bwMode="auto">
            <a:xfrm>
              <a:off x="384" y="37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0" name="Line 10"/>
            <p:cNvSpPr>
              <a:spLocks noChangeShapeType="1"/>
            </p:cNvSpPr>
            <p:nvPr/>
          </p:nvSpPr>
          <p:spPr bwMode="auto">
            <a:xfrm>
              <a:off x="1344" y="37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1" name="Line 11"/>
            <p:cNvSpPr>
              <a:spLocks noChangeShapeType="1"/>
            </p:cNvSpPr>
            <p:nvPr/>
          </p:nvSpPr>
          <p:spPr bwMode="auto">
            <a:xfrm>
              <a:off x="1728" y="37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2" name="Line 12"/>
            <p:cNvSpPr>
              <a:spLocks noChangeShapeType="1"/>
            </p:cNvSpPr>
            <p:nvPr/>
          </p:nvSpPr>
          <p:spPr bwMode="auto">
            <a:xfrm>
              <a:off x="1344" y="954"/>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3" name="Line 13"/>
            <p:cNvSpPr>
              <a:spLocks noChangeShapeType="1"/>
            </p:cNvSpPr>
            <p:nvPr/>
          </p:nvSpPr>
          <p:spPr bwMode="auto">
            <a:xfrm>
              <a:off x="384" y="954"/>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4" name="Line 14"/>
            <p:cNvSpPr>
              <a:spLocks noChangeShapeType="1"/>
            </p:cNvSpPr>
            <p:nvPr/>
          </p:nvSpPr>
          <p:spPr bwMode="auto">
            <a:xfrm flipV="1">
              <a:off x="384" y="37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5" name="Line 15"/>
            <p:cNvSpPr>
              <a:spLocks noChangeShapeType="1"/>
            </p:cNvSpPr>
            <p:nvPr/>
          </p:nvSpPr>
          <p:spPr bwMode="auto">
            <a:xfrm>
              <a:off x="1728" y="66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6" name="Line 16"/>
            <p:cNvSpPr>
              <a:spLocks noChangeShapeType="1"/>
            </p:cNvSpPr>
            <p:nvPr/>
          </p:nvSpPr>
          <p:spPr bwMode="auto">
            <a:xfrm>
              <a:off x="0" y="666"/>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7" name="Text Box 17"/>
            <p:cNvSpPr txBox="1">
              <a:spLocks noChangeArrowheads="1"/>
            </p:cNvSpPr>
            <p:nvPr/>
          </p:nvSpPr>
          <p:spPr bwMode="auto">
            <a:xfrm>
              <a:off x="909" y="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l" eaLnBrk="1" hangingPunct="1">
                <a:spcBef>
                  <a:spcPct val="0"/>
                </a:spcBef>
                <a:buFontTx/>
                <a:buNone/>
              </a:pPr>
              <a:r>
                <a:rPr lang="zh-CN" altLang="zh-CN" sz="2000">
                  <a:latin typeface="Arial" panose="020B0604020202020204" pitchFamily="34" charset="0"/>
                  <a:ea typeface="楷体_GB2312" pitchFamily="49" charset="-122"/>
                </a:rPr>
                <a:t>1</a:t>
              </a:r>
            </a:p>
          </p:txBody>
        </p:sp>
        <p:sp>
          <p:nvSpPr>
            <p:cNvPr id="46108" name="Text Box 18"/>
            <p:cNvSpPr txBox="1">
              <a:spLocks noChangeArrowheads="1"/>
            </p:cNvSpPr>
            <p:nvPr/>
          </p:nvSpPr>
          <p:spPr bwMode="auto">
            <a:xfrm>
              <a:off x="909" y="96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l" eaLnBrk="1" hangingPunct="1">
                <a:spcBef>
                  <a:spcPct val="0"/>
                </a:spcBef>
                <a:buFontTx/>
                <a:buNone/>
              </a:pPr>
              <a:r>
                <a:rPr lang="zh-CN" altLang="zh-CN" sz="2000">
                  <a:latin typeface="Arial" panose="020B0604020202020204" pitchFamily="34" charset="0"/>
                  <a:ea typeface="楷体_GB2312" pitchFamily="49" charset="-122"/>
                </a:rPr>
                <a:t>2</a:t>
              </a:r>
            </a:p>
          </p:txBody>
        </p:sp>
      </p:grpSp>
      <p:grpSp>
        <p:nvGrpSpPr>
          <p:cNvPr id="60435" name="Group 19"/>
          <p:cNvGrpSpPr>
            <a:grpSpLocks/>
          </p:cNvGrpSpPr>
          <p:nvPr/>
        </p:nvGrpSpPr>
        <p:grpSpPr bwMode="auto">
          <a:xfrm>
            <a:off x="3089275" y="3311525"/>
            <a:ext cx="4003675" cy="647700"/>
            <a:chOff x="0" y="0"/>
            <a:chExt cx="2522" cy="408"/>
          </a:xfrm>
        </p:grpSpPr>
        <p:sp>
          <p:nvSpPr>
            <p:cNvPr id="46090" name="Rectangle 20"/>
            <p:cNvSpPr>
              <a:spLocks noChangeArrowheads="1"/>
            </p:cNvSpPr>
            <p:nvPr/>
          </p:nvSpPr>
          <p:spPr bwMode="auto">
            <a:xfrm>
              <a:off x="432" y="0"/>
              <a:ext cx="57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l"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6091" name="Rectangle 21"/>
            <p:cNvSpPr>
              <a:spLocks noChangeArrowheads="1"/>
            </p:cNvSpPr>
            <p:nvPr/>
          </p:nvSpPr>
          <p:spPr bwMode="auto">
            <a:xfrm>
              <a:off x="1488" y="0"/>
              <a:ext cx="57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l"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6092" name="Line 22"/>
            <p:cNvSpPr>
              <a:spLocks noChangeShapeType="1"/>
            </p:cNvSpPr>
            <p:nvPr/>
          </p:nvSpPr>
          <p:spPr bwMode="auto">
            <a:xfrm>
              <a:off x="0" y="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3" name="Line 23"/>
            <p:cNvSpPr>
              <a:spLocks noChangeShapeType="1"/>
            </p:cNvSpPr>
            <p:nvPr/>
          </p:nvSpPr>
          <p:spPr bwMode="auto">
            <a:xfrm>
              <a:off x="1008" y="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4" name="Line 24"/>
            <p:cNvSpPr>
              <a:spLocks noChangeShapeType="1"/>
            </p:cNvSpPr>
            <p:nvPr/>
          </p:nvSpPr>
          <p:spPr bwMode="auto">
            <a:xfrm>
              <a:off x="2090" y="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5" name="Text Box 25"/>
            <p:cNvSpPr txBox="1">
              <a:spLocks noChangeArrowheads="1"/>
            </p:cNvSpPr>
            <p:nvPr/>
          </p:nvSpPr>
          <p:spPr bwMode="auto">
            <a:xfrm>
              <a:off x="1622" y="4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l" eaLnBrk="1" hangingPunct="1">
                <a:spcBef>
                  <a:spcPct val="0"/>
                </a:spcBef>
                <a:buFontTx/>
                <a:buNone/>
              </a:pPr>
              <a:r>
                <a:rPr lang="zh-CN" altLang="zh-CN" sz="2000">
                  <a:latin typeface="Arial" panose="020B0604020202020204" pitchFamily="34" charset="0"/>
                  <a:ea typeface="楷体_GB2312" pitchFamily="49" charset="-122"/>
                </a:rPr>
                <a:t>2</a:t>
              </a:r>
            </a:p>
          </p:txBody>
        </p:sp>
        <p:sp>
          <p:nvSpPr>
            <p:cNvPr id="46096" name="Text Box 26"/>
            <p:cNvSpPr txBox="1">
              <a:spLocks noChangeArrowheads="1"/>
            </p:cNvSpPr>
            <p:nvPr/>
          </p:nvSpPr>
          <p:spPr bwMode="auto">
            <a:xfrm>
              <a:off x="576" y="4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l" eaLnBrk="1" hangingPunct="1">
                <a:spcBef>
                  <a:spcPct val="0"/>
                </a:spcBef>
                <a:buFontTx/>
                <a:buNone/>
              </a:pPr>
              <a:r>
                <a:rPr lang="zh-CN" altLang="zh-CN" sz="2000">
                  <a:latin typeface="Arial" panose="020B0604020202020204" pitchFamily="34" charset="0"/>
                  <a:ea typeface="楷体_GB2312" pitchFamily="49" charset="-122"/>
                </a:rPr>
                <a:t>1</a:t>
              </a:r>
            </a:p>
          </p:txBody>
        </p:sp>
      </p:grpSp>
    </p:spTree>
    <p:extLst>
      <p:ext uri="{BB962C8B-B14F-4D97-AF65-F5344CB8AC3E}">
        <p14:creationId xmlns:p14="http://schemas.microsoft.com/office/powerpoint/2010/main" val="106653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wipe(up)">
                                      <p:cBhvr>
                                        <p:cTn id="7" dur="500"/>
                                        <p:tgtEl>
                                          <p:spTgt spid="60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0435"/>
                                        </p:tgtEl>
                                        <p:attrNameLst>
                                          <p:attrName>style.visibility</p:attrName>
                                        </p:attrNameLst>
                                      </p:cBhvr>
                                      <p:to>
                                        <p:strVal val="visible"/>
                                      </p:to>
                                    </p:set>
                                    <p:animEffect transition="in" filter="wipe(up)">
                                      <p:cBhvr>
                                        <p:cTn id="12" dur="500"/>
                                        <p:tgtEl>
                                          <p:spTgt spid="60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0421"/>
                                        </p:tgtEl>
                                        <p:attrNameLst>
                                          <p:attrName>style.visibility</p:attrName>
                                        </p:attrNameLst>
                                      </p:cBhvr>
                                      <p:to>
                                        <p:strVal val="visible"/>
                                      </p:to>
                                    </p:set>
                                    <p:animEffect transition="in" filter="wipe(up)">
                                      <p:cBhvr>
                                        <p:cTn id="17" dur="500"/>
                                        <p:tgtEl>
                                          <p:spTgt spid="604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0422"/>
                                        </p:tgtEl>
                                        <p:attrNameLst>
                                          <p:attrName>style.visibility</p:attrName>
                                        </p:attrNameLst>
                                      </p:cBhvr>
                                      <p:to>
                                        <p:strVal val="visible"/>
                                      </p:to>
                                    </p:set>
                                    <p:animEffect transition="in" filter="wipe(up)">
                                      <p:cBhvr>
                                        <p:cTn id="22" dur="5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P spid="6042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50825" y="584200"/>
            <a:ext cx="8675688"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en-US" b="1" dirty="0">
                <a:solidFill>
                  <a:srgbClr val="FF0000"/>
                </a:solidFill>
                <a:latin typeface="微软雅黑" panose="020B0503020204020204" pitchFamily="34" charset="-122"/>
              </a:rPr>
              <a:t>例13   </a:t>
            </a:r>
            <a:r>
              <a:rPr lang="zh-CN" altLang="en-US" dirty="0">
                <a:latin typeface="微软雅黑" panose="020B0503020204020204" pitchFamily="34" charset="-122"/>
              </a:rPr>
              <a:t>设两系统都是由</a:t>
            </a:r>
            <a:r>
              <a:rPr lang="zh-CN" altLang="en-US" i="1" dirty="0">
                <a:latin typeface="微软雅黑" panose="020B0503020204020204" pitchFamily="34" charset="-122"/>
              </a:rPr>
              <a:t> </a:t>
            </a:r>
            <a:r>
              <a:rPr lang="zh-CN" altLang="en-US" dirty="0">
                <a:latin typeface="微软雅黑" panose="020B0503020204020204" pitchFamily="34" charset="-122"/>
              </a:rPr>
              <a:t>4 个元件组成,每个元件正常工作的概率为</a:t>
            </a:r>
            <a:r>
              <a:rPr lang="zh-CN" altLang="en-US" i="1" dirty="0">
                <a:latin typeface="微软雅黑" panose="020B0503020204020204" pitchFamily="34" charset="-122"/>
              </a:rPr>
              <a:t> p</a:t>
            </a:r>
            <a:r>
              <a:rPr lang="zh-CN" altLang="en-US" dirty="0">
                <a:latin typeface="微软雅黑" panose="020B0503020204020204" pitchFamily="34" charset="-122"/>
              </a:rPr>
              <a:t> , 每个元件是否正常工作相互独立.两系统的连接方式如下图所示，比较两系统的可靠性.</a:t>
            </a:r>
          </a:p>
        </p:txBody>
      </p:sp>
      <p:grpSp>
        <p:nvGrpSpPr>
          <p:cNvPr id="61443" name="Group 3"/>
          <p:cNvGrpSpPr>
            <a:grpSpLocks/>
          </p:cNvGrpSpPr>
          <p:nvPr/>
        </p:nvGrpSpPr>
        <p:grpSpPr bwMode="auto">
          <a:xfrm>
            <a:off x="2123728" y="1632520"/>
            <a:ext cx="4745038" cy="1868488"/>
            <a:chOff x="0" y="0"/>
            <a:chExt cx="2989" cy="1177"/>
          </a:xfrm>
        </p:grpSpPr>
        <p:sp>
          <p:nvSpPr>
            <p:cNvPr id="47113" name="Rectangle 4"/>
            <p:cNvSpPr>
              <a:spLocks noChangeArrowheads="1"/>
            </p:cNvSpPr>
            <p:nvPr/>
          </p:nvSpPr>
          <p:spPr bwMode="auto">
            <a:xfrm>
              <a:off x="672" y="361"/>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7114" name="Rectangle 5"/>
            <p:cNvSpPr>
              <a:spLocks noChangeArrowheads="1"/>
            </p:cNvSpPr>
            <p:nvPr/>
          </p:nvSpPr>
          <p:spPr bwMode="auto">
            <a:xfrm>
              <a:off x="1636" y="361"/>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7115" name="Line 6"/>
            <p:cNvSpPr>
              <a:spLocks noChangeShapeType="1"/>
            </p:cNvSpPr>
            <p:nvPr/>
          </p:nvSpPr>
          <p:spPr bwMode="auto">
            <a:xfrm>
              <a:off x="288" y="443"/>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6" name="Line 7"/>
            <p:cNvSpPr>
              <a:spLocks noChangeShapeType="1"/>
            </p:cNvSpPr>
            <p:nvPr/>
          </p:nvSpPr>
          <p:spPr bwMode="auto">
            <a:xfrm>
              <a:off x="1248" y="443"/>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7" name="Line 8"/>
            <p:cNvSpPr>
              <a:spLocks noChangeShapeType="1"/>
            </p:cNvSpPr>
            <p:nvPr/>
          </p:nvSpPr>
          <p:spPr bwMode="auto">
            <a:xfrm>
              <a:off x="2226" y="430"/>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8" name="Rectangle 9"/>
            <p:cNvSpPr>
              <a:spLocks noChangeArrowheads="1"/>
            </p:cNvSpPr>
            <p:nvPr/>
          </p:nvSpPr>
          <p:spPr bwMode="auto">
            <a:xfrm>
              <a:off x="672" y="1033"/>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7119" name="Rectangle 10"/>
            <p:cNvSpPr>
              <a:spLocks noChangeArrowheads="1"/>
            </p:cNvSpPr>
            <p:nvPr/>
          </p:nvSpPr>
          <p:spPr bwMode="auto">
            <a:xfrm>
              <a:off x="1636" y="1033"/>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7120" name="Line 11"/>
            <p:cNvSpPr>
              <a:spLocks noChangeShapeType="1"/>
            </p:cNvSpPr>
            <p:nvPr/>
          </p:nvSpPr>
          <p:spPr bwMode="auto">
            <a:xfrm>
              <a:off x="288" y="1115"/>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1" name="Line 12"/>
            <p:cNvSpPr>
              <a:spLocks noChangeShapeType="1"/>
            </p:cNvSpPr>
            <p:nvPr/>
          </p:nvSpPr>
          <p:spPr bwMode="auto">
            <a:xfrm>
              <a:off x="1248" y="1115"/>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2" name="Line 13"/>
            <p:cNvSpPr>
              <a:spLocks noChangeShapeType="1"/>
            </p:cNvSpPr>
            <p:nvPr/>
          </p:nvSpPr>
          <p:spPr bwMode="auto">
            <a:xfrm>
              <a:off x="2226" y="109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3" name="Line 14"/>
            <p:cNvSpPr>
              <a:spLocks noChangeShapeType="1"/>
            </p:cNvSpPr>
            <p:nvPr/>
          </p:nvSpPr>
          <p:spPr bwMode="auto">
            <a:xfrm>
              <a:off x="288" y="457"/>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4" name="Line 15"/>
            <p:cNvSpPr>
              <a:spLocks noChangeShapeType="1"/>
            </p:cNvSpPr>
            <p:nvPr/>
          </p:nvSpPr>
          <p:spPr bwMode="auto">
            <a:xfrm>
              <a:off x="2640" y="444"/>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5" name="Line 16"/>
            <p:cNvSpPr>
              <a:spLocks noChangeShapeType="1"/>
            </p:cNvSpPr>
            <p:nvPr/>
          </p:nvSpPr>
          <p:spPr bwMode="auto">
            <a:xfrm>
              <a:off x="2653" y="793"/>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6" name="Line 17"/>
            <p:cNvSpPr>
              <a:spLocks noChangeShapeType="1"/>
            </p:cNvSpPr>
            <p:nvPr/>
          </p:nvSpPr>
          <p:spPr bwMode="auto">
            <a:xfrm>
              <a:off x="0" y="793"/>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7" name="Text Box 18"/>
            <p:cNvSpPr txBox="1">
              <a:spLocks noChangeArrowheads="1"/>
            </p:cNvSpPr>
            <p:nvPr/>
          </p:nvSpPr>
          <p:spPr bwMode="auto">
            <a:xfrm>
              <a:off x="806" y="20"/>
              <a:ext cx="3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i="1">
                  <a:latin typeface="Arial" panose="020B0604020202020204" pitchFamily="34" charset="0"/>
                  <a:ea typeface="楷体_GB2312" pitchFamily="49" charset="-122"/>
                </a:rPr>
                <a:t>A</a:t>
              </a:r>
              <a:r>
                <a:rPr lang="zh-CN" altLang="zh-CN" baseline="-25000">
                  <a:latin typeface="Arial" panose="020B0604020202020204" pitchFamily="34" charset="0"/>
                  <a:ea typeface="楷体_GB2312" pitchFamily="49" charset="-122"/>
                </a:rPr>
                <a:t>1</a:t>
              </a:r>
              <a:endParaRPr lang="zh-CN" altLang="zh-CN">
                <a:latin typeface="Arial" panose="020B0604020202020204" pitchFamily="34" charset="0"/>
                <a:ea typeface="楷体_GB2312" pitchFamily="49" charset="-122"/>
              </a:endParaRPr>
            </a:p>
          </p:txBody>
        </p:sp>
        <p:sp>
          <p:nvSpPr>
            <p:cNvPr id="47128" name="Text Box 19"/>
            <p:cNvSpPr txBox="1">
              <a:spLocks noChangeArrowheads="1"/>
            </p:cNvSpPr>
            <p:nvPr/>
          </p:nvSpPr>
          <p:spPr bwMode="auto">
            <a:xfrm>
              <a:off x="1780" y="0"/>
              <a:ext cx="3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i="1">
                  <a:latin typeface="Arial" panose="020B0604020202020204" pitchFamily="34" charset="0"/>
                  <a:ea typeface="楷体_GB2312" pitchFamily="49" charset="-122"/>
                </a:rPr>
                <a:t>A</a:t>
              </a:r>
              <a:r>
                <a:rPr lang="zh-CN" altLang="zh-CN" baseline="-25000">
                  <a:latin typeface="Arial" panose="020B0604020202020204" pitchFamily="34" charset="0"/>
                  <a:ea typeface="楷体_GB2312" pitchFamily="49" charset="-122"/>
                </a:rPr>
                <a:t>2</a:t>
              </a:r>
              <a:endParaRPr lang="zh-CN" altLang="zh-CN">
                <a:latin typeface="Arial" panose="020B0604020202020204" pitchFamily="34" charset="0"/>
                <a:ea typeface="楷体_GB2312" pitchFamily="49" charset="-122"/>
              </a:endParaRPr>
            </a:p>
          </p:txBody>
        </p:sp>
        <p:sp>
          <p:nvSpPr>
            <p:cNvPr id="47129" name="Text Box 20"/>
            <p:cNvSpPr txBox="1">
              <a:spLocks noChangeArrowheads="1"/>
            </p:cNvSpPr>
            <p:nvPr/>
          </p:nvSpPr>
          <p:spPr bwMode="auto">
            <a:xfrm>
              <a:off x="1776" y="676"/>
              <a:ext cx="3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i="1">
                  <a:latin typeface="Arial" panose="020B0604020202020204" pitchFamily="34" charset="0"/>
                  <a:ea typeface="楷体_GB2312" pitchFamily="49" charset="-122"/>
                </a:rPr>
                <a:t>B</a:t>
              </a:r>
              <a:r>
                <a:rPr lang="zh-CN" altLang="zh-CN" baseline="-25000">
                  <a:latin typeface="Arial" panose="020B0604020202020204" pitchFamily="34" charset="0"/>
                  <a:ea typeface="楷体_GB2312" pitchFamily="49" charset="-122"/>
                </a:rPr>
                <a:t>2</a:t>
              </a:r>
              <a:endParaRPr lang="zh-CN" altLang="zh-CN">
                <a:latin typeface="Arial" panose="020B0604020202020204" pitchFamily="34" charset="0"/>
                <a:ea typeface="楷体_GB2312" pitchFamily="49" charset="-122"/>
              </a:endParaRPr>
            </a:p>
          </p:txBody>
        </p:sp>
        <p:sp>
          <p:nvSpPr>
            <p:cNvPr id="47130" name="Text Box 21"/>
            <p:cNvSpPr txBox="1">
              <a:spLocks noChangeArrowheads="1"/>
            </p:cNvSpPr>
            <p:nvPr/>
          </p:nvSpPr>
          <p:spPr bwMode="auto">
            <a:xfrm>
              <a:off x="759" y="706"/>
              <a:ext cx="3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i="1">
                  <a:latin typeface="Arial" panose="020B0604020202020204" pitchFamily="34" charset="0"/>
                  <a:ea typeface="楷体_GB2312" pitchFamily="49" charset="-122"/>
                </a:rPr>
                <a:t>B</a:t>
              </a:r>
              <a:r>
                <a:rPr lang="zh-CN" altLang="zh-CN" baseline="-25000">
                  <a:latin typeface="Arial" panose="020B0604020202020204" pitchFamily="34" charset="0"/>
                  <a:ea typeface="楷体_GB2312" pitchFamily="49" charset="-122"/>
                </a:rPr>
                <a:t>1</a:t>
              </a:r>
              <a:endParaRPr lang="zh-CN" altLang="zh-CN">
                <a:latin typeface="Arial" panose="020B0604020202020204" pitchFamily="34" charset="0"/>
                <a:ea typeface="楷体_GB2312" pitchFamily="49" charset="-122"/>
              </a:endParaRPr>
            </a:p>
          </p:txBody>
        </p:sp>
      </p:grpSp>
      <p:sp>
        <p:nvSpPr>
          <p:cNvPr id="61462" name="Text Box 22"/>
          <p:cNvSpPr txBox="1">
            <a:spLocks noChangeArrowheads="1"/>
          </p:cNvSpPr>
          <p:nvPr/>
        </p:nvSpPr>
        <p:spPr bwMode="auto">
          <a:xfrm>
            <a:off x="971550" y="2622550"/>
            <a:ext cx="5969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b="1" i="1">
                <a:latin typeface="Arial" panose="020B0604020202020204" pitchFamily="34" charset="0"/>
                <a:ea typeface="楷体_GB2312" pitchFamily="49" charset="-122"/>
              </a:rPr>
              <a:t>S</a:t>
            </a:r>
            <a:r>
              <a:rPr lang="zh-CN" altLang="zh-CN" b="1" baseline="-25000">
                <a:latin typeface="Arial" panose="020B0604020202020204" pitchFamily="34" charset="0"/>
                <a:ea typeface="楷体_GB2312" pitchFamily="49" charset="-122"/>
              </a:rPr>
              <a:t>1</a:t>
            </a:r>
            <a:r>
              <a:rPr lang="zh-CN" altLang="zh-CN" b="1">
                <a:latin typeface="Arial" panose="020B0604020202020204" pitchFamily="34" charset="0"/>
                <a:ea typeface="楷体_GB2312" pitchFamily="49" charset="-122"/>
              </a:rPr>
              <a:t>:</a:t>
            </a:r>
            <a:endParaRPr lang="zh-CN" altLang="zh-CN" b="1" i="1">
              <a:latin typeface="Arial" panose="020B0604020202020204" pitchFamily="34" charset="0"/>
              <a:ea typeface="楷体_GB2312" pitchFamily="49" charset="-122"/>
            </a:endParaRPr>
          </a:p>
        </p:txBody>
      </p:sp>
      <p:graphicFrame>
        <p:nvGraphicFramePr>
          <p:cNvPr id="61463" name="Object 23"/>
          <p:cNvGraphicFramePr>
            <a:graphicFrameLocks noChangeAspect="1"/>
          </p:cNvGraphicFramePr>
          <p:nvPr/>
        </p:nvGraphicFramePr>
        <p:xfrm>
          <a:off x="1042988" y="3819525"/>
          <a:ext cx="4322762" cy="949325"/>
        </p:xfrm>
        <a:graphic>
          <a:graphicData uri="http://schemas.openxmlformats.org/presentationml/2006/ole">
            <mc:AlternateContent xmlns:mc="http://schemas.openxmlformats.org/markup-compatibility/2006">
              <mc:Choice xmlns:v="urn:schemas-microsoft-com:vml" Requires="v">
                <p:oleObj spid="_x0000_s77920" r:id="rId4" imgW="2210760" imgH="457399" progId="Equation.3">
                  <p:embed/>
                </p:oleObj>
              </mc:Choice>
              <mc:Fallback>
                <p:oleObj r:id="rId4" imgW="2210760" imgH="45739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819525"/>
                        <a:ext cx="4322762"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4" name="Object 24"/>
          <p:cNvGraphicFramePr>
            <a:graphicFrameLocks noChangeAspect="1"/>
          </p:cNvGraphicFramePr>
          <p:nvPr/>
        </p:nvGraphicFramePr>
        <p:xfrm>
          <a:off x="1044575" y="4913313"/>
          <a:ext cx="2798763" cy="544512"/>
        </p:xfrm>
        <a:graphic>
          <a:graphicData uri="http://schemas.openxmlformats.org/presentationml/2006/ole">
            <mc:AlternateContent xmlns:mc="http://schemas.openxmlformats.org/markup-compatibility/2006">
              <mc:Choice xmlns:v="urn:schemas-microsoft-com:vml" Requires="v">
                <p:oleObj spid="_x0000_s77921" r:id="rId6" imgW="1511956" imgH="228699" progId="Equation.3">
                  <p:embed/>
                </p:oleObj>
              </mc:Choice>
              <mc:Fallback>
                <p:oleObj r:id="rId6" imgW="1511956" imgH="22869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575" y="4913313"/>
                        <a:ext cx="2798763"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98476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wipe(up)">
                                      <p:cBhvr>
                                        <p:cTn id="7" dur="500"/>
                                        <p:tgtEl>
                                          <p:spTgt spid="61442"/>
                                        </p:tgtEl>
                                      </p:cBhvr>
                                    </p:animEffect>
                                  </p:childTnLst>
                                </p:cTn>
                              </p:par>
                            </p:childTnLst>
                          </p:cTn>
                        </p:par>
                        <p:par>
                          <p:cTn id="8" fill="hold" nodeType="afterGroup">
                            <p:stCondLst>
                              <p:cond delay="500"/>
                            </p:stCondLst>
                            <p:childTnLst>
                              <p:par>
                                <p:cTn id="9" presetID="22" presetClass="entr" presetSubtype="1" fill="hold" grpId="0" nodeType="afterEffect">
                                  <p:stCondLst>
                                    <p:cond delay="3000"/>
                                  </p:stCondLst>
                                  <p:childTnLst>
                                    <p:set>
                                      <p:cBhvr>
                                        <p:cTn id="10" dur="1" fill="hold">
                                          <p:stCondLst>
                                            <p:cond delay="0"/>
                                          </p:stCondLst>
                                        </p:cTn>
                                        <p:tgtEl>
                                          <p:spTgt spid="61462"/>
                                        </p:tgtEl>
                                        <p:attrNameLst>
                                          <p:attrName>style.visibility</p:attrName>
                                        </p:attrNameLst>
                                      </p:cBhvr>
                                      <p:to>
                                        <p:strVal val="visible"/>
                                      </p:to>
                                    </p:set>
                                    <p:animEffect transition="in" filter="wipe(up)">
                                      <p:cBhvr>
                                        <p:cTn id="11" dur="500"/>
                                        <p:tgtEl>
                                          <p:spTgt spid="614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1443"/>
                                        </p:tgtEl>
                                        <p:attrNameLst>
                                          <p:attrName>style.visibility</p:attrName>
                                        </p:attrNameLst>
                                      </p:cBhvr>
                                      <p:to>
                                        <p:strVal val="visible"/>
                                      </p:to>
                                    </p:set>
                                    <p:animEffect transition="in" filter="dissolve">
                                      <p:cBhvr>
                                        <p:cTn id="16" dur="500"/>
                                        <p:tgtEl>
                                          <p:spTgt spid="614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1463"/>
                                        </p:tgtEl>
                                        <p:attrNameLst>
                                          <p:attrName>style.visibility</p:attrName>
                                        </p:attrNameLst>
                                      </p:cBhvr>
                                      <p:to>
                                        <p:strVal val="visible"/>
                                      </p:to>
                                    </p:set>
                                    <p:animEffect transition="in" filter="wipe(up)">
                                      <p:cBhvr>
                                        <p:cTn id="21" dur="500"/>
                                        <p:tgtEl>
                                          <p:spTgt spid="6146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1464"/>
                                        </p:tgtEl>
                                        <p:attrNameLst>
                                          <p:attrName>style.visibility</p:attrName>
                                        </p:attrNameLst>
                                      </p:cBhvr>
                                      <p:to>
                                        <p:strVal val="visible"/>
                                      </p:to>
                                    </p:set>
                                    <p:animEffect transition="in" filter="wipe(up)">
                                      <p:cBhvr>
                                        <p:cTn id="26" dur="500"/>
                                        <p:tgtEl>
                                          <p:spTgt spid="61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6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2"/>
          <p:cNvGrpSpPr>
            <a:grpSpLocks/>
          </p:cNvGrpSpPr>
          <p:nvPr/>
        </p:nvGrpSpPr>
        <p:grpSpPr bwMode="auto">
          <a:xfrm>
            <a:off x="1908175" y="368300"/>
            <a:ext cx="4648200" cy="1403350"/>
            <a:chOff x="0" y="0"/>
            <a:chExt cx="2928" cy="1273"/>
          </a:xfrm>
        </p:grpSpPr>
        <p:grpSp>
          <p:nvGrpSpPr>
            <p:cNvPr id="48140" name="Group 3"/>
            <p:cNvGrpSpPr>
              <a:grpSpLocks/>
            </p:cNvGrpSpPr>
            <p:nvPr/>
          </p:nvGrpSpPr>
          <p:grpSpPr bwMode="auto">
            <a:xfrm>
              <a:off x="347" y="351"/>
              <a:ext cx="997" cy="921"/>
              <a:chOff x="0" y="0"/>
              <a:chExt cx="997" cy="921"/>
            </a:xfrm>
          </p:grpSpPr>
          <p:sp>
            <p:nvSpPr>
              <p:cNvPr id="48159" name="Rectangle 4"/>
              <p:cNvSpPr>
                <a:spLocks noChangeArrowheads="1"/>
              </p:cNvSpPr>
              <p:nvPr/>
            </p:nvSpPr>
            <p:spPr bwMode="auto">
              <a:xfrm>
                <a:off x="229" y="777"/>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8160" name="Rectangle 5"/>
              <p:cNvSpPr>
                <a:spLocks noChangeArrowheads="1"/>
              </p:cNvSpPr>
              <p:nvPr/>
            </p:nvSpPr>
            <p:spPr bwMode="auto">
              <a:xfrm>
                <a:off x="229" y="0"/>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pSp>
            <p:nvGrpSpPr>
              <p:cNvPr id="48161" name="Group 6"/>
              <p:cNvGrpSpPr>
                <a:grpSpLocks/>
              </p:cNvGrpSpPr>
              <p:nvPr/>
            </p:nvGrpSpPr>
            <p:grpSpPr bwMode="auto">
              <a:xfrm>
                <a:off x="805" y="92"/>
                <a:ext cx="192" cy="768"/>
                <a:chOff x="0" y="0"/>
                <a:chExt cx="192" cy="768"/>
              </a:xfrm>
            </p:grpSpPr>
            <p:sp>
              <p:nvSpPr>
                <p:cNvPr id="48166" name="Line 7"/>
                <p:cNvSpPr>
                  <a:spLocks noChangeShapeType="1"/>
                </p:cNvSpPr>
                <p:nvPr/>
              </p:nvSpPr>
              <p:spPr bwMode="auto">
                <a:xfrm>
                  <a:off x="0" y="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7" name="Line 8"/>
                <p:cNvSpPr>
                  <a:spLocks noChangeShapeType="1"/>
                </p:cNvSpPr>
                <p:nvPr/>
              </p:nvSpPr>
              <p:spPr bwMode="auto">
                <a:xfrm>
                  <a:off x="192" y="0"/>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8" name="Line 9"/>
                <p:cNvSpPr>
                  <a:spLocks noChangeShapeType="1"/>
                </p:cNvSpPr>
                <p:nvPr/>
              </p:nvSpPr>
              <p:spPr bwMode="auto">
                <a:xfrm flipH="1">
                  <a:off x="0" y="7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8162" name="Group 10"/>
              <p:cNvGrpSpPr>
                <a:grpSpLocks/>
              </p:cNvGrpSpPr>
              <p:nvPr/>
            </p:nvGrpSpPr>
            <p:grpSpPr bwMode="auto">
              <a:xfrm flipH="1">
                <a:off x="0" y="92"/>
                <a:ext cx="192" cy="768"/>
                <a:chOff x="0" y="0"/>
                <a:chExt cx="192" cy="768"/>
              </a:xfrm>
            </p:grpSpPr>
            <p:sp>
              <p:nvSpPr>
                <p:cNvPr id="48163" name="Line 11"/>
                <p:cNvSpPr>
                  <a:spLocks noChangeShapeType="1"/>
                </p:cNvSpPr>
                <p:nvPr/>
              </p:nvSpPr>
              <p:spPr bwMode="auto">
                <a:xfrm>
                  <a:off x="0" y="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4" name="Line 12"/>
                <p:cNvSpPr>
                  <a:spLocks noChangeShapeType="1"/>
                </p:cNvSpPr>
                <p:nvPr/>
              </p:nvSpPr>
              <p:spPr bwMode="auto">
                <a:xfrm>
                  <a:off x="192" y="0"/>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5" name="Line 13"/>
                <p:cNvSpPr>
                  <a:spLocks noChangeShapeType="1"/>
                </p:cNvSpPr>
                <p:nvPr/>
              </p:nvSpPr>
              <p:spPr bwMode="auto">
                <a:xfrm flipH="1">
                  <a:off x="0" y="7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8141" name="Line 14"/>
            <p:cNvSpPr>
              <a:spLocks noChangeShapeType="1"/>
            </p:cNvSpPr>
            <p:nvPr/>
          </p:nvSpPr>
          <p:spPr bwMode="auto">
            <a:xfrm>
              <a:off x="0" y="827"/>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2" name="Line 15"/>
            <p:cNvSpPr>
              <a:spLocks noChangeShapeType="1"/>
            </p:cNvSpPr>
            <p:nvPr/>
          </p:nvSpPr>
          <p:spPr bwMode="auto">
            <a:xfrm>
              <a:off x="1344" y="827"/>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8143" name="Group 16"/>
            <p:cNvGrpSpPr>
              <a:grpSpLocks/>
            </p:cNvGrpSpPr>
            <p:nvPr/>
          </p:nvGrpSpPr>
          <p:grpSpPr bwMode="auto">
            <a:xfrm>
              <a:off x="1669" y="352"/>
              <a:ext cx="997" cy="921"/>
              <a:chOff x="0" y="0"/>
              <a:chExt cx="997" cy="921"/>
            </a:xfrm>
          </p:grpSpPr>
          <p:sp>
            <p:nvSpPr>
              <p:cNvPr id="48149" name="Rectangle 17"/>
              <p:cNvSpPr>
                <a:spLocks noChangeArrowheads="1"/>
              </p:cNvSpPr>
              <p:nvPr/>
            </p:nvSpPr>
            <p:spPr bwMode="auto">
              <a:xfrm>
                <a:off x="229" y="777"/>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8150" name="Rectangle 18"/>
              <p:cNvSpPr>
                <a:spLocks noChangeArrowheads="1"/>
              </p:cNvSpPr>
              <p:nvPr/>
            </p:nvSpPr>
            <p:spPr bwMode="auto">
              <a:xfrm>
                <a:off x="229" y="0"/>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pSp>
            <p:nvGrpSpPr>
              <p:cNvPr id="48151" name="Group 19"/>
              <p:cNvGrpSpPr>
                <a:grpSpLocks/>
              </p:cNvGrpSpPr>
              <p:nvPr/>
            </p:nvGrpSpPr>
            <p:grpSpPr bwMode="auto">
              <a:xfrm>
                <a:off x="805" y="92"/>
                <a:ext cx="192" cy="768"/>
                <a:chOff x="0" y="0"/>
                <a:chExt cx="192" cy="768"/>
              </a:xfrm>
            </p:grpSpPr>
            <p:sp>
              <p:nvSpPr>
                <p:cNvPr id="48156" name="Line 20"/>
                <p:cNvSpPr>
                  <a:spLocks noChangeShapeType="1"/>
                </p:cNvSpPr>
                <p:nvPr/>
              </p:nvSpPr>
              <p:spPr bwMode="auto">
                <a:xfrm>
                  <a:off x="0" y="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7" name="Line 21"/>
                <p:cNvSpPr>
                  <a:spLocks noChangeShapeType="1"/>
                </p:cNvSpPr>
                <p:nvPr/>
              </p:nvSpPr>
              <p:spPr bwMode="auto">
                <a:xfrm>
                  <a:off x="192" y="0"/>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8" name="Line 22"/>
                <p:cNvSpPr>
                  <a:spLocks noChangeShapeType="1"/>
                </p:cNvSpPr>
                <p:nvPr/>
              </p:nvSpPr>
              <p:spPr bwMode="auto">
                <a:xfrm flipH="1">
                  <a:off x="0" y="7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8152" name="Group 23"/>
              <p:cNvGrpSpPr>
                <a:grpSpLocks/>
              </p:cNvGrpSpPr>
              <p:nvPr/>
            </p:nvGrpSpPr>
            <p:grpSpPr bwMode="auto">
              <a:xfrm flipH="1">
                <a:off x="0" y="92"/>
                <a:ext cx="192" cy="768"/>
                <a:chOff x="0" y="0"/>
                <a:chExt cx="192" cy="768"/>
              </a:xfrm>
            </p:grpSpPr>
            <p:sp>
              <p:nvSpPr>
                <p:cNvPr id="48153" name="Line 24"/>
                <p:cNvSpPr>
                  <a:spLocks noChangeShapeType="1"/>
                </p:cNvSpPr>
                <p:nvPr/>
              </p:nvSpPr>
              <p:spPr bwMode="auto">
                <a:xfrm>
                  <a:off x="0" y="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4" name="Line 25"/>
                <p:cNvSpPr>
                  <a:spLocks noChangeShapeType="1"/>
                </p:cNvSpPr>
                <p:nvPr/>
              </p:nvSpPr>
              <p:spPr bwMode="auto">
                <a:xfrm>
                  <a:off x="192" y="0"/>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5" name="Line 26"/>
                <p:cNvSpPr>
                  <a:spLocks noChangeShapeType="1"/>
                </p:cNvSpPr>
                <p:nvPr/>
              </p:nvSpPr>
              <p:spPr bwMode="auto">
                <a:xfrm flipH="1">
                  <a:off x="0" y="7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8144" name="Line 27"/>
            <p:cNvSpPr>
              <a:spLocks noChangeShapeType="1"/>
            </p:cNvSpPr>
            <p:nvPr/>
          </p:nvSpPr>
          <p:spPr bwMode="auto">
            <a:xfrm>
              <a:off x="2688" y="827"/>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5" name="Rectangle 28"/>
            <p:cNvSpPr>
              <a:spLocks noChangeArrowheads="1"/>
            </p:cNvSpPr>
            <p:nvPr/>
          </p:nvSpPr>
          <p:spPr bwMode="auto">
            <a:xfrm>
              <a:off x="705" y="4"/>
              <a:ext cx="3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i="1">
                  <a:latin typeface="Arial" panose="020B0604020202020204" pitchFamily="34" charset="0"/>
                  <a:ea typeface="楷体_GB2312" pitchFamily="49" charset="-122"/>
                </a:rPr>
                <a:t>A</a:t>
              </a:r>
              <a:r>
                <a:rPr lang="zh-CN" altLang="zh-CN" baseline="-25000">
                  <a:latin typeface="Arial" panose="020B0604020202020204" pitchFamily="34" charset="0"/>
                  <a:ea typeface="楷体_GB2312" pitchFamily="49" charset="-122"/>
                </a:rPr>
                <a:t>1</a:t>
              </a:r>
            </a:p>
          </p:txBody>
        </p:sp>
        <p:sp>
          <p:nvSpPr>
            <p:cNvPr id="48146" name="Rectangle 29"/>
            <p:cNvSpPr>
              <a:spLocks noChangeArrowheads="1"/>
            </p:cNvSpPr>
            <p:nvPr/>
          </p:nvSpPr>
          <p:spPr bwMode="auto">
            <a:xfrm>
              <a:off x="1997" y="0"/>
              <a:ext cx="3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i="1">
                  <a:latin typeface="Arial" panose="020B0604020202020204" pitchFamily="34" charset="0"/>
                  <a:ea typeface="楷体_GB2312" pitchFamily="49" charset="-122"/>
                </a:rPr>
                <a:t>A</a:t>
              </a:r>
              <a:r>
                <a:rPr lang="zh-CN" altLang="zh-CN" baseline="-25000">
                  <a:latin typeface="Arial" panose="020B0604020202020204" pitchFamily="34" charset="0"/>
                  <a:ea typeface="楷体_GB2312" pitchFamily="49" charset="-122"/>
                </a:rPr>
                <a:t>2</a:t>
              </a:r>
            </a:p>
          </p:txBody>
        </p:sp>
        <p:sp>
          <p:nvSpPr>
            <p:cNvPr id="48147" name="Rectangle 30"/>
            <p:cNvSpPr>
              <a:spLocks noChangeArrowheads="1"/>
            </p:cNvSpPr>
            <p:nvPr/>
          </p:nvSpPr>
          <p:spPr bwMode="auto">
            <a:xfrm>
              <a:off x="1997" y="768"/>
              <a:ext cx="3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i="1">
                  <a:latin typeface="Arial" panose="020B0604020202020204" pitchFamily="34" charset="0"/>
                  <a:ea typeface="楷体_GB2312" pitchFamily="49" charset="-122"/>
                </a:rPr>
                <a:t>B</a:t>
              </a:r>
              <a:r>
                <a:rPr lang="zh-CN" altLang="zh-CN" baseline="-25000">
                  <a:latin typeface="Arial" panose="020B0604020202020204" pitchFamily="34" charset="0"/>
                  <a:ea typeface="楷体_GB2312" pitchFamily="49" charset="-122"/>
                </a:rPr>
                <a:t>2</a:t>
              </a:r>
            </a:p>
          </p:txBody>
        </p:sp>
        <p:sp>
          <p:nvSpPr>
            <p:cNvPr id="48148" name="Rectangle 31"/>
            <p:cNvSpPr>
              <a:spLocks noChangeArrowheads="1"/>
            </p:cNvSpPr>
            <p:nvPr/>
          </p:nvSpPr>
          <p:spPr bwMode="auto">
            <a:xfrm>
              <a:off x="710" y="759"/>
              <a:ext cx="3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zh-CN" i="1">
                  <a:latin typeface="Arial" panose="020B0604020202020204" pitchFamily="34" charset="0"/>
                  <a:ea typeface="楷体_GB2312" pitchFamily="49" charset="-122"/>
                </a:rPr>
                <a:t>B</a:t>
              </a:r>
              <a:r>
                <a:rPr lang="zh-CN" altLang="zh-CN" baseline="-25000">
                  <a:latin typeface="Arial" panose="020B0604020202020204" pitchFamily="34" charset="0"/>
                  <a:ea typeface="楷体_GB2312" pitchFamily="49" charset="-122"/>
                </a:rPr>
                <a:t>1</a:t>
              </a:r>
            </a:p>
          </p:txBody>
        </p:sp>
      </p:grpSp>
      <p:sp>
        <p:nvSpPr>
          <p:cNvPr id="62496" name="Text Box 32"/>
          <p:cNvSpPr txBox="1">
            <a:spLocks noChangeArrowheads="1"/>
          </p:cNvSpPr>
          <p:nvPr/>
        </p:nvSpPr>
        <p:spPr bwMode="auto">
          <a:xfrm>
            <a:off x="534988" y="981075"/>
            <a:ext cx="12987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en-US" b="1" dirty="0">
                <a:solidFill>
                  <a:srgbClr val="FF0000"/>
                </a:solidFill>
                <a:latin typeface="Times New Roman" panose="02020603050405020304" pitchFamily="18" charset="0"/>
                <a:cs typeface="Times New Roman" panose="02020603050405020304" pitchFamily="18" charset="0"/>
              </a:rPr>
              <a:t>例14 </a:t>
            </a:r>
            <a:r>
              <a:rPr lang="zh-CN" altLang="en-US" b="1" i="1" dirty="0">
                <a:latin typeface="Arial" panose="020B0604020202020204" pitchFamily="34" charset="0"/>
                <a:ea typeface="楷体_GB2312" pitchFamily="49" charset="-122"/>
              </a:rPr>
              <a:t>S</a:t>
            </a:r>
            <a:r>
              <a:rPr lang="zh-CN" altLang="en-US" b="1" baseline="-25000" dirty="0">
                <a:latin typeface="Arial" panose="020B0604020202020204" pitchFamily="34" charset="0"/>
                <a:ea typeface="楷体_GB2312" pitchFamily="49" charset="-122"/>
              </a:rPr>
              <a:t>2</a:t>
            </a:r>
            <a:r>
              <a:rPr lang="zh-CN" altLang="en-US" b="1" dirty="0">
                <a:latin typeface="Arial" panose="020B0604020202020204" pitchFamily="34" charset="0"/>
                <a:ea typeface="楷体_GB2312" pitchFamily="49" charset="-122"/>
              </a:rPr>
              <a:t>:</a:t>
            </a:r>
          </a:p>
        </p:txBody>
      </p:sp>
      <p:graphicFrame>
        <p:nvGraphicFramePr>
          <p:cNvPr id="62497" name="Object 33"/>
          <p:cNvGraphicFramePr>
            <a:graphicFrameLocks noChangeAspect="1"/>
          </p:cNvGraphicFramePr>
          <p:nvPr/>
        </p:nvGraphicFramePr>
        <p:xfrm>
          <a:off x="1144588" y="2352675"/>
          <a:ext cx="2779712" cy="946150"/>
        </p:xfrm>
        <a:graphic>
          <a:graphicData uri="http://schemas.openxmlformats.org/presentationml/2006/ole">
            <mc:AlternateContent xmlns:mc="http://schemas.openxmlformats.org/markup-compatibility/2006">
              <mc:Choice xmlns:v="urn:schemas-microsoft-com:vml" Requires="v">
                <p:oleObj spid="_x0000_s79085" r:id="rId4" imgW="1420800" imgH="435200" progId="Equation.3">
                  <p:embed/>
                </p:oleObj>
              </mc:Choice>
              <mc:Fallback>
                <p:oleObj r:id="rId4" imgW="1420800" imgH="435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4588" y="2352675"/>
                        <a:ext cx="27797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98" name="Object 34"/>
          <p:cNvGraphicFramePr>
            <a:graphicFrameLocks noChangeAspect="1"/>
          </p:cNvGraphicFramePr>
          <p:nvPr/>
        </p:nvGraphicFramePr>
        <p:xfrm>
          <a:off x="1270000" y="4149725"/>
          <a:ext cx="1717675" cy="352425"/>
        </p:xfrm>
        <a:graphic>
          <a:graphicData uri="http://schemas.openxmlformats.org/presentationml/2006/ole">
            <mc:AlternateContent xmlns:mc="http://schemas.openxmlformats.org/markup-compatibility/2006">
              <mc:Choice xmlns:v="urn:schemas-microsoft-com:vml" Requires="v">
                <p:oleObj spid="_x0000_s79086" r:id="rId6" imgW="2286993" imgH="470104" progId="Equation.3">
                  <p:embed/>
                </p:oleObj>
              </mc:Choice>
              <mc:Fallback>
                <p:oleObj r:id="rId6" imgW="2286993" imgH="47010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0000" y="4149725"/>
                        <a:ext cx="171767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499" name="Group 35"/>
          <p:cNvGrpSpPr>
            <a:grpSpLocks noChangeAspect="1"/>
          </p:cNvGrpSpPr>
          <p:nvPr/>
        </p:nvGrpSpPr>
        <p:grpSpPr bwMode="auto">
          <a:xfrm>
            <a:off x="1908175" y="3284538"/>
            <a:ext cx="3051175" cy="517525"/>
            <a:chOff x="0" y="0"/>
            <a:chExt cx="2985" cy="506"/>
          </a:xfrm>
        </p:grpSpPr>
        <p:graphicFrame>
          <p:nvGraphicFramePr>
            <p:cNvPr id="48138" name="Object 36"/>
            <p:cNvGraphicFramePr>
              <a:graphicFrameLocks noChangeAspect="1"/>
            </p:cNvGraphicFramePr>
            <p:nvPr/>
          </p:nvGraphicFramePr>
          <p:xfrm>
            <a:off x="0" y="21"/>
            <a:ext cx="1499" cy="485"/>
          </p:xfrm>
          <a:graphic>
            <a:graphicData uri="http://schemas.openxmlformats.org/presentationml/2006/ole">
              <mc:AlternateContent xmlns:mc="http://schemas.openxmlformats.org/markup-compatibility/2006">
                <mc:Choice xmlns:v="urn:schemas-microsoft-com:vml" Requires="v">
                  <p:oleObj spid="_x0000_s79087" r:id="rId8" imgW="806400" imgH="230400" progId="Equation.3">
                    <p:embed/>
                  </p:oleObj>
                </mc:Choice>
                <mc:Fallback>
                  <p:oleObj r:id="rId8" imgW="806400" imgH="230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1"/>
                          <a:ext cx="1499"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9" name="Object 37"/>
            <p:cNvGraphicFramePr>
              <a:graphicFrameLocks noChangeAspect="1"/>
            </p:cNvGraphicFramePr>
            <p:nvPr/>
          </p:nvGraphicFramePr>
          <p:xfrm>
            <a:off x="1584" y="0"/>
            <a:ext cx="1401" cy="506"/>
          </p:xfrm>
          <a:graphic>
            <a:graphicData uri="http://schemas.openxmlformats.org/presentationml/2006/ole">
              <mc:AlternateContent xmlns:mc="http://schemas.openxmlformats.org/markup-compatibility/2006">
                <mc:Choice xmlns:v="urn:schemas-microsoft-com:vml" Requires="v">
                  <p:oleObj spid="_x0000_s79088" r:id="rId10" imgW="819200" imgH="230400" progId="Equation.3">
                    <p:embed/>
                  </p:oleObj>
                </mc:Choice>
                <mc:Fallback>
                  <p:oleObj r:id="rId10" imgW="819200" imgH="230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4" y="0"/>
                          <a:ext cx="1401" cy="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2502" name="Object 38"/>
          <p:cNvGraphicFramePr>
            <a:graphicFrameLocks noChangeAspect="1"/>
          </p:cNvGraphicFramePr>
          <p:nvPr/>
        </p:nvGraphicFramePr>
        <p:xfrm>
          <a:off x="3924300" y="2420938"/>
          <a:ext cx="1727200" cy="684212"/>
        </p:xfrm>
        <a:graphic>
          <a:graphicData uri="http://schemas.openxmlformats.org/presentationml/2006/ole">
            <mc:AlternateContent xmlns:mc="http://schemas.openxmlformats.org/markup-compatibility/2006">
              <mc:Choice xmlns:v="urn:schemas-microsoft-com:vml" Requires="v">
                <p:oleObj spid="_x0000_s79089" r:id="rId12" imgW="780117" imgH="268565" progId="Equation.3">
                  <p:embed/>
                </p:oleObj>
              </mc:Choice>
              <mc:Fallback>
                <p:oleObj r:id="rId12" imgW="780117" imgH="26856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4300" y="2420938"/>
                        <a:ext cx="1727200"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52688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2496"/>
                                        </p:tgtEl>
                                        <p:attrNameLst>
                                          <p:attrName>style.visibility</p:attrName>
                                        </p:attrNameLst>
                                      </p:cBhvr>
                                      <p:to>
                                        <p:strVal val="visible"/>
                                      </p:to>
                                    </p:set>
                                    <p:animEffect transition="in" filter="dissolve">
                                      <p:cBhvr>
                                        <p:cTn id="7" dur="500"/>
                                        <p:tgtEl>
                                          <p:spTgt spid="6249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2466"/>
                                        </p:tgtEl>
                                        <p:attrNameLst>
                                          <p:attrName>style.visibility</p:attrName>
                                        </p:attrNameLst>
                                      </p:cBhvr>
                                      <p:to>
                                        <p:strVal val="visible"/>
                                      </p:to>
                                    </p:set>
                                    <p:animEffect transition="in" filter="wipe(left)">
                                      <p:cBhvr>
                                        <p:cTn id="11" dur="500"/>
                                        <p:tgtEl>
                                          <p:spTgt spid="62466"/>
                                        </p:tgtEl>
                                      </p:cBhvr>
                                    </p:animEffect>
                                  </p:childTnLst>
                                </p:cTn>
                              </p:par>
                            </p:childTnLst>
                          </p:cTn>
                        </p:par>
                        <p:par>
                          <p:cTn id="12" fill="hold" nodeType="afterGroup">
                            <p:stCondLst>
                              <p:cond delay="1000"/>
                            </p:stCondLst>
                            <p:childTnLst>
                              <p:par>
                                <p:cTn id="13" presetID="22" presetClass="entr" presetSubtype="1" fill="hold" nodeType="afterEffect">
                                  <p:stCondLst>
                                    <p:cond delay="5000"/>
                                  </p:stCondLst>
                                  <p:childTnLst>
                                    <p:set>
                                      <p:cBhvr>
                                        <p:cTn id="14" dur="1" fill="hold">
                                          <p:stCondLst>
                                            <p:cond delay="0"/>
                                          </p:stCondLst>
                                        </p:cTn>
                                        <p:tgtEl>
                                          <p:spTgt spid="62497"/>
                                        </p:tgtEl>
                                        <p:attrNameLst>
                                          <p:attrName>style.visibility</p:attrName>
                                        </p:attrNameLst>
                                      </p:cBhvr>
                                      <p:to>
                                        <p:strVal val="visible"/>
                                      </p:to>
                                    </p:set>
                                    <p:animEffect transition="in" filter="wipe(up)">
                                      <p:cBhvr>
                                        <p:cTn id="15" dur="500"/>
                                        <p:tgtEl>
                                          <p:spTgt spid="624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2502"/>
                                        </p:tgtEl>
                                        <p:attrNameLst>
                                          <p:attrName>style.visibility</p:attrName>
                                        </p:attrNameLst>
                                      </p:cBhvr>
                                      <p:to>
                                        <p:strVal val="visible"/>
                                      </p:to>
                                    </p:set>
                                    <p:animEffect transition="in" filter="wipe(up)">
                                      <p:cBhvr>
                                        <p:cTn id="20" dur="500"/>
                                        <p:tgtEl>
                                          <p:spTgt spid="625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62499"/>
                                        </p:tgtEl>
                                        <p:attrNameLst>
                                          <p:attrName>style.visibility</p:attrName>
                                        </p:attrNameLst>
                                      </p:cBhvr>
                                      <p:to>
                                        <p:strVal val="visible"/>
                                      </p:to>
                                    </p:set>
                                    <p:animEffect transition="in" filter="wipe(up)">
                                      <p:cBhvr>
                                        <p:cTn id="25" dur="500"/>
                                        <p:tgtEl>
                                          <p:spTgt spid="62499"/>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62498"/>
                                        </p:tgtEl>
                                        <p:attrNameLst>
                                          <p:attrName>style.visibility</p:attrName>
                                        </p:attrNameLst>
                                      </p:cBhvr>
                                      <p:to>
                                        <p:strVal val="visible"/>
                                      </p:to>
                                    </p:set>
                                    <p:animEffect transition="in" filter="wipe(up)">
                                      <p:cBhvr>
                                        <p:cTn id="29" dur="500"/>
                                        <p:tgtEl>
                                          <p:spTgt spid="62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9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50825" y="358775"/>
            <a:ext cx="8642350"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just" eaLnBrk="1" hangingPunct="1">
              <a:lnSpc>
                <a:spcPct val="115000"/>
              </a:lnSpc>
              <a:spcBef>
                <a:spcPct val="0"/>
              </a:spcBef>
              <a:buFontTx/>
              <a:buNone/>
            </a:pPr>
            <a:r>
              <a:rPr lang="zh-CN" altLang="en-US" b="1" dirty="0">
                <a:solidFill>
                  <a:srgbClr val="FF0000"/>
                </a:solidFill>
                <a:latin typeface="Times New Roman" panose="02020603050405020304" pitchFamily="18" charset="0"/>
                <a:cs typeface="Times New Roman" panose="02020603050405020304" pitchFamily="18" charset="0"/>
              </a:rPr>
              <a:t>例13'14' </a:t>
            </a:r>
            <a:r>
              <a:rPr lang="zh-CN" altLang="en-US" dirty="0">
                <a:latin typeface="Times New Roman" panose="02020603050405020304" pitchFamily="18" charset="0"/>
                <a:cs typeface="Times New Roman" panose="02020603050405020304" pitchFamily="18" charset="0"/>
              </a:rPr>
              <a:t>设两系统都是由</a:t>
            </a:r>
            <a:r>
              <a:rPr lang="zh-CN" altLang="en-US"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4 个元件组成,每个元件的寿命服从平均寿命为</a:t>
            </a:r>
            <a:r>
              <a:rPr lang="el-GR" altLang="en-US" i="1" dirty="0">
                <a:solidFill>
                  <a:srgbClr val="0000FF"/>
                </a:solidFill>
                <a:latin typeface="Times New Roman" panose="02020603050405020304" pitchFamily="18" charset="0"/>
                <a:cs typeface="Times New Roman" panose="02020603050405020304" pitchFamily="18" charset="0"/>
              </a:rPr>
              <a:t>θ</a:t>
            </a:r>
            <a:r>
              <a:rPr lang="zh-CN" altLang="en-US" baseline="-25000" dirty="0">
                <a:solidFill>
                  <a:srgbClr val="0000FF"/>
                </a:solidFill>
                <a:latin typeface="Times New Roman" panose="02020603050405020304" pitchFamily="18" charset="0"/>
                <a:cs typeface="Times New Roman" panose="02020603050405020304" pitchFamily="18" charset="0"/>
              </a:rPr>
              <a:t>a1</a:t>
            </a:r>
            <a:r>
              <a:rPr lang="zh-CN" altLang="en-US" dirty="0">
                <a:solidFill>
                  <a:srgbClr val="0000FF"/>
                </a:solidFill>
                <a:latin typeface="Times New Roman" panose="02020603050405020304" pitchFamily="18" charset="0"/>
                <a:cs typeface="Times New Roman" panose="02020603050405020304" pitchFamily="18" charset="0"/>
              </a:rPr>
              <a:t>, </a:t>
            </a:r>
            <a:r>
              <a:rPr lang="el-GR" altLang="en-US" i="1" dirty="0">
                <a:solidFill>
                  <a:srgbClr val="0000FF"/>
                </a:solidFill>
                <a:latin typeface="Times New Roman" panose="02020603050405020304" pitchFamily="18" charset="0"/>
                <a:cs typeface="Times New Roman" panose="02020603050405020304" pitchFamily="18" charset="0"/>
              </a:rPr>
              <a:t>θ</a:t>
            </a:r>
            <a:r>
              <a:rPr lang="zh-CN" altLang="en-US" baseline="-25000" dirty="0">
                <a:solidFill>
                  <a:srgbClr val="0000FF"/>
                </a:solidFill>
                <a:latin typeface="Times New Roman" panose="02020603050405020304" pitchFamily="18" charset="0"/>
                <a:cs typeface="Times New Roman" panose="02020603050405020304" pitchFamily="18" charset="0"/>
              </a:rPr>
              <a:t>a2</a:t>
            </a:r>
            <a:r>
              <a:rPr lang="zh-CN" altLang="en-US" dirty="0">
                <a:solidFill>
                  <a:srgbClr val="0000FF"/>
                </a:solidFill>
                <a:latin typeface="Times New Roman" panose="02020603050405020304" pitchFamily="18" charset="0"/>
                <a:cs typeface="Times New Roman" panose="02020603050405020304" pitchFamily="18" charset="0"/>
              </a:rPr>
              <a:t>, </a:t>
            </a:r>
            <a:r>
              <a:rPr lang="el-GR" altLang="en-US" i="1" dirty="0">
                <a:solidFill>
                  <a:srgbClr val="0000FF"/>
                </a:solidFill>
                <a:latin typeface="Times New Roman" panose="02020603050405020304" pitchFamily="18" charset="0"/>
                <a:cs typeface="Times New Roman" panose="02020603050405020304" pitchFamily="18" charset="0"/>
              </a:rPr>
              <a:t>θ</a:t>
            </a:r>
            <a:r>
              <a:rPr lang="zh-CN" altLang="en-US" baseline="-25000" dirty="0">
                <a:solidFill>
                  <a:srgbClr val="0000FF"/>
                </a:solidFill>
                <a:latin typeface="Times New Roman" panose="02020603050405020304" pitchFamily="18" charset="0"/>
                <a:cs typeface="Times New Roman" panose="02020603050405020304" pitchFamily="18" charset="0"/>
              </a:rPr>
              <a:t>b1</a:t>
            </a:r>
            <a:r>
              <a:rPr lang="zh-CN" altLang="en-US" dirty="0">
                <a:solidFill>
                  <a:srgbClr val="0000FF"/>
                </a:solidFill>
                <a:latin typeface="Times New Roman" panose="02020603050405020304" pitchFamily="18" charset="0"/>
                <a:cs typeface="Times New Roman" panose="02020603050405020304" pitchFamily="18" charset="0"/>
              </a:rPr>
              <a:t>, </a:t>
            </a:r>
            <a:r>
              <a:rPr lang="el-GR" altLang="en-US" i="1" dirty="0">
                <a:solidFill>
                  <a:srgbClr val="0000FF"/>
                </a:solidFill>
                <a:latin typeface="Times New Roman" panose="02020603050405020304" pitchFamily="18" charset="0"/>
                <a:cs typeface="Times New Roman" panose="02020603050405020304" pitchFamily="18" charset="0"/>
              </a:rPr>
              <a:t>θ</a:t>
            </a:r>
            <a:r>
              <a:rPr lang="zh-CN" altLang="en-US" baseline="-25000" dirty="0">
                <a:solidFill>
                  <a:srgbClr val="0000FF"/>
                </a:solidFill>
                <a:latin typeface="Times New Roman" panose="02020603050405020304" pitchFamily="18" charset="0"/>
                <a:cs typeface="Times New Roman" panose="02020603050405020304" pitchFamily="18" charset="0"/>
              </a:rPr>
              <a:t>b2</a:t>
            </a:r>
            <a:r>
              <a:rPr lang="zh-CN" altLang="en-US" dirty="0">
                <a:solidFill>
                  <a:srgbClr val="0000FF"/>
                </a:solidFill>
                <a:latin typeface="Times New Roman" panose="02020603050405020304" pitchFamily="18" charset="0"/>
                <a:cs typeface="Times New Roman" panose="02020603050405020304" pitchFamily="18" charset="0"/>
              </a:rPr>
              <a:t>的指数分布</a:t>
            </a:r>
            <a:r>
              <a:rPr lang="zh-CN" altLang="en-US" dirty="0">
                <a:latin typeface="Times New Roman" panose="02020603050405020304" pitchFamily="18" charset="0"/>
                <a:cs typeface="Times New Roman" panose="02020603050405020304" pitchFamily="18" charset="0"/>
              </a:rPr>
              <a:t>，每个元件是否正常工作相互独立.两系统的连接方式如下图所示，求两系统寿命大于T=100的概率.</a:t>
            </a:r>
          </a:p>
        </p:txBody>
      </p:sp>
      <p:sp>
        <p:nvSpPr>
          <p:cNvPr id="49157" name="Text Box 3"/>
          <p:cNvSpPr txBox="1">
            <a:spLocks noChangeArrowheads="1"/>
          </p:cNvSpPr>
          <p:nvPr/>
        </p:nvSpPr>
        <p:spPr bwMode="auto">
          <a:xfrm>
            <a:off x="2309321" y="1556792"/>
            <a:ext cx="6583854"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function Rguji=liti213(t,thetaa1,thetaa2,thetab1,thetab2,mm)</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%t 是要求系统生存的寿命%thetaa1 是元件A1的数学期望</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%thetaa2 是元件A2的数学期望%thetab1 是元件B1的数学期望 </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%thetab2 是元件B2的数学期望%mm 是随机实验次数</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frq=0;randnuma1 = exprnd(thetaa1,1,mm);</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randnuma2 = exprnd(thetaa2,1,mm);</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randnumb1 = exprnd(thetab1,1,mm);</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randnumb2 = exprnd(thetab2,1,mm);</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for ii=1:mm</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    if (randnuma1(1,ii)&gt;t)&amp;(randnuma2(1,ii)&gt;t)        pass1=1;</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    else         pass1=0;</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    end </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    if (randnumb1(1,ii)&gt;t)&amp;(randnumb2(1,ii)&gt;t)         pass2=1;</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    else        pass2=0;</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    end </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    if (pass1+pass2)&gt;=1        frq=frq+1;</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    end    </a:t>
            </a:r>
          </a:p>
          <a:p>
            <a:pPr eaLnBrk="1" hangingPunct="1">
              <a:spcBef>
                <a:spcPct val="0"/>
              </a:spcBef>
              <a:buFontTx/>
              <a:buNone/>
            </a:pPr>
            <a:r>
              <a:rPr lang="zh-CN" altLang="en-US" sz="1800" dirty="0">
                <a:solidFill>
                  <a:srgbClr val="0000FF"/>
                </a:solidFill>
                <a:latin typeface="Arial" panose="020B0604020202020204" pitchFamily="34" charset="0"/>
                <a:ea typeface="宋体" panose="02010600030101010101" pitchFamily="2" charset="-122"/>
              </a:rPr>
              <a:t>end,Rguji=frq/mm</a:t>
            </a:r>
          </a:p>
        </p:txBody>
      </p:sp>
      <p:sp>
        <p:nvSpPr>
          <p:cNvPr id="49158" name="Text Box 4"/>
          <p:cNvSpPr txBox="1">
            <a:spLocks noChangeArrowheads="1"/>
          </p:cNvSpPr>
          <p:nvPr/>
        </p:nvSpPr>
        <p:spPr bwMode="auto">
          <a:xfrm>
            <a:off x="385763" y="2941638"/>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en-US" b="1" dirty="0">
                <a:solidFill>
                  <a:srgbClr val="0000FF"/>
                </a:solidFill>
                <a:latin typeface="Arial" panose="020B0604020202020204" pitchFamily="34" charset="0"/>
                <a:ea typeface="宋体" panose="02010600030101010101" pitchFamily="2" charset="-122"/>
              </a:rPr>
              <a:t>系统1：</a:t>
            </a:r>
          </a:p>
        </p:txBody>
      </p:sp>
    </p:spTree>
    <p:extLst>
      <p:ext uri="{BB962C8B-B14F-4D97-AF65-F5344CB8AC3E}">
        <p14:creationId xmlns:p14="http://schemas.microsoft.com/office/powerpoint/2010/main" val="31142215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ipe(up)">
                                      <p:cBhvr>
                                        <p:cTn id="7" dur="5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91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9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49157" grpId="0"/>
      <p:bldP spid="491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rrowheads="1"/>
          </p:cNvSpPr>
          <p:nvPr>
            <p:ph type="body" idx="1"/>
          </p:nvPr>
        </p:nvSpPr>
        <p:spPr>
          <a:xfrm>
            <a:off x="251520" y="1123950"/>
            <a:ext cx="8568952" cy="5445125"/>
          </a:xfrm>
        </p:spPr>
        <p:txBody>
          <a:bodyPr>
            <a:normAutofit fontScale="85000" lnSpcReduction="20000"/>
          </a:bodyPr>
          <a:lstStyle/>
          <a:p>
            <a:pPr eaLnBrk="1" hangingPunct="1">
              <a:lnSpc>
                <a:spcPct val="90000"/>
              </a:lnSpc>
              <a:buFontTx/>
              <a:buNone/>
            </a:pPr>
            <a:r>
              <a:rPr lang="zh-CN" altLang="en-US" sz="1800" dirty="0" smtClean="0">
                <a:solidFill>
                  <a:srgbClr val="0000FF"/>
                </a:solidFill>
              </a:rPr>
              <a:t>function Rguji=liti214(t,thetaa1,thetaa2,thetab1,thetab2,mm)</a:t>
            </a:r>
          </a:p>
          <a:p>
            <a:pPr algn="l" eaLnBrk="1" hangingPunct="1">
              <a:lnSpc>
                <a:spcPct val="90000"/>
              </a:lnSpc>
              <a:buFontTx/>
              <a:buNone/>
            </a:pPr>
            <a:r>
              <a:rPr lang="zh-CN" altLang="en-US" sz="1800" dirty="0" smtClean="0">
                <a:solidFill>
                  <a:srgbClr val="0000FF"/>
                </a:solidFill>
              </a:rPr>
              <a:t>%t 是要求系统生存的寿命  %thetaa1 是元件A1的数学期望  %thetaa2 是元件A2的数学期望              %thetab1 是元件B1的数学期望 %thetab2 是元件B2的数学期望%mm 是随机实验次数</a:t>
            </a:r>
          </a:p>
          <a:p>
            <a:pPr eaLnBrk="1" hangingPunct="1">
              <a:lnSpc>
                <a:spcPct val="90000"/>
              </a:lnSpc>
              <a:buFontTx/>
              <a:buNone/>
            </a:pPr>
            <a:r>
              <a:rPr lang="zh-CN" altLang="en-US" sz="1800" dirty="0" smtClean="0">
                <a:solidFill>
                  <a:srgbClr val="0000FF"/>
                </a:solidFill>
              </a:rPr>
              <a:t>frq=0;randnuma1 = exprnd(thetaa1,1,mm);</a:t>
            </a:r>
          </a:p>
          <a:p>
            <a:pPr eaLnBrk="1" hangingPunct="1">
              <a:lnSpc>
                <a:spcPct val="90000"/>
              </a:lnSpc>
              <a:buFontTx/>
              <a:buNone/>
            </a:pPr>
            <a:r>
              <a:rPr lang="zh-CN" altLang="en-US" sz="1800" dirty="0" smtClean="0">
                <a:solidFill>
                  <a:srgbClr val="0000FF"/>
                </a:solidFill>
              </a:rPr>
              <a:t>randnuma2 = exprnd(thetaa2,1,mm);</a:t>
            </a:r>
          </a:p>
          <a:p>
            <a:pPr eaLnBrk="1" hangingPunct="1">
              <a:lnSpc>
                <a:spcPct val="90000"/>
              </a:lnSpc>
              <a:buFontTx/>
              <a:buNone/>
            </a:pPr>
            <a:r>
              <a:rPr lang="zh-CN" altLang="en-US" sz="1800" dirty="0" smtClean="0">
                <a:solidFill>
                  <a:srgbClr val="0000FF"/>
                </a:solidFill>
              </a:rPr>
              <a:t>randnumb1 = exprnd(thetab1,1,mm);</a:t>
            </a:r>
          </a:p>
          <a:p>
            <a:pPr eaLnBrk="1" hangingPunct="1">
              <a:lnSpc>
                <a:spcPct val="90000"/>
              </a:lnSpc>
              <a:buFontTx/>
              <a:buNone/>
            </a:pPr>
            <a:r>
              <a:rPr lang="zh-CN" altLang="en-US" sz="1800" dirty="0" smtClean="0">
                <a:solidFill>
                  <a:srgbClr val="0000FF"/>
                </a:solidFill>
              </a:rPr>
              <a:t>randnumb2 = exprnd(thetab2,1,mm);</a:t>
            </a:r>
          </a:p>
          <a:p>
            <a:pPr eaLnBrk="1" hangingPunct="1">
              <a:lnSpc>
                <a:spcPct val="90000"/>
              </a:lnSpc>
              <a:buFontTx/>
              <a:buNone/>
            </a:pPr>
            <a:r>
              <a:rPr lang="zh-CN" altLang="en-US" sz="1800" dirty="0" smtClean="0">
                <a:solidFill>
                  <a:srgbClr val="0000FF"/>
                </a:solidFill>
              </a:rPr>
              <a:t>for ii=1:mm</a:t>
            </a:r>
          </a:p>
          <a:p>
            <a:pPr eaLnBrk="1" hangingPunct="1">
              <a:lnSpc>
                <a:spcPct val="90000"/>
              </a:lnSpc>
              <a:buFontTx/>
              <a:buNone/>
            </a:pPr>
            <a:r>
              <a:rPr lang="zh-CN" altLang="en-US" sz="1800" dirty="0" smtClean="0">
                <a:solidFill>
                  <a:srgbClr val="0000FF"/>
                </a:solidFill>
              </a:rPr>
              <a:t>    if (randnuma1(1,ii)&gt;t)|(randnumb1(1,ii)&gt;t)   pass1=1;</a:t>
            </a:r>
          </a:p>
          <a:p>
            <a:pPr eaLnBrk="1" hangingPunct="1">
              <a:lnSpc>
                <a:spcPct val="90000"/>
              </a:lnSpc>
              <a:buFontTx/>
              <a:buNone/>
            </a:pPr>
            <a:r>
              <a:rPr lang="zh-CN" altLang="en-US" sz="1800" dirty="0" smtClean="0">
                <a:solidFill>
                  <a:srgbClr val="0000FF"/>
                </a:solidFill>
              </a:rPr>
              <a:t>    else        pass1=0;</a:t>
            </a:r>
          </a:p>
          <a:p>
            <a:pPr eaLnBrk="1" hangingPunct="1">
              <a:lnSpc>
                <a:spcPct val="90000"/>
              </a:lnSpc>
              <a:buFontTx/>
              <a:buNone/>
            </a:pPr>
            <a:r>
              <a:rPr lang="zh-CN" altLang="en-US" sz="1800" dirty="0" smtClean="0">
                <a:solidFill>
                  <a:srgbClr val="0000FF"/>
                </a:solidFill>
              </a:rPr>
              <a:t>    end </a:t>
            </a:r>
          </a:p>
          <a:p>
            <a:pPr eaLnBrk="1" hangingPunct="1">
              <a:lnSpc>
                <a:spcPct val="90000"/>
              </a:lnSpc>
              <a:buFontTx/>
              <a:buNone/>
            </a:pPr>
            <a:r>
              <a:rPr lang="zh-CN" altLang="en-US" sz="1800" dirty="0" smtClean="0">
                <a:solidFill>
                  <a:srgbClr val="0000FF"/>
                </a:solidFill>
              </a:rPr>
              <a:t>    if (randnuma2(1,ii)&gt;t)|(randnumb2(1,ii)&gt;t)    pass2=1;</a:t>
            </a:r>
          </a:p>
          <a:p>
            <a:pPr eaLnBrk="1" hangingPunct="1">
              <a:lnSpc>
                <a:spcPct val="90000"/>
              </a:lnSpc>
              <a:buFontTx/>
              <a:buNone/>
            </a:pPr>
            <a:r>
              <a:rPr lang="zh-CN" altLang="en-US" sz="1800" dirty="0" smtClean="0">
                <a:solidFill>
                  <a:srgbClr val="0000FF"/>
                </a:solidFill>
              </a:rPr>
              <a:t>    else        pass2=0;</a:t>
            </a:r>
          </a:p>
          <a:p>
            <a:pPr eaLnBrk="1" hangingPunct="1">
              <a:lnSpc>
                <a:spcPct val="90000"/>
              </a:lnSpc>
              <a:buFontTx/>
              <a:buNone/>
            </a:pPr>
            <a:r>
              <a:rPr lang="zh-CN" altLang="en-US" sz="1800" dirty="0" smtClean="0">
                <a:solidFill>
                  <a:srgbClr val="0000FF"/>
                </a:solidFill>
              </a:rPr>
              <a:t>    end </a:t>
            </a:r>
          </a:p>
          <a:p>
            <a:pPr eaLnBrk="1" hangingPunct="1">
              <a:lnSpc>
                <a:spcPct val="90000"/>
              </a:lnSpc>
              <a:buFontTx/>
              <a:buNone/>
            </a:pPr>
            <a:r>
              <a:rPr lang="zh-CN" altLang="en-US" sz="1800" dirty="0" smtClean="0">
                <a:solidFill>
                  <a:srgbClr val="0000FF"/>
                </a:solidFill>
              </a:rPr>
              <a:t>    if (pass1*pass2)==1        frq=frq+1;</a:t>
            </a:r>
          </a:p>
          <a:p>
            <a:pPr eaLnBrk="1" hangingPunct="1">
              <a:lnSpc>
                <a:spcPct val="90000"/>
              </a:lnSpc>
              <a:buFontTx/>
              <a:buNone/>
            </a:pPr>
            <a:r>
              <a:rPr lang="zh-CN" altLang="en-US" sz="1800" dirty="0" smtClean="0">
                <a:solidFill>
                  <a:srgbClr val="0000FF"/>
                </a:solidFill>
              </a:rPr>
              <a:t>    end    </a:t>
            </a:r>
          </a:p>
          <a:p>
            <a:pPr eaLnBrk="1" hangingPunct="1">
              <a:lnSpc>
                <a:spcPct val="90000"/>
              </a:lnSpc>
              <a:buFontTx/>
              <a:buNone/>
            </a:pPr>
            <a:r>
              <a:rPr lang="zh-CN" altLang="en-US" sz="1800" dirty="0" smtClean="0">
                <a:solidFill>
                  <a:srgbClr val="0000FF"/>
                </a:solidFill>
              </a:rPr>
              <a:t>end</a:t>
            </a:r>
          </a:p>
          <a:p>
            <a:pPr eaLnBrk="1" hangingPunct="1">
              <a:lnSpc>
                <a:spcPct val="90000"/>
              </a:lnSpc>
              <a:buFontTx/>
              <a:buNone/>
            </a:pPr>
            <a:r>
              <a:rPr lang="zh-CN" altLang="en-US" sz="1800" dirty="0" smtClean="0">
                <a:solidFill>
                  <a:srgbClr val="0000FF"/>
                </a:solidFill>
              </a:rPr>
              <a:t>Rguji=frq/mm</a:t>
            </a:r>
          </a:p>
        </p:txBody>
      </p:sp>
      <p:sp>
        <p:nvSpPr>
          <p:cNvPr id="50181" name="Text Box 3"/>
          <p:cNvSpPr txBox="1">
            <a:spLocks noChangeArrowheads="1"/>
          </p:cNvSpPr>
          <p:nvPr/>
        </p:nvSpPr>
        <p:spPr bwMode="auto">
          <a:xfrm>
            <a:off x="107950" y="549275"/>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en-US" b="1" dirty="0">
                <a:solidFill>
                  <a:srgbClr val="FF0000"/>
                </a:solidFill>
                <a:latin typeface="Arial" panose="020B0604020202020204" pitchFamily="34" charset="0"/>
                <a:ea typeface="宋体" panose="02010600030101010101" pitchFamily="2" charset="-122"/>
              </a:rPr>
              <a:t>系统2：</a:t>
            </a:r>
          </a:p>
        </p:txBody>
      </p:sp>
    </p:spTree>
    <p:extLst>
      <p:ext uri="{BB962C8B-B14F-4D97-AF65-F5344CB8AC3E}">
        <p14:creationId xmlns:p14="http://schemas.microsoft.com/office/powerpoint/2010/main" val="3343137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8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8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18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18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8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18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18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8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80">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80">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180">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180">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180">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180">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180">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18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1" y="2470529"/>
            <a:ext cx="5196048"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en-US" altLang="zh-CN" sz="2800" kern="0" dirty="0" smtClean="0">
                <a:solidFill>
                  <a:prstClr val="white"/>
                </a:solidFill>
                <a:latin typeface="微软雅黑" panose="020B0503020204020204" pitchFamily="34" charset="-122"/>
                <a:ea typeface="微软雅黑" panose="020B0503020204020204" pitchFamily="34" charset="-122"/>
              </a:rPr>
              <a:t>2.4 </a:t>
            </a:r>
            <a:r>
              <a:rPr lang="zh-CN" altLang="en-US" sz="2800" kern="0" dirty="0" smtClean="0">
                <a:solidFill>
                  <a:prstClr val="white"/>
                </a:solidFill>
                <a:latin typeface="微软雅黑" panose="020B0503020204020204" pitchFamily="34" charset="-122"/>
                <a:ea typeface="微软雅黑" panose="020B0503020204020204" pitchFamily="34" charset="-122"/>
              </a:rPr>
              <a:t>报童的诀窍</a:t>
            </a:r>
            <a:endParaRPr lang="zh-CN" altLang="en-US" sz="2800" kern="0" dirty="0">
              <a:solidFill>
                <a:prstClr val="white"/>
              </a:solidFill>
              <a:latin typeface="微软雅黑" panose="020B0503020204020204" pitchFamily="34" charset="-122"/>
              <a:ea typeface="微软雅黑" panose="020B0503020204020204" pitchFamily="34" charset="-122"/>
            </a:endParaRP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22239"/>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2</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6693868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457200" y="188913"/>
            <a:ext cx="8229600" cy="777875"/>
          </a:xfrm>
        </p:spPr>
        <p:txBody>
          <a:bodyPr/>
          <a:lstStyle/>
          <a:p>
            <a:pPr eaLnBrk="1" hangingPunct="1"/>
            <a:r>
              <a:rPr lang="zh-CN" altLang="en-US" dirty="0">
                <a:latin typeface="微软雅黑" panose="020B0503020204020204" pitchFamily="34" charset="-122"/>
              </a:rPr>
              <a:t>报童的诀窍</a:t>
            </a:r>
            <a:endParaRPr lang="zh-CN" altLang="en-US" b="0" dirty="0" smtClean="0">
              <a:latin typeface="微软雅黑" panose="020B0503020204020204" pitchFamily="34" charset="-122"/>
            </a:endParaRPr>
          </a:p>
        </p:txBody>
      </p:sp>
      <p:graphicFrame>
        <p:nvGraphicFramePr>
          <p:cNvPr id="8" name="Object 2051"/>
          <p:cNvGraphicFramePr>
            <a:graphicFrameLocks noChangeAspect="1"/>
          </p:cNvGraphicFramePr>
          <p:nvPr>
            <p:extLst>
              <p:ext uri="{D42A27DB-BD31-4B8C-83A1-F6EECF244321}">
                <p14:modId xmlns:p14="http://schemas.microsoft.com/office/powerpoint/2010/main" val="656611116"/>
              </p:ext>
            </p:extLst>
          </p:nvPr>
        </p:nvGraphicFramePr>
        <p:xfrm>
          <a:off x="7640762" y="1481956"/>
          <a:ext cx="844550" cy="977900"/>
        </p:xfrm>
        <a:graphic>
          <a:graphicData uri="http://schemas.openxmlformats.org/presentationml/2006/ole">
            <mc:AlternateContent xmlns:mc="http://schemas.openxmlformats.org/markup-compatibility/2006">
              <mc:Choice xmlns:v="urn:schemas-microsoft-com:vml" Requires="v">
                <p:oleObj spid="_x0000_s59571" name="Clip" r:id="rId3" imgW="3212280" imgH="3935520" progId="MS_ClipArt_Gallery.2">
                  <p:embed/>
                </p:oleObj>
              </mc:Choice>
              <mc:Fallback>
                <p:oleObj name="Clip" r:id="rId3" imgW="3212280" imgH="393552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762" y="1481956"/>
                        <a:ext cx="84455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2052"/>
          <p:cNvSpPr txBox="1">
            <a:spLocks noChangeArrowheads="1"/>
          </p:cNvSpPr>
          <p:nvPr/>
        </p:nvSpPr>
        <p:spPr bwMode="auto">
          <a:xfrm>
            <a:off x="179512" y="1437928"/>
            <a:ext cx="432048" cy="707886"/>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问题</a:t>
            </a:r>
          </a:p>
        </p:txBody>
      </p:sp>
      <p:sp>
        <p:nvSpPr>
          <p:cNvPr id="10" name="Text Box 2053"/>
          <p:cNvSpPr txBox="1">
            <a:spLocks noChangeArrowheads="1"/>
          </p:cNvSpPr>
          <p:nvPr/>
        </p:nvSpPr>
        <p:spPr bwMode="auto">
          <a:xfrm>
            <a:off x="941512" y="980728"/>
            <a:ext cx="7543800" cy="40011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报童售报：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零售价</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&gt;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购进价</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&gt;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退回价</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1" name="Text Box 2054"/>
          <p:cNvSpPr txBox="1">
            <a:spLocks noChangeArrowheads="1"/>
          </p:cNvSpPr>
          <p:nvPr/>
        </p:nvSpPr>
        <p:spPr bwMode="auto">
          <a:xfrm>
            <a:off x="941512" y="1590328"/>
            <a:ext cx="5562600"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售出一份赚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a-b</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；退回一份赔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b-c</a:t>
            </a:r>
            <a:endPar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Text Box 2055"/>
          <p:cNvSpPr txBox="1">
            <a:spLocks noChangeArrowheads="1"/>
          </p:cNvSpPr>
          <p:nvPr/>
        </p:nvSpPr>
        <p:spPr bwMode="auto">
          <a:xfrm>
            <a:off x="941512" y="2199928"/>
            <a:ext cx="5373688" cy="40011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每天</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购进多少份可使收入最大？</a:t>
            </a:r>
          </a:p>
        </p:txBody>
      </p:sp>
      <p:sp>
        <p:nvSpPr>
          <p:cNvPr id="13" name="Text Box 2056"/>
          <p:cNvSpPr txBox="1">
            <a:spLocks noChangeArrowheads="1"/>
          </p:cNvSpPr>
          <p:nvPr/>
        </p:nvSpPr>
        <p:spPr bwMode="auto">
          <a:xfrm>
            <a:off x="179512" y="3190528"/>
            <a:ext cx="432048" cy="707886"/>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分析</a:t>
            </a:r>
          </a:p>
        </p:txBody>
      </p:sp>
      <p:sp>
        <p:nvSpPr>
          <p:cNvPr id="14" name="Text Box 2058"/>
          <p:cNvSpPr txBox="1">
            <a:spLocks noChangeArrowheads="1"/>
          </p:cNvSpPr>
          <p:nvPr/>
        </p:nvSpPr>
        <p:spPr bwMode="auto">
          <a:xfrm>
            <a:off x="941512" y="2823816"/>
            <a:ext cx="5410200" cy="40011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购进太多</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卖不完退回赔钱</a:t>
            </a:r>
          </a:p>
        </p:txBody>
      </p:sp>
      <p:sp>
        <p:nvSpPr>
          <p:cNvPr id="15" name="Text Box 2059"/>
          <p:cNvSpPr txBox="1">
            <a:spLocks noChangeArrowheads="1"/>
          </p:cNvSpPr>
          <p:nvPr/>
        </p:nvSpPr>
        <p:spPr bwMode="auto">
          <a:xfrm>
            <a:off x="941512" y="3419128"/>
            <a:ext cx="4876800" cy="400110"/>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购进太少</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不够销售赚钱少</a:t>
            </a:r>
          </a:p>
        </p:txBody>
      </p:sp>
      <p:sp>
        <p:nvSpPr>
          <p:cNvPr id="16" name="Text Box 2060"/>
          <p:cNvSpPr txBox="1">
            <a:spLocks noChangeArrowheads="1"/>
          </p:cNvSpPr>
          <p:nvPr/>
        </p:nvSpPr>
        <p:spPr bwMode="auto">
          <a:xfrm>
            <a:off x="957041" y="4012274"/>
            <a:ext cx="3810000" cy="40011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应</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根据需求确定购进量</a:t>
            </a:r>
          </a:p>
        </p:txBody>
      </p:sp>
      <p:sp>
        <p:nvSpPr>
          <p:cNvPr id="17" name="Text Box 2061"/>
          <p:cNvSpPr txBox="1">
            <a:spLocks noChangeArrowheads="1"/>
          </p:cNvSpPr>
          <p:nvPr/>
        </p:nvSpPr>
        <p:spPr bwMode="auto">
          <a:xfrm>
            <a:off x="957041" y="4572284"/>
            <a:ext cx="3505200"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每天需求量是随机的</a:t>
            </a:r>
          </a:p>
        </p:txBody>
      </p:sp>
      <p:sp>
        <p:nvSpPr>
          <p:cNvPr id="18" name="Text Box 2067"/>
          <p:cNvSpPr txBox="1">
            <a:spLocks noChangeArrowheads="1"/>
          </p:cNvSpPr>
          <p:nvPr/>
        </p:nvSpPr>
        <p:spPr bwMode="auto">
          <a:xfrm>
            <a:off x="947297" y="5164766"/>
            <a:ext cx="7315200" cy="40011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优化问题的目标函数应是长期的日平均收入</a:t>
            </a:r>
          </a:p>
        </p:txBody>
      </p:sp>
      <p:grpSp>
        <p:nvGrpSpPr>
          <p:cNvPr id="19" name="Group 2071"/>
          <p:cNvGrpSpPr>
            <a:grpSpLocks/>
          </p:cNvGrpSpPr>
          <p:nvPr/>
        </p:nvGrpSpPr>
        <p:grpSpPr bwMode="auto">
          <a:xfrm>
            <a:off x="5107502" y="4547588"/>
            <a:ext cx="3530209" cy="399522"/>
            <a:chOff x="3100" y="3072"/>
            <a:chExt cx="2468" cy="237"/>
          </a:xfrm>
        </p:grpSpPr>
        <p:sp>
          <p:nvSpPr>
            <p:cNvPr id="20" name="Text Box 2064"/>
            <p:cNvSpPr txBox="1">
              <a:spLocks noChangeArrowheads="1"/>
            </p:cNvSpPr>
            <p:nvPr/>
          </p:nvSpPr>
          <p:spPr bwMode="auto">
            <a:xfrm>
              <a:off x="3552" y="3072"/>
              <a:ext cx="2016" cy="237"/>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每天收入是随机的</a:t>
              </a:r>
            </a:p>
          </p:txBody>
        </p:sp>
        <p:sp>
          <p:nvSpPr>
            <p:cNvPr id="21" name="AutoShape 2068"/>
            <p:cNvSpPr>
              <a:spLocks noChangeArrowheads="1"/>
            </p:cNvSpPr>
            <p:nvPr/>
          </p:nvSpPr>
          <p:spPr bwMode="auto">
            <a:xfrm>
              <a:off x="3100" y="3085"/>
              <a:ext cx="384" cy="181"/>
            </a:xfrm>
            <a:prstGeom prst="rightArrow">
              <a:avLst>
                <a:gd name="adj1" fmla="val 50000"/>
                <a:gd name="adj2" fmla="val 25000"/>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2" name="Group 2070"/>
          <p:cNvGrpSpPr>
            <a:grpSpLocks/>
          </p:cNvGrpSpPr>
          <p:nvPr/>
        </p:nvGrpSpPr>
        <p:grpSpPr bwMode="auto">
          <a:xfrm>
            <a:off x="5115329" y="3314221"/>
            <a:ext cx="3522382" cy="400319"/>
            <a:chOff x="3928" y="1968"/>
            <a:chExt cx="1640" cy="469"/>
          </a:xfrm>
        </p:grpSpPr>
        <p:sp>
          <p:nvSpPr>
            <p:cNvPr id="23" name="Text Box 2065"/>
            <p:cNvSpPr txBox="1">
              <a:spLocks noChangeArrowheads="1"/>
            </p:cNvSpPr>
            <p:nvPr/>
          </p:nvSpPr>
          <p:spPr bwMode="auto">
            <a:xfrm>
              <a:off x="4224" y="1968"/>
              <a:ext cx="1344" cy="469"/>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存在一个合适的购进量</a:t>
              </a:r>
            </a:p>
          </p:txBody>
        </p:sp>
        <p:sp>
          <p:nvSpPr>
            <p:cNvPr id="24" name="AutoShape 2069"/>
            <p:cNvSpPr>
              <a:spLocks noChangeArrowheads="1"/>
            </p:cNvSpPr>
            <p:nvPr/>
          </p:nvSpPr>
          <p:spPr bwMode="auto">
            <a:xfrm>
              <a:off x="3928" y="2041"/>
              <a:ext cx="252" cy="324"/>
            </a:xfrm>
            <a:prstGeom prst="rightArrow">
              <a:avLst>
                <a:gd name="adj1" fmla="val 50000"/>
                <a:gd name="adj2"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5" name="Text Box 2072"/>
          <p:cNvSpPr txBox="1">
            <a:spLocks noChangeArrowheads="1"/>
          </p:cNvSpPr>
          <p:nvPr/>
        </p:nvSpPr>
        <p:spPr bwMode="auto">
          <a:xfrm>
            <a:off x="942795" y="5738662"/>
            <a:ext cx="373380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等于每天收入的期望</a:t>
            </a:r>
          </a:p>
        </p:txBody>
      </p:sp>
    </p:spTree>
    <p:extLst>
      <p:ext uri="{BB962C8B-B14F-4D97-AF65-F5344CB8AC3E}">
        <p14:creationId xmlns:p14="http://schemas.microsoft.com/office/powerpoint/2010/main" val="36316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p:bldP spid="11" grpId="0"/>
      <p:bldP spid="12" grpId="0"/>
      <p:bldP spid="13" grpId="0" animBg="1" autoUpdateAnimBg="0"/>
      <p:bldP spid="14" grpId="0"/>
      <p:bldP spid="15" grpId="0"/>
      <p:bldP spid="16" grpId="0"/>
      <p:bldP spid="17" grpId="0"/>
      <p:bldP spid="18" grpId="0" animBg="1"/>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457200" y="188913"/>
            <a:ext cx="8229600" cy="777875"/>
          </a:xfrm>
        </p:spPr>
        <p:txBody>
          <a:bodyPr/>
          <a:lstStyle/>
          <a:p>
            <a:pPr eaLnBrk="1" hangingPunct="1"/>
            <a:r>
              <a:rPr lang="zh-CN" altLang="en-US" dirty="0"/>
              <a:t>报童的诀窍</a:t>
            </a:r>
            <a:endParaRPr lang="zh-CN" altLang="en-US" b="0" dirty="0" smtClean="0"/>
          </a:p>
        </p:txBody>
      </p:sp>
      <p:sp>
        <p:nvSpPr>
          <p:cNvPr id="26" name="Text Box 2"/>
          <p:cNvSpPr txBox="1">
            <a:spLocks noChangeArrowheads="1"/>
          </p:cNvSpPr>
          <p:nvPr/>
        </p:nvSpPr>
        <p:spPr bwMode="auto">
          <a:xfrm>
            <a:off x="352872" y="2376314"/>
            <a:ext cx="474712" cy="707886"/>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建模</a:t>
            </a:r>
          </a:p>
        </p:txBody>
      </p:sp>
      <p:sp>
        <p:nvSpPr>
          <p:cNvPr id="27" name="Text Box 3"/>
          <p:cNvSpPr txBox="1">
            <a:spLocks noChangeArrowheads="1"/>
          </p:cNvSpPr>
          <p:nvPr/>
        </p:nvSpPr>
        <p:spPr bwMode="auto">
          <a:xfrm>
            <a:off x="1333500" y="2126412"/>
            <a:ext cx="5398567" cy="400110"/>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设每天购进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份，日平均收入为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8" name="Text Box 4"/>
          <p:cNvSpPr txBox="1">
            <a:spLocks noChangeArrowheads="1"/>
          </p:cNvSpPr>
          <p:nvPr/>
        </p:nvSpPr>
        <p:spPr bwMode="auto">
          <a:xfrm>
            <a:off x="1321867" y="1028144"/>
            <a:ext cx="5410200" cy="83099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调查需求量的随机</a:t>
            </a:r>
            <a:r>
              <a:rPr lang="zh-CN" altLang="en-US"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规律</a:t>
            </a:r>
            <a:r>
              <a:rPr lang="en-US" altLang="zh-CN"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每天需求量为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的概率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=0,1,2…</a:t>
            </a:r>
          </a:p>
        </p:txBody>
      </p:sp>
      <p:sp>
        <p:nvSpPr>
          <p:cNvPr id="29" name="Text Box 5"/>
          <p:cNvSpPr txBox="1">
            <a:spLocks noChangeArrowheads="1"/>
          </p:cNvSpPr>
          <p:nvPr/>
        </p:nvSpPr>
        <p:spPr bwMode="auto">
          <a:xfrm>
            <a:off x="352872" y="1007605"/>
            <a:ext cx="474712" cy="707886"/>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准备</a:t>
            </a:r>
          </a:p>
        </p:txBody>
      </p:sp>
      <p:graphicFrame>
        <p:nvGraphicFramePr>
          <p:cNvPr id="30" name="Object 6"/>
          <p:cNvGraphicFramePr>
            <a:graphicFrameLocks noChangeAspect="1"/>
          </p:cNvGraphicFramePr>
          <p:nvPr>
            <p:extLst>
              <p:ext uri="{D42A27DB-BD31-4B8C-83A1-F6EECF244321}">
                <p14:modId xmlns:p14="http://schemas.microsoft.com/office/powerpoint/2010/main" val="222261686"/>
              </p:ext>
            </p:extLst>
          </p:nvPr>
        </p:nvGraphicFramePr>
        <p:xfrm>
          <a:off x="7151443" y="1135794"/>
          <a:ext cx="844550" cy="977900"/>
        </p:xfrm>
        <a:graphic>
          <a:graphicData uri="http://schemas.openxmlformats.org/presentationml/2006/ole">
            <mc:AlternateContent xmlns:mc="http://schemas.openxmlformats.org/markup-compatibility/2006">
              <mc:Choice xmlns:v="urn:schemas-microsoft-com:vml" Requires="v">
                <p:oleObj spid="_x0000_s61126" name="Clip" r:id="rId3" imgW="3212280" imgH="3935520" progId="MS_ClipArt_Gallery.2">
                  <p:embed/>
                </p:oleObj>
              </mc:Choice>
              <mc:Fallback>
                <p:oleObj name="Clip" r:id="rId3" imgW="3212280" imgH="393552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443" y="1135794"/>
                        <a:ext cx="84455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8"/>
          <p:cNvGraphicFramePr>
            <a:graphicFrameLocks noChangeAspect="1"/>
          </p:cNvGraphicFramePr>
          <p:nvPr>
            <p:extLst>
              <p:ext uri="{D42A27DB-BD31-4B8C-83A1-F6EECF244321}">
                <p14:modId xmlns:p14="http://schemas.microsoft.com/office/powerpoint/2010/main" val="362737224"/>
              </p:ext>
            </p:extLst>
          </p:nvPr>
        </p:nvGraphicFramePr>
        <p:xfrm>
          <a:off x="1547664" y="3420299"/>
          <a:ext cx="3986213" cy="727075"/>
        </p:xfrm>
        <a:graphic>
          <a:graphicData uri="http://schemas.openxmlformats.org/presentationml/2006/ole">
            <mc:AlternateContent xmlns:mc="http://schemas.openxmlformats.org/markup-compatibility/2006">
              <mc:Choice xmlns:v="urn:schemas-microsoft-com:vml" Requires="v">
                <p:oleObj spid="_x0000_s61127" name="Equation" r:id="rId5" imgW="2273040" imgH="457200" progId="Equation.DSMT4">
                  <p:embed/>
                </p:oleObj>
              </mc:Choice>
              <mc:Fallback>
                <p:oleObj name="Equation" r:id="rId5" imgW="2273040" imgH="457200" progId="Equation.DSMT4">
                  <p:embed/>
                  <p:pic>
                    <p:nvPicPr>
                      <p:cNvPr id="0" name=""/>
                      <p:cNvPicPr preferRelativeResize="0">
                        <a:picLocks noChangeAspect="1" noChangeArrowheads="1"/>
                      </p:cNvPicPr>
                      <p:nvPr/>
                    </p:nvPicPr>
                    <p:blipFill>
                      <a:blip r:embed="rId6"/>
                      <a:srcRect/>
                      <a:stretch>
                        <a:fillRect/>
                      </a:stretch>
                    </p:blipFill>
                    <p:spPr bwMode="auto">
                      <a:xfrm>
                        <a:off x="1547664" y="3420299"/>
                        <a:ext cx="3986213" cy="727075"/>
                      </a:xfrm>
                      <a:prstGeom prst="rect">
                        <a:avLst/>
                      </a:prstGeom>
                      <a:noFill/>
                      <a:ln>
                        <a:noFill/>
                      </a:ln>
                      <a:effectLst/>
                      <a:extLst/>
                    </p:spPr>
                  </p:pic>
                </p:oleObj>
              </mc:Fallback>
            </mc:AlternateContent>
          </a:graphicData>
        </a:graphic>
      </p:graphicFrame>
      <p:graphicFrame>
        <p:nvGraphicFramePr>
          <p:cNvPr id="32" name="Object 9"/>
          <p:cNvGraphicFramePr>
            <a:graphicFrameLocks noChangeAspect="1"/>
          </p:cNvGraphicFramePr>
          <p:nvPr>
            <p:extLst>
              <p:ext uri="{D42A27DB-BD31-4B8C-83A1-F6EECF244321}">
                <p14:modId xmlns:p14="http://schemas.microsoft.com/office/powerpoint/2010/main" val="2804474905"/>
              </p:ext>
            </p:extLst>
          </p:nvPr>
        </p:nvGraphicFramePr>
        <p:xfrm>
          <a:off x="1547664" y="4237988"/>
          <a:ext cx="2914650" cy="350838"/>
        </p:xfrm>
        <a:graphic>
          <a:graphicData uri="http://schemas.openxmlformats.org/presentationml/2006/ole">
            <mc:AlternateContent xmlns:mc="http://schemas.openxmlformats.org/markup-compatibility/2006">
              <mc:Choice xmlns:v="urn:schemas-microsoft-com:vml" Requires="v">
                <p:oleObj spid="_x0000_s61128" name="Equation" r:id="rId7" imgW="1777680" imgH="215640" progId="Equation.DSMT4">
                  <p:embed/>
                </p:oleObj>
              </mc:Choice>
              <mc:Fallback>
                <p:oleObj name="Equation" r:id="rId7" imgW="1777680" imgH="215640" progId="Equation.DSMT4">
                  <p:embed/>
                  <p:pic>
                    <p:nvPicPr>
                      <p:cNvPr id="0" name=""/>
                      <p:cNvPicPr preferRelativeResize="0">
                        <a:picLocks noChangeAspect="1" noChangeArrowheads="1"/>
                      </p:cNvPicPr>
                      <p:nvPr/>
                    </p:nvPicPr>
                    <p:blipFill>
                      <a:blip r:embed="rId8"/>
                      <a:srcRect/>
                      <a:stretch>
                        <a:fillRect/>
                      </a:stretch>
                    </p:blipFill>
                    <p:spPr bwMode="auto">
                      <a:xfrm>
                        <a:off x="1547664" y="4237988"/>
                        <a:ext cx="2914650" cy="350838"/>
                      </a:xfrm>
                      <a:prstGeom prst="rect">
                        <a:avLst/>
                      </a:prstGeom>
                      <a:noFill/>
                      <a:ln>
                        <a:noFill/>
                      </a:ln>
                      <a:effectLst/>
                      <a:extLst/>
                    </p:spPr>
                  </p:pic>
                </p:oleObj>
              </mc:Fallback>
            </mc:AlternateContent>
          </a:graphicData>
        </a:graphic>
      </p:graphicFrame>
      <p:graphicFrame>
        <p:nvGraphicFramePr>
          <p:cNvPr id="33" name="Object 10"/>
          <p:cNvGraphicFramePr>
            <a:graphicFrameLocks noChangeAspect="1"/>
          </p:cNvGraphicFramePr>
          <p:nvPr>
            <p:extLst>
              <p:ext uri="{D42A27DB-BD31-4B8C-83A1-F6EECF244321}">
                <p14:modId xmlns:p14="http://schemas.microsoft.com/office/powerpoint/2010/main" val="4013734270"/>
              </p:ext>
            </p:extLst>
          </p:nvPr>
        </p:nvGraphicFramePr>
        <p:xfrm>
          <a:off x="1311817" y="4781200"/>
          <a:ext cx="5167293" cy="684372"/>
        </p:xfrm>
        <a:graphic>
          <a:graphicData uri="http://schemas.openxmlformats.org/presentationml/2006/ole">
            <mc:AlternateContent xmlns:mc="http://schemas.openxmlformats.org/markup-compatibility/2006">
              <mc:Choice xmlns:v="urn:schemas-microsoft-com:vml" Requires="v">
                <p:oleObj spid="_x0000_s61129" name="Equation" r:id="rId9" imgW="3530520" imgH="431640" progId="Equation.DSMT4">
                  <p:embed/>
                </p:oleObj>
              </mc:Choice>
              <mc:Fallback>
                <p:oleObj name="Equation" r:id="rId9" imgW="3530520" imgH="431640" progId="Equation.DSMT4">
                  <p:embed/>
                  <p:pic>
                    <p:nvPicPr>
                      <p:cNvPr id="0" name=""/>
                      <p:cNvPicPr preferRelativeResize="0">
                        <a:picLocks noChangeAspect="1" noChangeArrowheads="1"/>
                      </p:cNvPicPr>
                      <p:nvPr/>
                    </p:nvPicPr>
                    <p:blipFill>
                      <a:blip r:embed="rId10"/>
                      <a:srcRect/>
                      <a:stretch>
                        <a:fillRect/>
                      </a:stretch>
                    </p:blipFill>
                    <p:spPr bwMode="auto">
                      <a:xfrm>
                        <a:off x="1311817" y="4781200"/>
                        <a:ext cx="5167293" cy="684372"/>
                      </a:xfrm>
                      <a:prstGeom prst="rect">
                        <a:avLst/>
                      </a:prstGeom>
                      <a:solidFill>
                        <a:srgbClr val="FFFF66"/>
                      </a:solidFill>
                      <a:ln>
                        <a:noFill/>
                      </a:ln>
                      <a:effectLst/>
                      <a:extLst/>
                    </p:spPr>
                  </p:pic>
                </p:oleObj>
              </mc:Fallback>
            </mc:AlternateContent>
          </a:graphicData>
        </a:graphic>
      </p:graphicFrame>
      <p:sp>
        <p:nvSpPr>
          <p:cNvPr id="34" name="Text Box 11"/>
          <p:cNvSpPr txBox="1">
            <a:spLocks noChangeArrowheads="1"/>
          </p:cNvSpPr>
          <p:nvPr/>
        </p:nvSpPr>
        <p:spPr bwMode="auto">
          <a:xfrm>
            <a:off x="1333500" y="5729986"/>
            <a:ext cx="2971800" cy="40011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求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使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最大</a:t>
            </a:r>
          </a:p>
        </p:txBody>
      </p:sp>
      <p:sp>
        <p:nvSpPr>
          <p:cNvPr id="35" name="Text Box 12"/>
          <p:cNvSpPr txBox="1">
            <a:spLocks noChangeArrowheads="1"/>
          </p:cNvSpPr>
          <p:nvPr/>
        </p:nvSpPr>
        <p:spPr bwMode="auto">
          <a:xfrm>
            <a:off x="1311817" y="2798478"/>
            <a:ext cx="5420250" cy="40011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已知售出一份赚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a-b</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；退回一份赔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b-c</a:t>
            </a:r>
            <a:endPar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2606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7" grpId="0" animBg="1"/>
      <p:bldP spid="28" grpId="0"/>
      <p:bldP spid="29" grpId="0" animBg="1"/>
      <p:bldP spid="34" grpId="0" animBg="1"/>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457200" y="188913"/>
            <a:ext cx="8229600" cy="777875"/>
          </a:xfrm>
        </p:spPr>
        <p:txBody>
          <a:bodyPr/>
          <a:lstStyle/>
          <a:p>
            <a:pPr eaLnBrk="1" hangingPunct="1"/>
            <a:r>
              <a:rPr lang="zh-CN" altLang="en-US" dirty="0"/>
              <a:t>报童的诀窍</a:t>
            </a:r>
            <a:endParaRPr lang="zh-CN" altLang="en-US" b="0" dirty="0" smtClean="0"/>
          </a:p>
        </p:txBody>
      </p:sp>
      <p:graphicFrame>
        <p:nvGraphicFramePr>
          <p:cNvPr id="15" name="Object 3"/>
          <p:cNvGraphicFramePr>
            <a:graphicFrameLocks noChangeAspect="1"/>
          </p:cNvGraphicFramePr>
          <p:nvPr>
            <p:extLst>
              <p:ext uri="{D42A27DB-BD31-4B8C-83A1-F6EECF244321}">
                <p14:modId xmlns:p14="http://schemas.microsoft.com/office/powerpoint/2010/main" val="819590598"/>
              </p:ext>
            </p:extLst>
          </p:nvPr>
        </p:nvGraphicFramePr>
        <p:xfrm>
          <a:off x="915988" y="2052510"/>
          <a:ext cx="6536332" cy="648017"/>
        </p:xfrm>
        <a:graphic>
          <a:graphicData uri="http://schemas.openxmlformats.org/presentationml/2006/ole">
            <mc:AlternateContent xmlns:mc="http://schemas.openxmlformats.org/markup-compatibility/2006">
              <mc:Choice xmlns:v="urn:schemas-microsoft-com:vml" Requires="v">
                <p:oleObj spid="_x0000_s87269" name="Equation" r:id="rId3" imgW="3695400" imgH="330120" progId="Equation.DSMT4">
                  <p:embed/>
                </p:oleObj>
              </mc:Choice>
              <mc:Fallback>
                <p:oleObj name="Equation" r:id="rId3" imgW="3695400" imgH="330120" progId="Equation.DSMT4">
                  <p:embed/>
                  <p:pic>
                    <p:nvPicPr>
                      <p:cNvPr id="0" name=""/>
                      <p:cNvPicPr preferRelativeResize="0">
                        <a:picLocks noChangeAspect="1" noChangeArrowheads="1"/>
                      </p:cNvPicPr>
                      <p:nvPr/>
                    </p:nvPicPr>
                    <p:blipFill>
                      <a:blip r:embed="rId4"/>
                      <a:srcRect/>
                      <a:stretch>
                        <a:fillRect/>
                      </a:stretch>
                    </p:blipFill>
                    <p:spPr bwMode="auto">
                      <a:xfrm>
                        <a:off x="915988" y="2052510"/>
                        <a:ext cx="6536332" cy="648017"/>
                      </a:xfrm>
                      <a:prstGeom prst="rect">
                        <a:avLst/>
                      </a:prstGeom>
                      <a:noFill/>
                      <a:ln>
                        <a:noFill/>
                      </a:ln>
                      <a:effectLst/>
                      <a:extLst/>
                    </p:spPr>
                  </p:pic>
                </p:oleObj>
              </mc:Fallback>
            </mc:AlternateContent>
          </a:graphicData>
        </a:graphic>
      </p:graphicFrame>
      <p:sp>
        <p:nvSpPr>
          <p:cNvPr id="17" name="Text Box 5"/>
          <p:cNvSpPr txBox="1">
            <a:spLocks noChangeArrowheads="1"/>
          </p:cNvSpPr>
          <p:nvPr/>
        </p:nvSpPr>
        <p:spPr bwMode="auto">
          <a:xfrm>
            <a:off x="395536" y="1510243"/>
            <a:ext cx="743000" cy="400110"/>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求解</a:t>
            </a:r>
          </a:p>
        </p:txBody>
      </p:sp>
      <p:sp>
        <p:nvSpPr>
          <p:cNvPr id="18" name="Text Box 6"/>
          <p:cNvSpPr txBox="1">
            <a:spLocks noChangeArrowheads="1"/>
          </p:cNvSpPr>
          <p:nvPr/>
        </p:nvSpPr>
        <p:spPr bwMode="auto">
          <a:xfrm>
            <a:off x="1398703" y="1516722"/>
            <a:ext cx="2309201" cy="40011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将 </a:t>
            </a:r>
            <a:r>
              <a:rPr lang="en-US" altLang="zh-CN" sz="2000" i="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sz="2000"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视为</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连续变量</a:t>
            </a:r>
          </a:p>
        </p:txBody>
      </p:sp>
      <p:graphicFrame>
        <p:nvGraphicFramePr>
          <p:cNvPr id="19" name="Object 7"/>
          <p:cNvGraphicFramePr>
            <a:graphicFrameLocks noChangeAspect="1"/>
          </p:cNvGraphicFramePr>
          <p:nvPr>
            <p:extLst>
              <p:ext uri="{D42A27DB-BD31-4B8C-83A1-F6EECF244321}">
                <p14:modId xmlns:p14="http://schemas.microsoft.com/office/powerpoint/2010/main" val="1049777644"/>
              </p:ext>
            </p:extLst>
          </p:nvPr>
        </p:nvGraphicFramePr>
        <p:xfrm>
          <a:off x="4027315" y="1516722"/>
          <a:ext cx="2848941" cy="387153"/>
        </p:xfrm>
        <a:graphic>
          <a:graphicData uri="http://schemas.openxmlformats.org/presentationml/2006/ole">
            <mc:AlternateContent xmlns:mc="http://schemas.openxmlformats.org/markup-compatibility/2006">
              <mc:Choice xmlns:v="urn:schemas-microsoft-com:vml" Requires="v">
                <p:oleObj spid="_x0000_s87270" name="Equation" r:id="rId5" imgW="1587240" imgH="215640" progId="Equation.DSMT4">
                  <p:embed/>
                </p:oleObj>
              </mc:Choice>
              <mc:Fallback>
                <p:oleObj name="Equation" r:id="rId5" imgW="1587240" imgH="215640" progId="Equation.DSMT4">
                  <p:embed/>
                  <p:pic>
                    <p:nvPicPr>
                      <p:cNvPr id="0" name=""/>
                      <p:cNvPicPr preferRelativeResize="0">
                        <a:picLocks noChangeAspect="1" noChangeArrowheads="1"/>
                      </p:cNvPicPr>
                      <p:nvPr/>
                    </p:nvPicPr>
                    <p:blipFill>
                      <a:blip r:embed="rId6"/>
                      <a:srcRect/>
                      <a:stretch>
                        <a:fillRect/>
                      </a:stretch>
                    </p:blipFill>
                    <p:spPr bwMode="auto">
                      <a:xfrm>
                        <a:off x="4027315" y="1516722"/>
                        <a:ext cx="2848941" cy="387153"/>
                      </a:xfrm>
                      <a:prstGeom prst="rect">
                        <a:avLst/>
                      </a:prstGeom>
                      <a:solidFill>
                        <a:srgbClr val="FFCCFF"/>
                      </a:solidFill>
                      <a:ln>
                        <a:noFill/>
                      </a:ln>
                      <a:effectLst/>
                      <a:extLst/>
                    </p:spPr>
                  </p:pic>
                </p:oleObj>
              </mc:Fallback>
            </mc:AlternateContent>
          </a:graphicData>
        </a:graphic>
      </p:graphicFrame>
      <p:graphicFrame>
        <p:nvGraphicFramePr>
          <p:cNvPr id="20" name="Object 10"/>
          <p:cNvGraphicFramePr>
            <a:graphicFrameLocks noChangeAspect="1"/>
          </p:cNvGraphicFramePr>
          <p:nvPr>
            <p:extLst>
              <p:ext uri="{D42A27DB-BD31-4B8C-83A1-F6EECF244321}">
                <p14:modId xmlns:p14="http://schemas.microsoft.com/office/powerpoint/2010/main" val="3081966025"/>
              </p:ext>
            </p:extLst>
          </p:nvPr>
        </p:nvGraphicFramePr>
        <p:xfrm>
          <a:off x="915988" y="5114476"/>
          <a:ext cx="862096" cy="664907"/>
        </p:xfrm>
        <a:graphic>
          <a:graphicData uri="http://schemas.openxmlformats.org/presentationml/2006/ole">
            <mc:AlternateContent xmlns:mc="http://schemas.openxmlformats.org/markup-compatibility/2006">
              <mc:Choice xmlns:v="urn:schemas-microsoft-com:vml" Requires="v">
                <p:oleObj spid="_x0000_s87271" name="Equation" r:id="rId7" imgW="495000" imgH="393480" progId="Equation.DSMT4">
                  <p:embed/>
                </p:oleObj>
              </mc:Choice>
              <mc:Fallback>
                <p:oleObj name="Equation" r:id="rId7" imgW="495000" imgH="393480" progId="Equation.DSMT4">
                  <p:embed/>
                  <p:pic>
                    <p:nvPicPr>
                      <p:cNvPr id="0" name=""/>
                      <p:cNvPicPr preferRelativeResize="0">
                        <a:picLocks noChangeAspect="1" noChangeArrowheads="1"/>
                      </p:cNvPicPr>
                      <p:nvPr/>
                    </p:nvPicPr>
                    <p:blipFill>
                      <a:blip r:embed="rId8"/>
                      <a:srcRect/>
                      <a:stretch>
                        <a:fillRect/>
                      </a:stretch>
                    </p:blipFill>
                    <p:spPr bwMode="auto">
                      <a:xfrm>
                        <a:off x="915988" y="5114476"/>
                        <a:ext cx="862096" cy="664907"/>
                      </a:xfrm>
                      <a:prstGeom prst="rect">
                        <a:avLst/>
                      </a:prstGeom>
                      <a:noFill/>
                      <a:ln>
                        <a:noFill/>
                      </a:ln>
                      <a:effectLst/>
                      <a:extLst/>
                    </p:spPr>
                  </p:pic>
                </p:oleObj>
              </mc:Fallback>
            </mc:AlternateContent>
          </a:graphicData>
        </a:graphic>
      </p:graphicFrame>
      <p:grpSp>
        <p:nvGrpSpPr>
          <p:cNvPr id="21" name="Group 13"/>
          <p:cNvGrpSpPr>
            <a:grpSpLocks/>
          </p:cNvGrpSpPr>
          <p:nvPr/>
        </p:nvGrpSpPr>
        <p:grpSpPr bwMode="auto">
          <a:xfrm>
            <a:off x="1903872" y="4916043"/>
            <a:ext cx="3608064" cy="1105245"/>
            <a:chOff x="2052" y="2997"/>
            <a:chExt cx="2264" cy="737"/>
          </a:xfrm>
        </p:grpSpPr>
        <p:graphicFrame>
          <p:nvGraphicFramePr>
            <p:cNvPr id="22" name="Object 11"/>
            <p:cNvGraphicFramePr>
              <a:graphicFrameLocks noChangeAspect="1"/>
            </p:cNvGraphicFramePr>
            <p:nvPr>
              <p:extLst>
                <p:ext uri="{D42A27DB-BD31-4B8C-83A1-F6EECF244321}">
                  <p14:modId xmlns:p14="http://schemas.microsoft.com/office/powerpoint/2010/main" val="2789133649"/>
                </p:ext>
              </p:extLst>
            </p:nvPr>
          </p:nvGraphicFramePr>
          <p:xfrm>
            <a:off x="2353" y="2997"/>
            <a:ext cx="1963" cy="737"/>
          </p:xfrm>
          <a:graphic>
            <a:graphicData uri="http://schemas.openxmlformats.org/presentationml/2006/ole">
              <mc:AlternateContent xmlns:mc="http://schemas.openxmlformats.org/markup-compatibility/2006">
                <mc:Choice xmlns:v="urn:schemas-microsoft-com:vml" Requires="v">
                  <p:oleObj spid="_x0000_s87272" name="Equation" r:id="rId9" imgW="1130040" imgH="634680" progId="Equation.DSMT4">
                    <p:embed/>
                  </p:oleObj>
                </mc:Choice>
                <mc:Fallback>
                  <p:oleObj name="Equation" r:id="rId9" imgW="1130040" imgH="634680" progId="Equation.DSMT4">
                    <p:embed/>
                    <p:pic>
                      <p:nvPicPr>
                        <p:cNvPr id="0" name=""/>
                        <p:cNvPicPr preferRelativeResize="0">
                          <a:picLocks noChangeAspect="1" noChangeArrowheads="1"/>
                        </p:cNvPicPr>
                        <p:nvPr/>
                      </p:nvPicPr>
                      <p:blipFill>
                        <a:blip r:embed="rId10"/>
                        <a:srcRect/>
                        <a:stretch>
                          <a:fillRect/>
                        </a:stretch>
                      </p:blipFill>
                      <p:spPr bwMode="auto">
                        <a:xfrm>
                          <a:off x="2353" y="2997"/>
                          <a:ext cx="1963" cy="737"/>
                        </a:xfrm>
                        <a:prstGeom prst="rect">
                          <a:avLst/>
                        </a:prstGeom>
                        <a:solidFill>
                          <a:schemeClr val="accent1">
                            <a:lumMod val="20000"/>
                            <a:lumOff val="80000"/>
                          </a:schemeClr>
                        </a:solidFill>
                        <a:ln>
                          <a:noFill/>
                        </a:ln>
                        <a:effectLst/>
                        <a:extLst/>
                      </p:spPr>
                    </p:pic>
                  </p:oleObj>
                </mc:Fallback>
              </mc:AlternateContent>
            </a:graphicData>
          </a:graphic>
        </p:graphicFrame>
        <p:sp>
          <p:nvSpPr>
            <p:cNvPr id="23" name="AutoShape 12"/>
            <p:cNvSpPr>
              <a:spLocks noChangeArrowheads="1"/>
            </p:cNvSpPr>
            <p:nvPr/>
          </p:nvSpPr>
          <p:spPr bwMode="auto">
            <a:xfrm>
              <a:off x="2052" y="3265"/>
              <a:ext cx="253" cy="173"/>
            </a:xfrm>
            <a:prstGeom prst="rightArrow">
              <a:avLst>
                <a:gd name="adj1" fmla="val 50000"/>
                <a:gd name="adj2" fmla="val 25000"/>
              </a:avLst>
            </a:prstGeom>
            <a:solidFill>
              <a:schemeClr val="accent1">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24" name="Object 14"/>
          <p:cNvGraphicFramePr>
            <a:graphicFrameLocks noChangeAspect="1"/>
          </p:cNvGraphicFramePr>
          <p:nvPr>
            <p:extLst>
              <p:ext uri="{D42A27DB-BD31-4B8C-83A1-F6EECF244321}">
                <p14:modId xmlns:p14="http://schemas.microsoft.com/office/powerpoint/2010/main" val="4268420403"/>
              </p:ext>
            </p:extLst>
          </p:nvPr>
        </p:nvGraphicFramePr>
        <p:xfrm>
          <a:off x="1398703" y="4063651"/>
          <a:ext cx="4618402" cy="661493"/>
        </p:xfrm>
        <a:graphic>
          <a:graphicData uri="http://schemas.openxmlformats.org/presentationml/2006/ole">
            <mc:AlternateContent xmlns:mc="http://schemas.openxmlformats.org/markup-compatibility/2006">
              <mc:Choice xmlns:v="urn:schemas-microsoft-com:vml" Requires="v">
                <p:oleObj spid="_x0000_s87273" name="Equation" r:id="rId11" imgW="2336760" imgH="330120" progId="Equation.DSMT4">
                  <p:embed/>
                </p:oleObj>
              </mc:Choice>
              <mc:Fallback>
                <p:oleObj name="Equation" r:id="rId11" imgW="2336760" imgH="330120" progId="Equation.DSMT4">
                  <p:embed/>
                  <p:pic>
                    <p:nvPicPr>
                      <p:cNvPr id="0" name=""/>
                      <p:cNvPicPr preferRelativeResize="0">
                        <a:picLocks noChangeAspect="1" noChangeArrowheads="1"/>
                      </p:cNvPicPr>
                      <p:nvPr/>
                    </p:nvPicPr>
                    <p:blipFill>
                      <a:blip r:embed="rId12"/>
                      <a:srcRect/>
                      <a:stretch>
                        <a:fillRect/>
                      </a:stretch>
                    </p:blipFill>
                    <p:spPr bwMode="auto">
                      <a:xfrm>
                        <a:off x="1398703" y="4063651"/>
                        <a:ext cx="4618402" cy="661493"/>
                      </a:xfrm>
                      <a:prstGeom prst="rect">
                        <a:avLst/>
                      </a:prstGeom>
                      <a:noFill/>
                      <a:ln>
                        <a:noFill/>
                      </a:ln>
                      <a:effectLst/>
                      <a:extLst/>
                    </p:spPr>
                  </p:pic>
                </p:oleObj>
              </mc:Fallback>
            </mc:AlternateContent>
          </a:graphicData>
        </a:graphic>
      </p:graphicFrame>
      <p:graphicFrame>
        <p:nvGraphicFramePr>
          <p:cNvPr id="25" name="Object 15"/>
          <p:cNvGraphicFramePr>
            <a:graphicFrameLocks noChangeAspect="1"/>
          </p:cNvGraphicFramePr>
          <p:nvPr>
            <p:extLst>
              <p:ext uri="{D42A27DB-BD31-4B8C-83A1-F6EECF244321}">
                <p14:modId xmlns:p14="http://schemas.microsoft.com/office/powerpoint/2010/main" val="3776331532"/>
              </p:ext>
            </p:extLst>
          </p:nvPr>
        </p:nvGraphicFramePr>
        <p:xfrm>
          <a:off x="3449765" y="3406456"/>
          <a:ext cx="3653247" cy="612759"/>
        </p:xfrm>
        <a:graphic>
          <a:graphicData uri="http://schemas.openxmlformats.org/presentationml/2006/ole">
            <mc:AlternateContent xmlns:mc="http://schemas.openxmlformats.org/markup-compatibility/2006">
              <mc:Choice xmlns:v="urn:schemas-microsoft-com:vml" Requires="v">
                <p:oleObj spid="_x0000_s87274" name="Equation" r:id="rId13" imgW="1993680" imgH="330120" progId="Equation.DSMT4">
                  <p:embed/>
                </p:oleObj>
              </mc:Choice>
              <mc:Fallback>
                <p:oleObj name="Equation" r:id="rId13" imgW="1993680" imgH="330120" progId="Equation.DSMT4">
                  <p:embed/>
                  <p:pic>
                    <p:nvPicPr>
                      <p:cNvPr id="0" name=""/>
                      <p:cNvPicPr preferRelativeResize="0">
                        <a:picLocks noChangeAspect="1" noChangeArrowheads="1"/>
                      </p:cNvPicPr>
                      <p:nvPr/>
                    </p:nvPicPr>
                    <p:blipFill>
                      <a:blip r:embed="rId14"/>
                      <a:srcRect/>
                      <a:stretch>
                        <a:fillRect/>
                      </a:stretch>
                    </p:blipFill>
                    <p:spPr bwMode="auto">
                      <a:xfrm>
                        <a:off x="3449765" y="3406456"/>
                        <a:ext cx="3653247" cy="612759"/>
                      </a:xfrm>
                      <a:prstGeom prst="rect">
                        <a:avLst/>
                      </a:prstGeom>
                      <a:noFill/>
                      <a:ln>
                        <a:noFill/>
                      </a:ln>
                      <a:effectLst/>
                      <a:extLst/>
                    </p:spPr>
                  </p:pic>
                </p:oleObj>
              </mc:Fallback>
            </mc:AlternateContent>
          </a:graphicData>
        </a:graphic>
      </p:graphicFrame>
      <p:graphicFrame>
        <p:nvGraphicFramePr>
          <p:cNvPr id="36" name="Object 16"/>
          <p:cNvGraphicFramePr>
            <a:graphicFrameLocks noChangeAspect="1"/>
          </p:cNvGraphicFramePr>
          <p:nvPr>
            <p:extLst>
              <p:ext uri="{D42A27DB-BD31-4B8C-83A1-F6EECF244321}">
                <p14:modId xmlns:p14="http://schemas.microsoft.com/office/powerpoint/2010/main" val="3062304572"/>
              </p:ext>
            </p:extLst>
          </p:nvPr>
        </p:nvGraphicFramePr>
        <p:xfrm>
          <a:off x="915988" y="2800048"/>
          <a:ext cx="4242981" cy="688280"/>
        </p:xfrm>
        <a:graphic>
          <a:graphicData uri="http://schemas.openxmlformats.org/presentationml/2006/ole">
            <mc:AlternateContent xmlns:mc="http://schemas.openxmlformats.org/markup-compatibility/2006">
              <mc:Choice xmlns:v="urn:schemas-microsoft-com:vml" Requires="v">
                <p:oleObj spid="_x0000_s87275" name="Equation" r:id="rId15" imgW="2247840" imgH="393480" progId="Equation.DSMT4">
                  <p:embed/>
                </p:oleObj>
              </mc:Choice>
              <mc:Fallback>
                <p:oleObj name="Equation" r:id="rId15" imgW="2247840" imgH="393480" progId="Equation.DSMT4">
                  <p:embed/>
                  <p:pic>
                    <p:nvPicPr>
                      <p:cNvPr id="0" name=""/>
                      <p:cNvPicPr>
                        <a:picLocks noChangeAspect="1" noChangeArrowheads="1"/>
                      </p:cNvPicPr>
                      <p:nvPr/>
                    </p:nvPicPr>
                    <p:blipFill>
                      <a:blip r:embed="rId16"/>
                      <a:srcRect/>
                      <a:stretch>
                        <a:fillRect/>
                      </a:stretch>
                    </p:blipFill>
                    <p:spPr bwMode="auto">
                      <a:xfrm>
                        <a:off x="915988" y="2800048"/>
                        <a:ext cx="4242981" cy="68828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6393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457200" y="188913"/>
            <a:ext cx="8229600" cy="777875"/>
          </a:xfrm>
        </p:spPr>
        <p:txBody>
          <a:bodyPr/>
          <a:lstStyle/>
          <a:p>
            <a:pPr eaLnBrk="1" hangingPunct="1"/>
            <a:r>
              <a:rPr lang="zh-CN" altLang="en-US" dirty="0"/>
              <a:t>报童的诀窍</a:t>
            </a:r>
            <a:endParaRPr lang="zh-CN" altLang="en-US" b="0" dirty="0" smtClean="0"/>
          </a:p>
        </p:txBody>
      </p:sp>
      <p:graphicFrame>
        <p:nvGraphicFramePr>
          <p:cNvPr id="26" name="Object 21"/>
          <p:cNvGraphicFramePr>
            <a:graphicFrameLocks noChangeAspect="1"/>
          </p:cNvGraphicFramePr>
          <p:nvPr>
            <p:extLst>
              <p:ext uri="{D42A27DB-BD31-4B8C-83A1-F6EECF244321}">
                <p14:modId xmlns:p14="http://schemas.microsoft.com/office/powerpoint/2010/main" val="3587802778"/>
              </p:ext>
            </p:extLst>
          </p:nvPr>
        </p:nvGraphicFramePr>
        <p:xfrm>
          <a:off x="2174875" y="800976"/>
          <a:ext cx="3089275" cy="1201737"/>
        </p:xfrm>
        <a:graphic>
          <a:graphicData uri="http://schemas.openxmlformats.org/presentationml/2006/ole">
            <mc:AlternateContent xmlns:mc="http://schemas.openxmlformats.org/markup-compatibility/2006">
              <mc:Choice xmlns:v="urn:schemas-microsoft-com:vml" Requires="v">
                <p:oleObj spid="_x0000_s63174" name="Equation" r:id="rId3" imgW="1130040" imgH="634680" progId="Equation.DSMT4">
                  <p:embed/>
                </p:oleObj>
              </mc:Choice>
              <mc:Fallback>
                <p:oleObj name="Equation" r:id="rId3" imgW="1130040" imgH="634680" progId="Equation.DSMT4">
                  <p:embed/>
                  <p:pic>
                    <p:nvPicPr>
                      <p:cNvPr id="0" name=""/>
                      <p:cNvPicPr preferRelativeResize="0">
                        <a:picLocks noChangeAspect="1" noChangeArrowheads="1"/>
                      </p:cNvPicPr>
                      <p:nvPr/>
                    </p:nvPicPr>
                    <p:blipFill>
                      <a:blip r:embed="rId4"/>
                      <a:srcRect/>
                      <a:stretch>
                        <a:fillRect/>
                      </a:stretch>
                    </p:blipFill>
                    <p:spPr bwMode="auto">
                      <a:xfrm>
                        <a:off x="2174875" y="800976"/>
                        <a:ext cx="3089275" cy="1201737"/>
                      </a:xfrm>
                      <a:prstGeom prst="rect">
                        <a:avLst/>
                      </a:prstGeom>
                      <a:noFill/>
                      <a:ln>
                        <a:noFill/>
                      </a:ln>
                      <a:effectLst/>
                      <a:extLst/>
                    </p:spPr>
                  </p:pic>
                </p:oleObj>
              </mc:Fallback>
            </mc:AlternateContent>
          </a:graphicData>
        </a:graphic>
      </p:graphicFrame>
      <p:sp>
        <p:nvSpPr>
          <p:cNvPr id="27" name="Text Box 23"/>
          <p:cNvSpPr txBox="1">
            <a:spLocks noChangeArrowheads="1"/>
          </p:cNvSpPr>
          <p:nvPr/>
        </p:nvSpPr>
        <p:spPr bwMode="auto">
          <a:xfrm>
            <a:off x="457200" y="1210468"/>
            <a:ext cx="1234480" cy="400110"/>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结果解释</a:t>
            </a:r>
          </a:p>
        </p:txBody>
      </p:sp>
      <p:graphicFrame>
        <p:nvGraphicFramePr>
          <p:cNvPr id="28" name="Object 25"/>
          <p:cNvGraphicFramePr>
            <a:graphicFrameLocks noChangeAspect="1"/>
          </p:cNvGraphicFramePr>
          <p:nvPr>
            <p:extLst>
              <p:ext uri="{D42A27DB-BD31-4B8C-83A1-F6EECF244321}">
                <p14:modId xmlns:p14="http://schemas.microsoft.com/office/powerpoint/2010/main" val="2437045794"/>
              </p:ext>
            </p:extLst>
          </p:nvPr>
        </p:nvGraphicFramePr>
        <p:xfrm>
          <a:off x="1335434" y="2212338"/>
          <a:ext cx="4121150" cy="668337"/>
        </p:xfrm>
        <a:graphic>
          <a:graphicData uri="http://schemas.openxmlformats.org/presentationml/2006/ole">
            <mc:AlternateContent xmlns:mc="http://schemas.openxmlformats.org/markup-compatibility/2006">
              <mc:Choice xmlns:v="urn:schemas-microsoft-com:vml" Requires="v">
                <p:oleObj spid="_x0000_s63175" name="Equation" r:id="rId5" imgW="1841400" imgH="330120" progId="Equation.DSMT4">
                  <p:embed/>
                </p:oleObj>
              </mc:Choice>
              <mc:Fallback>
                <p:oleObj name="Equation" r:id="rId5" imgW="1841400" imgH="330120" progId="Equation.DSMT4">
                  <p:embed/>
                  <p:pic>
                    <p:nvPicPr>
                      <p:cNvPr id="0" name=""/>
                      <p:cNvPicPr preferRelativeResize="0">
                        <a:picLocks noChangeAspect="1" noChangeArrowheads="1"/>
                      </p:cNvPicPr>
                      <p:nvPr/>
                    </p:nvPicPr>
                    <p:blipFill>
                      <a:blip r:embed="rId6"/>
                      <a:srcRect/>
                      <a:stretch>
                        <a:fillRect/>
                      </a:stretch>
                    </p:blipFill>
                    <p:spPr bwMode="auto">
                      <a:xfrm>
                        <a:off x="1335434" y="2212338"/>
                        <a:ext cx="4121150" cy="668337"/>
                      </a:xfrm>
                      <a:prstGeom prst="rect">
                        <a:avLst/>
                      </a:prstGeom>
                      <a:noFill/>
                      <a:ln>
                        <a:noFill/>
                      </a:ln>
                      <a:effectLst/>
                      <a:extLst/>
                    </p:spPr>
                  </p:pic>
                </p:oleObj>
              </mc:Fallback>
            </mc:AlternateContent>
          </a:graphicData>
        </a:graphic>
      </p:graphicFrame>
      <p:grpSp>
        <p:nvGrpSpPr>
          <p:cNvPr id="29" name="Group 37"/>
          <p:cNvGrpSpPr>
            <a:grpSpLocks/>
          </p:cNvGrpSpPr>
          <p:nvPr/>
        </p:nvGrpSpPr>
        <p:grpSpPr bwMode="auto">
          <a:xfrm>
            <a:off x="6373688" y="4618062"/>
            <a:ext cx="1143000" cy="1619250"/>
            <a:chOff x="4176" y="2256"/>
            <a:chExt cx="720" cy="1020"/>
          </a:xfrm>
        </p:grpSpPr>
        <p:sp>
          <p:nvSpPr>
            <p:cNvPr id="30" name="Line 13"/>
            <p:cNvSpPr>
              <a:spLocks noChangeShapeType="1"/>
            </p:cNvSpPr>
            <p:nvPr/>
          </p:nvSpPr>
          <p:spPr bwMode="auto">
            <a:xfrm>
              <a:off x="4560" y="2256"/>
              <a:ext cx="0" cy="81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Text Box 15"/>
            <p:cNvSpPr txBox="1">
              <a:spLocks noChangeArrowheads="1"/>
            </p:cNvSpPr>
            <p:nvPr/>
          </p:nvSpPr>
          <p:spPr bwMode="auto">
            <a:xfrm>
              <a:off x="4464" y="3024"/>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n</a:t>
              </a:r>
            </a:p>
          </p:txBody>
        </p:sp>
        <p:sp>
          <p:nvSpPr>
            <p:cNvPr id="32" name="Text Box 18"/>
            <p:cNvSpPr txBox="1">
              <a:spLocks noChangeArrowheads="1"/>
            </p:cNvSpPr>
            <p:nvPr/>
          </p:nvSpPr>
          <p:spPr bwMode="auto">
            <a:xfrm>
              <a:off x="4176" y="2688"/>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000"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1</a:t>
              </a:r>
              <a:endPar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Text Box 19"/>
            <p:cNvSpPr txBox="1">
              <a:spLocks noChangeArrowheads="1"/>
            </p:cNvSpPr>
            <p:nvPr/>
          </p:nvSpPr>
          <p:spPr bwMode="auto">
            <a:xfrm>
              <a:off x="4560" y="2688"/>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000"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5" name="Group 32"/>
          <p:cNvGrpSpPr>
            <a:grpSpLocks/>
          </p:cNvGrpSpPr>
          <p:nvPr/>
        </p:nvGrpSpPr>
        <p:grpSpPr bwMode="auto">
          <a:xfrm>
            <a:off x="1125776" y="3152719"/>
            <a:ext cx="3108904" cy="821196"/>
            <a:chOff x="686" y="1885"/>
            <a:chExt cx="2157" cy="597"/>
          </a:xfrm>
        </p:grpSpPr>
        <p:graphicFrame>
          <p:nvGraphicFramePr>
            <p:cNvPr id="37" name="Object 24"/>
            <p:cNvGraphicFramePr>
              <a:graphicFrameLocks noChangeAspect="1"/>
            </p:cNvGraphicFramePr>
            <p:nvPr>
              <p:extLst>
                <p:ext uri="{D42A27DB-BD31-4B8C-83A1-F6EECF244321}">
                  <p14:modId xmlns:p14="http://schemas.microsoft.com/office/powerpoint/2010/main" val="1014146978"/>
                </p:ext>
              </p:extLst>
            </p:nvPr>
          </p:nvGraphicFramePr>
          <p:xfrm>
            <a:off x="1572" y="1885"/>
            <a:ext cx="1271" cy="597"/>
          </p:xfrm>
          <a:graphic>
            <a:graphicData uri="http://schemas.openxmlformats.org/presentationml/2006/ole">
              <mc:AlternateContent xmlns:mc="http://schemas.openxmlformats.org/markup-compatibility/2006">
                <mc:Choice xmlns:v="urn:schemas-microsoft-com:vml" Requires="v">
                  <p:oleObj spid="_x0000_s63176" name="Equation" r:id="rId7" imgW="672840" imgH="431640" progId="Equation.DSMT4">
                    <p:embed/>
                  </p:oleObj>
                </mc:Choice>
                <mc:Fallback>
                  <p:oleObj name="Equation" r:id="rId7" imgW="672840" imgH="431640" progId="Equation.DSMT4">
                    <p:embed/>
                    <p:pic>
                      <p:nvPicPr>
                        <p:cNvPr id="0" name=""/>
                        <p:cNvPicPr preferRelativeResize="0">
                          <a:picLocks noChangeAspect="1" noChangeArrowheads="1"/>
                        </p:cNvPicPr>
                        <p:nvPr/>
                      </p:nvPicPr>
                      <p:blipFill>
                        <a:blip r:embed="rId8"/>
                        <a:srcRect/>
                        <a:stretch>
                          <a:fillRect/>
                        </a:stretch>
                      </p:blipFill>
                      <p:spPr bwMode="auto">
                        <a:xfrm>
                          <a:off x="1572" y="1885"/>
                          <a:ext cx="1271" cy="597"/>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Text Box 29"/>
            <p:cNvSpPr txBox="1">
              <a:spLocks noChangeArrowheads="1"/>
            </p:cNvSpPr>
            <p:nvPr/>
          </p:nvSpPr>
          <p:spPr bwMode="auto">
            <a:xfrm>
              <a:off x="686" y="2022"/>
              <a:ext cx="657" cy="291"/>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使</a:t>
              </a:r>
            </a:p>
          </p:txBody>
        </p:sp>
      </p:grpSp>
      <p:sp>
        <p:nvSpPr>
          <p:cNvPr id="39" name="Text Box 31"/>
          <p:cNvSpPr txBox="1">
            <a:spLocks noChangeArrowheads="1"/>
          </p:cNvSpPr>
          <p:nvPr/>
        </p:nvSpPr>
        <p:spPr bwMode="auto">
          <a:xfrm>
            <a:off x="1045789" y="4126225"/>
            <a:ext cx="2835920" cy="861774"/>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a-b ~</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售出一份赚的钱</a:t>
            </a:r>
          </a:p>
          <a:p>
            <a:pPr>
              <a:spcBef>
                <a:spcPct val="50000"/>
              </a:spcBef>
            </a:pPr>
            <a:r>
              <a:rPr lang="zh-CN" altLang="en-US"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b-c ~</a:t>
            </a:r>
            <a:r>
              <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退回一份赔的钱</a:t>
            </a:r>
          </a:p>
        </p:txBody>
      </p:sp>
      <p:graphicFrame>
        <p:nvGraphicFramePr>
          <p:cNvPr id="40" name="Object 33"/>
          <p:cNvGraphicFramePr>
            <a:graphicFrameLocks noChangeAspect="1"/>
          </p:cNvGraphicFramePr>
          <p:nvPr>
            <p:extLst>
              <p:ext uri="{D42A27DB-BD31-4B8C-83A1-F6EECF244321}">
                <p14:modId xmlns:p14="http://schemas.microsoft.com/office/powerpoint/2010/main" val="239117708"/>
              </p:ext>
            </p:extLst>
          </p:nvPr>
        </p:nvGraphicFramePr>
        <p:xfrm>
          <a:off x="1015238" y="5497159"/>
          <a:ext cx="4127500" cy="466725"/>
        </p:xfrm>
        <a:graphic>
          <a:graphicData uri="http://schemas.openxmlformats.org/presentationml/2006/ole">
            <mc:AlternateContent xmlns:mc="http://schemas.openxmlformats.org/markup-compatibility/2006">
              <mc:Choice xmlns:v="urn:schemas-microsoft-com:vml" Requires="v">
                <p:oleObj spid="_x0000_s63177" name="Equation" r:id="rId9" imgW="2019240" imgH="228600" progId="Equation.DSMT4">
                  <p:embed/>
                </p:oleObj>
              </mc:Choice>
              <mc:Fallback>
                <p:oleObj name="Equation" r:id="rId9" imgW="2019240" imgH="228600" progId="Equation.DSMT4">
                  <p:embed/>
                  <p:pic>
                    <p:nvPicPr>
                      <p:cNvPr id="0" name=""/>
                      <p:cNvPicPr preferRelativeResize="0">
                        <a:picLocks noChangeAspect="1" noChangeArrowheads="1"/>
                      </p:cNvPicPr>
                      <p:nvPr/>
                    </p:nvPicPr>
                    <p:blipFill>
                      <a:blip r:embed="rId10"/>
                      <a:srcRect/>
                      <a:stretch>
                        <a:fillRect/>
                      </a:stretch>
                    </p:blipFill>
                    <p:spPr bwMode="auto">
                      <a:xfrm>
                        <a:off x="1015238" y="5497159"/>
                        <a:ext cx="4127500" cy="466725"/>
                      </a:xfrm>
                      <a:prstGeom prst="rect">
                        <a:avLst/>
                      </a:prstGeom>
                      <a:noFill/>
                      <a:ln>
                        <a:noFill/>
                      </a:ln>
                      <a:effectLst/>
                      <a:extLst/>
                    </p:spPr>
                  </p:pic>
                </p:oleObj>
              </mc:Fallback>
            </mc:AlternateContent>
          </a:graphicData>
        </a:graphic>
      </p:graphicFrame>
      <p:grpSp>
        <p:nvGrpSpPr>
          <p:cNvPr id="41" name="Group 36"/>
          <p:cNvGrpSpPr>
            <a:grpSpLocks/>
          </p:cNvGrpSpPr>
          <p:nvPr/>
        </p:nvGrpSpPr>
        <p:grpSpPr bwMode="auto">
          <a:xfrm>
            <a:off x="5383088" y="2713062"/>
            <a:ext cx="3581400" cy="3524250"/>
            <a:chOff x="3552" y="1056"/>
            <a:chExt cx="2256" cy="2220"/>
          </a:xfrm>
        </p:grpSpPr>
        <p:sp>
          <p:nvSpPr>
            <p:cNvPr id="42" name="Arc 8"/>
            <p:cNvSpPr>
              <a:spLocks/>
            </p:cNvSpPr>
            <p:nvPr/>
          </p:nvSpPr>
          <p:spPr bwMode="auto">
            <a:xfrm flipV="1">
              <a:off x="3744" y="1056"/>
              <a:ext cx="444" cy="1776"/>
            </a:xfrm>
            <a:custGeom>
              <a:avLst/>
              <a:gdLst>
                <a:gd name="G0" fmla="+- 0 0 0"/>
                <a:gd name="G1" fmla="+- 21600 0 0"/>
                <a:gd name="G2" fmla="+- 21600 0 0"/>
                <a:gd name="T0" fmla="*/ 0 w 16655"/>
                <a:gd name="T1" fmla="*/ 0 h 21600"/>
                <a:gd name="T2" fmla="*/ 16655 w 16655"/>
                <a:gd name="T3" fmla="*/ 7846 h 21600"/>
                <a:gd name="T4" fmla="*/ 0 w 16655"/>
                <a:gd name="T5" fmla="*/ 21600 h 21600"/>
              </a:gdLst>
              <a:ahLst/>
              <a:cxnLst>
                <a:cxn ang="0">
                  <a:pos x="T0" y="T1"/>
                </a:cxn>
                <a:cxn ang="0">
                  <a:pos x="T2" y="T3"/>
                </a:cxn>
                <a:cxn ang="0">
                  <a:pos x="T4" y="T5"/>
                </a:cxn>
              </a:cxnLst>
              <a:rect l="0" t="0" r="r" b="b"/>
              <a:pathLst>
                <a:path w="16655" h="21600" fill="none" extrusionOk="0">
                  <a:moveTo>
                    <a:pt x="-1" y="0"/>
                  </a:moveTo>
                  <a:cubicBezTo>
                    <a:pt x="6444" y="0"/>
                    <a:pt x="12551" y="2877"/>
                    <a:pt x="16654" y="7846"/>
                  </a:cubicBezTo>
                </a:path>
                <a:path w="16655" h="21600" stroke="0" extrusionOk="0">
                  <a:moveTo>
                    <a:pt x="-1" y="0"/>
                  </a:moveTo>
                  <a:cubicBezTo>
                    <a:pt x="6444" y="0"/>
                    <a:pt x="12551" y="2877"/>
                    <a:pt x="16654" y="7846"/>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Arc 9"/>
            <p:cNvSpPr>
              <a:spLocks/>
            </p:cNvSpPr>
            <p:nvPr/>
          </p:nvSpPr>
          <p:spPr bwMode="auto">
            <a:xfrm rot="347097" flipH="1" flipV="1">
              <a:off x="4560" y="1104"/>
              <a:ext cx="688" cy="1872"/>
            </a:xfrm>
            <a:custGeom>
              <a:avLst/>
              <a:gdLst>
                <a:gd name="G0" fmla="+- 0 0 0"/>
                <a:gd name="G1" fmla="+- 21582 0 0"/>
                <a:gd name="G2" fmla="+- 21600 0 0"/>
                <a:gd name="T0" fmla="*/ 886 w 16975"/>
                <a:gd name="T1" fmla="*/ 0 h 21582"/>
                <a:gd name="T2" fmla="*/ 16975 w 16975"/>
                <a:gd name="T3" fmla="*/ 8225 h 21582"/>
                <a:gd name="T4" fmla="*/ 0 w 16975"/>
                <a:gd name="T5" fmla="*/ 21582 h 21582"/>
              </a:gdLst>
              <a:ahLst/>
              <a:cxnLst>
                <a:cxn ang="0">
                  <a:pos x="T0" y="T1"/>
                </a:cxn>
                <a:cxn ang="0">
                  <a:pos x="T2" y="T3"/>
                </a:cxn>
                <a:cxn ang="0">
                  <a:pos x="T4" y="T5"/>
                </a:cxn>
              </a:cxnLst>
              <a:rect l="0" t="0" r="r" b="b"/>
              <a:pathLst>
                <a:path w="16975" h="21582" fill="none" extrusionOk="0">
                  <a:moveTo>
                    <a:pt x="885" y="0"/>
                  </a:moveTo>
                  <a:cubicBezTo>
                    <a:pt x="7193" y="259"/>
                    <a:pt x="13071" y="3264"/>
                    <a:pt x="16974" y="8225"/>
                  </a:cubicBezTo>
                </a:path>
                <a:path w="16975" h="21582" stroke="0" extrusionOk="0">
                  <a:moveTo>
                    <a:pt x="885" y="0"/>
                  </a:moveTo>
                  <a:cubicBezTo>
                    <a:pt x="7193" y="259"/>
                    <a:pt x="13071" y="3264"/>
                    <a:pt x="16974" y="8225"/>
                  </a:cubicBezTo>
                  <a:lnTo>
                    <a:pt x="0" y="21582"/>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Line 10"/>
            <p:cNvSpPr>
              <a:spLocks noChangeShapeType="1"/>
            </p:cNvSpPr>
            <p:nvPr/>
          </p:nvSpPr>
          <p:spPr bwMode="auto">
            <a:xfrm>
              <a:off x="3744" y="3072"/>
              <a:ext cx="18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Line 11"/>
            <p:cNvSpPr>
              <a:spLocks noChangeShapeType="1"/>
            </p:cNvSpPr>
            <p:nvPr/>
          </p:nvSpPr>
          <p:spPr bwMode="auto">
            <a:xfrm flipV="1">
              <a:off x="3744" y="1632"/>
              <a:ext cx="0" cy="14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Text Box 14"/>
            <p:cNvSpPr txBox="1">
              <a:spLocks noChangeArrowheads="1"/>
            </p:cNvSpPr>
            <p:nvPr/>
          </p:nvSpPr>
          <p:spPr bwMode="auto">
            <a:xfrm>
              <a:off x="3600" y="3024"/>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47" name="Text Box 16"/>
            <p:cNvSpPr txBox="1">
              <a:spLocks noChangeArrowheads="1"/>
            </p:cNvSpPr>
            <p:nvPr/>
          </p:nvSpPr>
          <p:spPr bwMode="auto">
            <a:xfrm>
              <a:off x="5472" y="3024"/>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r</a:t>
              </a:r>
            </a:p>
          </p:txBody>
        </p:sp>
        <p:sp>
          <p:nvSpPr>
            <p:cNvPr id="48" name="Text Box 17"/>
            <p:cNvSpPr txBox="1">
              <a:spLocks noChangeArrowheads="1"/>
            </p:cNvSpPr>
            <p:nvPr/>
          </p:nvSpPr>
          <p:spPr bwMode="auto">
            <a:xfrm>
              <a:off x="3552" y="1488"/>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t>
              </a:r>
            </a:p>
          </p:txBody>
        </p:sp>
        <p:sp>
          <p:nvSpPr>
            <p:cNvPr id="49" name="Freeform 35"/>
            <p:cNvSpPr>
              <a:spLocks/>
            </p:cNvSpPr>
            <p:nvPr/>
          </p:nvSpPr>
          <p:spPr bwMode="auto">
            <a:xfrm>
              <a:off x="4176" y="2036"/>
              <a:ext cx="372" cy="220"/>
            </a:xfrm>
            <a:custGeom>
              <a:avLst/>
              <a:gdLst>
                <a:gd name="T0" fmla="*/ 0 w 372"/>
                <a:gd name="T1" fmla="*/ 172 h 220"/>
                <a:gd name="T2" fmla="*/ 96 w 372"/>
                <a:gd name="T3" fmla="*/ 52 h 220"/>
                <a:gd name="T4" fmla="*/ 204 w 372"/>
                <a:gd name="T5" fmla="*/ 4 h 220"/>
                <a:gd name="T6" fmla="*/ 300 w 372"/>
                <a:gd name="T7" fmla="*/ 76 h 220"/>
                <a:gd name="T8" fmla="*/ 336 w 372"/>
                <a:gd name="T9" fmla="*/ 136 h 220"/>
                <a:gd name="T10" fmla="*/ 372 w 372"/>
                <a:gd name="T11" fmla="*/ 220 h 220"/>
              </a:gdLst>
              <a:ahLst/>
              <a:cxnLst>
                <a:cxn ang="0">
                  <a:pos x="T0" y="T1"/>
                </a:cxn>
                <a:cxn ang="0">
                  <a:pos x="T2" y="T3"/>
                </a:cxn>
                <a:cxn ang="0">
                  <a:pos x="T4" y="T5"/>
                </a:cxn>
                <a:cxn ang="0">
                  <a:pos x="T6" y="T7"/>
                </a:cxn>
                <a:cxn ang="0">
                  <a:pos x="T8" y="T9"/>
                </a:cxn>
                <a:cxn ang="0">
                  <a:pos x="T10" y="T11"/>
                </a:cxn>
              </a:cxnLst>
              <a:rect l="0" t="0" r="r" b="b"/>
              <a:pathLst>
                <a:path w="372" h="220">
                  <a:moveTo>
                    <a:pt x="0" y="172"/>
                  </a:moveTo>
                  <a:cubicBezTo>
                    <a:pt x="18" y="152"/>
                    <a:pt x="62" y="80"/>
                    <a:pt x="96" y="52"/>
                  </a:cubicBezTo>
                  <a:cubicBezTo>
                    <a:pt x="130" y="24"/>
                    <a:pt x="170" y="0"/>
                    <a:pt x="204" y="4"/>
                  </a:cubicBezTo>
                  <a:cubicBezTo>
                    <a:pt x="238" y="8"/>
                    <a:pt x="278" y="54"/>
                    <a:pt x="300" y="76"/>
                  </a:cubicBezTo>
                  <a:cubicBezTo>
                    <a:pt x="322" y="98"/>
                    <a:pt x="324" y="112"/>
                    <a:pt x="336" y="136"/>
                  </a:cubicBezTo>
                  <a:cubicBezTo>
                    <a:pt x="348" y="160"/>
                    <a:pt x="364" y="202"/>
                    <a:pt x="372" y="22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04403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1" y="2470529"/>
            <a:ext cx="5196048"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zh-CN" altLang="en-US" sz="2800" kern="0" dirty="0" smtClean="0">
                <a:solidFill>
                  <a:prstClr val="white"/>
                </a:solidFill>
                <a:latin typeface="微软雅黑" panose="020B0503020204020204" pitchFamily="34" charset="-122"/>
                <a:ea typeface="微软雅黑" panose="020B0503020204020204" pitchFamily="34" charset="-122"/>
              </a:rPr>
              <a:t>蒙特卡罗方法</a:t>
            </a:r>
            <a:r>
              <a:rPr lang="zh-CN" altLang="en-US" sz="2800" kern="0" dirty="0">
                <a:solidFill>
                  <a:prstClr val="white"/>
                </a:solidFill>
                <a:latin typeface="微软雅黑" panose="020B0503020204020204" pitchFamily="34" charset="-122"/>
                <a:ea typeface="微软雅黑" panose="020B0503020204020204" pitchFamily="34" charset="-122"/>
              </a:rPr>
              <a:t>介绍</a:t>
            </a: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65940"/>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1</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3048256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报童的诀窍</a:t>
            </a:r>
          </a:p>
        </p:txBody>
      </p:sp>
      <p:sp>
        <p:nvSpPr>
          <p:cNvPr id="3" name="内容占位符 2"/>
          <p:cNvSpPr>
            <a:spLocks noGrp="1"/>
          </p:cNvSpPr>
          <p:nvPr>
            <p:ph idx="1"/>
          </p:nvPr>
        </p:nvSpPr>
        <p:spPr>
          <a:xfrm>
            <a:off x="400594" y="1366931"/>
            <a:ext cx="8301026" cy="1283385"/>
          </a:xfrm>
        </p:spPr>
        <p:txBody>
          <a:bodyPr>
            <a:normAutofit/>
          </a:bodyPr>
          <a:lstStyle/>
          <a:p>
            <a:r>
              <a:rPr lang="zh-CN" altLang="en-US" dirty="0" smtClean="0">
                <a:solidFill>
                  <a:srgbClr val="0000FF"/>
                </a:solidFill>
                <a:latin typeface="Times New Roman" panose="02020603050405020304" pitchFamily="18" charset="0"/>
                <a:cs typeface="Times New Roman" panose="02020603050405020304" pitchFamily="18" charset="0"/>
              </a:rPr>
              <a:t>报童问题模拟：</a:t>
            </a:r>
            <a:endParaRPr lang="en-US" altLang="zh-CN" dirty="0" smtClean="0">
              <a:solidFill>
                <a:srgbClr val="0000FF"/>
              </a:solidFill>
              <a:latin typeface="Times New Roman" panose="02020603050405020304" pitchFamily="18" charset="0"/>
              <a:cs typeface="Times New Roman" panose="02020603050405020304" pitchFamily="18" charset="0"/>
            </a:endParaRPr>
          </a:p>
          <a:p>
            <a:pPr lvl="1"/>
            <a:r>
              <a:rPr lang="zh-CN" altLang="en-US" dirty="0" smtClean="0"/>
              <a:t>第</a:t>
            </a:r>
            <a:r>
              <a:rPr lang="en-US" altLang="zh-CN" dirty="0" smtClean="0"/>
              <a:t>1</a:t>
            </a:r>
            <a:r>
              <a:rPr lang="zh-CN" altLang="en-US" dirty="0" smtClean="0"/>
              <a:t>列：服从</a:t>
            </a:r>
            <a:r>
              <a:rPr lang="en-US" altLang="zh-CN" i="1" dirty="0" smtClean="0">
                <a:solidFill>
                  <a:srgbClr val="0000FF"/>
                </a:solidFill>
              </a:rPr>
              <a:t>p</a:t>
            </a:r>
            <a:r>
              <a:rPr lang="en-US" altLang="zh-CN" dirty="0" smtClean="0">
                <a:solidFill>
                  <a:srgbClr val="0000FF"/>
                </a:solidFill>
              </a:rPr>
              <a:t>(</a:t>
            </a:r>
            <a:r>
              <a:rPr lang="en-US" altLang="zh-CN" i="1" dirty="0" smtClean="0">
                <a:solidFill>
                  <a:srgbClr val="0000FF"/>
                </a:solidFill>
              </a:rPr>
              <a:t>r</a:t>
            </a:r>
            <a:r>
              <a:rPr lang="en-US" altLang="zh-CN" dirty="0" smtClean="0">
                <a:solidFill>
                  <a:srgbClr val="0000FF"/>
                </a:solidFill>
              </a:rPr>
              <a:t>)</a:t>
            </a:r>
            <a:r>
              <a:rPr lang="zh-CN" altLang="en-US" dirty="0" smtClean="0"/>
              <a:t>分布每日需求量随机数</a:t>
            </a:r>
          </a:p>
          <a:p>
            <a:pPr lvl="1"/>
            <a:r>
              <a:rPr lang="zh-CN" altLang="en-US" dirty="0" smtClean="0"/>
              <a:t>第</a:t>
            </a:r>
            <a:r>
              <a:rPr lang="en-US" altLang="zh-CN" dirty="0" smtClean="0"/>
              <a:t>3</a:t>
            </a:r>
            <a:r>
              <a:rPr lang="zh-CN" altLang="en-US" dirty="0" smtClean="0"/>
              <a:t>列</a:t>
            </a:r>
            <a:r>
              <a:rPr lang="en-US" altLang="zh-CN" dirty="0" smtClean="0"/>
              <a:t>-</a:t>
            </a:r>
            <a:r>
              <a:rPr lang="zh-CN" altLang="en-US" dirty="0" smtClean="0"/>
              <a:t>：计算不同订购份量</a:t>
            </a:r>
            <a:r>
              <a:rPr lang="en-US" altLang="zh-CN" dirty="0" smtClean="0"/>
              <a:t>n</a:t>
            </a:r>
            <a:r>
              <a:rPr lang="zh-CN" altLang="en-US" dirty="0" smtClean="0"/>
              <a:t>后的相应的每日利润</a:t>
            </a:r>
          </a:p>
          <a:p>
            <a:endParaRPr lang="zh-CN" altLang="en-US" dirty="0">
              <a:latin typeface="Times New Roman" panose="02020603050405020304" pitchFamily="18" charset="0"/>
              <a:cs typeface="Times New Roman" panose="02020603050405020304" pitchFamily="18" charset="0"/>
            </a:endParaRPr>
          </a:p>
        </p:txBody>
      </p:sp>
      <p:sp>
        <p:nvSpPr>
          <p:cNvPr id="8" name="Rectangle 42"/>
          <p:cNvSpPr>
            <a:spLocks noRot="1" noChangeArrowheads="1"/>
          </p:cNvSpPr>
          <p:nvPr/>
        </p:nvSpPr>
        <p:spPr bwMode="auto">
          <a:xfrm>
            <a:off x="2339752" y="2453704"/>
            <a:ext cx="352901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buFontTx/>
              <a:buNone/>
            </a:pPr>
            <a:r>
              <a:rPr lang="zh-CN" altLang="zh-CN" sz="1600" dirty="0" smtClean="0">
                <a:solidFill>
                  <a:srgbClr val="0000FF"/>
                </a:solidFill>
              </a:rPr>
              <a:t>表</a:t>
            </a:r>
            <a:r>
              <a:rPr lang="en-US" altLang="zh-CN" sz="1600" dirty="0" smtClean="0">
                <a:solidFill>
                  <a:srgbClr val="0000FF"/>
                </a:solidFill>
              </a:rPr>
              <a:t>:</a:t>
            </a:r>
            <a:r>
              <a:rPr lang="zh-CN" altLang="zh-CN" sz="1600" dirty="0" smtClean="0">
                <a:solidFill>
                  <a:srgbClr val="0000FF"/>
                </a:solidFill>
              </a:rPr>
              <a:t>  </a:t>
            </a:r>
            <a:r>
              <a:rPr lang="zh-CN" altLang="en-US" sz="1600" dirty="0" smtClean="0">
                <a:solidFill>
                  <a:srgbClr val="0000FF"/>
                </a:solidFill>
              </a:rPr>
              <a:t>报童的诀窍</a:t>
            </a:r>
            <a:r>
              <a:rPr lang="zh-CN" altLang="zh-CN" sz="1600" dirty="0" smtClean="0">
                <a:solidFill>
                  <a:srgbClr val="0000FF"/>
                </a:solidFill>
              </a:rPr>
              <a:t>模拟</a:t>
            </a:r>
            <a:r>
              <a:rPr lang="zh-CN" altLang="zh-CN" sz="1600" dirty="0">
                <a:solidFill>
                  <a:srgbClr val="0000FF"/>
                </a:solidFill>
              </a:rPr>
              <a:t>表</a:t>
            </a: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617993647"/>
                  </p:ext>
                </p:extLst>
              </p:nvPr>
            </p:nvGraphicFramePr>
            <p:xfrm>
              <a:off x="1547664" y="2788319"/>
              <a:ext cx="5225142" cy="22250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tblGrid>
                  <a:tr h="370840">
                    <a:tc>
                      <a:txBody>
                        <a:bodyPr/>
                        <a:lstStyle/>
                        <a:p>
                          <a:pPr algn="ctr"/>
                          <a:r>
                            <a:rPr lang="zh-CN" altLang="en-US" dirty="0" smtClean="0">
                              <a:solidFill>
                                <a:schemeClr val="bg2"/>
                              </a:solidFill>
                            </a:rPr>
                            <a:t>日期</a:t>
                          </a:r>
                          <a:endParaRPr lang="zh-CN" altLang="en-US" dirty="0">
                            <a:solidFill>
                              <a:schemeClr val="bg2"/>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bg2"/>
                                    </a:solidFill>
                                    <a:latin typeface="Cambria Math" panose="02040503050406030204" pitchFamily="18" charset="0"/>
                                  </a:rPr>
                                  <m:t>𝒓</m:t>
                                </m:r>
                              </m:oMath>
                            </m:oMathPara>
                          </a14:m>
                          <a:endParaRPr lang="zh-CN" altLang="en-US" dirty="0">
                            <a:solidFill>
                              <a:schemeClr val="bg2"/>
                            </a:solidFill>
                          </a:endParaRPr>
                        </a:p>
                      </a:txBody>
                      <a:tcPr anchor="ct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𝐺</m:t>
                                </m:r>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m:t>
                                </m:r>
                                <m:sSub>
                                  <m:sSubPr>
                                    <m:ctrlP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ctrlPr>
                                  </m:sSubPr>
                                  <m:e>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𝑛</m:t>
                                    </m:r>
                                  </m:e>
                                  <m:sub>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1</m:t>
                                    </m:r>
                                  </m:sub>
                                </m:sSub>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m:t>
                                </m:r>
                              </m:oMath>
                            </m:oMathPara>
                          </a14:m>
                          <a:endParaRPr kumimoji="0" lang="zh-CN" altLang="zh-CN" sz="1400" b="0" i="0" u="none" strike="noStrike" cap="none" normalizeH="0" baseline="0" dirty="0" smtClean="0">
                            <a:ln>
                              <a:noFill/>
                            </a:ln>
                            <a:solidFill>
                              <a:schemeClr val="bg2"/>
                            </a:solidFill>
                            <a:effectLst/>
                            <a:latin typeface="Times New Roman" panose="02020603050405020304" pitchFamily="18" charset="0"/>
                            <a:ea typeface="微软雅黑" pitchFamily="34" charset="-122"/>
                            <a:cs typeface="Times New Roman" panose="02020603050405020304" pitchFamily="18" charset="0"/>
                          </a:endParaRPr>
                        </a:p>
                      </a:txBody>
                      <a:tcPr marL="0" marR="0" marT="0" marB="0" anchor="ctr" horzOverflow="overflow"/>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𝐺</m:t>
                                </m:r>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m:t>
                                </m:r>
                                <m:sSub>
                                  <m:sSubPr>
                                    <m:ctrlP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ctrlPr>
                                  </m:sSubPr>
                                  <m:e>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𝑛</m:t>
                                    </m:r>
                                  </m:e>
                                  <m:sub>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2</m:t>
                                    </m:r>
                                  </m:sub>
                                </m:sSub>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m:t>
                                </m:r>
                              </m:oMath>
                            </m:oMathPara>
                          </a14:m>
                          <a:endParaRPr kumimoji="0" lang="zh-CN" altLang="zh-CN" sz="1400" b="0" i="0" u="none" strike="noStrike" cap="none" normalizeH="0" baseline="0" dirty="0" smtClean="0">
                            <a:ln>
                              <a:noFill/>
                            </a:ln>
                            <a:solidFill>
                              <a:schemeClr val="bg2"/>
                            </a:solidFill>
                            <a:effectLst/>
                            <a:latin typeface="Times New Roman" panose="02020603050405020304" pitchFamily="18" charset="0"/>
                            <a:ea typeface="微软雅黑" pitchFamily="34" charset="-122"/>
                            <a:cs typeface="Times New Roman" panose="02020603050405020304" pitchFamily="18" charset="0"/>
                          </a:endParaRPr>
                        </a:p>
                      </a:txBody>
                      <a:tcPr marL="0" marR="0" marT="0" marB="0" anchor="ctr" horzOverflow="overflow"/>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2"/>
                              </a:solidFill>
                              <a:effectLst/>
                              <a:latin typeface="Times New Roman" panose="02020603050405020304" pitchFamily="18" charset="0"/>
                              <a:ea typeface="微软雅黑" pitchFamily="34" charset="-122"/>
                              <a:cs typeface="Times New Roman" panose="02020603050405020304" pitchFamily="18" charset="0"/>
                            </a:rPr>
                            <a:t>……</a:t>
                          </a:r>
                          <a:endParaRPr kumimoji="0" lang="zh-CN" altLang="zh-CN" sz="1400" b="0" i="0" u="none" strike="noStrike" cap="none" normalizeH="0" baseline="0" dirty="0" smtClean="0">
                            <a:ln>
                              <a:noFill/>
                            </a:ln>
                            <a:solidFill>
                              <a:schemeClr val="bg2"/>
                            </a:solidFill>
                            <a:effectLst/>
                            <a:latin typeface="Times New Roman" panose="02020603050405020304" pitchFamily="18" charset="0"/>
                            <a:ea typeface="微软雅黑" pitchFamily="34" charset="-122"/>
                            <a:cs typeface="Times New Roman" panose="02020603050405020304" pitchFamily="18" charset="0"/>
                          </a:endParaRPr>
                        </a:p>
                      </a:txBody>
                      <a:tcPr marL="0" marR="0" marT="0" marB="0" anchor="ctr" horzOverflow="overflow"/>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𝐺</m:t>
                                </m:r>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m:t>
                                </m:r>
                                <m:sSub>
                                  <m:sSubPr>
                                    <m:ctrlP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ctrlPr>
                                  </m:sSubPr>
                                  <m:e>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𝑛</m:t>
                                    </m:r>
                                  </m:e>
                                  <m:sub>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𝑘</m:t>
                                    </m:r>
                                  </m:sub>
                                </m:sSub>
                                <m:r>
                                  <a:rPr kumimoji="0" lang="en-US" altLang="zh-CN" sz="1400" b="0" i="1" u="none" strike="noStrike" cap="none" normalizeH="0" baseline="0" smtClean="0">
                                    <a:ln>
                                      <a:noFill/>
                                    </a:ln>
                                    <a:solidFill>
                                      <a:schemeClr val="bg2"/>
                                    </a:solidFill>
                                    <a:effectLst/>
                                    <a:latin typeface="Cambria Math" panose="02040503050406030204" pitchFamily="18" charset="0"/>
                                    <a:ea typeface="微软雅黑" pitchFamily="34" charset="-122"/>
                                    <a:cs typeface="Times New Roman" panose="02020603050405020304" pitchFamily="18" charset="0"/>
                                  </a:rPr>
                                  <m:t>)</m:t>
                                </m:r>
                              </m:oMath>
                            </m:oMathPara>
                          </a14:m>
                          <a:endParaRPr kumimoji="0" lang="zh-CN" altLang="zh-CN" sz="1400" b="0" i="0" u="none" strike="noStrike" cap="none" normalizeH="0" baseline="0" dirty="0" smtClean="0">
                            <a:ln>
                              <a:noFill/>
                            </a:ln>
                            <a:solidFill>
                              <a:schemeClr val="bg2"/>
                            </a:solidFill>
                            <a:effectLst/>
                            <a:latin typeface="Times New Roman" panose="02020603050405020304" pitchFamily="18" charset="0"/>
                            <a:ea typeface="微软雅黑" pitchFamily="34" charset="-122"/>
                            <a:cs typeface="Times New Roman" panose="02020603050405020304" pitchFamily="18" charset="0"/>
                          </a:endParaRPr>
                        </a:p>
                      </a:txBody>
                      <a:tcPr marL="0" marR="0" marT="0" marB="0" anchor="ctr" horzOverflow="overflow"/>
                    </a:tc>
                    <a:extLst>
                      <a:ext uri="{0D108BD9-81ED-4DB2-BD59-A6C34878D82A}">
                        <a16:rowId xmlns:a16="http://schemas.microsoft.com/office/drawing/2014/main" val="10000"/>
                      </a:ext>
                    </a:extLst>
                  </a:tr>
                  <a:tr h="370840">
                    <a:tc>
                      <a:txBody>
                        <a:bodyPr/>
                        <a:lstStyle/>
                        <a:p>
                          <a:pPr algn="ctr"/>
                          <a:r>
                            <a:rPr lang="en-US" altLang="zh-CN" dirty="0" smtClean="0"/>
                            <a:t>1</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1"/>
                      </a:ext>
                    </a:extLst>
                  </a:tr>
                  <a:tr h="370840">
                    <a:tc>
                      <a:txBody>
                        <a:bodyPr/>
                        <a:lstStyle/>
                        <a:p>
                          <a:pPr algn="ctr"/>
                          <a:r>
                            <a:rPr lang="en-US" altLang="zh-CN" dirty="0" smtClean="0"/>
                            <a:t>2</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10002"/>
                      </a:ext>
                    </a:extLst>
                  </a:tr>
                  <a:tr h="370840">
                    <a:tc>
                      <a:txBody>
                        <a:bodyPr/>
                        <a:lstStyle/>
                        <a:p>
                          <a:pPr algn="ctr"/>
                          <a:r>
                            <a:rPr lang="en-US" altLang="zh-CN" dirty="0" smtClean="0"/>
                            <a:t>3</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en-US" altLang="zh-CN" dirty="0" smtClean="0"/>
                            <a:t>……</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10004"/>
                      </a:ext>
                    </a:extLst>
                  </a:tr>
                  <a:tr h="370840">
                    <a:tc>
                      <a:txBody>
                        <a:bodyPr/>
                        <a:lstStyle/>
                        <a:p>
                          <a:pPr algn="ctr"/>
                          <a:r>
                            <a:rPr lang="en-US" altLang="zh-CN" dirty="0" smtClean="0"/>
                            <a:t>1000</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617993647"/>
                  </p:ext>
                </p:extLst>
              </p:nvPr>
            </p:nvGraphicFramePr>
            <p:xfrm>
              <a:off x="1547664" y="2788319"/>
              <a:ext cx="5225142" cy="22250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tblGrid>
                  <a:tr h="370840">
                    <a:tc>
                      <a:txBody>
                        <a:bodyPr/>
                        <a:lstStyle/>
                        <a:p>
                          <a:pPr algn="ctr"/>
                          <a:r>
                            <a:rPr lang="zh-CN" altLang="en-US" dirty="0" smtClean="0">
                              <a:solidFill>
                                <a:schemeClr val="bg2"/>
                              </a:solidFill>
                            </a:rPr>
                            <a:t>日期</a:t>
                          </a:r>
                          <a:endParaRPr lang="zh-CN" altLang="en-US" dirty="0">
                            <a:solidFill>
                              <a:schemeClr val="bg2"/>
                            </a:solidFill>
                          </a:endParaRPr>
                        </a:p>
                      </a:txBody>
                      <a:tcPr anchor="ctr"/>
                    </a:tc>
                    <a:tc>
                      <a:txBody>
                        <a:bodyPr/>
                        <a:lstStyle/>
                        <a:p>
                          <a:endParaRPr lang="zh-CN"/>
                        </a:p>
                      </a:txBody>
                      <a:tcPr anchor="ctr">
                        <a:blipFill rotWithShape="0">
                          <a:blip r:embed="rId3"/>
                          <a:stretch>
                            <a:fillRect l="-100699" t="-1639" r="-403497" b="-506557"/>
                          </a:stretch>
                        </a:blipFill>
                      </a:tcPr>
                    </a:tc>
                    <a:tc>
                      <a:txBody>
                        <a:bodyPr/>
                        <a:lstStyle/>
                        <a:p>
                          <a:endParaRPr lang="zh-CN"/>
                        </a:p>
                      </a:txBody>
                      <a:tcPr marL="0" marR="0" marT="0" marB="0" anchor="ctr" horzOverflow="overflow">
                        <a:blipFill rotWithShape="0">
                          <a:blip r:embed="rId3"/>
                          <a:stretch>
                            <a:fillRect l="-199306" t="-1639" r="-300694" b="-506557"/>
                          </a:stretch>
                        </a:blipFill>
                      </a:tcPr>
                    </a:tc>
                    <a:tc>
                      <a:txBody>
                        <a:bodyPr/>
                        <a:lstStyle/>
                        <a:p>
                          <a:endParaRPr lang="zh-CN"/>
                        </a:p>
                      </a:txBody>
                      <a:tcPr marL="0" marR="0" marT="0" marB="0" anchor="ctr" horzOverflow="overflow">
                        <a:blipFill rotWithShape="0">
                          <a:blip r:embed="rId3"/>
                          <a:stretch>
                            <a:fillRect l="-301399" t="-1639" r="-202797" b="-506557"/>
                          </a:stretch>
                        </a:blipFill>
                      </a:tcPr>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2"/>
                              </a:solidFill>
                              <a:effectLst/>
                              <a:latin typeface="Times New Roman" panose="02020603050405020304" pitchFamily="18" charset="0"/>
                              <a:ea typeface="微软雅黑" pitchFamily="34" charset="-122"/>
                              <a:cs typeface="Times New Roman" panose="02020603050405020304" pitchFamily="18" charset="0"/>
                            </a:rPr>
                            <a:t>……</a:t>
                          </a:r>
                          <a:endParaRPr kumimoji="0" lang="zh-CN" altLang="zh-CN" sz="1400" b="0" i="0" u="none" strike="noStrike" cap="none" normalizeH="0" baseline="0" dirty="0" smtClean="0">
                            <a:ln>
                              <a:noFill/>
                            </a:ln>
                            <a:solidFill>
                              <a:schemeClr val="bg2"/>
                            </a:solidFill>
                            <a:effectLst/>
                            <a:latin typeface="Times New Roman" panose="02020603050405020304" pitchFamily="18" charset="0"/>
                            <a:ea typeface="微软雅黑" pitchFamily="34" charset="-122"/>
                            <a:cs typeface="Times New Roman" panose="02020603050405020304" pitchFamily="18" charset="0"/>
                          </a:endParaRPr>
                        </a:p>
                      </a:txBody>
                      <a:tcPr marL="0" marR="0" marT="0" marB="0" anchor="ctr" horzOverflow="overflow"/>
                    </a:tc>
                    <a:tc>
                      <a:txBody>
                        <a:bodyPr/>
                        <a:lstStyle/>
                        <a:p>
                          <a:endParaRPr lang="zh-CN"/>
                        </a:p>
                      </a:txBody>
                      <a:tcPr marL="0" marR="0" marT="0" marB="0" anchor="ctr" horzOverflow="overflow">
                        <a:blipFill rotWithShape="0">
                          <a:blip r:embed="rId3"/>
                          <a:stretch>
                            <a:fillRect l="-501399" t="-1639" r="-2797" b="-506557"/>
                          </a:stretch>
                        </a:blipFill>
                      </a:tcPr>
                    </a:tc>
                  </a:tr>
                  <a:tr h="370840">
                    <a:tc>
                      <a:txBody>
                        <a:bodyPr/>
                        <a:lstStyle/>
                        <a:p>
                          <a:pPr algn="ctr"/>
                          <a:r>
                            <a:rPr lang="en-US" altLang="zh-CN" dirty="0" smtClean="0"/>
                            <a:t>1</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r h="370840">
                    <a:tc>
                      <a:txBody>
                        <a:bodyPr/>
                        <a:lstStyle/>
                        <a:p>
                          <a:pPr algn="ctr"/>
                          <a:r>
                            <a:rPr lang="en-US" altLang="zh-CN" dirty="0" smtClean="0"/>
                            <a:t>2</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r>
                  <a:tr h="370840">
                    <a:tc>
                      <a:txBody>
                        <a:bodyPr/>
                        <a:lstStyle/>
                        <a:p>
                          <a:pPr algn="ctr"/>
                          <a:r>
                            <a:rPr lang="en-US" altLang="zh-CN" dirty="0" smtClean="0"/>
                            <a:t>3</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r h="370840">
                    <a:tc>
                      <a:txBody>
                        <a:bodyPr/>
                        <a:lstStyle/>
                        <a:p>
                          <a:pPr algn="ctr"/>
                          <a:r>
                            <a:rPr lang="en-US" altLang="zh-CN" dirty="0" smtClean="0"/>
                            <a:t>……</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r>
                  <a:tr h="370840">
                    <a:tc>
                      <a:txBody>
                        <a:bodyPr/>
                        <a:lstStyle/>
                        <a:p>
                          <a:pPr algn="ctr"/>
                          <a:r>
                            <a:rPr lang="en-US" altLang="zh-CN" dirty="0" smtClean="0"/>
                            <a:t>1000</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r>
                </a:tbl>
              </a:graphicData>
            </a:graphic>
          </p:graphicFrame>
        </mc:Fallback>
      </mc:AlternateContent>
      <p:sp>
        <p:nvSpPr>
          <p:cNvPr id="9" name="内容占位符 2"/>
          <p:cNvSpPr txBox="1">
            <a:spLocks/>
          </p:cNvSpPr>
          <p:nvPr/>
        </p:nvSpPr>
        <p:spPr>
          <a:xfrm>
            <a:off x="467544" y="5157192"/>
            <a:ext cx="8301026" cy="752843"/>
          </a:xfrm>
          <a:prstGeom prst="rect">
            <a:avLst/>
          </a:prstGeom>
        </p:spPr>
        <p:txBody>
          <a:bodyPr vert="horz" lIns="68580" tIns="34290" rIns="68580" bIns="34290" rtlCol="0">
            <a:normAutofit/>
          </a:bodyPr>
          <a:lstStyle>
            <a:lvl1pPr marL="267891" indent="-267891" algn="just" defTabSz="685800" rtl="0" eaLnBrk="1" latinLnBrk="0" hangingPunct="1">
              <a:lnSpc>
                <a:spcPct val="100000"/>
              </a:lnSpc>
              <a:spcBef>
                <a:spcPts val="1200"/>
              </a:spcBef>
              <a:spcAft>
                <a:spcPts val="0"/>
              </a:spcAft>
              <a:buClr>
                <a:schemeClr val="accent1">
                  <a:lumMod val="60000"/>
                  <a:lumOff val="40000"/>
                </a:schemeClr>
              </a:buClr>
              <a:buSzPct val="60000"/>
              <a:buFont typeface="Wingdings" panose="05000000000000000000" pitchFamily="2" charset="2"/>
              <a:buChar char=""/>
              <a:defRPr sz="2000" kern="1200" baseline="0">
                <a:solidFill>
                  <a:schemeClr val="accent1"/>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800" kern="1200" baseline="0">
                <a:solidFill>
                  <a:srgbClr val="7D7D7D"/>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smtClean="0">
                <a:latin typeface="Times New Roman" panose="02020603050405020304" pitchFamily="18" charset="0"/>
                <a:cs typeface="Times New Roman" panose="02020603050405020304" pitchFamily="18" charset="0"/>
              </a:rPr>
              <a:t>设</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=0.5, </a:t>
            </a:r>
            <a:r>
              <a:rPr lang="en-US" altLang="zh-CN" i="1"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=0.3, </a:t>
            </a:r>
            <a:r>
              <a:rPr lang="en-US" altLang="zh-CN" i="1" dirty="0" smtClean="0">
                <a:latin typeface="Times New Roman" panose="02020603050405020304" pitchFamily="18" charset="0"/>
                <a:cs typeface="Times New Roman" panose="02020603050405020304" pitchFamily="18" charset="0"/>
              </a:rPr>
              <a:t>c</a:t>
            </a:r>
            <a:r>
              <a:rPr lang="en-US" altLang="zh-CN" dirty="0" smtClean="0">
                <a:latin typeface="Times New Roman" panose="02020603050405020304" pitchFamily="18" charset="0"/>
                <a:cs typeface="Times New Roman" panose="02020603050405020304" pitchFamily="18" charset="0"/>
              </a:rPr>
              <a:t>=0.15, </a:t>
            </a:r>
            <a:r>
              <a:rPr lang="zh-CN" altLang="en-US" dirty="0" smtClean="0">
                <a:latin typeface="Times New Roman" panose="02020603050405020304" pitchFamily="18" charset="0"/>
                <a:cs typeface="Times New Roman" panose="02020603050405020304" pitchFamily="18" charset="0"/>
              </a:rPr>
              <a:t>每天报纸需求服从泊松分布</a:t>
            </a:r>
            <a:r>
              <a:rPr lang="en-US" altLang="zh-CN" dirty="0" smtClean="0">
                <a:latin typeface="Times New Roman" panose="02020603050405020304" pitchFamily="18" charset="0"/>
                <a:cs typeface="Times New Roman" panose="02020603050405020304" pitchFamily="18" charset="0"/>
              </a:rPr>
              <a:t>P(50)</a:t>
            </a:r>
            <a:r>
              <a:rPr lang="zh-CN" altLang="en-US" dirty="0" smtClean="0">
                <a:latin typeface="Times New Roman" panose="02020603050405020304" pitchFamily="18" charset="0"/>
                <a:cs typeface="Times New Roman" panose="02020603050405020304" pitchFamily="18" charset="0"/>
              </a:rPr>
              <a:t>，由模拟可知每天宜订购</a:t>
            </a:r>
            <a:r>
              <a:rPr lang="en-US" altLang="zh-CN" dirty="0" smtClean="0">
                <a:latin typeface="Times New Roman" panose="02020603050405020304" pitchFamily="18" charset="0"/>
                <a:cs typeface="Times New Roman" panose="02020603050405020304" pitchFamily="18" charset="0"/>
              </a:rPr>
              <a:t>51</a:t>
            </a:r>
            <a:r>
              <a:rPr lang="zh-CN" altLang="en-US" dirty="0" smtClean="0">
                <a:latin typeface="Times New Roman" panose="02020603050405020304" pitchFamily="18" charset="0"/>
                <a:cs typeface="Times New Roman" panose="02020603050405020304" pitchFamily="18" charset="0"/>
              </a:rPr>
              <a:t>份报纸</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01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1" y="2470529"/>
            <a:ext cx="5196048"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en-US" altLang="zh-CN" sz="2800" kern="0" dirty="0" smtClean="0">
                <a:solidFill>
                  <a:prstClr val="white"/>
                </a:solidFill>
                <a:latin typeface="微软雅黑" panose="020B0503020204020204" pitchFamily="34" charset="-122"/>
                <a:ea typeface="微软雅黑" panose="020B0503020204020204" pitchFamily="34" charset="-122"/>
              </a:rPr>
              <a:t>2.5 </a:t>
            </a:r>
            <a:r>
              <a:rPr lang="zh-CN" altLang="en-US" sz="2800" kern="0" dirty="0" smtClean="0">
                <a:solidFill>
                  <a:prstClr val="white"/>
                </a:solidFill>
                <a:latin typeface="微软雅黑" panose="020B0503020204020204" pitchFamily="34" charset="-122"/>
                <a:ea typeface="微软雅黑" panose="020B0503020204020204" pitchFamily="34" charset="-122"/>
              </a:rPr>
              <a:t>坎雷</a:t>
            </a:r>
            <a:r>
              <a:rPr lang="zh-CN" altLang="en-US" sz="2800" kern="0" dirty="0">
                <a:solidFill>
                  <a:prstClr val="white"/>
                </a:solidFill>
                <a:latin typeface="微软雅黑" panose="020B0503020204020204" pitchFamily="34" charset="-122"/>
                <a:ea typeface="微软雅黑" panose="020B0503020204020204" pitchFamily="34" charset="-122"/>
              </a:rPr>
              <a:t>渔业公司问题 </a:t>
            </a: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22239"/>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2</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1450868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坎雷</a:t>
            </a:r>
            <a:r>
              <a:rPr lang="zh-CN" altLang="en-US" dirty="0"/>
              <a:t>渔业公司问题 </a:t>
            </a:r>
          </a:p>
        </p:txBody>
      </p:sp>
      <p:sp>
        <p:nvSpPr>
          <p:cNvPr id="3" name="内容占位符 2"/>
          <p:cNvSpPr>
            <a:spLocks noGrp="1"/>
          </p:cNvSpPr>
          <p:nvPr>
            <p:ph idx="1"/>
          </p:nvPr>
        </p:nvSpPr>
        <p:spPr>
          <a:xfrm>
            <a:off x="400594" y="1366931"/>
            <a:ext cx="8301026" cy="4078293"/>
          </a:xfrm>
        </p:spPr>
        <p:txBody>
          <a:bodyPr>
            <a:normAutofit lnSpcReduction="10000"/>
          </a:bodyPr>
          <a:lstStyle/>
          <a:p>
            <a:r>
              <a:rPr lang="zh-CN" altLang="en-US" dirty="0" smtClean="0">
                <a:latin typeface="微软雅黑" panose="020B0503020204020204" pitchFamily="34" charset="-122"/>
              </a:rPr>
              <a:t>坎雷公司经营着一家渔业</a:t>
            </a:r>
            <a:r>
              <a:rPr lang="zh-CN" altLang="en-US" dirty="0">
                <a:latin typeface="微软雅黑" panose="020B0503020204020204" pitchFamily="34" charset="-122"/>
              </a:rPr>
              <a:t>公司</a:t>
            </a:r>
            <a:r>
              <a:rPr lang="zh-CN" altLang="en-US" dirty="0" smtClean="0">
                <a:latin typeface="微软雅黑" panose="020B0503020204020204" pitchFamily="34" charset="-122"/>
              </a:rPr>
              <a:t>，每条渔船每日能捕鳕鱼</a:t>
            </a:r>
            <a:r>
              <a:rPr lang="en-US" altLang="zh-CN" dirty="0">
                <a:solidFill>
                  <a:srgbClr val="0000FF"/>
                </a:solidFill>
                <a:latin typeface="微软雅黑" panose="020B0503020204020204" pitchFamily="34" charset="-122"/>
              </a:rPr>
              <a:t>3500</a:t>
            </a:r>
            <a:r>
              <a:rPr lang="zh-CN" altLang="en-US" dirty="0" smtClean="0">
                <a:solidFill>
                  <a:srgbClr val="0000FF"/>
                </a:solidFill>
                <a:latin typeface="微软雅黑" panose="020B0503020204020204" pitchFamily="34" charset="-122"/>
              </a:rPr>
              <a:t>单位</a:t>
            </a:r>
            <a:r>
              <a:rPr lang="zh-CN" altLang="en-US" dirty="0" smtClean="0">
                <a:latin typeface="微软雅黑" panose="020B0503020204020204" pitchFamily="34" charset="-122"/>
              </a:rPr>
              <a:t>，有</a:t>
            </a:r>
            <a:r>
              <a:rPr lang="zh-CN" altLang="en-US" dirty="0">
                <a:latin typeface="微软雅黑" panose="020B0503020204020204" pitchFamily="34" charset="-122"/>
              </a:rPr>
              <a:t>许多</a:t>
            </a:r>
            <a:r>
              <a:rPr lang="zh-CN" altLang="en-US" dirty="0" smtClean="0">
                <a:solidFill>
                  <a:srgbClr val="0000FF"/>
                </a:solidFill>
                <a:latin typeface="微软雅黑" panose="020B0503020204020204" pitchFamily="34" charset="-122"/>
              </a:rPr>
              <a:t>港口可以</a:t>
            </a:r>
            <a:r>
              <a:rPr lang="zh-CN" altLang="en-US" dirty="0">
                <a:solidFill>
                  <a:srgbClr val="0000FF"/>
                </a:solidFill>
                <a:latin typeface="微软雅黑" panose="020B0503020204020204" pitchFamily="34" charset="-122"/>
              </a:rPr>
              <a:t>停靠并</a:t>
            </a:r>
            <a:r>
              <a:rPr lang="zh-CN" altLang="en-US" dirty="0" smtClean="0">
                <a:solidFill>
                  <a:srgbClr val="0000FF"/>
                </a:solidFill>
                <a:latin typeface="微软雅黑" panose="020B0503020204020204" pitchFamily="34" charset="-122"/>
              </a:rPr>
              <a:t>出售</a:t>
            </a:r>
            <a:r>
              <a:rPr lang="zh-CN" altLang="en-US" dirty="0" smtClean="0">
                <a:latin typeface="微软雅黑" panose="020B0503020204020204" pitchFamily="34" charset="-122"/>
              </a:rPr>
              <a:t>，每个港口</a:t>
            </a:r>
            <a:r>
              <a:rPr lang="zh-CN" altLang="en-US" dirty="0" smtClean="0">
                <a:solidFill>
                  <a:srgbClr val="0000FF"/>
                </a:solidFill>
                <a:latin typeface="微软雅黑" panose="020B0503020204020204" pitchFamily="34" charset="-122"/>
              </a:rPr>
              <a:t>价格</a:t>
            </a:r>
            <a:r>
              <a:rPr lang="zh-CN" altLang="en-US" dirty="0">
                <a:solidFill>
                  <a:srgbClr val="0000FF"/>
                </a:solidFill>
                <a:latin typeface="微软雅黑" panose="020B0503020204020204" pitchFamily="34" charset="-122"/>
              </a:rPr>
              <a:t>是不确定</a:t>
            </a:r>
            <a:r>
              <a:rPr lang="zh-CN" altLang="en-US" dirty="0">
                <a:latin typeface="微软雅黑" panose="020B0503020204020204" pitchFamily="34" charset="-122"/>
              </a:rPr>
              <a:t>的</a:t>
            </a:r>
            <a:r>
              <a:rPr lang="zh-CN" altLang="en-US" dirty="0" smtClean="0">
                <a:latin typeface="微软雅黑" panose="020B0503020204020204" pitchFamily="34" charset="-122"/>
              </a:rPr>
              <a:t>，</a:t>
            </a:r>
            <a:r>
              <a:rPr lang="zh-CN" altLang="en-US" dirty="0" smtClean="0">
                <a:solidFill>
                  <a:srgbClr val="0000FF"/>
                </a:solidFill>
                <a:latin typeface="微软雅黑" panose="020B0503020204020204" pitchFamily="34" charset="-122"/>
              </a:rPr>
              <a:t>价格</a:t>
            </a:r>
            <a:r>
              <a:rPr lang="zh-CN" altLang="en-US" dirty="0">
                <a:solidFill>
                  <a:srgbClr val="0000FF"/>
                </a:solidFill>
                <a:latin typeface="微软雅黑" panose="020B0503020204020204" pitchFamily="34" charset="-122"/>
              </a:rPr>
              <a:t>也不一样</a:t>
            </a:r>
            <a:r>
              <a:rPr lang="zh-CN" altLang="en-US" dirty="0">
                <a:latin typeface="微软雅黑" panose="020B0503020204020204" pitchFamily="34" charset="-122"/>
              </a:rPr>
              <a:t>，另外，每个港口的</a:t>
            </a:r>
            <a:r>
              <a:rPr lang="zh-CN" altLang="en-US" dirty="0">
                <a:solidFill>
                  <a:srgbClr val="0000FF"/>
                </a:solidFill>
                <a:latin typeface="微软雅黑" panose="020B0503020204020204" pitchFamily="34" charset="-122"/>
              </a:rPr>
              <a:t>需求量是</a:t>
            </a:r>
            <a:r>
              <a:rPr lang="zh-CN" altLang="en-US" dirty="0" smtClean="0">
                <a:solidFill>
                  <a:srgbClr val="0000FF"/>
                </a:solidFill>
                <a:latin typeface="微软雅黑" panose="020B0503020204020204" pitchFamily="34" charset="-122"/>
              </a:rPr>
              <a:t>有限的</a:t>
            </a:r>
            <a:r>
              <a:rPr lang="zh-CN" altLang="en-US" dirty="0" smtClean="0">
                <a:latin typeface="微软雅黑" panose="020B0503020204020204" pitchFamily="34" charset="-122"/>
              </a:rPr>
              <a:t>。</a:t>
            </a:r>
            <a:endParaRPr lang="en-US" altLang="zh-CN" dirty="0" smtClean="0">
              <a:latin typeface="微软雅黑" panose="020B0503020204020204" pitchFamily="34" charset="-122"/>
            </a:endParaRPr>
          </a:p>
          <a:p>
            <a:r>
              <a:rPr lang="en-US" altLang="zh-CN" dirty="0" smtClean="0">
                <a:solidFill>
                  <a:srgbClr val="FF0000"/>
                </a:solidFill>
              </a:rPr>
              <a:t>1 </a:t>
            </a:r>
            <a:r>
              <a:rPr lang="zh-CN" altLang="en-US" dirty="0" smtClean="0">
                <a:solidFill>
                  <a:srgbClr val="FF0000"/>
                </a:solidFill>
              </a:rPr>
              <a:t>问题</a:t>
            </a:r>
            <a:r>
              <a:rPr lang="zh-CN" altLang="en-US" dirty="0">
                <a:solidFill>
                  <a:srgbClr val="FF0000"/>
                </a:solidFill>
              </a:rPr>
              <a:t>简化</a:t>
            </a:r>
          </a:p>
          <a:p>
            <a:r>
              <a:rPr lang="zh-CN" altLang="en-US" dirty="0" smtClean="0"/>
              <a:t>假设只有</a:t>
            </a:r>
            <a:r>
              <a:rPr lang="zh-CN" altLang="en-US" dirty="0"/>
              <a:t>一条船，每次</a:t>
            </a:r>
            <a:r>
              <a:rPr lang="zh-CN" altLang="en-US" dirty="0" smtClean="0"/>
              <a:t>出海成本</a:t>
            </a:r>
            <a:r>
              <a:rPr lang="en-US" altLang="zh-CN" dirty="0" smtClean="0"/>
              <a:t>10,000</a:t>
            </a:r>
            <a:r>
              <a:rPr lang="zh-CN" altLang="en-US" dirty="0"/>
              <a:t>美元，</a:t>
            </a:r>
            <a:r>
              <a:rPr lang="zh-CN" altLang="en-US" dirty="0" smtClean="0"/>
              <a:t>每次捕鱼</a:t>
            </a:r>
            <a:r>
              <a:rPr lang="en-US" altLang="zh-CN" dirty="0"/>
              <a:t>3500</a:t>
            </a:r>
            <a:r>
              <a:rPr lang="zh-CN" altLang="en-US" dirty="0"/>
              <a:t>单位，两个港口</a:t>
            </a:r>
            <a:r>
              <a:rPr lang="en-US" altLang="zh-CN" dirty="0"/>
              <a:t>[</a:t>
            </a:r>
            <a:r>
              <a:rPr lang="zh-CN" altLang="en-US" dirty="0">
                <a:solidFill>
                  <a:srgbClr val="0000FF"/>
                </a:solidFill>
              </a:rPr>
              <a:t>格洛斯特</a:t>
            </a:r>
            <a:r>
              <a:rPr lang="zh-CN" altLang="en-US" dirty="0"/>
              <a:t>，</a:t>
            </a:r>
            <a:r>
              <a:rPr lang="zh-CN" altLang="en-US" dirty="0">
                <a:solidFill>
                  <a:srgbClr val="0000FF"/>
                </a:solidFill>
              </a:rPr>
              <a:t>岩石港</a:t>
            </a:r>
            <a:r>
              <a:rPr lang="en-US" altLang="zh-CN" dirty="0"/>
              <a:t>]</a:t>
            </a:r>
            <a:r>
              <a:rPr lang="zh-CN" altLang="en-US" dirty="0"/>
              <a:t>可以停靠：</a:t>
            </a:r>
          </a:p>
          <a:p>
            <a:pPr lvl="1">
              <a:buFont typeface="Wingdings" panose="05000000000000000000" pitchFamily="2" charset="2"/>
              <a:buChar char="Ø"/>
            </a:pPr>
            <a:r>
              <a:rPr lang="zh-CN" altLang="en-US" dirty="0" smtClean="0">
                <a:solidFill>
                  <a:srgbClr val="0000FF"/>
                </a:solidFill>
              </a:rPr>
              <a:t>格洛斯特</a:t>
            </a:r>
            <a:r>
              <a:rPr lang="zh-CN" altLang="en-US" dirty="0" smtClean="0"/>
              <a:t>为鳕鱼集散地</a:t>
            </a:r>
            <a:r>
              <a:rPr lang="zh-CN" altLang="en-US" dirty="0"/>
              <a:t>，</a:t>
            </a:r>
            <a:r>
              <a:rPr lang="zh-CN" altLang="en-US" dirty="0" smtClean="0">
                <a:solidFill>
                  <a:srgbClr val="0000FF"/>
                </a:solidFill>
              </a:rPr>
              <a:t>价格稳定</a:t>
            </a:r>
            <a:r>
              <a:rPr lang="zh-CN" altLang="en-US" dirty="0">
                <a:solidFill>
                  <a:srgbClr val="0000FF"/>
                </a:solidFill>
              </a:rPr>
              <a:t>在每单位</a:t>
            </a:r>
            <a:r>
              <a:rPr lang="en-US" altLang="zh-CN" dirty="0">
                <a:solidFill>
                  <a:srgbClr val="0000FF"/>
                </a:solidFill>
              </a:rPr>
              <a:t>3.25</a:t>
            </a:r>
            <a:r>
              <a:rPr lang="zh-CN" altLang="en-US" dirty="0">
                <a:solidFill>
                  <a:srgbClr val="0000FF"/>
                </a:solidFill>
              </a:rPr>
              <a:t>美元</a:t>
            </a:r>
            <a:r>
              <a:rPr lang="zh-CN" altLang="en-US" dirty="0"/>
              <a:t>，</a:t>
            </a:r>
            <a:r>
              <a:rPr lang="zh-CN" altLang="en-US" dirty="0">
                <a:solidFill>
                  <a:srgbClr val="0000FF"/>
                </a:solidFill>
              </a:rPr>
              <a:t>需求</a:t>
            </a:r>
            <a:r>
              <a:rPr lang="zh-CN" altLang="en-US" dirty="0"/>
              <a:t>几乎是</a:t>
            </a:r>
            <a:r>
              <a:rPr lang="zh-CN" altLang="en-US" dirty="0">
                <a:solidFill>
                  <a:srgbClr val="0000FF"/>
                </a:solidFill>
              </a:rPr>
              <a:t>无限</a:t>
            </a:r>
            <a:r>
              <a:rPr lang="zh-CN" altLang="en-US" dirty="0" smtClean="0"/>
              <a:t>的； </a:t>
            </a:r>
            <a:endParaRPr lang="zh-CN" altLang="en-US" dirty="0"/>
          </a:p>
          <a:p>
            <a:pPr lvl="1">
              <a:buFont typeface="Wingdings" panose="05000000000000000000" pitchFamily="2" charset="2"/>
              <a:buChar char="Ø"/>
            </a:pPr>
            <a:r>
              <a:rPr lang="zh-CN" altLang="en-US" dirty="0">
                <a:solidFill>
                  <a:srgbClr val="0000FF"/>
                </a:solidFill>
              </a:rPr>
              <a:t>岩石</a:t>
            </a:r>
            <a:r>
              <a:rPr lang="zh-CN" altLang="en-US" dirty="0" smtClean="0">
                <a:solidFill>
                  <a:srgbClr val="0000FF"/>
                </a:solidFill>
              </a:rPr>
              <a:t>港比较小，价格较高但波动较大，</a:t>
            </a:r>
            <a:r>
              <a:rPr lang="zh-CN" altLang="en-US" dirty="0"/>
              <a:t>服</a:t>
            </a:r>
            <a:r>
              <a:rPr lang="zh-CN" altLang="en-US" dirty="0" smtClean="0"/>
              <a:t>从均值</a:t>
            </a:r>
            <a:r>
              <a:rPr lang="en-US" altLang="zh-CN" dirty="0" smtClean="0"/>
              <a:t>3.65</a:t>
            </a:r>
            <a:r>
              <a:rPr lang="zh-CN" altLang="en-US" dirty="0" smtClean="0"/>
              <a:t>标准差</a:t>
            </a:r>
            <a:r>
              <a:rPr lang="en-US" altLang="zh-CN" dirty="0" smtClean="0"/>
              <a:t>0.20</a:t>
            </a:r>
            <a:r>
              <a:rPr lang="zh-CN" altLang="en-US" dirty="0" smtClean="0"/>
              <a:t>正态分布</a:t>
            </a:r>
            <a:r>
              <a:rPr lang="en-US" altLang="zh-CN" dirty="0"/>
              <a:t>, </a:t>
            </a:r>
            <a:r>
              <a:rPr lang="zh-CN" altLang="en-US" dirty="0"/>
              <a:t>需求量服从表</a:t>
            </a:r>
            <a:r>
              <a:rPr lang="en-US" altLang="zh-CN" dirty="0"/>
              <a:t>1</a:t>
            </a:r>
            <a:r>
              <a:rPr lang="zh-CN" altLang="en-US" dirty="0"/>
              <a:t>的离散分布；</a:t>
            </a:r>
          </a:p>
          <a:p>
            <a:pPr lvl="1">
              <a:buFont typeface="Wingdings" panose="05000000000000000000" pitchFamily="2" charset="2"/>
              <a:buChar char="Ø"/>
            </a:pPr>
            <a:r>
              <a:rPr lang="zh-CN" altLang="en-US" dirty="0"/>
              <a:t>假设</a:t>
            </a:r>
            <a:r>
              <a:rPr lang="zh-CN" altLang="en-US" dirty="0" smtClean="0"/>
              <a:t>两</a:t>
            </a:r>
            <a:r>
              <a:rPr lang="zh-CN" altLang="en-US" dirty="0"/>
              <a:t>个港口之间的</a:t>
            </a:r>
            <a:r>
              <a:rPr lang="zh-CN" altLang="en-US" dirty="0" smtClean="0">
                <a:solidFill>
                  <a:srgbClr val="0000FF"/>
                </a:solidFill>
              </a:rPr>
              <a:t>价格</a:t>
            </a:r>
            <a:r>
              <a:rPr lang="zh-CN" altLang="en-US" dirty="0" smtClean="0"/>
              <a:t>、</a:t>
            </a:r>
            <a:r>
              <a:rPr lang="zh-CN" altLang="en-US" dirty="0" smtClean="0">
                <a:solidFill>
                  <a:srgbClr val="0000FF"/>
                </a:solidFill>
              </a:rPr>
              <a:t>需求量</a:t>
            </a:r>
            <a:r>
              <a:rPr lang="zh-CN" altLang="en-US" dirty="0">
                <a:solidFill>
                  <a:srgbClr val="0000FF"/>
                </a:solidFill>
              </a:rPr>
              <a:t>之间是相互</a:t>
            </a:r>
            <a:r>
              <a:rPr lang="zh-CN" altLang="en-US" dirty="0" smtClean="0">
                <a:solidFill>
                  <a:srgbClr val="0000FF"/>
                </a:solidFill>
              </a:rPr>
              <a:t>独立的。</a:t>
            </a:r>
            <a:endParaRPr lang="zh-CN" altLang="en-US" dirty="0" smtClean="0"/>
          </a:p>
          <a:p>
            <a:r>
              <a:rPr lang="zh-CN" altLang="en-US" dirty="0" smtClean="0">
                <a:solidFill>
                  <a:srgbClr val="FF0000"/>
                </a:solidFill>
              </a:rPr>
              <a:t>坎雷想挣得尽可能大的利润，哪一个港口停靠更好？</a:t>
            </a:r>
            <a:endParaRPr lang="zh-CN" altLang="en-US" dirty="0">
              <a:solidFill>
                <a:srgbClr val="FF0000"/>
              </a:solidFill>
            </a:endParaRPr>
          </a:p>
        </p:txBody>
      </p:sp>
      <p:graphicFrame>
        <p:nvGraphicFramePr>
          <p:cNvPr id="4" name="Group 4"/>
          <p:cNvGraphicFramePr>
            <a:graphicFrameLocks noGrp="1"/>
          </p:cNvGraphicFramePr>
          <p:nvPr>
            <p:extLst/>
          </p:nvPr>
        </p:nvGraphicFramePr>
        <p:xfrm>
          <a:off x="971600" y="5761631"/>
          <a:ext cx="6286500" cy="798512"/>
        </p:xfrm>
        <a:graphic>
          <a:graphicData uri="http://schemas.openxmlformats.org/drawingml/2006/table">
            <a:tbl>
              <a:tblPr/>
              <a:tblGrid>
                <a:gridCol w="1312862">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09613">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09612">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09613">
                  <a:extLst>
                    <a:ext uri="{9D8B030D-6E8A-4147-A177-3AD203B41FA5}">
                      <a16:colId xmlns:a16="http://schemas.microsoft.com/office/drawing/2014/main" val="20007"/>
                    </a:ext>
                  </a:extLst>
                </a:gridCol>
              </a:tblGrid>
              <a:tr h="4000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1600" b="0" i="0" u="none" strike="noStrike" cap="none" normalizeH="0" baseline="0" dirty="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日需求单位</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0</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1,000</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dirty="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2,000</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3,000</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4,000</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5,000</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dirty="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6,000</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10000"/>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1600" b="0" i="0" u="none" strike="noStrike" cap="none" normalizeH="0" baseline="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概率</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dirty="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0.02</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0.03</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dirty="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0.05</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0.08</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0.33</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0.29</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600" b="0" i="0" u="none" strike="noStrike" cap="none" normalizeH="0" baseline="0" dirty="0" smtClean="0">
                          <a:ln>
                            <a:noFill/>
                          </a:ln>
                          <a:effectLst/>
                          <a:latin typeface="Times New Roman" panose="02020603050405020304" pitchFamily="18" charset="0"/>
                          <a:ea typeface="宋体" pitchFamily="2" charset="-122"/>
                          <a:cs typeface="Times New Roman" panose="02020603050405020304" pitchFamily="18" charset="0"/>
                          <a:sym typeface="宋体" pitchFamily="2" charset="-122"/>
                        </a:rPr>
                        <a:t>0.2</a:t>
                      </a:r>
                    </a:p>
                  </a:txBody>
                  <a:tcPr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63"/>
          <p:cNvSpPr>
            <a:spLocks noChangeArrowheads="1"/>
          </p:cNvSpPr>
          <p:nvPr/>
        </p:nvSpPr>
        <p:spPr bwMode="auto">
          <a:xfrm>
            <a:off x="2821994" y="5401583"/>
            <a:ext cx="29033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spcBef>
                <a:spcPct val="0"/>
              </a:spcBef>
              <a:buFontTx/>
              <a:buNone/>
            </a:pPr>
            <a:r>
              <a:rPr lang="zh-CN" altLang="zh-CN" sz="1600" dirty="0">
                <a:latin typeface="Times New Roman" panose="02020603050405020304" pitchFamily="18" charset="0"/>
                <a:cs typeface="Times New Roman" panose="02020603050405020304" pitchFamily="18" charset="0"/>
              </a:rPr>
              <a:t>表1  岩石港鳕鱼日需求分布表 </a:t>
            </a:r>
          </a:p>
        </p:txBody>
      </p:sp>
    </p:spTree>
    <p:extLst>
      <p:ext uri="{BB962C8B-B14F-4D97-AF65-F5344CB8AC3E}">
        <p14:creationId xmlns:p14="http://schemas.microsoft.com/office/powerpoint/2010/main" val="404419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坎雷渔业公司问题 </a:t>
            </a:r>
          </a:p>
        </p:txBody>
      </p:sp>
      <p:sp>
        <p:nvSpPr>
          <p:cNvPr id="3" name="内容占位符 2"/>
          <p:cNvSpPr>
            <a:spLocks noGrp="1"/>
          </p:cNvSpPr>
          <p:nvPr>
            <p:ph idx="1"/>
          </p:nvPr>
        </p:nvSpPr>
        <p:spPr/>
        <p:txBody>
          <a:bodyPr/>
          <a:lstStyle/>
          <a:p>
            <a:r>
              <a:rPr lang="en-US" altLang="zh-CN" dirty="0" smtClean="0">
                <a:solidFill>
                  <a:srgbClr val="FF0000"/>
                </a:solidFill>
              </a:rPr>
              <a:t>2 </a:t>
            </a:r>
            <a:r>
              <a:rPr lang="zh-CN" altLang="en-US" dirty="0" smtClean="0">
                <a:solidFill>
                  <a:srgbClr val="FF0000"/>
                </a:solidFill>
              </a:rPr>
              <a:t>问题</a:t>
            </a:r>
            <a:r>
              <a:rPr lang="zh-CN" altLang="en-US" dirty="0">
                <a:solidFill>
                  <a:srgbClr val="FF0000"/>
                </a:solidFill>
              </a:rPr>
              <a:t>分析</a:t>
            </a:r>
            <a:endParaRPr lang="en-US" altLang="zh-CN" dirty="0" smtClean="0">
              <a:solidFill>
                <a:srgbClr val="FF0000"/>
              </a:solidFill>
            </a:endParaRPr>
          </a:p>
          <a:p>
            <a:r>
              <a:rPr lang="zh-CN" altLang="en-US" dirty="0" smtClean="0"/>
              <a:t>渔船</a:t>
            </a:r>
            <a:r>
              <a:rPr lang="zh-CN" altLang="en-US" dirty="0"/>
              <a:t>在格洛斯特港停靠的利润</a:t>
            </a:r>
            <a:r>
              <a:rPr lang="en-US" altLang="zh-CN" dirty="0"/>
              <a:t>G</a:t>
            </a:r>
            <a:r>
              <a:rPr lang="zh-CN" altLang="en-US" dirty="0"/>
              <a:t>为：</a:t>
            </a:r>
          </a:p>
          <a:p>
            <a:endParaRPr lang="zh-CN" altLang="en-US" dirty="0"/>
          </a:p>
          <a:p>
            <a:r>
              <a:rPr lang="zh-CN" altLang="en-US" dirty="0"/>
              <a:t>但是，停靠在岩石港的利润计算出</a:t>
            </a:r>
            <a:r>
              <a:rPr lang="en-US" altLang="zh-CN" dirty="0"/>
              <a:t>P</a:t>
            </a:r>
            <a:r>
              <a:rPr lang="zh-CN" altLang="en-US" dirty="0"/>
              <a:t>没这简单，因为</a:t>
            </a:r>
            <a:r>
              <a:rPr lang="zh-CN" altLang="en-US" dirty="0">
                <a:solidFill>
                  <a:srgbClr val="0000FF"/>
                </a:solidFill>
              </a:rPr>
              <a:t>价格和需求量</a:t>
            </a:r>
            <a:r>
              <a:rPr lang="zh-CN" altLang="en-US" dirty="0"/>
              <a:t>都是不确定的，</a:t>
            </a:r>
            <a:r>
              <a:rPr lang="zh-CN" altLang="en-US" dirty="0">
                <a:solidFill>
                  <a:srgbClr val="0000FF"/>
                </a:solidFill>
              </a:rPr>
              <a:t>每天的利润是一个随机变量</a:t>
            </a:r>
            <a:r>
              <a:rPr lang="zh-CN" altLang="en-US" dirty="0"/>
              <a:t>，为了决定选择哪个港口，下面的问题将是很有帮助的</a:t>
            </a:r>
            <a:r>
              <a:rPr lang="zh-CN" altLang="en-US" dirty="0" smtClean="0"/>
              <a:t>：</a:t>
            </a:r>
            <a:endParaRPr lang="en-US" altLang="zh-CN" dirty="0" smtClean="0"/>
          </a:p>
          <a:p>
            <a:endParaRPr lang="zh-CN" altLang="en-US" sz="800" dirty="0"/>
          </a:p>
          <a:p>
            <a:pPr lvl="1"/>
            <a:r>
              <a:rPr lang="en-US" altLang="zh-CN" dirty="0"/>
              <a:t>(a) </a:t>
            </a:r>
            <a:r>
              <a:rPr lang="zh-CN" altLang="en-US" dirty="0"/>
              <a:t>使用岩石港日利润的</a:t>
            </a:r>
            <a:r>
              <a:rPr lang="zh-CN" altLang="en-US" dirty="0">
                <a:solidFill>
                  <a:srgbClr val="0000FF"/>
                </a:solidFill>
              </a:rPr>
              <a:t>概率分布</a:t>
            </a:r>
            <a:r>
              <a:rPr lang="zh-CN" altLang="en-US" dirty="0"/>
              <a:t>大概是什么形状？</a:t>
            </a:r>
          </a:p>
          <a:p>
            <a:pPr lvl="1"/>
            <a:r>
              <a:rPr lang="en-US" altLang="zh-CN" dirty="0"/>
              <a:t>(b) </a:t>
            </a:r>
            <a:r>
              <a:rPr lang="zh-CN" altLang="en-US" dirty="0"/>
              <a:t>使用岩石港利润</a:t>
            </a:r>
            <a:r>
              <a:rPr lang="zh-CN" altLang="en-US" dirty="0">
                <a:solidFill>
                  <a:srgbClr val="0000FF"/>
                </a:solidFill>
              </a:rPr>
              <a:t>高于</a:t>
            </a:r>
            <a:r>
              <a:rPr lang="zh-CN" altLang="en-US" dirty="0"/>
              <a:t>使用格洛斯特港利润的</a:t>
            </a:r>
            <a:r>
              <a:rPr lang="zh-CN" altLang="en-US" dirty="0">
                <a:solidFill>
                  <a:srgbClr val="0000FF"/>
                </a:solidFill>
              </a:rPr>
              <a:t>概率</a:t>
            </a:r>
            <a:r>
              <a:rPr lang="zh-CN" altLang="en-US" dirty="0"/>
              <a:t>是多少？</a:t>
            </a:r>
          </a:p>
          <a:p>
            <a:pPr lvl="1"/>
            <a:r>
              <a:rPr lang="en-US" altLang="zh-CN" dirty="0"/>
              <a:t>(c) </a:t>
            </a:r>
            <a:r>
              <a:rPr lang="zh-CN" altLang="en-US" dirty="0"/>
              <a:t>使用岩石港</a:t>
            </a:r>
            <a:r>
              <a:rPr lang="zh-CN" altLang="en-US" dirty="0">
                <a:solidFill>
                  <a:srgbClr val="0000FF"/>
                </a:solidFill>
              </a:rPr>
              <a:t>亏本</a:t>
            </a:r>
            <a:r>
              <a:rPr lang="zh-CN" altLang="en-US" dirty="0"/>
              <a:t>的</a:t>
            </a:r>
            <a:r>
              <a:rPr lang="zh-CN" altLang="en-US" dirty="0">
                <a:solidFill>
                  <a:srgbClr val="0000FF"/>
                </a:solidFill>
              </a:rPr>
              <a:t>概率</a:t>
            </a:r>
            <a:r>
              <a:rPr lang="zh-CN" altLang="en-US" dirty="0"/>
              <a:t>是多少？</a:t>
            </a:r>
          </a:p>
          <a:p>
            <a:pPr lvl="1"/>
            <a:r>
              <a:rPr lang="en-US" altLang="zh-CN" dirty="0"/>
              <a:t>(d) </a:t>
            </a:r>
            <a:r>
              <a:rPr lang="zh-CN" altLang="en-US" dirty="0"/>
              <a:t>使用岩石港</a:t>
            </a:r>
            <a:r>
              <a:rPr lang="zh-CN" altLang="en-US" dirty="0">
                <a:solidFill>
                  <a:srgbClr val="0000FF"/>
                </a:solidFill>
              </a:rPr>
              <a:t>日利润</a:t>
            </a:r>
            <a:r>
              <a:rPr lang="zh-CN" altLang="en-US" dirty="0"/>
              <a:t>的</a:t>
            </a:r>
            <a:r>
              <a:rPr lang="zh-CN" altLang="en-US" dirty="0">
                <a:solidFill>
                  <a:srgbClr val="0000FF"/>
                </a:solidFill>
              </a:rPr>
              <a:t>期望值</a:t>
            </a:r>
            <a:r>
              <a:rPr lang="zh-CN" altLang="en-US" dirty="0"/>
              <a:t>是多少？</a:t>
            </a:r>
          </a:p>
          <a:p>
            <a:pPr lvl="1"/>
            <a:r>
              <a:rPr lang="en-US" altLang="zh-CN" dirty="0"/>
              <a:t>(e) </a:t>
            </a:r>
            <a:r>
              <a:rPr lang="zh-CN" altLang="en-US" dirty="0"/>
              <a:t>使用岩石港</a:t>
            </a:r>
            <a:r>
              <a:rPr lang="zh-CN" altLang="en-US" dirty="0">
                <a:solidFill>
                  <a:srgbClr val="0000FF"/>
                </a:solidFill>
              </a:rPr>
              <a:t>日利润</a:t>
            </a:r>
            <a:r>
              <a:rPr lang="zh-CN" altLang="en-US" dirty="0"/>
              <a:t>的</a:t>
            </a:r>
            <a:r>
              <a:rPr lang="zh-CN" altLang="en-US" dirty="0">
                <a:solidFill>
                  <a:srgbClr val="0000FF"/>
                </a:solidFill>
              </a:rPr>
              <a:t>标准差</a:t>
            </a:r>
            <a:r>
              <a:rPr lang="zh-CN" altLang="en-US" dirty="0"/>
              <a:t>是多少？</a:t>
            </a:r>
          </a:p>
          <a:p>
            <a:endParaRPr lang="zh-CN" altLang="en-US" dirty="0"/>
          </a:p>
        </p:txBody>
      </p:sp>
      <p:graphicFrame>
        <p:nvGraphicFramePr>
          <p:cNvPr id="4" name="Object 4"/>
          <p:cNvGraphicFramePr>
            <a:graphicFrameLocks noChangeAspect="1"/>
          </p:cNvGraphicFramePr>
          <p:nvPr>
            <p:extLst/>
          </p:nvPr>
        </p:nvGraphicFramePr>
        <p:xfrm>
          <a:off x="1907704" y="2276872"/>
          <a:ext cx="4338637" cy="414338"/>
        </p:xfrm>
        <a:graphic>
          <a:graphicData uri="http://schemas.openxmlformats.org/presentationml/2006/ole">
            <mc:AlternateContent xmlns:mc="http://schemas.openxmlformats.org/markup-compatibility/2006">
              <mc:Choice xmlns:v="urn:schemas-microsoft-com:vml" Requires="v">
                <p:oleObj spid="_x0000_s79921" name="Equation" r:id="rId3" imgW="2133360" imgH="203040" progId="Equation.DSMT4">
                  <p:embed/>
                </p:oleObj>
              </mc:Choice>
              <mc:Fallback>
                <p:oleObj name="Equation" r:id="rId3" imgW="2133360" imgH="203040" progId="Equation.DSMT4">
                  <p:embed/>
                  <p:pic>
                    <p:nvPicPr>
                      <p:cNvPr id="0" name=""/>
                      <p:cNvPicPr>
                        <a:picLocks noChangeAspect="1" noChangeArrowheads="1"/>
                      </p:cNvPicPr>
                      <p:nvPr/>
                    </p:nvPicPr>
                    <p:blipFill>
                      <a:blip r:embed="rId4"/>
                      <a:srcRect/>
                      <a:stretch>
                        <a:fillRect/>
                      </a:stretch>
                    </p:blipFill>
                    <p:spPr bwMode="auto">
                      <a:xfrm>
                        <a:off x="1907704" y="2276872"/>
                        <a:ext cx="4338637" cy="4143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617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坎雷渔业公司</a:t>
            </a:r>
            <a:r>
              <a:rPr lang="zh-CN" altLang="en-US" dirty="0" smtClean="0"/>
              <a:t>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2 </a:t>
                </a:r>
                <a:r>
                  <a:rPr lang="zh-CN" altLang="en-US" dirty="0" smtClean="0">
                    <a:solidFill>
                      <a:srgbClr val="FF0000"/>
                    </a:solidFill>
                    <a:latin typeface="Times New Roman" panose="02020603050405020304" pitchFamily="18" charset="0"/>
                    <a:cs typeface="Times New Roman" panose="02020603050405020304" pitchFamily="18" charset="0"/>
                  </a:rPr>
                  <a:t>问题分析</a:t>
                </a:r>
                <a:endParaRPr lang="en-US" altLang="zh-CN"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zh-CN" altLang="en-US" dirty="0">
                    <a:latin typeface="Times New Roman" panose="02020603050405020304" pitchFamily="18" charset="0"/>
                    <a:cs typeface="Times New Roman" panose="02020603050405020304" pitchFamily="18" charset="0"/>
                  </a:rPr>
                  <a:t>定义两个随机变量：</a:t>
                </a:r>
              </a:p>
              <a:p>
                <a:pPr lvl="1">
                  <a:lnSpc>
                    <a:spcPct val="125000"/>
                  </a:lnSpc>
                </a:pPr>
                <a:r>
                  <a:rPr lang="zh-CN" altLang="en-US" i="1" dirty="0">
                    <a:solidFill>
                      <a:schemeClr val="accent1"/>
                    </a:solidFill>
                    <a:latin typeface="Times New Roman" panose="02020603050405020304" pitchFamily="18" charset="0"/>
                    <a:cs typeface="Times New Roman" panose="02020603050405020304" pitchFamily="18" charset="0"/>
                  </a:rPr>
                  <a:t>PR</a:t>
                </a:r>
                <a:r>
                  <a:rPr lang="zh-CN" altLang="en-US" dirty="0">
                    <a:solidFill>
                      <a:schemeClr val="accent1"/>
                    </a:solidFill>
                    <a:latin typeface="Times New Roman" panose="02020603050405020304" pitchFamily="18" charset="0"/>
                    <a:cs typeface="Times New Roman" panose="02020603050405020304" pitchFamily="18" charset="0"/>
                  </a:rPr>
                  <a:t>=岩石港的鳕鱼价格</a:t>
                </a:r>
                <a:r>
                  <a:rPr lang="zh-CN" altLang="en-US" dirty="0" smtClean="0">
                    <a:solidFill>
                      <a:schemeClr val="accent1"/>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b="0" i="1" smtClean="0">
                        <a:solidFill>
                          <a:schemeClr val="accent1"/>
                        </a:solidFill>
                        <a:latin typeface="Cambria Math" panose="02040503050406030204" pitchFamily="18" charset="0"/>
                      </a:rPr>
                      <m:t>𝑃𝑅</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𝑁</m:t>
                    </m:r>
                    <m:r>
                      <a:rPr lang="en-US" altLang="zh-CN" b="0" i="1" smtClean="0">
                        <a:solidFill>
                          <a:schemeClr val="accent1"/>
                        </a:solidFill>
                        <a:latin typeface="Cambria Math" panose="02040503050406030204" pitchFamily="18" charset="0"/>
                      </a:rPr>
                      <m:t>(3.65, </m:t>
                    </m:r>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0.20</m:t>
                        </m:r>
                      </m:e>
                      <m:sup>
                        <m:r>
                          <a:rPr lang="en-US" altLang="zh-CN" b="0" i="1" smtClean="0">
                            <a:solidFill>
                              <a:schemeClr val="accent1"/>
                            </a:solidFill>
                            <a:latin typeface="Cambria Math" panose="02040503050406030204" pitchFamily="18" charset="0"/>
                          </a:rPr>
                          <m:t>2</m:t>
                        </m:r>
                      </m:sup>
                    </m:sSup>
                    <m:r>
                      <a:rPr lang="en-US" altLang="zh-CN" b="0" i="1" smtClean="0">
                        <a:solidFill>
                          <a:schemeClr val="accent1"/>
                        </a:solidFill>
                        <a:latin typeface="Cambria Math" panose="02040503050406030204" pitchFamily="18" charset="0"/>
                      </a:rPr>
                      <m:t>)</m:t>
                    </m:r>
                  </m:oMath>
                </a14:m>
                <a:endParaRPr lang="zh-CN" altLang="en-US" dirty="0">
                  <a:solidFill>
                    <a:schemeClr val="accent1"/>
                  </a:solidFill>
                  <a:latin typeface="Times New Roman" panose="02020603050405020304" pitchFamily="18" charset="0"/>
                  <a:cs typeface="Times New Roman" panose="02020603050405020304" pitchFamily="18" charset="0"/>
                </a:endParaRPr>
              </a:p>
              <a:p>
                <a:pPr lvl="1">
                  <a:lnSpc>
                    <a:spcPct val="125000"/>
                  </a:lnSpc>
                </a:pPr>
                <a:r>
                  <a:rPr lang="zh-CN" altLang="en-US" i="1" dirty="0">
                    <a:solidFill>
                      <a:schemeClr val="accent1"/>
                    </a:solidFill>
                    <a:latin typeface="Times New Roman" panose="02020603050405020304" pitchFamily="18" charset="0"/>
                    <a:cs typeface="Times New Roman" panose="02020603050405020304" pitchFamily="18" charset="0"/>
                  </a:rPr>
                  <a:t>D</a:t>
                </a:r>
                <a:r>
                  <a:rPr lang="zh-CN" altLang="en-US" dirty="0">
                    <a:solidFill>
                      <a:schemeClr val="accent1"/>
                    </a:solidFill>
                    <a:latin typeface="Times New Roman" panose="02020603050405020304" pitchFamily="18" charset="0"/>
                    <a:cs typeface="Times New Roman" panose="02020603050405020304" pitchFamily="18" charset="0"/>
                  </a:rPr>
                  <a:t>=停靠岩石港坎雷面临的需求量：</a:t>
                </a:r>
                <a:r>
                  <a:rPr lang="zh-CN" altLang="en-US" i="1" dirty="0">
                    <a:solidFill>
                      <a:schemeClr val="accent1"/>
                    </a:solidFill>
                    <a:latin typeface="Times New Roman" panose="02020603050405020304" pitchFamily="18" charset="0"/>
                    <a:cs typeface="Times New Roman" panose="02020603050405020304" pitchFamily="18" charset="0"/>
                  </a:rPr>
                  <a:t>D</a:t>
                </a:r>
                <a:r>
                  <a:rPr lang="zh-CN" altLang="en-US" dirty="0">
                    <a:solidFill>
                      <a:schemeClr val="accent1"/>
                    </a:solidFill>
                    <a:latin typeface="Times New Roman" panose="02020603050405020304" pitchFamily="18" charset="0"/>
                    <a:cs typeface="Times New Roman" panose="02020603050405020304" pitchFamily="18" charset="0"/>
                  </a:rPr>
                  <a:t>的分布如表1</a:t>
                </a:r>
              </a:p>
              <a:p>
                <a:pPr>
                  <a:lnSpc>
                    <a:spcPct val="125000"/>
                  </a:lnSpc>
                </a:pPr>
                <a:r>
                  <a:rPr lang="zh-CN" altLang="en-US" dirty="0">
                    <a:latin typeface="Times New Roman" panose="02020603050405020304" pitchFamily="18" charset="0"/>
                    <a:cs typeface="Times New Roman" panose="02020603050405020304" pitchFamily="18" charset="0"/>
                  </a:rPr>
                  <a:t>记F为停靠岩石港的日利润，那么有：</a:t>
                </a:r>
              </a:p>
              <a:p>
                <a:pPr>
                  <a:lnSpc>
                    <a:spcPct val="125000"/>
                  </a:lnSpc>
                </a:pPr>
                <a:endParaRPr lang="zh-CN" altLang="en-US" sz="1800" dirty="0">
                  <a:latin typeface="Times New Roman" panose="02020603050405020304" pitchFamily="18" charset="0"/>
                  <a:cs typeface="Times New Roman" panose="02020603050405020304" pitchFamily="18" charset="0"/>
                </a:endParaRPr>
              </a:p>
              <a:p>
                <a:pPr>
                  <a:lnSpc>
                    <a:spcPct val="125000"/>
                  </a:lnSpc>
                </a:pPr>
                <a:r>
                  <a:rPr lang="zh-CN" altLang="en-US" dirty="0">
                    <a:latin typeface="Times New Roman" panose="02020603050405020304" pitchFamily="18" charset="0"/>
                    <a:cs typeface="Times New Roman" panose="02020603050405020304" pitchFamily="18" charset="0"/>
                  </a:rPr>
                  <a:t>上面5个问题更简洁的表达为：</a:t>
                </a:r>
              </a:p>
              <a:p>
                <a:pPr lvl="1">
                  <a:lnSpc>
                    <a:spcPct val="125000"/>
                  </a:lnSpc>
                  <a:spcBef>
                    <a:spcPct val="0"/>
                  </a:spcBef>
                </a:pPr>
                <a:r>
                  <a:rPr lang="zh-CN" altLang="en-US" sz="1600" dirty="0">
                    <a:solidFill>
                      <a:schemeClr val="accent1"/>
                    </a:solidFill>
                    <a:latin typeface="Times New Roman" panose="02020603050405020304" pitchFamily="18" charset="0"/>
                    <a:cs typeface="Times New Roman" panose="02020603050405020304" pitchFamily="18" charset="0"/>
                  </a:rPr>
                  <a:t>(a)  F的概率密度函数是什么形状？</a:t>
                </a:r>
              </a:p>
              <a:p>
                <a:pPr lvl="1">
                  <a:lnSpc>
                    <a:spcPct val="125000"/>
                  </a:lnSpc>
                  <a:spcBef>
                    <a:spcPct val="0"/>
                  </a:spcBef>
                </a:pPr>
                <a:r>
                  <a:rPr lang="zh-CN" altLang="en-US" sz="1600" dirty="0">
                    <a:solidFill>
                      <a:schemeClr val="accent1"/>
                    </a:solidFill>
                    <a:latin typeface="Times New Roman" panose="02020603050405020304" pitchFamily="18" charset="0"/>
                    <a:cs typeface="Times New Roman" panose="02020603050405020304" pitchFamily="18" charset="0"/>
                  </a:rPr>
                  <a:t>(b)  P（F&gt;1375）是多少？</a:t>
                </a:r>
              </a:p>
              <a:p>
                <a:pPr lvl="1">
                  <a:lnSpc>
                    <a:spcPct val="125000"/>
                  </a:lnSpc>
                  <a:spcBef>
                    <a:spcPct val="0"/>
                  </a:spcBef>
                </a:pPr>
                <a:r>
                  <a:rPr lang="zh-CN" altLang="en-US" sz="1600" dirty="0">
                    <a:solidFill>
                      <a:schemeClr val="accent1"/>
                    </a:solidFill>
                    <a:latin typeface="Times New Roman" panose="02020603050405020304" pitchFamily="18" charset="0"/>
                    <a:cs typeface="Times New Roman" panose="02020603050405020304" pitchFamily="18" charset="0"/>
                  </a:rPr>
                  <a:t>(c)  P（F&lt;0）是多少？</a:t>
                </a:r>
              </a:p>
              <a:p>
                <a:pPr lvl="1">
                  <a:lnSpc>
                    <a:spcPct val="125000"/>
                  </a:lnSpc>
                  <a:spcBef>
                    <a:spcPct val="0"/>
                  </a:spcBef>
                </a:pPr>
                <a:r>
                  <a:rPr lang="zh-CN" altLang="en-US" sz="1600" dirty="0">
                    <a:solidFill>
                      <a:schemeClr val="accent1"/>
                    </a:solidFill>
                    <a:latin typeface="Times New Roman" panose="02020603050405020304" pitchFamily="18" charset="0"/>
                    <a:cs typeface="Times New Roman" panose="02020603050405020304" pitchFamily="18" charset="0"/>
                  </a:rPr>
                  <a:t>(d)  F的期望值是多少？</a:t>
                </a:r>
              </a:p>
              <a:p>
                <a:pPr lvl="1">
                  <a:lnSpc>
                    <a:spcPct val="125000"/>
                  </a:lnSpc>
                  <a:spcBef>
                    <a:spcPct val="0"/>
                  </a:spcBef>
                </a:pPr>
                <a:r>
                  <a:rPr lang="zh-CN" altLang="en-US" sz="1600" dirty="0">
                    <a:solidFill>
                      <a:schemeClr val="accent1"/>
                    </a:solidFill>
                    <a:latin typeface="Times New Roman" panose="02020603050405020304" pitchFamily="18" charset="0"/>
                    <a:cs typeface="Times New Roman" panose="02020603050405020304" pitchFamily="18" charset="0"/>
                  </a:rPr>
                  <a:t>(e)  F的标准差是多少</a:t>
                </a:r>
                <a:r>
                  <a:rPr lang="zh-CN" altLang="en-US" sz="1600" dirty="0" smtClean="0">
                    <a:solidFill>
                      <a:schemeClr val="accent1"/>
                    </a:solidFill>
                    <a:latin typeface="Times New Roman" panose="02020603050405020304" pitchFamily="18" charset="0"/>
                    <a:cs typeface="Times New Roman" panose="02020603050405020304" pitchFamily="18" charset="0"/>
                  </a:rPr>
                  <a:t>？</a:t>
                </a:r>
                <a:endParaRPr lang="zh-CN" altLang="en-US"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220" t="-822"/>
                </a:stretch>
              </a:blipFill>
            </p:spPr>
            <p:txBody>
              <a:bodyPr/>
              <a:lstStyle/>
              <a:p>
                <a:r>
                  <a:rPr lang="zh-CN" altLang="en-US">
                    <a:noFill/>
                  </a:rPr>
                  <a:t> </a:t>
                </a:r>
              </a:p>
            </p:txBody>
          </p:sp>
        </mc:Fallback>
      </mc:AlternateContent>
      <p:graphicFrame>
        <p:nvGraphicFramePr>
          <p:cNvPr id="4" name="Object 4"/>
          <p:cNvGraphicFramePr>
            <a:graphicFrameLocks noChangeAspect="1"/>
          </p:cNvGraphicFramePr>
          <p:nvPr>
            <p:extLst/>
          </p:nvPr>
        </p:nvGraphicFramePr>
        <p:xfrm>
          <a:off x="1835696" y="3717032"/>
          <a:ext cx="4076700" cy="412750"/>
        </p:xfrm>
        <a:graphic>
          <a:graphicData uri="http://schemas.openxmlformats.org/presentationml/2006/ole">
            <mc:AlternateContent xmlns:mc="http://schemas.openxmlformats.org/markup-compatibility/2006">
              <mc:Choice xmlns:v="urn:schemas-microsoft-com:vml" Requires="v">
                <p:oleObj spid="_x0000_s80945" name="Equation" r:id="rId4" imgW="2031840" imgH="203040" progId="Equation.DSMT4">
                  <p:embed/>
                </p:oleObj>
              </mc:Choice>
              <mc:Fallback>
                <p:oleObj name="Equation" r:id="rId4" imgW="2031840" imgH="203040" progId="Equation.DSMT4">
                  <p:embed/>
                  <p:pic>
                    <p:nvPicPr>
                      <p:cNvPr id="0" name=""/>
                      <p:cNvPicPr>
                        <a:picLocks noChangeAspect="1" noChangeArrowheads="1"/>
                      </p:cNvPicPr>
                      <p:nvPr/>
                    </p:nvPicPr>
                    <p:blipFill>
                      <a:blip r:embed="rId5"/>
                      <a:srcRect/>
                      <a:stretch>
                        <a:fillRect/>
                      </a:stretch>
                    </p:blipFill>
                    <p:spPr bwMode="auto">
                      <a:xfrm>
                        <a:off x="1835696" y="3717032"/>
                        <a:ext cx="40767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4069308" y="5085184"/>
            <a:ext cx="36861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Blip>
                <a:blip r:embed="rId6"/>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en-US" sz="1800" dirty="0">
                <a:latin typeface="微软雅黑" panose="020B0503020204020204" pitchFamily="34" charset="-122"/>
              </a:rPr>
              <a:t>注：</a:t>
            </a:r>
            <a:r>
              <a:rPr lang="zh-CN" altLang="en-US" sz="1800" dirty="0" smtClean="0">
                <a:latin typeface="微软雅黑" panose="020B0503020204020204" pitchFamily="34" charset="-122"/>
              </a:rPr>
              <a:t>F为两</a:t>
            </a:r>
            <a:r>
              <a:rPr lang="zh-CN" altLang="en-US" sz="1800" dirty="0">
                <a:latin typeface="微软雅黑" panose="020B0503020204020204" pitchFamily="34" charset="-122"/>
              </a:rPr>
              <a:t>个随机变量乘积的函数</a:t>
            </a:r>
            <a:r>
              <a:rPr lang="zh-CN" altLang="en-US" sz="1800" dirty="0" smtClean="0">
                <a:latin typeface="微软雅黑" panose="020B0503020204020204" pitchFamily="34" charset="-122"/>
              </a:rPr>
              <a:t>，</a:t>
            </a:r>
            <a:r>
              <a:rPr lang="zh-CN" altLang="en-US" sz="1800" dirty="0" smtClean="0">
                <a:solidFill>
                  <a:srgbClr val="FF0000"/>
                </a:solidFill>
                <a:latin typeface="微软雅黑" panose="020B0503020204020204" pitchFamily="34" charset="-122"/>
              </a:rPr>
              <a:t>分布不易求得</a:t>
            </a:r>
            <a:endParaRPr lang="zh-CN" altLang="en-US" sz="1800" dirty="0">
              <a:latin typeface="微软雅黑" panose="020B0503020204020204" pitchFamily="34" charset="-122"/>
            </a:endParaRPr>
          </a:p>
        </p:txBody>
      </p:sp>
    </p:spTree>
    <p:extLst>
      <p:ext uri="{BB962C8B-B14F-4D97-AF65-F5344CB8AC3E}">
        <p14:creationId xmlns:p14="http://schemas.microsoft.com/office/powerpoint/2010/main" val="233570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坎雷渔业公司问题 </a:t>
            </a:r>
          </a:p>
        </p:txBody>
      </p:sp>
      <p:sp>
        <p:nvSpPr>
          <p:cNvPr id="3" name="内容占位符 2"/>
          <p:cNvSpPr>
            <a:spLocks noGrp="1"/>
          </p:cNvSpPr>
          <p:nvPr>
            <p:ph idx="1"/>
          </p:nvPr>
        </p:nvSpPr>
        <p:spPr>
          <a:xfrm>
            <a:off x="400594" y="1366931"/>
            <a:ext cx="8301026" cy="2638133"/>
          </a:xfrm>
        </p:spPr>
        <p:txBody>
          <a:bodyPr>
            <a:normAutofit/>
          </a:bodyPr>
          <a:lstStyle/>
          <a:p>
            <a:r>
              <a:rPr lang="en-US" altLang="zh-CN" dirty="0" smtClean="0">
                <a:solidFill>
                  <a:srgbClr val="FF0000"/>
                </a:solidFill>
              </a:rPr>
              <a:t>3</a:t>
            </a:r>
            <a:r>
              <a:rPr lang="en-US" altLang="zh-CN" dirty="0" smtClean="0"/>
              <a:t> </a:t>
            </a:r>
            <a:r>
              <a:rPr lang="zh-CN" altLang="en-US" dirty="0" smtClean="0">
                <a:solidFill>
                  <a:srgbClr val="FF0000"/>
                </a:solidFill>
              </a:rPr>
              <a:t>随机模拟模型</a:t>
            </a:r>
            <a:endParaRPr lang="en-US" altLang="zh-CN" dirty="0" smtClean="0">
              <a:solidFill>
                <a:srgbClr val="FF0000"/>
              </a:solidFill>
            </a:endParaRPr>
          </a:p>
          <a:p>
            <a:r>
              <a:rPr lang="zh-CN" altLang="en-US" dirty="0"/>
              <a:t>模拟实验很简单，首先我们做出表2：</a:t>
            </a:r>
          </a:p>
          <a:p>
            <a:pPr lvl="1"/>
            <a:r>
              <a:rPr lang="zh-CN" altLang="en-US" dirty="0"/>
              <a:t>第二列[岩石港的需求]：服从表1所示的离散分布的随机数</a:t>
            </a:r>
          </a:p>
          <a:p>
            <a:pPr lvl="1"/>
            <a:r>
              <a:rPr lang="zh-CN" altLang="en-US" dirty="0"/>
              <a:t>第三列为第二列与</a:t>
            </a:r>
            <a:r>
              <a:rPr lang="zh-CN" altLang="en-US" dirty="0" smtClean="0"/>
              <a:t>3500</a:t>
            </a:r>
            <a:r>
              <a:rPr lang="zh-CN" altLang="en-US" dirty="0"/>
              <a:t>中的小者</a:t>
            </a:r>
          </a:p>
          <a:p>
            <a:pPr lvl="1"/>
            <a:r>
              <a:rPr lang="zh-CN" altLang="en-US" dirty="0"/>
              <a:t>第四列[岩石港的鳕鱼价格]：均值为3.65，标准差为0.2正态分布的随机数</a:t>
            </a:r>
          </a:p>
          <a:p>
            <a:pPr lvl="1"/>
            <a:r>
              <a:rPr lang="zh-CN" altLang="en-US" dirty="0"/>
              <a:t>最后一列：日利润数据，利用前面公式计算可得</a:t>
            </a:r>
          </a:p>
          <a:p>
            <a:endParaRPr lang="zh-CN" altLang="en-US" dirty="0">
              <a:solidFill>
                <a:srgbClr val="FF0000"/>
              </a:solidFill>
            </a:endParaRPr>
          </a:p>
        </p:txBody>
      </p:sp>
      <p:graphicFrame>
        <p:nvGraphicFramePr>
          <p:cNvPr id="4" name="Group 4"/>
          <p:cNvGraphicFramePr>
            <a:graphicFrameLocks noGrp="1"/>
          </p:cNvGraphicFramePr>
          <p:nvPr>
            <p:extLst/>
          </p:nvPr>
        </p:nvGraphicFramePr>
        <p:xfrm>
          <a:off x="1835051" y="4365896"/>
          <a:ext cx="5329237" cy="2110956"/>
        </p:xfrm>
        <a:graphic>
          <a:graphicData uri="http://schemas.openxmlformats.org/drawingml/2006/table">
            <a:tbl>
              <a:tblPr/>
              <a:tblGrid>
                <a:gridCol w="776287">
                  <a:extLst>
                    <a:ext uri="{9D8B030D-6E8A-4147-A177-3AD203B41FA5}">
                      <a16:colId xmlns:a16="http://schemas.microsoft.com/office/drawing/2014/main" val="20000"/>
                    </a:ext>
                  </a:extLst>
                </a:gridCol>
                <a:gridCol w="1109663">
                  <a:extLst>
                    <a:ext uri="{9D8B030D-6E8A-4147-A177-3AD203B41FA5}">
                      <a16:colId xmlns:a16="http://schemas.microsoft.com/office/drawing/2014/main" val="20001"/>
                    </a:ext>
                  </a:extLst>
                </a:gridCol>
                <a:gridCol w="1136650">
                  <a:extLst>
                    <a:ext uri="{9D8B030D-6E8A-4147-A177-3AD203B41FA5}">
                      <a16:colId xmlns:a16="http://schemas.microsoft.com/office/drawing/2014/main" val="20002"/>
                    </a:ext>
                  </a:extLst>
                </a:gridCol>
                <a:gridCol w="1463675">
                  <a:extLst>
                    <a:ext uri="{9D8B030D-6E8A-4147-A177-3AD203B41FA5}">
                      <a16:colId xmlns:a16="http://schemas.microsoft.com/office/drawing/2014/main" val="20003"/>
                    </a:ext>
                  </a:extLst>
                </a:gridCol>
                <a:gridCol w="842962">
                  <a:extLst>
                    <a:ext uri="{9D8B030D-6E8A-4147-A177-3AD203B41FA5}">
                      <a16:colId xmlns:a16="http://schemas.microsoft.com/office/drawing/2014/main" val="20004"/>
                    </a:ext>
                  </a:extLst>
                </a:gridCol>
              </a:tblGrid>
              <a:tr h="647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rPr>
                        <a:t>日期</a:t>
                      </a: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rPr>
                        <a:t>岩石港</a:t>
                      </a:r>
                      <a:endParaRPr kumimoji="0" lang="en-US" alt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endParaRPr>
                    </a:p>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rPr>
                        <a:t>需求</a:t>
                      </a:r>
                      <a:r>
                        <a:rPr kumimoji="0" lang="zh-CN" alt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rPr>
                        <a:t>D</a:t>
                      </a: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rPr>
                        <a:t>Min(D, 3500)</a:t>
                      </a: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rPr>
                        <a:t>岩石港</a:t>
                      </a:r>
                      <a:endParaRPr kumimoji="0" lang="en-US" alt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endParaRPr>
                    </a:p>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rPr>
                        <a:t>价格</a:t>
                      </a:r>
                      <a:r>
                        <a:rPr kumimoji="0" lang="zh-CN" alt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rPr>
                        <a:t>PR</a:t>
                      </a: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rPr>
                        <a:t>日利润</a:t>
                      </a:r>
                      <a:r>
                        <a:rPr kumimoji="0" lang="zh-CN" altLang="zh-CN" sz="1400" b="0" i="0" u="none" strike="noStrike" cap="none" normalizeH="0" baseline="0" dirty="0" smtClean="0">
                          <a:ln>
                            <a:noFill/>
                          </a:ln>
                          <a:solidFill>
                            <a:schemeClr val="tx1"/>
                          </a:solidFill>
                          <a:effectLst/>
                          <a:latin typeface="Times New Roman" panose="02020603050405020304" pitchFamily="18" charset="0"/>
                          <a:ea typeface="微软雅黑" pitchFamily="34" charset="-122"/>
                          <a:cs typeface="Times New Roman" panose="02020603050405020304" pitchFamily="18" charset="0"/>
                        </a:rPr>
                        <a:t>F($)</a:t>
                      </a: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Calibri" pitchFamily="34" charset="0"/>
                          <a:ea typeface="微软雅黑" pitchFamily="34" charset="-122"/>
                        </a:rPr>
                        <a:t>1</a:t>
                      </a: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Calibri" pitchFamily="34" charset="0"/>
                          <a:ea typeface="微软雅黑" pitchFamily="34" charset="-122"/>
                        </a:rPr>
                        <a:t>2</a:t>
                      </a: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Calibri" pitchFamily="34" charset="0"/>
                          <a:ea typeface="微软雅黑" pitchFamily="34" charset="-122"/>
                        </a:rPr>
                        <a:t>…</a:t>
                      </a: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Calibri" pitchFamily="34" charset="0"/>
                          <a:ea typeface="微软雅黑" pitchFamily="34" charset="-122"/>
                        </a:rPr>
                        <a:t>10000</a:t>
                      </a: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Calibri" pitchFamily="34" charset="0"/>
                        <a:ea typeface="微软雅黑" pitchFamily="34" charset="-122"/>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42"/>
          <p:cNvSpPr>
            <a:spLocks noRot="1" noChangeArrowheads="1"/>
          </p:cNvSpPr>
          <p:nvPr/>
        </p:nvSpPr>
        <p:spPr bwMode="auto">
          <a:xfrm>
            <a:off x="2691558" y="4005064"/>
            <a:ext cx="352901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Blip>
                <a:blip r:embed="rId2"/>
              </a:buBlip>
              <a:defRPr sz="2400">
                <a:solidFill>
                  <a:schemeClr val="tx1"/>
                </a:solidFill>
                <a:latin typeface="Calibri" panose="020F0502020204030204" pitchFamily="34" charset="0"/>
                <a:ea typeface="微软雅黑" panose="020B0503020204020204" pitchFamily="34" charset="-122"/>
              </a:defRPr>
            </a:lvl1pPr>
            <a:lvl2pPr marL="742950" indent="-285750" algn="just">
              <a:spcBef>
                <a:spcPct val="20000"/>
              </a:spcBef>
              <a:buClr>
                <a:srgbClr val="95B3D7"/>
              </a:buClr>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2pPr>
            <a:lvl3pPr marL="1143000" indent="-228600" algn="just">
              <a:spcBef>
                <a:spcPct val="20000"/>
              </a:spcBef>
              <a:buClr>
                <a:srgbClr val="95B3D7"/>
              </a:buClr>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3pPr>
            <a:lvl4pPr marL="16002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lgn="just">
              <a:spcBef>
                <a:spcPct val="20000"/>
              </a:spcBef>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5pPr>
            <a:lvl6pPr marL="25146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6pPr>
            <a:lvl7pPr marL="29718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7pPr>
            <a:lvl8pPr marL="34290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8pPr>
            <a:lvl9pPr marL="3886200" indent="-228600" algn="just" eaLnBrk="0" fontAlgn="base" hangingPunct="0">
              <a:spcBef>
                <a:spcPct val="20000"/>
              </a:spcBef>
              <a:spcAft>
                <a:spcPct val="0"/>
              </a:spcAft>
              <a:buClr>
                <a:srgbClr val="95B3D7"/>
              </a:buClr>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9pPr>
          </a:lstStyle>
          <a:p>
            <a:pPr algn="ctr" eaLnBrk="1" hangingPunct="1">
              <a:buFontTx/>
              <a:buNone/>
            </a:pPr>
            <a:r>
              <a:rPr lang="zh-CN" altLang="zh-CN" sz="1600" dirty="0">
                <a:solidFill>
                  <a:srgbClr val="0000FF"/>
                </a:solidFill>
              </a:rPr>
              <a:t>表2  坎雷渔业公司电脑模拟表</a:t>
            </a:r>
          </a:p>
        </p:txBody>
      </p:sp>
    </p:spTree>
    <p:extLst>
      <p:ext uri="{BB962C8B-B14F-4D97-AF65-F5344CB8AC3E}">
        <p14:creationId xmlns:p14="http://schemas.microsoft.com/office/powerpoint/2010/main" val="147974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坎雷渔业公司问题 </a:t>
            </a:r>
          </a:p>
        </p:txBody>
      </p:sp>
      <p:sp>
        <p:nvSpPr>
          <p:cNvPr id="3" name="内容占位符 2"/>
          <p:cNvSpPr>
            <a:spLocks noGrp="1"/>
          </p:cNvSpPr>
          <p:nvPr>
            <p:ph idx="1"/>
          </p:nvPr>
        </p:nvSpPr>
        <p:spPr/>
        <p:txBody>
          <a:bodyPr/>
          <a:lstStyle/>
          <a:p>
            <a:pPr>
              <a:lnSpc>
                <a:spcPct val="125000"/>
              </a:lnSpc>
            </a:pPr>
            <a:r>
              <a:rPr lang="en-US" altLang="zh-CN" dirty="0" smtClean="0">
                <a:solidFill>
                  <a:srgbClr val="FF0000"/>
                </a:solidFill>
              </a:rPr>
              <a:t>4</a:t>
            </a:r>
            <a:r>
              <a:rPr lang="en-US" altLang="zh-CN" dirty="0" smtClean="0"/>
              <a:t> </a:t>
            </a:r>
            <a:r>
              <a:rPr lang="zh-CN" altLang="en-US" dirty="0" smtClean="0">
                <a:solidFill>
                  <a:srgbClr val="FF0000"/>
                </a:solidFill>
              </a:rPr>
              <a:t>样本</a:t>
            </a:r>
            <a:r>
              <a:rPr lang="zh-CN" altLang="en-US" dirty="0">
                <a:solidFill>
                  <a:srgbClr val="FF0000"/>
                </a:solidFill>
              </a:rPr>
              <a:t>数据（即随机数）</a:t>
            </a:r>
            <a:r>
              <a:rPr lang="zh-CN" altLang="en-US" dirty="0" smtClean="0">
                <a:solidFill>
                  <a:srgbClr val="FF0000"/>
                </a:solidFill>
              </a:rPr>
              <a:t>生成</a:t>
            </a:r>
            <a:endParaRPr lang="en-US" altLang="zh-CN" dirty="0" smtClean="0">
              <a:solidFill>
                <a:srgbClr val="FF0000"/>
              </a:solidFill>
            </a:endParaRPr>
          </a:p>
          <a:p>
            <a:pPr>
              <a:lnSpc>
                <a:spcPct val="125000"/>
              </a:lnSpc>
            </a:pPr>
            <a:r>
              <a:rPr lang="zh-CN" altLang="en-US" dirty="0" smtClean="0">
                <a:latin typeface="Times New Roman" panose="02020603050405020304" pitchFamily="18" charset="0"/>
                <a:cs typeface="Times New Roman" panose="02020603050405020304" pitchFamily="18" charset="0"/>
              </a:rPr>
              <a:t>产生</a:t>
            </a:r>
            <a:r>
              <a:rPr lang="zh-CN" altLang="en-US" dirty="0">
                <a:latin typeface="Times New Roman" panose="02020603050405020304" pitchFamily="18" charset="0"/>
                <a:cs typeface="Times New Roman" panose="02020603050405020304" pitchFamily="18" charset="0"/>
              </a:rPr>
              <a:t>服从离散分布</a:t>
            </a:r>
            <a:r>
              <a:rPr lang="zh-CN" altLang="en-US" i="1"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的样本数据（即随机数）：</a:t>
            </a:r>
          </a:p>
          <a:p>
            <a:pPr marL="396000" lvl="1">
              <a:lnSpc>
                <a:spcPct val="125000"/>
              </a:lnSpc>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将</a:t>
            </a:r>
            <a:r>
              <a:rPr lang="zh-CN" altLang="en-US" dirty="0">
                <a:solidFill>
                  <a:srgbClr val="0000FF"/>
                </a:solidFill>
                <a:latin typeface="Times New Roman" panose="02020603050405020304" pitchFamily="18" charset="0"/>
                <a:cs typeface="Times New Roman" panose="02020603050405020304" pitchFamily="18" charset="0"/>
              </a:rPr>
              <a:t>[0 </a:t>
            </a:r>
            <a:r>
              <a:rPr lang="zh-CN" altLang="en-US" dirty="0" smtClean="0">
                <a:solidFill>
                  <a:srgbClr val="0000FF"/>
                </a:solidFill>
                <a:latin typeface="Times New Roman" panose="02020603050405020304" pitchFamily="18" charset="0"/>
                <a:cs typeface="Times New Roman" panose="02020603050405020304" pitchFamily="18" charset="0"/>
              </a:rPr>
              <a:t>1</a:t>
            </a:r>
            <a:r>
              <a:rPr lang="zh-CN" altLang="en-US" dirty="0">
                <a:solidFill>
                  <a:srgbClr val="0000FF"/>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进行</a:t>
            </a:r>
            <a:r>
              <a:rPr lang="zh-CN" altLang="en-US" dirty="0">
                <a:solidFill>
                  <a:srgbClr val="0000FF"/>
                </a:solidFill>
                <a:latin typeface="Times New Roman" panose="02020603050405020304" pitchFamily="18" charset="0"/>
                <a:cs typeface="Times New Roman" panose="02020603050405020304" pitchFamily="18" charset="0"/>
              </a:rPr>
              <a:t>分割</a:t>
            </a:r>
            <a:r>
              <a:rPr lang="zh-CN" altLang="en-US" dirty="0">
                <a:latin typeface="Times New Roman" panose="02020603050405020304" pitchFamily="18" charset="0"/>
                <a:cs typeface="Times New Roman" panose="02020603050405020304" pitchFamily="18" charset="0"/>
              </a:rPr>
              <a:t>，每个区间对应离散分布的</a:t>
            </a:r>
            <a:r>
              <a:rPr lang="zh-CN" altLang="en-US" dirty="0">
                <a:solidFill>
                  <a:srgbClr val="0000FF"/>
                </a:solidFill>
                <a:latin typeface="Times New Roman" panose="02020603050405020304" pitchFamily="18" charset="0"/>
                <a:cs typeface="Times New Roman" panose="02020603050405020304" pitchFamily="18" charset="0"/>
              </a:rPr>
              <a:t>可能值</a:t>
            </a:r>
            <a:r>
              <a:rPr lang="zh-CN" altLang="en-US" dirty="0" smtClean="0">
                <a:latin typeface="Times New Roman" panose="02020603050405020304" pitchFamily="18" charset="0"/>
                <a:cs typeface="Times New Roman" panose="02020603050405020304" pitchFamily="18" charset="0"/>
              </a:rPr>
              <a:t>，区间长度对应</a:t>
            </a:r>
            <a:r>
              <a:rPr lang="zh-CN" altLang="en-US" dirty="0" smtClean="0">
                <a:solidFill>
                  <a:srgbClr val="0000FF"/>
                </a:solidFill>
                <a:latin typeface="Times New Roman" panose="02020603050405020304" pitchFamily="18" charset="0"/>
                <a:cs typeface="Times New Roman" panose="02020603050405020304" pitchFamily="18" charset="0"/>
              </a:rPr>
              <a:t>概率</a:t>
            </a:r>
            <a:r>
              <a:rPr lang="zh-CN" altLang="en-US" dirty="0">
                <a:solidFill>
                  <a:srgbClr val="0000FF"/>
                </a:solidFill>
                <a:latin typeface="Times New Roman" panose="02020603050405020304" pitchFamily="18" charset="0"/>
                <a:cs typeface="Times New Roman" panose="02020603050405020304" pitchFamily="18" charset="0"/>
              </a:rPr>
              <a:t>值</a:t>
            </a:r>
          </a:p>
          <a:p>
            <a:pPr marL="413859" lvl="1" indent="-285750">
              <a:lnSpc>
                <a:spcPct val="125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产生</a:t>
            </a:r>
            <a:r>
              <a:rPr lang="zh-CN" altLang="en-US" dirty="0">
                <a:latin typeface="Times New Roman" panose="02020603050405020304" pitchFamily="18" charset="0"/>
                <a:cs typeface="Times New Roman" panose="02020603050405020304" pitchFamily="18" charset="0"/>
              </a:rPr>
              <a:t>服从</a:t>
            </a:r>
            <a:r>
              <a:rPr lang="zh-CN" altLang="en-US" dirty="0">
                <a:solidFill>
                  <a:srgbClr val="0000FF"/>
                </a:solidFill>
                <a:latin typeface="Times New Roman" panose="02020603050405020304" pitchFamily="18" charset="0"/>
                <a:cs typeface="Times New Roman" panose="02020603050405020304" pitchFamily="18" charset="0"/>
              </a:rPr>
              <a:t>[0 </a:t>
            </a:r>
            <a:r>
              <a:rPr lang="zh-CN" altLang="en-US" dirty="0" smtClean="0">
                <a:solidFill>
                  <a:srgbClr val="0000FF"/>
                </a:solidFill>
                <a:latin typeface="Times New Roman" panose="02020603050405020304" pitchFamily="18" charset="0"/>
                <a:cs typeface="Times New Roman" panose="02020603050405020304" pitchFamily="18" charset="0"/>
              </a:rPr>
              <a:t>1</a:t>
            </a:r>
            <a:r>
              <a:rPr lang="zh-CN" altLang="en-US" dirty="0">
                <a:solidFill>
                  <a:srgbClr val="0000FF"/>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间</a:t>
            </a:r>
            <a:r>
              <a:rPr lang="zh-CN" altLang="en-US" dirty="0">
                <a:solidFill>
                  <a:srgbClr val="0000FF"/>
                </a:solidFill>
                <a:latin typeface="Times New Roman" panose="02020603050405020304" pitchFamily="18" charset="0"/>
                <a:cs typeface="Times New Roman" panose="02020603050405020304" pitchFamily="18" charset="0"/>
              </a:rPr>
              <a:t>均匀分布</a:t>
            </a:r>
            <a:r>
              <a:rPr lang="zh-CN" altLang="en-US" dirty="0">
                <a:latin typeface="Times New Roman" panose="02020603050405020304" pitchFamily="18" charset="0"/>
                <a:cs typeface="Times New Roman" panose="02020603050405020304" pitchFamily="18" charset="0"/>
              </a:rPr>
              <a:t>的</a:t>
            </a:r>
            <a:r>
              <a:rPr lang="zh-CN" altLang="en-US" dirty="0" smtClean="0">
                <a:solidFill>
                  <a:srgbClr val="0000FF"/>
                </a:solidFill>
                <a:latin typeface="Times New Roman" panose="02020603050405020304" pitchFamily="18" charset="0"/>
                <a:cs typeface="Times New Roman" panose="02020603050405020304" pitchFamily="18" charset="0"/>
              </a:rPr>
              <a:t>随机数</a:t>
            </a:r>
            <a:r>
              <a:rPr lang="en-US" altLang="zh-CN" i="1" dirty="0">
                <a:solidFill>
                  <a:srgbClr val="0000FF"/>
                </a:solidFill>
                <a:latin typeface="Times New Roman" panose="02020603050405020304" pitchFamily="18" charset="0"/>
                <a:cs typeface="Times New Roman" panose="02020603050405020304" pitchFamily="18" charset="0"/>
              </a:rPr>
              <a:t>u</a:t>
            </a:r>
            <a:endParaRPr lang="zh-CN" altLang="en-US" i="1" dirty="0">
              <a:solidFill>
                <a:srgbClr val="0000FF"/>
              </a:solidFill>
              <a:latin typeface="Times New Roman" panose="02020603050405020304" pitchFamily="18" charset="0"/>
              <a:cs typeface="Times New Roman" panose="02020603050405020304" pitchFamily="18" charset="0"/>
            </a:endParaRPr>
          </a:p>
          <a:p>
            <a:pPr marL="413859" lvl="1" indent="-285750">
              <a:lnSpc>
                <a:spcPct val="125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对上述每个随机数</a:t>
            </a:r>
            <a:r>
              <a:rPr lang="zh-CN" altLang="en-US" dirty="0">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赋予</a:t>
            </a:r>
            <a:r>
              <a:rPr lang="zh-CN" altLang="en-US" dirty="0">
                <a:latin typeface="Times New Roman" panose="02020603050405020304" pitchFamily="18" charset="0"/>
                <a:cs typeface="Times New Roman" panose="02020603050405020304" pitchFamily="18" charset="0"/>
              </a:rPr>
              <a:t>它所位于区间的</a:t>
            </a:r>
            <a:r>
              <a:rPr lang="zh-CN" altLang="en-US" dirty="0">
                <a:solidFill>
                  <a:srgbClr val="0000FF"/>
                </a:solidFill>
                <a:latin typeface="Times New Roman" panose="02020603050405020304" pitchFamily="18" charset="0"/>
                <a:cs typeface="Times New Roman" panose="02020603050405020304" pitchFamily="18" charset="0"/>
              </a:rPr>
              <a:t>长度</a:t>
            </a:r>
            <a:r>
              <a:rPr lang="zh-CN" altLang="en-US" dirty="0">
                <a:latin typeface="Times New Roman" panose="02020603050405020304" pitchFamily="18" charset="0"/>
                <a:cs typeface="Times New Roman" panose="02020603050405020304" pitchFamily="18" charset="0"/>
              </a:rPr>
              <a:t>对应的离散分布</a:t>
            </a:r>
            <a:r>
              <a:rPr lang="zh-CN" altLang="en-US" dirty="0">
                <a:solidFill>
                  <a:srgbClr val="0000FF"/>
                </a:solidFill>
                <a:latin typeface="Times New Roman" panose="02020603050405020304" pitchFamily="18" charset="0"/>
                <a:cs typeface="Times New Roman" panose="02020603050405020304" pitchFamily="18" charset="0"/>
              </a:rPr>
              <a:t>所</a:t>
            </a:r>
            <a:r>
              <a:rPr lang="zh-CN" altLang="en-US" dirty="0" smtClean="0">
                <a:solidFill>
                  <a:srgbClr val="0000FF"/>
                </a:solidFill>
                <a:latin typeface="Times New Roman" panose="02020603050405020304" pitchFamily="18" charset="0"/>
                <a:cs typeface="Times New Roman" panose="02020603050405020304" pitchFamily="18" charset="0"/>
              </a:rPr>
              <a:t>取值</a:t>
            </a:r>
            <a:endParaRPr lang="zh-CN" altLang="en-US" dirty="0">
              <a:solidFill>
                <a:srgbClr val="0000FF"/>
              </a:solidFill>
              <a:latin typeface="Times New Roman" panose="02020603050405020304" pitchFamily="18" charset="0"/>
              <a:cs typeface="Times New Roman" panose="02020603050405020304" pitchFamily="18" charset="0"/>
            </a:endParaRPr>
          </a:p>
          <a:p>
            <a:pPr>
              <a:lnSpc>
                <a:spcPct val="125000"/>
              </a:lnSpc>
            </a:pPr>
            <a:r>
              <a:rPr lang="zh-CN" altLang="en-US" dirty="0">
                <a:latin typeface="Times New Roman" panose="02020603050405020304" pitchFamily="18" charset="0"/>
                <a:cs typeface="Times New Roman" panose="02020603050405020304" pitchFamily="18" charset="0"/>
              </a:rPr>
              <a:t>产生服从连续分布</a:t>
            </a:r>
            <a:r>
              <a:rPr lang="zh-CN" altLang="en-US" i="1" dirty="0">
                <a:latin typeface="Times New Roman" panose="02020603050405020304" pitchFamily="18" charset="0"/>
                <a:cs typeface="Times New Roman" panose="02020603050405020304" pitchFamily="18" charset="0"/>
              </a:rPr>
              <a:t>PR</a:t>
            </a:r>
            <a:r>
              <a:rPr lang="zh-CN" altLang="en-US" dirty="0">
                <a:latin typeface="Times New Roman" panose="02020603050405020304" pitchFamily="18" charset="0"/>
                <a:cs typeface="Times New Roman" panose="02020603050405020304" pitchFamily="18" charset="0"/>
              </a:rPr>
              <a:t>的样本数据：</a:t>
            </a:r>
          </a:p>
          <a:p>
            <a:pPr marL="414000" lvl="1">
              <a:lnSpc>
                <a:spcPct val="125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产生</a:t>
            </a:r>
            <a:r>
              <a:rPr lang="zh-CN" altLang="en-US" dirty="0">
                <a:latin typeface="Times New Roman" panose="02020603050405020304" pitchFamily="18" charset="0"/>
                <a:cs typeface="Times New Roman" panose="02020603050405020304" pitchFamily="18" charset="0"/>
              </a:rPr>
              <a:t>一系列服从[0, 1]</a:t>
            </a:r>
            <a:r>
              <a:rPr lang="zh-CN" altLang="en-US" dirty="0" smtClean="0">
                <a:latin typeface="Times New Roman" panose="02020603050405020304" pitchFamily="18" charset="0"/>
                <a:cs typeface="Times New Roman" panose="02020603050405020304" pitchFamily="18" charset="0"/>
              </a:rPr>
              <a:t>均匀分布随机数</a:t>
            </a:r>
            <a:r>
              <a:rPr lang="zh-CN" altLang="en-US" i="1" dirty="0">
                <a:solidFill>
                  <a:srgbClr val="0000FF"/>
                </a:solidFill>
                <a:latin typeface="Times New Roman" panose="02020603050405020304" pitchFamily="18" charset="0"/>
                <a:cs typeface="Times New Roman" panose="02020603050405020304" pitchFamily="18" charset="0"/>
              </a:rPr>
              <a:t>u</a:t>
            </a:r>
          </a:p>
          <a:p>
            <a:pPr marL="414000" lvl="1">
              <a:lnSpc>
                <a:spcPct val="125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对于</a:t>
            </a:r>
            <a:r>
              <a:rPr lang="zh-CN" altLang="en-US" i="1" dirty="0" smtClean="0">
                <a:latin typeface="Times New Roman" panose="02020603050405020304" pitchFamily="18" charset="0"/>
                <a:cs typeface="Times New Roman" panose="02020603050405020304" pitchFamily="18" charset="0"/>
              </a:rPr>
              <a:t>u</a:t>
            </a:r>
            <a:r>
              <a:rPr lang="zh-CN" altLang="en-US" dirty="0" smtClean="0">
                <a:latin typeface="Times New Roman" panose="02020603050405020304" pitchFamily="18" charset="0"/>
                <a:cs typeface="Times New Roman" panose="02020603050405020304" pitchFamily="18" charset="0"/>
              </a:rPr>
              <a:t>，利用</a:t>
            </a:r>
            <a:r>
              <a:rPr lang="zh-CN" altLang="en-US" i="1" dirty="0" smtClean="0">
                <a:solidFill>
                  <a:srgbClr val="0000FF"/>
                </a:solidFill>
                <a:latin typeface="Times New Roman" panose="02020603050405020304" pitchFamily="18" charset="0"/>
                <a:cs typeface="Times New Roman" panose="02020603050405020304" pitchFamily="18" charset="0"/>
              </a:rPr>
              <a:t>F</a:t>
            </a:r>
            <a:r>
              <a:rPr lang="zh-CN" altLang="en-US" dirty="0">
                <a:solidFill>
                  <a:srgbClr val="0000FF"/>
                </a:solidFill>
                <a:latin typeface="Times New Roman" panose="02020603050405020304" pitchFamily="18" charset="0"/>
                <a:cs typeface="Times New Roman" panose="02020603050405020304" pitchFamily="18" charset="0"/>
              </a:rPr>
              <a:t>(</a:t>
            </a:r>
            <a:r>
              <a:rPr lang="zh-CN" altLang="en-US" i="1" dirty="0">
                <a:solidFill>
                  <a:srgbClr val="0000FF"/>
                </a:solidFill>
                <a:latin typeface="Times New Roman" panose="02020603050405020304" pitchFamily="18" charset="0"/>
                <a:cs typeface="Times New Roman" panose="02020603050405020304" pitchFamily="18" charset="0"/>
              </a:rPr>
              <a:t>x</a:t>
            </a:r>
            <a:r>
              <a:rPr lang="zh-CN" altLang="en-US" dirty="0">
                <a:solidFill>
                  <a:srgbClr val="0000FF"/>
                </a:solidFill>
                <a:latin typeface="Times New Roman" panose="02020603050405020304" pitchFamily="18" charset="0"/>
                <a:cs typeface="Times New Roman" panose="02020603050405020304" pitchFamily="18" charset="0"/>
              </a:rPr>
              <a:t>)=</a:t>
            </a:r>
            <a:r>
              <a:rPr lang="zh-CN" altLang="en-US" i="1" dirty="0">
                <a:solidFill>
                  <a:srgbClr val="0000FF"/>
                </a:solidFill>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求出</a:t>
            </a:r>
            <a:r>
              <a:rPr lang="zh-CN" altLang="en-US" i="1" dirty="0">
                <a:solidFill>
                  <a:srgbClr val="0000FF"/>
                </a:solidFill>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那么</a:t>
            </a:r>
            <a:r>
              <a:rPr lang="en-US" altLang="zh-CN" i="1" dirty="0" smtClean="0">
                <a:solidFill>
                  <a:srgbClr val="0000FF"/>
                </a:solidFill>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就是</a:t>
            </a:r>
            <a:r>
              <a:rPr lang="zh-CN" altLang="en-US" dirty="0">
                <a:latin typeface="Times New Roman" panose="02020603050405020304" pitchFamily="18" charset="0"/>
                <a:cs typeface="Times New Roman" panose="02020603050405020304" pitchFamily="18" charset="0"/>
              </a:rPr>
              <a:t>我们要的随机数</a:t>
            </a:r>
          </a:p>
          <a:p>
            <a:pPr>
              <a:lnSpc>
                <a:spcPct val="125000"/>
              </a:lnSpc>
            </a:pPr>
            <a:r>
              <a:rPr lang="zh-CN" altLang="en-US" dirty="0"/>
              <a:t>将上述结果填入表2中，我们就得到了分析样本</a:t>
            </a:r>
            <a:r>
              <a:rPr lang="zh-CN" altLang="en-US" dirty="0" smtClean="0"/>
              <a:t>数据</a:t>
            </a:r>
            <a:endParaRPr lang="en-US" altLang="zh-CN" dirty="0" smtClean="0"/>
          </a:p>
        </p:txBody>
      </p:sp>
    </p:spTree>
    <p:extLst>
      <p:ext uri="{BB962C8B-B14F-4D97-AF65-F5344CB8AC3E}">
        <p14:creationId xmlns:p14="http://schemas.microsoft.com/office/powerpoint/2010/main" val="71258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坎雷渔业公司问题 </a:t>
            </a:r>
          </a:p>
        </p:txBody>
      </p:sp>
      <p:sp>
        <p:nvSpPr>
          <p:cNvPr id="3" name="内容占位符 2"/>
          <p:cNvSpPr>
            <a:spLocks noGrp="1"/>
          </p:cNvSpPr>
          <p:nvPr>
            <p:ph idx="1"/>
          </p:nvPr>
        </p:nvSpPr>
        <p:spPr/>
        <p:txBody>
          <a:bodyPr/>
          <a:lstStyle/>
          <a:p>
            <a:pPr>
              <a:lnSpc>
                <a:spcPct val="125000"/>
              </a:lnSpc>
            </a:pPr>
            <a:r>
              <a:rPr lang="en-US" altLang="zh-CN" dirty="0">
                <a:solidFill>
                  <a:srgbClr val="FF0000"/>
                </a:solidFill>
              </a:rPr>
              <a:t>5</a:t>
            </a:r>
            <a:r>
              <a:rPr lang="en-US" altLang="zh-CN" dirty="0" smtClean="0"/>
              <a:t> </a:t>
            </a:r>
            <a:r>
              <a:rPr lang="zh-CN" altLang="en-US" dirty="0" smtClean="0">
                <a:solidFill>
                  <a:srgbClr val="FF0000"/>
                </a:solidFill>
              </a:rPr>
              <a:t>结果分析</a:t>
            </a:r>
            <a:endParaRPr lang="en-US" altLang="zh-CN" dirty="0" smtClean="0">
              <a:solidFill>
                <a:srgbClr val="FF0000"/>
              </a:solidFill>
            </a:endParaRPr>
          </a:p>
          <a:p>
            <a:r>
              <a:rPr lang="zh-CN" altLang="en-US" dirty="0"/>
              <a:t>利用模拟结果中的数据，可以回答前面的问题：</a:t>
            </a:r>
          </a:p>
          <a:p>
            <a:r>
              <a:rPr lang="zh-CN" altLang="en-US" dirty="0">
                <a:solidFill>
                  <a:srgbClr val="0000FF"/>
                </a:solidFill>
              </a:rPr>
              <a:t>(a) F的概率密度是什么形状？</a:t>
            </a:r>
          </a:p>
          <a:p>
            <a:pPr lvl="1"/>
            <a:r>
              <a:rPr lang="zh-CN" altLang="en-US" dirty="0"/>
              <a:t>给出10000个样本观测值的</a:t>
            </a:r>
            <a:r>
              <a:rPr lang="zh-CN" altLang="en-US" dirty="0">
                <a:solidFill>
                  <a:srgbClr val="0000FF"/>
                </a:solidFill>
              </a:rPr>
              <a:t>经验分布函数和直方图</a:t>
            </a:r>
          </a:p>
          <a:p>
            <a:r>
              <a:rPr lang="zh-CN" altLang="en-US" dirty="0">
                <a:solidFill>
                  <a:srgbClr val="0000FF"/>
                </a:solidFill>
              </a:rPr>
              <a:t>(b) </a:t>
            </a:r>
            <a:r>
              <a:rPr lang="zh-CN" altLang="en-US" i="1" dirty="0">
                <a:solidFill>
                  <a:srgbClr val="0000FF"/>
                </a:solidFill>
                <a:latin typeface="Times New Roman" panose="02020603050405020304" pitchFamily="18" charset="0"/>
              </a:rPr>
              <a:t>P</a:t>
            </a:r>
            <a:r>
              <a:rPr lang="zh-CN" altLang="en-US" dirty="0">
                <a:solidFill>
                  <a:srgbClr val="0000FF"/>
                </a:solidFill>
              </a:rPr>
              <a:t>(</a:t>
            </a:r>
            <a:r>
              <a:rPr lang="zh-CN" altLang="en-US" i="1" dirty="0">
                <a:solidFill>
                  <a:srgbClr val="0000FF"/>
                </a:solidFill>
                <a:latin typeface="Times New Roman" panose="02020603050405020304" pitchFamily="18" charset="0"/>
              </a:rPr>
              <a:t>F</a:t>
            </a:r>
            <a:r>
              <a:rPr lang="zh-CN" altLang="en-US" dirty="0">
                <a:solidFill>
                  <a:srgbClr val="0000FF"/>
                </a:solidFill>
              </a:rPr>
              <a:t>&gt;1375)的估计值是多少？</a:t>
            </a:r>
          </a:p>
          <a:p>
            <a:pPr lvl="1"/>
            <a:r>
              <a:rPr lang="zh-CN" altLang="en-US" dirty="0"/>
              <a:t>计算出</a:t>
            </a:r>
            <a:r>
              <a:rPr lang="zh-CN" altLang="en-US" i="1" dirty="0">
                <a:solidFill>
                  <a:srgbClr val="0000FF"/>
                </a:solidFill>
                <a:latin typeface="Times New Roman" panose="02020603050405020304" pitchFamily="18" charset="0"/>
              </a:rPr>
              <a:t>F</a:t>
            </a:r>
            <a:r>
              <a:rPr lang="zh-CN" altLang="en-US" dirty="0">
                <a:solidFill>
                  <a:srgbClr val="0000FF"/>
                </a:solidFill>
              </a:rPr>
              <a:t>大于1375的频率</a:t>
            </a:r>
            <a:r>
              <a:rPr lang="zh-CN" altLang="en-US" dirty="0"/>
              <a:t>,它即为该估计值</a:t>
            </a:r>
          </a:p>
          <a:p>
            <a:pPr lvl="1"/>
            <a:r>
              <a:rPr lang="zh-CN" altLang="en-US" dirty="0"/>
              <a:t>我们估计停靠岩石港利润更高的概率，这个结果将支持我们是否选择岩石港</a:t>
            </a:r>
          </a:p>
          <a:p>
            <a:r>
              <a:rPr lang="zh-CN" altLang="en-US" dirty="0">
                <a:solidFill>
                  <a:srgbClr val="0000FF"/>
                </a:solidFill>
              </a:rPr>
              <a:t>(c) </a:t>
            </a:r>
            <a:r>
              <a:rPr lang="zh-CN" altLang="en-US" i="1" dirty="0">
                <a:solidFill>
                  <a:srgbClr val="0000FF"/>
                </a:solidFill>
              </a:rPr>
              <a:t>P</a:t>
            </a:r>
            <a:r>
              <a:rPr lang="zh-CN" altLang="en-US" dirty="0">
                <a:solidFill>
                  <a:srgbClr val="0000FF"/>
                </a:solidFill>
              </a:rPr>
              <a:t>(</a:t>
            </a:r>
            <a:r>
              <a:rPr lang="zh-CN" altLang="en-US" i="1" dirty="0">
                <a:solidFill>
                  <a:srgbClr val="0000FF"/>
                </a:solidFill>
              </a:rPr>
              <a:t>F</a:t>
            </a:r>
            <a:r>
              <a:rPr lang="zh-CN" altLang="en-US" dirty="0">
                <a:solidFill>
                  <a:srgbClr val="0000FF"/>
                </a:solidFill>
              </a:rPr>
              <a:t>&lt;0)的估计值是多少？</a:t>
            </a:r>
          </a:p>
          <a:p>
            <a:pPr lvl="1"/>
            <a:r>
              <a:rPr lang="zh-CN" altLang="en-US" dirty="0"/>
              <a:t>计算出</a:t>
            </a:r>
            <a:r>
              <a:rPr lang="zh-CN" altLang="en-US" i="1" dirty="0"/>
              <a:t>F</a:t>
            </a:r>
            <a:r>
              <a:rPr lang="zh-CN" altLang="en-US" dirty="0"/>
              <a:t>小于0频率，它为所求估计值</a:t>
            </a:r>
          </a:p>
          <a:p>
            <a:r>
              <a:rPr lang="zh-CN" altLang="en-US" dirty="0">
                <a:solidFill>
                  <a:srgbClr val="0000FF"/>
                </a:solidFill>
              </a:rPr>
              <a:t>(d) F的期望的估计值是多少？</a:t>
            </a:r>
          </a:p>
          <a:p>
            <a:pPr lvl="1"/>
            <a:r>
              <a:rPr lang="zh-CN" altLang="en-US" dirty="0"/>
              <a:t>样本均值即为F的期望的估计值</a:t>
            </a:r>
          </a:p>
        </p:txBody>
      </p:sp>
    </p:spTree>
    <p:extLst>
      <p:ext uri="{BB962C8B-B14F-4D97-AF65-F5344CB8AC3E}">
        <p14:creationId xmlns:p14="http://schemas.microsoft.com/office/powerpoint/2010/main" val="82243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坎雷渔业公司问题 </a:t>
            </a:r>
          </a:p>
        </p:txBody>
      </p:sp>
      <p:sp>
        <p:nvSpPr>
          <p:cNvPr id="3" name="内容占位符 2"/>
          <p:cNvSpPr>
            <a:spLocks noGrp="1"/>
          </p:cNvSpPr>
          <p:nvPr>
            <p:ph idx="1"/>
          </p:nvPr>
        </p:nvSpPr>
        <p:spPr>
          <a:xfrm>
            <a:off x="400594" y="1366931"/>
            <a:ext cx="8301026" cy="2926165"/>
          </a:xfrm>
        </p:spPr>
        <p:txBody>
          <a:bodyPr/>
          <a:lstStyle/>
          <a:p>
            <a:pPr>
              <a:lnSpc>
                <a:spcPct val="125000"/>
              </a:lnSpc>
            </a:pPr>
            <a:r>
              <a:rPr lang="en-US" altLang="zh-CN" dirty="0">
                <a:solidFill>
                  <a:srgbClr val="FF0000"/>
                </a:solidFill>
              </a:rPr>
              <a:t>5</a:t>
            </a:r>
            <a:r>
              <a:rPr lang="en-US" altLang="zh-CN" dirty="0" smtClean="0"/>
              <a:t> </a:t>
            </a:r>
            <a:r>
              <a:rPr lang="zh-CN" altLang="en-US" dirty="0" smtClean="0">
                <a:solidFill>
                  <a:srgbClr val="FF0000"/>
                </a:solidFill>
              </a:rPr>
              <a:t>结果分析</a:t>
            </a:r>
            <a:endParaRPr lang="en-US" altLang="zh-CN" dirty="0" smtClean="0">
              <a:solidFill>
                <a:srgbClr val="FF0000"/>
              </a:solidFill>
            </a:endParaRPr>
          </a:p>
          <a:p>
            <a:r>
              <a:rPr lang="zh-CN" altLang="en-US" dirty="0" smtClean="0"/>
              <a:t>(</a:t>
            </a:r>
            <a:r>
              <a:rPr lang="zh-CN" altLang="en-US" dirty="0"/>
              <a:t>e) F标准差的估计值为多少？</a:t>
            </a:r>
          </a:p>
          <a:p>
            <a:pPr lvl="1"/>
            <a:r>
              <a:rPr lang="zh-CN" altLang="en-US" dirty="0">
                <a:solidFill>
                  <a:srgbClr val="0000FF"/>
                </a:solidFill>
              </a:rPr>
              <a:t>样本标准差</a:t>
            </a:r>
            <a:r>
              <a:rPr lang="zh-CN" altLang="en-US" dirty="0"/>
              <a:t>是</a:t>
            </a:r>
            <a:r>
              <a:rPr lang="zh-CN" altLang="en-US" dirty="0">
                <a:solidFill>
                  <a:srgbClr val="0000FF"/>
                </a:solidFill>
              </a:rPr>
              <a:t>标准差</a:t>
            </a:r>
            <a:r>
              <a:rPr lang="zh-CN" altLang="en-US" dirty="0"/>
              <a:t>的一个很好的估计，特别是在</a:t>
            </a:r>
            <a:r>
              <a:rPr lang="zh-CN" altLang="en-US" dirty="0">
                <a:solidFill>
                  <a:srgbClr val="0000FF"/>
                </a:solidFill>
              </a:rPr>
              <a:t>大样本</a:t>
            </a:r>
            <a:r>
              <a:rPr lang="zh-CN" altLang="en-US" dirty="0"/>
              <a:t>情况下，可以直接计算该</a:t>
            </a:r>
            <a:r>
              <a:rPr lang="zh-CN" altLang="en-US" dirty="0" smtClean="0"/>
              <a:t>值。 </a:t>
            </a:r>
            <a:r>
              <a:rPr lang="zh-CN" altLang="en-US" dirty="0"/>
              <a:t>若这个值相对较大，意味着停靠岩石港有较大的风险</a:t>
            </a:r>
          </a:p>
          <a:p>
            <a:pPr lvl="1"/>
            <a:r>
              <a:rPr lang="zh-CN" altLang="en-US" dirty="0">
                <a:latin typeface="微软雅黑" panose="020B0503020204020204" pitchFamily="34" charset="-122"/>
              </a:rPr>
              <a:t>我们可以求出均值的95%置信区间，即：</a:t>
            </a:r>
          </a:p>
          <a:p>
            <a:endParaRPr lang="zh-CN" altLang="en-US" dirty="0"/>
          </a:p>
        </p:txBody>
      </p:sp>
      <p:graphicFrame>
        <p:nvGraphicFramePr>
          <p:cNvPr id="4" name="Object 5"/>
          <p:cNvGraphicFramePr>
            <a:graphicFrameLocks noChangeAspect="1"/>
          </p:cNvGraphicFramePr>
          <p:nvPr>
            <p:extLst/>
          </p:nvPr>
        </p:nvGraphicFramePr>
        <p:xfrm>
          <a:off x="2987824" y="3429000"/>
          <a:ext cx="3068364" cy="752948"/>
        </p:xfrm>
        <a:graphic>
          <a:graphicData uri="http://schemas.openxmlformats.org/presentationml/2006/ole">
            <mc:AlternateContent xmlns:mc="http://schemas.openxmlformats.org/markup-compatibility/2006">
              <mc:Choice xmlns:v="urn:schemas-microsoft-com:vml" Requires="v">
                <p:oleObj spid="_x0000_s81969" name="Equation" r:id="rId3" imgW="1714320" imgH="419040" progId="Equation.DSMT4">
                  <p:embed/>
                </p:oleObj>
              </mc:Choice>
              <mc:Fallback>
                <p:oleObj name="Equation" r:id="rId3" imgW="1714320" imgH="419040" progId="Equation.DSMT4">
                  <p:embed/>
                  <p:pic>
                    <p:nvPicPr>
                      <p:cNvPr id="0" name=""/>
                      <p:cNvPicPr>
                        <a:picLocks noChangeAspect="1" noChangeArrowheads="1"/>
                      </p:cNvPicPr>
                      <p:nvPr/>
                    </p:nvPicPr>
                    <p:blipFill>
                      <a:blip r:embed="rId4"/>
                      <a:srcRect/>
                      <a:stretch>
                        <a:fillRect/>
                      </a:stretch>
                    </p:blipFill>
                    <p:spPr bwMode="auto">
                      <a:xfrm>
                        <a:off x="2987824" y="3429000"/>
                        <a:ext cx="3068364" cy="75294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9875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1" y="2470529"/>
            <a:ext cx="5196048"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zh-CN" altLang="en-US" sz="2800" kern="0" dirty="0">
                <a:solidFill>
                  <a:prstClr val="white"/>
                </a:solidFill>
                <a:latin typeface="微软雅黑" panose="020B0503020204020204" pitchFamily="34" charset="-122"/>
                <a:ea typeface="微软雅黑" panose="020B0503020204020204" pitchFamily="34" charset="-122"/>
              </a:rPr>
              <a:t>排队问题随机模拟 </a:t>
            </a: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22239"/>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accent1"/>
                </a:solidFill>
                <a:latin typeface="微软雅黑" panose="020B0503020204020204" pitchFamily="34" charset="-122"/>
                <a:ea typeface="微软雅黑" panose="020B0503020204020204" pitchFamily="34" charset="-122"/>
              </a:rPr>
              <a:t>3</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25223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1" y="2470529"/>
            <a:ext cx="5196048"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en-US" altLang="zh-CN" sz="2800" kern="0" dirty="0">
                <a:solidFill>
                  <a:prstClr val="white"/>
                </a:solidFill>
                <a:latin typeface="微软雅黑" panose="020B0503020204020204" pitchFamily="34" charset="-122"/>
                <a:ea typeface="微软雅黑" panose="020B0503020204020204" pitchFamily="34" charset="-122"/>
              </a:rPr>
              <a:t>1.1 </a:t>
            </a:r>
            <a:r>
              <a:rPr lang="en-US" altLang="zh-CN" sz="2800" kern="0" dirty="0" smtClea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Monte-Carlo</a:t>
            </a:r>
            <a:r>
              <a:rPr lang="zh-CN" altLang="en-US" sz="2800" kern="0" dirty="0" smtClea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方法</a:t>
            </a:r>
            <a:r>
              <a:rPr lang="zh-CN" altLang="en-US" sz="2800" kern="0" dirty="0" smtClean="0">
                <a:solidFill>
                  <a:prstClr val="white"/>
                </a:solidFill>
                <a:latin typeface="微软雅黑" panose="020B0503020204020204" pitchFamily="34" charset="-122"/>
                <a:ea typeface="微软雅黑" panose="020B0503020204020204" pitchFamily="34" charset="-122"/>
              </a:rPr>
              <a:t>概述</a:t>
            </a:r>
            <a:endParaRPr lang="zh-CN" altLang="en-US" sz="2800" kern="0" dirty="0">
              <a:solidFill>
                <a:prstClr val="white"/>
              </a:solidFill>
              <a:latin typeface="微软雅黑" panose="020B0503020204020204" pitchFamily="34" charset="-122"/>
              <a:ea typeface="微软雅黑" panose="020B0503020204020204" pitchFamily="34" charset="-122"/>
            </a:endParaRP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781263"/>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1</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137101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1" y="2470529"/>
            <a:ext cx="5196048"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en-US" altLang="zh-CN" sz="2800" kern="0" dirty="0" smtClean="0">
                <a:solidFill>
                  <a:prstClr val="white"/>
                </a:solidFill>
                <a:latin typeface="微软雅黑" panose="020B0503020204020204" pitchFamily="34" charset="-122"/>
                <a:ea typeface="微软雅黑" panose="020B0503020204020204" pitchFamily="34" charset="-122"/>
              </a:rPr>
              <a:t>3.1 </a:t>
            </a:r>
            <a:r>
              <a:rPr lang="zh-CN" altLang="en-US" sz="2800" kern="0" dirty="0" smtClean="0">
                <a:solidFill>
                  <a:prstClr val="white"/>
                </a:solidFill>
                <a:latin typeface="微软雅黑" panose="020B0503020204020204" pitchFamily="34" charset="-122"/>
                <a:ea typeface="微软雅黑" panose="020B0503020204020204" pitchFamily="34" charset="-122"/>
              </a:rPr>
              <a:t>排队</a:t>
            </a:r>
            <a:r>
              <a:rPr lang="zh-CN" altLang="en-US" sz="2800" kern="0" dirty="0">
                <a:solidFill>
                  <a:prstClr val="white"/>
                </a:solidFill>
                <a:latin typeface="微软雅黑" panose="020B0503020204020204" pitchFamily="34" charset="-122"/>
                <a:ea typeface="微软雅黑" panose="020B0503020204020204" pitchFamily="34" charset="-122"/>
              </a:rPr>
              <a:t>系统的基本</a:t>
            </a:r>
            <a:r>
              <a:rPr lang="zh-CN" altLang="en-US" sz="2800" kern="0" dirty="0" smtClean="0">
                <a:solidFill>
                  <a:prstClr val="white"/>
                </a:solidFill>
                <a:latin typeface="微软雅黑" panose="020B0503020204020204" pitchFamily="34" charset="-122"/>
                <a:ea typeface="微软雅黑" panose="020B0503020204020204" pitchFamily="34" charset="-122"/>
              </a:rPr>
              <a:t>概念</a:t>
            </a:r>
            <a:endParaRPr lang="zh-CN" altLang="en-US" sz="2800" kern="0" dirty="0">
              <a:solidFill>
                <a:prstClr val="white"/>
              </a:solidFill>
              <a:latin typeface="微软雅黑" panose="020B0503020204020204" pitchFamily="34" charset="-122"/>
              <a:ea typeface="微软雅黑" panose="020B0503020204020204" pitchFamily="34" charset="-122"/>
            </a:endParaRP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22239"/>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3</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8156659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排队论</a:t>
            </a:r>
          </a:p>
        </p:txBody>
      </p:sp>
      <p:sp>
        <p:nvSpPr>
          <p:cNvPr id="3" name="内容占位符 2"/>
          <p:cNvSpPr>
            <a:spLocks noGrp="1"/>
          </p:cNvSpPr>
          <p:nvPr>
            <p:ph idx="1"/>
          </p:nvPr>
        </p:nvSpPr>
        <p:spPr>
          <a:xfrm>
            <a:off x="400594" y="1366931"/>
            <a:ext cx="8301026" cy="2998173"/>
          </a:xfrm>
        </p:spPr>
        <p:txBody>
          <a:bodyPr/>
          <a:lstStyle/>
          <a:p>
            <a:r>
              <a:rPr lang="zh-CN" altLang="en-US" b="1" dirty="0" smtClean="0">
                <a:solidFill>
                  <a:srgbClr val="0000FF"/>
                </a:solidFill>
                <a:latin typeface="微软雅黑" panose="020B0503020204020204" pitchFamily="34" charset="-122"/>
              </a:rPr>
              <a:t>排队论</a:t>
            </a:r>
            <a:r>
              <a:rPr lang="zh-CN" altLang="en-US" b="1" dirty="0">
                <a:solidFill>
                  <a:srgbClr val="0000FF"/>
                </a:solidFill>
                <a:latin typeface="微软雅黑" panose="020B0503020204020204" pitchFamily="34" charset="-122"/>
              </a:rPr>
              <a:t>(Queueing Theory)</a:t>
            </a:r>
            <a:r>
              <a:rPr lang="zh-CN" altLang="en-US" dirty="0">
                <a:solidFill>
                  <a:srgbClr val="0000FF"/>
                </a:solidFill>
                <a:latin typeface="微软雅黑" panose="020B0503020204020204" pitchFamily="34" charset="-122"/>
              </a:rPr>
              <a:t>：</a:t>
            </a:r>
          </a:p>
          <a:p>
            <a:pPr>
              <a:lnSpc>
                <a:spcPct val="150000"/>
              </a:lnSpc>
            </a:pPr>
            <a:r>
              <a:rPr lang="zh-CN" altLang="en-US" dirty="0" smtClean="0">
                <a:latin typeface="微软雅黑" panose="020B0503020204020204" pitchFamily="34" charset="-122"/>
              </a:rPr>
              <a:t>又</a:t>
            </a:r>
            <a:r>
              <a:rPr lang="zh-CN" altLang="en-US" dirty="0">
                <a:latin typeface="微软雅黑" panose="020B0503020204020204" pitchFamily="34" charset="-122"/>
              </a:rPr>
              <a:t>称</a:t>
            </a:r>
            <a:r>
              <a:rPr lang="zh-CN" altLang="en-US" dirty="0" smtClean="0">
                <a:latin typeface="微软雅黑" panose="020B0503020204020204" pitchFamily="34" charset="-122"/>
              </a:rPr>
              <a:t>“</a:t>
            </a:r>
            <a:r>
              <a:rPr lang="zh-CN" altLang="en-US" dirty="0" smtClean="0">
                <a:solidFill>
                  <a:srgbClr val="FF0000"/>
                </a:solidFill>
                <a:latin typeface="微软雅黑" panose="020B0503020204020204" pitchFamily="34" charset="-122"/>
              </a:rPr>
              <a:t>随机服务系统理论</a:t>
            </a:r>
            <a:r>
              <a:rPr lang="zh-CN" altLang="en-US" dirty="0" smtClean="0">
                <a:latin typeface="微软雅黑" panose="020B0503020204020204" pitchFamily="34" charset="-122"/>
              </a:rPr>
              <a:t>”，</a:t>
            </a:r>
            <a:r>
              <a:rPr lang="zh-CN" altLang="en-US" dirty="0">
                <a:latin typeface="微软雅黑" panose="020B0503020204020204" pitchFamily="34" charset="-122"/>
              </a:rPr>
              <a:t>主要</a:t>
            </a:r>
            <a:r>
              <a:rPr lang="zh-CN" altLang="en-US" dirty="0" smtClean="0">
                <a:latin typeface="微软雅黑" panose="020B0503020204020204" pitchFamily="34" charset="-122"/>
              </a:rPr>
              <a:t>研究</a:t>
            </a:r>
            <a:r>
              <a:rPr lang="zh-CN" altLang="en-US" dirty="0">
                <a:latin typeface="微软雅黑" panose="020B0503020204020204" pitchFamily="34" charset="-122"/>
              </a:rPr>
              <a:t>各种服务系统</a:t>
            </a:r>
            <a:r>
              <a:rPr lang="zh-CN" altLang="en-US" dirty="0">
                <a:solidFill>
                  <a:srgbClr val="0000FF"/>
                </a:solidFill>
                <a:latin typeface="微软雅黑" panose="020B0503020204020204" pitchFamily="34" charset="-122"/>
              </a:rPr>
              <a:t>等待现象</a:t>
            </a:r>
            <a:r>
              <a:rPr lang="zh-CN" altLang="en-US" dirty="0">
                <a:latin typeface="微软雅黑" panose="020B0503020204020204" pitchFamily="34" charset="-122"/>
              </a:rPr>
              <a:t>中的</a:t>
            </a:r>
            <a:r>
              <a:rPr lang="zh-CN" altLang="en-US" dirty="0">
                <a:solidFill>
                  <a:srgbClr val="0000FF"/>
                </a:solidFill>
                <a:latin typeface="微软雅黑" panose="020B0503020204020204" pitchFamily="34" charset="-122"/>
              </a:rPr>
              <a:t>概率</a:t>
            </a:r>
            <a:r>
              <a:rPr lang="zh-CN" altLang="en-US" dirty="0" smtClean="0">
                <a:solidFill>
                  <a:srgbClr val="0000FF"/>
                </a:solidFill>
                <a:latin typeface="微软雅黑" panose="020B0503020204020204" pitchFamily="34" charset="-122"/>
              </a:rPr>
              <a:t>特征，</a:t>
            </a:r>
            <a:r>
              <a:rPr lang="zh-CN" altLang="en-US" dirty="0" smtClean="0">
                <a:latin typeface="微软雅黑" panose="020B0503020204020204" pitchFamily="34" charset="-122"/>
              </a:rPr>
              <a:t>为</a:t>
            </a:r>
            <a:r>
              <a:rPr lang="zh-CN" altLang="en-US" dirty="0" smtClean="0">
                <a:solidFill>
                  <a:srgbClr val="0000FF"/>
                </a:solidFill>
                <a:latin typeface="微软雅黑" panose="020B0503020204020204" pitchFamily="34" charset="-122"/>
              </a:rPr>
              <a:t>运筹学</a:t>
            </a:r>
            <a:r>
              <a:rPr lang="zh-CN" altLang="en-US" dirty="0" smtClean="0">
                <a:latin typeface="微软雅黑" panose="020B0503020204020204" pitchFamily="34" charset="-122"/>
              </a:rPr>
              <a:t>的一个重要分支</a:t>
            </a:r>
            <a:endParaRPr lang="en-US" altLang="zh-CN" dirty="0" smtClean="0">
              <a:latin typeface="微软雅黑" panose="020B0503020204020204" pitchFamily="34" charset="-122"/>
            </a:endParaRPr>
          </a:p>
          <a:p>
            <a:pPr>
              <a:lnSpc>
                <a:spcPct val="150000"/>
              </a:lnSpc>
            </a:pPr>
            <a:r>
              <a:rPr lang="zh-CN" altLang="en-US" dirty="0" smtClean="0">
                <a:latin typeface="微软雅黑" panose="020B0503020204020204" pitchFamily="34" charset="-122"/>
              </a:rPr>
              <a:t>排队论起源于</a:t>
            </a:r>
            <a:r>
              <a:rPr lang="en-US" altLang="zh-CN" dirty="0" smtClean="0">
                <a:latin typeface="微软雅黑" panose="020B0503020204020204" pitchFamily="34" charset="-122"/>
              </a:rPr>
              <a:t>20</a:t>
            </a:r>
            <a:r>
              <a:rPr lang="zh-CN" altLang="en-US" dirty="0" smtClean="0">
                <a:latin typeface="微软雅黑" panose="020B0503020204020204" pitchFamily="34" charset="-122"/>
              </a:rPr>
              <a:t>世纪初的</a:t>
            </a:r>
            <a:r>
              <a:rPr lang="zh-CN" altLang="en-US" dirty="0" smtClean="0">
                <a:solidFill>
                  <a:srgbClr val="0000FF"/>
                </a:solidFill>
                <a:latin typeface="微软雅黑" panose="020B0503020204020204" pitchFamily="34" charset="-122"/>
              </a:rPr>
              <a:t>电话通话</a:t>
            </a:r>
            <a:r>
              <a:rPr lang="zh-CN" altLang="en-US" dirty="0" smtClean="0">
                <a:latin typeface="微软雅黑" panose="020B0503020204020204" pitchFamily="34" charset="-122"/>
              </a:rPr>
              <a:t>，1909</a:t>
            </a:r>
            <a:r>
              <a:rPr lang="en-US" altLang="zh-CN" dirty="0" smtClean="0">
                <a:latin typeface="微软雅黑" panose="020B0503020204020204" pitchFamily="34" charset="-122"/>
              </a:rPr>
              <a:t>-1920</a:t>
            </a:r>
            <a:r>
              <a:rPr lang="zh-CN" altLang="en-US" dirty="0" smtClean="0">
                <a:latin typeface="微软雅黑" panose="020B0503020204020204" pitchFamily="34" charset="-122"/>
              </a:rPr>
              <a:t>年</a:t>
            </a:r>
            <a:r>
              <a:rPr lang="zh-CN" altLang="en-US" dirty="0" smtClean="0">
                <a:solidFill>
                  <a:srgbClr val="0000FF"/>
                </a:solidFill>
                <a:latin typeface="微软雅黑" panose="020B0503020204020204" pitchFamily="34" charset="-122"/>
              </a:rPr>
              <a:t>丹麦</a:t>
            </a:r>
            <a:r>
              <a:rPr lang="zh-CN" altLang="en-US" dirty="0" smtClean="0">
                <a:latin typeface="微软雅黑" panose="020B0503020204020204" pitchFamily="34" charset="-122"/>
              </a:rPr>
              <a:t>数学家、电气工程师</a:t>
            </a:r>
            <a:r>
              <a:rPr lang="zh-CN" altLang="en-US" dirty="0" smtClean="0">
                <a:solidFill>
                  <a:srgbClr val="0000FF"/>
                </a:solidFill>
                <a:latin typeface="微软雅黑" panose="020B0503020204020204" pitchFamily="34" charset="-122"/>
              </a:rPr>
              <a:t>爱尔朗</a:t>
            </a:r>
            <a:r>
              <a:rPr lang="zh-CN" altLang="en-US" dirty="0" smtClean="0">
                <a:latin typeface="微软雅黑" panose="020B0503020204020204" pitchFamily="34" charset="-122"/>
              </a:rPr>
              <a:t>(</a:t>
            </a:r>
            <a:r>
              <a:rPr lang="zh-CN" altLang="en-US" dirty="0">
                <a:latin typeface="微软雅黑" panose="020B0503020204020204" pitchFamily="34" charset="-122"/>
              </a:rPr>
              <a:t>A.K.</a:t>
            </a:r>
            <a:r>
              <a:rPr lang="en-US" altLang="zh-CN" dirty="0" err="1" smtClean="0">
                <a:latin typeface="微软雅黑" panose="020B0503020204020204" pitchFamily="34" charset="-122"/>
              </a:rPr>
              <a:t>Erlang</a:t>
            </a:r>
            <a:r>
              <a:rPr lang="zh-CN" altLang="en-US" dirty="0" smtClean="0">
                <a:latin typeface="微软雅黑" panose="020B0503020204020204" pitchFamily="34" charset="-122"/>
              </a:rPr>
              <a:t>)为解决美国通话线路与电话用户呼叫的数量关系问题而创立</a:t>
            </a:r>
          </a:p>
          <a:p>
            <a:endParaRPr lang="zh-CN" altLang="en-US" dirty="0" smtClean="0"/>
          </a:p>
          <a:p>
            <a:endParaRPr lang="zh-CN" altLang="en-US" dirty="0"/>
          </a:p>
        </p:txBody>
      </p:sp>
      <p:pic>
        <p:nvPicPr>
          <p:cNvPr id="4" name="Picture 5" descr="12g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309809" y="4385779"/>
            <a:ext cx="6006607" cy="2207642"/>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4"/>
          <p:cNvSpPr/>
          <p:nvPr/>
        </p:nvSpPr>
        <p:spPr>
          <a:xfrm>
            <a:off x="539552" y="5229200"/>
            <a:ext cx="1800493" cy="369332"/>
          </a:xfrm>
          <a:prstGeom prst="rect">
            <a:avLst/>
          </a:prstGeom>
        </p:spPr>
        <p:txBody>
          <a:bodyPr wrap="none">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排队系统构成：</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22926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排队模型的表示</a:t>
            </a:r>
            <a:endParaRPr lang="zh-CN" altLang="en-US" dirty="0"/>
          </a:p>
        </p:txBody>
      </p:sp>
      <p:sp>
        <p:nvSpPr>
          <p:cNvPr id="3" name="内容占位符 2"/>
          <p:cNvSpPr>
            <a:spLocks noGrp="1"/>
          </p:cNvSpPr>
          <p:nvPr>
            <p:ph idx="1"/>
          </p:nvPr>
        </p:nvSpPr>
        <p:spPr/>
        <p:txBody>
          <a:bodyPr/>
          <a:lstStyle/>
          <a:p>
            <a:pPr>
              <a:lnSpc>
                <a:spcPct val="90000"/>
              </a:lnSpc>
              <a:buFontTx/>
              <a:buNone/>
            </a:pPr>
            <a:r>
              <a:rPr lang="zh-CN" altLang="en-US" b="1" dirty="0">
                <a:solidFill>
                  <a:srgbClr val="0000FF"/>
                </a:solidFill>
              </a:rPr>
              <a:t>1. 排队模型表示方法：</a:t>
            </a:r>
          </a:p>
          <a:p>
            <a:pPr>
              <a:lnSpc>
                <a:spcPct val="90000"/>
              </a:lnSpc>
            </a:pPr>
            <a:r>
              <a:rPr lang="zh-CN" altLang="en-US" dirty="0">
                <a:latin typeface="Times New Roman" panose="02020603050405020304" pitchFamily="18" charset="0"/>
                <a:cs typeface="Times New Roman" panose="02020603050405020304" pitchFamily="18" charset="0"/>
              </a:rPr>
              <a:t>D.G.Kendall(1953)表示法：   </a:t>
            </a:r>
          </a:p>
          <a:p>
            <a:pPr algn="ctr">
              <a:lnSpc>
                <a:spcPct val="90000"/>
              </a:lnSpc>
              <a:buFontTx/>
              <a:buNone/>
            </a:pP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X / Y / Z</a:t>
            </a:r>
            <a:endParaRPr lang="zh-CN" altLang="en-US" dirty="0">
              <a:latin typeface="Times New Roman" panose="02020603050405020304" pitchFamily="18" charset="0"/>
              <a:cs typeface="Times New Roman" panose="02020603050405020304" pitchFamily="18" charset="0"/>
            </a:endParaRPr>
          </a:p>
          <a:p>
            <a:pPr lvl="1">
              <a:lnSpc>
                <a:spcPct val="90000"/>
              </a:lnSpc>
            </a:pPr>
            <a:r>
              <a:rPr lang="zh-CN" altLang="en-US" dirty="0">
                <a:latin typeface="Times New Roman" panose="02020603050405020304" pitchFamily="18" charset="0"/>
                <a:cs typeface="Times New Roman" panose="02020603050405020304" pitchFamily="18" charset="0"/>
              </a:rPr>
              <a:t>X 顾客到达</a:t>
            </a:r>
            <a:r>
              <a:rPr lang="zh-CN" altLang="en-US" dirty="0">
                <a:solidFill>
                  <a:srgbClr val="0000FF"/>
                </a:solidFill>
                <a:latin typeface="Times New Roman" panose="02020603050405020304" pitchFamily="18" charset="0"/>
                <a:cs typeface="Times New Roman" panose="02020603050405020304" pitchFamily="18" charset="0"/>
              </a:rPr>
              <a:t>间隔时间分布</a:t>
            </a:r>
          </a:p>
          <a:p>
            <a:pPr lvl="1">
              <a:lnSpc>
                <a:spcPct val="90000"/>
              </a:lnSpc>
            </a:pPr>
            <a:r>
              <a:rPr lang="zh-CN" altLang="en-US" dirty="0">
                <a:latin typeface="Times New Roman" panose="02020603050405020304" pitchFamily="18" charset="0"/>
                <a:cs typeface="Times New Roman" panose="02020603050405020304" pitchFamily="18" charset="0"/>
              </a:rPr>
              <a:t>Y 服务台（员）</a:t>
            </a:r>
            <a:r>
              <a:rPr lang="zh-CN" altLang="en-US" dirty="0">
                <a:solidFill>
                  <a:srgbClr val="0000FF"/>
                </a:solidFill>
                <a:latin typeface="Times New Roman" panose="02020603050405020304" pitchFamily="18" charset="0"/>
                <a:cs typeface="Times New Roman" panose="02020603050405020304" pitchFamily="18" charset="0"/>
              </a:rPr>
              <a:t>服务时间分布</a:t>
            </a:r>
          </a:p>
          <a:p>
            <a:pPr lvl="1">
              <a:lnSpc>
                <a:spcPct val="90000"/>
              </a:lnSpc>
            </a:pPr>
            <a:r>
              <a:rPr lang="zh-CN" altLang="en-US" dirty="0">
                <a:latin typeface="Times New Roman" panose="02020603050405020304" pitchFamily="18" charset="0"/>
                <a:cs typeface="Times New Roman" panose="02020603050405020304" pitchFamily="18" charset="0"/>
              </a:rPr>
              <a:t>Z </a:t>
            </a:r>
            <a:r>
              <a:rPr lang="zh-CN" altLang="en-US" dirty="0">
                <a:solidFill>
                  <a:srgbClr val="0000FF"/>
                </a:solidFill>
                <a:latin typeface="Times New Roman" panose="02020603050405020304" pitchFamily="18" charset="0"/>
                <a:cs typeface="Times New Roman" panose="02020603050405020304" pitchFamily="18" charset="0"/>
              </a:rPr>
              <a:t>服务台</a:t>
            </a:r>
            <a:r>
              <a:rPr lang="zh-CN" altLang="en-US" dirty="0">
                <a:latin typeface="Times New Roman" panose="02020603050405020304" pitchFamily="18" charset="0"/>
                <a:cs typeface="Times New Roman" panose="02020603050405020304" pitchFamily="18" charset="0"/>
              </a:rPr>
              <a:t>（员）</a:t>
            </a:r>
            <a:r>
              <a:rPr lang="zh-CN" altLang="en-US" dirty="0">
                <a:solidFill>
                  <a:srgbClr val="0000FF"/>
                </a:solidFill>
                <a:latin typeface="Times New Roman" panose="02020603050405020304" pitchFamily="18" charset="0"/>
                <a:cs typeface="Times New Roman" panose="02020603050405020304" pitchFamily="18" charset="0"/>
              </a:rPr>
              <a:t>个数</a:t>
            </a:r>
            <a:r>
              <a:rPr lang="zh-CN" altLang="en-US" dirty="0">
                <a:latin typeface="Times New Roman" panose="02020603050405020304" pitchFamily="18" charset="0"/>
                <a:cs typeface="Times New Roman" panose="02020603050405020304" pitchFamily="18" charset="0"/>
              </a:rPr>
              <a:t>（单个或多个并列）</a:t>
            </a:r>
          </a:p>
          <a:p>
            <a:pPr>
              <a:lnSpc>
                <a:spcPct val="90000"/>
              </a:lnSpc>
            </a:pPr>
            <a:r>
              <a:rPr lang="zh-CN" altLang="en-US" dirty="0">
                <a:latin typeface="Times New Roman" panose="02020603050405020304" pitchFamily="18" charset="0"/>
                <a:cs typeface="Times New Roman" panose="02020603050405020304" pitchFamily="18" charset="0"/>
              </a:rPr>
              <a:t>国际排队论标准化会议(1971)表示法：</a:t>
            </a:r>
          </a:p>
          <a:p>
            <a:pPr algn="ctr">
              <a:lnSpc>
                <a:spcPct val="90000"/>
              </a:lnSpc>
              <a:buFontTx/>
              <a:buNone/>
            </a:pPr>
            <a:r>
              <a:rPr lang="zh-CN" altLang="en-US" dirty="0">
                <a:latin typeface="Times New Roman" panose="02020603050405020304" pitchFamily="18" charset="0"/>
                <a:cs typeface="Times New Roman" panose="02020603050405020304" pitchFamily="18" charset="0"/>
              </a:rPr>
              <a:t> X / Y / Z / A / B / C</a:t>
            </a:r>
          </a:p>
          <a:p>
            <a:pPr lvl="1">
              <a:lnSpc>
                <a:spcPct val="90000"/>
              </a:lnSpc>
            </a:pPr>
            <a:r>
              <a:rPr lang="zh-CN" altLang="en-US" dirty="0">
                <a:latin typeface="Times New Roman" panose="02020603050405020304" pitchFamily="18" charset="0"/>
                <a:cs typeface="Times New Roman" panose="02020603050405020304" pitchFamily="18" charset="0"/>
              </a:rPr>
              <a:t>A 系统容量限制</a:t>
            </a:r>
          </a:p>
          <a:p>
            <a:pPr lvl="1">
              <a:lnSpc>
                <a:spcPct val="90000"/>
              </a:lnSpc>
            </a:pPr>
            <a:r>
              <a:rPr lang="zh-CN" altLang="en-US" dirty="0">
                <a:latin typeface="Times New Roman" panose="02020603050405020304" pitchFamily="18" charset="0"/>
                <a:cs typeface="Times New Roman" panose="02020603050405020304" pitchFamily="18" charset="0"/>
              </a:rPr>
              <a:t>B 顾客源（总体）数目</a:t>
            </a:r>
          </a:p>
          <a:p>
            <a:pPr lvl="1">
              <a:lnSpc>
                <a:spcPct val="90000"/>
              </a:lnSpc>
            </a:pPr>
            <a:r>
              <a:rPr lang="zh-CN" altLang="en-US" dirty="0">
                <a:latin typeface="Times New Roman" panose="02020603050405020304" pitchFamily="18" charset="0"/>
                <a:cs typeface="Times New Roman" panose="02020603050405020304" pitchFamily="18" charset="0"/>
              </a:rPr>
              <a:t>C </a:t>
            </a:r>
            <a:r>
              <a:rPr lang="zh-CN" altLang="en-US" dirty="0">
                <a:solidFill>
                  <a:srgbClr val="0000FF"/>
                </a:solidFill>
                <a:latin typeface="Times New Roman" panose="02020603050405020304" pitchFamily="18" charset="0"/>
                <a:cs typeface="Times New Roman" panose="02020603050405020304" pitchFamily="18" charset="0"/>
              </a:rPr>
              <a:t>服务规则</a:t>
            </a:r>
            <a:r>
              <a:rPr lang="zh-CN" altLang="en-US" dirty="0">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FCFS</a:t>
            </a:r>
            <a:r>
              <a:rPr lang="zh-CN" altLang="en-US" dirty="0">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LCFS</a:t>
            </a:r>
            <a:r>
              <a:rPr lang="zh-CN" altLang="en-US" dirty="0">
                <a:latin typeface="Times New Roman" panose="02020603050405020304" pitchFamily="18" charset="0"/>
                <a:cs typeface="Times New Roman" panose="02020603050405020304" pitchFamily="18" charset="0"/>
              </a:rPr>
              <a:t>等）</a:t>
            </a:r>
          </a:p>
          <a:p>
            <a:pPr>
              <a:lnSpc>
                <a:spcPct val="90000"/>
              </a:lnSpc>
            </a:pPr>
            <a:r>
              <a:rPr lang="zh-CN" altLang="en-US" b="1" dirty="0">
                <a:solidFill>
                  <a:srgbClr val="0000FF"/>
                </a:solidFill>
                <a:latin typeface="Times New Roman" panose="02020603050405020304" pitchFamily="18" charset="0"/>
                <a:cs typeface="Times New Roman" panose="02020603050405020304" pitchFamily="18" charset="0"/>
              </a:rPr>
              <a:t>约定：</a:t>
            </a:r>
            <a:r>
              <a:rPr lang="zh-CN" altLang="en-US" dirty="0">
                <a:latin typeface="Times New Roman" panose="02020603050405020304" pitchFamily="18" charset="0"/>
                <a:cs typeface="Times New Roman" panose="02020603050405020304" pitchFamily="18" charset="0"/>
              </a:rPr>
              <a:t>如略去后三项，即指X/Y/Z/∞/∞/FCFS的情形</a:t>
            </a:r>
          </a:p>
          <a:p>
            <a:endParaRPr lang="zh-CN" altLang="en-US" dirty="0"/>
          </a:p>
        </p:txBody>
      </p:sp>
    </p:spTree>
    <p:extLst>
      <p:ext uri="{BB962C8B-B14F-4D97-AF65-F5344CB8AC3E}">
        <p14:creationId xmlns:p14="http://schemas.microsoft.com/office/powerpoint/2010/main" val="204259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排队模型的表示</a:t>
            </a:r>
          </a:p>
        </p:txBody>
      </p:sp>
      <p:sp>
        <p:nvSpPr>
          <p:cNvPr id="3" name="内容占位符 2"/>
          <p:cNvSpPr>
            <a:spLocks noGrp="1"/>
          </p:cNvSpPr>
          <p:nvPr>
            <p:ph idx="1"/>
          </p:nvPr>
        </p:nvSpPr>
        <p:spPr/>
        <p:txBody>
          <a:bodyPr>
            <a:normAutofit/>
          </a:bodyPr>
          <a:lstStyle/>
          <a:p>
            <a:r>
              <a:rPr lang="en-US" altLang="zh-CN" b="1" dirty="0">
                <a:solidFill>
                  <a:srgbClr val="0000FF"/>
                </a:solidFill>
              </a:rPr>
              <a:t>2. </a:t>
            </a:r>
            <a:r>
              <a:rPr lang="zh-CN" altLang="en-US" b="1" dirty="0">
                <a:solidFill>
                  <a:srgbClr val="0000FF"/>
                </a:solidFill>
              </a:rPr>
              <a:t>到达间隔和服务时间典型分布：</a:t>
            </a:r>
          </a:p>
          <a:p>
            <a:pPr lvl="1"/>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负</a:t>
            </a:r>
            <a:r>
              <a:rPr lang="zh-CN" altLang="en-US" dirty="0">
                <a:solidFill>
                  <a:srgbClr val="0000FF"/>
                </a:solidFill>
                <a:latin typeface="Times New Roman" panose="02020603050405020304" pitchFamily="18" charset="0"/>
                <a:cs typeface="Times New Roman" panose="02020603050405020304" pitchFamily="18" charset="0"/>
              </a:rPr>
              <a:t>指数分布</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Markov</a:t>
            </a:r>
            <a:r>
              <a:rPr lang="zh-CN" altLang="en-US" dirty="0">
                <a:latin typeface="Times New Roman" panose="02020603050405020304" pitchFamily="18" charset="0"/>
                <a:cs typeface="Times New Roman" panose="02020603050405020304" pitchFamily="18" charset="0"/>
              </a:rPr>
              <a:t>的字头</a:t>
            </a:r>
            <a:r>
              <a:rPr lang="zh-CN" altLang="en-US" dirty="0" smtClean="0">
                <a:latin typeface="Times New Roman" panose="02020603050405020304" pitchFamily="18" charset="0"/>
                <a:cs typeface="Times New Roman" panose="02020603050405020304" pitchFamily="18" charset="0"/>
              </a:rPr>
              <a:t>，负</a:t>
            </a:r>
            <a:r>
              <a:rPr lang="zh-CN" altLang="en-US" dirty="0">
                <a:latin typeface="Times New Roman" panose="02020603050405020304" pitchFamily="18" charset="0"/>
                <a:cs typeface="Times New Roman" panose="02020603050405020304" pitchFamily="18" charset="0"/>
              </a:rPr>
              <a:t>指数分布具有</a:t>
            </a:r>
            <a:r>
              <a:rPr lang="zh-CN" altLang="en-US" dirty="0">
                <a:solidFill>
                  <a:srgbClr val="0000FF"/>
                </a:solidFill>
                <a:latin typeface="Times New Roman" panose="02020603050405020304" pitchFamily="18" charset="0"/>
                <a:cs typeface="Times New Roman" panose="02020603050405020304" pitchFamily="18" charset="0"/>
              </a:rPr>
              <a:t>无记忆</a:t>
            </a:r>
            <a:r>
              <a:rPr lang="zh-CN" altLang="en-US" dirty="0">
                <a:latin typeface="Times New Roman" panose="02020603050405020304" pitchFamily="18" charset="0"/>
                <a:cs typeface="Times New Roman" panose="02020603050405020304" pitchFamily="18" charset="0"/>
              </a:rPr>
              <a:t>性，即</a:t>
            </a:r>
            <a:r>
              <a:rPr lang="en-US" altLang="zh-CN" dirty="0">
                <a:latin typeface="Times New Roman" panose="02020603050405020304" pitchFamily="18" charset="0"/>
                <a:cs typeface="Times New Roman" panose="02020603050405020304" pitchFamily="18" charset="0"/>
              </a:rPr>
              <a:t>Markov</a:t>
            </a:r>
            <a:r>
              <a:rPr lang="zh-CN" altLang="en-US" dirty="0">
                <a:latin typeface="Times New Roman" panose="02020603050405020304" pitchFamily="18" charset="0"/>
                <a:cs typeface="Times New Roman" panose="02020603050405020304" pitchFamily="18" charset="0"/>
              </a:rPr>
              <a:t>性</a:t>
            </a:r>
            <a:r>
              <a:rPr lang="en-US" altLang="zh-CN" dirty="0">
                <a:latin typeface="Times New Roman" panose="02020603050405020304" pitchFamily="18" charset="0"/>
                <a:cs typeface="Times New Roman" panose="02020603050405020304" pitchFamily="18" charset="0"/>
              </a:rPr>
              <a:t>)</a:t>
            </a:r>
          </a:p>
          <a:p>
            <a:pPr lvl="1"/>
            <a:r>
              <a:rPr lang="en-US" altLang="zh-CN" dirty="0" smtClean="0">
                <a:latin typeface="Times New Roman" panose="02020603050405020304" pitchFamily="18" charset="0"/>
                <a:cs typeface="Times New Roman" panose="02020603050405020304" pitchFamily="18" charset="0"/>
              </a:rPr>
              <a:t>D</a:t>
            </a:r>
            <a:r>
              <a:rPr lang="zh-CN" altLang="en-US" dirty="0" smtClean="0">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确定型</a:t>
            </a:r>
            <a:r>
              <a:rPr lang="en-US" altLang="zh-CN" dirty="0">
                <a:latin typeface="Times New Roman" panose="02020603050405020304" pitchFamily="18" charset="0"/>
                <a:cs typeface="Times New Roman" panose="02020603050405020304" pitchFamily="18" charset="0"/>
              </a:rPr>
              <a:t>(deterministic)</a:t>
            </a:r>
          </a:p>
          <a:p>
            <a:pPr lvl="1"/>
            <a:r>
              <a:rPr lang="en-US" altLang="zh-CN" dirty="0" err="1" smtClean="0">
                <a:latin typeface="Times New Roman" panose="02020603050405020304" pitchFamily="18" charset="0"/>
                <a:cs typeface="Times New Roman" panose="02020603050405020304" pitchFamily="18" charset="0"/>
              </a:rPr>
              <a:t>Ek</a:t>
            </a:r>
            <a:r>
              <a:rPr lang="zh-CN" altLang="en-US"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阶</a:t>
            </a:r>
            <a:r>
              <a:rPr lang="zh-CN" altLang="en-US" dirty="0">
                <a:solidFill>
                  <a:srgbClr val="0000FF"/>
                </a:solidFill>
                <a:latin typeface="Times New Roman" panose="02020603050405020304" pitchFamily="18" charset="0"/>
                <a:cs typeface="Times New Roman" panose="02020603050405020304" pitchFamily="18" charset="0"/>
              </a:rPr>
              <a:t>爱尔朗</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erlang</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分布</a:t>
            </a:r>
            <a:endParaRPr lang="en-US" altLang="zh-CN" dirty="0" smtClean="0">
              <a:solidFill>
                <a:srgbClr val="0000FF"/>
              </a:solidFill>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 </a:t>
            </a:r>
            <a:r>
              <a:rPr lang="zh-CN" altLang="en-US" dirty="0">
                <a:solidFill>
                  <a:srgbClr val="0000FF"/>
                </a:solidFill>
                <a:latin typeface="Times New Roman" panose="02020603050405020304" pitchFamily="18" charset="0"/>
                <a:cs typeface="Times New Roman" panose="02020603050405020304" pitchFamily="18" charset="0"/>
              </a:rPr>
              <a:t>一般</a:t>
            </a:r>
            <a:r>
              <a:rPr lang="en-US" altLang="zh-CN" dirty="0">
                <a:latin typeface="Times New Roman" panose="02020603050405020304" pitchFamily="18" charset="0"/>
                <a:cs typeface="Times New Roman" panose="02020603050405020304" pitchFamily="18" charset="0"/>
              </a:rPr>
              <a:t>(general)</a:t>
            </a:r>
            <a:r>
              <a:rPr lang="zh-CN" altLang="en-US" dirty="0">
                <a:latin typeface="Times New Roman" panose="02020603050405020304" pitchFamily="18" charset="0"/>
                <a:cs typeface="Times New Roman" panose="02020603050405020304" pitchFamily="18" charset="0"/>
              </a:rPr>
              <a:t>服务时间的</a:t>
            </a:r>
            <a:r>
              <a:rPr lang="zh-CN" altLang="en-US" dirty="0">
                <a:solidFill>
                  <a:srgbClr val="0000FF"/>
                </a:solidFill>
                <a:latin typeface="Times New Roman" panose="02020603050405020304" pitchFamily="18" charset="0"/>
                <a:cs typeface="Times New Roman" panose="02020603050405020304" pitchFamily="18" charset="0"/>
              </a:rPr>
              <a:t>分布</a:t>
            </a:r>
            <a:endParaRPr lang="en-US" altLang="zh-CN" dirty="0">
              <a:solidFill>
                <a:srgbClr val="0000FF"/>
              </a:solidFill>
              <a:latin typeface="Times New Roman" panose="02020603050405020304" pitchFamily="18" charset="0"/>
              <a:cs typeface="Times New Roman" panose="02020603050405020304" pitchFamily="18" charset="0"/>
            </a:endParaRPr>
          </a:p>
          <a:p>
            <a:pPr lvl="1"/>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zh-CN" altLang="en-US" b="1" dirty="0">
                <a:solidFill>
                  <a:srgbClr val="0000FF"/>
                </a:solidFill>
              </a:rPr>
              <a:t>3. 排队模型示例：</a:t>
            </a:r>
          </a:p>
          <a:p>
            <a:pPr lvl="1"/>
            <a:r>
              <a:rPr lang="en-US" altLang="zh-CN" sz="1900" i="1" dirty="0">
                <a:solidFill>
                  <a:srgbClr val="0000FF"/>
                </a:solidFill>
                <a:latin typeface="Times New Roman" panose="02020603050405020304" pitchFamily="18" charset="0"/>
                <a:ea typeface="楷体_GB2312" pitchFamily="49" charset="-122"/>
                <a:cs typeface="Times New Roman" panose="02020603050405020304" pitchFamily="18" charset="0"/>
              </a:rPr>
              <a:t>M/M/S/∞</a:t>
            </a:r>
            <a:r>
              <a:rPr lang="en-US" altLang="zh-CN" sz="1900" dirty="0">
                <a:solidFill>
                  <a:srgbClr val="0000FF"/>
                </a:solidFill>
                <a:latin typeface="Times New Roman" panose="02020603050405020304" pitchFamily="18" charset="0"/>
                <a:ea typeface="楷体_GB2312" pitchFamily="49" charset="-122"/>
                <a:cs typeface="Times New Roman" panose="02020603050405020304" pitchFamily="18" charset="0"/>
              </a:rPr>
              <a:t> </a:t>
            </a:r>
            <a:r>
              <a:rPr lang="zh-CN" altLang="en-US" sz="1900" dirty="0">
                <a:solidFill>
                  <a:srgbClr val="0000FF"/>
                </a:solidFill>
                <a:latin typeface="Times New Roman" panose="02020603050405020304" pitchFamily="18" charset="0"/>
                <a:ea typeface="楷体_GB2312" pitchFamily="49" charset="-122"/>
                <a:cs typeface="Times New Roman" panose="02020603050405020304" pitchFamily="18" charset="0"/>
              </a:rPr>
              <a:t>：</a:t>
            </a:r>
            <a:r>
              <a:rPr lang="zh-CN" altLang="en-US" sz="1900" dirty="0">
                <a:latin typeface="Times New Roman" panose="02020603050405020304" pitchFamily="18" charset="0"/>
                <a:ea typeface="楷体_GB2312" pitchFamily="49" charset="-122"/>
                <a:cs typeface="Times New Roman" panose="02020603050405020304" pitchFamily="18" charset="0"/>
              </a:rPr>
              <a:t>表示输入过程是</a:t>
            </a:r>
            <a:r>
              <a:rPr lang="en-US" altLang="zh-CN" sz="1900" dirty="0">
                <a:solidFill>
                  <a:srgbClr val="0000FF"/>
                </a:solidFill>
                <a:latin typeface="Times New Roman" panose="02020603050405020304" pitchFamily="18" charset="0"/>
                <a:ea typeface="楷体_GB2312" pitchFamily="49" charset="-122"/>
                <a:cs typeface="Times New Roman" panose="02020603050405020304" pitchFamily="18" charset="0"/>
              </a:rPr>
              <a:t>Poisson</a:t>
            </a:r>
            <a:r>
              <a:rPr lang="zh-CN" altLang="en-US" sz="1900" dirty="0">
                <a:solidFill>
                  <a:srgbClr val="0000FF"/>
                </a:solidFill>
                <a:latin typeface="Times New Roman" panose="02020603050405020304" pitchFamily="18" charset="0"/>
                <a:ea typeface="楷体_GB2312" pitchFamily="49" charset="-122"/>
                <a:cs typeface="Times New Roman" panose="02020603050405020304" pitchFamily="18" charset="0"/>
              </a:rPr>
              <a:t>流</a:t>
            </a:r>
            <a:r>
              <a:rPr lang="en-US" altLang="zh-CN" sz="1900" dirty="0">
                <a:latin typeface="Times New Roman" panose="02020603050405020304" pitchFamily="18" charset="0"/>
                <a:ea typeface="楷体_GB2312" pitchFamily="49" charset="-122"/>
                <a:cs typeface="Times New Roman" panose="02020603050405020304" pitchFamily="18" charset="0"/>
              </a:rPr>
              <a:t>, </a:t>
            </a:r>
            <a:r>
              <a:rPr lang="zh-CN" altLang="en-US" sz="1900" dirty="0">
                <a:latin typeface="Times New Roman" panose="02020603050405020304" pitchFamily="18" charset="0"/>
                <a:ea typeface="楷体_GB2312" pitchFamily="49" charset="-122"/>
                <a:cs typeface="Times New Roman" panose="02020603050405020304" pitchFamily="18" charset="0"/>
              </a:rPr>
              <a:t>服务时间服从</a:t>
            </a:r>
            <a:r>
              <a:rPr lang="zh-CN" altLang="en-US" sz="1900" dirty="0">
                <a:solidFill>
                  <a:srgbClr val="0000FF"/>
                </a:solidFill>
                <a:latin typeface="Times New Roman" panose="02020603050405020304" pitchFamily="18" charset="0"/>
                <a:ea typeface="楷体_GB2312" pitchFamily="49" charset="-122"/>
                <a:cs typeface="Times New Roman" panose="02020603050405020304" pitchFamily="18" charset="0"/>
              </a:rPr>
              <a:t>负指数分布</a:t>
            </a:r>
            <a:r>
              <a:rPr lang="en-US" altLang="zh-CN" sz="1900" dirty="0">
                <a:latin typeface="Times New Roman" panose="02020603050405020304" pitchFamily="18" charset="0"/>
                <a:ea typeface="楷体_GB2312" pitchFamily="49" charset="-122"/>
                <a:cs typeface="Times New Roman" panose="02020603050405020304" pitchFamily="18" charset="0"/>
              </a:rPr>
              <a:t>,  </a:t>
            </a:r>
            <a:r>
              <a:rPr lang="zh-CN" altLang="en-US" sz="1900" dirty="0">
                <a:latin typeface="Times New Roman" panose="02020603050405020304" pitchFamily="18" charset="0"/>
                <a:ea typeface="楷体_GB2312" pitchFamily="49" charset="-122"/>
                <a:cs typeface="Times New Roman" panose="02020603050405020304" pitchFamily="18" charset="0"/>
              </a:rPr>
              <a:t>系统有</a:t>
            </a:r>
            <a:r>
              <a:rPr lang="en-US" altLang="zh-CN" sz="1900" dirty="0">
                <a:solidFill>
                  <a:srgbClr val="0000FF"/>
                </a:solidFill>
                <a:latin typeface="Times New Roman" panose="02020603050405020304" pitchFamily="18" charset="0"/>
                <a:ea typeface="楷体_GB2312" pitchFamily="49" charset="-122"/>
                <a:cs typeface="Times New Roman" panose="02020603050405020304" pitchFamily="18" charset="0"/>
              </a:rPr>
              <a:t>S</a:t>
            </a:r>
            <a:r>
              <a:rPr lang="zh-CN" altLang="en-US" sz="1900" dirty="0">
                <a:solidFill>
                  <a:srgbClr val="0000FF"/>
                </a:solidFill>
                <a:latin typeface="Times New Roman" panose="02020603050405020304" pitchFamily="18" charset="0"/>
                <a:ea typeface="楷体_GB2312" pitchFamily="49" charset="-122"/>
                <a:cs typeface="Times New Roman" panose="02020603050405020304" pitchFamily="18" charset="0"/>
              </a:rPr>
              <a:t>个服务台</a:t>
            </a:r>
            <a:r>
              <a:rPr lang="zh-CN" altLang="en-US" sz="1900" dirty="0">
                <a:latin typeface="Times New Roman" panose="02020603050405020304" pitchFamily="18" charset="0"/>
                <a:ea typeface="楷体_GB2312" pitchFamily="49" charset="-122"/>
                <a:cs typeface="Times New Roman" panose="02020603050405020304" pitchFamily="18" charset="0"/>
              </a:rPr>
              <a:t>平行服务</a:t>
            </a:r>
            <a:r>
              <a:rPr lang="en-US" altLang="zh-CN" sz="1900" dirty="0">
                <a:latin typeface="Times New Roman" panose="02020603050405020304" pitchFamily="18" charset="0"/>
                <a:ea typeface="楷体_GB2312" pitchFamily="49" charset="-122"/>
                <a:cs typeface="Times New Roman" panose="02020603050405020304" pitchFamily="18" charset="0"/>
              </a:rPr>
              <a:t>, </a:t>
            </a:r>
            <a:r>
              <a:rPr lang="zh-CN" altLang="en-US" sz="1900" dirty="0">
                <a:solidFill>
                  <a:srgbClr val="0000FF"/>
                </a:solidFill>
                <a:latin typeface="Times New Roman" panose="02020603050405020304" pitchFamily="18" charset="0"/>
                <a:ea typeface="楷体_GB2312" pitchFamily="49" charset="-122"/>
                <a:cs typeface="Times New Roman" panose="02020603050405020304" pitchFamily="18" charset="0"/>
              </a:rPr>
              <a:t>系统容量为无穷的</a:t>
            </a:r>
            <a:r>
              <a:rPr lang="zh-CN" altLang="en-US" sz="1900" dirty="0">
                <a:latin typeface="Times New Roman" panose="02020603050405020304" pitchFamily="18" charset="0"/>
                <a:ea typeface="楷体_GB2312" pitchFamily="49" charset="-122"/>
                <a:cs typeface="Times New Roman" panose="02020603050405020304" pitchFamily="18" charset="0"/>
              </a:rPr>
              <a:t>等待制排队</a:t>
            </a:r>
            <a:r>
              <a:rPr lang="zh-CN" altLang="en-US" sz="1900" dirty="0" smtClean="0">
                <a:latin typeface="Times New Roman" panose="02020603050405020304" pitchFamily="18" charset="0"/>
                <a:ea typeface="楷体_GB2312" pitchFamily="49" charset="-122"/>
                <a:cs typeface="Times New Roman" panose="02020603050405020304" pitchFamily="18" charset="0"/>
              </a:rPr>
              <a:t>系统</a:t>
            </a:r>
            <a:r>
              <a:rPr lang="zh-CN" altLang="en-US" sz="1900" dirty="0">
                <a:latin typeface="Times New Roman" panose="02020603050405020304" pitchFamily="18" charset="0"/>
                <a:ea typeface="楷体_GB2312" pitchFamily="49" charset="-122"/>
                <a:cs typeface="Times New Roman" panose="02020603050405020304" pitchFamily="18" charset="0"/>
              </a:rPr>
              <a:t>。</a:t>
            </a:r>
            <a:endParaRPr lang="en-US" altLang="zh-CN" sz="1900" dirty="0">
              <a:latin typeface="Times New Roman" panose="02020603050405020304" pitchFamily="18" charset="0"/>
              <a:ea typeface="楷体_GB2312" pitchFamily="49" charset="-122"/>
              <a:cs typeface="Times New Roman" panose="02020603050405020304" pitchFamily="18" charset="0"/>
            </a:endParaRPr>
          </a:p>
          <a:p>
            <a:pPr lvl="1"/>
            <a:r>
              <a:rPr lang="en-US" altLang="zh-CN" sz="1900" i="1" dirty="0">
                <a:solidFill>
                  <a:srgbClr val="0000FF"/>
                </a:solidFill>
                <a:latin typeface="Times New Roman" panose="02020603050405020304" pitchFamily="18" charset="0"/>
                <a:ea typeface="楷体_GB2312" pitchFamily="49" charset="-122"/>
                <a:cs typeface="Times New Roman" panose="02020603050405020304" pitchFamily="18" charset="0"/>
              </a:rPr>
              <a:t>M/G/1</a:t>
            </a:r>
            <a:r>
              <a:rPr lang="en-US" altLang="zh-CN" sz="1900" i="1" dirty="0" smtClean="0">
                <a:solidFill>
                  <a:srgbClr val="0000FF"/>
                </a:solidFill>
                <a:latin typeface="Times New Roman" panose="02020603050405020304" pitchFamily="18" charset="0"/>
                <a:ea typeface="楷体_GB2312" pitchFamily="49" charset="-122"/>
                <a:cs typeface="Times New Roman" panose="02020603050405020304" pitchFamily="18" charset="0"/>
              </a:rPr>
              <a:t>/∞</a:t>
            </a:r>
            <a:r>
              <a:rPr lang="zh-CN" altLang="en-US" sz="1900" i="1" dirty="0">
                <a:solidFill>
                  <a:srgbClr val="0000FF"/>
                </a:solidFill>
                <a:latin typeface="Times New Roman" panose="02020603050405020304" pitchFamily="18" charset="0"/>
                <a:ea typeface="楷体_GB2312" pitchFamily="49" charset="-122"/>
                <a:cs typeface="Times New Roman" panose="02020603050405020304" pitchFamily="18" charset="0"/>
              </a:rPr>
              <a:t>：</a:t>
            </a:r>
            <a:r>
              <a:rPr lang="zh-CN" altLang="en-US" sz="1900" dirty="0">
                <a:latin typeface="Times New Roman" panose="02020603050405020304" pitchFamily="18" charset="0"/>
                <a:ea typeface="楷体_GB2312" pitchFamily="49" charset="-122"/>
                <a:cs typeface="Times New Roman" panose="02020603050405020304" pitchFamily="18" charset="0"/>
              </a:rPr>
              <a:t>表示输入过程是</a:t>
            </a:r>
            <a:r>
              <a:rPr lang="en-US" altLang="zh-CN" sz="1900" dirty="0">
                <a:solidFill>
                  <a:srgbClr val="0000FF"/>
                </a:solidFill>
                <a:latin typeface="Times New Roman" panose="02020603050405020304" pitchFamily="18" charset="0"/>
                <a:ea typeface="楷体_GB2312" pitchFamily="49" charset="-122"/>
                <a:cs typeface="Times New Roman" panose="02020603050405020304" pitchFamily="18" charset="0"/>
              </a:rPr>
              <a:t>Poisson</a:t>
            </a:r>
            <a:r>
              <a:rPr lang="zh-CN" altLang="en-US" sz="1900" dirty="0">
                <a:solidFill>
                  <a:srgbClr val="0000FF"/>
                </a:solidFill>
                <a:latin typeface="Times New Roman" panose="02020603050405020304" pitchFamily="18" charset="0"/>
                <a:ea typeface="楷体_GB2312" pitchFamily="49" charset="-122"/>
                <a:cs typeface="Times New Roman" panose="02020603050405020304" pitchFamily="18" charset="0"/>
              </a:rPr>
              <a:t>流</a:t>
            </a:r>
            <a:r>
              <a:rPr lang="zh-CN" altLang="en-US" sz="1900" dirty="0">
                <a:latin typeface="Times New Roman" panose="02020603050405020304" pitchFamily="18" charset="0"/>
                <a:ea typeface="楷体_GB2312" pitchFamily="49" charset="-122"/>
                <a:cs typeface="Times New Roman" panose="02020603050405020304" pitchFamily="18" charset="0"/>
              </a:rPr>
              <a:t>，顾客所需的</a:t>
            </a:r>
            <a:r>
              <a:rPr lang="zh-CN" altLang="en-US" sz="1900" dirty="0">
                <a:solidFill>
                  <a:srgbClr val="0000FF"/>
                </a:solidFill>
                <a:latin typeface="Times New Roman" panose="02020603050405020304" pitchFamily="18" charset="0"/>
                <a:ea typeface="楷体_GB2312" pitchFamily="49" charset="-122"/>
                <a:cs typeface="Times New Roman" panose="02020603050405020304" pitchFamily="18" charset="0"/>
              </a:rPr>
              <a:t>服务时间为独立、服从一般概率分布</a:t>
            </a:r>
            <a:r>
              <a:rPr lang="zh-CN" altLang="en-US" sz="1900" dirty="0">
                <a:latin typeface="Times New Roman" panose="02020603050405020304" pitchFamily="18" charset="0"/>
                <a:ea typeface="楷体_GB2312" pitchFamily="49" charset="-122"/>
                <a:cs typeface="Times New Roman" panose="02020603050405020304" pitchFamily="18" charset="0"/>
              </a:rPr>
              <a:t>，系统中只有</a:t>
            </a:r>
            <a:r>
              <a:rPr lang="zh-CN" altLang="en-US" sz="1900" dirty="0">
                <a:solidFill>
                  <a:srgbClr val="0000FF"/>
                </a:solidFill>
                <a:latin typeface="Times New Roman" panose="02020603050405020304" pitchFamily="18" charset="0"/>
                <a:ea typeface="楷体_GB2312" pitchFamily="49" charset="-122"/>
                <a:cs typeface="Times New Roman" panose="02020603050405020304" pitchFamily="18" charset="0"/>
              </a:rPr>
              <a:t>一个服务台</a:t>
            </a:r>
            <a:r>
              <a:rPr lang="zh-CN" altLang="en-US" sz="1900" dirty="0">
                <a:latin typeface="Times New Roman" panose="02020603050405020304" pitchFamily="18" charset="0"/>
                <a:ea typeface="楷体_GB2312" pitchFamily="49" charset="-122"/>
                <a:cs typeface="Times New Roman" panose="02020603050405020304" pitchFamily="18" charset="0"/>
              </a:rPr>
              <a:t>，</a:t>
            </a:r>
            <a:r>
              <a:rPr lang="zh-CN" altLang="en-US" sz="1900" dirty="0">
                <a:solidFill>
                  <a:srgbClr val="0000FF"/>
                </a:solidFill>
                <a:latin typeface="Times New Roman" panose="02020603050405020304" pitchFamily="18" charset="0"/>
                <a:ea typeface="楷体_GB2312" pitchFamily="49" charset="-122"/>
                <a:cs typeface="Times New Roman" panose="02020603050405020304" pitchFamily="18" charset="0"/>
              </a:rPr>
              <a:t>容量为无穷的</a:t>
            </a:r>
            <a:r>
              <a:rPr lang="zh-CN" altLang="en-US" sz="1900" dirty="0" smtClean="0">
                <a:latin typeface="Times New Roman" panose="02020603050405020304" pitchFamily="18" charset="0"/>
                <a:ea typeface="楷体_GB2312" pitchFamily="49" charset="-122"/>
                <a:cs typeface="Times New Roman" panose="02020603050405020304" pitchFamily="18" charset="0"/>
              </a:rPr>
              <a:t>等待制系统</a:t>
            </a:r>
            <a:r>
              <a:rPr lang="zh-CN" altLang="en-US" sz="1900" dirty="0" smtClean="0">
                <a:ea typeface="楷体_GB2312" pitchFamily="49" charset="-122"/>
              </a:rPr>
              <a:t>。</a:t>
            </a:r>
            <a:endParaRPr lang="en-US" altLang="zh-CN" sz="1900" dirty="0">
              <a:ea typeface="楷体_GB2312" pitchFamily="49" charset="-122"/>
            </a:endParaRPr>
          </a:p>
          <a:p>
            <a:pPr lvl="1"/>
            <a:endParaRPr lang="zh-CN" altLang="en-US" dirty="0">
              <a:solidFill>
                <a:srgbClr val="0000FF"/>
              </a:solidFill>
              <a:latin typeface="Times New Roman" panose="02020603050405020304" pitchFamily="18" charset="0"/>
              <a:cs typeface="Times New Roman" panose="02020603050405020304" pitchFamily="18" charset="0"/>
            </a:endParaRPr>
          </a:p>
        </p:txBody>
      </p:sp>
      <p:sp>
        <p:nvSpPr>
          <p:cNvPr id="4" name="矩形 3"/>
          <p:cNvSpPr/>
          <p:nvPr/>
        </p:nvSpPr>
        <p:spPr>
          <a:xfrm>
            <a:off x="1238739" y="3429000"/>
            <a:ext cx="6624736" cy="398058"/>
          </a:xfrm>
          <a:prstGeom prst="rect">
            <a:avLst/>
          </a:prstGeom>
          <a:ln w="12700">
            <a:solidFill>
              <a:srgbClr val="0000FF"/>
            </a:solidFill>
          </a:ln>
        </p:spPr>
        <p:txBody>
          <a:bodyPr wrap="square">
            <a:spAutoFit/>
          </a:bodyPr>
          <a:lstStyle/>
          <a:p>
            <a:pPr algn="just">
              <a:lnSpc>
                <a:spcPct val="120000"/>
              </a:lnSpc>
            </a:pPr>
            <a:r>
              <a:rPr lang="zh-CN" altLang="en-US" b="1" dirty="0" smtClean="0">
                <a:solidFill>
                  <a:schemeClr val="accent1"/>
                </a:solidFill>
                <a:ea typeface="楷体_GB2312" pitchFamily="1" charset="-122"/>
              </a:rPr>
              <a:t>到达</a:t>
            </a:r>
            <a:r>
              <a:rPr lang="zh-CN" altLang="en-US" b="1" dirty="0">
                <a:solidFill>
                  <a:schemeClr val="accent1"/>
                </a:solidFill>
                <a:ea typeface="楷体_GB2312" pitchFamily="1" charset="-122"/>
              </a:rPr>
              <a:t>时间间隔为</a:t>
            </a:r>
            <a:r>
              <a:rPr lang="zh-CN" altLang="en-US" b="1" dirty="0">
                <a:solidFill>
                  <a:srgbClr val="0000FF"/>
                </a:solidFill>
                <a:ea typeface="楷体_GB2312" pitchFamily="1" charset="-122"/>
              </a:rPr>
              <a:t>负指数分布</a:t>
            </a:r>
            <a:r>
              <a:rPr lang="zh-CN" altLang="en-US" b="1" dirty="0">
                <a:solidFill>
                  <a:schemeClr val="accent1"/>
                </a:solidFill>
                <a:ea typeface="楷体_GB2312" pitchFamily="1" charset="-122"/>
              </a:rPr>
              <a:t>与到达为</a:t>
            </a:r>
            <a:r>
              <a:rPr lang="zh-CN" altLang="en-US" b="1" dirty="0">
                <a:solidFill>
                  <a:srgbClr val="0000FF"/>
                </a:solidFill>
                <a:ea typeface="楷体_GB2312" pitchFamily="1" charset="-122"/>
              </a:rPr>
              <a:t>泊松</a:t>
            </a:r>
            <a:r>
              <a:rPr lang="zh-CN" altLang="en-US" b="1" dirty="0" smtClean="0">
                <a:solidFill>
                  <a:srgbClr val="0000FF"/>
                </a:solidFill>
                <a:ea typeface="楷体_GB2312" pitchFamily="1" charset="-122"/>
              </a:rPr>
              <a:t>流</a:t>
            </a:r>
            <a:r>
              <a:rPr lang="zh-CN" altLang="en-US" b="1" dirty="0" smtClean="0">
                <a:solidFill>
                  <a:srgbClr val="FF0000"/>
                </a:solidFill>
                <a:ea typeface="楷体_GB2312" pitchFamily="1" charset="-122"/>
              </a:rPr>
              <a:t>等价</a:t>
            </a:r>
            <a:endParaRPr lang="zh-CN" altLang="en-US" b="1" dirty="0">
              <a:solidFill>
                <a:srgbClr val="FF0000"/>
              </a:solidFill>
              <a:ea typeface="楷体_GB2312" pitchFamily="1" charset="-122"/>
            </a:endParaRPr>
          </a:p>
        </p:txBody>
      </p:sp>
    </p:spTree>
    <p:extLst>
      <p:ext uri="{BB962C8B-B14F-4D97-AF65-F5344CB8AC3E}">
        <p14:creationId xmlns:p14="http://schemas.microsoft.com/office/powerpoint/2010/main" val="337842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排队系统的衡量指标</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00594" y="1366930"/>
                <a:ext cx="8301026" cy="5302429"/>
              </a:xfrm>
            </p:spPr>
            <p:txBody>
              <a:bodyPr>
                <a:normAutofit lnSpcReduction="10000"/>
              </a:bodyPr>
              <a:lstStyle/>
              <a:p>
                <a:r>
                  <a:rPr lang="zh-CN" altLang="en-US" dirty="0" smtClean="0">
                    <a:latin typeface="Times New Roman" panose="02020603050405020304" pitchFamily="18" charset="0"/>
                    <a:cs typeface="Times New Roman" panose="02020603050405020304" pitchFamily="18" charset="0"/>
                  </a:rPr>
                  <a:t>队长与等待队长</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solidFill>
                      <a:srgbClr val="0000FF"/>
                    </a:solidFill>
                    <a:latin typeface="Times New Roman" panose="02020603050405020304" pitchFamily="18" charset="0"/>
                    <a:cs typeface="Times New Roman" panose="02020603050405020304" pitchFamily="18" charset="0"/>
                  </a:rPr>
                  <a:t>队长</a:t>
                </a:r>
                <a14:m>
                  <m:oMath xmlns:m="http://schemas.openxmlformats.org/officeDocument/2006/math">
                    <m:sSub>
                      <m:sSubPr>
                        <m:ctrlPr>
                          <a:rPr lang="en-US" altLang="zh-CN" i="1" smtClean="0">
                            <a:solidFill>
                              <a:srgbClr val="0000FF"/>
                            </a:solidFill>
                            <a:latin typeface="Cambria Math" panose="02040503050406030204" pitchFamily="18" charset="0"/>
                            <a:cs typeface="Times New Roman" panose="02020603050405020304" pitchFamily="18" charset="0"/>
                          </a:rPr>
                        </m:ctrlPr>
                      </m:sSubPr>
                      <m:e>
                        <m:r>
                          <a:rPr lang="en-US" altLang="zh-CN" b="0" i="1" smtClean="0">
                            <a:solidFill>
                              <a:srgbClr val="0000FF"/>
                            </a:solidFill>
                            <a:latin typeface="Cambria Math" panose="02040503050406030204" pitchFamily="18" charset="0"/>
                            <a:cs typeface="Times New Roman" panose="02020603050405020304" pitchFamily="18" charset="0"/>
                          </a:rPr>
                          <m:t>𝐿</m:t>
                        </m:r>
                      </m:e>
                      <m:sub>
                        <m:r>
                          <a:rPr lang="en-US" altLang="zh-CN" b="0" i="1" smtClean="0">
                            <a:solidFill>
                              <a:srgbClr val="0000FF"/>
                            </a:solidFill>
                            <a:latin typeface="Cambria Math" panose="02040503050406030204" pitchFamily="18" charset="0"/>
                            <a:cs typeface="Times New Roman" panose="02020603050405020304" pitchFamily="18" charset="0"/>
                          </a:rPr>
                          <m:t>𝑠</m:t>
                        </m:r>
                      </m:sub>
                    </m:sSub>
                  </m:oMath>
                </a14:m>
                <a:r>
                  <a:rPr lang="zh-CN" altLang="en-US" dirty="0" smtClean="0">
                    <a:latin typeface="Times New Roman" panose="02020603050405020304" pitchFamily="18" charset="0"/>
                    <a:cs typeface="Times New Roman" panose="02020603050405020304" pitchFamily="18" charset="0"/>
                  </a:rPr>
                  <a:t>：系统中的顾客数</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solidFill>
                      <a:srgbClr val="0000FF"/>
                    </a:solidFill>
                    <a:latin typeface="Times New Roman" panose="02020603050405020304" pitchFamily="18" charset="0"/>
                    <a:cs typeface="Times New Roman" panose="02020603050405020304" pitchFamily="18" charset="0"/>
                  </a:rPr>
                  <a:t>等待队长</a:t>
                </a:r>
                <a14:m>
                  <m:oMath xmlns:m="http://schemas.openxmlformats.org/officeDocument/2006/math">
                    <m:sSub>
                      <m:sSubPr>
                        <m:ctrlPr>
                          <a:rPr lang="en-US" altLang="zh-CN" i="1">
                            <a:solidFill>
                              <a:srgbClr val="0000FF"/>
                            </a:solidFill>
                            <a:latin typeface="Cambria Math" panose="02040503050406030204" pitchFamily="18" charset="0"/>
                            <a:cs typeface="Times New Roman" panose="02020603050405020304" pitchFamily="18" charset="0"/>
                          </a:rPr>
                        </m:ctrlPr>
                      </m:sSubPr>
                      <m:e>
                        <m:r>
                          <a:rPr lang="en-US" altLang="zh-CN" i="1">
                            <a:solidFill>
                              <a:srgbClr val="0000FF"/>
                            </a:solidFill>
                            <a:latin typeface="Cambria Math" panose="02040503050406030204" pitchFamily="18" charset="0"/>
                            <a:cs typeface="Times New Roman" panose="02020603050405020304" pitchFamily="18" charset="0"/>
                          </a:rPr>
                          <m:t>𝐿</m:t>
                        </m:r>
                      </m:e>
                      <m:sub>
                        <m:r>
                          <a:rPr lang="en-US" altLang="zh-CN" b="0" i="1" smtClean="0">
                            <a:solidFill>
                              <a:srgbClr val="0000FF"/>
                            </a:solidFill>
                            <a:latin typeface="Cambria Math" panose="02040503050406030204" pitchFamily="18" charset="0"/>
                            <a:cs typeface="Times New Roman" panose="02020603050405020304" pitchFamily="18" charset="0"/>
                          </a:rPr>
                          <m:t>𝑞</m:t>
                        </m:r>
                      </m:sub>
                    </m:sSub>
                  </m:oMath>
                </a14:m>
                <a:r>
                  <a:rPr lang="en-US" altLang="zh-CN"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系统中排队等待服务的顾客</a:t>
                </a:r>
                <a:r>
                  <a:rPr lang="zh-CN" altLang="en-US" dirty="0" smtClean="0">
                    <a:latin typeface="Times New Roman" panose="02020603050405020304" pitchFamily="18" charset="0"/>
                    <a:cs typeface="Times New Roman" panose="02020603050405020304" pitchFamily="18" charset="0"/>
                  </a:rPr>
                  <a:t>数</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solidFill>
                      <a:srgbClr val="0000FF"/>
                    </a:solidFill>
                    <a:latin typeface="宋体" panose="02010600030101010101" pitchFamily="2" charset="-122"/>
                  </a:rPr>
                  <a:t>［队长］＝［等待</a:t>
                </a:r>
                <a:r>
                  <a:rPr lang="zh-CN" altLang="en-US" dirty="0">
                    <a:solidFill>
                      <a:srgbClr val="0000FF"/>
                    </a:solidFill>
                    <a:latin typeface="宋体" panose="02010600030101010101" pitchFamily="2" charset="-122"/>
                  </a:rPr>
                  <a:t>队长</a:t>
                </a:r>
                <a:r>
                  <a:rPr lang="zh-CN" altLang="en-US" dirty="0" smtClean="0">
                    <a:solidFill>
                      <a:srgbClr val="0000FF"/>
                    </a:solidFill>
                    <a:latin typeface="宋体" panose="02010600030101010101" pitchFamily="2" charset="-122"/>
                  </a:rPr>
                  <a:t>］＋［服务队长］</a:t>
                </a:r>
                <a:endParaRPr lang="en-US" altLang="zh-CN" dirty="0" smtClean="0">
                  <a:latin typeface="Times New Roman" panose="02020603050405020304" pitchFamily="18" charset="0"/>
                  <a:cs typeface="Times New Roman" panose="02020603050405020304" pitchFamily="18" charset="0"/>
                </a:endParaRPr>
              </a:p>
              <a:p>
                <a:pPr>
                  <a:lnSpc>
                    <a:spcPct val="130000"/>
                  </a:lnSpc>
                </a:pPr>
                <a:r>
                  <a:rPr lang="zh-CN" altLang="en-US" dirty="0">
                    <a:latin typeface="微软雅黑" panose="020B0503020204020204" pitchFamily="34" charset="-122"/>
                  </a:rPr>
                  <a:t>逗留时间与等待时间</a:t>
                </a:r>
              </a:p>
              <a:p>
                <a:pPr lvl="1">
                  <a:lnSpc>
                    <a:spcPct val="125000"/>
                  </a:lnSpc>
                </a:pPr>
                <a:r>
                  <a:rPr lang="zh-CN" altLang="en-US" dirty="0" smtClean="0">
                    <a:solidFill>
                      <a:srgbClr val="0000FF"/>
                    </a:solidFill>
                    <a:latin typeface="宋体" panose="02010600030101010101" pitchFamily="2" charset="-122"/>
                  </a:rPr>
                  <a:t>逗留时间</a:t>
                </a:r>
                <a14:m>
                  <m:oMath xmlns:m="http://schemas.openxmlformats.org/officeDocument/2006/math">
                    <m:sSub>
                      <m:sSubPr>
                        <m:ctrlPr>
                          <a:rPr lang="en-US" altLang="zh-CN" i="1">
                            <a:solidFill>
                              <a:srgbClr val="0000FF"/>
                            </a:solidFill>
                            <a:latin typeface="Cambria Math" panose="02040503050406030204" pitchFamily="18" charset="0"/>
                          </a:rPr>
                        </m:ctrlPr>
                      </m:sSubPr>
                      <m:e>
                        <m:r>
                          <a:rPr lang="en-US" altLang="zh-CN">
                            <a:solidFill>
                              <a:srgbClr val="0000FF"/>
                            </a:solidFill>
                            <a:latin typeface="Cambria Math" panose="02040503050406030204" pitchFamily="18" charset="0"/>
                          </a:rPr>
                          <m:t>𝑊</m:t>
                        </m:r>
                      </m:e>
                      <m:sub>
                        <m:r>
                          <a:rPr lang="en-US" altLang="zh-CN">
                            <a:solidFill>
                              <a:srgbClr val="0000FF"/>
                            </a:solidFill>
                            <a:latin typeface="Cambria Math" panose="02040503050406030204" pitchFamily="18" charset="0"/>
                          </a:rPr>
                          <m:t>𝑠</m:t>
                        </m:r>
                      </m:sub>
                    </m:sSub>
                  </m:oMath>
                </a14:m>
                <a:r>
                  <a:rPr lang="zh-CN" altLang="en-US" dirty="0" smtClean="0">
                    <a:latin typeface="宋体" panose="02010600030101010101" pitchFamily="2" charset="-122"/>
                  </a:rPr>
                  <a:t>:顾客</a:t>
                </a:r>
                <a:r>
                  <a:rPr lang="zh-CN" altLang="en-US" dirty="0">
                    <a:latin typeface="宋体" panose="02010600030101010101" pitchFamily="2" charset="-122"/>
                  </a:rPr>
                  <a:t>在系统中全部停留时间</a:t>
                </a:r>
                <a:endParaRPr lang="en-US" altLang="zh-CN" dirty="0">
                  <a:latin typeface="宋体" panose="02010600030101010101" pitchFamily="2" charset="-122"/>
                </a:endParaRPr>
              </a:p>
              <a:p>
                <a:pPr lvl="1">
                  <a:lnSpc>
                    <a:spcPct val="125000"/>
                  </a:lnSpc>
                </a:pPr>
                <a:r>
                  <a:rPr lang="zh-CN" altLang="en-US" dirty="0" smtClean="0">
                    <a:solidFill>
                      <a:srgbClr val="0000FF"/>
                    </a:solidFill>
                    <a:latin typeface="宋体" panose="02010600030101010101" pitchFamily="2" charset="-122"/>
                  </a:rPr>
                  <a:t>等待时间</a:t>
                </a:r>
                <a14:m>
                  <m:oMath xmlns:m="http://schemas.openxmlformats.org/officeDocument/2006/math">
                    <m:sSub>
                      <m:sSubPr>
                        <m:ctrlPr>
                          <a:rPr lang="en-US" altLang="zh-CN" i="1">
                            <a:solidFill>
                              <a:srgbClr val="0000FF"/>
                            </a:solidFill>
                            <a:latin typeface="Cambria Math" panose="02040503050406030204" pitchFamily="18" charset="0"/>
                          </a:rPr>
                        </m:ctrlPr>
                      </m:sSubPr>
                      <m:e>
                        <m:r>
                          <a:rPr lang="en-US" altLang="zh-CN">
                            <a:solidFill>
                              <a:srgbClr val="0000FF"/>
                            </a:solidFill>
                            <a:latin typeface="Cambria Math" panose="02040503050406030204" pitchFamily="18" charset="0"/>
                          </a:rPr>
                          <m:t>𝑊</m:t>
                        </m:r>
                      </m:e>
                      <m:sub>
                        <m:r>
                          <a:rPr lang="en-US" altLang="zh-CN">
                            <a:solidFill>
                              <a:srgbClr val="0000FF"/>
                            </a:solidFill>
                            <a:latin typeface="Cambria Math" panose="02040503050406030204" pitchFamily="18" charset="0"/>
                          </a:rPr>
                          <m:t>𝑞</m:t>
                        </m:r>
                      </m:sub>
                    </m:sSub>
                  </m:oMath>
                </a14:m>
                <a:r>
                  <a:rPr lang="zh-CN" altLang="en-US" dirty="0" smtClean="0">
                    <a:latin typeface="宋体" panose="02010600030101010101" pitchFamily="2" charset="-122"/>
                  </a:rPr>
                  <a:t>:顾客</a:t>
                </a:r>
                <a:r>
                  <a:rPr lang="zh-CN" altLang="en-US" dirty="0">
                    <a:latin typeface="宋体" panose="02010600030101010101" pitchFamily="2" charset="-122"/>
                  </a:rPr>
                  <a:t>在系统中排队</a:t>
                </a:r>
                <a:r>
                  <a:rPr lang="zh-CN" altLang="en-US" dirty="0" smtClean="0">
                    <a:latin typeface="宋体" panose="02010600030101010101" pitchFamily="2" charset="-122"/>
                  </a:rPr>
                  <a:t>等待时间</a:t>
                </a:r>
                <a:endParaRPr lang="en-US" altLang="zh-CN" dirty="0" smtClean="0">
                  <a:latin typeface="宋体" panose="02010600030101010101" pitchFamily="2" charset="-122"/>
                </a:endParaRPr>
              </a:p>
              <a:p>
                <a:pPr lvl="1">
                  <a:lnSpc>
                    <a:spcPct val="125000"/>
                  </a:lnSpc>
                </a:pPr>
                <a:r>
                  <a:rPr lang="zh-CN" altLang="en-US" dirty="0">
                    <a:solidFill>
                      <a:srgbClr val="0000FF"/>
                    </a:solidFill>
                    <a:latin typeface="宋体" panose="02010600030101010101" pitchFamily="2" charset="-122"/>
                  </a:rPr>
                  <a:t>［逗留时间］＝［等待时间］＋［服务时间］</a:t>
                </a:r>
              </a:p>
              <a:p>
                <a:pPr>
                  <a:lnSpc>
                    <a:spcPct val="150000"/>
                  </a:lnSpc>
                  <a:spcBef>
                    <a:spcPct val="0"/>
                  </a:spcBef>
                </a:pPr>
                <a:r>
                  <a:rPr lang="zh-CN" altLang="en-US" dirty="0" smtClean="0">
                    <a:latin typeface="宋体" panose="02010600030101010101" pitchFamily="2" charset="-122"/>
                  </a:rPr>
                  <a:t>其他</a:t>
                </a:r>
                <a:r>
                  <a:rPr lang="zh-CN" altLang="en-US" dirty="0">
                    <a:latin typeface="宋体" panose="02010600030101010101" pitchFamily="2" charset="-122"/>
                  </a:rPr>
                  <a:t>相关指标:</a:t>
                </a:r>
              </a:p>
              <a:p>
                <a:pPr lvl="1">
                  <a:lnSpc>
                    <a:spcPct val="125000"/>
                  </a:lnSpc>
                  <a:spcBef>
                    <a:spcPct val="0"/>
                  </a:spcBef>
                </a:pPr>
                <a:r>
                  <a:rPr lang="zh-CN" altLang="en-US" dirty="0">
                    <a:solidFill>
                      <a:srgbClr val="0000FF"/>
                    </a:solidFill>
                    <a:latin typeface="宋体" panose="02010600030101010101" pitchFamily="2" charset="-122"/>
                  </a:rPr>
                  <a:t>忙期: </a:t>
                </a:r>
                <a:r>
                  <a:rPr lang="zh-CN" altLang="en-US" dirty="0">
                    <a:latin typeface="宋体" panose="02010600030101010101" pitchFamily="2" charset="-122"/>
                  </a:rPr>
                  <a:t>指从顾客到达空闲服务机构起到服务机构再次空闲的时间长度</a:t>
                </a:r>
              </a:p>
              <a:p>
                <a:pPr lvl="1">
                  <a:lnSpc>
                    <a:spcPct val="125000"/>
                  </a:lnSpc>
                  <a:spcBef>
                    <a:spcPct val="0"/>
                  </a:spcBef>
                </a:pPr>
                <a:r>
                  <a:rPr lang="zh-CN" altLang="en-US" dirty="0">
                    <a:solidFill>
                      <a:srgbClr val="0000FF"/>
                    </a:solidFill>
                    <a:latin typeface="宋体" panose="02010600030101010101" pitchFamily="2" charset="-122"/>
                  </a:rPr>
                  <a:t>忙期服务量：</a:t>
                </a:r>
                <a:r>
                  <a:rPr lang="zh-CN" altLang="en-US" dirty="0">
                    <a:latin typeface="宋体" panose="02010600030101010101" pitchFamily="2" charset="-122"/>
                  </a:rPr>
                  <a:t>指一个忙期内系统平均完成服务的顾客数</a:t>
                </a:r>
              </a:p>
              <a:p>
                <a:pPr lvl="1">
                  <a:lnSpc>
                    <a:spcPct val="125000"/>
                  </a:lnSpc>
                  <a:spcBef>
                    <a:spcPct val="0"/>
                  </a:spcBef>
                </a:pPr>
                <a:r>
                  <a:rPr lang="zh-CN" altLang="en-US" dirty="0">
                    <a:solidFill>
                      <a:srgbClr val="0000FF"/>
                    </a:solidFill>
                    <a:latin typeface="宋体" panose="02010600030101010101" pitchFamily="2" charset="-122"/>
                  </a:rPr>
                  <a:t>损失率: </a:t>
                </a:r>
                <a:r>
                  <a:rPr lang="zh-CN" altLang="en-US" dirty="0">
                    <a:latin typeface="宋体" panose="02010600030101010101" pitchFamily="2" charset="-122"/>
                  </a:rPr>
                  <a:t>指顾客到达排队系统，未接受服务而离去的概率</a:t>
                </a:r>
              </a:p>
              <a:p>
                <a:pPr lvl="1">
                  <a:lnSpc>
                    <a:spcPct val="125000"/>
                  </a:lnSpc>
                  <a:spcBef>
                    <a:spcPct val="0"/>
                  </a:spcBef>
                </a:pPr>
                <a:r>
                  <a:rPr lang="zh-CN" altLang="en-US" dirty="0" smtClean="0">
                    <a:solidFill>
                      <a:srgbClr val="0000FF"/>
                    </a:solidFill>
                    <a:latin typeface="宋体" panose="02010600030101010101" pitchFamily="2" charset="-122"/>
                  </a:rPr>
                  <a:t>服务强度：</a:t>
                </a:r>
                <a:r>
                  <a:rPr lang="zh-CN" altLang="en-US" i="1" dirty="0" smtClean="0">
                    <a:solidFill>
                      <a:schemeClr val="hlink"/>
                    </a:solidFill>
                    <a:latin typeface="Symbol" panose="05050102010706020507" pitchFamily="18" charset="2"/>
                  </a:rPr>
                  <a:t> </a:t>
                </a:r>
                <a:r>
                  <a:rPr lang="zh-CN" altLang="en-US" dirty="0" smtClean="0">
                    <a:solidFill>
                      <a:schemeClr val="hlink"/>
                    </a:solidFill>
                    <a:latin typeface="Symbol" panose="05050102010706020507" pitchFamily="18" charset="2"/>
                  </a:rPr>
                  <a:t>= </a:t>
                </a:r>
                <a:r>
                  <a:rPr lang="zh-CN" altLang="en-US" i="1" dirty="0" smtClean="0">
                    <a:solidFill>
                      <a:schemeClr val="hlink"/>
                    </a:solidFill>
                    <a:latin typeface="Symbol" panose="05050102010706020507" pitchFamily="18" charset="2"/>
                  </a:rPr>
                  <a:t></a:t>
                </a:r>
                <a:r>
                  <a:rPr lang="zh-CN" altLang="en-US" dirty="0" smtClean="0">
                    <a:solidFill>
                      <a:schemeClr val="hlink"/>
                    </a:solidFill>
                    <a:latin typeface="Symbol" panose="05050102010706020507" pitchFamily="18" charset="2"/>
                  </a:rPr>
                  <a:t>/</a:t>
                </a:r>
                <a:r>
                  <a:rPr lang="zh-CN" altLang="en-US" dirty="0" smtClean="0">
                    <a:solidFill>
                      <a:schemeClr val="hlink"/>
                    </a:solidFill>
                    <a:latin typeface="Times New Roman" panose="02020603050405020304" pitchFamily="18" charset="0"/>
                  </a:rPr>
                  <a:t>c</a:t>
                </a:r>
                <a:r>
                  <a:rPr lang="zh-CN" altLang="en-US" i="1" dirty="0" smtClean="0">
                    <a:solidFill>
                      <a:schemeClr val="hlink"/>
                    </a:solidFill>
                    <a:latin typeface="Symbol" panose="05050102010706020507" pitchFamily="18" charset="2"/>
                  </a:rPr>
                  <a:t>     </a:t>
                </a:r>
                <a:r>
                  <a:rPr lang="zh-CN" altLang="en-US" dirty="0" smtClean="0">
                    <a:solidFill>
                      <a:schemeClr val="hlink"/>
                    </a:solidFill>
                    <a:latin typeface="Symbol" panose="05050102010706020507" pitchFamily="18" charset="2"/>
                  </a:rPr>
                  <a:t>（平均</a:t>
                </a:r>
                <a:r>
                  <a:rPr lang="zh-CN" altLang="en-US" dirty="0">
                    <a:solidFill>
                      <a:schemeClr val="hlink"/>
                    </a:solidFill>
                    <a:latin typeface="Symbol" panose="05050102010706020507" pitchFamily="18" charset="2"/>
                  </a:rPr>
                  <a:t>到达率</a:t>
                </a:r>
                <a:r>
                  <a:rPr lang="zh-CN" altLang="en-US" i="1" dirty="0">
                    <a:solidFill>
                      <a:schemeClr val="hlink"/>
                    </a:solidFill>
                    <a:latin typeface="Symbol" panose="05050102010706020507" pitchFamily="18" charset="2"/>
                  </a:rPr>
                  <a:t> </a:t>
                </a:r>
                <a:r>
                  <a:rPr lang="zh-CN" altLang="en-US" i="1" dirty="0" smtClean="0">
                    <a:solidFill>
                      <a:schemeClr val="hlink"/>
                    </a:solidFill>
                    <a:latin typeface="Symbol" panose="05050102010706020507" pitchFamily="18" charset="2"/>
                  </a:rPr>
                  <a:t>    </a:t>
                </a:r>
                <a:r>
                  <a:rPr lang="zh-CN" altLang="en-US" dirty="0">
                    <a:solidFill>
                      <a:schemeClr val="hlink"/>
                    </a:solidFill>
                    <a:latin typeface="Symbol" panose="05050102010706020507" pitchFamily="18" charset="2"/>
                  </a:rPr>
                  <a:t>和平均服务</a:t>
                </a:r>
                <a:r>
                  <a:rPr lang="zh-CN" altLang="en-US" dirty="0" smtClean="0">
                    <a:solidFill>
                      <a:schemeClr val="hlink"/>
                    </a:solidFill>
                    <a:latin typeface="Symbol" panose="05050102010706020507" pitchFamily="18" charset="2"/>
                  </a:rPr>
                  <a:t>率</a:t>
                </a:r>
                <a:r>
                  <a:rPr lang="zh-CN" altLang="en-US" i="1" dirty="0" smtClean="0">
                    <a:solidFill>
                      <a:schemeClr val="hlink"/>
                    </a:solidFill>
                    <a:latin typeface="Symbol" panose="05050102010706020507" pitchFamily="18" charset="2"/>
                  </a:rPr>
                  <a:t></a:t>
                </a:r>
                <a:r>
                  <a:rPr lang="zh-CN" altLang="en-US" dirty="0" smtClean="0">
                    <a:solidFill>
                      <a:schemeClr val="hlink"/>
                    </a:solidFill>
                    <a:latin typeface="Symbol" panose="05050102010706020507" pitchFamily="18" charset="2"/>
                  </a:rPr>
                  <a:t>）</a:t>
                </a:r>
                <a:endParaRPr lang="zh-CN" altLang="en-US" dirty="0">
                  <a:solidFill>
                    <a:schemeClr val="hlink"/>
                  </a:solidFill>
                  <a:latin typeface="Symbol" panose="05050102010706020507" pitchFamily="18" charset="2"/>
                </a:endParaRPr>
              </a:p>
              <a:p>
                <a:pPr lvl="1">
                  <a:lnSpc>
                    <a:spcPct val="125000"/>
                  </a:lnSpc>
                  <a:spcBef>
                    <a:spcPct val="0"/>
                  </a:spcBef>
                </a:pP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00594" y="1366930"/>
                <a:ext cx="8301026" cy="5302429"/>
              </a:xfrm>
              <a:blipFill rotWithShape="0">
                <a:blip r:embed="rId4"/>
                <a:stretch>
                  <a:fillRect l="-220" t="-1379"/>
                </a:stretch>
              </a:blipFill>
            </p:spPr>
            <p:txBody>
              <a:bodyPr/>
              <a:lstStyle/>
              <a:p>
                <a:r>
                  <a:rPr lang="zh-CN" altLang="en-US">
                    <a:noFill/>
                  </a:rPr>
                  <a:t> </a:t>
                </a:r>
              </a:p>
            </p:txBody>
          </p:sp>
        </mc:Fallback>
      </mc:AlternateContent>
      <p:graphicFrame>
        <p:nvGraphicFramePr>
          <p:cNvPr id="4" name="Object 6"/>
          <p:cNvGraphicFramePr>
            <a:graphicFrameLocks noChangeAspect="1"/>
          </p:cNvGraphicFramePr>
          <p:nvPr>
            <p:extLst>
              <p:ext uri="{D42A27DB-BD31-4B8C-83A1-F6EECF244321}">
                <p14:modId xmlns:p14="http://schemas.microsoft.com/office/powerpoint/2010/main" val="2573654317"/>
              </p:ext>
            </p:extLst>
          </p:nvPr>
        </p:nvGraphicFramePr>
        <p:xfrm>
          <a:off x="3275856" y="1535553"/>
          <a:ext cx="1080120" cy="618541"/>
        </p:xfrm>
        <a:graphic>
          <a:graphicData uri="http://schemas.openxmlformats.org/presentationml/2006/ole">
            <mc:AlternateContent xmlns:mc="http://schemas.openxmlformats.org/markup-compatibility/2006">
              <mc:Choice xmlns:v="urn:schemas-microsoft-com:vml" Requires="v">
                <p:oleObj spid="_x0000_s84048" name="Equation" r:id="rId5" imgW="698400" imgH="431640" progId="Equation.DSMT4">
                  <p:embed/>
                </p:oleObj>
              </mc:Choice>
              <mc:Fallback>
                <p:oleObj name="Equation" r:id="rId5" imgW="698400" imgH="431640" progId="Equation.DSMT4">
                  <p:embed/>
                  <p:pic>
                    <p:nvPicPr>
                      <p:cNvPr id="0" name=""/>
                      <p:cNvPicPr>
                        <a:picLocks noChangeAspect="1" noChangeArrowheads="1"/>
                      </p:cNvPicPr>
                      <p:nvPr/>
                    </p:nvPicPr>
                    <p:blipFill>
                      <a:blip r:embed="rId6"/>
                      <a:srcRect/>
                      <a:stretch>
                        <a:fillRect/>
                      </a:stretch>
                    </p:blipFill>
                    <p:spPr bwMode="auto">
                      <a:xfrm>
                        <a:off x="3275856" y="1535553"/>
                        <a:ext cx="1080120" cy="618541"/>
                      </a:xfrm>
                      <a:prstGeom prst="rect">
                        <a:avLst/>
                      </a:prstGeom>
                      <a:noFill/>
                      <a:ln>
                        <a:noFill/>
                      </a:ln>
                      <a:effectLs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215782813"/>
              </p:ext>
            </p:extLst>
          </p:nvPr>
        </p:nvGraphicFramePr>
        <p:xfrm>
          <a:off x="5004048" y="1916832"/>
          <a:ext cx="2155182" cy="666693"/>
        </p:xfrm>
        <a:graphic>
          <a:graphicData uri="http://schemas.openxmlformats.org/presentationml/2006/ole">
            <mc:AlternateContent xmlns:mc="http://schemas.openxmlformats.org/markup-compatibility/2006">
              <mc:Choice xmlns:v="urn:schemas-microsoft-com:vml" Requires="v">
                <p:oleObj spid="_x0000_s84049" name="Equation" r:id="rId7" imgW="1104840" imgH="431640" progId="Equation.DSMT4">
                  <p:embed/>
                </p:oleObj>
              </mc:Choice>
              <mc:Fallback>
                <p:oleObj name="Equation" r:id="rId7" imgW="1104840" imgH="431640" progId="Equation.DSMT4">
                  <p:embed/>
                  <p:pic>
                    <p:nvPicPr>
                      <p:cNvPr id="0" name=""/>
                      <p:cNvPicPr>
                        <a:picLocks noChangeAspect="1" noChangeArrowheads="1"/>
                      </p:cNvPicPr>
                      <p:nvPr/>
                    </p:nvPicPr>
                    <p:blipFill>
                      <a:blip r:embed="rId8"/>
                      <a:srcRect/>
                      <a:stretch>
                        <a:fillRect/>
                      </a:stretch>
                    </p:blipFill>
                    <p:spPr bwMode="auto">
                      <a:xfrm>
                        <a:off x="5004048" y="1916832"/>
                        <a:ext cx="2155182" cy="66669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3246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1" y="2470529"/>
            <a:ext cx="5196048"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en-US" altLang="zh-CN" sz="2800" kern="0" dirty="0" smtClean="0">
                <a:solidFill>
                  <a:prstClr val="white"/>
                </a:solidFill>
                <a:latin typeface="微软雅黑" panose="020B0503020204020204" pitchFamily="34" charset="-122"/>
                <a:ea typeface="微软雅黑" panose="020B0503020204020204" pitchFamily="34" charset="-122"/>
              </a:rPr>
              <a:t>3.2 </a:t>
            </a:r>
            <a:r>
              <a:rPr lang="zh-CN" altLang="en-US" sz="2800" kern="0" dirty="0" smtClean="0">
                <a:solidFill>
                  <a:prstClr val="white"/>
                </a:solidFill>
                <a:latin typeface="微软雅黑" panose="020B0503020204020204" pitchFamily="34" charset="-122"/>
                <a:ea typeface="微软雅黑" panose="020B0503020204020204" pitchFamily="34" charset="-122"/>
              </a:rPr>
              <a:t>排队</a:t>
            </a:r>
            <a:r>
              <a:rPr lang="zh-CN" altLang="en-US" sz="2800" kern="0" dirty="0">
                <a:solidFill>
                  <a:prstClr val="white"/>
                </a:solidFill>
                <a:latin typeface="微软雅黑" panose="020B0503020204020204" pitchFamily="34" charset="-122"/>
                <a:ea typeface="微软雅黑" panose="020B0503020204020204" pitchFamily="34" charset="-122"/>
              </a:rPr>
              <a:t>系统</a:t>
            </a:r>
            <a:r>
              <a:rPr lang="zh-CN" altLang="en-US" sz="2800" kern="0" dirty="0" smtClean="0">
                <a:solidFill>
                  <a:prstClr val="white"/>
                </a:solidFill>
                <a:latin typeface="微软雅黑" panose="020B0503020204020204" pitchFamily="34" charset="-122"/>
                <a:ea typeface="微软雅黑" panose="020B0503020204020204" pitchFamily="34" charset="-122"/>
              </a:rPr>
              <a:t>的计算机模拟</a:t>
            </a:r>
            <a:endParaRPr lang="zh-CN" altLang="en-US" sz="2800" kern="0" dirty="0">
              <a:solidFill>
                <a:prstClr val="white"/>
              </a:solidFill>
              <a:latin typeface="微软雅黑" panose="020B0503020204020204" pitchFamily="34" charset="-122"/>
              <a:ea typeface="微软雅黑" panose="020B0503020204020204" pitchFamily="34" charset="-122"/>
            </a:endParaRP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22239"/>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3</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1975846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排队系统的计算机模拟</a:t>
            </a:r>
            <a:endParaRPr lang="zh-CN" altLang="en-US" dirty="0"/>
          </a:p>
        </p:txBody>
      </p:sp>
      <p:sp>
        <p:nvSpPr>
          <p:cNvPr id="3" name="内容占位符 2"/>
          <p:cNvSpPr>
            <a:spLocks noGrp="1"/>
          </p:cNvSpPr>
          <p:nvPr>
            <p:ph idx="1"/>
          </p:nvPr>
        </p:nvSpPr>
        <p:spPr>
          <a:xfrm>
            <a:off x="400594" y="1366930"/>
            <a:ext cx="8301026" cy="3790261"/>
          </a:xfrm>
        </p:spPr>
        <p:txBody>
          <a:bodyPr>
            <a:normAutofit/>
          </a:bodyPr>
          <a:lstStyle/>
          <a:p>
            <a:pPr>
              <a:lnSpc>
                <a:spcPct val="125000"/>
              </a:lnSpc>
              <a:spcBef>
                <a:spcPct val="0"/>
              </a:spcBef>
            </a:pPr>
            <a:r>
              <a:rPr lang="zh-CN" altLang="en-US" dirty="0" smtClean="0">
                <a:latin typeface="Times New Roman" panose="02020603050405020304" pitchFamily="18" charset="0"/>
                <a:cs typeface="Times New Roman" panose="02020603050405020304" pitchFamily="18" charset="0"/>
              </a:rPr>
              <a:t>在</a:t>
            </a:r>
            <a:r>
              <a:rPr lang="zh-CN" altLang="en-US" dirty="0">
                <a:latin typeface="Times New Roman" panose="02020603050405020304" pitchFamily="18" charset="0"/>
                <a:cs typeface="Times New Roman" panose="02020603050405020304" pitchFamily="18" charset="0"/>
              </a:rPr>
              <a:t>某商店有一个售货员，顾客陆续来到，售货员逐个地接待</a:t>
            </a:r>
            <a:r>
              <a:rPr lang="zh-CN" altLang="en-US" dirty="0" smtClean="0">
                <a:latin typeface="Times New Roman" panose="02020603050405020304" pitchFamily="18" charset="0"/>
                <a:cs typeface="Times New Roman" panose="02020603050405020304" pitchFamily="18" charset="0"/>
              </a:rPr>
              <a:t>顾客。当</a:t>
            </a:r>
            <a:r>
              <a:rPr lang="zh-CN" altLang="en-US" dirty="0">
                <a:latin typeface="Times New Roman" panose="02020603050405020304" pitchFamily="18" charset="0"/>
                <a:cs typeface="Times New Roman" panose="02020603050405020304" pitchFamily="18" charset="0"/>
              </a:rPr>
              <a:t>到来的顾客较多时，一部分顾客便须排队等待，被接待后的顾客便离开</a:t>
            </a:r>
            <a:r>
              <a:rPr lang="zh-CN" altLang="en-US" dirty="0" smtClean="0">
                <a:latin typeface="Times New Roman" panose="02020603050405020304" pitchFamily="18" charset="0"/>
                <a:cs typeface="Times New Roman" panose="02020603050405020304" pitchFamily="18" charset="0"/>
              </a:rPr>
              <a:t>商店。设</a:t>
            </a:r>
            <a:r>
              <a:rPr lang="zh-CN" altLang="en-US" dirty="0">
                <a:latin typeface="Times New Roman" panose="02020603050405020304" pitchFamily="18" charset="0"/>
                <a:cs typeface="Times New Roman" panose="02020603050405020304" pitchFamily="18" charset="0"/>
              </a:rPr>
              <a:t>：    </a:t>
            </a:r>
          </a:p>
          <a:p>
            <a:pPr lvl="1">
              <a:lnSpc>
                <a:spcPct val="125000"/>
              </a:lnSpc>
              <a:spcBef>
                <a:spcPct val="0"/>
              </a:spcBef>
            </a:pPr>
            <a:r>
              <a:rPr lang="en-US" altLang="zh-CN" dirty="0" smtClean="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．顾客到来间隔时间服从参数为</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的</a:t>
            </a:r>
            <a:r>
              <a:rPr lang="zh-CN" altLang="en-US" dirty="0" smtClean="0">
                <a:solidFill>
                  <a:srgbClr val="0000FF"/>
                </a:solidFill>
                <a:latin typeface="Times New Roman" panose="02020603050405020304" pitchFamily="18" charset="0"/>
                <a:cs typeface="Times New Roman" panose="02020603050405020304" pitchFamily="18" charset="0"/>
              </a:rPr>
              <a:t>指数分布</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a:lnSpc>
                <a:spcPct val="125000"/>
              </a:lnSpc>
              <a:spcBef>
                <a:spcPct val="0"/>
              </a:spcBef>
            </a:pPr>
            <a:r>
              <a:rPr lang="en-US" altLang="zh-CN" dirty="0" smtClean="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．对顾客的服务时间服从［</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15</a:t>
            </a:r>
            <a:r>
              <a:rPr lang="zh-CN" altLang="en-US" dirty="0">
                <a:latin typeface="Times New Roman" panose="02020603050405020304" pitchFamily="18" charset="0"/>
                <a:cs typeface="Times New Roman" panose="02020603050405020304" pitchFamily="18" charset="0"/>
              </a:rPr>
              <a:t>］上的</a:t>
            </a:r>
            <a:r>
              <a:rPr lang="zh-CN" altLang="en-US" dirty="0" smtClean="0">
                <a:solidFill>
                  <a:srgbClr val="0000FF"/>
                </a:solidFill>
                <a:latin typeface="Times New Roman" panose="02020603050405020304" pitchFamily="18" charset="0"/>
                <a:cs typeface="Times New Roman" panose="02020603050405020304" pitchFamily="18" charset="0"/>
              </a:rPr>
              <a:t>均匀分布</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a:lnSpc>
                <a:spcPct val="125000"/>
              </a:lnSpc>
              <a:spcBef>
                <a:spcPct val="0"/>
              </a:spcBef>
            </a:pPr>
            <a:r>
              <a:rPr lang="en-US" altLang="zh-CN" dirty="0" smtClean="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．排队按</a:t>
            </a:r>
            <a:r>
              <a:rPr lang="zh-CN" altLang="en-US" dirty="0">
                <a:solidFill>
                  <a:srgbClr val="0000FF"/>
                </a:solidFill>
                <a:latin typeface="Times New Roman" panose="02020603050405020304" pitchFamily="18" charset="0"/>
                <a:cs typeface="Times New Roman" panose="02020603050405020304" pitchFamily="18" charset="0"/>
              </a:rPr>
              <a:t>先到先服务</a:t>
            </a:r>
            <a:r>
              <a:rPr lang="zh-CN" altLang="en-US" dirty="0">
                <a:latin typeface="Times New Roman" panose="02020603050405020304" pitchFamily="18" charset="0"/>
                <a:cs typeface="Times New Roman" panose="02020603050405020304" pitchFamily="18" charset="0"/>
              </a:rPr>
              <a:t>规则，</a:t>
            </a:r>
            <a:r>
              <a:rPr lang="zh-CN" altLang="en-US" dirty="0">
                <a:solidFill>
                  <a:srgbClr val="0000FF"/>
                </a:solidFill>
                <a:latin typeface="Times New Roman" panose="02020603050405020304" pitchFamily="18" charset="0"/>
                <a:cs typeface="Times New Roman" panose="02020603050405020304" pitchFamily="18" charset="0"/>
              </a:rPr>
              <a:t>队可以无限制</a:t>
            </a:r>
            <a:r>
              <a:rPr lang="zh-CN" altLang="en-US" dirty="0" smtClean="0">
                <a:solidFill>
                  <a:srgbClr val="0000FF"/>
                </a:solidFill>
                <a:latin typeface="Times New Roman" panose="02020603050405020304" pitchFamily="18" charset="0"/>
                <a:cs typeface="Times New Roman" panose="02020603050405020304" pitchFamily="18" charset="0"/>
              </a:rPr>
              <a:t>长</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5000"/>
              </a:lnSpc>
              <a:spcBef>
                <a:spcPct val="0"/>
              </a:spcBef>
            </a:pPr>
            <a:r>
              <a:rPr lang="zh-CN" altLang="en-US" dirty="0">
                <a:latin typeface="Times New Roman" panose="02020603050405020304" pitchFamily="18" charset="0"/>
                <a:cs typeface="Times New Roman" panose="02020603050405020304" pitchFamily="18" charset="0"/>
              </a:rPr>
              <a:t> 假定一个工作日为</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小时，时间以分钟为单位。</a:t>
            </a:r>
          </a:p>
          <a:p>
            <a:pPr lvl="1">
              <a:lnSpc>
                <a:spcPct val="125000"/>
              </a:lnSpc>
              <a:spcBef>
                <a:spcPct val="0"/>
              </a:spcBef>
            </a:pPr>
            <a:r>
              <a:rPr lang="en-US" altLang="zh-CN" dirty="0" smtClean="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模拟</a:t>
            </a:r>
            <a:r>
              <a:rPr lang="zh-CN" altLang="en-US" dirty="0">
                <a:latin typeface="Times New Roman" panose="02020603050405020304" pitchFamily="18" charset="0"/>
                <a:cs typeface="Times New Roman" panose="02020603050405020304" pitchFamily="18" charset="0"/>
              </a:rPr>
              <a:t>一个工作日内</a:t>
            </a:r>
            <a:r>
              <a:rPr lang="zh-CN" altLang="en-US" dirty="0">
                <a:solidFill>
                  <a:srgbClr val="0000FF"/>
                </a:solidFill>
                <a:latin typeface="Times New Roman" panose="02020603050405020304" pitchFamily="18" charset="0"/>
                <a:cs typeface="Times New Roman" panose="02020603050405020304" pitchFamily="18" charset="0"/>
              </a:rPr>
              <a:t>完成服务的个数</a:t>
            </a:r>
            <a:r>
              <a:rPr lang="zh-CN" altLang="en-US" dirty="0">
                <a:latin typeface="Times New Roman" panose="02020603050405020304" pitchFamily="18" charset="0"/>
                <a:cs typeface="Times New Roman" panose="02020603050405020304" pitchFamily="18" charset="0"/>
              </a:rPr>
              <a:t>及顾客</a:t>
            </a:r>
            <a:r>
              <a:rPr lang="zh-CN" altLang="en-US" dirty="0">
                <a:solidFill>
                  <a:srgbClr val="0000FF"/>
                </a:solidFill>
                <a:latin typeface="Times New Roman" panose="02020603050405020304" pitchFamily="18" charset="0"/>
                <a:cs typeface="Times New Roman" panose="02020603050405020304" pitchFamily="18" charset="0"/>
              </a:rPr>
              <a:t>平均等待时间</a:t>
            </a:r>
            <a:r>
              <a:rPr lang="en-US" altLang="zh-CN" i="1" dirty="0" smtClean="0">
                <a:solidFill>
                  <a:srgbClr val="0000FF"/>
                </a:solidFill>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a:lnSpc>
                <a:spcPct val="125000"/>
              </a:lnSpc>
              <a:spcBef>
                <a:spcPct val="0"/>
              </a:spcBef>
            </a:pP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．模拟</a:t>
            </a:r>
            <a:r>
              <a:rPr lang="en-US" altLang="zh-CN" dirty="0">
                <a:latin typeface="Times New Roman" panose="02020603050405020304" pitchFamily="18" charset="0"/>
                <a:cs typeface="Times New Roman" panose="02020603050405020304" pitchFamily="18" charset="0"/>
              </a:rPr>
              <a:t>100</a:t>
            </a:r>
            <a:r>
              <a:rPr lang="zh-CN" altLang="en-US" dirty="0">
                <a:latin typeface="Times New Roman" panose="02020603050405020304" pitchFamily="18" charset="0"/>
                <a:cs typeface="Times New Roman" panose="02020603050405020304" pitchFamily="18" charset="0"/>
              </a:rPr>
              <a:t>个工作日，求出</a:t>
            </a:r>
            <a:r>
              <a:rPr lang="zh-CN" altLang="en-US" dirty="0">
                <a:solidFill>
                  <a:srgbClr val="0000FF"/>
                </a:solidFill>
                <a:latin typeface="Times New Roman" panose="02020603050405020304" pitchFamily="18" charset="0"/>
                <a:cs typeface="Times New Roman" panose="02020603050405020304" pitchFamily="18" charset="0"/>
              </a:rPr>
              <a:t>平均每日完成服务的个数</a:t>
            </a:r>
            <a:r>
              <a:rPr lang="zh-CN" altLang="en-US" dirty="0">
                <a:latin typeface="Times New Roman" panose="02020603050405020304" pitchFamily="18" charset="0"/>
                <a:cs typeface="Times New Roman" panose="02020603050405020304" pitchFamily="18" charset="0"/>
              </a:rPr>
              <a:t>及</a:t>
            </a:r>
            <a:r>
              <a:rPr lang="zh-CN" altLang="en-US" dirty="0">
                <a:solidFill>
                  <a:srgbClr val="0000FF"/>
                </a:solidFill>
                <a:latin typeface="Times New Roman" panose="02020603050405020304" pitchFamily="18" charset="0"/>
                <a:cs typeface="Times New Roman" panose="02020603050405020304" pitchFamily="18" charset="0"/>
              </a:rPr>
              <a:t>每日</a:t>
            </a:r>
            <a:r>
              <a:rPr lang="zh-CN" altLang="en-US" dirty="0" smtClean="0">
                <a:solidFill>
                  <a:srgbClr val="0000FF"/>
                </a:solidFill>
                <a:latin typeface="Times New Roman" panose="02020603050405020304" pitchFamily="18" charset="0"/>
                <a:cs typeface="Times New Roman" panose="02020603050405020304" pitchFamily="18" charset="0"/>
              </a:rPr>
              <a:t>顾客平均</a:t>
            </a:r>
            <a:r>
              <a:rPr lang="zh-CN" altLang="en-US" dirty="0">
                <a:solidFill>
                  <a:srgbClr val="0000FF"/>
                </a:solidFill>
                <a:latin typeface="Times New Roman" panose="02020603050405020304" pitchFamily="18" charset="0"/>
                <a:cs typeface="Times New Roman" panose="02020603050405020304" pitchFamily="18" charset="0"/>
              </a:rPr>
              <a:t>等待时间</a:t>
            </a:r>
            <a:r>
              <a:rPr lang="zh-CN"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868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排队系统的计算机模拟</a:t>
            </a:r>
            <a:endParaRPr lang="zh-CN" altLang="en-US" dirty="0"/>
          </a:p>
        </p:txBody>
      </p:sp>
      <p:sp>
        <p:nvSpPr>
          <p:cNvPr id="3" name="内容占位符 2"/>
          <p:cNvSpPr>
            <a:spLocks noGrp="1"/>
          </p:cNvSpPr>
          <p:nvPr>
            <p:ph idx="1"/>
          </p:nvPr>
        </p:nvSpPr>
        <p:spPr>
          <a:xfrm>
            <a:off x="400594" y="1882449"/>
            <a:ext cx="8301026" cy="682456"/>
          </a:xfrm>
        </p:spPr>
        <p:txBody>
          <a:bodyPr>
            <a:normAutofit/>
          </a:bodyPr>
          <a:lstStyle/>
          <a:p>
            <a:pPr>
              <a:lnSpc>
                <a:spcPct val="125000"/>
              </a:lnSpc>
              <a:spcBef>
                <a:spcPct val="0"/>
              </a:spcBef>
            </a:pPr>
            <a:r>
              <a:rPr lang="zh-CN" altLang="en-US" sz="1400" dirty="0">
                <a:latin typeface="Times New Roman" panose="02020603050405020304" pitchFamily="18" charset="0"/>
                <a:cs typeface="Times New Roman" panose="02020603050405020304" pitchFamily="18" charset="0"/>
              </a:rPr>
              <a:t>系统的假设：</a:t>
            </a:r>
          </a:p>
          <a:p>
            <a:pPr lvl="1">
              <a:lnSpc>
                <a:spcPct val="125000"/>
              </a:lnSpc>
              <a:spcBef>
                <a:spcPct val="0"/>
              </a:spcBef>
            </a:pPr>
            <a:r>
              <a:rPr lang="en-US" altLang="zh-CN" sz="1200" dirty="0">
                <a:latin typeface="Times New Roman" panose="02020603050405020304" pitchFamily="18" charset="0"/>
                <a:cs typeface="Times New Roman" panose="02020603050405020304" pitchFamily="18" charset="0"/>
              </a:rPr>
              <a:t>1.  </a:t>
            </a:r>
            <a:r>
              <a:rPr lang="zh-CN" altLang="en-US" sz="1200" dirty="0">
                <a:latin typeface="Times New Roman" panose="02020603050405020304" pitchFamily="18" charset="0"/>
                <a:cs typeface="Times New Roman" panose="02020603050405020304" pitchFamily="18" charset="0"/>
              </a:rPr>
              <a:t>顾客源是无穷的   </a:t>
            </a:r>
            <a:r>
              <a:rPr lang="en-US" altLang="zh-CN" sz="1200" dirty="0">
                <a:latin typeface="Times New Roman" panose="02020603050405020304" pitchFamily="18" charset="0"/>
                <a:cs typeface="Times New Roman" panose="02020603050405020304" pitchFamily="18" charset="0"/>
              </a:rPr>
              <a:t>2.  </a:t>
            </a:r>
            <a:r>
              <a:rPr lang="zh-CN" altLang="en-US" sz="1200" dirty="0">
                <a:latin typeface="Times New Roman" panose="02020603050405020304" pitchFamily="18" charset="0"/>
                <a:cs typeface="Times New Roman" panose="02020603050405020304" pitchFamily="18" charset="0"/>
              </a:rPr>
              <a:t>排队长度无限制  </a:t>
            </a:r>
            <a:r>
              <a:rPr lang="en-US" altLang="zh-CN" sz="1200" dirty="0">
                <a:latin typeface="Times New Roman" panose="02020603050405020304" pitchFamily="18" charset="0"/>
                <a:cs typeface="Times New Roman" panose="02020603050405020304" pitchFamily="18" charset="0"/>
              </a:rPr>
              <a:t>3.  </a:t>
            </a:r>
            <a:r>
              <a:rPr lang="zh-CN" altLang="en-US" sz="1200" dirty="0">
                <a:latin typeface="Times New Roman" panose="02020603050405020304" pitchFamily="18" charset="0"/>
                <a:cs typeface="Times New Roman" panose="02020603050405020304" pitchFamily="18" charset="0"/>
              </a:rPr>
              <a:t>先到先服务</a:t>
            </a:r>
          </a:p>
          <a:p>
            <a:pPr>
              <a:lnSpc>
                <a:spcPct val="125000"/>
              </a:lnSpc>
              <a:spcBef>
                <a:spcPct val="0"/>
              </a:spcBef>
            </a:pPr>
            <a:endParaRPr lang="zh-CN"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内容占位符 2"/>
              <p:cNvSpPr txBox="1">
                <a:spLocks/>
              </p:cNvSpPr>
              <p:nvPr/>
            </p:nvSpPr>
            <p:spPr>
              <a:xfrm>
                <a:off x="400594" y="3645024"/>
                <a:ext cx="5608590" cy="2268252"/>
              </a:xfrm>
              <a:prstGeom prst="rect">
                <a:avLst/>
              </a:prstGeom>
            </p:spPr>
            <p:txBody>
              <a:bodyPr vert="horz" lIns="68580" tIns="34290" rIns="68580" bIns="34290" rtlCol="0">
                <a:normAutofit/>
              </a:bodyPr>
              <a:lstStyle>
                <a:lvl1pPr marL="267891" indent="-267891" algn="just" defTabSz="685800" rtl="0" eaLnBrk="1" latinLnBrk="0" hangingPunct="1">
                  <a:lnSpc>
                    <a:spcPct val="100000"/>
                  </a:lnSpc>
                  <a:spcBef>
                    <a:spcPts val="1200"/>
                  </a:spcBef>
                  <a:spcAft>
                    <a:spcPts val="0"/>
                  </a:spcAft>
                  <a:buClr>
                    <a:schemeClr val="accent1">
                      <a:lumMod val="60000"/>
                      <a:lumOff val="40000"/>
                    </a:schemeClr>
                  </a:buClr>
                  <a:buSzPct val="60000"/>
                  <a:buFont typeface="Wingdings" panose="05000000000000000000" pitchFamily="2" charset="2"/>
                  <a:buChar char=""/>
                  <a:defRPr sz="2000" kern="1200" baseline="0">
                    <a:solidFill>
                      <a:schemeClr val="accent1"/>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800" kern="1200" baseline="0">
                    <a:solidFill>
                      <a:srgbClr val="7D7D7D"/>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25000"/>
                  </a:lnSpc>
                  <a:spcBef>
                    <a:spcPct val="0"/>
                  </a:spcBef>
                </a:pPr>
                <a:r>
                  <a:rPr lang="zh-CN" altLang="en-US" sz="1400" dirty="0">
                    <a:latin typeface="Times New Roman" panose="02020603050405020304" pitchFamily="18" charset="0"/>
                    <a:cs typeface="Times New Roman" panose="02020603050405020304" pitchFamily="18" charset="0"/>
                  </a:rPr>
                  <a:t>符号说明：</a:t>
                </a:r>
              </a:p>
              <a:p>
                <a:pPr lvl="1">
                  <a:lnSpc>
                    <a:spcPct val="125000"/>
                  </a:lnSpc>
                  <a:spcBef>
                    <a:spcPct val="0"/>
                  </a:spcBef>
                </a:pPr>
                <a14:m>
                  <m:oMath xmlns:m="http://schemas.openxmlformats.org/officeDocument/2006/math">
                    <m:r>
                      <a:rPr lang="en-US" altLang="zh-CN" sz="1200" i="1">
                        <a:latin typeface="Cambria Math" panose="02040503050406030204" pitchFamily="18" charset="0"/>
                        <a:cs typeface="Times New Roman" panose="02020603050405020304" pitchFamily="18" charset="0"/>
                      </a:rPr>
                      <m:t>𝑤</m:t>
                    </m:r>
                  </m:oMath>
                </a14:m>
                <a:r>
                  <a:rPr lang="zh-CN" altLang="en-US" sz="1200" dirty="0">
                    <a:latin typeface="Times New Roman" panose="02020603050405020304" pitchFamily="18" charset="0"/>
                    <a:cs typeface="Times New Roman" panose="02020603050405020304" pitchFamily="18" charset="0"/>
                  </a:rPr>
                  <a:t>：总等待时间；</a:t>
                </a:r>
              </a:p>
              <a:p>
                <a:pPr lvl="1">
                  <a:lnSpc>
                    <a:spcPct val="125000"/>
                  </a:lnSpc>
                  <a:spcBef>
                    <a:spcPct val="0"/>
                  </a:spcBef>
                </a:pPr>
                <a14:m>
                  <m:oMath xmlns:m="http://schemas.openxmlformats.org/officeDocument/2006/math">
                    <m:sSub>
                      <m:sSubPr>
                        <m:ctrlPr>
                          <a:rPr lang="en-US" altLang="zh-CN" sz="1200" i="1">
                            <a:latin typeface="Cambria Math" panose="02040503050406030204" pitchFamily="18" charset="0"/>
                            <a:cs typeface="Times New Roman" panose="02020603050405020304" pitchFamily="18" charset="0"/>
                          </a:rPr>
                        </m:ctrlPr>
                      </m:sSubPr>
                      <m:e>
                        <m:r>
                          <a:rPr lang="en-US" altLang="zh-CN" sz="1200" i="1">
                            <a:latin typeface="Cambria Math" panose="02040503050406030204" pitchFamily="18" charset="0"/>
                            <a:cs typeface="Times New Roman" panose="02020603050405020304" pitchFamily="18" charset="0"/>
                          </a:rPr>
                          <m:t>𝑐</m:t>
                        </m:r>
                      </m:e>
                      <m:sub>
                        <m:r>
                          <a:rPr lang="en-US" altLang="zh-CN" sz="1200" i="1">
                            <a:latin typeface="Cambria Math" panose="02040503050406030204" pitchFamily="18" charset="0"/>
                            <a:cs typeface="Times New Roman" panose="02020603050405020304" pitchFamily="18" charset="0"/>
                          </a:rPr>
                          <m:t>𝑖</m:t>
                        </m:r>
                      </m:sub>
                    </m:sSub>
                  </m:oMath>
                </a14:m>
                <a:r>
                  <a:rPr lang="zh-CN" altLang="en-US" sz="1200" dirty="0">
                    <a:latin typeface="Times New Roman" panose="02020603050405020304" pitchFamily="18" charset="0"/>
                    <a:cs typeface="Times New Roman" panose="02020603050405020304" pitchFamily="18" charset="0"/>
                  </a:rPr>
                  <a:t>：第</a:t>
                </a:r>
                <a:r>
                  <a:rPr lang="en-US" altLang="zh-CN" sz="1200" i="1" dirty="0">
                    <a:latin typeface="Times New Roman" panose="02020603050405020304" pitchFamily="18" charset="0"/>
                    <a:cs typeface="Times New Roman" panose="02020603050405020304" pitchFamily="18" charset="0"/>
                  </a:rPr>
                  <a:t>i</a:t>
                </a:r>
                <a:r>
                  <a:rPr lang="zh-CN" altLang="en-US" sz="1200" dirty="0">
                    <a:latin typeface="Times New Roman" panose="02020603050405020304" pitchFamily="18" charset="0"/>
                    <a:cs typeface="Times New Roman" panose="02020603050405020304" pitchFamily="18" charset="0"/>
                  </a:rPr>
                  <a:t>个顾客的</a:t>
                </a:r>
                <a:r>
                  <a:rPr lang="zh-CN" altLang="en-US" sz="1200" dirty="0">
                    <a:solidFill>
                      <a:srgbClr val="0000FF"/>
                    </a:solidFill>
                    <a:latin typeface="Times New Roman" panose="02020603050405020304" pitchFamily="18" charset="0"/>
                    <a:cs typeface="Times New Roman" panose="02020603050405020304" pitchFamily="18" charset="0"/>
                  </a:rPr>
                  <a:t>到达时刻</a:t>
                </a:r>
                <a:r>
                  <a:rPr lang="zh-CN" altLang="en-US" sz="1200" dirty="0">
                    <a:latin typeface="Times New Roman" panose="02020603050405020304" pitchFamily="18" charset="0"/>
                    <a:cs typeface="Times New Roman" panose="02020603050405020304" pitchFamily="18" charset="0"/>
                  </a:rPr>
                  <a:t>；</a:t>
                </a:r>
              </a:p>
              <a:p>
                <a:pPr lvl="1">
                  <a:lnSpc>
                    <a:spcPct val="125000"/>
                  </a:lnSpc>
                  <a:spcBef>
                    <a:spcPct val="0"/>
                  </a:spcBef>
                </a:pPr>
                <a14:m>
                  <m:oMath xmlns:m="http://schemas.openxmlformats.org/officeDocument/2006/math">
                    <m:sSub>
                      <m:sSubPr>
                        <m:ctrlPr>
                          <a:rPr lang="en-US" altLang="zh-CN" sz="1200" i="1">
                            <a:latin typeface="Cambria Math" panose="02040503050406030204" pitchFamily="18" charset="0"/>
                            <a:cs typeface="Times New Roman" panose="02020603050405020304" pitchFamily="18" charset="0"/>
                          </a:rPr>
                        </m:ctrlPr>
                      </m:sSubPr>
                      <m:e>
                        <m:r>
                          <a:rPr lang="en-US" altLang="zh-CN" sz="1200" i="1">
                            <a:latin typeface="Cambria Math" panose="02040503050406030204" pitchFamily="18" charset="0"/>
                            <a:cs typeface="Times New Roman" panose="02020603050405020304" pitchFamily="18" charset="0"/>
                          </a:rPr>
                          <m:t>𝑏</m:t>
                        </m:r>
                      </m:e>
                      <m:sub>
                        <m:r>
                          <a:rPr lang="en-US" altLang="zh-CN" sz="1200" i="1">
                            <a:latin typeface="Cambria Math" panose="02040503050406030204" pitchFamily="18" charset="0"/>
                            <a:cs typeface="Times New Roman" panose="02020603050405020304" pitchFamily="18" charset="0"/>
                          </a:rPr>
                          <m:t>𝑖</m:t>
                        </m:r>
                      </m:sub>
                    </m:sSub>
                  </m:oMath>
                </a14:m>
                <a:r>
                  <a:rPr lang="zh-CN" altLang="en-US" sz="1200" dirty="0">
                    <a:latin typeface="Times New Roman" panose="02020603050405020304" pitchFamily="18" charset="0"/>
                    <a:cs typeface="Times New Roman" panose="02020603050405020304" pitchFamily="18" charset="0"/>
                  </a:rPr>
                  <a:t>：第</a:t>
                </a:r>
                <a:r>
                  <a:rPr lang="en-US" altLang="zh-CN" sz="1200" i="1" dirty="0">
                    <a:latin typeface="Times New Roman" panose="02020603050405020304" pitchFamily="18" charset="0"/>
                    <a:cs typeface="Times New Roman" panose="02020603050405020304" pitchFamily="18" charset="0"/>
                  </a:rPr>
                  <a:t>i</a:t>
                </a:r>
                <a:r>
                  <a:rPr lang="zh-CN" altLang="en-US" sz="1200" dirty="0">
                    <a:latin typeface="Times New Roman" panose="02020603050405020304" pitchFamily="18" charset="0"/>
                    <a:cs typeface="Times New Roman" panose="02020603050405020304" pitchFamily="18" charset="0"/>
                  </a:rPr>
                  <a:t>个顾客</a:t>
                </a:r>
                <a:r>
                  <a:rPr lang="zh-CN" altLang="en-US" sz="1200" dirty="0">
                    <a:solidFill>
                      <a:srgbClr val="0000FF"/>
                    </a:solidFill>
                    <a:latin typeface="Times New Roman" panose="02020603050405020304" pitchFamily="18" charset="0"/>
                    <a:cs typeface="Times New Roman" panose="02020603050405020304" pitchFamily="18" charset="0"/>
                  </a:rPr>
                  <a:t>开始服务时刻</a:t>
                </a:r>
                <a:r>
                  <a:rPr lang="zh-CN" altLang="en-US" sz="1200" dirty="0">
                    <a:latin typeface="Times New Roman" panose="02020603050405020304" pitchFamily="18" charset="0"/>
                    <a:cs typeface="Times New Roman" panose="02020603050405020304" pitchFamily="18" charset="0"/>
                  </a:rPr>
                  <a:t>； </a:t>
                </a:r>
              </a:p>
              <a:p>
                <a:pPr lvl="1">
                  <a:lnSpc>
                    <a:spcPct val="125000"/>
                  </a:lnSpc>
                  <a:spcBef>
                    <a:spcPct val="0"/>
                  </a:spcBef>
                </a:pPr>
                <a14:m>
                  <m:oMath xmlns:m="http://schemas.openxmlformats.org/officeDocument/2006/math">
                    <m:sSub>
                      <m:sSubPr>
                        <m:ctrlPr>
                          <a:rPr lang="en-US" altLang="zh-CN" sz="1200" i="1">
                            <a:latin typeface="Cambria Math" panose="02040503050406030204" pitchFamily="18" charset="0"/>
                            <a:cs typeface="Times New Roman" panose="02020603050405020304" pitchFamily="18" charset="0"/>
                          </a:rPr>
                        </m:ctrlPr>
                      </m:sSubPr>
                      <m:e>
                        <m:r>
                          <a:rPr lang="en-US" altLang="zh-CN" sz="1200" i="1">
                            <a:latin typeface="Cambria Math" panose="02040503050406030204" pitchFamily="18" charset="0"/>
                            <a:cs typeface="Times New Roman" panose="02020603050405020304" pitchFamily="18" charset="0"/>
                          </a:rPr>
                          <m:t>𝑒</m:t>
                        </m:r>
                      </m:e>
                      <m:sub>
                        <m:r>
                          <a:rPr lang="en-US" altLang="zh-CN" sz="1200" i="1">
                            <a:latin typeface="Cambria Math" panose="02040503050406030204" pitchFamily="18" charset="0"/>
                            <a:cs typeface="Times New Roman" panose="02020603050405020304" pitchFamily="18" charset="0"/>
                          </a:rPr>
                          <m:t>𝑖</m:t>
                        </m:r>
                      </m:sub>
                    </m:sSub>
                  </m:oMath>
                </a14:m>
                <a:r>
                  <a:rPr lang="zh-CN" altLang="en-US" sz="1200" dirty="0">
                    <a:latin typeface="Times New Roman" panose="02020603050405020304" pitchFamily="18" charset="0"/>
                    <a:cs typeface="Times New Roman" panose="02020603050405020304" pitchFamily="18" charset="0"/>
                  </a:rPr>
                  <a:t>：第</a:t>
                </a:r>
                <a:r>
                  <a:rPr lang="en-US" altLang="zh-CN" sz="1200" i="1" dirty="0">
                    <a:latin typeface="Times New Roman" panose="02020603050405020304" pitchFamily="18" charset="0"/>
                    <a:cs typeface="Times New Roman" panose="02020603050405020304" pitchFamily="18" charset="0"/>
                  </a:rPr>
                  <a:t>i</a:t>
                </a:r>
                <a:r>
                  <a:rPr lang="zh-CN" altLang="en-US" sz="1200" dirty="0">
                    <a:latin typeface="Times New Roman" panose="02020603050405020304" pitchFamily="18" charset="0"/>
                    <a:cs typeface="Times New Roman" panose="02020603050405020304" pitchFamily="18" charset="0"/>
                  </a:rPr>
                  <a:t>个顾客</a:t>
                </a:r>
                <a:r>
                  <a:rPr lang="zh-CN" altLang="en-US" sz="1200" dirty="0">
                    <a:solidFill>
                      <a:srgbClr val="0000FF"/>
                    </a:solidFill>
                    <a:latin typeface="Times New Roman" panose="02020603050405020304" pitchFamily="18" charset="0"/>
                    <a:cs typeface="Times New Roman" panose="02020603050405020304" pitchFamily="18" charset="0"/>
                  </a:rPr>
                  <a:t>服务结束时刻</a:t>
                </a:r>
                <a:r>
                  <a:rPr lang="zh-CN" altLang="en-US" sz="1200" dirty="0">
                    <a:latin typeface="Times New Roman" panose="02020603050405020304" pitchFamily="18" charset="0"/>
                    <a:cs typeface="Times New Roman" panose="02020603050405020304" pitchFamily="18" charset="0"/>
                  </a:rPr>
                  <a:t>；</a:t>
                </a:r>
              </a:p>
              <a:p>
                <a:pPr lvl="1">
                  <a:lnSpc>
                    <a:spcPct val="125000"/>
                  </a:lnSpc>
                  <a:spcBef>
                    <a:spcPct val="0"/>
                  </a:spcBef>
                </a:pPr>
                <a14:m>
                  <m:oMath xmlns:m="http://schemas.openxmlformats.org/officeDocument/2006/math">
                    <m:sSub>
                      <m:sSubPr>
                        <m:ctrlPr>
                          <a:rPr lang="en-US" altLang="zh-CN" sz="1200" i="1">
                            <a:latin typeface="Cambria Math" panose="02040503050406030204" pitchFamily="18" charset="0"/>
                            <a:cs typeface="Times New Roman" panose="02020603050405020304" pitchFamily="18" charset="0"/>
                          </a:rPr>
                        </m:ctrlPr>
                      </m:sSubPr>
                      <m:e>
                        <m:r>
                          <a:rPr lang="en-US" altLang="zh-CN" sz="1200" i="1">
                            <a:latin typeface="Cambria Math" panose="02040503050406030204" pitchFamily="18" charset="0"/>
                            <a:cs typeface="Times New Roman" panose="02020603050405020304" pitchFamily="18" charset="0"/>
                          </a:rPr>
                          <m:t>𝑥</m:t>
                        </m:r>
                      </m:e>
                      <m:sub>
                        <m:r>
                          <a:rPr lang="en-US" altLang="zh-CN" sz="1200" i="1">
                            <a:latin typeface="Cambria Math" panose="02040503050406030204" pitchFamily="18" charset="0"/>
                            <a:cs typeface="Times New Roman" panose="02020603050405020304" pitchFamily="18" charset="0"/>
                          </a:rPr>
                          <m:t>𝑖</m:t>
                        </m:r>
                      </m:sub>
                    </m:sSub>
                  </m:oMath>
                </a14:m>
                <a:r>
                  <a:rPr lang="zh-CN" altLang="en-US" sz="1200" dirty="0">
                    <a:latin typeface="Times New Roman" panose="02020603050405020304" pitchFamily="18" charset="0"/>
                    <a:cs typeface="Times New Roman" panose="02020603050405020304" pitchFamily="18" charset="0"/>
                  </a:rPr>
                  <a:t>：第</a:t>
                </a:r>
                <a:r>
                  <a:rPr lang="en-US" altLang="zh-CN" sz="1200" i="1" dirty="0">
                    <a:latin typeface="Times New Roman" panose="02020603050405020304" pitchFamily="18" charset="0"/>
                    <a:cs typeface="Times New Roman" panose="02020603050405020304" pitchFamily="18" charset="0"/>
                  </a:rPr>
                  <a:t>i</a:t>
                </a:r>
                <a:r>
                  <a:rPr lang="en-US" altLang="zh-CN" sz="1200" dirty="0">
                    <a:latin typeface="+mn-ea"/>
                    <a:ea typeface="+mn-ea"/>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个顾客与第</a:t>
                </a:r>
                <a:r>
                  <a:rPr lang="en-US" altLang="zh-CN" sz="1200" i="1" dirty="0">
                    <a:latin typeface="Times New Roman" panose="02020603050405020304" pitchFamily="18" charset="0"/>
                    <a:cs typeface="Times New Roman" panose="02020603050405020304" pitchFamily="18" charset="0"/>
                  </a:rPr>
                  <a:t>i</a:t>
                </a:r>
                <a:r>
                  <a:rPr lang="zh-CN" altLang="en-US" sz="1200" dirty="0">
                    <a:latin typeface="Times New Roman" panose="02020603050405020304" pitchFamily="18" charset="0"/>
                    <a:cs typeface="Times New Roman" panose="02020603050405020304" pitchFamily="18" charset="0"/>
                  </a:rPr>
                  <a:t>个顾客之间到达的</a:t>
                </a:r>
                <a:r>
                  <a:rPr lang="zh-CN" altLang="en-US" sz="1200" dirty="0">
                    <a:solidFill>
                      <a:srgbClr val="0000FF"/>
                    </a:solidFill>
                    <a:latin typeface="Times New Roman" panose="02020603050405020304" pitchFamily="18" charset="0"/>
                    <a:cs typeface="Times New Roman" panose="02020603050405020304" pitchFamily="18" charset="0"/>
                  </a:rPr>
                  <a:t>间隔时间</a:t>
                </a:r>
                <a:r>
                  <a:rPr lang="zh-CN" altLang="en-US" sz="1200" dirty="0">
                    <a:latin typeface="Times New Roman" panose="02020603050405020304" pitchFamily="18" charset="0"/>
                    <a:cs typeface="Times New Roman" panose="02020603050405020304" pitchFamily="18" charset="0"/>
                  </a:rPr>
                  <a:t>；</a:t>
                </a:r>
              </a:p>
              <a:p>
                <a:pPr lvl="1">
                  <a:lnSpc>
                    <a:spcPct val="125000"/>
                  </a:lnSpc>
                  <a:spcBef>
                    <a:spcPct val="0"/>
                  </a:spcBef>
                </a:pPr>
                <a14:m>
                  <m:oMath xmlns:m="http://schemas.openxmlformats.org/officeDocument/2006/math">
                    <m:sSub>
                      <m:sSubPr>
                        <m:ctrlPr>
                          <a:rPr lang="en-US" altLang="zh-CN" sz="1200" i="1">
                            <a:latin typeface="Cambria Math" panose="02040503050406030204" pitchFamily="18" charset="0"/>
                            <a:cs typeface="Times New Roman" panose="02020603050405020304" pitchFamily="18" charset="0"/>
                          </a:rPr>
                        </m:ctrlPr>
                      </m:sSubPr>
                      <m:e>
                        <m:r>
                          <a:rPr lang="en-US" altLang="zh-CN" sz="1200" i="1">
                            <a:latin typeface="Cambria Math" panose="02040503050406030204" pitchFamily="18" charset="0"/>
                            <a:cs typeface="Times New Roman" panose="02020603050405020304" pitchFamily="18" charset="0"/>
                          </a:rPr>
                          <m:t>𝑦</m:t>
                        </m:r>
                      </m:e>
                      <m:sub>
                        <m:r>
                          <a:rPr lang="en-US" altLang="zh-CN" sz="1200" i="1">
                            <a:latin typeface="Cambria Math" panose="02040503050406030204" pitchFamily="18" charset="0"/>
                            <a:cs typeface="Times New Roman" panose="02020603050405020304" pitchFamily="18" charset="0"/>
                          </a:rPr>
                          <m:t>𝑖</m:t>
                        </m:r>
                      </m:sub>
                    </m:sSub>
                  </m:oMath>
                </a14:m>
                <a:r>
                  <a:rPr lang="zh-CN" altLang="en-US" sz="1200" dirty="0">
                    <a:latin typeface="Times New Roman" panose="02020603050405020304" pitchFamily="18" charset="0"/>
                    <a:cs typeface="Times New Roman" panose="02020603050405020304" pitchFamily="18" charset="0"/>
                  </a:rPr>
                  <a:t>：对第</a:t>
                </a:r>
                <a:r>
                  <a:rPr lang="en-US" altLang="zh-CN" sz="1200" i="1" dirty="0">
                    <a:latin typeface="Times New Roman" panose="02020603050405020304" pitchFamily="18" charset="0"/>
                    <a:cs typeface="Times New Roman" panose="02020603050405020304" pitchFamily="18" charset="0"/>
                  </a:rPr>
                  <a:t>i</a:t>
                </a:r>
                <a:r>
                  <a:rPr lang="zh-CN" altLang="en-US" sz="1200" dirty="0">
                    <a:latin typeface="Times New Roman" panose="02020603050405020304" pitchFamily="18" charset="0"/>
                    <a:cs typeface="Times New Roman" panose="02020603050405020304" pitchFamily="18" charset="0"/>
                  </a:rPr>
                  <a:t>个顾客的</a:t>
                </a:r>
                <a:r>
                  <a:rPr lang="zh-CN" altLang="en-US" sz="1200" dirty="0">
                    <a:solidFill>
                      <a:srgbClr val="0000FF"/>
                    </a:solidFill>
                    <a:latin typeface="Times New Roman" panose="02020603050405020304" pitchFamily="18" charset="0"/>
                    <a:cs typeface="Times New Roman" panose="02020603050405020304" pitchFamily="18" charset="0"/>
                  </a:rPr>
                  <a:t>服务时间</a:t>
                </a:r>
                <a:r>
                  <a:rPr lang="zh-CN" altLang="en-US" sz="1200" dirty="0">
                    <a:latin typeface="Times New Roman" panose="02020603050405020304" pitchFamily="18" charset="0"/>
                    <a:cs typeface="Times New Roman" panose="02020603050405020304" pitchFamily="18" charset="0"/>
                  </a:rPr>
                  <a:t>。</a:t>
                </a:r>
              </a:p>
              <a:p>
                <a:pPr>
                  <a:lnSpc>
                    <a:spcPct val="125000"/>
                  </a:lnSpc>
                  <a:spcBef>
                    <a:spcPct val="0"/>
                  </a:spcBef>
                </a:pPr>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400594" y="2787774"/>
                <a:ext cx="5608590" cy="2268252"/>
              </a:xfrm>
              <a:prstGeom prst="rect">
                <a:avLst/>
              </a:prstGeom>
              <a:blipFill>
                <a:blip r:embed="rId3"/>
                <a:stretch>
                  <a:fillRect l="-543"/>
                </a:stretch>
              </a:blipFill>
            </p:spPr>
            <p:txBody>
              <a:bodyPr/>
              <a:lstStyle/>
              <a:p>
                <a:r>
                  <a:rPr lang="zh-CN" altLang="en-US">
                    <a:noFill/>
                  </a:rPr>
                  <a:t> </a:t>
                </a:r>
              </a:p>
            </p:txBody>
          </p:sp>
        </mc:Fallback>
      </mc:AlternateContent>
      <p:sp>
        <p:nvSpPr>
          <p:cNvPr id="32" name="Line 3"/>
          <p:cNvSpPr>
            <a:spLocks noChangeShapeType="1"/>
          </p:cNvSpPr>
          <p:nvPr/>
        </p:nvSpPr>
        <p:spPr bwMode="auto">
          <a:xfrm flipV="1">
            <a:off x="3189784" y="296427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33" name="Line 4"/>
          <p:cNvSpPr>
            <a:spLocks noChangeShapeType="1"/>
          </p:cNvSpPr>
          <p:nvPr/>
        </p:nvSpPr>
        <p:spPr bwMode="auto">
          <a:xfrm flipV="1">
            <a:off x="1970584" y="296427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34" name="Line 5"/>
          <p:cNvSpPr>
            <a:spLocks noChangeShapeType="1"/>
          </p:cNvSpPr>
          <p:nvPr/>
        </p:nvSpPr>
        <p:spPr bwMode="auto">
          <a:xfrm flipV="1">
            <a:off x="4866184" y="296427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35" name="Line 6"/>
          <p:cNvSpPr>
            <a:spLocks noChangeShapeType="1"/>
          </p:cNvSpPr>
          <p:nvPr/>
        </p:nvSpPr>
        <p:spPr bwMode="auto">
          <a:xfrm>
            <a:off x="1056184" y="2792823"/>
            <a:ext cx="0" cy="17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36" name="Line 7"/>
          <p:cNvSpPr>
            <a:spLocks noChangeShapeType="1"/>
          </p:cNvSpPr>
          <p:nvPr/>
        </p:nvSpPr>
        <p:spPr bwMode="auto">
          <a:xfrm>
            <a:off x="4637584" y="2792823"/>
            <a:ext cx="0" cy="17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37" name="Line 8"/>
          <p:cNvSpPr>
            <a:spLocks noChangeShapeType="1"/>
          </p:cNvSpPr>
          <p:nvPr/>
        </p:nvSpPr>
        <p:spPr bwMode="auto">
          <a:xfrm>
            <a:off x="5323384" y="2792823"/>
            <a:ext cx="0" cy="17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38" name="Line 9"/>
          <p:cNvSpPr>
            <a:spLocks noChangeShapeType="1"/>
          </p:cNvSpPr>
          <p:nvPr/>
        </p:nvSpPr>
        <p:spPr bwMode="auto">
          <a:xfrm flipV="1">
            <a:off x="3646984" y="296427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39" name="Line 10"/>
          <p:cNvSpPr>
            <a:spLocks noChangeShapeType="1"/>
          </p:cNvSpPr>
          <p:nvPr/>
        </p:nvSpPr>
        <p:spPr bwMode="auto">
          <a:xfrm flipV="1">
            <a:off x="1056184" y="2964273"/>
            <a:ext cx="670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40" name="Text Box 11"/>
          <p:cNvSpPr txBox="1">
            <a:spLocks noChangeArrowheads="1"/>
          </p:cNvSpPr>
          <p:nvPr/>
        </p:nvSpPr>
        <p:spPr bwMode="auto">
          <a:xfrm>
            <a:off x="827584" y="2503930"/>
            <a:ext cx="53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c</a:t>
            </a:r>
            <a:r>
              <a:rPr lang="en-US" altLang="zh-CN" sz="1400" b="0" baseline="-25000" dirty="0">
                <a:latin typeface="Times New Roman" panose="02020603050405020304" pitchFamily="18" charset="0"/>
                <a:cs typeface="Times New Roman" panose="02020603050405020304" pitchFamily="18" charset="0"/>
              </a:rPr>
              <a:t>1</a:t>
            </a:r>
            <a:endParaRPr lang="en-US" altLang="zh-CN" sz="1400" b="0" dirty="0">
              <a:latin typeface="Times New Roman" panose="02020603050405020304" pitchFamily="18" charset="0"/>
              <a:cs typeface="Times New Roman" panose="02020603050405020304" pitchFamily="18" charset="0"/>
            </a:endParaRPr>
          </a:p>
        </p:txBody>
      </p:sp>
      <p:sp>
        <p:nvSpPr>
          <p:cNvPr id="41" name="Line 12"/>
          <p:cNvSpPr>
            <a:spLocks noChangeShapeType="1"/>
          </p:cNvSpPr>
          <p:nvPr/>
        </p:nvSpPr>
        <p:spPr bwMode="auto">
          <a:xfrm flipV="1">
            <a:off x="1056184" y="296427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42" name="Text Box 13"/>
          <p:cNvSpPr txBox="1">
            <a:spLocks noChangeArrowheads="1"/>
          </p:cNvSpPr>
          <p:nvPr/>
        </p:nvSpPr>
        <p:spPr bwMode="auto">
          <a:xfrm>
            <a:off x="903784" y="3357913"/>
            <a:ext cx="45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b</a:t>
            </a:r>
            <a:r>
              <a:rPr lang="en-US" altLang="zh-CN" sz="1400" b="0" baseline="-25000" dirty="0">
                <a:latin typeface="Times New Roman" panose="02020603050405020304" pitchFamily="18" charset="0"/>
                <a:cs typeface="Times New Roman" panose="02020603050405020304" pitchFamily="18" charset="0"/>
              </a:rPr>
              <a:t>1</a:t>
            </a:r>
            <a:endParaRPr lang="en-US" altLang="zh-CN" sz="1400" b="0" dirty="0">
              <a:latin typeface="Times New Roman" panose="02020603050405020304" pitchFamily="18" charset="0"/>
              <a:cs typeface="Times New Roman" panose="02020603050405020304" pitchFamily="18" charset="0"/>
            </a:endParaRPr>
          </a:p>
        </p:txBody>
      </p:sp>
      <p:sp>
        <p:nvSpPr>
          <p:cNvPr id="43" name="Line 14"/>
          <p:cNvSpPr>
            <a:spLocks noChangeShapeType="1"/>
          </p:cNvSpPr>
          <p:nvPr/>
        </p:nvSpPr>
        <p:spPr bwMode="auto">
          <a:xfrm>
            <a:off x="1589584" y="2792823"/>
            <a:ext cx="0" cy="17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44" name="Line 15"/>
          <p:cNvSpPr>
            <a:spLocks noChangeShapeType="1"/>
          </p:cNvSpPr>
          <p:nvPr/>
        </p:nvSpPr>
        <p:spPr bwMode="auto">
          <a:xfrm>
            <a:off x="3646984" y="2792823"/>
            <a:ext cx="0" cy="17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45" name="Text Box 16"/>
          <p:cNvSpPr txBox="1">
            <a:spLocks noChangeArrowheads="1"/>
          </p:cNvSpPr>
          <p:nvPr/>
        </p:nvSpPr>
        <p:spPr bwMode="auto">
          <a:xfrm>
            <a:off x="3418384" y="2503930"/>
            <a:ext cx="53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c</a:t>
            </a:r>
            <a:r>
              <a:rPr lang="en-US" altLang="zh-CN" sz="1400" b="0" baseline="-25000" dirty="0">
                <a:latin typeface="Times New Roman" panose="02020603050405020304" pitchFamily="18" charset="0"/>
                <a:cs typeface="Times New Roman" panose="02020603050405020304" pitchFamily="18" charset="0"/>
              </a:rPr>
              <a:t>3</a:t>
            </a:r>
            <a:endParaRPr lang="en-US" altLang="zh-CN" sz="1400" b="0" dirty="0">
              <a:latin typeface="Times New Roman" panose="02020603050405020304" pitchFamily="18" charset="0"/>
              <a:cs typeface="Times New Roman" panose="02020603050405020304" pitchFamily="18" charset="0"/>
            </a:endParaRPr>
          </a:p>
        </p:txBody>
      </p:sp>
      <p:sp>
        <p:nvSpPr>
          <p:cNvPr id="46" name="Text Box 17"/>
          <p:cNvSpPr txBox="1">
            <a:spLocks noChangeArrowheads="1"/>
          </p:cNvSpPr>
          <p:nvPr/>
        </p:nvSpPr>
        <p:spPr bwMode="auto">
          <a:xfrm>
            <a:off x="4470648" y="2503930"/>
            <a:ext cx="53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c</a:t>
            </a:r>
            <a:r>
              <a:rPr lang="en-US" altLang="zh-CN" sz="1400" b="0" baseline="-25000" dirty="0">
                <a:latin typeface="Times New Roman" panose="02020603050405020304" pitchFamily="18" charset="0"/>
                <a:cs typeface="Times New Roman" panose="02020603050405020304" pitchFamily="18" charset="0"/>
              </a:rPr>
              <a:t>4</a:t>
            </a:r>
            <a:endParaRPr lang="en-US" altLang="zh-CN" sz="1400" b="0" dirty="0">
              <a:latin typeface="Times New Roman" panose="02020603050405020304" pitchFamily="18" charset="0"/>
              <a:cs typeface="Times New Roman" panose="02020603050405020304" pitchFamily="18" charset="0"/>
            </a:endParaRPr>
          </a:p>
        </p:txBody>
      </p:sp>
      <p:sp>
        <p:nvSpPr>
          <p:cNvPr id="47" name="Text Box 18"/>
          <p:cNvSpPr txBox="1">
            <a:spLocks noChangeArrowheads="1"/>
          </p:cNvSpPr>
          <p:nvPr/>
        </p:nvSpPr>
        <p:spPr bwMode="auto">
          <a:xfrm>
            <a:off x="5148064" y="2503930"/>
            <a:ext cx="53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c</a:t>
            </a:r>
            <a:r>
              <a:rPr lang="en-US" altLang="zh-CN" sz="1400" b="0" baseline="-25000" dirty="0">
                <a:latin typeface="Times New Roman" panose="02020603050405020304" pitchFamily="18" charset="0"/>
                <a:cs typeface="Times New Roman" panose="02020603050405020304" pitchFamily="18" charset="0"/>
              </a:rPr>
              <a:t>5</a:t>
            </a:r>
            <a:endParaRPr lang="en-US" altLang="zh-CN" sz="1400" b="0" dirty="0">
              <a:latin typeface="Times New Roman" panose="02020603050405020304" pitchFamily="18" charset="0"/>
              <a:cs typeface="Times New Roman" panose="02020603050405020304" pitchFamily="18" charset="0"/>
            </a:endParaRPr>
          </a:p>
        </p:txBody>
      </p:sp>
      <p:sp>
        <p:nvSpPr>
          <p:cNvPr id="48" name="Text Box 19"/>
          <p:cNvSpPr txBox="1">
            <a:spLocks noChangeArrowheads="1"/>
          </p:cNvSpPr>
          <p:nvPr/>
        </p:nvSpPr>
        <p:spPr bwMode="auto">
          <a:xfrm>
            <a:off x="1437184" y="2503930"/>
            <a:ext cx="53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c</a:t>
            </a:r>
            <a:r>
              <a:rPr lang="en-US" altLang="zh-CN" sz="1400" b="0" baseline="-25000" dirty="0">
                <a:latin typeface="Times New Roman" panose="02020603050405020304" pitchFamily="18" charset="0"/>
                <a:cs typeface="Times New Roman" panose="02020603050405020304" pitchFamily="18" charset="0"/>
              </a:rPr>
              <a:t>2</a:t>
            </a:r>
            <a:endParaRPr lang="en-US" altLang="zh-CN" sz="1400" b="0" dirty="0">
              <a:latin typeface="Times New Roman" panose="02020603050405020304" pitchFamily="18" charset="0"/>
              <a:cs typeface="Times New Roman" panose="02020603050405020304" pitchFamily="18" charset="0"/>
            </a:endParaRPr>
          </a:p>
        </p:txBody>
      </p:sp>
      <p:sp>
        <p:nvSpPr>
          <p:cNvPr id="49" name="Text Box 20"/>
          <p:cNvSpPr txBox="1">
            <a:spLocks noChangeArrowheads="1"/>
          </p:cNvSpPr>
          <p:nvPr/>
        </p:nvSpPr>
        <p:spPr bwMode="auto">
          <a:xfrm>
            <a:off x="1741984" y="3078574"/>
            <a:ext cx="53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e</a:t>
            </a:r>
            <a:r>
              <a:rPr lang="en-US" altLang="zh-CN" sz="1400" b="0" baseline="-25000" dirty="0">
                <a:latin typeface="Times New Roman" panose="02020603050405020304" pitchFamily="18" charset="0"/>
                <a:cs typeface="Times New Roman" panose="02020603050405020304" pitchFamily="18" charset="0"/>
              </a:rPr>
              <a:t>1</a:t>
            </a:r>
            <a:endParaRPr lang="en-US" altLang="zh-CN" sz="1400" b="0" dirty="0">
              <a:latin typeface="Times New Roman" panose="02020603050405020304" pitchFamily="18" charset="0"/>
              <a:cs typeface="Times New Roman" panose="02020603050405020304" pitchFamily="18" charset="0"/>
            </a:endParaRPr>
          </a:p>
        </p:txBody>
      </p:sp>
      <p:sp>
        <p:nvSpPr>
          <p:cNvPr id="50" name="Text Box 21"/>
          <p:cNvSpPr txBox="1">
            <a:spLocks noChangeArrowheads="1"/>
          </p:cNvSpPr>
          <p:nvPr/>
        </p:nvSpPr>
        <p:spPr bwMode="auto">
          <a:xfrm>
            <a:off x="1741984" y="3357913"/>
            <a:ext cx="4537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b</a:t>
            </a:r>
            <a:r>
              <a:rPr lang="en-US" altLang="zh-CN" sz="1400" b="0" baseline="-25000" dirty="0">
                <a:latin typeface="Times New Roman" panose="02020603050405020304" pitchFamily="18" charset="0"/>
                <a:cs typeface="Times New Roman" panose="02020603050405020304" pitchFamily="18" charset="0"/>
              </a:rPr>
              <a:t>2</a:t>
            </a:r>
            <a:endParaRPr lang="en-US" altLang="zh-CN" sz="1400" b="0" dirty="0">
              <a:latin typeface="Times New Roman" panose="02020603050405020304" pitchFamily="18" charset="0"/>
              <a:cs typeface="Times New Roman" panose="02020603050405020304" pitchFamily="18" charset="0"/>
            </a:endParaRPr>
          </a:p>
        </p:txBody>
      </p:sp>
      <p:sp>
        <p:nvSpPr>
          <p:cNvPr id="51" name="Text Box 22"/>
          <p:cNvSpPr txBox="1">
            <a:spLocks noChangeArrowheads="1"/>
          </p:cNvSpPr>
          <p:nvPr/>
        </p:nvSpPr>
        <p:spPr bwMode="auto">
          <a:xfrm>
            <a:off x="2961184" y="3078574"/>
            <a:ext cx="53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e</a:t>
            </a:r>
            <a:r>
              <a:rPr lang="en-US" altLang="zh-CN" sz="1400" b="0" baseline="-25000" dirty="0">
                <a:latin typeface="Times New Roman" panose="02020603050405020304" pitchFamily="18" charset="0"/>
                <a:cs typeface="Times New Roman" panose="02020603050405020304" pitchFamily="18" charset="0"/>
              </a:rPr>
              <a:t>2</a:t>
            </a:r>
            <a:endParaRPr lang="en-US" altLang="zh-CN" sz="1400" b="0" dirty="0">
              <a:latin typeface="Times New Roman" panose="02020603050405020304" pitchFamily="18" charset="0"/>
              <a:cs typeface="Times New Roman" panose="02020603050405020304" pitchFamily="18" charset="0"/>
            </a:endParaRPr>
          </a:p>
        </p:txBody>
      </p:sp>
      <p:sp>
        <p:nvSpPr>
          <p:cNvPr id="52" name="Text Box 23"/>
          <p:cNvSpPr txBox="1">
            <a:spLocks noChangeArrowheads="1"/>
          </p:cNvSpPr>
          <p:nvPr/>
        </p:nvSpPr>
        <p:spPr bwMode="auto">
          <a:xfrm>
            <a:off x="3494584" y="3368026"/>
            <a:ext cx="3844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b</a:t>
            </a:r>
            <a:r>
              <a:rPr lang="en-US" altLang="zh-CN" sz="1400" b="0" baseline="-25000" dirty="0">
                <a:latin typeface="Times New Roman" panose="02020603050405020304" pitchFamily="18" charset="0"/>
                <a:cs typeface="Times New Roman" panose="02020603050405020304" pitchFamily="18" charset="0"/>
              </a:rPr>
              <a:t>3</a:t>
            </a:r>
            <a:endParaRPr lang="en-US" altLang="zh-CN" sz="1400" b="0" dirty="0">
              <a:latin typeface="Times New Roman" panose="02020603050405020304" pitchFamily="18" charset="0"/>
              <a:cs typeface="Times New Roman" panose="02020603050405020304" pitchFamily="18" charset="0"/>
            </a:endParaRPr>
          </a:p>
        </p:txBody>
      </p:sp>
      <p:sp>
        <p:nvSpPr>
          <p:cNvPr id="53" name="Text Box 24"/>
          <p:cNvSpPr txBox="1">
            <a:spLocks noChangeArrowheads="1"/>
          </p:cNvSpPr>
          <p:nvPr/>
        </p:nvSpPr>
        <p:spPr bwMode="auto">
          <a:xfrm>
            <a:off x="4713784" y="3078574"/>
            <a:ext cx="609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e</a:t>
            </a:r>
            <a:r>
              <a:rPr lang="en-US" altLang="zh-CN" sz="1400" b="0" baseline="-25000" dirty="0">
                <a:latin typeface="Times New Roman" panose="02020603050405020304" pitchFamily="18" charset="0"/>
                <a:cs typeface="Times New Roman" panose="02020603050405020304" pitchFamily="18" charset="0"/>
              </a:rPr>
              <a:t>3</a:t>
            </a:r>
            <a:endParaRPr lang="en-US" altLang="zh-CN" sz="1400" b="0" dirty="0">
              <a:latin typeface="Times New Roman" panose="02020603050405020304" pitchFamily="18" charset="0"/>
              <a:cs typeface="Times New Roman" panose="02020603050405020304" pitchFamily="18" charset="0"/>
            </a:endParaRPr>
          </a:p>
        </p:txBody>
      </p:sp>
      <p:sp>
        <p:nvSpPr>
          <p:cNvPr id="54" name="Text Box 25"/>
          <p:cNvSpPr txBox="1">
            <a:spLocks noChangeArrowheads="1"/>
          </p:cNvSpPr>
          <p:nvPr/>
        </p:nvSpPr>
        <p:spPr bwMode="auto">
          <a:xfrm>
            <a:off x="4713784" y="3368026"/>
            <a:ext cx="45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b</a:t>
            </a:r>
            <a:r>
              <a:rPr lang="en-US" altLang="zh-CN" sz="1400" b="0" baseline="-25000" dirty="0">
                <a:latin typeface="Times New Roman" panose="02020603050405020304" pitchFamily="18" charset="0"/>
                <a:cs typeface="Times New Roman" panose="02020603050405020304" pitchFamily="18" charset="0"/>
              </a:rPr>
              <a:t>4</a:t>
            </a:r>
            <a:endParaRPr lang="en-US" altLang="zh-CN" sz="1400" b="0" dirty="0">
              <a:latin typeface="Times New Roman" panose="02020603050405020304" pitchFamily="18" charset="0"/>
              <a:cs typeface="Times New Roman" panose="02020603050405020304" pitchFamily="18" charset="0"/>
            </a:endParaRPr>
          </a:p>
        </p:txBody>
      </p:sp>
      <p:sp>
        <p:nvSpPr>
          <p:cNvPr id="55" name="Line 26"/>
          <p:cNvSpPr>
            <a:spLocks noChangeShapeType="1"/>
          </p:cNvSpPr>
          <p:nvPr/>
        </p:nvSpPr>
        <p:spPr bwMode="auto">
          <a:xfrm flipV="1">
            <a:off x="6009184" y="296427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56" name="Text Box 27"/>
          <p:cNvSpPr txBox="1">
            <a:spLocks noChangeArrowheads="1"/>
          </p:cNvSpPr>
          <p:nvPr/>
        </p:nvSpPr>
        <p:spPr bwMode="auto">
          <a:xfrm>
            <a:off x="5780584" y="3078574"/>
            <a:ext cx="76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e</a:t>
            </a:r>
            <a:r>
              <a:rPr lang="en-US" altLang="zh-CN" sz="1400" b="0" baseline="-25000" dirty="0">
                <a:latin typeface="Times New Roman" panose="02020603050405020304" pitchFamily="18" charset="0"/>
                <a:cs typeface="Times New Roman" panose="02020603050405020304" pitchFamily="18" charset="0"/>
              </a:rPr>
              <a:t>4</a:t>
            </a:r>
            <a:endParaRPr lang="en-US" altLang="zh-CN" sz="1400" b="0" dirty="0">
              <a:latin typeface="Times New Roman" panose="02020603050405020304" pitchFamily="18" charset="0"/>
              <a:cs typeface="Times New Roman" panose="02020603050405020304" pitchFamily="18" charset="0"/>
            </a:endParaRPr>
          </a:p>
        </p:txBody>
      </p:sp>
      <p:sp>
        <p:nvSpPr>
          <p:cNvPr id="57" name="Text Box 28"/>
          <p:cNvSpPr txBox="1">
            <a:spLocks noChangeArrowheads="1"/>
          </p:cNvSpPr>
          <p:nvPr/>
        </p:nvSpPr>
        <p:spPr bwMode="auto">
          <a:xfrm>
            <a:off x="5856784" y="3368026"/>
            <a:ext cx="4434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b</a:t>
            </a:r>
            <a:r>
              <a:rPr lang="en-US" altLang="zh-CN" sz="1400" b="0" baseline="-25000" dirty="0">
                <a:latin typeface="Times New Roman" panose="02020603050405020304" pitchFamily="18" charset="0"/>
                <a:cs typeface="Times New Roman" panose="02020603050405020304" pitchFamily="18" charset="0"/>
              </a:rPr>
              <a:t>5</a:t>
            </a:r>
            <a:endParaRPr lang="en-US" altLang="zh-CN" sz="1400" b="0" dirty="0">
              <a:latin typeface="Times New Roman" panose="02020603050405020304" pitchFamily="18" charset="0"/>
              <a:cs typeface="Times New Roman" panose="02020603050405020304" pitchFamily="18" charset="0"/>
            </a:endParaRPr>
          </a:p>
        </p:txBody>
      </p:sp>
      <p:sp>
        <p:nvSpPr>
          <p:cNvPr id="58" name="Text Box 30"/>
          <p:cNvSpPr txBox="1">
            <a:spLocks noChangeArrowheads="1"/>
          </p:cNvSpPr>
          <p:nvPr/>
        </p:nvSpPr>
        <p:spPr bwMode="auto">
          <a:xfrm>
            <a:off x="7609384" y="3021424"/>
            <a:ext cx="45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b="0" i="1" dirty="0">
                <a:latin typeface="Times New Roman" panose="02020603050405020304" pitchFamily="18" charset="0"/>
                <a:cs typeface="Times New Roman" panose="02020603050405020304" pitchFamily="18" charset="0"/>
              </a:rPr>
              <a:t>t</a:t>
            </a:r>
          </a:p>
        </p:txBody>
      </p:sp>
      <p:sp>
        <p:nvSpPr>
          <p:cNvPr id="60" name="Text Box 29"/>
          <p:cNvSpPr txBox="1">
            <a:spLocks noChangeArrowheads="1"/>
          </p:cNvSpPr>
          <p:nvPr/>
        </p:nvSpPr>
        <p:spPr bwMode="auto">
          <a:xfrm>
            <a:off x="6134755" y="3757050"/>
            <a:ext cx="2209800" cy="181588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600" b="0" dirty="0">
                <a:solidFill>
                  <a:srgbClr val="FF0000"/>
                </a:solidFill>
                <a:latin typeface="微软雅黑" panose="020B0503020204020204" pitchFamily="34" charset="-122"/>
                <a:ea typeface="微软雅黑" panose="020B0503020204020204" pitchFamily="34" charset="-122"/>
              </a:rPr>
              <a:t>建立排队模型：</a:t>
            </a:r>
          </a:p>
          <a:p>
            <a:pPr eaLnBrk="1" hangingPunct="1">
              <a:spcBef>
                <a:spcPct val="50000"/>
              </a:spcBef>
              <a:buClrTx/>
              <a:buSzTx/>
              <a:buFontTx/>
              <a:buNone/>
            </a:pPr>
            <a:r>
              <a:rPr lang="en-US" altLang="zh-CN" sz="1600" dirty="0">
                <a:latin typeface="Times New Roman" panose="02020603050405020304" pitchFamily="18" charset="0"/>
              </a:rPr>
              <a:t> </a:t>
            </a:r>
            <a:r>
              <a:rPr lang="en-US" altLang="zh-CN" sz="1600" i="1" dirty="0">
                <a:latin typeface="Times New Roman" panose="02020603050405020304" pitchFamily="18" charset="0"/>
              </a:rPr>
              <a:t>c</a:t>
            </a:r>
            <a:r>
              <a:rPr lang="en-US" altLang="zh-CN" sz="1600" i="1" baseline="-25000" dirty="0">
                <a:latin typeface="Times New Roman" panose="02020603050405020304" pitchFamily="18" charset="0"/>
              </a:rPr>
              <a:t>i</a:t>
            </a:r>
            <a:r>
              <a:rPr lang="en-US" altLang="zh-CN" sz="1600" dirty="0">
                <a:latin typeface="Times New Roman" panose="02020603050405020304" pitchFamily="18" charset="0"/>
              </a:rPr>
              <a:t>=</a:t>
            </a:r>
            <a:r>
              <a:rPr lang="en-US" altLang="zh-CN" sz="1600" i="1" dirty="0">
                <a:latin typeface="Times New Roman" panose="02020603050405020304" pitchFamily="18" charset="0"/>
              </a:rPr>
              <a:t>c</a:t>
            </a:r>
            <a:r>
              <a:rPr lang="en-US" altLang="zh-CN" sz="1600" i="1" baseline="-25000" dirty="0">
                <a:latin typeface="Times New Roman" panose="02020603050405020304" pitchFamily="18" charset="0"/>
              </a:rPr>
              <a:t>i</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rPr>
              <a:t>+ </a:t>
            </a:r>
            <a:r>
              <a:rPr lang="en-US" altLang="zh-CN" sz="1600" i="1" dirty="0">
                <a:latin typeface="Times New Roman" panose="02020603050405020304" pitchFamily="18" charset="0"/>
              </a:rPr>
              <a:t>x</a:t>
            </a:r>
            <a:r>
              <a:rPr lang="en-US" altLang="zh-CN" sz="1600" i="1" baseline="-25000" dirty="0">
                <a:latin typeface="Times New Roman" panose="02020603050405020304" pitchFamily="18" charset="0"/>
              </a:rPr>
              <a:t>i</a:t>
            </a:r>
          </a:p>
          <a:p>
            <a:pPr eaLnBrk="1" hangingPunct="1">
              <a:spcBef>
                <a:spcPct val="50000"/>
              </a:spcBef>
              <a:buClrTx/>
              <a:buSzTx/>
              <a:buFontTx/>
              <a:buNone/>
            </a:pPr>
            <a:r>
              <a:rPr lang="en-US" altLang="zh-CN" sz="1600" dirty="0">
                <a:latin typeface="Times New Roman" panose="02020603050405020304" pitchFamily="18" charset="0"/>
              </a:rPr>
              <a:t> </a:t>
            </a:r>
            <a:r>
              <a:rPr lang="en-US" altLang="zh-CN" sz="1600" i="1" dirty="0">
                <a:latin typeface="Times New Roman" panose="02020603050405020304" pitchFamily="18" charset="0"/>
              </a:rPr>
              <a:t>b</a:t>
            </a:r>
            <a:r>
              <a:rPr lang="en-US" altLang="zh-CN" sz="1600" b="0" i="1" baseline="-25000" dirty="0">
                <a:latin typeface="Times New Roman" panose="02020603050405020304" pitchFamily="18" charset="0"/>
              </a:rPr>
              <a:t>i</a:t>
            </a:r>
            <a:r>
              <a:rPr lang="en-US" altLang="zh-CN" sz="1600" dirty="0">
                <a:latin typeface="Times New Roman" panose="02020603050405020304" pitchFamily="18" charset="0"/>
              </a:rPr>
              <a:t>=max(</a:t>
            </a:r>
            <a:r>
              <a:rPr lang="en-US" altLang="zh-CN" sz="1600" i="1" dirty="0">
                <a:latin typeface="Times New Roman" panose="02020603050405020304" pitchFamily="18" charset="0"/>
              </a:rPr>
              <a:t>c</a:t>
            </a:r>
            <a:r>
              <a:rPr lang="en-US" altLang="zh-CN" sz="1600" i="1" baseline="-25000" dirty="0">
                <a:latin typeface="Times New Roman" panose="02020603050405020304" pitchFamily="18" charset="0"/>
              </a:rPr>
              <a:t>i</a:t>
            </a:r>
            <a:r>
              <a:rPr lang="en-US" altLang="zh-CN" sz="1600" dirty="0">
                <a:latin typeface="Times New Roman" panose="02020603050405020304" pitchFamily="18" charset="0"/>
              </a:rPr>
              <a:t>,</a:t>
            </a:r>
            <a:r>
              <a:rPr lang="en-US" altLang="zh-CN" sz="1600" i="1" dirty="0">
                <a:latin typeface="Times New Roman" panose="02020603050405020304" pitchFamily="18" charset="0"/>
              </a:rPr>
              <a:t>e</a:t>
            </a:r>
            <a:r>
              <a:rPr lang="en-US" altLang="zh-CN" sz="1600" i="1" baseline="-25000" dirty="0">
                <a:latin typeface="Times New Roman" panose="02020603050405020304" pitchFamily="18" charset="0"/>
              </a:rPr>
              <a:t>i</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rPr>
              <a:t>) </a:t>
            </a:r>
          </a:p>
          <a:p>
            <a:pPr eaLnBrk="1" hangingPunct="1">
              <a:spcBef>
                <a:spcPct val="50000"/>
              </a:spcBef>
              <a:buClrTx/>
              <a:buSzTx/>
              <a:buFontTx/>
              <a:buNone/>
            </a:pPr>
            <a:r>
              <a:rPr lang="en-US" altLang="zh-CN" sz="1600" dirty="0">
                <a:latin typeface="Times New Roman" panose="02020603050405020304" pitchFamily="18" charset="0"/>
              </a:rPr>
              <a:t> </a:t>
            </a:r>
            <a:r>
              <a:rPr lang="en-US" altLang="zh-CN" sz="1600" i="1" dirty="0" err="1">
                <a:latin typeface="Times New Roman" panose="02020603050405020304" pitchFamily="18" charset="0"/>
              </a:rPr>
              <a:t>e</a:t>
            </a:r>
            <a:r>
              <a:rPr lang="en-US" altLang="zh-CN" sz="1600" i="1" baseline="-25000" dirty="0" err="1">
                <a:latin typeface="Times New Roman" panose="02020603050405020304" pitchFamily="18" charset="0"/>
              </a:rPr>
              <a:t>i</a:t>
            </a:r>
            <a:r>
              <a:rPr lang="en-US" altLang="zh-CN" sz="1600" dirty="0">
                <a:latin typeface="Times New Roman" panose="02020603050405020304" pitchFamily="18" charset="0"/>
              </a:rPr>
              <a:t>=</a:t>
            </a:r>
            <a:r>
              <a:rPr lang="en-US" altLang="zh-CN" sz="1600" i="1" dirty="0" err="1">
                <a:latin typeface="Times New Roman" panose="02020603050405020304" pitchFamily="18" charset="0"/>
              </a:rPr>
              <a:t>b</a:t>
            </a:r>
            <a:r>
              <a:rPr lang="en-US" altLang="zh-CN" sz="1600" i="1" baseline="-25000" dirty="0" err="1">
                <a:latin typeface="Times New Roman" panose="02020603050405020304" pitchFamily="18" charset="0"/>
              </a:rPr>
              <a:t>i</a:t>
            </a:r>
            <a:r>
              <a:rPr lang="en-US" altLang="zh-CN" sz="1600" dirty="0" err="1">
                <a:latin typeface="Times New Roman" panose="02020603050405020304" pitchFamily="18" charset="0"/>
              </a:rPr>
              <a:t>+</a:t>
            </a:r>
            <a:r>
              <a:rPr lang="en-US" altLang="zh-CN" sz="1600" i="1" dirty="0" err="1">
                <a:latin typeface="Times New Roman" panose="02020603050405020304" pitchFamily="18" charset="0"/>
              </a:rPr>
              <a:t>y</a:t>
            </a:r>
            <a:r>
              <a:rPr lang="en-US" altLang="zh-CN" sz="1600" i="1" baseline="-25000" dirty="0" err="1">
                <a:latin typeface="Times New Roman" panose="02020603050405020304" pitchFamily="18" charset="0"/>
              </a:rPr>
              <a:t>i</a:t>
            </a:r>
            <a:endParaRPr lang="en-US" altLang="zh-CN" sz="1600" i="1" baseline="-25000" dirty="0">
              <a:latin typeface="Times New Roman" panose="02020603050405020304" pitchFamily="18" charset="0"/>
            </a:endParaRPr>
          </a:p>
          <a:p>
            <a:pPr eaLnBrk="1" hangingPunct="1">
              <a:spcBef>
                <a:spcPct val="50000"/>
              </a:spcBef>
              <a:buClrTx/>
              <a:buSzTx/>
              <a:buFontTx/>
              <a:buNone/>
            </a:pPr>
            <a:r>
              <a:rPr lang="en-US" altLang="zh-CN" sz="1600" dirty="0">
                <a:latin typeface="Times New Roman" panose="02020603050405020304" pitchFamily="18" charset="0"/>
              </a:rPr>
              <a:t> </a:t>
            </a:r>
            <a:r>
              <a:rPr lang="en-US" altLang="zh-CN" sz="1600" i="1" dirty="0" err="1">
                <a:latin typeface="Times New Roman" panose="02020603050405020304" pitchFamily="18" charset="0"/>
              </a:rPr>
              <a:t>w</a:t>
            </a:r>
            <a:r>
              <a:rPr lang="en-US" altLang="zh-CN" sz="1600" i="1" baseline="-25000" dirty="0" err="1">
                <a:latin typeface="Times New Roman" panose="02020603050405020304" pitchFamily="18" charset="0"/>
              </a:rPr>
              <a:t>i</a:t>
            </a:r>
            <a:r>
              <a:rPr lang="en-US" altLang="zh-CN" sz="1600" dirty="0">
                <a:latin typeface="Times New Roman" panose="02020603050405020304" pitchFamily="18" charset="0"/>
              </a:rPr>
              <a:t>=</a:t>
            </a:r>
            <a:r>
              <a:rPr lang="en-US" altLang="zh-CN" sz="1600" i="1" dirty="0">
                <a:latin typeface="Times New Roman" panose="02020603050405020304" pitchFamily="18" charset="0"/>
              </a:rPr>
              <a:t>b</a:t>
            </a:r>
            <a:r>
              <a:rPr lang="en-US" altLang="zh-CN" sz="1600" i="1" baseline="-25000" dirty="0">
                <a:latin typeface="Times New Roman" panose="02020603050405020304" pitchFamily="18" charset="0"/>
              </a:rPr>
              <a:t>i</a:t>
            </a:r>
            <a:r>
              <a:rPr lang="en-US" altLang="zh-CN" sz="1600" dirty="0">
                <a:latin typeface="Times New Roman" panose="02020603050405020304" pitchFamily="18" charset="0"/>
              </a:rPr>
              <a:t>-</a:t>
            </a:r>
            <a:r>
              <a:rPr lang="en-US" altLang="zh-CN" sz="1600" i="1" dirty="0">
                <a:latin typeface="Times New Roman" panose="02020603050405020304" pitchFamily="18" charset="0"/>
              </a:rPr>
              <a:t>c</a:t>
            </a:r>
            <a:r>
              <a:rPr lang="en-US" altLang="zh-CN" sz="1600" i="1" baseline="-25000" dirty="0">
                <a:latin typeface="Times New Roman" panose="02020603050405020304" pitchFamily="18" charset="0"/>
              </a:rPr>
              <a:t>i</a:t>
            </a:r>
            <a:endParaRPr lang="zh-CN" altLang="en-US" sz="1600" i="1" baseline="-25000" dirty="0">
              <a:latin typeface="Times New Roman" panose="02020603050405020304" pitchFamily="18" charset="0"/>
            </a:endParaRPr>
          </a:p>
        </p:txBody>
      </p:sp>
    </p:spTree>
    <p:extLst>
      <p:ext uri="{BB962C8B-B14F-4D97-AF65-F5344CB8AC3E}">
        <p14:creationId xmlns:p14="http://schemas.microsoft.com/office/powerpoint/2010/main" val="343115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4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5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iterate type="lt">
                                    <p:tmPct val="100000"/>
                                  </p:iterate>
                                  <p:childTnLst>
                                    <p:set>
                                      <p:cBhvr>
                                        <p:cTn id="103" dur="1" fill="hold">
                                          <p:stCondLst>
                                            <p:cond delay="0"/>
                                          </p:stCondLst>
                                        </p:cTn>
                                        <p:tgtEl>
                                          <p:spTgt spid="60"/>
                                        </p:tgtEl>
                                        <p:attrNameLst>
                                          <p:attrName>style.visibility</p:attrName>
                                        </p:attrNameLst>
                                      </p:cBhvr>
                                      <p:to>
                                        <p:strVal val="visible"/>
                                      </p:to>
                                    </p:set>
                                    <p:animEffect transition="in" filter="wipe(left)">
                                      <p:cBhvr>
                                        <p:cTn id="104" dur="75"/>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animBg="1"/>
      <p:bldP spid="33" grpId="0" animBg="1"/>
      <p:bldP spid="34" grpId="0" animBg="1"/>
      <p:bldP spid="35" grpId="0" animBg="1"/>
      <p:bldP spid="36" grpId="0" animBg="1"/>
      <p:bldP spid="37" grpId="0" animBg="1"/>
      <p:bldP spid="38" grpId="0" animBg="1"/>
      <p:bldP spid="39" grpId="0" animBg="1"/>
      <p:bldP spid="40" grpId="0"/>
      <p:bldP spid="41" grpId="0" animBg="1"/>
      <p:bldP spid="42" grpId="0"/>
      <p:bldP spid="43" grpId="0" animBg="1"/>
      <p:bldP spid="44" grpId="0" animBg="1"/>
      <p:bldP spid="45" grpId="0"/>
      <p:bldP spid="46" grpId="0"/>
      <p:bldP spid="47" grpId="0"/>
      <p:bldP spid="48" grpId="0"/>
      <p:bldP spid="49" grpId="0"/>
      <p:bldP spid="50" grpId="0"/>
      <p:bldP spid="51" grpId="0"/>
      <p:bldP spid="52" grpId="0"/>
      <p:bldP spid="53" grpId="0"/>
      <p:bldP spid="54" grpId="0"/>
      <p:bldP spid="55" grpId="0" animBg="1"/>
      <p:bldP spid="56" grpId="0"/>
      <p:bldP spid="57" grpId="0"/>
      <p:bldP spid="58" grpId="0"/>
      <p:bldP spid="60"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排队系统的计算机模拟</a:t>
            </a:r>
            <a:endParaRPr lang="zh-CN" altLang="en-US" dirty="0"/>
          </a:p>
        </p:txBody>
      </p:sp>
      <p:sp>
        <p:nvSpPr>
          <p:cNvPr id="6" name="Rectangle 4"/>
          <p:cNvSpPr>
            <a:spLocks noChangeArrowheads="1"/>
          </p:cNvSpPr>
          <p:nvPr/>
        </p:nvSpPr>
        <p:spPr bwMode="auto">
          <a:xfrm>
            <a:off x="1322512" y="1595438"/>
            <a:ext cx="29718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初始化：令</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7" name="Line 5"/>
          <p:cNvSpPr>
            <a:spLocks noChangeShapeType="1"/>
          </p:cNvSpPr>
          <p:nvPr/>
        </p:nvSpPr>
        <p:spPr bwMode="auto">
          <a:xfrm>
            <a:off x="2770312" y="1824038"/>
            <a:ext cx="0" cy="139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Rectangle 6"/>
          <p:cNvSpPr>
            <a:spLocks noChangeArrowheads="1"/>
          </p:cNvSpPr>
          <p:nvPr/>
        </p:nvSpPr>
        <p:spPr bwMode="auto">
          <a:xfrm>
            <a:off x="1003548" y="1974123"/>
            <a:ext cx="4000500" cy="2857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产生间隔时间随机数 </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200" b="0"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参数为</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的指数分布   </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Line 7"/>
          <p:cNvSpPr>
            <a:spLocks noChangeShapeType="1"/>
          </p:cNvSpPr>
          <p:nvPr/>
        </p:nvSpPr>
        <p:spPr bwMode="auto">
          <a:xfrm>
            <a:off x="2770312" y="2281350"/>
            <a:ext cx="0" cy="2284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Rectangle 8"/>
          <p:cNvSpPr>
            <a:spLocks noChangeArrowheads="1"/>
          </p:cNvSpPr>
          <p:nvPr/>
        </p:nvSpPr>
        <p:spPr bwMode="auto">
          <a:xfrm>
            <a:off x="1033264" y="2509839"/>
            <a:ext cx="3538736" cy="2857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产生服务时间随机数 </a:t>
            </a:r>
            <a:r>
              <a:rPr lang="en-US" altLang="zh-CN" sz="1200" b="0" i="1"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1200" b="0" i="1" baseline="-25000"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~[4,15]</a:t>
            </a: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的均匀分布   </a:t>
            </a:r>
            <a:r>
              <a:rPr lang="en-US" altLang="zh-CN" sz="1200" b="0" i="1"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200" b="0" i="1" baseline="-25000"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1200" b="0" i="1" baseline="-25000"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1200" b="0" i="1" baseline="-25000"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endPar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Line 9"/>
          <p:cNvSpPr>
            <a:spLocks noChangeShapeType="1"/>
          </p:cNvSpPr>
          <p:nvPr/>
        </p:nvSpPr>
        <p:spPr bwMode="auto">
          <a:xfrm>
            <a:off x="2770312" y="2857500"/>
            <a:ext cx="0" cy="2114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Rectangle 10"/>
          <p:cNvSpPr>
            <a:spLocks noChangeArrowheads="1"/>
          </p:cNvSpPr>
          <p:nvPr/>
        </p:nvSpPr>
        <p:spPr bwMode="auto">
          <a:xfrm>
            <a:off x="1403648" y="3056384"/>
            <a:ext cx="27432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累计等待时间：</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1200" b="0"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1200" b="0" i="1" baseline="-25000"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1200" b="0" i="1" baseline="-25000"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endPar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Line 11"/>
          <p:cNvSpPr>
            <a:spLocks noChangeShapeType="1"/>
          </p:cNvSpPr>
          <p:nvPr/>
        </p:nvSpPr>
        <p:spPr bwMode="auto">
          <a:xfrm>
            <a:off x="2770312" y="3314700"/>
            <a:ext cx="0" cy="114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Rectangle 12"/>
          <p:cNvSpPr>
            <a:spLocks noChangeArrowheads="1"/>
          </p:cNvSpPr>
          <p:nvPr/>
        </p:nvSpPr>
        <p:spPr bwMode="auto">
          <a:xfrm>
            <a:off x="1322512" y="3444999"/>
            <a:ext cx="2914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准备下一次服务：</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15" name="Line 13"/>
          <p:cNvSpPr>
            <a:spLocks noChangeShapeType="1"/>
          </p:cNvSpPr>
          <p:nvPr/>
        </p:nvSpPr>
        <p:spPr bwMode="auto">
          <a:xfrm>
            <a:off x="2770312" y="3689598"/>
            <a:ext cx="0" cy="17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Rectangle 14"/>
          <p:cNvSpPr>
            <a:spLocks noChangeArrowheads="1"/>
          </p:cNvSpPr>
          <p:nvPr/>
        </p:nvSpPr>
        <p:spPr bwMode="auto">
          <a:xfrm>
            <a:off x="827584" y="3882523"/>
            <a:ext cx="3901380" cy="3516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产生间隔时间随机数</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参数为</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的指数分布   </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1200" b="0"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Line 15"/>
          <p:cNvSpPr>
            <a:spLocks noChangeShapeType="1"/>
          </p:cNvSpPr>
          <p:nvPr/>
        </p:nvSpPr>
        <p:spPr bwMode="auto">
          <a:xfrm>
            <a:off x="2770312" y="4250804"/>
            <a:ext cx="0" cy="114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Rectangle 16"/>
          <p:cNvSpPr>
            <a:spLocks noChangeArrowheads="1"/>
          </p:cNvSpPr>
          <p:nvPr/>
        </p:nvSpPr>
        <p:spPr bwMode="auto">
          <a:xfrm>
            <a:off x="1246312" y="4395788"/>
            <a:ext cx="34290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确定开始服务时间：</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=max(</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9" name="Line 17"/>
          <p:cNvSpPr>
            <a:spLocks noChangeShapeType="1"/>
          </p:cNvSpPr>
          <p:nvPr/>
        </p:nvSpPr>
        <p:spPr bwMode="auto">
          <a:xfrm>
            <a:off x="2770312" y="4624388"/>
            <a:ext cx="0" cy="114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AutoShape 18"/>
          <p:cNvSpPr>
            <a:spLocks noChangeArrowheads="1"/>
          </p:cNvSpPr>
          <p:nvPr/>
        </p:nvSpPr>
        <p:spPr bwMode="auto">
          <a:xfrm>
            <a:off x="1932112" y="4738688"/>
            <a:ext cx="1676400" cy="4572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1200" b="0" i="1" baseline="-25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480?</a:t>
            </a:r>
          </a:p>
        </p:txBody>
      </p:sp>
      <p:sp>
        <p:nvSpPr>
          <p:cNvPr id="21" name="Line 19"/>
          <p:cNvSpPr>
            <a:spLocks noChangeShapeType="1"/>
          </p:cNvSpPr>
          <p:nvPr/>
        </p:nvSpPr>
        <p:spPr bwMode="auto">
          <a:xfrm flipH="1">
            <a:off x="865312" y="4967288"/>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Line 20"/>
          <p:cNvSpPr>
            <a:spLocks noChangeShapeType="1"/>
          </p:cNvSpPr>
          <p:nvPr/>
        </p:nvSpPr>
        <p:spPr bwMode="auto">
          <a:xfrm>
            <a:off x="3608512" y="4967288"/>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Line 21"/>
          <p:cNvSpPr>
            <a:spLocks noChangeShapeType="1"/>
          </p:cNvSpPr>
          <p:nvPr/>
        </p:nvSpPr>
        <p:spPr bwMode="auto">
          <a:xfrm flipV="1">
            <a:off x="5894512" y="2348880"/>
            <a:ext cx="0" cy="2618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Line 22"/>
          <p:cNvSpPr>
            <a:spLocks noChangeShapeType="1"/>
          </p:cNvSpPr>
          <p:nvPr/>
        </p:nvSpPr>
        <p:spPr bwMode="auto">
          <a:xfrm>
            <a:off x="2771800" y="2348880"/>
            <a:ext cx="3124200" cy="0"/>
          </a:xfrm>
          <a:prstGeom prst="line">
            <a:avLst/>
          </a:prstGeom>
          <a:noFill/>
          <a:ln w="9525">
            <a:solidFill>
              <a:schemeClr val="tx1"/>
            </a:solidFill>
            <a:round/>
            <a:headEnd type="triangle"/>
            <a:tailEn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Text Box 23"/>
          <p:cNvSpPr txBox="1">
            <a:spLocks noChangeArrowheads="1"/>
          </p:cNvSpPr>
          <p:nvPr/>
        </p:nvSpPr>
        <p:spPr bwMode="auto">
          <a:xfrm>
            <a:off x="1627312" y="4738689"/>
            <a:ext cx="2952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Y</a:t>
            </a:r>
          </a:p>
        </p:txBody>
      </p:sp>
      <p:sp>
        <p:nvSpPr>
          <p:cNvPr id="26" name="Text Box 24"/>
          <p:cNvSpPr txBox="1">
            <a:spLocks noChangeArrowheads="1"/>
          </p:cNvSpPr>
          <p:nvPr/>
        </p:nvSpPr>
        <p:spPr bwMode="auto">
          <a:xfrm>
            <a:off x="3608512" y="4738689"/>
            <a:ext cx="2952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N</a:t>
            </a:r>
          </a:p>
        </p:txBody>
      </p:sp>
      <p:sp>
        <p:nvSpPr>
          <p:cNvPr id="27" name="Line 25"/>
          <p:cNvSpPr>
            <a:spLocks noChangeShapeType="1"/>
          </p:cNvSpPr>
          <p:nvPr/>
        </p:nvSpPr>
        <p:spPr bwMode="auto">
          <a:xfrm>
            <a:off x="865312" y="4967288"/>
            <a:ext cx="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Rectangle 26"/>
          <p:cNvSpPr>
            <a:spLocks noChangeArrowheads="1"/>
          </p:cNvSpPr>
          <p:nvPr/>
        </p:nvSpPr>
        <p:spPr bwMode="auto">
          <a:xfrm>
            <a:off x="179512" y="5310188"/>
            <a:ext cx="1219200" cy="285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p>
        </p:txBody>
      </p:sp>
      <p:sp>
        <p:nvSpPr>
          <p:cNvPr id="29" name="Line 27"/>
          <p:cNvSpPr>
            <a:spLocks noChangeShapeType="1"/>
          </p:cNvSpPr>
          <p:nvPr/>
        </p:nvSpPr>
        <p:spPr bwMode="auto">
          <a:xfrm>
            <a:off x="1398712" y="548163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Rectangle 28"/>
          <p:cNvSpPr>
            <a:spLocks noChangeArrowheads="1"/>
          </p:cNvSpPr>
          <p:nvPr/>
        </p:nvSpPr>
        <p:spPr bwMode="auto">
          <a:xfrm>
            <a:off x="1703512" y="5253038"/>
            <a:ext cx="3429000"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输出结果：完成服务个数：</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a:t>
            </a:r>
          </a:p>
          <a:p>
            <a:pPr eaLnBrk="1" hangingPunct="1">
              <a:spcBef>
                <a:spcPct val="0"/>
              </a:spcBef>
              <a:buClrTx/>
              <a:buSzTx/>
              <a:buFontTx/>
              <a:buNone/>
            </a:pPr>
            <a:r>
              <a:rPr lang="en-US" altLang="zh-CN"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b="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平均等待时间：</a:t>
            </a:r>
            <a:r>
              <a:rPr lang="en-US" altLang="zh-CN" sz="1200" b="0" i="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a:t>
            </a:r>
          </a:p>
        </p:txBody>
      </p:sp>
      <p:sp>
        <p:nvSpPr>
          <p:cNvPr id="31" name="Line 29"/>
          <p:cNvSpPr>
            <a:spLocks noChangeShapeType="1"/>
          </p:cNvSpPr>
          <p:nvPr/>
        </p:nvSpPr>
        <p:spPr bwMode="auto">
          <a:xfrm>
            <a:off x="5132512" y="54816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20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Rectangle 30"/>
          <p:cNvSpPr>
            <a:spLocks noChangeArrowheads="1"/>
          </p:cNvSpPr>
          <p:nvPr/>
        </p:nvSpPr>
        <p:spPr bwMode="auto">
          <a:xfrm>
            <a:off x="5284912" y="5367338"/>
            <a:ext cx="4572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200" b="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停止</a:t>
            </a:r>
          </a:p>
        </p:txBody>
      </p:sp>
      <p:sp>
        <p:nvSpPr>
          <p:cNvPr id="37" name="文本框 36"/>
          <p:cNvSpPr txBox="1"/>
          <p:nvPr/>
        </p:nvSpPr>
        <p:spPr>
          <a:xfrm>
            <a:off x="6283662" y="2413391"/>
            <a:ext cx="2574503" cy="412421"/>
          </a:xfrm>
          <a:prstGeom prst="rect">
            <a:avLst/>
          </a:prstGeom>
          <a:solidFill>
            <a:schemeClr val="accent3">
              <a:lumMod val="40000"/>
              <a:lumOff val="60000"/>
            </a:schemeClr>
          </a:solidFill>
          <a:ln w="12700">
            <a:solidFill>
              <a:srgbClr val="0000FF"/>
            </a:solidFill>
          </a:ln>
        </p:spPr>
        <p:txBody>
          <a:bodyPr wrap="square" rtlCol="0">
            <a:spAutoFit/>
          </a:bodyPr>
          <a:lstStyle/>
          <a:p>
            <a:pPr>
              <a:lnSpc>
                <a:spcPct val="13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模拟</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日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simu1</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文本框 37"/>
          <p:cNvSpPr txBox="1"/>
          <p:nvPr/>
        </p:nvSpPr>
        <p:spPr>
          <a:xfrm>
            <a:off x="6283662" y="3768439"/>
            <a:ext cx="2574503" cy="412421"/>
          </a:xfrm>
          <a:prstGeom prst="rect">
            <a:avLst/>
          </a:prstGeom>
          <a:solidFill>
            <a:schemeClr val="accent3">
              <a:lumMod val="40000"/>
              <a:lumOff val="60000"/>
            </a:schemeClr>
          </a:solidFill>
          <a:ln w="12700">
            <a:solidFill>
              <a:srgbClr val="0000FF"/>
            </a:solidFill>
          </a:ln>
        </p:spPr>
        <p:txBody>
          <a:bodyPr wrap="square" rtlCol="0">
            <a:spAutoFit/>
          </a:bodyPr>
          <a:lstStyle/>
          <a:p>
            <a:pPr>
              <a:lnSpc>
                <a:spcPct val="13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模拟</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日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simu2</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392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animBg="1"/>
      <p:bldP spid="28" grpId="0" animBg="1"/>
      <p:bldP spid="29" grpId="0" animBg="1"/>
      <p:bldP spid="30" grpId="0" animBg="1"/>
      <p:bldP spid="31" grpId="0" animBg="1"/>
      <p:bldP spid="32" grpId="0" animBg="1"/>
      <p:bldP spid="37" grpId="0" animBg="1"/>
      <p:bldP spid="3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排队系统的计算机模拟</a:t>
            </a:r>
          </a:p>
        </p:txBody>
      </p:sp>
      <p:sp>
        <p:nvSpPr>
          <p:cNvPr id="5" name="Text Box 5"/>
          <p:cNvSpPr txBox="1">
            <a:spLocks noChangeArrowheads="1"/>
          </p:cNvSpPr>
          <p:nvPr/>
        </p:nvSpPr>
        <p:spPr bwMode="auto">
          <a:xfrm>
            <a:off x="179512" y="1628800"/>
            <a:ext cx="4493538" cy="4278094"/>
          </a:xfrm>
          <a:prstGeom prst="rect">
            <a:avLst/>
          </a:prstGeom>
          <a:noFill/>
          <a:ln w="127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solidFill>
                  <a:srgbClr val="0033CC"/>
                </a:solidFill>
                <a:latin typeface="Times New Roman" panose="02020603050405020304" pitchFamily="18" charset="0"/>
              </a:rPr>
              <a:t>function</a:t>
            </a:r>
            <a:r>
              <a:rPr lang="en-US" altLang="zh-CN" sz="1600" dirty="0">
                <a:latin typeface="Times New Roman" panose="02020603050405020304" pitchFamily="18" charset="0"/>
              </a:rPr>
              <a:t> [</a:t>
            </a:r>
            <a:r>
              <a:rPr lang="en-US" altLang="zh-CN" sz="1600" dirty="0" err="1">
                <a:latin typeface="Times New Roman" panose="02020603050405020304" pitchFamily="18" charset="0"/>
              </a:rPr>
              <a:t>i,t</a:t>
            </a:r>
            <a:r>
              <a:rPr lang="en-US" altLang="zh-CN" sz="1600" dirty="0">
                <a:latin typeface="Times New Roman" panose="02020603050405020304" pitchFamily="18" charset="0"/>
              </a:rPr>
              <a:t>]=</a:t>
            </a:r>
            <a:r>
              <a:rPr lang="en-US" altLang="zh-CN" sz="1600" dirty="0">
                <a:solidFill>
                  <a:srgbClr val="FF0000"/>
                </a:solidFill>
                <a:latin typeface="Times New Roman" panose="02020603050405020304" pitchFamily="18" charset="0"/>
              </a:rPr>
              <a:t>simu1</a:t>
            </a:r>
          </a:p>
          <a:p>
            <a:pPr eaLnBrk="1" hangingPunct="1">
              <a:spcBef>
                <a:spcPct val="0"/>
              </a:spcBef>
              <a:buClrTx/>
              <a:buSzTx/>
              <a:buFontTx/>
              <a:buNone/>
            </a:pPr>
            <a:r>
              <a:rPr lang="en-US" altLang="zh-CN" sz="1600" dirty="0">
                <a:latin typeface="Times New Roman" panose="02020603050405020304" pitchFamily="18" charset="0"/>
              </a:rPr>
              <a:t>i=1;e=0;w=0;</a:t>
            </a:r>
          </a:p>
          <a:p>
            <a:pPr eaLnBrk="1" hangingPunct="1">
              <a:spcBef>
                <a:spcPct val="0"/>
              </a:spcBef>
              <a:buClrTx/>
              <a:buSzTx/>
              <a:buFontTx/>
              <a:buNone/>
            </a:pPr>
            <a:r>
              <a:rPr lang="en-US" altLang="zh-CN" sz="1600" dirty="0">
                <a:solidFill>
                  <a:srgbClr val="0000FF"/>
                </a:solidFill>
                <a:latin typeface="Times New Roman" panose="02020603050405020304" pitchFamily="18" charset="0"/>
              </a:rPr>
              <a:t>x(i)=random('exp',10);</a:t>
            </a:r>
          </a:p>
          <a:p>
            <a:pPr eaLnBrk="1" hangingPunct="1">
              <a:spcBef>
                <a:spcPct val="0"/>
              </a:spcBef>
              <a:buClrTx/>
              <a:buSzTx/>
              <a:buFontTx/>
              <a:buNone/>
            </a:pPr>
            <a:r>
              <a:rPr lang="en-US" altLang="zh-CN" sz="1600" dirty="0">
                <a:latin typeface="Times New Roman" panose="02020603050405020304" pitchFamily="18" charset="0"/>
              </a:rPr>
              <a:t>c(i)=x(i);b(i)=x(i);</a:t>
            </a:r>
          </a:p>
          <a:p>
            <a:pPr eaLnBrk="1" hangingPunct="1">
              <a:spcBef>
                <a:spcPct val="0"/>
              </a:spcBef>
              <a:buClrTx/>
              <a:buSzTx/>
              <a:buFontTx/>
              <a:buNone/>
            </a:pPr>
            <a:r>
              <a:rPr lang="en-US" altLang="zh-CN" sz="1600" dirty="0">
                <a:latin typeface="Times New Roman" panose="02020603050405020304" pitchFamily="18" charset="0"/>
              </a:rPr>
              <a:t>while(b(i)&lt;=480)</a:t>
            </a:r>
          </a:p>
          <a:p>
            <a:pPr eaLnBrk="1" hangingPunct="1">
              <a:spcBef>
                <a:spcPct val="0"/>
              </a:spcBef>
              <a:buClrTx/>
              <a:buSzTx/>
              <a:buFontTx/>
              <a:buNone/>
            </a:pPr>
            <a:r>
              <a:rPr lang="en-US" altLang="zh-CN" sz="1600" dirty="0">
                <a:latin typeface="Times New Roman" panose="02020603050405020304" pitchFamily="18" charset="0"/>
              </a:rPr>
              <a:t>   </a:t>
            </a:r>
            <a:r>
              <a:rPr lang="en-US" altLang="zh-CN" sz="1600" dirty="0">
                <a:solidFill>
                  <a:srgbClr val="0000FF"/>
                </a:solidFill>
                <a:latin typeface="Times New Roman" panose="02020603050405020304" pitchFamily="18" charset="0"/>
              </a:rPr>
              <a:t>y(i)=11*rand(1)+4</a:t>
            </a:r>
            <a:r>
              <a:rPr lang="en-US" altLang="zh-CN" sz="1600" dirty="0">
                <a:latin typeface="Times New Roman" panose="02020603050405020304" pitchFamily="18" charset="0"/>
              </a:rPr>
              <a:t>;</a:t>
            </a:r>
          </a:p>
          <a:p>
            <a:pPr eaLnBrk="1" hangingPunct="1">
              <a:spcBef>
                <a:spcPct val="0"/>
              </a:spcBef>
              <a:buClrTx/>
              <a:buSzTx/>
              <a:buFontTx/>
              <a:buNone/>
            </a:pPr>
            <a:r>
              <a:rPr lang="en-US" altLang="zh-CN" sz="1600" dirty="0">
                <a:solidFill>
                  <a:srgbClr val="FF0000"/>
                </a:solidFill>
                <a:latin typeface="Times New Roman" panose="02020603050405020304" pitchFamily="18" charset="0"/>
              </a:rPr>
              <a:t>   e(i)=b(i)+y(i);</a:t>
            </a:r>
          </a:p>
          <a:p>
            <a:pPr eaLnBrk="1" hangingPunct="1">
              <a:spcBef>
                <a:spcPct val="0"/>
              </a:spcBef>
              <a:buClrTx/>
              <a:buSzTx/>
              <a:buFontTx/>
              <a:buNone/>
            </a:pPr>
            <a:r>
              <a:rPr lang="en-US" altLang="zh-CN" sz="1600" dirty="0">
                <a:solidFill>
                  <a:srgbClr val="FF0000"/>
                </a:solidFill>
                <a:latin typeface="Times New Roman" panose="02020603050405020304" pitchFamily="18" charset="0"/>
              </a:rPr>
              <a:t>   w=</a:t>
            </a:r>
            <a:r>
              <a:rPr lang="en-US" altLang="zh-CN" sz="1600" dirty="0" err="1">
                <a:solidFill>
                  <a:srgbClr val="FF0000"/>
                </a:solidFill>
                <a:latin typeface="Times New Roman" panose="02020603050405020304" pitchFamily="18" charset="0"/>
              </a:rPr>
              <a:t>w+b</a:t>
            </a:r>
            <a:r>
              <a:rPr lang="en-US" altLang="zh-CN" sz="1600" dirty="0">
                <a:solidFill>
                  <a:srgbClr val="FF0000"/>
                </a:solidFill>
                <a:latin typeface="Times New Roman" panose="02020603050405020304" pitchFamily="18" charset="0"/>
              </a:rPr>
              <a:t>(i)-c(i);</a:t>
            </a:r>
          </a:p>
          <a:p>
            <a:pPr eaLnBrk="1" hangingPunct="1">
              <a:spcBef>
                <a:spcPct val="0"/>
              </a:spcBef>
              <a:buClrTx/>
              <a:buSzTx/>
              <a:buFontTx/>
              <a:buNone/>
            </a:pPr>
            <a:r>
              <a:rPr lang="en-US" altLang="zh-CN" sz="1600" dirty="0">
                <a:latin typeface="Times New Roman" panose="02020603050405020304" pitchFamily="18" charset="0"/>
              </a:rPr>
              <a:t>   i=i+1;</a:t>
            </a:r>
          </a:p>
          <a:p>
            <a:pPr eaLnBrk="1" hangingPunct="1">
              <a:spcBef>
                <a:spcPct val="0"/>
              </a:spcBef>
              <a:buClrTx/>
              <a:buSzTx/>
              <a:buFontTx/>
              <a:buNone/>
            </a:pPr>
            <a:r>
              <a:rPr lang="en-US" altLang="zh-CN" sz="1600" dirty="0">
                <a:latin typeface="Times New Roman" panose="02020603050405020304" pitchFamily="18" charset="0"/>
              </a:rPr>
              <a:t>   </a:t>
            </a:r>
            <a:r>
              <a:rPr lang="en-US" altLang="zh-CN" sz="1600" dirty="0">
                <a:solidFill>
                  <a:srgbClr val="0000FF"/>
                </a:solidFill>
                <a:latin typeface="Times New Roman" panose="02020603050405020304" pitchFamily="18" charset="0"/>
              </a:rPr>
              <a:t>x(i)=random('exp',10);</a:t>
            </a:r>
          </a:p>
          <a:p>
            <a:pPr eaLnBrk="1" hangingPunct="1">
              <a:spcBef>
                <a:spcPct val="0"/>
              </a:spcBef>
              <a:buClrTx/>
              <a:buSzTx/>
              <a:buFontTx/>
              <a:buNone/>
            </a:pPr>
            <a:r>
              <a:rPr lang="en-US" altLang="zh-CN" sz="1600" dirty="0">
                <a:solidFill>
                  <a:srgbClr val="FF0000"/>
                </a:solidFill>
                <a:latin typeface="Times New Roman" panose="02020603050405020304" pitchFamily="18" charset="0"/>
              </a:rPr>
              <a:t>   c(i)=c(i-1)+x(i);</a:t>
            </a:r>
          </a:p>
          <a:p>
            <a:pPr eaLnBrk="1" hangingPunct="1">
              <a:spcBef>
                <a:spcPct val="0"/>
              </a:spcBef>
              <a:buClrTx/>
              <a:buSzTx/>
              <a:buFontTx/>
              <a:buNone/>
            </a:pPr>
            <a:r>
              <a:rPr lang="en-US" altLang="zh-CN" sz="1600" dirty="0">
                <a:solidFill>
                  <a:srgbClr val="FF0000"/>
                </a:solidFill>
                <a:latin typeface="Times New Roman" panose="02020603050405020304" pitchFamily="18" charset="0"/>
              </a:rPr>
              <a:t>   b(i)=max(c(i),e(i-1));</a:t>
            </a:r>
          </a:p>
          <a:p>
            <a:pPr eaLnBrk="1" hangingPunct="1">
              <a:spcBef>
                <a:spcPct val="0"/>
              </a:spcBef>
              <a:buClrTx/>
              <a:buSzTx/>
              <a:buFontTx/>
              <a:buNone/>
            </a:pPr>
            <a:r>
              <a:rPr lang="en-US" altLang="zh-CN" sz="1600" dirty="0">
                <a:latin typeface="Times New Roman" panose="02020603050405020304" pitchFamily="18" charset="0"/>
              </a:rPr>
              <a:t>end</a:t>
            </a:r>
          </a:p>
          <a:p>
            <a:pPr eaLnBrk="1" hangingPunct="1">
              <a:spcBef>
                <a:spcPct val="0"/>
              </a:spcBef>
              <a:buClrTx/>
              <a:buSzTx/>
              <a:buFontTx/>
              <a:buNone/>
            </a:pPr>
            <a:r>
              <a:rPr lang="en-US" altLang="zh-CN" sz="1600" dirty="0">
                <a:latin typeface="Times New Roman" panose="02020603050405020304" pitchFamily="18" charset="0"/>
              </a:rPr>
              <a:t>i=i-1;</a:t>
            </a:r>
          </a:p>
          <a:p>
            <a:pPr eaLnBrk="1" hangingPunct="1">
              <a:spcBef>
                <a:spcPct val="0"/>
              </a:spcBef>
              <a:buClrTx/>
              <a:buSzTx/>
              <a:buFontTx/>
              <a:buNone/>
            </a:pPr>
            <a:r>
              <a:rPr lang="en-US" altLang="zh-CN" sz="1600" dirty="0">
                <a:latin typeface="Times New Roman" panose="02020603050405020304" pitchFamily="18" charset="0"/>
              </a:rPr>
              <a:t>t=w/i;</a:t>
            </a:r>
          </a:p>
          <a:p>
            <a:pPr eaLnBrk="1" hangingPunct="1">
              <a:spcBef>
                <a:spcPct val="0"/>
              </a:spcBef>
              <a:buClrTx/>
              <a:buSzTx/>
              <a:buFontTx/>
              <a:buNone/>
            </a:pPr>
            <a:r>
              <a:rPr lang="en-US" altLang="zh-CN" sz="1600" dirty="0" err="1">
                <a:latin typeface="Times New Roman" panose="02020603050405020304" pitchFamily="18" charset="0"/>
              </a:rPr>
              <a:t>fprintf</a:t>
            </a:r>
            <a:r>
              <a:rPr lang="en-US" altLang="zh-CN" sz="1600" dirty="0">
                <a:latin typeface="Times New Roman" panose="02020603050405020304" pitchFamily="18" charset="0"/>
              </a:rPr>
              <a:t>(</a:t>
            </a:r>
            <a:r>
              <a:rPr lang="en-US" altLang="zh-CN" sz="1600" dirty="0">
                <a:latin typeface="楷体_GB2312" pitchFamily="49" charset="-122"/>
              </a:rPr>
              <a:t>'</a:t>
            </a:r>
            <a:r>
              <a:rPr lang="zh-CN" altLang="en-US" sz="1600" dirty="0">
                <a:latin typeface="Times New Roman" panose="02020603050405020304" pitchFamily="18" charset="0"/>
              </a:rPr>
              <a:t>一天完成服务人数：</a:t>
            </a:r>
            <a:r>
              <a:rPr lang="en-US" altLang="zh-CN" sz="1600" dirty="0">
                <a:latin typeface="Times New Roman" panose="02020603050405020304" pitchFamily="18" charset="0"/>
              </a:rPr>
              <a:t>%f</a:t>
            </a:r>
            <a:r>
              <a:rPr lang="zh-CN" altLang="en-US" sz="1600" dirty="0">
                <a:latin typeface="Times New Roman" panose="02020603050405020304" pitchFamily="18" charset="0"/>
              </a:rPr>
              <a:t>位 </a:t>
            </a:r>
            <a:r>
              <a:rPr lang="en-US" altLang="zh-CN" sz="1600" dirty="0">
                <a:latin typeface="Times New Roman" panose="02020603050405020304" pitchFamily="18" charset="0"/>
              </a:rPr>
              <a:t>\n', i);</a:t>
            </a:r>
          </a:p>
          <a:p>
            <a:pPr eaLnBrk="1" hangingPunct="1">
              <a:spcBef>
                <a:spcPct val="0"/>
              </a:spcBef>
              <a:buClrTx/>
              <a:buSzTx/>
              <a:buFontTx/>
              <a:buNone/>
            </a:pPr>
            <a:r>
              <a:rPr lang="en-US" altLang="zh-CN" sz="1600" dirty="0" err="1">
                <a:latin typeface="Times New Roman" panose="02020603050405020304" pitchFamily="18" charset="0"/>
              </a:rPr>
              <a:t>fprintf</a:t>
            </a:r>
            <a:r>
              <a:rPr lang="en-US" altLang="zh-CN" sz="1600" dirty="0">
                <a:latin typeface="Times New Roman" panose="02020603050405020304" pitchFamily="18" charset="0"/>
              </a:rPr>
              <a:t>(</a:t>
            </a:r>
            <a:r>
              <a:rPr lang="en-US" altLang="zh-CN" sz="1600" dirty="0">
                <a:latin typeface="楷体_GB2312" pitchFamily="49" charset="-122"/>
              </a:rPr>
              <a:t>'</a:t>
            </a:r>
            <a:r>
              <a:rPr lang="zh-CN" altLang="en-US" sz="1600" dirty="0">
                <a:latin typeface="Times New Roman" panose="02020603050405020304" pitchFamily="18" charset="0"/>
              </a:rPr>
              <a:t>每位顾客平均等待时间：</a:t>
            </a:r>
            <a:r>
              <a:rPr lang="en-US" altLang="zh-CN" sz="1600" dirty="0">
                <a:latin typeface="Times New Roman" panose="02020603050405020304" pitchFamily="18" charset="0"/>
              </a:rPr>
              <a:t>%f</a:t>
            </a:r>
            <a:r>
              <a:rPr lang="zh-CN" altLang="en-US" sz="1600" dirty="0">
                <a:latin typeface="Times New Roman" panose="02020603050405020304" pitchFamily="18" charset="0"/>
              </a:rPr>
              <a:t>分钟 </a:t>
            </a:r>
            <a:r>
              <a:rPr lang="en-US" altLang="zh-CN" sz="1600" dirty="0">
                <a:latin typeface="Times New Roman" panose="02020603050405020304" pitchFamily="18" charset="0"/>
              </a:rPr>
              <a:t>\n', t);</a:t>
            </a:r>
            <a:endParaRPr lang="zh-CN" altLang="en-US" sz="1600" dirty="0">
              <a:latin typeface="Times New Roman" panose="02020603050405020304" pitchFamily="18" charset="0"/>
            </a:endParaRPr>
          </a:p>
        </p:txBody>
      </p:sp>
      <p:sp>
        <p:nvSpPr>
          <p:cNvPr id="6" name="Text Box 3"/>
          <p:cNvSpPr txBox="1">
            <a:spLocks noChangeArrowheads="1"/>
          </p:cNvSpPr>
          <p:nvPr/>
        </p:nvSpPr>
        <p:spPr bwMode="auto">
          <a:xfrm>
            <a:off x="4937776" y="1628800"/>
            <a:ext cx="3772313" cy="2800767"/>
          </a:xfrm>
          <a:prstGeom prst="rect">
            <a:avLst/>
          </a:prstGeom>
          <a:noFill/>
          <a:ln w="127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dirty="0">
                <a:solidFill>
                  <a:srgbClr val="0033CC"/>
                </a:solidFill>
                <a:latin typeface="Times New Roman" panose="02020603050405020304" pitchFamily="18" charset="0"/>
                <a:cs typeface="Times New Roman" panose="02020603050405020304" pitchFamily="18" charset="0"/>
              </a:rPr>
              <a:t>function </a:t>
            </a:r>
            <a:r>
              <a:rPr lang="en-US" altLang="zh-CN" sz="1600" dirty="0">
                <a:solidFill>
                  <a:srgbClr val="FF0000"/>
                </a:solidFill>
                <a:latin typeface="Times New Roman" panose="02020603050405020304" pitchFamily="18" charset="0"/>
                <a:cs typeface="Times New Roman" panose="02020603050405020304" pitchFamily="18" charset="0"/>
              </a:rPr>
              <a:t>simu2</a:t>
            </a:r>
          </a:p>
          <a:p>
            <a:pPr eaLnBrk="1" hangingPunct="1">
              <a:spcBef>
                <a:spcPct val="0"/>
              </a:spcBef>
              <a:buClrTx/>
              <a:buSzTx/>
              <a:buFontTx/>
              <a:buNone/>
            </a:pPr>
            <a:r>
              <a:rPr lang="en-US" altLang="zh-CN" sz="1600" dirty="0">
                <a:latin typeface="Times New Roman" panose="02020603050405020304" pitchFamily="18" charset="0"/>
                <a:cs typeface="Times New Roman" panose="02020603050405020304" pitchFamily="18" charset="0"/>
              </a:rPr>
              <a:t>M(1)=0;T(1)=0;</a:t>
            </a:r>
          </a:p>
          <a:p>
            <a:pPr eaLnBrk="1" hangingPunct="1">
              <a:spcBef>
                <a:spcPct val="0"/>
              </a:spcBef>
              <a:buClrTx/>
              <a:buSzTx/>
              <a:buFontTx/>
              <a:buNone/>
            </a:pPr>
            <a:r>
              <a:rPr lang="en-US" altLang="zh-CN" sz="1600" dirty="0">
                <a:latin typeface="Times New Roman" panose="02020603050405020304" pitchFamily="18" charset="0"/>
                <a:cs typeface="Times New Roman" panose="02020603050405020304" pitchFamily="18" charset="0"/>
              </a:rPr>
              <a:t>for i=1:100</a:t>
            </a:r>
          </a:p>
          <a:p>
            <a:pPr eaLnBrk="1" hangingPunct="1">
              <a:spcBef>
                <a:spcPct val="0"/>
              </a:spcBef>
              <a:buClrTx/>
              <a:buSzTx/>
              <a:buFontTx/>
              <a:buNone/>
            </a:pP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rPr>
              <a:t>[M(i),T(i)]=simu1</a:t>
            </a:r>
            <a:r>
              <a:rPr lang="en-US" altLang="zh-CN" sz="1600"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1600" dirty="0">
                <a:latin typeface="Times New Roman" panose="02020603050405020304" pitchFamily="18" charset="0"/>
                <a:cs typeface="Times New Roman" panose="02020603050405020304" pitchFamily="18" charset="0"/>
              </a:rPr>
              <a:t>end</a:t>
            </a:r>
          </a:p>
          <a:p>
            <a:pPr eaLnBrk="1" hangingPunct="1">
              <a:spcBef>
                <a:spcPct val="0"/>
              </a:spcBef>
              <a:buClrTx/>
              <a:buSzTx/>
              <a:buFontTx/>
              <a:buNone/>
            </a:pPr>
            <a:r>
              <a:rPr lang="en-US" altLang="zh-CN" sz="1600" dirty="0" err="1">
                <a:latin typeface="Times New Roman" panose="02020603050405020304" pitchFamily="18" charset="0"/>
                <a:cs typeface="Times New Roman" panose="02020603050405020304" pitchFamily="18" charset="0"/>
              </a:rPr>
              <a:t>mean_M</a:t>
            </a:r>
            <a:r>
              <a:rPr lang="en-US" altLang="zh-CN" sz="1600" dirty="0">
                <a:latin typeface="Times New Roman" panose="02020603050405020304" pitchFamily="18" charset="0"/>
                <a:cs typeface="Times New Roman" panose="02020603050405020304" pitchFamily="18" charset="0"/>
              </a:rPr>
              <a:t>=mean(M);</a:t>
            </a:r>
          </a:p>
          <a:p>
            <a:pPr eaLnBrk="1" hangingPunct="1">
              <a:spcBef>
                <a:spcPct val="0"/>
              </a:spcBef>
              <a:buClrTx/>
              <a:buSzTx/>
              <a:buFontTx/>
              <a:buNone/>
            </a:pPr>
            <a:r>
              <a:rPr lang="en-US" altLang="zh-CN" sz="1600" dirty="0" err="1">
                <a:latin typeface="Times New Roman" panose="02020603050405020304" pitchFamily="18" charset="0"/>
                <a:cs typeface="Times New Roman" panose="02020603050405020304" pitchFamily="18" charset="0"/>
              </a:rPr>
              <a:t>mean_T</a:t>
            </a:r>
            <a:r>
              <a:rPr lang="en-US" altLang="zh-CN" sz="1600" dirty="0">
                <a:latin typeface="Times New Roman" panose="02020603050405020304" pitchFamily="18" charset="0"/>
                <a:cs typeface="Times New Roman" panose="02020603050405020304" pitchFamily="18" charset="0"/>
              </a:rPr>
              <a:t>=mean(T);</a:t>
            </a:r>
          </a:p>
          <a:p>
            <a:pPr eaLnBrk="1" hangingPunct="1">
              <a:spcBef>
                <a:spcPct val="0"/>
              </a:spcBef>
              <a:buClrTx/>
              <a:buSzTx/>
              <a:buFontTx/>
              <a:buNone/>
            </a:pPr>
            <a:r>
              <a:rPr lang="en-US" altLang="zh-CN" sz="1600" dirty="0" err="1">
                <a:latin typeface="Times New Roman" panose="02020603050405020304" pitchFamily="18" charset="0"/>
                <a:cs typeface="Times New Roman" panose="02020603050405020304" pitchFamily="18" charset="0"/>
              </a:rPr>
              <a:t>fprintf</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一百天完成服务人数</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a:t>
            </a:r>
            <a:r>
              <a:rPr lang="zh-CN" altLang="en-US" sz="1600" dirty="0">
                <a:latin typeface="Times New Roman" panose="02020603050405020304" pitchFamily="18" charset="0"/>
                <a:cs typeface="Times New Roman" panose="02020603050405020304" pitchFamily="18" charset="0"/>
              </a:rPr>
              <a:t>位 </a:t>
            </a:r>
            <a:r>
              <a:rPr lang="en-US" altLang="zh-CN" sz="1600" dirty="0">
                <a:latin typeface="Times New Roman" panose="02020603050405020304" pitchFamily="18" charset="0"/>
                <a:cs typeface="Times New Roman" panose="02020603050405020304" pitchFamily="18" charset="0"/>
              </a:rPr>
              <a:t>\n', </a:t>
            </a:r>
            <a:r>
              <a:rPr lang="en-US" altLang="zh-CN" sz="1600" dirty="0" smtClean="0">
                <a:latin typeface="Times New Roman" panose="02020603050405020304" pitchFamily="18" charset="0"/>
                <a:cs typeface="Times New Roman" panose="02020603050405020304" pitchFamily="18" charset="0"/>
              </a:rPr>
              <a:t> </a:t>
            </a:r>
            <a:r>
              <a:rPr lang="en-US" altLang="zh-CN" sz="1600" dirty="0" err="1" smtClean="0">
                <a:latin typeface="Times New Roman" panose="02020603050405020304" pitchFamily="18" charset="0"/>
                <a:cs typeface="Times New Roman" panose="02020603050405020304" pitchFamily="18" charset="0"/>
              </a:rPr>
              <a:t>mean_M</a:t>
            </a:r>
            <a:r>
              <a:rPr lang="en-US" altLang="zh-CN" sz="1600"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1600" dirty="0" err="1">
                <a:latin typeface="Times New Roman" panose="02020603050405020304" pitchFamily="18" charset="0"/>
                <a:cs typeface="Times New Roman" panose="02020603050405020304" pitchFamily="18" charset="0"/>
              </a:rPr>
              <a:t>fprintf</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一百天每位顾客平均等待时间</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a:t>
            </a:r>
            <a:r>
              <a:rPr lang="zh-CN" altLang="en-US" sz="1600" dirty="0">
                <a:latin typeface="Times New Roman" panose="02020603050405020304" pitchFamily="18" charset="0"/>
                <a:cs typeface="Times New Roman" panose="02020603050405020304" pitchFamily="18" charset="0"/>
              </a:rPr>
              <a:t>分钟 </a:t>
            </a:r>
            <a:r>
              <a:rPr lang="en-US" altLang="zh-CN" sz="1600" dirty="0">
                <a:latin typeface="Times New Roman" panose="02020603050405020304" pitchFamily="18" charset="0"/>
                <a:cs typeface="Times New Roman" panose="02020603050405020304" pitchFamily="18" charset="0"/>
              </a:rPr>
              <a:t>\n', </a:t>
            </a:r>
            <a:r>
              <a:rPr lang="en-US" altLang="zh-CN" sz="1600" dirty="0" err="1">
                <a:latin typeface="Times New Roman" panose="02020603050405020304" pitchFamily="18" charset="0"/>
                <a:cs typeface="Times New Roman" panose="02020603050405020304" pitchFamily="18" charset="0"/>
              </a:rPr>
              <a:t>mean_T</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08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Monte Carlo</a:t>
            </a:r>
            <a:r>
              <a:rPr lang="zh-CN" altLang="en-US" dirty="0"/>
              <a:t>的起源</a:t>
            </a:r>
          </a:p>
        </p:txBody>
      </p:sp>
      <p:sp>
        <p:nvSpPr>
          <p:cNvPr id="4" name="Line 4"/>
          <p:cNvSpPr>
            <a:spLocks noChangeShapeType="1"/>
          </p:cNvSpPr>
          <p:nvPr/>
        </p:nvSpPr>
        <p:spPr bwMode="auto">
          <a:xfrm>
            <a:off x="412573" y="5668410"/>
            <a:ext cx="3990602"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sz="2000">
              <a:solidFill>
                <a:srgbClr val="000000"/>
              </a:solidFill>
              <a:ea typeface="楷体_GB2312" pitchFamily="49" charset="-122"/>
            </a:endParaRPr>
          </a:p>
        </p:txBody>
      </p:sp>
      <p:sp>
        <p:nvSpPr>
          <p:cNvPr id="5" name="Line 5"/>
          <p:cNvSpPr>
            <a:spLocks noChangeShapeType="1"/>
          </p:cNvSpPr>
          <p:nvPr/>
        </p:nvSpPr>
        <p:spPr bwMode="auto">
          <a:xfrm flipV="1">
            <a:off x="647150" y="2223535"/>
            <a:ext cx="0" cy="35824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sz="2000">
              <a:solidFill>
                <a:srgbClr val="000000"/>
              </a:solidFill>
              <a:ea typeface="楷体_GB2312" pitchFamily="49" charset="-122"/>
            </a:endParaRPr>
          </a:p>
        </p:txBody>
      </p:sp>
      <p:sp>
        <p:nvSpPr>
          <p:cNvPr id="6" name="Line 6"/>
          <p:cNvSpPr>
            <a:spLocks noChangeShapeType="1"/>
          </p:cNvSpPr>
          <p:nvPr/>
        </p:nvSpPr>
        <p:spPr bwMode="auto">
          <a:xfrm>
            <a:off x="647150" y="2798210"/>
            <a:ext cx="2871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a:solidFill>
                <a:srgbClr val="000000"/>
              </a:solidFill>
              <a:ea typeface="楷体_GB2312" pitchFamily="49" charset="-122"/>
            </a:endParaRPr>
          </a:p>
        </p:txBody>
      </p:sp>
      <p:sp>
        <p:nvSpPr>
          <p:cNvPr id="7" name="Line 7"/>
          <p:cNvSpPr>
            <a:spLocks noChangeShapeType="1"/>
          </p:cNvSpPr>
          <p:nvPr/>
        </p:nvSpPr>
        <p:spPr bwMode="auto">
          <a:xfrm>
            <a:off x="3518938" y="2798210"/>
            <a:ext cx="0" cy="2870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a:solidFill>
                <a:srgbClr val="000000"/>
              </a:solidFill>
              <a:ea typeface="楷体_GB2312" pitchFamily="49" charset="-122"/>
            </a:endParaRPr>
          </a:p>
        </p:txBody>
      </p:sp>
      <p:sp>
        <p:nvSpPr>
          <p:cNvPr id="8" name="AutoShape 8" descr="浅色竖线"/>
          <p:cNvSpPr>
            <a:spLocks noChangeArrowheads="1"/>
          </p:cNvSpPr>
          <p:nvPr/>
        </p:nvSpPr>
        <p:spPr bwMode="auto">
          <a:xfrm rot="1434498">
            <a:off x="1007484" y="2975367"/>
            <a:ext cx="2147484" cy="2489865"/>
          </a:xfrm>
          <a:prstGeom prst="flowChartPunchedTape">
            <a:avLst/>
          </a:prstGeom>
          <a:pattFill prst="ltVert">
            <a:fgClr>
              <a:srgbClr val="000000"/>
            </a:fgClr>
            <a:bgClr>
              <a:srgbClr val="FFFFFF"/>
            </a:bgClr>
          </a:pattFill>
          <a:ln w="9525">
            <a:solidFill>
              <a:srgbClr val="000000"/>
            </a:solidFill>
            <a:miter lim="800000"/>
            <a:headEnd/>
            <a:tailEnd/>
          </a:ln>
        </p:spPr>
        <p:txBody>
          <a:bodyPr/>
          <a:lstStyle/>
          <a:p>
            <a:pPr algn="ctr"/>
            <a:endParaRPr lang="zh-CN" altLang="en-US" sz="2000">
              <a:solidFill>
                <a:srgbClr val="000000"/>
              </a:solidFill>
              <a:ea typeface="楷体_GB2312" pitchFamily="49" charset="-122"/>
            </a:endParaRPr>
          </a:p>
        </p:txBody>
      </p:sp>
      <p:sp>
        <p:nvSpPr>
          <p:cNvPr id="9" name="Rectangle 37"/>
          <p:cNvSpPr>
            <a:spLocks noChangeArrowheads="1"/>
          </p:cNvSpPr>
          <p:nvPr/>
        </p:nvSpPr>
        <p:spPr bwMode="auto">
          <a:xfrm>
            <a:off x="3898317" y="2716352"/>
            <a:ext cx="47326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000" dirty="0">
                <a:solidFill>
                  <a:srgbClr val="000000"/>
                </a:solidFill>
                <a:ea typeface="楷体_GB2312" pitchFamily="49" charset="-122"/>
                <a:cs typeface="Times New Roman" panose="02020603050405020304" pitchFamily="18" charset="0"/>
              </a:rPr>
              <a:t>设总计投了</a:t>
            </a:r>
            <a:r>
              <a:rPr lang="en-US" altLang="zh-CN" sz="2000" dirty="0">
                <a:solidFill>
                  <a:srgbClr val="000000"/>
                </a:solidFill>
                <a:ea typeface="楷体_GB2312" pitchFamily="49" charset="-122"/>
                <a:cs typeface="Times New Roman" panose="02020603050405020304" pitchFamily="18" charset="0"/>
              </a:rPr>
              <a:t>M</a:t>
            </a:r>
            <a:r>
              <a:rPr lang="zh-CN" altLang="en-US" sz="2000" dirty="0">
                <a:solidFill>
                  <a:srgbClr val="000000"/>
                </a:solidFill>
                <a:ea typeface="楷体_GB2312" pitchFamily="49" charset="-122"/>
                <a:cs typeface="Times New Roman" panose="02020603050405020304" pitchFamily="18" charset="0"/>
              </a:rPr>
              <a:t>个点，落入阴影部分</a:t>
            </a:r>
            <a:r>
              <a:rPr lang="en-US" altLang="zh-CN" sz="2000" dirty="0">
                <a:solidFill>
                  <a:srgbClr val="000000"/>
                </a:solidFill>
                <a:ea typeface="楷体_GB2312" pitchFamily="49" charset="-122"/>
                <a:cs typeface="Times New Roman" panose="02020603050405020304" pitchFamily="18" charset="0"/>
              </a:rPr>
              <a:t>N</a:t>
            </a:r>
            <a:r>
              <a:rPr lang="zh-CN" altLang="en-US" sz="2000" dirty="0">
                <a:solidFill>
                  <a:srgbClr val="000000"/>
                </a:solidFill>
                <a:ea typeface="楷体_GB2312" pitchFamily="49" charset="-122"/>
                <a:cs typeface="Times New Roman" panose="02020603050405020304" pitchFamily="18" charset="0"/>
              </a:rPr>
              <a:t>个，则不规则图形的面积为</a:t>
            </a:r>
          </a:p>
        </p:txBody>
      </p:sp>
      <p:graphicFrame>
        <p:nvGraphicFramePr>
          <p:cNvPr id="10" name="Object 39"/>
          <p:cNvGraphicFramePr>
            <a:graphicFrameLocks noChangeAspect="1"/>
          </p:cNvGraphicFramePr>
          <p:nvPr>
            <p:extLst/>
          </p:nvPr>
        </p:nvGraphicFramePr>
        <p:xfrm>
          <a:off x="6544435" y="3009186"/>
          <a:ext cx="699840" cy="585554"/>
        </p:xfrm>
        <a:graphic>
          <a:graphicData uri="http://schemas.openxmlformats.org/presentationml/2006/ole">
            <mc:AlternateContent xmlns:mc="http://schemas.openxmlformats.org/markup-compatibility/2006">
              <mc:Choice xmlns:v="urn:schemas-microsoft-com:vml" Requires="v">
                <p:oleObj spid="_x0000_s85030" name="公式" r:id="rId3" imgW="469696" imgH="393529" progId="Equation.3">
                  <p:embed/>
                </p:oleObj>
              </mc:Choice>
              <mc:Fallback>
                <p:oleObj name="公式" r:id="rId3" imgW="469696"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435" y="3009186"/>
                        <a:ext cx="699840" cy="585554"/>
                      </a:xfrm>
                      <a:prstGeom prst="rect">
                        <a:avLst/>
                      </a:prstGeom>
                      <a:noFill/>
                    </p:spPr>
                  </p:pic>
                </p:oleObj>
              </mc:Fallback>
            </mc:AlternateContent>
          </a:graphicData>
        </a:graphic>
      </p:graphicFrame>
      <p:sp>
        <p:nvSpPr>
          <p:cNvPr id="11" name="AutoShape 41"/>
          <p:cNvSpPr>
            <a:spLocks noChangeArrowheads="1"/>
          </p:cNvSpPr>
          <p:nvPr/>
        </p:nvSpPr>
        <p:spPr bwMode="auto">
          <a:xfrm>
            <a:off x="1583775" y="3518935"/>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12" name="AutoShape 42"/>
          <p:cNvSpPr>
            <a:spLocks noChangeArrowheads="1"/>
          </p:cNvSpPr>
          <p:nvPr/>
        </p:nvSpPr>
        <p:spPr bwMode="auto">
          <a:xfrm>
            <a:off x="2952200" y="3518935"/>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13" name="AutoShape 43"/>
          <p:cNvSpPr>
            <a:spLocks noChangeArrowheads="1"/>
          </p:cNvSpPr>
          <p:nvPr/>
        </p:nvSpPr>
        <p:spPr bwMode="auto">
          <a:xfrm>
            <a:off x="1655213" y="4742898"/>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14" name="AutoShape 44"/>
          <p:cNvSpPr>
            <a:spLocks noChangeArrowheads="1"/>
          </p:cNvSpPr>
          <p:nvPr/>
        </p:nvSpPr>
        <p:spPr bwMode="auto">
          <a:xfrm>
            <a:off x="2231475" y="3085548"/>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15" name="AutoShape 45"/>
          <p:cNvSpPr>
            <a:spLocks noChangeArrowheads="1"/>
          </p:cNvSpPr>
          <p:nvPr/>
        </p:nvSpPr>
        <p:spPr bwMode="auto">
          <a:xfrm>
            <a:off x="1944138" y="4958798"/>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16" name="AutoShape 46"/>
          <p:cNvSpPr>
            <a:spLocks noChangeArrowheads="1"/>
          </p:cNvSpPr>
          <p:nvPr/>
        </p:nvSpPr>
        <p:spPr bwMode="auto">
          <a:xfrm>
            <a:off x="2447375" y="4885773"/>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17" name="AutoShape 47"/>
          <p:cNvSpPr>
            <a:spLocks noChangeArrowheads="1"/>
          </p:cNvSpPr>
          <p:nvPr/>
        </p:nvSpPr>
        <p:spPr bwMode="auto">
          <a:xfrm>
            <a:off x="3384000" y="4382535"/>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18" name="AutoShape 48"/>
          <p:cNvSpPr>
            <a:spLocks noChangeArrowheads="1"/>
          </p:cNvSpPr>
          <p:nvPr/>
        </p:nvSpPr>
        <p:spPr bwMode="auto">
          <a:xfrm>
            <a:off x="2518813" y="3014110"/>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19" name="AutoShape 49"/>
          <p:cNvSpPr>
            <a:spLocks noChangeArrowheads="1"/>
          </p:cNvSpPr>
          <p:nvPr/>
        </p:nvSpPr>
        <p:spPr bwMode="auto">
          <a:xfrm>
            <a:off x="1439313" y="3950735"/>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20" name="AutoShape 50"/>
          <p:cNvSpPr>
            <a:spLocks noChangeArrowheads="1"/>
          </p:cNvSpPr>
          <p:nvPr/>
        </p:nvSpPr>
        <p:spPr bwMode="auto">
          <a:xfrm>
            <a:off x="1439313" y="3230010"/>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21" name="AutoShape 51"/>
          <p:cNvSpPr>
            <a:spLocks noChangeArrowheads="1"/>
          </p:cNvSpPr>
          <p:nvPr/>
        </p:nvSpPr>
        <p:spPr bwMode="auto">
          <a:xfrm>
            <a:off x="3239538" y="5174698"/>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22" name="AutoShape 52"/>
          <p:cNvSpPr>
            <a:spLocks noChangeArrowheads="1"/>
          </p:cNvSpPr>
          <p:nvPr/>
        </p:nvSpPr>
        <p:spPr bwMode="auto">
          <a:xfrm>
            <a:off x="2879175" y="5462035"/>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23" name="AutoShape 53"/>
          <p:cNvSpPr>
            <a:spLocks noChangeArrowheads="1"/>
          </p:cNvSpPr>
          <p:nvPr/>
        </p:nvSpPr>
        <p:spPr bwMode="auto">
          <a:xfrm>
            <a:off x="2231475" y="3877710"/>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24" name="AutoShape 54"/>
          <p:cNvSpPr>
            <a:spLocks noChangeArrowheads="1"/>
          </p:cNvSpPr>
          <p:nvPr/>
        </p:nvSpPr>
        <p:spPr bwMode="auto">
          <a:xfrm>
            <a:off x="3168100" y="4669873"/>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25" name="AutoShape 55"/>
          <p:cNvSpPr>
            <a:spLocks noChangeArrowheads="1"/>
          </p:cNvSpPr>
          <p:nvPr/>
        </p:nvSpPr>
        <p:spPr bwMode="auto">
          <a:xfrm>
            <a:off x="718588" y="3230010"/>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26" name="AutoShape 56"/>
          <p:cNvSpPr>
            <a:spLocks noChangeArrowheads="1"/>
          </p:cNvSpPr>
          <p:nvPr/>
        </p:nvSpPr>
        <p:spPr bwMode="auto">
          <a:xfrm>
            <a:off x="1583775" y="5535060"/>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27" name="AutoShape 57"/>
          <p:cNvSpPr>
            <a:spLocks noChangeArrowheads="1"/>
          </p:cNvSpPr>
          <p:nvPr/>
        </p:nvSpPr>
        <p:spPr bwMode="auto">
          <a:xfrm>
            <a:off x="1294850" y="4453973"/>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28" name="AutoShape 58"/>
          <p:cNvSpPr>
            <a:spLocks noChangeArrowheads="1"/>
          </p:cNvSpPr>
          <p:nvPr/>
        </p:nvSpPr>
        <p:spPr bwMode="auto">
          <a:xfrm>
            <a:off x="1007513" y="5390598"/>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29" name="AutoShape 59"/>
          <p:cNvSpPr>
            <a:spLocks noChangeArrowheads="1"/>
          </p:cNvSpPr>
          <p:nvPr/>
        </p:nvSpPr>
        <p:spPr bwMode="auto">
          <a:xfrm>
            <a:off x="3095075" y="3950735"/>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0" name="AutoShape 60"/>
          <p:cNvSpPr>
            <a:spLocks noChangeArrowheads="1"/>
          </p:cNvSpPr>
          <p:nvPr/>
        </p:nvSpPr>
        <p:spPr bwMode="auto">
          <a:xfrm>
            <a:off x="1944138" y="3518935"/>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1" name="AutoShape 61"/>
          <p:cNvSpPr>
            <a:spLocks noChangeArrowheads="1"/>
          </p:cNvSpPr>
          <p:nvPr/>
        </p:nvSpPr>
        <p:spPr bwMode="auto">
          <a:xfrm>
            <a:off x="1871113" y="3085548"/>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2" name="AutoShape 62"/>
          <p:cNvSpPr>
            <a:spLocks noChangeArrowheads="1"/>
          </p:cNvSpPr>
          <p:nvPr/>
        </p:nvSpPr>
        <p:spPr bwMode="auto">
          <a:xfrm>
            <a:off x="2087013" y="4311098"/>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3" name="AutoShape 63"/>
          <p:cNvSpPr>
            <a:spLocks noChangeArrowheads="1"/>
          </p:cNvSpPr>
          <p:nvPr/>
        </p:nvSpPr>
        <p:spPr bwMode="auto">
          <a:xfrm>
            <a:off x="2302913" y="3445910"/>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4" name="AutoShape 64"/>
          <p:cNvSpPr>
            <a:spLocks noChangeArrowheads="1"/>
          </p:cNvSpPr>
          <p:nvPr/>
        </p:nvSpPr>
        <p:spPr bwMode="auto">
          <a:xfrm>
            <a:off x="2518813" y="4093610"/>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5" name="AutoShape 65"/>
          <p:cNvSpPr>
            <a:spLocks noChangeArrowheads="1"/>
          </p:cNvSpPr>
          <p:nvPr/>
        </p:nvSpPr>
        <p:spPr bwMode="auto">
          <a:xfrm>
            <a:off x="2663275" y="4669873"/>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6" name="AutoShape 66"/>
          <p:cNvSpPr>
            <a:spLocks noChangeArrowheads="1"/>
          </p:cNvSpPr>
          <p:nvPr/>
        </p:nvSpPr>
        <p:spPr bwMode="auto">
          <a:xfrm>
            <a:off x="1078950" y="4885773"/>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7" name="AutoShape 67"/>
          <p:cNvSpPr>
            <a:spLocks noChangeArrowheads="1"/>
          </p:cNvSpPr>
          <p:nvPr/>
        </p:nvSpPr>
        <p:spPr bwMode="auto">
          <a:xfrm>
            <a:off x="3384000" y="4885773"/>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8" name="AutoShape 68"/>
          <p:cNvSpPr>
            <a:spLocks noChangeArrowheads="1"/>
          </p:cNvSpPr>
          <p:nvPr/>
        </p:nvSpPr>
        <p:spPr bwMode="auto">
          <a:xfrm>
            <a:off x="2087013" y="5174698"/>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39" name="AutoShape 69"/>
          <p:cNvSpPr>
            <a:spLocks noChangeArrowheads="1"/>
          </p:cNvSpPr>
          <p:nvPr/>
        </p:nvSpPr>
        <p:spPr bwMode="auto">
          <a:xfrm>
            <a:off x="2807738" y="2942673"/>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0" name="AutoShape 70"/>
          <p:cNvSpPr>
            <a:spLocks noChangeArrowheads="1"/>
          </p:cNvSpPr>
          <p:nvPr/>
        </p:nvSpPr>
        <p:spPr bwMode="auto">
          <a:xfrm>
            <a:off x="2015575" y="2942673"/>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1" name="AutoShape 71"/>
          <p:cNvSpPr>
            <a:spLocks noChangeArrowheads="1"/>
          </p:cNvSpPr>
          <p:nvPr/>
        </p:nvSpPr>
        <p:spPr bwMode="auto">
          <a:xfrm>
            <a:off x="936075" y="3590373"/>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2" name="AutoShape 72"/>
          <p:cNvSpPr>
            <a:spLocks noChangeArrowheads="1"/>
          </p:cNvSpPr>
          <p:nvPr/>
        </p:nvSpPr>
        <p:spPr bwMode="auto">
          <a:xfrm>
            <a:off x="1151975" y="2942673"/>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3" name="AutoShape 73"/>
          <p:cNvSpPr>
            <a:spLocks noChangeArrowheads="1"/>
          </p:cNvSpPr>
          <p:nvPr/>
        </p:nvSpPr>
        <p:spPr bwMode="auto">
          <a:xfrm>
            <a:off x="1583775" y="4382535"/>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4" name="AutoShape 74"/>
          <p:cNvSpPr>
            <a:spLocks noChangeArrowheads="1"/>
          </p:cNvSpPr>
          <p:nvPr/>
        </p:nvSpPr>
        <p:spPr bwMode="auto">
          <a:xfrm>
            <a:off x="1007513" y="3374473"/>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5" name="AutoShape 75"/>
          <p:cNvSpPr>
            <a:spLocks noChangeArrowheads="1"/>
          </p:cNvSpPr>
          <p:nvPr/>
        </p:nvSpPr>
        <p:spPr bwMode="auto">
          <a:xfrm>
            <a:off x="1944138" y="3806273"/>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6" name="AutoShape 76"/>
          <p:cNvSpPr>
            <a:spLocks noChangeArrowheads="1"/>
          </p:cNvSpPr>
          <p:nvPr/>
        </p:nvSpPr>
        <p:spPr bwMode="auto">
          <a:xfrm>
            <a:off x="3023638" y="4382535"/>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7" name="AutoShape 77"/>
          <p:cNvSpPr>
            <a:spLocks noChangeArrowheads="1"/>
          </p:cNvSpPr>
          <p:nvPr/>
        </p:nvSpPr>
        <p:spPr bwMode="auto">
          <a:xfrm>
            <a:off x="936075" y="4669873"/>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8" name="AutoShape 78"/>
          <p:cNvSpPr>
            <a:spLocks noChangeArrowheads="1"/>
          </p:cNvSpPr>
          <p:nvPr/>
        </p:nvSpPr>
        <p:spPr bwMode="auto">
          <a:xfrm>
            <a:off x="2231475" y="5390598"/>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49" name="AutoShape 79"/>
          <p:cNvSpPr>
            <a:spLocks noChangeArrowheads="1"/>
          </p:cNvSpPr>
          <p:nvPr/>
        </p:nvSpPr>
        <p:spPr bwMode="auto">
          <a:xfrm>
            <a:off x="2952200" y="5174698"/>
            <a:ext cx="71438"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50" name="AutoShape 80"/>
          <p:cNvSpPr>
            <a:spLocks noChangeArrowheads="1"/>
          </p:cNvSpPr>
          <p:nvPr/>
        </p:nvSpPr>
        <p:spPr bwMode="auto">
          <a:xfrm>
            <a:off x="1294850" y="4166635"/>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51" name="AutoShape 81"/>
          <p:cNvSpPr>
            <a:spLocks noChangeArrowheads="1"/>
          </p:cNvSpPr>
          <p:nvPr/>
        </p:nvSpPr>
        <p:spPr bwMode="auto">
          <a:xfrm>
            <a:off x="718588" y="4166635"/>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52" name="AutoShape 82"/>
          <p:cNvSpPr>
            <a:spLocks noChangeArrowheads="1"/>
          </p:cNvSpPr>
          <p:nvPr/>
        </p:nvSpPr>
        <p:spPr bwMode="auto">
          <a:xfrm>
            <a:off x="2591838" y="3734835"/>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53" name="AutoShape 83"/>
          <p:cNvSpPr>
            <a:spLocks noChangeArrowheads="1"/>
          </p:cNvSpPr>
          <p:nvPr/>
        </p:nvSpPr>
        <p:spPr bwMode="auto">
          <a:xfrm>
            <a:off x="2087013" y="4093610"/>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54" name="AutoShape 84"/>
          <p:cNvSpPr>
            <a:spLocks noChangeArrowheads="1"/>
          </p:cNvSpPr>
          <p:nvPr/>
        </p:nvSpPr>
        <p:spPr bwMode="auto">
          <a:xfrm>
            <a:off x="1799675" y="4166635"/>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55" name="AutoShape 85"/>
          <p:cNvSpPr>
            <a:spLocks noChangeArrowheads="1"/>
          </p:cNvSpPr>
          <p:nvPr/>
        </p:nvSpPr>
        <p:spPr bwMode="auto">
          <a:xfrm>
            <a:off x="3239538" y="3085548"/>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56" name="AutoShape 86"/>
          <p:cNvSpPr>
            <a:spLocks noChangeArrowheads="1"/>
          </p:cNvSpPr>
          <p:nvPr/>
        </p:nvSpPr>
        <p:spPr bwMode="auto">
          <a:xfrm>
            <a:off x="2015575" y="4598435"/>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57" name="AutoShape 87"/>
          <p:cNvSpPr>
            <a:spLocks noChangeArrowheads="1"/>
          </p:cNvSpPr>
          <p:nvPr/>
        </p:nvSpPr>
        <p:spPr bwMode="auto">
          <a:xfrm>
            <a:off x="2807738" y="4166635"/>
            <a:ext cx="71437"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58" name="AutoShape 88"/>
          <p:cNvSpPr>
            <a:spLocks noChangeArrowheads="1"/>
          </p:cNvSpPr>
          <p:nvPr/>
        </p:nvSpPr>
        <p:spPr bwMode="auto">
          <a:xfrm>
            <a:off x="2518813" y="4453973"/>
            <a:ext cx="71437" cy="71437"/>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59" name="AutoShape 89"/>
          <p:cNvSpPr>
            <a:spLocks noChangeArrowheads="1"/>
          </p:cNvSpPr>
          <p:nvPr/>
        </p:nvSpPr>
        <p:spPr bwMode="auto">
          <a:xfrm>
            <a:off x="1510750" y="3734835"/>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sz="2000">
              <a:solidFill>
                <a:srgbClr val="000000"/>
              </a:solidFill>
              <a:ea typeface="楷体_GB2312" pitchFamily="49" charset="-122"/>
            </a:endParaRPr>
          </a:p>
        </p:txBody>
      </p:sp>
      <p:sp>
        <p:nvSpPr>
          <p:cNvPr id="60" name="矩形 59"/>
          <p:cNvSpPr/>
          <p:nvPr/>
        </p:nvSpPr>
        <p:spPr>
          <a:xfrm>
            <a:off x="6682176" y="2324089"/>
            <a:ext cx="1579278" cy="369332"/>
          </a:xfrm>
          <a:prstGeom prst="rect">
            <a:avLst/>
          </a:prstGeom>
        </p:spPr>
        <p:txBody>
          <a:bodyPr wrap="none">
            <a:spAutoFit/>
          </a:bodyPr>
          <a:lstStyle/>
          <a:p>
            <a:r>
              <a:rPr lang="zh-CN" altLang="en-US" b="1" dirty="0" smtClean="0">
                <a:solidFill>
                  <a:schemeClr val="accent2"/>
                </a:solidFill>
                <a:ea typeface="黑体" panose="02010609060101010101" pitchFamily="49" charset="-122"/>
              </a:rPr>
              <a:t>蒙特卡罗方法</a:t>
            </a:r>
            <a:endParaRPr lang="zh-CN" altLang="en-US" dirty="0"/>
          </a:p>
        </p:txBody>
      </p:sp>
      <p:sp>
        <p:nvSpPr>
          <p:cNvPr id="61" name="Rectangle 4"/>
          <p:cNvSpPr>
            <a:spLocks noChangeArrowheads="1"/>
          </p:cNvSpPr>
          <p:nvPr/>
        </p:nvSpPr>
        <p:spPr bwMode="auto">
          <a:xfrm>
            <a:off x="4061594" y="1722967"/>
            <a:ext cx="2267461" cy="337881"/>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pPr>
            <a:r>
              <a:rPr lang="zh-CN" altLang="en-US" b="1" dirty="0" smtClean="0">
                <a:latin typeface="楷体_GB2312" pitchFamily="49" charset="-122"/>
                <a:ea typeface="楷体_GB2312" pitchFamily="49" charset="-122"/>
              </a:rPr>
              <a:t>数学</a:t>
            </a:r>
            <a:r>
              <a:rPr lang="zh-CN" altLang="en-US" b="1" dirty="0">
                <a:latin typeface="楷体_GB2312" pitchFamily="49" charset="-122"/>
                <a:ea typeface="楷体_GB2312" pitchFamily="49" charset="-122"/>
              </a:rPr>
              <a:t>建模的解有两类</a:t>
            </a:r>
          </a:p>
        </p:txBody>
      </p:sp>
      <p:sp>
        <p:nvSpPr>
          <p:cNvPr id="62" name="Rectangle 5"/>
          <p:cNvSpPr>
            <a:spLocks noChangeArrowheads="1"/>
          </p:cNvSpPr>
          <p:nvPr/>
        </p:nvSpPr>
        <p:spPr bwMode="auto">
          <a:xfrm>
            <a:off x="6612870" y="1458756"/>
            <a:ext cx="911458" cy="32335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FontTx/>
              <a:buChar char="•"/>
            </a:pPr>
            <a:r>
              <a:rPr lang="zh-CN" altLang="en-US" sz="1600" b="1" dirty="0">
                <a:latin typeface="楷体_GB2312" pitchFamily="49" charset="-122"/>
                <a:ea typeface="楷体_GB2312" pitchFamily="49" charset="-122"/>
              </a:rPr>
              <a:t>精确解</a:t>
            </a:r>
          </a:p>
        </p:txBody>
      </p:sp>
      <p:sp>
        <p:nvSpPr>
          <p:cNvPr id="63" name="Rectangle 6"/>
          <p:cNvSpPr>
            <a:spLocks noChangeArrowheads="1"/>
          </p:cNvSpPr>
          <p:nvPr/>
        </p:nvSpPr>
        <p:spPr bwMode="auto">
          <a:xfrm>
            <a:off x="6612540" y="1896247"/>
            <a:ext cx="911788" cy="35379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FontTx/>
              <a:buChar char="•"/>
            </a:pPr>
            <a:r>
              <a:rPr lang="zh-CN" altLang="en-US" sz="1600" b="1" dirty="0">
                <a:latin typeface="楷体_GB2312" pitchFamily="49" charset="-122"/>
                <a:ea typeface="楷体_GB2312" pitchFamily="49" charset="-122"/>
              </a:rPr>
              <a:t>近似解</a:t>
            </a:r>
          </a:p>
        </p:txBody>
      </p:sp>
      <p:sp>
        <p:nvSpPr>
          <p:cNvPr id="64" name="Rectangle 14"/>
          <p:cNvSpPr>
            <a:spLocks noChangeArrowheads="1"/>
          </p:cNvSpPr>
          <p:nvPr/>
        </p:nvSpPr>
        <p:spPr bwMode="auto">
          <a:xfrm>
            <a:off x="5485083" y="3868042"/>
            <a:ext cx="1798598" cy="353046"/>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pPr>
            <a:r>
              <a:rPr lang="zh-CN" altLang="en-US" b="1" dirty="0">
                <a:latin typeface="楷体_GB2312" pitchFamily="49" charset="-122"/>
                <a:ea typeface="楷体_GB2312" pitchFamily="49" charset="-122"/>
              </a:rPr>
              <a:t>自然现象有两类</a:t>
            </a:r>
          </a:p>
        </p:txBody>
      </p:sp>
      <p:sp>
        <p:nvSpPr>
          <p:cNvPr id="65" name="Rectangle 15"/>
          <p:cNvSpPr>
            <a:spLocks noChangeArrowheads="1"/>
          </p:cNvSpPr>
          <p:nvPr/>
        </p:nvSpPr>
        <p:spPr bwMode="auto">
          <a:xfrm>
            <a:off x="4734118" y="4410982"/>
            <a:ext cx="1501930" cy="374796"/>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FontTx/>
              <a:buChar char="•"/>
            </a:pPr>
            <a:r>
              <a:rPr lang="zh-CN" altLang="en-US" sz="1600" b="1" dirty="0">
                <a:latin typeface="楷体_GB2312" pitchFamily="49" charset="-122"/>
                <a:ea typeface="楷体_GB2312" pitchFamily="49" charset="-122"/>
              </a:rPr>
              <a:t>确定性现象</a:t>
            </a:r>
          </a:p>
        </p:txBody>
      </p:sp>
      <p:sp>
        <p:nvSpPr>
          <p:cNvPr id="66" name="Rectangle 16"/>
          <p:cNvSpPr>
            <a:spLocks noChangeArrowheads="1"/>
          </p:cNvSpPr>
          <p:nvPr/>
        </p:nvSpPr>
        <p:spPr bwMode="auto">
          <a:xfrm>
            <a:off x="6635998" y="4410982"/>
            <a:ext cx="1501930" cy="361574"/>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FontTx/>
              <a:buChar char="•"/>
            </a:pPr>
            <a:r>
              <a:rPr lang="zh-CN" altLang="en-US" sz="1600" b="1" dirty="0">
                <a:latin typeface="楷体_GB2312" pitchFamily="49" charset="-122"/>
                <a:ea typeface="楷体_GB2312" pitchFamily="49" charset="-122"/>
              </a:rPr>
              <a:t>不确定性现象</a:t>
            </a:r>
          </a:p>
        </p:txBody>
      </p:sp>
      <p:sp>
        <p:nvSpPr>
          <p:cNvPr id="67" name="Rectangle 17"/>
          <p:cNvSpPr>
            <a:spLocks noChangeArrowheads="1"/>
          </p:cNvSpPr>
          <p:nvPr/>
        </p:nvSpPr>
        <p:spPr bwMode="auto">
          <a:xfrm>
            <a:off x="6863531" y="4910731"/>
            <a:ext cx="372765" cy="966541"/>
          </a:xfrm>
          <a:prstGeom prst="rect">
            <a:avLst/>
          </a:prstGeom>
          <a:solidFill>
            <a:schemeClr val="tx2">
              <a:lumMod val="60000"/>
              <a:lumOff val="40000"/>
            </a:schemeClr>
          </a:solidFill>
          <a:ln>
            <a:noFill/>
          </a:ln>
          <a:effectLst/>
          <a:extLst/>
        </p:spPr>
        <p:txBody>
          <a:bodyPr vert="eaVert" wrap="none" anchor="ctr"/>
          <a:lstStyle/>
          <a:p>
            <a:pPr>
              <a:lnSpc>
                <a:spcPct val="100000"/>
              </a:lnSpc>
              <a:spcBef>
                <a:spcPct val="0"/>
              </a:spcBef>
              <a:buFontTx/>
              <a:buChar char="•"/>
            </a:pPr>
            <a:r>
              <a:rPr lang="zh-CN" altLang="en-US" sz="1600" b="1" dirty="0">
                <a:latin typeface="楷体_GB2312" pitchFamily="49" charset="-122"/>
                <a:ea typeface="楷体_GB2312" pitchFamily="49" charset="-122"/>
              </a:rPr>
              <a:t>随机现象</a:t>
            </a:r>
          </a:p>
        </p:txBody>
      </p:sp>
      <p:sp>
        <p:nvSpPr>
          <p:cNvPr id="68" name="Rectangle 18"/>
          <p:cNvSpPr>
            <a:spLocks noChangeArrowheads="1"/>
          </p:cNvSpPr>
          <p:nvPr/>
        </p:nvSpPr>
        <p:spPr bwMode="auto">
          <a:xfrm>
            <a:off x="7590398" y="4910730"/>
            <a:ext cx="365978" cy="966541"/>
          </a:xfrm>
          <a:prstGeom prst="rect">
            <a:avLst/>
          </a:prstGeom>
          <a:solidFill>
            <a:schemeClr val="tx2">
              <a:lumMod val="60000"/>
              <a:lumOff val="40000"/>
            </a:schemeClr>
          </a:solidFill>
          <a:ln>
            <a:noFill/>
          </a:ln>
          <a:effectLst/>
          <a:extLst/>
        </p:spPr>
        <p:txBody>
          <a:bodyPr vert="eaVert" wrap="none" anchor="ctr"/>
          <a:lstStyle/>
          <a:p>
            <a:pPr>
              <a:lnSpc>
                <a:spcPct val="100000"/>
              </a:lnSpc>
              <a:spcBef>
                <a:spcPct val="0"/>
              </a:spcBef>
              <a:buFontTx/>
              <a:buChar char="•"/>
            </a:pPr>
            <a:r>
              <a:rPr lang="zh-CN" altLang="en-US" sz="1600" b="1" dirty="0">
                <a:latin typeface="楷体_GB2312" pitchFamily="49" charset="-122"/>
                <a:ea typeface="楷体_GB2312" pitchFamily="49" charset="-122"/>
              </a:rPr>
              <a:t>模糊现象</a:t>
            </a:r>
          </a:p>
        </p:txBody>
      </p:sp>
      <p:sp>
        <p:nvSpPr>
          <p:cNvPr id="69" name="文本框 68"/>
          <p:cNvSpPr txBox="1"/>
          <p:nvPr/>
        </p:nvSpPr>
        <p:spPr>
          <a:xfrm>
            <a:off x="3384000" y="5615605"/>
            <a:ext cx="294648" cy="338554"/>
          </a:xfrm>
          <a:prstGeom prst="rect">
            <a:avLst/>
          </a:prstGeom>
          <a:noFill/>
        </p:spPr>
        <p:txBody>
          <a:bodyPr wrap="square" rtlCol="0">
            <a:spAutoFit/>
          </a:bodyPr>
          <a:lstStyle/>
          <a:p>
            <a:r>
              <a:rPr lang="en-US" altLang="zh-CN" sz="1600" dirty="0" smtClean="0"/>
              <a:t>1</a:t>
            </a:r>
            <a:endParaRPr lang="zh-CN" altLang="en-US" sz="1600" dirty="0"/>
          </a:p>
        </p:txBody>
      </p:sp>
      <p:sp>
        <p:nvSpPr>
          <p:cNvPr id="70" name="矩形 69"/>
          <p:cNvSpPr/>
          <p:nvPr/>
        </p:nvSpPr>
        <p:spPr>
          <a:xfrm>
            <a:off x="3899865" y="2328661"/>
            <a:ext cx="2509020" cy="369332"/>
          </a:xfrm>
          <a:prstGeom prst="rect">
            <a:avLst/>
          </a:prstGeom>
        </p:spPr>
        <p:txBody>
          <a:bodyPr wrap="none">
            <a:spAutoFit/>
          </a:bodyPr>
          <a:lstStyle/>
          <a:p>
            <a:r>
              <a:rPr lang="zh-CN" altLang="en-US" b="1" dirty="0">
                <a:ea typeface="黑体" panose="02010609060101010101" pitchFamily="49" charset="-122"/>
              </a:rPr>
              <a:t>随机投点试验求近似解</a:t>
            </a:r>
            <a:endParaRPr lang="zh-CN" altLang="en-US" b="1" dirty="0">
              <a:solidFill>
                <a:srgbClr val="000000"/>
              </a:solidFill>
              <a:latin typeface="楷体_GB2312" pitchFamily="49" charset="-122"/>
              <a:ea typeface="楷体_GB2312" pitchFamily="49" charset="-122"/>
            </a:endParaRPr>
          </a:p>
        </p:txBody>
      </p:sp>
      <p:sp>
        <p:nvSpPr>
          <p:cNvPr id="71" name="矩形 70"/>
          <p:cNvSpPr/>
          <p:nvPr/>
        </p:nvSpPr>
        <p:spPr>
          <a:xfrm>
            <a:off x="552414" y="1671191"/>
            <a:ext cx="2507418" cy="461665"/>
          </a:xfrm>
          <a:prstGeom prst="rect">
            <a:avLst/>
          </a:prstGeom>
        </p:spPr>
        <p:txBody>
          <a:bodyPr wrap="none">
            <a:spAutoFit/>
          </a:bodyPr>
          <a:lstStyle/>
          <a:p>
            <a:r>
              <a:rPr lang="zh-CN" altLang="en-US" sz="2400" b="1" dirty="0">
                <a:solidFill>
                  <a:srgbClr val="FF0000"/>
                </a:solidFill>
                <a:latin typeface="楷体_GB2312" pitchFamily="49" charset="-122"/>
                <a:ea typeface="楷体_GB2312" pitchFamily="49" charset="-122"/>
              </a:rPr>
              <a:t>引</a:t>
            </a:r>
            <a:r>
              <a:rPr lang="zh-CN" altLang="en-US" sz="2400" b="1" dirty="0" smtClean="0">
                <a:solidFill>
                  <a:srgbClr val="FF0000"/>
                </a:solidFill>
                <a:latin typeface="楷体_GB2312" pitchFamily="49" charset="-122"/>
                <a:ea typeface="楷体_GB2312" pitchFamily="49" charset="-122"/>
              </a:rPr>
              <a:t>例</a:t>
            </a:r>
            <a:r>
              <a:rPr lang="en-US" altLang="zh-CN" sz="2400" b="1" dirty="0" smtClean="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计算面积</a:t>
            </a:r>
          </a:p>
        </p:txBody>
      </p:sp>
      <p:sp>
        <p:nvSpPr>
          <p:cNvPr id="72" name="矩形 71"/>
          <p:cNvSpPr/>
          <p:nvPr/>
        </p:nvSpPr>
        <p:spPr>
          <a:xfrm>
            <a:off x="4734118" y="4921491"/>
            <a:ext cx="1495632" cy="923330"/>
          </a:xfrm>
          <a:prstGeom prst="rect">
            <a:avLst/>
          </a:prstGeom>
          <a:solidFill>
            <a:schemeClr val="accent2">
              <a:lumMod val="60000"/>
              <a:lumOff val="40000"/>
            </a:schemeClr>
          </a:solidFill>
        </p:spPr>
        <p:txBody>
          <a:bodyPr wrap="square">
            <a:spAutoFit/>
          </a:bodyPr>
          <a:lstStyle/>
          <a:p>
            <a:pPr>
              <a:spcBef>
                <a:spcPct val="50000"/>
              </a:spcBef>
            </a:pPr>
            <a:r>
              <a:rPr lang="zh-CN" altLang="en-US" b="1" dirty="0">
                <a:latin typeface="隶书" panose="02010509060101010101" pitchFamily="49" charset="-122"/>
              </a:rPr>
              <a:t>在一定条件下必然发生现象</a:t>
            </a:r>
          </a:p>
        </p:txBody>
      </p:sp>
      <p:sp>
        <p:nvSpPr>
          <p:cNvPr id="73" name="文本框 72"/>
          <p:cNvSpPr txBox="1"/>
          <p:nvPr/>
        </p:nvSpPr>
        <p:spPr>
          <a:xfrm>
            <a:off x="288465" y="2561526"/>
            <a:ext cx="294648" cy="338554"/>
          </a:xfrm>
          <a:prstGeom prst="rect">
            <a:avLst/>
          </a:prstGeom>
          <a:noFill/>
        </p:spPr>
        <p:txBody>
          <a:bodyPr wrap="square" rtlCol="0">
            <a:spAutoFit/>
          </a:bodyPr>
          <a:lstStyle/>
          <a:p>
            <a:r>
              <a:rPr lang="en-US" altLang="zh-CN" sz="1600" dirty="0" smtClean="0"/>
              <a:t>1</a:t>
            </a:r>
            <a:endParaRPr lang="zh-CN" altLang="en-US" sz="1600" dirty="0"/>
          </a:p>
        </p:txBody>
      </p:sp>
    </p:spTree>
    <p:extLst>
      <p:ext uri="{BB962C8B-B14F-4D97-AF65-F5344CB8AC3E}">
        <p14:creationId xmlns:p14="http://schemas.microsoft.com/office/powerpoint/2010/main" val="425768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box(in)">
                                      <p:cBhvr>
                                        <p:cTn id="20" dur="500"/>
                                        <p:tgtEl>
                                          <p:spTgt spid="6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additive="base">
                                        <p:cTn id="29" dur="500" fill="hold"/>
                                        <p:tgtEl>
                                          <p:spTgt spid="63"/>
                                        </p:tgtEl>
                                        <p:attrNameLst>
                                          <p:attrName>ppt_x</p:attrName>
                                        </p:attrNameLst>
                                      </p:cBhvr>
                                      <p:tavLst>
                                        <p:tav tm="0">
                                          <p:val>
                                            <p:strVal val="#ppt_x"/>
                                          </p:val>
                                        </p:tav>
                                        <p:tav tm="100000">
                                          <p:val>
                                            <p:strVal val="#ppt_x"/>
                                          </p:val>
                                        </p:tav>
                                      </p:tavLst>
                                    </p:anim>
                                    <p:anim calcmode="lin" valueType="num">
                                      <p:cBhvr additive="base">
                                        <p:cTn id="30"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down)">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0-#ppt_h/2"/>
                                          </p:val>
                                        </p:tav>
                                        <p:tav tm="100000">
                                          <p:val>
                                            <p:strVal val="#ppt_y"/>
                                          </p:val>
                                        </p:tav>
                                      </p:tavLst>
                                    </p:anim>
                                  </p:childTnLst>
                                </p:cTn>
                              </p:par>
                            </p:childTnLst>
                          </p:cTn>
                        </p:par>
                        <p:par>
                          <p:cTn id="63" fill="hold">
                            <p:stCondLst>
                              <p:cond delay="500"/>
                            </p:stCondLst>
                            <p:childTnLst>
                              <p:par>
                                <p:cTn id="64" presetID="2" presetClass="entr" presetSubtype="1"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additive="base">
                                        <p:cTn id="66" dur="500" fill="hold"/>
                                        <p:tgtEl>
                                          <p:spTgt spid="13"/>
                                        </p:tgtEl>
                                        <p:attrNameLst>
                                          <p:attrName>ppt_x</p:attrName>
                                        </p:attrNameLst>
                                      </p:cBhvr>
                                      <p:tavLst>
                                        <p:tav tm="0">
                                          <p:val>
                                            <p:strVal val="#ppt_x"/>
                                          </p:val>
                                        </p:tav>
                                        <p:tav tm="100000">
                                          <p:val>
                                            <p:strVal val="#ppt_x"/>
                                          </p:val>
                                        </p:tav>
                                      </p:tavLst>
                                    </p:anim>
                                    <p:anim calcmode="lin" valueType="num">
                                      <p:cBhvr additive="base">
                                        <p:cTn id="67" dur="500" fill="hold"/>
                                        <p:tgtEl>
                                          <p:spTgt spid="13"/>
                                        </p:tgtEl>
                                        <p:attrNameLst>
                                          <p:attrName>ppt_y</p:attrName>
                                        </p:attrNameLst>
                                      </p:cBhvr>
                                      <p:tavLst>
                                        <p:tav tm="0">
                                          <p:val>
                                            <p:strVal val="0-#ppt_h/2"/>
                                          </p:val>
                                        </p:tav>
                                        <p:tav tm="100000">
                                          <p:val>
                                            <p:strVal val="#ppt_y"/>
                                          </p:val>
                                        </p:tav>
                                      </p:tavLst>
                                    </p:anim>
                                  </p:childTnLst>
                                </p:cTn>
                              </p:par>
                            </p:childTnLst>
                          </p:cTn>
                        </p:par>
                        <p:par>
                          <p:cTn id="68" fill="hold">
                            <p:stCondLst>
                              <p:cond delay="1000"/>
                            </p:stCondLst>
                            <p:childTnLst>
                              <p:par>
                                <p:cTn id="69" presetID="2" presetClass="entr" presetSubtype="1"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0-#ppt_h/2"/>
                                          </p:val>
                                        </p:tav>
                                        <p:tav tm="100000">
                                          <p:val>
                                            <p:strVal val="#ppt_y"/>
                                          </p:val>
                                        </p:tav>
                                      </p:tavLst>
                                    </p:anim>
                                  </p:childTnLst>
                                </p:cTn>
                              </p:par>
                            </p:childTnLst>
                          </p:cTn>
                        </p:par>
                        <p:par>
                          <p:cTn id="73" fill="hold">
                            <p:stCondLst>
                              <p:cond delay="1500"/>
                            </p:stCondLst>
                            <p:childTnLst>
                              <p:par>
                                <p:cTn id="74" presetID="2" presetClass="entr" presetSubtype="1"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additive="base">
                                        <p:cTn id="76" dur="500" fill="hold"/>
                                        <p:tgtEl>
                                          <p:spTgt spid="15"/>
                                        </p:tgtEl>
                                        <p:attrNameLst>
                                          <p:attrName>ppt_x</p:attrName>
                                        </p:attrNameLst>
                                      </p:cBhvr>
                                      <p:tavLst>
                                        <p:tav tm="0">
                                          <p:val>
                                            <p:strVal val="#ppt_x"/>
                                          </p:val>
                                        </p:tav>
                                        <p:tav tm="100000">
                                          <p:val>
                                            <p:strVal val="#ppt_x"/>
                                          </p:val>
                                        </p:tav>
                                      </p:tavLst>
                                    </p:anim>
                                    <p:anim calcmode="lin" valueType="num">
                                      <p:cBhvr additive="base">
                                        <p:cTn id="77" dur="500" fill="hold"/>
                                        <p:tgtEl>
                                          <p:spTgt spid="15"/>
                                        </p:tgtEl>
                                        <p:attrNameLst>
                                          <p:attrName>ppt_y</p:attrName>
                                        </p:attrNameLst>
                                      </p:cBhvr>
                                      <p:tavLst>
                                        <p:tav tm="0">
                                          <p:val>
                                            <p:strVal val="0-#ppt_h/2"/>
                                          </p:val>
                                        </p:tav>
                                        <p:tav tm="100000">
                                          <p:val>
                                            <p:strVal val="#ppt_y"/>
                                          </p:val>
                                        </p:tav>
                                      </p:tavLst>
                                    </p:anim>
                                  </p:childTnLst>
                                </p:cTn>
                              </p:par>
                            </p:childTnLst>
                          </p:cTn>
                        </p:par>
                        <p:par>
                          <p:cTn id="78" fill="hold">
                            <p:stCondLst>
                              <p:cond delay="2000"/>
                            </p:stCondLst>
                            <p:childTnLst>
                              <p:par>
                                <p:cTn id="79" presetID="2" presetClass="entr" presetSubtype="1"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additive="base">
                                        <p:cTn id="81" dur="500" fill="hold"/>
                                        <p:tgtEl>
                                          <p:spTgt spid="16"/>
                                        </p:tgtEl>
                                        <p:attrNameLst>
                                          <p:attrName>ppt_x</p:attrName>
                                        </p:attrNameLst>
                                      </p:cBhvr>
                                      <p:tavLst>
                                        <p:tav tm="0">
                                          <p:val>
                                            <p:strVal val="#ppt_x"/>
                                          </p:val>
                                        </p:tav>
                                        <p:tav tm="100000">
                                          <p:val>
                                            <p:strVal val="#ppt_x"/>
                                          </p:val>
                                        </p:tav>
                                      </p:tavLst>
                                    </p:anim>
                                    <p:anim calcmode="lin" valueType="num">
                                      <p:cBhvr additive="base">
                                        <p:cTn id="82" dur="500" fill="hold"/>
                                        <p:tgtEl>
                                          <p:spTgt spid="16"/>
                                        </p:tgtEl>
                                        <p:attrNameLst>
                                          <p:attrName>ppt_y</p:attrName>
                                        </p:attrNameLst>
                                      </p:cBhvr>
                                      <p:tavLst>
                                        <p:tav tm="0">
                                          <p:val>
                                            <p:strVal val="0-#ppt_h/2"/>
                                          </p:val>
                                        </p:tav>
                                        <p:tav tm="100000">
                                          <p:val>
                                            <p:strVal val="#ppt_y"/>
                                          </p:val>
                                        </p:tav>
                                      </p:tavLst>
                                    </p:anim>
                                  </p:childTnLst>
                                </p:cTn>
                              </p:par>
                            </p:childTnLst>
                          </p:cTn>
                        </p:par>
                        <p:par>
                          <p:cTn id="83" fill="hold">
                            <p:stCondLst>
                              <p:cond delay="2500"/>
                            </p:stCondLst>
                            <p:childTnLst>
                              <p:par>
                                <p:cTn id="84" presetID="2" presetClass="entr" presetSubtype="1" fill="hold" grpId="0"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500" fill="hold"/>
                                        <p:tgtEl>
                                          <p:spTgt spid="17"/>
                                        </p:tgtEl>
                                        <p:attrNameLst>
                                          <p:attrName>ppt_x</p:attrName>
                                        </p:attrNameLst>
                                      </p:cBhvr>
                                      <p:tavLst>
                                        <p:tav tm="0">
                                          <p:val>
                                            <p:strVal val="#ppt_x"/>
                                          </p:val>
                                        </p:tav>
                                        <p:tav tm="100000">
                                          <p:val>
                                            <p:strVal val="#ppt_x"/>
                                          </p:val>
                                        </p:tav>
                                      </p:tavLst>
                                    </p:anim>
                                    <p:anim calcmode="lin" valueType="num">
                                      <p:cBhvr additive="base">
                                        <p:cTn id="87" dur="50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3000"/>
                            </p:stCondLst>
                            <p:childTnLst>
                              <p:par>
                                <p:cTn id="89" presetID="2" presetClass="entr" presetSubtype="1"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0-#ppt_h/2"/>
                                          </p:val>
                                        </p:tav>
                                        <p:tav tm="100000">
                                          <p:val>
                                            <p:strVal val="#ppt_y"/>
                                          </p:val>
                                        </p:tav>
                                      </p:tavLst>
                                    </p:anim>
                                  </p:childTnLst>
                                </p:cTn>
                              </p:par>
                            </p:childTnLst>
                          </p:cTn>
                        </p:par>
                        <p:par>
                          <p:cTn id="93" fill="hold">
                            <p:stCondLst>
                              <p:cond delay="3500"/>
                            </p:stCondLst>
                            <p:childTnLst>
                              <p:par>
                                <p:cTn id="94" presetID="2" presetClass="entr" presetSubtype="1" fill="hold" grpId="0" nodeType="afterEffect">
                                  <p:stCondLst>
                                    <p:cond delay="0"/>
                                  </p:stCondLst>
                                  <p:childTnLst>
                                    <p:set>
                                      <p:cBhvr>
                                        <p:cTn id="95" dur="1" fill="hold">
                                          <p:stCondLst>
                                            <p:cond delay="0"/>
                                          </p:stCondLst>
                                        </p:cTn>
                                        <p:tgtEl>
                                          <p:spTgt spid="19"/>
                                        </p:tgtEl>
                                        <p:attrNameLst>
                                          <p:attrName>style.visibility</p:attrName>
                                        </p:attrNameLst>
                                      </p:cBhvr>
                                      <p:to>
                                        <p:strVal val="visible"/>
                                      </p:to>
                                    </p:set>
                                    <p:anim calcmode="lin" valueType="num">
                                      <p:cBhvr additive="base">
                                        <p:cTn id="96" dur="500" fill="hold"/>
                                        <p:tgtEl>
                                          <p:spTgt spid="19"/>
                                        </p:tgtEl>
                                        <p:attrNameLst>
                                          <p:attrName>ppt_x</p:attrName>
                                        </p:attrNameLst>
                                      </p:cBhvr>
                                      <p:tavLst>
                                        <p:tav tm="0">
                                          <p:val>
                                            <p:strVal val="#ppt_x"/>
                                          </p:val>
                                        </p:tav>
                                        <p:tav tm="100000">
                                          <p:val>
                                            <p:strVal val="#ppt_x"/>
                                          </p:val>
                                        </p:tav>
                                      </p:tavLst>
                                    </p:anim>
                                    <p:anim calcmode="lin" valueType="num">
                                      <p:cBhvr additive="base">
                                        <p:cTn id="97" dur="500" fill="hold"/>
                                        <p:tgtEl>
                                          <p:spTgt spid="19"/>
                                        </p:tgtEl>
                                        <p:attrNameLst>
                                          <p:attrName>ppt_y</p:attrName>
                                        </p:attrNameLst>
                                      </p:cBhvr>
                                      <p:tavLst>
                                        <p:tav tm="0">
                                          <p:val>
                                            <p:strVal val="0-#ppt_h/2"/>
                                          </p:val>
                                        </p:tav>
                                        <p:tav tm="100000">
                                          <p:val>
                                            <p:strVal val="#ppt_y"/>
                                          </p:val>
                                        </p:tav>
                                      </p:tavLst>
                                    </p:anim>
                                  </p:childTnLst>
                                </p:cTn>
                              </p:par>
                            </p:childTnLst>
                          </p:cTn>
                        </p:par>
                        <p:par>
                          <p:cTn id="98" fill="hold">
                            <p:stCondLst>
                              <p:cond delay="4000"/>
                            </p:stCondLst>
                            <p:childTnLst>
                              <p:par>
                                <p:cTn id="99" presetID="2" presetClass="entr" presetSubtype="1" fill="hold" grpId="0" nodeType="afterEffect">
                                  <p:stCondLst>
                                    <p:cond delay="0"/>
                                  </p:stCondLst>
                                  <p:childTnLst>
                                    <p:set>
                                      <p:cBhvr>
                                        <p:cTn id="100" dur="1" fill="hold">
                                          <p:stCondLst>
                                            <p:cond delay="0"/>
                                          </p:stCondLst>
                                        </p:cTn>
                                        <p:tgtEl>
                                          <p:spTgt spid="20"/>
                                        </p:tgtEl>
                                        <p:attrNameLst>
                                          <p:attrName>style.visibility</p:attrName>
                                        </p:attrNameLst>
                                      </p:cBhvr>
                                      <p:to>
                                        <p:strVal val="visible"/>
                                      </p:to>
                                    </p:set>
                                    <p:anim calcmode="lin" valueType="num">
                                      <p:cBhvr additive="base">
                                        <p:cTn id="101" dur="500" fill="hold"/>
                                        <p:tgtEl>
                                          <p:spTgt spid="20"/>
                                        </p:tgtEl>
                                        <p:attrNameLst>
                                          <p:attrName>ppt_x</p:attrName>
                                        </p:attrNameLst>
                                      </p:cBhvr>
                                      <p:tavLst>
                                        <p:tav tm="0">
                                          <p:val>
                                            <p:strVal val="#ppt_x"/>
                                          </p:val>
                                        </p:tav>
                                        <p:tav tm="100000">
                                          <p:val>
                                            <p:strVal val="#ppt_x"/>
                                          </p:val>
                                        </p:tav>
                                      </p:tavLst>
                                    </p:anim>
                                    <p:anim calcmode="lin" valueType="num">
                                      <p:cBhvr additive="base">
                                        <p:cTn id="102" dur="500" fill="hold"/>
                                        <p:tgtEl>
                                          <p:spTgt spid="20"/>
                                        </p:tgtEl>
                                        <p:attrNameLst>
                                          <p:attrName>ppt_y</p:attrName>
                                        </p:attrNameLst>
                                      </p:cBhvr>
                                      <p:tavLst>
                                        <p:tav tm="0">
                                          <p:val>
                                            <p:strVal val="0-#ppt_h/2"/>
                                          </p:val>
                                        </p:tav>
                                        <p:tav tm="100000">
                                          <p:val>
                                            <p:strVal val="#ppt_y"/>
                                          </p:val>
                                        </p:tav>
                                      </p:tavLst>
                                    </p:anim>
                                  </p:childTnLst>
                                </p:cTn>
                              </p:par>
                            </p:childTnLst>
                          </p:cTn>
                        </p:par>
                        <p:par>
                          <p:cTn id="103" fill="hold">
                            <p:stCondLst>
                              <p:cond delay="4500"/>
                            </p:stCondLst>
                            <p:childTnLst>
                              <p:par>
                                <p:cTn id="104" presetID="2" presetClass="entr" presetSubtype="1" fill="hold" grpId="0" nodeType="afterEffect">
                                  <p:stCondLst>
                                    <p:cond delay="0"/>
                                  </p:stCondLst>
                                  <p:childTnLst>
                                    <p:set>
                                      <p:cBhvr>
                                        <p:cTn id="105" dur="1" fill="hold">
                                          <p:stCondLst>
                                            <p:cond delay="0"/>
                                          </p:stCondLst>
                                        </p:cTn>
                                        <p:tgtEl>
                                          <p:spTgt spid="21"/>
                                        </p:tgtEl>
                                        <p:attrNameLst>
                                          <p:attrName>style.visibility</p:attrName>
                                        </p:attrNameLst>
                                      </p:cBhvr>
                                      <p:to>
                                        <p:strVal val="visible"/>
                                      </p:to>
                                    </p:set>
                                    <p:anim calcmode="lin" valueType="num">
                                      <p:cBhvr additive="base">
                                        <p:cTn id="106" dur="500" fill="hold"/>
                                        <p:tgtEl>
                                          <p:spTgt spid="21"/>
                                        </p:tgtEl>
                                        <p:attrNameLst>
                                          <p:attrName>ppt_x</p:attrName>
                                        </p:attrNameLst>
                                      </p:cBhvr>
                                      <p:tavLst>
                                        <p:tav tm="0">
                                          <p:val>
                                            <p:strVal val="#ppt_x"/>
                                          </p:val>
                                        </p:tav>
                                        <p:tav tm="100000">
                                          <p:val>
                                            <p:strVal val="#ppt_x"/>
                                          </p:val>
                                        </p:tav>
                                      </p:tavLst>
                                    </p:anim>
                                    <p:anim calcmode="lin" valueType="num">
                                      <p:cBhvr additive="base">
                                        <p:cTn id="107" dur="500" fill="hold"/>
                                        <p:tgtEl>
                                          <p:spTgt spid="21"/>
                                        </p:tgtEl>
                                        <p:attrNameLst>
                                          <p:attrName>ppt_y</p:attrName>
                                        </p:attrNameLst>
                                      </p:cBhvr>
                                      <p:tavLst>
                                        <p:tav tm="0">
                                          <p:val>
                                            <p:strVal val="0-#ppt_h/2"/>
                                          </p:val>
                                        </p:tav>
                                        <p:tav tm="100000">
                                          <p:val>
                                            <p:strVal val="#ppt_y"/>
                                          </p:val>
                                        </p:tav>
                                      </p:tavLst>
                                    </p:anim>
                                  </p:childTnLst>
                                </p:cTn>
                              </p:par>
                            </p:childTnLst>
                          </p:cTn>
                        </p:par>
                        <p:par>
                          <p:cTn id="108" fill="hold">
                            <p:stCondLst>
                              <p:cond delay="5000"/>
                            </p:stCondLst>
                            <p:childTnLst>
                              <p:par>
                                <p:cTn id="109" presetID="2" presetClass="entr" presetSubtype="1" fill="hold" grpId="0" nodeType="after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additive="base">
                                        <p:cTn id="111" dur="500" fill="hold"/>
                                        <p:tgtEl>
                                          <p:spTgt spid="22"/>
                                        </p:tgtEl>
                                        <p:attrNameLst>
                                          <p:attrName>ppt_x</p:attrName>
                                        </p:attrNameLst>
                                      </p:cBhvr>
                                      <p:tavLst>
                                        <p:tav tm="0">
                                          <p:val>
                                            <p:strVal val="#ppt_x"/>
                                          </p:val>
                                        </p:tav>
                                        <p:tav tm="100000">
                                          <p:val>
                                            <p:strVal val="#ppt_x"/>
                                          </p:val>
                                        </p:tav>
                                      </p:tavLst>
                                    </p:anim>
                                    <p:anim calcmode="lin" valueType="num">
                                      <p:cBhvr additive="base">
                                        <p:cTn id="112" dur="500" fill="hold"/>
                                        <p:tgtEl>
                                          <p:spTgt spid="22"/>
                                        </p:tgtEl>
                                        <p:attrNameLst>
                                          <p:attrName>ppt_y</p:attrName>
                                        </p:attrNameLst>
                                      </p:cBhvr>
                                      <p:tavLst>
                                        <p:tav tm="0">
                                          <p:val>
                                            <p:strVal val="0-#ppt_h/2"/>
                                          </p:val>
                                        </p:tav>
                                        <p:tav tm="100000">
                                          <p:val>
                                            <p:strVal val="#ppt_y"/>
                                          </p:val>
                                        </p:tav>
                                      </p:tavLst>
                                    </p:anim>
                                  </p:childTnLst>
                                </p:cTn>
                              </p:par>
                            </p:childTnLst>
                          </p:cTn>
                        </p:par>
                        <p:par>
                          <p:cTn id="113" fill="hold">
                            <p:stCondLst>
                              <p:cond delay="5500"/>
                            </p:stCondLst>
                            <p:childTnLst>
                              <p:par>
                                <p:cTn id="114" presetID="2" presetClass="entr" presetSubtype="1" fill="hold" grpId="0" nodeType="afterEffect">
                                  <p:stCondLst>
                                    <p:cond delay="0"/>
                                  </p:stCondLst>
                                  <p:childTnLst>
                                    <p:set>
                                      <p:cBhvr>
                                        <p:cTn id="115" dur="1" fill="hold">
                                          <p:stCondLst>
                                            <p:cond delay="0"/>
                                          </p:stCondLst>
                                        </p:cTn>
                                        <p:tgtEl>
                                          <p:spTgt spid="23"/>
                                        </p:tgtEl>
                                        <p:attrNameLst>
                                          <p:attrName>style.visibility</p:attrName>
                                        </p:attrNameLst>
                                      </p:cBhvr>
                                      <p:to>
                                        <p:strVal val="visible"/>
                                      </p:to>
                                    </p:set>
                                    <p:anim calcmode="lin" valueType="num">
                                      <p:cBhvr additive="base">
                                        <p:cTn id="116" dur="500" fill="hold"/>
                                        <p:tgtEl>
                                          <p:spTgt spid="23"/>
                                        </p:tgtEl>
                                        <p:attrNameLst>
                                          <p:attrName>ppt_x</p:attrName>
                                        </p:attrNameLst>
                                      </p:cBhvr>
                                      <p:tavLst>
                                        <p:tav tm="0">
                                          <p:val>
                                            <p:strVal val="#ppt_x"/>
                                          </p:val>
                                        </p:tav>
                                        <p:tav tm="100000">
                                          <p:val>
                                            <p:strVal val="#ppt_x"/>
                                          </p:val>
                                        </p:tav>
                                      </p:tavLst>
                                    </p:anim>
                                    <p:anim calcmode="lin" valueType="num">
                                      <p:cBhvr additive="base">
                                        <p:cTn id="117" dur="500" fill="hold"/>
                                        <p:tgtEl>
                                          <p:spTgt spid="23"/>
                                        </p:tgtEl>
                                        <p:attrNameLst>
                                          <p:attrName>ppt_y</p:attrName>
                                        </p:attrNameLst>
                                      </p:cBhvr>
                                      <p:tavLst>
                                        <p:tav tm="0">
                                          <p:val>
                                            <p:strVal val="0-#ppt_h/2"/>
                                          </p:val>
                                        </p:tav>
                                        <p:tav tm="100000">
                                          <p:val>
                                            <p:strVal val="#ppt_y"/>
                                          </p:val>
                                        </p:tav>
                                      </p:tavLst>
                                    </p:anim>
                                  </p:childTnLst>
                                </p:cTn>
                              </p:par>
                            </p:childTnLst>
                          </p:cTn>
                        </p:par>
                        <p:par>
                          <p:cTn id="118" fill="hold">
                            <p:stCondLst>
                              <p:cond delay="6000"/>
                            </p:stCondLst>
                            <p:childTnLst>
                              <p:par>
                                <p:cTn id="119" presetID="2" presetClass="entr" presetSubtype="1" fill="hold" grpId="0" nodeType="afterEffect">
                                  <p:stCondLst>
                                    <p:cond delay="0"/>
                                  </p:stCondLst>
                                  <p:childTnLst>
                                    <p:set>
                                      <p:cBhvr>
                                        <p:cTn id="120" dur="1" fill="hold">
                                          <p:stCondLst>
                                            <p:cond delay="0"/>
                                          </p:stCondLst>
                                        </p:cTn>
                                        <p:tgtEl>
                                          <p:spTgt spid="24"/>
                                        </p:tgtEl>
                                        <p:attrNameLst>
                                          <p:attrName>style.visibility</p:attrName>
                                        </p:attrNameLst>
                                      </p:cBhvr>
                                      <p:to>
                                        <p:strVal val="visible"/>
                                      </p:to>
                                    </p:set>
                                    <p:anim calcmode="lin" valueType="num">
                                      <p:cBhvr additive="base">
                                        <p:cTn id="121" dur="500" fill="hold"/>
                                        <p:tgtEl>
                                          <p:spTgt spid="24"/>
                                        </p:tgtEl>
                                        <p:attrNameLst>
                                          <p:attrName>ppt_x</p:attrName>
                                        </p:attrNameLst>
                                      </p:cBhvr>
                                      <p:tavLst>
                                        <p:tav tm="0">
                                          <p:val>
                                            <p:strVal val="#ppt_x"/>
                                          </p:val>
                                        </p:tav>
                                        <p:tav tm="100000">
                                          <p:val>
                                            <p:strVal val="#ppt_x"/>
                                          </p:val>
                                        </p:tav>
                                      </p:tavLst>
                                    </p:anim>
                                    <p:anim calcmode="lin" valueType="num">
                                      <p:cBhvr additive="base">
                                        <p:cTn id="122" dur="500" fill="hold"/>
                                        <p:tgtEl>
                                          <p:spTgt spid="24"/>
                                        </p:tgtEl>
                                        <p:attrNameLst>
                                          <p:attrName>ppt_y</p:attrName>
                                        </p:attrNameLst>
                                      </p:cBhvr>
                                      <p:tavLst>
                                        <p:tav tm="0">
                                          <p:val>
                                            <p:strVal val="0-#ppt_h/2"/>
                                          </p:val>
                                        </p:tav>
                                        <p:tav tm="100000">
                                          <p:val>
                                            <p:strVal val="#ppt_y"/>
                                          </p:val>
                                        </p:tav>
                                      </p:tavLst>
                                    </p:anim>
                                  </p:childTnLst>
                                </p:cTn>
                              </p:par>
                            </p:childTnLst>
                          </p:cTn>
                        </p:par>
                        <p:par>
                          <p:cTn id="123" fill="hold">
                            <p:stCondLst>
                              <p:cond delay="6500"/>
                            </p:stCondLst>
                            <p:childTnLst>
                              <p:par>
                                <p:cTn id="124" presetID="2" presetClass="entr" presetSubtype="1" fill="hold" grpId="0" nodeType="afterEffect">
                                  <p:stCondLst>
                                    <p:cond delay="0"/>
                                  </p:stCondLst>
                                  <p:childTnLst>
                                    <p:set>
                                      <p:cBhvr>
                                        <p:cTn id="125" dur="1" fill="hold">
                                          <p:stCondLst>
                                            <p:cond delay="0"/>
                                          </p:stCondLst>
                                        </p:cTn>
                                        <p:tgtEl>
                                          <p:spTgt spid="25"/>
                                        </p:tgtEl>
                                        <p:attrNameLst>
                                          <p:attrName>style.visibility</p:attrName>
                                        </p:attrNameLst>
                                      </p:cBhvr>
                                      <p:to>
                                        <p:strVal val="visible"/>
                                      </p:to>
                                    </p:set>
                                    <p:anim calcmode="lin" valueType="num">
                                      <p:cBhvr additive="base">
                                        <p:cTn id="126" dur="500" fill="hold"/>
                                        <p:tgtEl>
                                          <p:spTgt spid="25"/>
                                        </p:tgtEl>
                                        <p:attrNameLst>
                                          <p:attrName>ppt_x</p:attrName>
                                        </p:attrNameLst>
                                      </p:cBhvr>
                                      <p:tavLst>
                                        <p:tav tm="0">
                                          <p:val>
                                            <p:strVal val="#ppt_x"/>
                                          </p:val>
                                        </p:tav>
                                        <p:tav tm="100000">
                                          <p:val>
                                            <p:strVal val="#ppt_x"/>
                                          </p:val>
                                        </p:tav>
                                      </p:tavLst>
                                    </p:anim>
                                    <p:anim calcmode="lin" valueType="num">
                                      <p:cBhvr additive="base">
                                        <p:cTn id="127" dur="500" fill="hold"/>
                                        <p:tgtEl>
                                          <p:spTgt spid="25"/>
                                        </p:tgtEl>
                                        <p:attrNameLst>
                                          <p:attrName>ppt_y</p:attrName>
                                        </p:attrNameLst>
                                      </p:cBhvr>
                                      <p:tavLst>
                                        <p:tav tm="0">
                                          <p:val>
                                            <p:strVal val="0-#ppt_h/2"/>
                                          </p:val>
                                        </p:tav>
                                        <p:tav tm="100000">
                                          <p:val>
                                            <p:strVal val="#ppt_y"/>
                                          </p:val>
                                        </p:tav>
                                      </p:tavLst>
                                    </p:anim>
                                  </p:childTnLst>
                                </p:cTn>
                              </p:par>
                            </p:childTnLst>
                          </p:cTn>
                        </p:par>
                        <p:par>
                          <p:cTn id="128" fill="hold">
                            <p:stCondLst>
                              <p:cond delay="7000"/>
                            </p:stCondLst>
                            <p:childTnLst>
                              <p:par>
                                <p:cTn id="129" presetID="2" presetClass="entr" presetSubtype="1" fill="hold" grpId="0" nodeType="afterEffect">
                                  <p:stCondLst>
                                    <p:cond delay="0"/>
                                  </p:stCondLst>
                                  <p:childTnLst>
                                    <p:set>
                                      <p:cBhvr>
                                        <p:cTn id="130" dur="1" fill="hold">
                                          <p:stCondLst>
                                            <p:cond delay="0"/>
                                          </p:stCondLst>
                                        </p:cTn>
                                        <p:tgtEl>
                                          <p:spTgt spid="26"/>
                                        </p:tgtEl>
                                        <p:attrNameLst>
                                          <p:attrName>style.visibility</p:attrName>
                                        </p:attrNameLst>
                                      </p:cBhvr>
                                      <p:to>
                                        <p:strVal val="visible"/>
                                      </p:to>
                                    </p:set>
                                    <p:anim calcmode="lin" valueType="num">
                                      <p:cBhvr additive="base">
                                        <p:cTn id="131" dur="500" fill="hold"/>
                                        <p:tgtEl>
                                          <p:spTgt spid="26"/>
                                        </p:tgtEl>
                                        <p:attrNameLst>
                                          <p:attrName>ppt_x</p:attrName>
                                        </p:attrNameLst>
                                      </p:cBhvr>
                                      <p:tavLst>
                                        <p:tav tm="0">
                                          <p:val>
                                            <p:strVal val="#ppt_x"/>
                                          </p:val>
                                        </p:tav>
                                        <p:tav tm="100000">
                                          <p:val>
                                            <p:strVal val="#ppt_x"/>
                                          </p:val>
                                        </p:tav>
                                      </p:tavLst>
                                    </p:anim>
                                    <p:anim calcmode="lin" valueType="num">
                                      <p:cBhvr additive="base">
                                        <p:cTn id="132" dur="500" fill="hold"/>
                                        <p:tgtEl>
                                          <p:spTgt spid="26"/>
                                        </p:tgtEl>
                                        <p:attrNameLst>
                                          <p:attrName>ppt_y</p:attrName>
                                        </p:attrNameLst>
                                      </p:cBhvr>
                                      <p:tavLst>
                                        <p:tav tm="0">
                                          <p:val>
                                            <p:strVal val="0-#ppt_h/2"/>
                                          </p:val>
                                        </p:tav>
                                        <p:tav tm="100000">
                                          <p:val>
                                            <p:strVal val="#ppt_y"/>
                                          </p:val>
                                        </p:tav>
                                      </p:tavLst>
                                    </p:anim>
                                  </p:childTnLst>
                                </p:cTn>
                              </p:par>
                            </p:childTnLst>
                          </p:cTn>
                        </p:par>
                        <p:par>
                          <p:cTn id="133" fill="hold">
                            <p:stCondLst>
                              <p:cond delay="7500"/>
                            </p:stCondLst>
                            <p:childTnLst>
                              <p:par>
                                <p:cTn id="134" presetID="2" presetClass="entr" presetSubtype="1" fill="hold" grpId="0" nodeType="afterEffect">
                                  <p:stCondLst>
                                    <p:cond delay="0"/>
                                  </p:stCondLst>
                                  <p:childTnLst>
                                    <p:set>
                                      <p:cBhvr>
                                        <p:cTn id="135" dur="1" fill="hold">
                                          <p:stCondLst>
                                            <p:cond delay="0"/>
                                          </p:stCondLst>
                                        </p:cTn>
                                        <p:tgtEl>
                                          <p:spTgt spid="27"/>
                                        </p:tgtEl>
                                        <p:attrNameLst>
                                          <p:attrName>style.visibility</p:attrName>
                                        </p:attrNameLst>
                                      </p:cBhvr>
                                      <p:to>
                                        <p:strVal val="visible"/>
                                      </p:to>
                                    </p:set>
                                    <p:anim calcmode="lin" valueType="num">
                                      <p:cBhvr additive="base">
                                        <p:cTn id="136" dur="500" fill="hold"/>
                                        <p:tgtEl>
                                          <p:spTgt spid="27"/>
                                        </p:tgtEl>
                                        <p:attrNameLst>
                                          <p:attrName>ppt_x</p:attrName>
                                        </p:attrNameLst>
                                      </p:cBhvr>
                                      <p:tavLst>
                                        <p:tav tm="0">
                                          <p:val>
                                            <p:strVal val="#ppt_x"/>
                                          </p:val>
                                        </p:tav>
                                        <p:tav tm="100000">
                                          <p:val>
                                            <p:strVal val="#ppt_x"/>
                                          </p:val>
                                        </p:tav>
                                      </p:tavLst>
                                    </p:anim>
                                    <p:anim calcmode="lin" valueType="num">
                                      <p:cBhvr additive="base">
                                        <p:cTn id="137" dur="500" fill="hold"/>
                                        <p:tgtEl>
                                          <p:spTgt spid="27"/>
                                        </p:tgtEl>
                                        <p:attrNameLst>
                                          <p:attrName>ppt_y</p:attrName>
                                        </p:attrNameLst>
                                      </p:cBhvr>
                                      <p:tavLst>
                                        <p:tav tm="0">
                                          <p:val>
                                            <p:strVal val="0-#ppt_h/2"/>
                                          </p:val>
                                        </p:tav>
                                        <p:tav tm="100000">
                                          <p:val>
                                            <p:strVal val="#ppt_y"/>
                                          </p:val>
                                        </p:tav>
                                      </p:tavLst>
                                    </p:anim>
                                  </p:childTnLst>
                                </p:cTn>
                              </p:par>
                            </p:childTnLst>
                          </p:cTn>
                        </p:par>
                        <p:par>
                          <p:cTn id="138" fill="hold">
                            <p:stCondLst>
                              <p:cond delay="8000"/>
                            </p:stCondLst>
                            <p:childTnLst>
                              <p:par>
                                <p:cTn id="139" presetID="2" presetClass="entr" presetSubtype="1" fill="hold" grpId="0" nodeType="afterEffect">
                                  <p:stCondLst>
                                    <p:cond delay="0"/>
                                  </p:stCondLst>
                                  <p:childTnLst>
                                    <p:set>
                                      <p:cBhvr>
                                        <p:cTn id="140" dur="1" fill="hold">
                                          <p:stCondLst>
                                            <p:cond delay="0"/>
                                          </p:stCondLst>
                                        </p:cTn>
                                        <p:tgtEl>
                                          <p:spTgt spid="28"/>
                                        </p:tgtEl>
                                        <p:attrNameLst>
                                          <p:attrName>style.visibility</p:attrName>
                                        </p:attrNameLst>
                                      </p:cBhvr>
                                      <p:to>
                                        <p:strVal val="visible"/>
                                      </p:to>
                                    </p:set>
                                    <p:anim calcmode="lin" valueType="num">
                                      <p:cBhvr additive="base">
                                        <p:cTn id="141" dur="500" fill="hold"/>
                                        <p:tgtEl>
                                          <p:spTgt spid="28"/>
                                        </p:tgtEl>
                                        <p:attrNameLst>
                                          <p:attrName>ppt_x</p:attrName>
                                        </p:attrNameLst>
                                      </p:cBhvr>
                                      <p:tavLst>
                                        <p:tav tm="0">
                                          <p:val>
                                            <p:strVal val="#ppt_x"/>
                                          </p:val>
                                        </p:tav>
                                        <p:tav tm="100000">
                                          <p:val>
                                            <p:strVal val="#ppt_x"/>
                                          </p:val>
                                        </p:tav>
                                      </p:tavLst>
                                    </p:anim>
                                    <p:anim calcmode="lin" valueType="num">
                                      <p:cBhvr additive="base">
                                        <p:cTn id="142" dur="500" fill="hold"/>
                                        <p:tgtEl>
                                          <p:spTgt spid="28"/>
                                        </p:tgtEl>
                                        <p:attrNameLst>
                                          <p:attrName>ppt_y</p:attrName>
                                        </p:attrNameLst>
                                      </p:cBhvr>
                                      <p:tavLst>
                                        <p:tav tm="0">
                                          <p:val>
                                            <p:strVal val="0-#ppt_h/2"/>
                                          </p:val>
                                        </p:tav>
                                        <p:tav tm="100000">
                                          <p:val>
                                            <p:strVal val="#ppt_y"/>
                                          </p:val>
                                        </p:tav>
                                      </p:tavLst>
                                    </p:anim>
                                  </p:childTnLst>
                                </p:cTn>
                              </p:par>
                            </p:childTnLst>
                          </p:cTn>
                        </p:par>
                        <p:par>
                          <p:cTn id="143" fill="hold">
                            <p:stCondLst>
                              <p:cond delay="8500"/>
                            </p:stCondLst>
                            <p:childTnLst>
                              <p:par>
                                <p:cTn id="144" presetID="2" presetClass="entr" presetSubtype="1" fill="hold" grpId="0" nodeType="afterEffect">
                                  <p:stCondLst>
                                    <p:cond delay="0"/>
                                  </p:stCondLst>
                                  <p:childTnLst>
                                    <p:set>
                                      <p:cBhvr>
                                        <p:cTn id="145" dur="1" fill="hold">
                                          <p:stCondLst>
                                            <p:cond delay="0"/>
                                          </p:stCondLst>
                                        </p:cTn>
                                        <p:tgtEl>
                                          <p:spTgt spid="29"/>
                                        </p:tgtEl>
                                        <p:attrNameLst>
                                          <p:attrName>style.visibility</p:attrName>
                                        </p:attrNameLst>
                                      </p:cBhvr>
                                      <p:to>
                                        <p:strVal val="visible"/>
                                      </p:to>
                                    </p:set>
                                    <p:anim calcmode="lin" valueType="num">
                                      <p:cBhvr additive="base">
                                        <p:cTn id="146" dur="500" fill="hold"/>
                                        <p:tgtEl>
                                          <p:spTgt spid="29"/>
                                        </p:tgtEl>
                                        <p:attrNameLst>
                                          <p:attrName>ppt_x</p:attrName>
                                        </p:attrNameLst>
                                      </p:cBhvr>
                                      <p:tavLst>
                                        <p:tav tm="0">
                                          <p:val>
                                            <p:strVal val="#ppt_x"/>
                                          </p:val>
                                        </p:tav>
                                        <p:tav tm="100000">
                                          <p:val>
                                            <p:strVal val="#ppt_x"/>
                                          </p:val>
                                        </p:tav>
                                      </p:tavLst>
                                    </p:anim>
                                    <p:anim calcmode="lin" valueType="num">
                                      <p:cBhvr additive="base">
                                        <p:cTn id="147" dur="500" fill="hold"/>
                                        <p:tgtEl>
                                          <p:spTgt spid="29"/>
                                        </p:tgtEl>
                                        <p:attrNameLst>
                                          <p:attrName>ppt_y</p:attrName>
                                        </p:attrNameLst>
                                      </p:cBhvr>
                                      <p:tavLst>
                                        <p:tav tm="0">
                                          <p:val>
                                            <p:strVal val="0-#ppt_h/2"/>
                                          </p:val>
                                        </p:tav>
                                        <p:tav tm="100000">
                                          <p:val>
                                            <p:strVal val="#ppt_y"/>
                                          </p:val>
                                        </p:tav>
                                      </p:tavLst>
                                    </p:anim>
                                  </p:childTnLst>
                                </p:cTn>
                              </p:par>
                            </p:childTnLst>
                          </p:cTn>
                        </p:par>
                        <p:par>
                          <p:cTn id="148" fill="hold">
                            <p:stCondLst>
                              <p:cond delay="9000"/>
                            </p:stCondLst>
                            <p:childTnLst>
                              <p:par>
                                <p:cTn id="149" presetID="2" presetClass="entr" presetSubtype="1" fill="hold" grpId="0" nodeType="afterEffect">
                                  <p:stCondLst>
                                    <p:cond delay="0"/>
                                  </p:stCondLst>
                                  <p:childTnLst>
                                    <p:set>
                                      <p:cBhvr>
                                        <p:cTn id="150" dur="1" fill="hold">
                                          <p:stCondLst>
                                            <p:cond delay="0"/>
                                          </p:stCondLst>
                                        </p:cTn>
                                        <p:tgtEl>
                                          <p:spTgt spid="30"/>
                                        </p:tgtEl>
                                        <p:attrNameLst>
                                          <p:attrName>style.visibility</p:attrName>
                                        </p:attrNameLst>
                                      </p:cBhvr>
                                      <p:to>
                                        <p:strVal val="visible"/>
                                      </p:to>
                                    </p:set>
                                    <p:anim calcmode="lin" valueType="num">
                                      <p:cBhvr additive="base">
                                        <p:cTn id="151" dur="500" fill="hold"/>
                                        <p:tgtEl>
                                          <p:spTgt spid="30"/>
                                        </p:tgtEl>
                                        <p:attrNameLst>
                                          <p:attrName>ppt_x</p:attrName>
                                        </p:attrNameLst>
                                      </p:cBhvr>
                                      <p:tavLst>
                                        <p:tav tm="0">
                                          <p:val>
                                            <p:strVal val="#ppt_x"/>
                                          </p:val>
                                        </p:tav>
                                        <p:tav tm="100000">
                                          <p:val>
                                            <p:strVal val="#ppt_x"/>
                                          </p:val>
                                        </p:tav>
                                      </p:tavLst>
                                    </p:anim>
                                    <p:anim calcmode="lin" valueType="num">
                                      <p:cBhvr additive="base">
                                        <p:cTn id="152" dur="500" fill="hold"/>
                                        <p:tgtEl>
                                          <p:spTgt spid="30"/>
                                        </p:tgtEl>
                                        <p:attrNameLst>
                                          <p:attrName>ppt_y</p:attrName>
                                        </p:attrNameLst>
                                      </p:cBhvr>
                                      <p:tavLst>
                                        <p:tav tm="0">
                                          <p:val>
                                            <p:strVal val="0-#ppt_h/2"/>
                                          </p:val>
                                        </p:tav>
                                        <p:tav tm="100000">
                                          <p:val>
                                            <p:strVal val="#ppt_y"/>
                                          </p:val>
                                        </p:tav>
                                      </p:tavLst>
                                    </p:anim>
                                  </p:childTnLst>
                                </p:cTn>
                              </p:par>
                            </p:childTnLst>
                          </p:cTn>
                        </p:par>
                        <p:par>
                          <p:cTn id="153" fill="hold">
                            <p:stCondLst>
                              <p:cond delay="9500"/>
                            </p:stCondLst>
                            <p:childTnLst>
                              <p:par>
                                <p:cTn id="154" presetID="2" presetClass="entr" presetSubtype="1" fill="hold" grpId="0" nodeType="afterEffect">
                                  <p:stCondLst>
                                    <p:cond delay="0"/>
                                  </p:stCondLst>
                                  <p:childTnLst>
                                    <p:set>
                                      <p:cBhvr>
                                        <p:cTn id="155" dur="1" fill="hold">
                                          <p:stCondLst>
                                            <p:cond delay="0"/>
                                          </p:stCondLst>
                                        </p:cTn>
                                        <p:tgtEl>
                                          <p:spTgt spid="31"/>
                                        </p:tgtEl>
                                        <p:attrNameLst>
                                          <p:attrName>style.visibility</p:attrName>
                                        </p:attrNameLst>
                                      </p:cBhvr>
                                      <p:to>
                                        <p:strVal val="visible"/>
                                      </p:to>
                                    </p:set>
                                    <p:anim calcmode="lin" valueType="num">
                                      <p:cBhvr additive="base">
                                        <p:cTn id="156" dur="500" fill="hold"/>
                                        <p:tgtEl>
                                          <p:spTgt spid="31"/>
                                        </p:tgtEl>
                                        <p:attrNameLst>
                                          <p:attrName>ppt_x</p:attrName>
                                        </p:attrNameLst>
                                      </p:cBhvr>
                                      <p:tavLst>
                                        <p:tav tm="0">
                                          <p:val>
                                            <p:strVal val="#ppt_x"/>
                                          </p:val>
                                        </p:tav>
                                        <p:tav tm="100000">
                                          <p:val>
                                            <p:strVal val="#ppt_x"/>
                                          </p:val>
                                        </p:tav>
                                      </p:tavLst>
                                    </p:anim>
                                    <p:anim calcmode="lin" valueType="num">
                                      <p:cBhvr additive="base">
                                        <p:cTn id="157" dur="500" fill="hold"/>
                                        <p:tgtEl>
                                          <p:spTgt spid="31"/>
                                        </p:tgtEl>
                                        <p:attrNameLst>
                                          <p:attrName>ppt_y</p:attrName>
                                        </p:attrNameLst>
                                      </p:cBhvr>
                                      <p:tavLst>
                                        <p:tav tm="0">
                                          <p:val>
                                            <p:strVal val="0-#ppt_h/2"/>
                                          </p:val>
                                        </p:tav>
                                        <p:tav tm="100000">
                                          <p:val>
                                            <p:strVal val="#ppt_y"/>
                                          </p:val>
                                        </p:tav>
                                      </p:tavLst>
                                    </p:anim>
                                  </p:childTnLst>
                                </p:cTn>
                              </p:par>
                            </p:childTnLst>
                          </p:cTn>
                        </p:par>
                        <p:par>
                          <p:cTn id="158" fill="hold">
                            <p:stCondLst>
                              <p:cond delay="10000"/>
                            </p:stCondLst>
                            <p:childTnLst>
                              <p:par>
                                <p:cTn id="159" presetID="2" presetClass="entr" presetSubtype="1" fill="hold" grpId="0" nodeType="afterEffect">
                                  <p:stCondLst>
                                    <p:cond delay="0"/>
                                  </p:stCondLst>
                                  <p:childTnLst>
                                    <p:set>
                                      <p:cBhvr>
                                        <p:cTn id="160" dur="1" fill="hold">
                                          <p:stCondLst>
                                            <p:cond delay="0"/>
                                          </p:stCondLst>
                                        </p:cTn>
                                        <p:tgtEl>
                                          <p:spTgt spid="32"/>
                                        </p:tgtEl>
                                        <p:attrNameLst>
                                          <p:attrName>style.visibility</p:attrName>
                                        </p:attrNameLst>
                                      </p:cBhvr>
                                      <p:to>
                                        <p:strVal val="visible"/>
                                      </p:to>
                                    </p:set>
                                    <p:anim calcmode="lin" valueType="num">
                                      <p:cBhvr additive="base">
                                        <p:cTn id="161" dur="500" fill="hold"/>
                                        <p:tgtEl>
                                          <p:spTgt spid="32"/>
                                        </p:tgtEl>
                                        <p:attrNameLst>
                                          <p:attrName>ppt_x</p:attrName>
                                        </p:attrNameLst>
                                      </p:cBhvr>
                                      <p:tavLst>
                                        <p:tav tm="0">
                                          <p:val>
                                            <p:strVal val="#ppt_x"/>
                                          </p:val>
                                        </p:tav>
                                        <p:tav tm="100000">
                                          <p:val>
                                            <p:strVal val="#ppt_x"/>
                                          </p:val>
                                        </p:tav>
                                      </p:tavLst>
                                    </p:anim>
                                    <p:anim calcmode="lin" valueType="num">
                                      <p:cBhvr additive="base">
                                        <p:cTn id="162" dur="500" fill="hold"/>
                                        <p:tgtEl>
                                          <p:spTgt spid="32"/>
                                        </p:tgtEl>
                                        <p:attrNameLst>
                                          <p:attrName>ppt_y</p:attrName>
                                        </p:attrNameLst>
                                      </p:cBhvr>
                                      <p:tavLst>
                                        <p:tav tm="0">
                                          <p:val>
                                            <p:strVal val="0-#ppt_h/2"/>
                                          </p:val>
                                        </p:tav>
                                        <p:tav tm="100000">
                                          <p:val>
                                            <p:strVal val="#ppt_y"/>
                                          </p:val>
                                        </p:tav>
                                      </p:tavLst>
                                    </p:anim>
                                  </p:childTnLst>
                                </p:cTn>
                              </p:par>
                            </p:childTnLst>
                          </p:cTn>
                        </p:par>
                        <p:par>
                          <p:cTn id="163" fill="hold">
                            <p:stCondLst>
                              <p:cond delay="10500"/>
                            </p:stCondLst>
                            <p:childTnLst>
                              <p:par>
                                <p:cTn id="164" presetID="2" presetClass="entr" presetSubtype="1"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0-#ppt_h/2"/>
                                          </p:val>
                                        </p:tav>
                                        <p:tav tm="100000">
                                          <p:val>
                                            <p:strVal val="#ppt_y"/>
                                          </p:val>
                                        </p:tav>
                                      </p:tavLst>
                                    </p:anim>
                                  </p:childTnLst>
                                </p:cTn>
                              </p:par>
                            </p:childTnLst>
                          </p:cTn>
                        </p:par>
                        <p:par>
                          <p:cTn id="168" fill="hold">
                            <p:stCondLst>
                              <p:cond delay="11000"/>
                            </p:stCondLst>
                            <p:childTnLst>
                              <p:par>
                                <p:cTn id="169" presetID="2" presetClass="entr" presetSubtype="1" fill="hold" grpId="0" nodeType="afterEffect">
                                  <p:stCondLst>
                                    <p:cond delay="0"/>
                                  </p:stCondLst>
                                  <p:childTnLst>
                                    <p:set>
                                      <p:cBhvr>
                                        <p:cTn id="170" dur="1" fill="hold">
                                          <p:stCondLst>
                                            <p:cond delay="0"/>
                                          </p:stCondLst>
                                        </p:cTn>
                                        <p:tgtEl>
                                          <p:spTgt spid="34"/>
                                        </p:tgtEl>
                                        <p:attrNameLst>
                                          <p:attrName>style.visibility</p:attrName>
                                        </p:attrNameLst>
                                      </p:cBhvr>
                                      <p:to>
                                        <p:strVal val="visible"/>
                                      </p:to>
                                    </p:set>
                                    <p:anim calcmode="lin" valueType="num">
                                      <p:cBhvr additive="base">
                                        <p:cTn id="171" dur="500" fill="hold"/>
                                        <p:tgtEl>
                                          <p:spTgt spid="34"/>
                                        </p:tgtEl>
                                        <p:attrNameLst>
                                          <p:attrName>ppt_x</p:attrName>
                                        </p:attrNameLst>
                                      </p:cBhvr>
                                      <p:tavLst>
                                        <p:tav tm="0">
                                          <p:val>
                                            <p:strVal val="#ppt_x"/>
                                          </p:val>
                                        </p:tav>
                                        <p:tav tm="100000">
                                          <p:val>
                                            <p:strVal val="#ppt_x"/>
                                          </p:val>
                                        </p:tav>
                                      </p:tavLst>
                                    </p:anim>
                                    <p:anim calcmode="lin" valueType="num">
                                      <p:cBhvr additive="base">
                                        <p:cTn id="172" dur="500" fill="hold"/>
                                        <p:tgtEl>
                                          <p:spTgt spid="34"/>
                                        </p:tgtEl>
                                        <p:attrNameLst>
                                          <p:attrName>ppt_y</p:attrName>
                                        </p:attrNameLst>
                                      </p:cBhvr>
                                      <p:tavLst>
                                        <p:tav tm="0">
                                          <p:val>
                                            <p:strVal val="0-#ppt_h/2"/>
                                          </p:val>
                                        </p:tav>
                                        <p:tav tm="100000">
                                          <p:val>
                                            <p:strVal val="#ppt_y"/>
                                          </p:val>
                                        </p:tav>
                                      </p:tavLst>
                                    </p:anim>
                                  </p:childTnLst>
                                </p:cTn>
                              </p:par>
                            </p:childTnLst>
                          </p:cTn>
                        </p:par>
                        <p:par>
                          <p:cTn id="173" fill="hold">
                            <p:stCondLst>
                              <p:cond delay="11500"/>
                            </p:stCondLst>
                            <p:childTnLst>
                              <p:par>
                                <p:cTn id="174" presetID="2" presetClass="entr" presetSubtype="1" fill="hold" grpId="0" nodeType="afterEffect">
                                  <p:stCondLst>
                                    <p:cond delay="0"/>
                                  </p:stCondLst>
                                  <p:childTnLst>
                                    <p:set>
                                      <p:cBhvr>
                                        <p:cTn id="175" dur="1" fill="hold">
                                          <p:stCondLst>
                                            <p:cond delay="0"/>
                                          </p:stCondLst>
                                        </p:cTn>
                                        <p:tgtEl>
                                          <p:spTgt spid="35"/>
                                        </p:tgtEl>
                                        <p:attrNameLst>
                                          <p:attrName>style.visibility</p:attrName>
                                        </p:attrNameLst>
                                      </p:cBhvr>
                                      <p:to>
                                        <p:strVal val="visible"/>
                                      </p:to>
                                    </p:set>
                                    <p:anim calcmode="lin" valueType="num">
                                      <p:cBhvr additive="base">
                                        <p:cTn id="176" dur="500" fill="hold"/>
                                        <p:tgtEl>
                                          <p:spTgt spid="35"/>
                                        </p:tgtEl>
                                        <p:attrNameLst>
                                          <p:attrName>ppt_x</p:attrName>
                                        </p:attrNameLst>
                                      </p:cBhvr>
                                      <p:tavLst>
                                        <p:tav tm="0">
                                          <p:val>
                                            <p:strVal val="#ppt_x"/>
                                          </p:val>
                                        </p:tav>
                                        <p:tav tm="100000">
                                          <p:val>
                                            <p:strVal val="#ppt_x"/>
                                          </p:val>
                                        </p:tav>
                                      </p:tavLst>
                                    </p:anim>
                                    <p:anim calcmode="lin" valueType="num">
                                      <p:cBhvr additive="base">
                                        <p:cTn id="177" dur="500" fill="hold"/>
                                        <p:tgtEl>
                                          <p:spTgt spid="35"/>
                                        </p:tgtEl>
                                        <p:attrNameLst>
                                          <p:attrName>ppt_y</p:attrName>
                                        </p:attrNameLst>
                                      </p:cBhvr>
                                      <p:tavLst>
                                        <p:tav tm="0">
                                          <p:val>
                                            <p:strVal val="0-#ppt_h/2"/>
                                          </p:val>
                                        </p:tav>
                                        <p:tav tm="100000">
                                          <p:val>
                                            <p:strVal val="#ppt_y"/>
                                          </p:val>
                                        </p:tav>
                                      </p:tavLst>
                                    </p:anim>
                                  </p:childTnLst>
                                </p:cTn>
                              </p:par>
                            </p:childTnLst>
                          </p:cTn>
                        </p:par>
                        <p:par>
                          <p:cTn id="178" fill="hold">
                            <p:stCondLst>
                              <p:cond delay="12000"/>
                            </p:stCondLst>
                            <p:childTnLst>
                              <p:par>
                                <p:cTn id="179" presetID="2" presetClass="entr" presetSubtype="1"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additive="base">
                                        <p:cTn id="181" dur="500" fill="hold"/>
                                        <p:tgtEl>
                                          <p:spTgt spid="36"/>
                                        </p:tgtEl>
                                        <p:attrNameLst>
                                          <p:attrName>ppt_x</p:attrName>
                                        </p:attrNameLst>
                                      </p:cBhvr>
                                      <p:tavLst>
                                        <p:tav tm="0">
                                          <p:val>
                                            <p:strVal val="#ppt_x"/>
                                          </p:val>
                                        </p:tav>
                                        <p:tav tm="100000">
                                          <p:val>
                                            <p:strVal val="#ppt_x"/>
                                          </p:val>
                                        </p:tav>
                                      </p:tavLst>
                                    </p:anim>
                                    <p:anim calcmode="lin" valueType="num">
                                      <p:cBhvr additive="base">
                                        <p:cTn id="182" dur="500" fill="hold"/>
                                        <p:tgtEl>
                                          <p:spTgt spid="36"/>
                                        </p:tgtEl>
                                        <p:attrNameLst>
                                          <p:attrName>ppt_y</p:attrName>
                                        </p:attrNameLst>
                                      </p:cBhvr>
                                      <p:tavLst>
                                        <p:tav tm="0">
                                          <p:val>
                                            <p:strVal val="0-#ppt_h/2"/>
                                          </p:val>
                                        </p:tav>
                                        <p:tav tm="100000">
                                          <p:val>
                                            <p:strVal val="#ppt_y"/>
                                          </p:val>
                                        </p:tav>
                                      </p:tavLst>
                                    </p:anim>
                                  </p:childTnLst>
                                </p:cTn>
                              </p:par>
                            </p:childTnLst>
                          </p:cTn>
                        </p:par>
                        <p:par>
                          <p:cTn id="183" fill="hold">
                            <p:stCondLst>
                              <p:cond delay="12500"/>
                            </p:stCondLst>
                            <p:childTnLst>
                              <p:par>
                                <p:cTn id="184" presetID="2" presetClass="entr" presetSubtype="1" fill="hold" grpId="0" nodeType="afterEffect">
                                  <p:stCondLst>
                                    <p:cond delay="0"/>
                                  </p:stCondLst>
                                  <p:childTnLst>
                                    <p:set>
                                      <p:cBhvr>
                                        <p:cTn id="185" dur="1" fill="hold">
                                          <p:stCondLst>
                                            <p:cond delay="0"/>
                                          </p:stCondLst>
                                        </p:cTn>
                                        <p:tgtEl>
                                          <p:spTgt spid="37"/>
                                        </p:tgtEl>
                                        <p:attrNameLst>
                                          <p:attrName>style.visibility</p:attrName>
                                        </p:attrNameLst>
                                      </p:cBhvr>
                                      <p:to>
                                        <p:strVal val="visible"/>
                                      </p:to>
                                    </p:set>
                                    <p:anim calcmode="lin" valueType="num">
                                      <p:cBhvr additive="base">
                                        <p:cTn id="186" dur="500" fill="hold"/>
                                        <p:tgtEl>
                                          <p:spTgt spid="37"/>
                                        </p:tgtEl>
                                        <p:attrNameLst>
                                          <p:attrName>ppt_x</p:attrName>
                                        </p:attrNameLst>
                                      </p:cBhvr>
                                      <p:tavLst>
                                        <p:tav tm="0">
                                          <p:val>
                                            <p:strVal val="#ppt_x"/>
                                          </p:val>
                                        </p:tav>
                                        <p:tav tm="100000">
                                          <p:val>
                                            <p:strVal val="#ppt_x"/>
                                          </p:val>
                                        </p:tav>
                                      </p:tavLst>
                                    </p:anim>
                                    <p:anim calcmode="lin" valueType="num">
                                      <p:cBhvr additive="base">
                                        <p:cTn id="187" dur="500" fill="hold"/>
                                        <p:tgtEl>
                                          <p:spTgt spid="37"/>
                                        </p:tgtEl>
                                        <p:attrNameLst>
                                          <p:attrName>ppt_y</p:attrName>
                                        </p:attrNameLst>
                                      </p:cBhvr>
                                      <p:tavLst>
                                        <p:tav tm="0">
                                          <p:val>
                                            <p:strVal val="0-#ppt_h/2"/>
                                          </p:val>
                                        </p:tav>
                                        <p:tav tm="100000">
                                          <p:val>
                                            <p:strVal val="#ppt_y"/>
                                          </p:val>
                                        </p:tav>
                                      </p:tavLst>
                                    </p:anim>
                                  </p:childTnLst>
                                </p:cTn>
                              </p:par>
                            </p:childTnLst>
                          </p:cTn>
                        </p:par>
                        <p:par>
                          <p:cTn id="188" fill="hold">
                            <p:stCondLst>
                              <p:cond delay="13000"/>
                            </p:stCondLst>
                            <p:childTnLst>
                              <p:par>
                                <p:cTn id="189" presetID="2" presetClass="entr" presetSubtype="1" fill="hold" grpId="0" nodeType="afterEffect">
                                  <p:stCondLst>
                                    <p:cond delay="0"/>
                                  </p:stCondLst>
                                  <p:childTnLst>
                                    <p:set>
                                      <p:cBhvr>
                                        <p:cTn id="190" dur="1" fill="hold">
                                          <p:stCondLst>
                                            <p:cond delay="0"/>
                                          </p:stCondLst>
                                        </p:cTn>
                                        <p:tgtEl>
                                          <p:spTgt spid="38"/>
                                        </p:tgtEl>
                                        <p:attrNameLst>
                                          <p:attrName>style.visibility</p:attrName>
                                        </p:attrNameLst>
                                      </p:cBhvr>
                                      <p:to>
                                        <p:strVal val="visible"/>
                                      </p:to>
                                    </p:set>
                                    <p:anim calcmode="lin" valueType="num">
                                      <p:cBhvr additive="base">
                                        <p:cTn id="191" dur="500" fill="hold"/>
                                        <p:tgtEl>
                                          <p:spTgt spid="38"/>
                                        </p:tgtEl>
                                        <p:attrNameLst>
                                          <p:attrName>ppt_x</p:attrName>
                                        </p:attrNameLst>
                                      </p:cBhvr>
                                      <p:tavLst>
                                        <p:tav tm="0">
                                          <p:val>
                                            <p:strVal val="#ppt_x"/>
                                          </p:val>
                                        </p:tav>
                                        <p:tav tm="100000">
                                          <p:val>
                                            <p:strVal val="#ppt_x"/>
                                          </p:val>
                                        </p:tav>
                                      </p:tavLst>
                                    </p:anim>
                                    <p:anim calcmode="lin" valueType="num">
                                      <p:cBhvr additive="base">
                                        <p:cTn id="192" dur="500" fill="hold"/>
                                        <p:tgtEl>
                                          <p:spTgt spid="38"/>
                                        </p:tgtEl>
                                        <p:attrNameLst>
                                          <p:attrName>ppt_y</p:attrName>
                                        </p:attrNameLst>
                                      </p:cBhvr>
                                      <p:tavLst>
                                        <p:tav tm="0">
                                          <p:val>
                                            <p:strVal val="0-#ppt_h/2"/>
                                          </p:val>
                                        </p:tav>
                                        <p:tav tm="100000">
                                          <p:val>
                                            <p:strVal val="#ppt_y"/>
                                          </p:val>
                                        </p:tav>
                                      </p:tavLst>
                                    </p:anim>
                                  </p:childTnLst>
                                </p:cTn>
                              </p:par>
                            </p:childTnLst>
                          </p:cTn>
                        </p:par>
                        <p:par>
                          <p:cTn id="193" fill="hold">
                            <p:stCondLst>
                              <p:cond delay="13500"/>
                            </p:stCondLst>
                            <p:childTnLst>
                              <p:par>
                                <p:cTn id="194" presetID="2" presetClass="entr" presetSubtype="1" fill="hold" grpId="0" nodeType="afterEffect">
                                  <p:stCondLst>
                                    <p:cond delay="0"/>
                                  </p:stCondLst>
                                  <p:childTnLst>
                                    <p:set>
                                      <p:cBhvr>
                                        <p:cTn id="195" dur="1" fill="hold">
                                          <p:stCondLst>
                                            <p:cond delay="0"/>
                                          </p:stCondLst>
                                        </p:cTn>
                                        <p:tgtEl>
                                          <p:spTgt spid="39"/>
                                        </p:tgtEl>
                                        <p:attrNameLst>
                                          <p:attrName>style.visibility</p:attrName>
                                        </p:attrNameLst>
                                      </p:cBhvr>
                                      <p:to>
                                        <p:strVal val="visible"/>
                                      </p:to>
                                    </p:set>
                                    <p:anim calcmode="lin" valueType="num">
                                      <p:cBhvr additive="base">
                                        <p:cTn id="196" dur="500" fill="hold"/>
                                        <p:tgtEl>
                                          <p:spTgt spid="39"/>
                                        </p:tgtEl>
                                        <p:attrNameLst>
                                          <p:attrName>ppt_x</p:attrName>
                                        </p:attrNameLst>
                                      </p:cBhvr>
                                      <p:tavLst>
                                        <p:tav tm="0">
                                          <p:val>
                                            <p:strVal val="#ppt_x"/>
                                          </p:val>
                                        </p:tav>
                                        <p:tav tm="100000">
                                          <p:val>
                                            <p:strVal val="#ppt_x"/>
                                          </p:val>
                                        </p:tav>
                                      </p:tavLst>
                                    </p:anim>
                                    <p:anim calcmode="lin" valueType="num">
                                      <p:cBhvr additive="base">
                                        <p:cTn id="197" dur="500" fill="hold"/>
                                        <p:tgtEl>
                                          <p:spTgt spid="39"/>
                                        </p:tgtEl>
                                        <p:attrNameLst>
                                          <p:attrName>ppt_y</p:attrName>
                                        </p:attrNameLst>
                                      </p:cBhvr>
                                      <p:tavLst>
                                        <p:tav tm="0">
                                          <p:val>
                                            <p:strVal val="0-#ppt_h/2"/>
                                          </p:val>
                                        </p:tav>
                                        <p:tav tm="100000">
                                          <p:val>
                                            <p:strVal val="#ppt_y"/>
                                          </p:val>
                                        </p:tav>
                                      </p:tavLst>
                                    </p:anim>
                                  </p:childTnLst>
                                </p:cTn>
                              </p:par>
                            </p:childTnLst>
                          </p:cTn>
                        </p:par>
                        <p:par>
                          <p:cTn id="198" fill="hold">
                            <p:stCondLst>
                              <p:cond delay="14000"/>
                            </p:stCondLst>
                            <p:childTnLst>
                              <p:par>
                                <p:cTn id="199" presetID="2" presetClass="entr" presetSubtype="1" fill="hold" grpId="0" nodeType="afterEffect">
                                  <p:stCondLst>
                                    <p:cond delay="0"/>
                                  </p:stCondLst>
                                  <p:childTnLst>
                                    <p:set>
                                      <p:cBhvr>
                                        <p:cTn id="200" dur="1" fill="hold">
                                          <p:stCondLst>
                                            <p:cond delay="0"/>
                                          </p:stCondLst>
                                        </p:cTn>
                                        <p:tgtEl>
                                          <p:spTgt spid="40"/>
                                        </p:tgtEl>
                                        <p:attrNameLst>
                                          <p:attrName>style.visibility</p:attrName>
                                        </p:attrNameLst>
                                      </p:cBhvr>
                                      <p:to>
                                        <p:strVal val="visible"/>
                                      </p:to>
                                    </p:set>
                                    <p:anim calcmode="lin" valueType="num">
                                      <p:cBhvr additive="base">
                                        <p:cTn id="201" dur="500" fill="hold"/>
                                        <p:tgtEl>
                                          <p:spTgt spid="40"/>
                                        </p:tgtEl>
                                        <p:attrNameLst>
                                          <p:attrName>ppt_x</p:attrName>
                                        </p:attrNameLst>
                                      </p:cBhvr>
                                      <p:tavLst>
                                        <p:tav tm="0">
                                          <p:val>
                                            <p:strVal val="#ppt_x"/>
                                          </p:val>
                                        </p:tav>
                                        <p:tav tm="100000">
                                          <p:val>
                                            <p:strVal val="#ppt_x"/>
                                          </p:val>
                                        </p:tav>
                                      </p:tavLst>
                                    </p:anim>
                                    <p:anim calcmode="lin" valueType="num">
                                      <p:cBhvr additive="base">
                                        <p:cTn id="202" dur="500" fill="hold"/>
                                        <p:tgtEl>
                                          <p:spTgt spid="40"/>
                                        </p:tgtEl>
                                        <p:attrNameLst>
                                          <p:attrName>ppt_y</p:attrName>
                                        </p:attrNameLst>
                                      </p:cBhvr>
                                      <p:tavLst>
                                        <p:tav tm="0">
                                          <p:val>
                                            <p:strVal val="0-#ppt_h/2"/>
                                          </p:val>
                                        </p:tav>
                                        <p:tav tm="100000">
                                          <p:val>
                                            <p:strVal val="#ppt_y"/>
                                          </p:val>
                                        </p:tav>
                                      </p:tavLst>
                                    </p:anim>
                                  </p:childTnLst>
                                </p:cTn>
                              </p:par>
                            </p:childTnLst>
                          </p:cTn>
                        </p:par>
                        <p:par>
                          <p:cTn id="203" fill="hold">
                            <p:stCondLst>
                              <p:cond delay="14500"/>
                            </p:stCondLst>
                            <p:childTnLst>
                              <p:par>
                                <p:cTn id="204" presetID="2" presetClass="entr" presetSubtype="1" fill="hold" grpId="0" nodeType="afterEffect">
                                  <p:stCondLst>
                                    <p:cond delay="0"/>
                                  </p:stCondLst>
                                  <p:childTnLst>
                                    <p:set>
                                      <p:cBhvr>
                                        <p:cTn id="205" dur="1" fill="hold">
                                          <p:stCondLst>
                                            <p:cond delay="0"/>
                                          </p:stCondLst>
                                        </p:cTn>
                                        <p:tgtEl>
                                          <p:spTgt spid="41"/>
                                        </p:tgtEl>
                                        <p:attrNameLst>
                                          <p:attrName>style.visibility</p:attrName>
                                        </p:attrNameLst>
                                      </p:cBhvr>
                                      <p:to>
                                        <p:strVal val="visible"/>
                                      </p:to>
                                    </p:set>
                                    <p:anim calcmode="lin" valueType="num">
                                      <p:cBhvr additive="base">
                                        <p:cTn id="206" dur="500" fill="hold"/>
                                        <p:tgtEl>
                                          <p:spTgt spid="41"/>
                                        </p:tgtEl>
                                        <p:attrNameLst>
                                          <p:attrName>ppt_x</p:attrName>
                                        </p:attrNameLst>
                                      </p:cBhvr>
                                      <p:tavLst>
                                        <p:tav tm="0">
                                          <p:val>
                                            <p:strVal val="#ppt_x"/>
                                          </p:val>
                                        </p:tav>
                                        <p:tav tm="100000">
                                          <p:val>
                                            <p:strVal val="#ppt_x"/>
                                          </p:val>
                                        </p:tav>
                                      </p:tavLst>
                                    </p:anim>
                                    <p:anim calcmode="lin" valueType="num">
                                      <p:cBhvr additive="base">
                                        <p:cTn id="207" dur="500" fill="hold"/>
                                        <p:tgtEl>
                                          <p:spTgt spid="41"/>
                                        </p:tgtEl>
                                        <p:attrNameLst>
                                          <p:attrName>ppt_y</p:attrName>
                                        </p:attrNameLst>
                                      </p:cBhvr>
                                      <p:tavLst>
                                        <p:tav tm="0">
                                          <p:val>
                                            <p:strVal val="0-#ppt_h/2"/>
                                          </p:val>
                                        </p:tav>
                                        <p:tav tm="100000">
                                          <p:val>
                                            <p:strVal val="#ppt_y"/>
                                          </p:val>
                                        </p:tav>
                                      </p:tavLst>
                                    </p:anim>
                                  </p:childTnLst>
                                </p:cTn>
                              </p:par>
                            </p:childTnLst>
                          </p:cTn>
                        </p:par>
                        <p:par>
                          <p:cTn id="208" fill="hold">
                            <p:stCondLst>
                              <p:cond delay="15000"/>
                            </p:stCondLst>
                            <p:childTnLst>
                              <p:par>
                                <p:cTn id="209" presetID="2" presetClass="entr" presetSubtype="1" fill="hold" grpId="0" nodeType="afterEffect">
                                  <p:stCondLst>
                                    <p:cond delay="0"/>
                                  </p:stCondLst>
                                  <p:childTnLst>
                                    <p:set>
                                      <p:cBhvr>
                                        <p:cTn id="210" dur="1" fill="hold">
                                          <p:stCondLst>
                                            <p:cond delay="0"/>
                                          </p:stCondLst>
                                        </p:cTn>
                                        <p:tgtEl>
                                          <p:spTgt spid="42"/>
                                        </p:tgtEl>
                                        <p:attrNameLst>
                                          <p:attrName>style.visibility</p:attrName>
                                        </p:attrNameLst>
                                      </p:cBhvr>
                                      <p:to>
                                        <p:strVal val="visible"/>
                                      </p:to>
                                    </p:set>
                                    <p:anim calcmode="lin" valueType="num">
                                      <p:cBhvr additive="base">
                                        <p:cTn id="211" dur="500" fill="hold"/>
                                        <p:tgtEl>
                                          <p:spTgt spid="42"/>
                                        </p:tgtEl>
                                        <p:attrNameLst>
                                          <p:attrName>ppt_x</p:attrName>
                                        </p:attrNameLst>
                                      </p:cBhvr>
                                      <p:tavLst>
                                        <p:tav tm="0">
                                          <p:val>
                                            <p:strVal val="#ppt_x"/>
                                          </p:val>
                                        </p:tav>
                                        <p:tav tm="100000">
                                          <p:val>
                                            <p:strVal val="#ppt_x"/>
                                          </p:val>
                                        </p:tav>
                                      </p:tavLst>
                                    </p:anim>
                                    <p:anim calcmode="lin" valueType="num">
                                      <p:cBhvr additive="base">
                                        <p:cTn id="212" dur="500" fill="hold"/>
                                        <p:tgtEl>
                                          <p:spTgt spid="42"/>
                                        </p:tgtEl>
                                        <p:attrNameLst>
                                          <p:attrName>ppt_y</p:attrName>
                                        </p:attrNameLst>
                                      </p:cBhvr>
                                      <p:tavLst>
                                        <p:tav tm="0">
                                          <p:val>
                                            <p:strVal val="0-#ppt_h/2"/>
                                          </p:val>
                                        </p:tav>
                                        <p:tav tm="100000">
                                          <p:val>
                                            <p:strVal val="#ppt_y"/>
                                          </p:val>
                                        </p:tav>
                                      </p:tavLst>
                                    </p:anim>
                                  </p:childTnLst>
                                </p:cTn>
                              </p:par>
                            </p:childTnLst>
                          </p:cTn>
                        </p:par>
                        <p:par>
                          <p:cTn id="213" fill="hold">
                            <p:stCondLst>
                              <p:cond delay="15500"/>
                            </p:stCondLst>
                            <p:childTnLst>
                              <p:par>
                                <p:cTn id="214" presetID="2" presetClass="entr" presetSubtype="1" fill="hold" grpId="0" nodeType="afterEffect">
                                  <p:stCondLst>
                                    <p:cond delay="0"/>
                                  </p:stCondLst>
                                  <p:childTnLst>
                                    <p:set>
                                      <p:cBhvr>
                                        <p:cTn id="215" dur="1" fill="hold">
                                          <p:stCondLst>
                                            <p:cond delay="0"/>
                                          </p:stCondLst>
                                        </p:cTn>
                                        <p:tgtEl>
                                          <p:spTgt spid="43"/>
                                        </p:tgtEl>
                                        <p:attrNameLst>
                                          <p:attrName>style.visibility</p:attrName>
                                        </p:attrNameLst>
                                      </p:cBhvr>
                                      <p:to>
                                        <p:strVal val="visible"/>
                                      </p:to>
                                    </p:set>
                                    <p:anim calcmode="lin" valueType="num">
                                      <p:cBhvr additive="base">
                                        <p:cTn id="216" dur="500" fill="hold"/>
                                        <p:tgtEl>
                                          <p:spTgt spid="43"/>
                                        </p:tgtEl>
                                        <p:attrNameLst>
                                          <p:attrName>ppt_x</p:attrName>
                                        </p:attrNameLst>
                                      </p:cBhvr>
                                      <p:tavLst>
                                        <p:tav tm="0">
                                          <p:val>
                                            <p:strVal val="#ppt_x"/>
                                          </p:val>
                                        </p:tav>
                                        <p:tav tm="100000">
                                          <p:val>
                                            <p:strVal val="#ppt_x"/>
                                          </p:val>
                                        </p:tav>
                                      </p:tavLst>
                                    </p:anim>
                                    <p:anim calcmode="lin" valueType="num">
                                      <p:cBhvr additive="base">
                                        <p:cTn id="217" dur="500" fill="hold"/>
                                        <p:tgtEl>
                                          <p:spTgt spid="43"/>
                                        </p:tgtEl>
                                        <p:attrNameLst>
                                          <p:attrName>ppt_y</p:attrName>
                                        </p:attrNameLst>
                                      </p:cBhvr>
                                      <p:tavLst>
                                        <p:tav tm="0">
                                          <p:val>
                                            <p:strVal val="0-#ppt_h/2"/>
                                          </p:val>
                                        </p:tav>
                                        <p:tav tm="100000">
                                          <p:val>
                                            <p:strVal val="#ppt_y"/>
                                          </p:val>
                                        </p:tav>
                                      </p:tavLst>
                                    </p:anim>
                                  </p:childTnLst>
                                </p:cTn>
                              </p:par>
                            </p:childTnLst>
                          </p:cTn>
                        </p:par>
                        <p:par>
                          <p:cTn id="218" fill="hold">
                            <p:stCondLst>
                              <p:cond delay="16000"/>
                            </p:stCondLst>
                            <p:childTnLst>
                              <p:par>
                                <p:cTn id="219" presetID="2" presetClass="entr" presetSubtype="1" fill="hold" grpId="0" nodeType="afterEffect">
                                  <p:stCondLst>
                                    <p:cond delay="0"/>
                                  </p:stCondLst>
                                  <p:childTnLst>
                                    <p:set>
                                      <p:cBhvr>
                                        <p:cTn id="220" dur="1" fill="hold">
                                          <p:stCondLst>
                                            <p:cond delay="0"/>
                                          </p:stCondLst>
                                        </p:cTn>
                                        <p:tgtEl>
                                          <p:spTgt spid="44"/>
                                        </p:tgtEl>
                                        <p:attrNameLst>
                                          <p:attrName>style.visibility</p:attrName>
                                        </p:attrNameLst>
                                      </p:cBhvr>
                                      <p:to>
                                        <p:strVal val="visible"/>
                                      </p:to>
                                    </p:set>
                                    <p:anim calcmode="lin" valueType="num">
                                      <p:cBhvr additive="base">
                                        <p:cTn id="221" dur="500" fill="hold"/>
                                        <p:tgtEl>
                                          <p:spTgt spid="44"/>
                                        </p:tgtEl>
                                        <p:attrNameLst>
                                          <p:attrName>ppt_x</p:attrName>
                                        </p:attrNameLst>
                                      </p:cBhvr>
                                      <p:tavLst>
                                        <p:tav tm="0">
                                          <p:val>
                                            <p:strVal val="#ppt_x"/>
                                          </p:val>
                                        </p:tav>
                                        <p:tav tm="100000">
                                          <p:val>
                                            <p:strVal val="#ppt_x"/>
                                          </p:val>
                                        </p:tav>
                                      </p:tavLst>
                                    </p:anim>
                                    <p:anim calcmode="lin" valueType="num">
                                      <p:cBhvr additive="base">
                                        <p:cTn id="222" dur="500" fill="hold"/>
                                        <p:tgtEl>
                                          <p:spTgt spid="44"/>
                                        </p:tgtEl>
                                        <p:attrNameLst>
                                          <p:attrName>ppt_y</p:attrName>
                                        </p:attrNameLst>
                                      </p:cBhvr>
                                      <p:tavLst>
                                        <p:tav tm="0">
                                          <p:val>
                                            <p:strVal val="0-#ppt_h/2"/>
                                          </p:val>
                                        </p:tav>
                                        <p:tav tm="100000">
                                          <p:val>
                                            <p:strVal val="#ppt_y"/>
                                          </p:val>
                                        </p:tav>
                                      </p:tavLst>
                                    </p:anim>
                                  </p:childTnLst>
                                </p:cTn>
                              </p:par>
                            </p:childTnLst>
                          </p:cTn>
                        </p:par>
                        <p:par>
                          <p:cTn id="223" fill="hold">
                            <p:stCondLst>
                              <p:cond delay="16500"/>
                            </p:stCondLst>
                            <p:childTnLst>
                              <p:par>
                                <p:cTn id="224" presetID="2" presetClass="entr" presetSubtype="1" fill="hold" grpId="0" nodeType="afterEffect">
                                  <p:stCondLst>
                                    <p:cond delay="0"/>
                                  </p:stCondLst>
                                  <p:childTnLst>
                                    <p:set>
                                      <p:cBhvr>
                                        <p:cTn id="225" dur="1" fill="hold">
                                          <p:stCondLst>
                                            <p:cond delay="0"/>
                                          </p:stCondLst>
                                        </p:cTn>
                                        <p:tgtEl>
                                          <p:spTgt spid="45"/>
                                        </p:tgtEl>
                                        <p:attrNameLst>
                                          <p:attrName>style.visibility</p:attrName>
                                        </p:attrNameLst>
                                      </p:cBhvr>
                                      <p:to>
                                        <p:strVal val="visible"/>
                                      </p:to>
                                    </p:set>
                                    <p:anim calcmode="lin" valueType="num">
                                      <p:cBhvr additive="base">
                                        <p:cTn id="226" dur="500" fill="hold"/>
                                        <p:tgtEl>
                                          <p:spTgt spid="45"/>
                                        </p:tgtEl>
                                        <p:attrNameLst>
                                          <p:attrName>ppt_x</p:attrName>
                                        </p:attrNameLst>
                                      </p:cBhvr>
                                      <p:tavLst>
                                        <p:tav tm="0">
                                          <p:val>
                                            <p:strVal val="#ppt_x"/>
                                          </p:val>
                                        </p:tav>
                                        <p:tav tm="100000">
                                          <p:val>
                                            <p:strVal val="#ppt_x"/>
                                          </p:val>
                                        </p:tav>
                                      </p:tavLst>
                                    </p:anim>
                                    <p:anim calcmode="lin" valueType="num">
                                      <p:cBhvr additive="base">
                                        <p:cTn id="227" dur="500" fill="hold"/>
                                        <p:tgtEl>
                                          <p:spTgt spid="45"/>
                                        </p:tgtEl>
                                        <p:attrNameLst>
                                          <p:attrName>ppt_y</p:attrName>
                                        </p:attrNameLst>
                                      </p:cBhvr>
                                      <p:tavLst>
                                        <p:tav tm="0">
                                          <p:val>
                                            <p:strVal val="0-#ppt_h/2"/>
                                          </p:val>
                                        </p:tav>
                                        <p:tav tm="100000">
                                          <p:val>
                                            <p:strVal val="#ppt_y"/>
                                          </p:val>
                                        </p:tav>
                                      </p:tavLst>
                                    </p:anim>
                                  </p:childTnLst>
                                </p:cTn>
                              </p:par>
                            </p:childTnLst>
                          </p:cTn>
                        </p:par>
                        <p:par>
                          <p:cTn id="228" fill="hold">
                            <p:stCondLst>
                              <p:cond delay="17000"/>
                            </p:stCondLst>
                            <p:childTnLst>
                              <p:par>
                                <p:cTn id="229" presetID="2" presetClass="entr" presetSubtype="1" fill="hold" grpId="0" nodeType="afterEffect">
                                  <p:stCondLst>
                                    <p:cond delay="0"/>
                                  </p:stCondLst>
                                  <p:childTnLst>
                                    <p:set>
                                      <p:cBhvr>
                                        <p:cTn id="230" dur="1" fill="hold">
                                          <p:stCondLst>
                                            <p:cond delay="0"/>
                                          </p:stCondLst>
                                        </p:cTn>
                                        <p:tgtEl>
                                          <p:spTgt spid="46"/>
                                        </p:tgtEl>
                                        <p:attrNameLst>
                                          <p:attrName>style.visibility</p:attrName>
                                        </p:attrNameLst>
                                      </p:cBhvr>
                                      <p:to>
                                        <p:strVal val="visible"/>
                                      </p:to>
                                    </p:set>
                                    <p:anim calcmode="lin" valueType="num">
                                      <p:cBhvr additive="base">
                                        <p:cTn id="231" dur="500" fill="hold"/>
                                        <p:tgtEl>
                                          <p:spTgt spid="46"/>
                                        </p:tgtEl>
                                        <p:attrNameLst>
                                          <p:attrName>ppt_x</p:attrName>
                                        </p:attrNameLst>
                                      </p:cBhvr>
                                      <p:tavLst>
                                        <p:tav tm="0">
                                          <p:val>
                                            <p:strVal val="#ppt_x"/>
                                          </p:val>
                                        </p:tav>
                                        <p:tav tm="100000">
                                          <p:val>
                                            <p:strVal val="#ppt_x"/>
                                          </p:val>
                                        </p:tav>
                                      </p:tavLst>
                                    </p:anim>
                                    <p:anim calcmode="lin" valueType="num">
                                      <p:cBhvr additive="base">
                                        <p:cTn id="232" dur="500" fill="hold"/>
                                        <p:tgtEl>
                                          <p:spTgt spid="46"/>
                                        </p:tgtEl>
                                        <p:attrNameLst>
                                          <p:attrName>ppt_y</p:attrName>
                                        </p:attrNameLst>
                                      </p:cBhvr>
                                      <p:tavLst>
                                        <p:tav tm="0">
                                          <p:val>
                                            <p:strVal val="0-#ppt_h/2"/>
                                          </p:val>
                                        </p:tav>
                                        <p:tav tm="100000">
                                          <p:val>
                                            <p:strVal val="#ppt_y"/>
                                          </p:val>
                                        </p:tav>
                                      </p:tavLst>
                                    </p:anim>
                                  </p:childTnLst>
                                </p:cTn>
                              </p:par>
                            </p:childTnLst>
                          </p:cTn>
                        </p:par>
                        <p:par>
                          <p:cTn id="233" fill="hold">
                            <p:stCondLst>
                              <p:cond delay="17500"/>
                            </p:stCondLst>
                            <p:childTnLst>
                              <p:par>
                                <p:cTn id="234" presetID="2" presetClass="entr" presetSubtype="1" fill="hold" grpId="0" nodeType="afterEffect">
                                  <p:stCondLst>
                                    <p:cond delay="0"/>
                                  </p:stCondLst>
                                  <p:childTnLst>
                                    <p:set>
                                      <p:cBhvr>
                                        <p:cTn id="235" dur="1" fill="hold">
                                          <p:stCondLst>
                                            <p:cond delay="0"/>
                                          </p:stCondLst>
                                        </p:cTn>
                                        <p:tgtEl>
                                          <p:spTgt spid="47"/>
                                        </p:tgtEl>
                                        <p:attrNameLst>
                                          <p:attrName>style.visibility</p:attrName>
                                        </p:attrNameLst>
                                      </p:cBhvr>
                                      <p:to>
                                        <p:strVal val="visible"/>
                                      </p:to>
                                    </p:set>
                                    <p:anim calcmode="lin" valueType="num">
                                      <p:cBhvr additive="base">
                                        <p:cTn id="236" dur="500" fill="hold"/>
                                        <p:tgtEl>
                                          <p:spTgt spid="47"/>
                                        </p:tgtEl>
                                        <p:attrNameLst>
                                          <p:attrName>ppt_x</p:attrName>
                                        </p:attrNameLst>
                                      </p:cBhvr>
                                      <p:tavLst>
                                        <p:tav tm="0">
                                          <p:val>
                                            <p:strVal val="#ppt_x"/>
                                          </p:val>
                                        </p:tav>
                                        <p:tav tm="100000">
                                          <p:val>
                                            <p:strVal val="#ppt_x"/>
                                          </p:val>
                                        </p:tav>
                                      </p:tavLst>
                                    </p:anim>
                                    <p:anim calcmode="lin" valueType="num">
                                      <p:cBhvr additive="base">
                                        <p:cTn id="237" dur="500" fill="hold"/>
                                        <p:tgtEl>
                                          <p:spTgt spid="47"/>
                                        </p:tgtEl>
                                        <p:attrNameLst>
                                          <p:attrName>ppt_y</p:attrName>
                                        </p:attrNameLst>
                                      </p:cBhvr>
                                      <p:tavLst>
                                        <p:tav tm="0">
                                          <p:val>
                                            <p:strVal val="0-#ppt_h/2"/>
                                          </p:val>
                                        </p:tav>
                                        <p:tav tm="100000">
                                          <p:val>
                                            <p:strVal val="#ppt_y"/>
                                          </p:val>
                                        </p:tav>
                                      </p:tavLst>
                                    </p:anim>
                                  </p:childTnLst>
                                </p:cTn>
                              </p:par>
                            </p:childTnLst>
                          </p:cTn>
                        </p:par>
                        <p:par>
                          <p:cTn id="238" fill="hold">
                            <p:stCondLst>
                              <p:cond delay="18000"/>
                            </p:stCondLst>
                            <p:childTnLst>
                              <p:par>
                                <p:cTn id="239" presetID="2" presetClass="entr" presetSubtype="1" fill="hold" grpId="0" nodeType="afterEffect">
                                  <p:stCondLst>
                                    <p:cond delay="0"/>
                                  </p:stCondLst>
                                  <p:childTnLst>
                                    <p:set>
                                      <p:cBhvr>
                                        <p:cTn id="240" dur="1" fill="hold">
                                          <p:stCondLst>
                                            <p:cond delay="0"/>
                                          </p:stCondLst>
                                        </p:cTn>
                                        <p:tgtEl>
                                          <p:spTgt spid="48"/>
                                        </p:tgtEl>
                                        <p:attrNameLst>
                                          <p:attrName>style.visibility</p:attrName>
                                        </p:attrNameLst>
                                      </p:cBhvr>
                                      <p:to>
                                        <p:strVal val="visible"/>
                                      </p:to>
                                    </p:set>
                                    <p:anim calcmode="lin" valueType="num">
                                      <p:cBhvr additive="base">
                                        <p:cTn id="241" dur="500" fill="hold"/>
                                        <p:tgtEl>
                                          <p:spTgt spid="48"/>
                                        </p:tgtEl>
                                        <p:attrNameLst>
                                          <p:attrName>ppt_x</p:attrName>
                                        </p:attrNameLst>
                                      </p:cBhvr>
                                      <p:tavLst>
                                        <p:tav tm="0">
                                          <p:val>
                                            <p:strVal val="#ppt_x"/>
                                          </p:val>
                                        </p:tav>
                                        <p:tav tm="100000">
                                          <p:val>
                                            <p:strVal val="#ppt_x"/>
                                          </p:val>
                                        </p:tav>
                                      </p:tavLst>
                                    </p:anim>
                                    <p:anim calcmode="lin" valueType="num">
                                      <p:cBhvr additive="base">
                                        <p:cTn id="242" dur="500" fill="hold"/>
                                        <p:tgtEl>
                                          <p:spTgt spid="48"/>
                                        </p:tgtEl>
                                        <p:attrNameLst>
                                          <p:attrName>ppt_y</p:attrName>
                                        </p:attrNameLst>
                                      </p:cBhvr>
                                      <p:tavLst>
                                        <p:tav tm="0">
                                          <p:val>
                                            <p:strVal val="0-#ppt_h/2"/>
                                          </p:val>
                                        </p:tav>
                                        <p:tav tm="100000">
                                          <p:val>
                                            <p:strVal val="#ppt_y"/>
                                          </p:val>
                                        </p:tav>
                                      </p:tavLst>
                                    </p:anim>
                                  </p:childTnLst>
                                </p:cTn>
                              </p:par>
                            </p:childTnLst>
                          </p:cTn>
                        </p:par>
                        <p:par>
                          <p:cTn id="243" fill="hold">
                            <p:stCondLst>
                              <p:cond delay="18500"/>
                            </p:stCondLst>
                            <p:childTnLst>
                              <p:par>
                                <p:cTn id="244" presetID="2" presetClass="entr" presetSubtype="1" fill="hold" grpId="0" nodeType="afterEffect">
                                  <p:stCondLst>
                                    <p:cond delay="0"/>
                                  </p:stCondLst>
                                  <p:childTnLst>
                                    <p:set>
                                      <p:cBhvr>
                                        <p:cTn id="245" dur="1" fill="hold">
                                          <p:stCondLst>
                                            <p:cond delay="0"/>
                                          </p:stCondLst>
                                        </p:cTn>
                                        <p:tgtEl>
                                          <p:spTgt spid="49"/>
                                        </p:tgtEl>
                                        <p:attrNameLst>
                                          <p:attrName>style.visibility</p:attrName>
                                        </p:attrNameLst>
                                      </p:cBhvr>
                                      <p:to>
                                        <p:strVal val="visible"/>
                                      </p:to>
                                    </p:set>
                                    <p:anim calcmode="lin" valueType="num">
                                      <p:cBhvr additive="base">
                                        <p:cTn id="246" dur="500" fill="hold"/>
                                        <p:tgtEl>
                                          <p:spTgt spid="49"/>
                                        </p:tgtEl>
                                        <p:attrNameLst>
                                          <p:attrName>ppt_x</p:attrName>
                                        </p:attrNameLst>
                                      </p:cBhvr>
                                      <p:tavLst>
                                        <p:tav tm="0">
                                          <p:val>
                                            <p:strVal val="#ppt_x"/>
                                          </p:val>
                                        </p:tav>
                                        <p:tav tm="100000">
                                          <p:val>
                                            <p:strVal val="#ppt_x"/>
                                          </p:val>
                                        </p:tav>
                                      </p:tavLst>
                                    </p:anim>
                                    <p:anim calcmode="lin" valueType="num">
                                      <p:cBhvr additive="base">
                                        <p:cTn id="247" dur="500" fill="hold"/>
                                        <p:tgtEl>
                                          <p:spTgt spid="49"/>
                                        </p:tgtEl>
                                        <p:attrNameLst>
                                          <p:attrName>ppt_y</p:attrName>
                                        </p:attrNameLst>
                                      </p:cBhvr>
                                      <p:tavLst>
                                        <p:tav tm="0">
                                          <p:val>
                                            <p:strVal val="0-#ppt_h/2"/>
                                          </p:val>
                                        </p:tav>
                                        <p:tav tm="100000">
                                          <p:val>
                                            <p:strVal val="#ppt_y"/>
                                          </p:val>
                                        </p:tav>
                                      </p:tavLst>
                                    </p:anim>
                                  </p:childTnLst>
                                </p:cTn>
                              </p:par>
                            </p:childTnLst>
                          </p:cTn>
                        </p:par>
                        <p:par>
                          <p:cTn id="248" fill="hold">
                            <p:stCondLst>
                              <p:cond delay="19000"/>
                            </p:stCondLst>
                            <p:childTnLst>
                              <p:par>
                                <p:cTn id="249" presetID="2" presetClass="entr" presetSubtype="1" fill="hold" grpId="0" nodeType="afterEffect">
                                  <p:stCondLst>
                                    <p:cond delay="0"/>
                                  </p:stCondLst>
                                  <p:childTnLst>
                                    <p:set>
                                      <p:cBhvr>
                                        <p:cTn id="250" dur="1" fill="hold">
                                          <p:stCondLst>
                                            <p:cond delay="0"/>
                                          </p:stCondLst>
                                        </p:cTn>
                                        <p:tgtEl>
                                          <p:spTgt spid="50"/>
                                        </p:tgtEl>
                                        <p:attrNameLst>
                                          <p:attrName>style.visibility</p:attrName>
                                        </p:attrNameLst>
                                      </p:cBhvr>
                                      <p:to>
                                        <p:strVal val="visible"/>
                                      </p:to>
                                    </p:set>
                                    <p:anim calcmode="lin" valueType="num">
                                      <p:cBhvr additive="base">
                                        <p:cTn id="251" dur="500" fill="hold"/>
                                        <p:tgtEl>
                                          <p:spTgt spid="50"/>
                                        </p:tgtEl>
                                        <p:attrNameLst>
                                          <p:attrName>ppt_x</p:attrName>
                                        </p:attrNameLst>
                                      </p:cBhvr>
                                      <p:tavLst>
                                        <p:tav tm="0">
                                          <p:val>
                                            <p:strVal val="#ppt_x"/>
                                          </p:val>
                                        </p:tav>
                                        <p:tav tm="100000">
                                          <p:val>
                                            <p:strVal val="#ppt_x"/>
                                          </p:val>
                                        </p:tav>
                                      </p:tavLst>
                                    </p:anim>
                                    <p:anim calcmode="lin" valueType="num">
                                      <p:cBhvr additive="base">
                                        <p:cTn id="252" dur="500" fill="hold"/>
                                        <p:tgtEl>
                                          <p:spTgt spid="50"/>
                                        </p:tgtEl>
                                        <p:attrNameLst>
                                          <p:attrName>ppt_y</p:attrName>
                                        </p:attrNameLst>
                                      </p:cBhvr>
                                      <p:tavLst>
                                        <p:tav tm="0">
                                          <p:val>
                                            <p:strVal val="0-#ppt_h/2"/>
                                          </p:val>
                                        </p:tav>
                                        <p:tav tm="100000">
                                          <p:val>
                                            <p:strVal val="#ppt_y"/>
                                          </p:val>
                                        </p:tav>
                                      </p:tavLst>
                                    </p:anim>
                                  </p:childTnLst>
                                </p:cTn>
                              </p:par>
                            </p:childTnLst>
                          </p:cTn>
                        </p:par>
                        <p:par>
                          <p:cTn id="253" fill="hold">
                            <p:stCondLst>
                              <p:cond delay="19500"/>
                            </p:stCondLst>
                            <p:childTnLst>
                              <p:par>
                                <p:cTn id="254" presetID="2" presetClass="entr" presetSubtype="1" fill="hold" grpId="0" nodeType="afterEffect">
                                  <p:stCondLst>
                                    <p:cond delay="0"/>
                                  </p:stCondLst>
                                  <p:childTnLst>
                                    <p:set>
                                      <p:cBhvr>
                                        <p:cTn id="255" dur="1" fill="hold">
                                          <p:stCondLst>
                                            <p:cond delay="0"/>
                                          </p:stCondLst>
                                        </p:cTn>
                                        <p:tgtEl>
                                          <p:spTgt spid="51"/>
                                        </p:tgtEl>
                                        <p:attrNameLst>
                                          <p:attrName>style.visibility</p:attrName>
                                        </p:attrNameLst>
                                      </p:cBhvr>
                                      <p:to>
                                        <p:strVal val="visible"/>
                                      </p:to>
                                    </p:set>
                                    <p:anim calcmode="lin" valueType="num">
                                      <p:cBhvr additive="base">
                                        <p:cTn id="256" dur="500" fill="hold"/>
                                        <p:tgtEl>
                                          <p:spTgt spid="51"/>
                                        </p:tgtEl>
                                        <p:attrNameLst>
                                          <p:attrName>ppt_x</p:attrName>
                                        </p:attrNameLst>
                                      </p:cBhvr>
                                      <p:tavLst>
                                        <p:tav tm="0">
                                          <p:val>
                                            <p:strVal val="#ppt_x"/>
                                          </p:val>
                                        </p:tav>
                                        <p:tav tm="100000">
                                          <p:val>
                                            <p:strVal val="#ppt_x"/>
                                          </p:val>
                                        </p:tav>
                                      </p:tavLst>
                                    </p:anim>
                                    <p:anim calcmode="lin" valueType="num">
                                      <p:cBhvr additive="base">
                                        <p:cTn id="257" dur="500" fill="hold"/>
                                        <p:tgtEl>
                                          <p:spTgt spid="51"/>
                                        </p:tgtEl>
                                        <p:attrNameLst>
                                          <p:attrName>ppt_y</p:attrName>
                                        </p:attrNameLst>
                                      </p:cBhvr>
                                      <p:tavLst>
                                        <p:tav tm="0">
                                          <p:val>
                                            <p:strVal val="0-#ppt_h/2"/>
                                          </p:val>
                                        </p:tav>
                                        <p:tav tm="100000">
                                          <p:val>
                                            <p:strVal val="#ppt_y"/>
                                          </p:val>
                                        </p:tav>
                                      </p:tavLst>
                                    </p:anim>
                                  </p:childTnLst>
                                </p:cTn>
                              </p:par>
                            </p:childTnLst>
                          </p:cTn>
                        </p:par>
                        <p:par>
                          <p:cTn id="258" fill="hold">
                            <p:stCondLst>
                              <p:cond delay="20000"/>
                            </p:stCondLst>
                            <p:childTnLst>
                              <p:par>
                                <p:cTn id="259" presetID="2" presetClass="entr" presetSubtype="1" fill="hold" grpId="0" nodeType="afterEffect">
                                  <p:stCondLst>
                                    <p:cond delay="0"/>
                                  </p:stCondLst>
                                  <p:childTnLst>
                                    <p:set>
                                      <p:cBhvr>
                                        <p:cTn id="260" dur="1" fill="hold">
                                          <p:stCondLst>
                                            <p:cond delay="0"/>
                                          </p:stCondLst>
                                        </p:cTn>
                                        <p:tgtEl>
                                          <p:spTgt spid="52"/>
                                        </p:tgtEl>
                                        <p:attrNameLst>
                                          <p:attrName>style.visibility</p:attrName>
                                        </p:attrNameLst>
                                      </p:cBhvr>
                                      <p:to>
                                        <p:strVal val="visible"/>
                                      </p:to>
                                    </p:set>
                                    <p:anim calcmode="lin" valueType="num">
                                      <p:cBhvr additive="base">
                                        <p:cTn id="261" dur="500" fill="hold"/>
                                        <p:tgtEl>
                                          <p:spTgt spid="52"/>
                                        </p:tgtEl>
                                        <p:attrNameLst>
                                          <p:attrName>ppt_x</p:attrName>
                                        </p:attrNameLst>
                                      </p:cBhvr>
                                      <p:tavLst>
                                        <p:tav tm="0">
                                          <p:val>
                                            <p:strVal val="#ppt_x"/>
                                          </p:val>
                                        </p:tav>
                                        <p:tav tm="100000">
                                          <p:val>
                                            <p:strVal val="#ppt_x"/>
                                          </p:val>
                                        </p:tav>
                                      </p:tavLst>
                                    </p:anim>
                                    <p:anim calcmode="lin" valueType="num">
                                      <p:cBhvr additive="base">
                                        <p:cTn id="262" dur="500" fill="hold"/>
                                        <p:tgtEl>
                                          <p:spTgt spid="52"/>
                                        </p:tgtEl>
                                        <p:attrNameLst>
                                          <p:attrName>ppt_y</p:attrName>
                                        </p:attrNameLst>
                                      </p:cBhvr>
                                      <p:tavLst>
                                        <p:tav tm="0">
                                          <p:val>
                                            <p:strVal val="0-#ppt_h/2"/>
                                          </p:val>
                                        </p:tav>
                                        <p:tav tm="100000">
                                          <p:val>
                                            <p:strVal val="#ppt_y"/>
                                          </p:val>
                                        </p:tav>
                                      </p:tavLst>
                                    </p:anim>
                                  </p:childTnLst>
                                </p:cTn>
                              </p:par>
                            </p:childTnLst>
                          </p:cTn>
                        </p:par>
                        <p:par>
                          <p:cTn id="263" fill="hold">
                            <p:stCondLst>
                              <p:cond delay="20500"/>
                            </p:stCondLst>
                            <p:childTnLst>
                              <p:par>
                                <p:cTn id="264" presetID="2" presetClass="entr" presetSubtype="1" fill="hold" grpId="0" nodeType="afterEffect">
                                  <p:stCondLst>
                                    <p:cond delay="0"/>
                                  </p:stCondLst>
                                  <p:childTnLst>
                                    <p:set>
                                      <p:cBhvr>
                                        <p:cTn id="265" dur="1" fill="hold">
                                          <p:stCondLst>
                                            <p:cond delay="0"/>
                                          </p:stCondLst>
                                        </p:cTn>
                                        <p:tgtEl>
                                          <p:spTgt spid="53"/>
                                        </p:tgtEl>
                                        <p:attrNameLst>
                                          <p:attrName>style.visibility</p:attrName>
                                        </p:attrNameLst>
                                      </p:cBhvr>
                                      <p:to>
                                        <p:strVal val="visible"/>
                                      </p:to>
                                    </p:set>
                                    <p:anim calcmode="lin" valueType="num">
                                      <p:cBhvr additive="base">
                                        <p:cTn id="266" dur="500" fill="hold"/>
                                        <p:tgtEl>
                                          <p:spTgt spid="53"/>
                                        </p:tgtEl>
                                        <p:attrNameLst>
                                          <p:attrName>ppt_x</p:attrName>
                                        </p:attrNameLst>
                                      </p:cBhvr>
                                      <p:tavLst>
                                        <p:tav tm="0">
                                          <p:val>
                                            <p:strVal val="#ppt_x"/>
                                          </p:val>
                                        </p:tav>
                                        <p:tav tm="100000">
                                          <p:val>
                                            <p:strVal val="#ppt_x"/>
                                          </p:val>
                                        </p:tav>
                                      </p:tavLst>
                                    </p:anim>
                                    <p:anim calcmode="lin" valueType="num">
                                      <p:cBhvr additive="base">
                                        <p:cTn id="267" dur="500" fill="hold"/>
                                        <p:tgtEl>
                                          <p:spTgt spid="53"/>
                                        </p:tgtEl>
                                        <p:attrNameLst>
                                          <p:attrName>ppt_y</p:attrName>
                                        </p:attrNameLst>
                                      </p:cBhvr>
                                      <p:tavLst>
                                        <p:tav tm="0">
                                          <p:val>
                                            <p:strVal val="0-#ppt_h/2"/>
                                          </p:val>
                                        </p:tav>
                                        <p:tav tm="100000">
                                          <p:val>
                                            <p:strVal val="#ppt_y"/>
                                          </p:val>
                                        </p:tav>
                                      </p:tavLst>
                                    </p:anim>
                                  </p:childTnLst>
                                </p:cTn>
                              </p:par>
                            </p:childTnLst>
                          </p:cTn>
                        </p:par>
                        <p:par>
                          <p:cTn id="268" fill="hold">
                            <p:stCondLst>
                              <p:cond delay="21000"/>
                            </p:stCondLst>
                            <p:childTnLst>
                              <p:par>
                                <p:cTn id="269" presetID="2" presetClass="entr" presetSubtype="1" fill="hold" grpId="0" nodeType="afterEffect">
                                  <p:stCondLst>
                                    <p:cond delay="0"/>
                                  </p:stCondLst>
                                  <p:childTnLst>
                                    <p:set>
                                      <p:cBhvr>
                                        <p:cTn id="270" dur="1" fill="hold">
                                          <p:stCondLst>
                                            <p:cond delay="0"/>
                                          </p:stCondLst>
                                        </p:cTn>
                                        <p:tgtEl>
                                          <p:spTgt spid="54"/>
                                        </p:tgtEl>
                                        <p:attrNameLst>
                                          <p:attrName>style.visibility</p:attrName>
                                        </p:attrNameLst>
                                      </p:cBhvr>
                                      <p:to>
                                        <p:strVal val="visible"/>
                                      </p:to>
                                    </p:set>
                                    <p:anim calcmode="lin" valueType="num">
                                      <p:cBhvr additive="base">
                                        <p:cTn id="271" dur="500" fill="hold"/>
                                        <p:tgtEl>
                                          <p:spTgt spid="54"/>
                                        </p:tgtEl>
                                        <p:attrNameLst>
                                          <p:attrName>ppt_x</p:attrName>
                                        </p:attrNameLst>
                                      </p:cBhvr>
                                      <p:tavLst>
                                        <p:tav tm="0">
                                          <p:val>
                                            <p:strVal val="#ppt_x"/>
                                          </p:val>
                                        </p:tav>
                                        <p:tav tm="100000">
                                          <p:val>
                                            <p:strVal val="#ppt_x"/>
                                          </p:val>
                                        </p:tav>
                                      </p:tavLst>
                                    </p:anim>
                                    <p:anim calcmode="lin" valueType="num">
                                      <p:cBhvr additive="base">
                                        <p:cTn id="272" dur="500" fill="hold"/>
                                        <p:tgtEl>
                                          <p:spTgt spid="54"/>
                                        </p:tgtEl>
                                        <p:attrNameLst>
                                          <p:attrName>ppt_y</p:attrName>
                                        </p:attrNameLst>
                                      </p:cBhvr>
                                      <p:tavLst>
                                        <p:tav tm="0">
                                          <p:val>
                                            <p:strVal val="0-#ppt_h/2"/>
                                          </p:val>
                                        </p:tav>
                                        <p:tav tm="100000">
                                          <p:val>
                                            <p:strVal val="#ppt_y"/>
                                          </p:val>
                                        </p:tav>
                                      </p:tavLst>
                                    </p:anim>
                                  </p:childTnLst>
                                </p:cTn>
                              </p:par>
                            </p:childTnLst>
                          </p:cTn>
                        </p:par>
                        <p:par>
                          <p:cTn id="273" fill="hold">
                            <p:stCondLst>
                              <p:cond delay="21500"/>
                            </p:stCondLst>
                            <p:childTnLst>
                              <p:par>
                                <p:cTn id="274" presetID="2" presetClass="entr" presetSubtype="1" fill="hold" grpId="0" nodeType="afterEffect">
                                  <p:stCondLst>
                                    <p:cond delay="0"/>
                                  </p:stCondLst>
                                  <p:childTnLst>
                                    <p:set>
                                      <p:cBhvr>
                                        <p:cTn id="275" dur="1" fill="hold">
                                          <p:stCondLst>
                                            <p:cond delay="0"/>
                                          </p:stCondLst>
                                        </p:cTn>
                                        <p:tgtEl>
                                          <p:spTgt spid="55"/>
                                        </p:tgtEl>
                                        <p:attrNameLst>
                                          <p:attrName>style.visibility</p:attrName>
                                        </p:attrNameLst>
                                      </p:cBhvr>
                                      <p:to>
                                        <p:strVal val="visible"/>
                                      </p:to>
                                    </p:set>
                                    <p:anim calcmode="lin" valueType="num">
                                      <p:cBhvr additive="base">
                                        <p:cTn id="276" dur="500" fill="hold"/>
                                        <p:tgtEl>
                                          <p:spTgt spid="55"/>
                                        </p:tgtEl>
                                        <p:attrNameLst>
                                          <p:attrName>ppt_x</p:attrName>
                                        </p:attrNameLst>
                                      </p:cBhvr>
                                      <p:tavLst>
                                        <p:tav tm="0">
                                          <p:val>
                                            <p:strVal val="#ppt_x"/>
                                          </p:val>
                                        </p:tav>
                                        <p:tav tm="100000">
                                          <p:val>
                                            <p:strVal val="#ppt_x"/>
                                          </p:val>
                                        </p:tav>
                                      </p:tavLst>
                                    </p:anim>
                                    <p:anim calcmode="lin" valueType="num">
                                      <p:cBhvr additive="base">
                                        <p:cTn id="277" dur="500" fill="hold"/>
                                        <p:tgtEl>
                                          <p:spTgt spid="55"/>
                                        </p:tgtEl>
                                        <p:attrNameLst>
                                          <p:attrName>ppt_y</p:attrName>
                                        </p:attrNameLst>
                                      </p:cBhvr>
                                      <p:tavLst>
                                        <p:tav tm="0">
                                          <p:val>
                                            <p:strVal val="0-#ppt_h/2"/>
                                          </p:val>
                                        </p:tav>
                                        <p:tav tm="100000">
                                          <p:val>
                                            <p:strVal val="#ppt_y"/>
                                          </p:val>
                                        </p:tav>
                                      </p:tavLst>
                                    </p:anim>
                                  </p:childTnLst>
                                </p:cTn>
                              </p:par>
                            </p:childTnLst>
                          </p:cTn>
                        </p:par>
                        <p:par>
                          <p:cTn id="278" fill="hold">
                            <p:stCondLst>
                              <p:cond delay="22000"/>
                            </p:stCondLst>
                            <p:childTnLst>
                              <p:par>
                                <p:cTn id="279" presetID="2" presetClass="entr" presetSubtype="1" fill="hold" grpId="0" nodeType="afterEffect">
                                  <p:stCondLst>
                                    <p:cond delay="0"/>
                                  </p:stCondLst>
                                  <p:childTnLst>
                                    <p:set>
                                      <p:cBhvr>
                                        <p:cTn id="280" dur="1" fill="hold">
                                          <p:stCondLst>
                                            <p:cond delay="0"/>
                                          </p:stCondLst>
                                        </p:cTn>
                                        <p:tgtEl>
                                          <p:spTgt spid="56"/>
                                        </p:tgtEl>
                                        <p:attrNameLst>
                                          <p:attrName>style.visibility</p:attrName>
                                        </p:attrNameLst>
                                      </p:cBhvr>
                                      <p:to>
                                        <p:strVal val="visible"/>
                                      </p:to>
                                    </p:set>
                                    <p:anim calcmode="lin" valueType="num">
                                      <p:cBhvr additive="base">
                                        <p:cTn id="281" dur="500" fill="hold"/>
                                        <p:tgtEl>
                                          <p:spTgt spid="56"/>
                                        </p:tgtEl>
                                        <p:attrNameLst>
                                          <p:attrName>ppt_x</p:attrName>
                                        </p:attrNameLst>
                                      </p:cBhvr>
                                      <p:tavLst>
                                        <p:tav tm="0">
                                          <p:val>
                                            <p:strVal val="#ppt_x"/>
                                          </p:val>
                                        </p:tav>
                                        <p:tav tm="100000">
                                          <p:val>
                                            <p:strVal val="#ppt_x"/>
                                          </p:val>
                                        </p:tav>
                                      </p:tavLst>
                                    </p:anim>
                                    <p:anim calcmode="lin" valueType="num">
                                      <p:cBhvr additive="base">
                                        <p:cTn id="282" dur="500" fill="hold"/>
                                        <p:tgtEl>
                                          <p:spTgt spid="56"/>
                                        </p:tgtEl>
                                        <p:attrNameLst>
                                          <p:attrName>ppt_y</p:attrName>
                                        </p:attrNameLst>
                                      </p:cBhvr>
                                      <p:tavLst>
                                        <p:tav tm="0">
                                          <p:val>
                                            <p:strVal val="0-#ppt_h/2"/>
                                          </p:val>
                                        </p:tav>
                                        <p:tav tm="100000">
                                          <p:val>
                                            <p:strVal val="#ppt_y"/>
                                          </p:val>
                                        </p:tav>
                                      </p:tavLst>
                                    </p:anim>
                                  </p:childTnLst>
                                </p:cTn>
                              </p:par>
                            </p:childTnLst>
                          </p:cTn>
                        </p:par>
                        <p:par>
                          <p:cTn id="283" fill="hold">
                            <p:stCondLst>
                              <p:cond delay="22500"/>
                            </p:stCondLst>
                            <p:childTnLst>
                              <p:par>
                                <p:cTn id="284" presetID="2" presetClass="entr" presetSubtype="1" fill="hold" grpId="0" nodeType="afterEffect">
                                  <p:stCondLst>
                                    <p:cond delay="0"/>
                                  </p:stCondLst>
                                  <p:childTnLst>
                                    <p:set>
                                      <p:cBhvr>
                                        <p:cTn id="285" dur="1" fill="hold">
                                          <p:stCondLst>
                                            <p:cond delay="0"/>
                                          </p:stCondLst>
                                        </p:cTn>
                                        <p:tgtEl>
                                          <p:spTgt spid="57"/>
                                        </p:tgtEl>
                                        <p:attrNameLst>
                                          <p:attrName>style.visibility</p:attrName>
                                        </p:attrNameLst>
                                      </p:cBhvr>
                                      <p:to>
                                        <p:strVal val="visible"/>
                                      </p:to>
                                    </p:set>
                                    <p:anim calcmode="lin" valueType="num">
                                      <p:cBhvr additive="base">
                                        <p:cTn id="286" dur="500" fill="hold"/>
                                        <p:tgtEl>
                                          <p:spTgt spid="57"/>
                                        </p:tgtEl>
                                        <p:attrNameLst>
                                          <p:attrName>ppt_x</p:attrName>
                                        </p:attrNameLst>
                                      </p:cBhvr>
                                      <p:tavLst>
                                        <p:tav tm="0">
                                          <p:val>
                                            <p:strVal val="#ppt_x"/>
                                          </p:val>
                                        </p:tav>
                                        <p:tav tm="100000">
                                          <p:val>
                                            <p:strVal val="#ppt_x"/>
                                          </p:val>
                                        </p:tav>
                                      </p:tavLst>
                                    </p:anim>
                                    <p:anim calcmode="lin" valueType="num">
                                      <p:cBhvr additive="base">
                                        <p:cTn id="287" dur="500" fill="hold"/>
                                        <p:tgtEl>
                                          <p:spTgt spid="57"/>
                                        </p:tgtEl>
                                        <p:attrNameLst>
                                          <p:attrName>ppt_y</p:attrName>
                                        </p:attrNameLst>
                                      </p:cBhvr>
                                      <p:tavLst>
                                        <p:tav tm="0">
                                          <p:val>
                                            <p:strVal val="0-#ppt_h/2"/>
                                          </p:val>
                                        </p:tav>
                                        <p:tav tm="100000">
                                          <p:val>
                                            <p:strVal val="#ppt_y"/>
                                          </p:val>
                                        </p:tav>
                                      </p:tavLst>
                                    </p:anim>
                                  </p:childTnLst>
                                </p:cTn>
                              </p:par>
                            </p:childTnLst>
                          </p:cTn>
                        </p:par>
                        <p:par>
                          <p:cTn id="288" fill="hold">
                            <p:stCondLst>
                              <p:cond delay="23000"/>
                            </p:stCondLst>
                            <p:childTnLst>
                              <p:par>
                                <p:cTn id="289" presetID="2" presetClass="entr" presetSubtype="1" fill="hold" grpId="0" nodeType="afterEffect">
                                  <p:stCondLst>
                                    <p:cond delay="0"/>
                                  </p:stCondLst>
                                  <p:childTnLst>
                                    <p:set>
                                      <p:cBhvr>
                                        <p:cTn id="290" dur="1" fill="hold">
                                          <p:stCondLst>
                                            <p:cond delay="0"/>
                                          </p:stCondLst>
                                        </p:cTn>
                                        <p:tgtEl>
                                          <p:spTgt spid="58"/>
                                        </p:tgtEl>
                                        <p:attrNameLst>
                                          <p:attrName>style.visibility</p:attrName>
                                        </p:attrNameLst>
                                      </p:cBhvr>
                                      <p:to>
                                        <p:strVal val="visible"/>
                                      </p:to>
                                    </p:set>
                                    <p:anim calcmode="lin" valueType="num">
                                      <p:cBhvr additive="base">
                                        <p:cTn id="291" dur="500" fill="hold"/>
                                        <p:tgtEl>
                                          <p:spTgt spid="58"/>
                                        </p:tgtEl>
                                        <p:attrNameLst>
                                          <p:attrName>ppt_x</p:attrName>
                                        </p:attrNameLst>
                                      </p:cBhvr>
                                      <p:tavLst>
                                        <p:tav tm="0">
                                          <p:val>
                                            <p:strVal val="#ppt_x"/>
                                          </p:val>
                                        </p:tav>
                                        <p:tav tm="100000">
                                          <p:val>
                                            <p:strVal val="#ppt_x"/>
                                          </p:val>
                                        </p:tav>
                                      </p:tavLst>
                                    </p:anim>
                                    <p:anim calcmode="lin" valueType="num">
                                      <p:cBhvr additive="base">
                                        <p:cTn id="292" dur="500" fill="hold"/>
                                        <p:tgtEl>
                                          <p:spTgt spid="58"/>
                                        </p:tgtEl>
                                        <p:attrNameLst>
                                          <p:attrName>ppt_y</p:attrName>
                                        </p:attrNameLst>
                                      </p:cBhvr>
                                      <p:tavLst>
                                        <p:tav tm="0">
                                          <p:val>
                                            <p:strVal val="0-#ppt_h/2"/>
                                          </p:val>
                                        </p:tav>
                                        <p:tav tm="100000">
                                          <p:val>
                                            <p:strVal val="#ppt_y"/>
                                          </p:val>
                                        </p:tav>
                                      </p:tavLst>
                                    </p:anim>
                                  </p:childTnLst>
                                </p:cTn>
                              </p:par>
                            </p:childTnLst>
                          </p:cTn>
                        </p:par>
                        <p:par>
                          <p:cTn id="293" fill="hold">
                            <p:stCondLst>
                              <p:cond delay="23500"/>
                            </p:stCondLst>
                            <p:childTnLst>
                              <p:par>
                                <p:cTn id="294" presetID="2" presetClass="entr" presetSubtype="1" fill="hold" grpId="0" nodeType="afterEffect">
                                  <p:stCondLst>
                                    <p:cond delay="0"/>
                                  </p:stCondLst>
                                  <p:childTnLst>
                                    <p:set>
                                      <p:cBhvr>
                                        <p:cTn id="295" dur="1" fill="hold">
                                          <p:stCondLst>
                                            <p:cond delay="0"/>
                                          </p:stCondLst>
                                        </p:cTn>
                                        <p:tgtEl>
                                          <p:spTgt spid="59"/>
                                        </p:tgtEl>
                                        <p:attrNameLst>
                                          <p:attrName>style.visibility</p:attrName>
                                        </p:attrNameLst>
                                      </p:cBhvr>
                                      <p:to>
                                        <p:strVal val="visible"/>
                                      </p:to>
                                    </p:set>
                                    <p:anim calcmode="lin" valueType="num">
                                      <p:cBhvr additive="base">
                                        <p:cTn id="296" dur="500" fill="hold"/>
                                        <p:tgtEl>
                                          <p:spTgt spid="59"/>
                                        </p:tgtEl>
                                        <p:attrNameLst>
                                          <p:attrName>ppt_x</p:attrName>
                                        </p:attrNameLst>
                                      </p:cBhvr>
                                      <p:tavLst>
                                        <p:tav tm="0">
                                          <p:val>
                                            <p:strVal val="#ppt_x"/>
                                          </p:val>
                                        </p:tav>
                                        <p:tav tm="100000">
                                          <p:val>
                                            <p:strVal val="#ppt_x"/>
                                          </p:val>
                                        </p:tav>
                                      </p:tavLst>
                                    </p:anim>
                                    <p:anim calcmode="lin" valueType="num">
                                      <p:cBhvr additive="base">
                                        <p:cTn id="297"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9"/>
                                        </p:tgtEl>
                                        <p:attrNameLst>
                                          <p:attrName>style.visibility</p:attrName>
                                        </p:attrNameLst>
                                      </p:cBhvr>
                                      <p:to>
                                        <p:strVal val="visible"/>
                                      </p:to>
                                    </p:set>
                                    <p:animEffect transition="in" filter="wipe(left)">
                                      <p:cBhvr>
                                        <p:cTn id="302" dur="500"/>
                                        <p:tgtEl>
                                          <p:spTgt spid="9"/>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nodeType="clickEffect">
                                  <p:stCondLst>
                                    <p:cond delay="0"/>
                                  </p:stCondLst>
                                  <p:childTnLst>
                                    <p:set>
                                      <p:cBhvr>
                                        <p:cTn id="306" dur="1" fill="hold">
                                          <p:stCondLst>
                                            <p:cond delay="0"/>
                                          </p:stCondLst>
                                        </p:cTn>
                                        <p:tgtEl>
                                          <p:spTgt spid="10"/>
                                        </p:tgtEl>
                                        <p:attrNameLst>
                                          <p:attrName>style.visibility</p:attrName>
                                        </p:attrNameLst>
                                      </p:cBhvr>
                                      <p:to>
                                        <p:strVal val="visible"/>
                                      </p:to>
                                    </p:set>
                                    <p:animEffect transition="in" filter="wipe(left)">
                                      <p:cBhvr>
                                        <p:cTn id="307" dur="500"/>
                                        <p:tgtEl>
                                          <p:spTgt spid="10"/>
                                        </p:tgtEl>
                                      </p:cBhvr>
                                    </p:animEffect>
                                  </p:childTnLst>
                                </p:cTn>
                              </p:par>
                            </p:childTnLst>
                          </p:cTn>
                        </p:par>
                      </p:childTnLst>
                    </p:cTn>
                  </p:par>
                  <p:par>
                    <p:cTn id="308" fill="hold">
                      <p:stCondLst>
                        <p:cond delay="indefinite"/>
                      </p:stCondLst>
                      <p:childTnLst>
                        <p:par>
                          <p:cTn id="309" fill="hold">
                            <p:stCondLst>
                              <p:cond delay="0"/>
                            </p:stCondLst>
                            <p:childTnLst>
                              <p:par>
                                <p:cTn id="310" presetID="1" presetClass="entr" presetSubtype="0" fill="hold" grpId="0" nodeType="clickEffect">
                                  <p:stCondLst>
                                    <p:cond delay="0"/>
                                  </p:stCondLst>
                                  <p:childTnLst>
                                    <p:set>
                                      <p:cBhvr>
                                        <p:cTn id="311" dur="1" fill="hold">
                                          <p:stCondLst>
                                            <p:cond delay="0"/>
                                          </p:stCondLst>
                                        </p:cTn>
                                        <p:tgtEl>
                                          <p:spTgt spid="60"/>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ntr" presetSubtype="0" fill="hold" grpId="0" nodeType="clickEffect">
                                  <p:stCondLst>
                                    <p:cond delay="0"/>
                                  </p:stCondLst>
                                  <p:childTnLst>
                                    <p:set>
                                      <p:cBhvr>
                                        <p:cTn id="315" dur="1" fill="hold">
                                          <p:stCondLst>
                                            <p:cond delay="0"/>
                                          </p:stCondLst>
                                        </p:cTn>
                                        <p:tgtEl>
                                          <p:spTgt spid="64"/>
                                        </p:tgtEl>
                                        <p:attrNameLst>
                                          <p:attrName>style.visibility</p:attrName>
                                        </p:attrNameLst>
                                      </p:cBhvr>
                                      <p:to>
                                        <p:strVal val="visible"/>
                                      </p:to>
                                    </p:set>
                                  </p:childTnLst>
                                </p:cTn>
                              </p:par>
                            </p:childTnLst>
                          </p:cTn>
                        </p:par>
                      </p:childTnLst>
                    </p:cTn>
                  </p:par>
                  <p:par>
                    <p:cTn id="316" fill="hold">
                      <p:stCondLst>
                        <p:cond delay="indefinite"/>
                      </p:stCondLst>
                      <p:childTnLst>
                        <p:par>
                          <p:cTn id="317" fill="hold">
                            <p:stCondLst>
                              <p:cond delay="0"/>
                            </p:stCondLst>
                            <p:childTnLst>
                              <p:par>
                                <p:cTn id="318" presetID="2" presetClass="entr" presetSubtype="1" fill="hold" grpId="0" nodeType="clickEffect">
                                  <p:stCondLst>
                                    <p:cond delay="0"/>
                                  </p:stCondLst>
                                  <p:childTnLst>
                                    <p:set>
                                      <p:cBhvr>
                                        <p:cTn id="319" dur="1" fill="hold">
                                          <p:stCondLst>
                                            <p:cond delay="0"/>
                                          </p:stCondLst>
                                        </p:cTn>
                                        <p:tgtEl>
                                          <p:spTgt spid="65"/>
                                        </p:tgtEl>
                                        <p:attrNameLst>
                                          <p:attrName>style.visibility</p:attrName>
                                        </p:attrNameLst>
                                      </p:cBhvr>
                                      <p:to>
                                        <p:strVal val="visible"/>
                                      </p:to>
                                    </p:set>
                                    <p:anim calcmode="lin" valueType="num">
                                      <p:cBhvr additive="base">
                                        <p:cTn id="320" dur="500" fill="hold"/>
                                        <p:tgtEl>
                                          <p:spTgt spid="65"/>
                                        </p:tgtEl>
                                        <p:attrNameLst>
                                          <p:attrName>ppt_x</p:attrName>
                                        </p:attrNameLst>
                                      </p:cBhvr>
                                      <p:tavLst>
                                        <p:tav tm="0">
                                          <p:val>
                                            <p:strVal val="#ppt_x"/>
                                          </p:val>
                                        </p:tav>
                                        <p:tav tm="100000">
                                          <p:val>
                                            <p:strVal val="#ppt_x"/>
                                          </p:val>
                                        </p:tav>
                                      </p:tavLst>
                                    </p:anim>
                                    <p:anim calcmode="lin" valueType="num">
                                      <p:cBhvr additive="base">
                                        <p:cTn id="321"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322" fill="hold">
                      <p:stCondLst>
                        <p:cond delay="indefinite"/>
                      </p:stCondLst>
                      <p:childTnLst>
                        <p:par>
                          <p:cTn id="323" fill="hold">
                            <p:stCondLst>
                              <p:cond delay="0"/>
                            </p:stCondLst>
                            <p:childTnLst>
                              <p:par>
                                <p:cTn id="324" presetID="1" presetClass="entr" presetSubtype="0" fill="hold" grpId="0" nodeType="clickEffect">
                                  <p:stCondLst>
                                    <p:cond delay="0"/>
                                  </p:stCondLst>
                                  <p:childTnLst>
                                    <p:set>
                                      <p:cBhvr>
                                        <p:cTn id="325" dur="1" fill="hold">
                                          <p:stCondLst>
                                            <p:cond delay="0"/>
                                          </p:stCondLst>
                                        </p:cTn>
                                        <p:tgtEl>
                                          <p:spTgt spid="72"/>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2" presetClass="entr" presetSubtype="1" fill="hold" grpId="0" nodeType="clickEffect">
                                  <p:stCondLst>
                                    <p:cond delay="0"/>
                                  </p:stCondLst>
                                  <p:childTnLst>
                                    <p:set>
                                      <p:cBhvr>
                                        <p:cTn id="329" dur="1" fill="hold">
                                          <p:stCondLst>
                                            <p:cond delay="0"/>
                                          </p:stCondLst>
                                        </p:cTn>
                                        <p:tgtEl>
                                          <p:spTgt spid="66"/>
                                        </p:tgtEl>
                                        <p:attrNameLst>
                                          <p:attrName>style.visibility</p:attrName>
                                        </p:attrNameLst>
                                      </p:cBhvr>
                                      <p:to>
                                        <p:strVal val="visible"/>
                                      </p:to>
                                    </p:set>
                                    <p:anim calcmode="lin" valueType="num">
                                      <p:cBhvr additive="base">
                                        <p:cTn id="330" dur="500" fill="hold"/>
                                        <p:tgtEl>
                                          <p:spTgt spid="66"/>
                                        </p:tgtEl>
                                        <p:attrNameLst>
                                          <p:attrName>ppt_x</p:attrName>
                                        </p:attrNameLst>
                                      </p:cBhvr>
                                      <p:tavLst>
                                        <p:tav tm="0">
                                          <p:val>
                                            <p:strVal val="#ppt_x"/>
                                          </p:val>
                                        </p:tav>
                                        <p:tav tm="100000">
                                          <p:val>
                                            <p:strVal val="#ppt_x"/>
                                          </p:val>
                                        </p:tav>
                                      </p:tavLst>
                                    </p:anim>
                                    <p:anim calcmode="lin" valueType="num">
                                      <p:cBhvr additive="base">
                                        <p:cTn id="331"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par>
                    <p:cTn id="332" fill="hold">
                      <p:stCondLst>
                        <p:cond delay="indefinite"/>
                      </p:stCondLst>
                      <p:childTnLst>
                        <p:par>
                          <p:cTn id="333" fill="hold">
                            <p:stCondLst>
                              <p:cond delay="0"/>
                            </p:stCondLst>
                            <p:childTnLst>
                              <p:par>
                                <p:cTn id="334" presetID="2" presetClass="entr" presetSubtype="1" fill="hold" grpId="0" nodeType="clickEffect">
                                  <p:stCondLst>
                                    <p:cond delay="0"/>
                                  </p:stCondLst>
                                  <p:childTnLst>
                                    <p:set>
                                      <p:cBhvr>
                                        <p:cTn id="335" dur="1" fill="hold">
                                          <p:stCondLst>
                                            <p:cond delay="0"/>
                                          </p:stCondLst>
                                        </p:cTn>
                                        <p:tgtEl>
                                          <p:spTgt spid="67"/>
                                        </p:tgtEl>
                                        <p:attrNameLst>
                                          <p:attrName>style.visibility</p:attrName>
                                        </p:attrNameLst>
                                      </p:cBhvr>
                                      <p:to>
                                        <p:strVal val="visible"/>
                                      </p:to>
                                    </p:set>
                                    <p:anim calcmode="lin" valueType="num">
                                      <p:cBhvr additive="base">
                                        <p:cTn id="336" dur="500" fill="hold"/>
                                        <p:tgtEl>
                                          <p:spTgt spid="67"/>
                                        </p:tgtEl>
                                        <p:attrNameLst>
                                          <p:attrName>ppt_x</p:attrName>
                                        </p:attrNameLst>
                                      </p:cBhvr>
                                      <p:tavLst>
                                        <p:tav tm="0">
                                          <p:val>
                                            <p:strVal val="#ppt_x"/>
                                          </p:val>
                                        </p:tav>
                                        <p:tav tm="100000">
                                          <p:val>
                                            <p:strVal val="#ppt_x"/>
                                          </p:val>
                                        </p:tav>
                                      </p:tavLst>
                                    </p:anim>
                                    <p:anim calcmode="lin" valueType="num">
                                      <p:cBhvr additive="base">
                                        <p:cTn id="337" dur="500" fill="hold"/>
                                        <p:tgtEl>
                                          <p:spTgt spid="67"/>
                                        </p:tgtEl>
                                        <p:attrNameLst>
                                          <p:attrName>ppt_y</p:attrName>
                                        </p:attrNameLst>
                                      </p:cBhvr>
                                      <p:tavLst>
                                        <p:tav tm="0">
                                          <p:val>
                                            <p:strVal val="0-#ppt_h/2"/>
                                          </p:val>
                                        </p:tav>
                                        <p:tav tm="100000">
                                          <p:val>
                                            <p:strVal val="#ppt_y"/>
                                          </p:val>
                                        </p:tav>
                                      </p:tavLst>
                                    </p:anim>
                                  </p:childTnLst>
                                </p:cTn>
                              </p:par>
                            </p:childTnLst>
                          </p:cTn>
                        </p:par>
                      </p:childTnLst>
                    </p:cTn>
                  </p:par>
                  <p:par>
                    <p:cTn id="338" fill="hold">
                      <p:stCondLst>
                        <p:cond delay="indefinite"/>
                      </p:stCondLst>
                      <p:childTnLst>
                        <p:par>
                          <p:cTn id="339" fill="hold">
                            <p:stCondLst>
                              <p:cond delay="0"/>
                            </p:stCondLst>
                            <p:childTnLst>
                              <p:par>
                                <p:cTn id="340" presetID="2" presetClass="entr" presetSubtype="1" fill="hold" grpId="0" nodeType="clickEffect">
                                  <p:stCondLst>
                                    <p:cond delay="0"/>
                                  </p:stCondLst>
                                  <p:childTnLst>
                                    <p:set>
                                      <p:cBhvr>
                                        <p:cTn id="341" dur="1" fill="hold">
                                          <p:stCondLst>
                                            <p:cond delay="0"/>
                                          </p:stCondLst>
                                        </p:cTn>
                                        <p:tgtEl>
                                          <p:spTgt spid="68"/>
                                        </p:tgtEl>
                                        <p:attrNameLst>
                                          <p:attrName>style.visibility</p:attrName>
                                        </p:attrNameLst>
                                      </p:cBhvr>
                                      <p:to>
                                        <p:strVal val="visible"/>
                                      </p:to>
                                    </p:set>
                                    <p:anim calcmode="lin" valueType="num">
                                      <p:cBhvr additive="base">
                                        <p:cTn id="342" dur="500" fill="hold"/>
                                        <p:tgtEl>
                                          <p:spTgt spid="68"/>
                                        </p:tgtEl>
                                        <p:attrNameLst>
                                          <p:attrName>ppt_x</p:attrName>
                                        </p:attrNameLst>
                                      </p:cBhvr>
                                      <p:tavLst>
                                        <p:tav tm="0">
                                          <p:val>
                                            <p:strVal val="#ppt_x"/>
                                          </p:val>
                                        </p:tav>
                                        <p:tav tm="100000">
                                          <p:val>
                                            <p:strVal val="#ppt_x"/>
                                          </p:val>
                                        </p:tav>
                                      </p:tavLst>
                                    </p:anim>
                                    <p:anim calcmode="lin" valueType="num">
                                      <p:cBhvr additive="base">
                                        <p:cTn id="343"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p:bldP spid="61" grpId="0" animBg="1"/>
      <p:bldP spid="62" grpId="0" animBg="1"/>
      <p:bldP spid="63" grpId="0" animBg="1"/>
      <p:bldP spid="64" grpId="0" animBg="1"/>
      <p:bldP spid="65" grpId="0" animBg="1"/>
      <p:bldP spid="66" grpId="0" animBg="1"/>
      <p:bldP spid="67" grpId="0" animBg="1"/>
      <p:bldP spid="68" grpId="0" animBg="1"/>
      <p:bldP spid="69" grpId="0"/>
      <p:bldP spid="70" grpId="0"/>
      <p:bldP spid="71" grpId="0"/>
      <p:bldP spid="72" grpId="0" animBg="1"/>
      <p:bldP spid="7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Title"/>
          <p:cNvSpPr/>
          <p:nvPr>
            <p:custDataLst>
              <p:tags r:id="rId2"/>
            </p:custDataLst>
          </p:nvPr>
        </p:nvSpPr>
        <p:spPr>
          <a:xfrm>
            <a:off x="2926501" y="2470529"/>
            <a:ext cx="5196048" cy="1184531"/>
          </a:xfrm>
          <a:prstGeom prst="rect">
            <a:avLst/>
          </a:prstGeom>
          <a:solidFill>
            <a:schemeClr val="accent1"/>
          </a:solidFill>
          <a:ln w="38100" cap="flat" cmpd="sng" algn="ctr">
            <a:noFill/>
            <a:prstDash val="solid"/>
            <a:miter lim="800000"/>
          </a:ln>
          <a:effectLst/>
        </p:spPr>
        <p:txBody>
          <a:bodyPr wrap="square" lIns="144000" rIns="144000" anchor="ctr">
            <a:normAutofit/>
          </a:bodyPr>
          <a:lstStyle/>
          <a:p>
            <a:pPr lvl="0">
              <a:lnSpc>
                <a:spcPct val="130000"/>
              </a:lnSpc>
              <a:defRPr/>
            </a:pPr>
            <a:r>
              <a:rPr lang="en-US" altLang="zh-CN" sz="2800" kern="0" dirty="0">
                <a:solidFill>
                  <a:prstClr val="white"/>
                </a:solidFill>
                <a:latin typeface="微软雅黑" panose="020B0503020204020204" pitchFamily="34" charset="-122"/>
                <a:ea typeface="微软雅黑" panose="020B0503020204020204" pitchFamily="34" charset="-122"/>
              </a:rPr>
              <a:t>2009-B </a:t>
            </a:r>
            <a:r>
              <a:rPr lang="zh-CN" altLang="en-US" sz="2800" kern="0" dirty="0">
                <a:solidFill>
                  <a:prstClr val="white"/>
                </a:solidFill>
                <a:latin typeface="微软雅黑" panose="020B0503020204020204" pitchFamily="34" charset="-122"/>
                <a:ea typeface="微软雅黑" panose="020B0503020204020204" pitchFamily="34" charset="-122"/>
              </a:rPr>
              <a:t>眼科病床安排应用</a:t>
            </a:r>
          </a:p>
        </p:txBody>
      </p:sp>
      <p:cxnSp>
        <p:nvCxnSpPr>
          <p:cNvPr id="4" name="MH_Others_1"/>
          <p:cNvCxnSpPr/>
          <p:nvPr>
            <p:custDataLst>
              <p:tags r:id="rId3"/>
            </p:custDataLst>
          </p:nvPr>
        </p:nvCxnSpPr>
        <p:spPr>
          <a:xfrm>
            <a:off x="2930633" y="884147"/>
            <a:ext cx="0" cy="5002304"/>
          </a:xfrm>
          <a:prstGeom prst="line">
            <a:avLst/>
          </a:prstGeom>
          <a:ln w="22225">
            <a:gradFill>
              <a:gsLst>
                <a:gs pos="0">
                  <a:schemeClr val="accent1">
                    <a:lumMod val="5000"/>
                    <a:lumOff val="95000"/>
                    <a:alpha val="0"/>
                  </a:schemeClr>
                </a:gs>
                <a:gs pos="50000">
                  <a:schemeClr val="accent1"/>
                </a:gs>
                <a:gs pos="100000">
                  <a:srgbClr val="FFFFFF">
                    <a:alpha val="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077" name="MH_Others_2"/>
          <p:cNvSpPr txBox="1">
            <a:spLocks noChangeArrowheads="1"/>
          </p:cNvSpPr>
          <p:nvPr>
            <p:custDataLst>
              <p:tags r:id="rId4"/>
            </p:custDataLst>
          </p:nvPr>
        </p:nvSpPr>
        <p:spPr bwMode="auto">
          <a:xfrm>
            <a:off x="1844769" y="2178484"/>
            <a:ext cx="845760" cy="20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第</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a:solidFill>
                <a:schemeClr val="accent1"/>
              </a:solidFill>
              <a:latin typeface="微软雅黑" panose="020B0503020204020204" pitchFamily="34" charset="-122"/>
              <a:ea typeface="微软雅黑" panose="020B0503020204020204" pitchFamily="34" charset="-122"/>
            </a:endParaRPr>
          </a:p>
          <a:p>
            <a:pPr eaLnBrk="1" hangingPunct="1"/>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accent1"/>
                </a:solidFill>
                <a:latin typeface="微软雅黑" panose="020B0503020204020204" pitchFamily="34" charset="-122"/>
                <a:ea typeface="微软雅黑" panose="020B0503020204020204" pitchFamily="34" charset="-122"/>
              </a:rPr>
              <a:t>章</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MH_Number"/>
          <p:cNvSpPr txBox="1">
            <a:spLocks noChangeArrowheads="1"/>
          </p:cNvSpPr>
          <p:nvPr>
            <p:custDataLst>
              <p:tags r:id="rId5"/>
            </p:custDataLst>
          </p:nvPr>
        </p:nvSpPr>
        <p:spPr bwMode="auto">
          <a:xfrm>
            <a:off x="1557397" y="2822239"/>
            <a:ext cx="1133132" cy="56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accent1"/>
                </a:solidFill>
                <a:latin typeface="微软雅黑" panose="020B0503020204020204" pitchFamily="34" charset="-122"/>
                <a:ea typeface="微软雅黑" panose="020B0503020204020204" pitchFamily="34" charset="-122"/>
              </a:rPr>
              <a:t>4</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5480909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a:xfrm>
            <a:off x="400594" y="1366930"/>
            <a:ext cx="8301026" cy="4942390"/>
          </a:xfrm>
        </p:spPr>
        <p:txBody>
          <a:bodyPr>
            <a:normAutofit/>
          </a:bodyPr>
          <a:lstStyle/>
          <a:p>
            <a:pPr>
              <a:lnSpc>
                <a:spcPct val="125000"/>
              </a:lnSpc>
              <a:spcBef>
                <a:spcPct val="0"/>
              </a:spcBef>
            </a:pPr>
            <a:r>
              <a:rPr lang="zh-CN" altLang="en-US" dirty="0">
                <a:solidFill>
                  <a:srgbClr val="0000FF"/>
                </a:solidFill>
                <a:latin typeface="Times New Roman" panose="02020603050405020304" pitchFamily="18" charset="0"/>
                <a:cs typeface="Times New Roman" panose="02020603050405020304" pitchFamily="18" charset="0"/>
              </a:rPr>
              <a:t>赛</a:t>
            </a:r>
            <a:r>
              <a:rPr lang="zh-CN" altLang="en-US" dirty="0" smtClean="0">
                <a:solidFill>
                  <a:srgbClr val="0000FF"/>
                </a:solidFill>
                <a:latin typeface="Times New Roman" panose="02020603050405020304" pitchFamily="18" charset="0"/>
                <a:cs typeface="Times New Roman" panose="02020603050405020304" pitchFamily="18" charset="0"/>
              </a:rPr>
              <a:t>题：</a:t>
            </a:r>
            <a:endParaRPr lang="en-US" altLang="zh-CN" dirty="0" smtClean="0">
              <a:solidFill>
                <a:srgbClr val="0000FF"/>
              </a:solidFill>
              <a:latin typeface="Times New Roman" panose="02020603050405020304" pitchFamily="18" charset="0"/>
              <a:cs typeface="Times New Roman" panose="02020603050405020304" pitchFamily="18" charset="0"/>
            </a:endParaRPr>
          </a:p>
          <a:p>
            <a:pPr marL="0" indent="0">
              <a:lnSpc>
                <a:spcPct val="120000"/>
              </a:lnSpc>
              <a:buNone/>
            </a:pPr>
            <a:r>
              <a:rPr lang="en-US" altLang="zh-CN" sz="1800" dirty="0" smtClean="0">
                <a:latin typeface="微软雅黑" panose="020B0503020204020204" pitchFamily="34" charset="-122"/>
              </a:rPr>
              <a:t>      </a:t>
            </a:r>
            <a:r>
              <a:rPr lang="zh-CN" altLang="zh-CN" sz="1800" dirty="0" smtClean="0">
                <a:latin typeface="微软雅黑" panose="020B0503020204020204" pitchFamily="34" charset="-122"/>
              </a:rPr>
              <a:t>医院</a:t>
            </a:r>
            <a:r>
              <a:rPr lang="zh-CN" altLang="zh-CN" sz="1800" dirty="0">
                <a:latin typeface="微软雅黑" panose="020B0503020204020204" pitchFamily="34" charset="-122"/>
              </a:rPr>
              <a:t>就医排队是大家都非常熟悉的现象，它以这样或那样的形式出现在我们面前，例如，患者到门诊就诊、到收费处划价、到药房取药、到注射室打针、等待住院等，往往需要排队等待接受某种服务</a:t>
            </a:r>
          </a:p>
          <a:p>
            <a:pPr marL="0" indent="0">
              <a:lnSpc>
                <a:spcPct val="120000"/>
              </a:lnSpc>
              <a:buNone/>
            </a:pPr>
            <a:r>
              <a:rPr lang="en-US" altLang="zh-CN" sz="1800" dirty="0">
                <a:latin typeface="微软雅黑" panose="020B0503020204020204" pitchFamily="34" charset="-122"/>
              </a:rPr>
              <a:t> </a:t>
            </a:r>
            <a:r>
              <a:rPr lang="en-US" altLang="zh-CN" sz="1800" dirty="0" smtClean="0">
                <a:latin typeface="微软雅黑" panose="020B0503020204020204" pitchFamily="34" charset="-122"/>
              </a:rPr>
              <a:t>     </a:t>
            </a:r>
            <a:r>
              <a:rPr lang="zh-CN" altLang="zh-CN" sz="1800" dirty="0" smtClean="0">
                <a:latin typeface="微软雅黑" panose="020B0503020204020204" pitchFamily="34" charset="-122"/>
              </a:rPr>
              <a:t>我们</a:t>
            </a:r>
            <a:r>
              <a:rPr lang="zh-CN" altLang="zh-CN" sz="1800" dirty="0">
                <a:latin typeface="微软雅黑" panose="020B0503020204020204" pitchFamily="34" charset="-122"/>
              </a:rPr>
              <a:t>考虑某医院眼科病床的合理安排的数学建模问题</a:t>
            </a:r>
            <a:r>
              <a:rPr lang="zh-CN" altLang="zh-CN" sz="1800" dirty="0" smtClean="0">
                <a:latin typeface="微软雅黑" panose="020B0503020204020204" pitchFamily="34" charset="-122"/>
              </a:rPr>
              <a:t>。</a:t>
            </a:r>
            <a:endParaRPr lang="en-US" altLang="zh-CN" sz="1800" dirty="0" smtClean="0">
              <a:latin typeface="微软雅黑" panose="020B0503020204020204" pitchFamily="34" charset="-122"/>
            </a:endParaRPr>
          </a:p>
          <a:p>
            <a:pPr marL="0" indent="0">
              <a:lnSpc>
                <a:spcPct val="120000"/>
              </a:lnSpc>
              <a:buNone/>
            </a:pPr>
            <a:r>
              <a:rPr lang="en-US" altLang="zh-CN" sz="1800" dirty="0">
                <a:latin typeface="微软雅黑" panose="020B0503020204020204" pitchFamily="34" charset="-122"/>
              </a:rPr>
              <a:t> </a:t>
            </a:r>
            <a:r>
              <a:rPr lang="en-US" altLang="zh-CN" sz="1800" dirty="0" smtClean="0">
                <a:latin typeface="微软雅黑" panose="020B0503020204020204" pitchFamily="34" charset="-122"/>
              </a:rPr>
              <a:t>     </a:t>
            </a:r>
            <a:r>
              <a:rPr lang="zh-CN" altLang="zh-CN" sz="1800" dirty="0" smtClean="0">
                <a:latin typeface="微软雅黑" panose="020B0503020204020204" pitchFamily="34" charset="-122"/>
              </a:rPr>
              <a:t>该</a:t>
            </a:r>
            <a:r>
              <a:rPr lang="zh-CN" altLang="zh-CN" sz="1800" dirty="0">
                <a:latin typeface="微软雅黑" panose="020B0503020204020204" pitchFamily="34" charset="-122"/>
              </a:rPr>
              <a:t>医院眼科门诊每天开放，住院部共有</a:t>
            </a:r>
            <a:r>
              <a:rPr lang="zh-CN" altLang="zh-CN" sz="1800" dirty="0">
                <a:solidFill>
                  <a:srgbClr val="FF0000"/>
                </a:solidFill>
                <a:latin typeface="微软雅黑" panose="020B0503020204020204" pitchFamily="34" charset="-122"/>
              </a:rPr>
              <a:t>病床79张</a:t>
            </a:r>
            <a:r>
              <a:rPr lang="zh-CN" altLang="zh-CN" sz="1800" dirty="0">
                <a:latin typeface="微软雅黑" panose="020B0503020204020204" pitchFamily="34" charset="-122"/>
              </a:rPr>
              <a:t>。该医院眼科手术主要分</a:t>
            </a:r>
            <a:r>
              <a:rPr lang="zh-CN" altLang="zh-CN" sz="1800" dirty="0">
                <a:solidFill>
                  <a:srgbClr val="FF0000"/>
                </a:solidFill>
                <a:latin typeface="微软雅黑" panose="020B0503020204020204" pitchFamily="34" charset="-122"/>
              </a:rPr>
              <a:t>四大类：白内障、视网膜疾病、青光眼和外伤</a:t>
            </a:r>
            <a:r>
              <a:rPr lang="zh-CN" altLang="zh-CN" sz="1800" dirty="0">
                <a:latin typeface="微软雅黑" panose="020B0503020204020204" pitchFamily="34" charset="-122"/>
              </a:rPr>
              <a:t>。附录中给出了2008年7月13日至2008年9月11日这段时间里各类病人的情况。白内障手术较简单，而且没有急症。目前该院是</a:t>
            </a:r>
            <a:r>
              <a:rPr lang="zh-CN" altLang="zh-CN" sz="1800" dirty="0">
                <a:solidFill>
                  <a:srgbClr val="FF0000"/>
                </a:solidFill>
                <a:latin typeface="微软雅黑" panose="020B0503020204020204" pitchFamily="34" charset="-122"/>
              </a:rPr>
              <a:t>每周一、三做白内障手术</a:t>
            </a:r>
            <a:r>
              <a:rPr lang="zh-CN" altLang="zh-CN" sz="1800" dirty="0">
                <a:latin typeface="微软雅黑" panose="020B0503020204020204" pitchFamily="34" charset="-122"/>
              </a:rPr>
              <a:t>，此类病人的术前准备时间只需1、2天。做两只眼的病人比做一只眼的要多一些，大约占到60%。如果要</a:t>
            </a:r>
            <a:r>
              <a:rPr lang="zh-CN" altLang="zh-CN" sz="1800" dirty="0">
                <a:solidFill>
                  <a:srgbClr val="FF0000"/>
                </a:solidFill>
                <a:latin typeface="微软雅黑" panose="020B0503020204020204" pitchFamily="34" charset="-122"/>
              </a:rPr>
              <a:t>做双眼是周一先做一只，周三再做另一只</a:t>
            </a:r>
            <a:r>
              <a:rPr lang="zh-CN" altLang="zh-CN" sz="1800" dirty="0" smtClean="0">
                <a:latin typeface="微软雅黑" panose="020B0503020204020204" pitchFamily="34" charset="-122"/>
              </a:rPr>
              <a:t>。</a:t>
            </a:r>
            <a:endParaRPr lang="zh-CN" altLang="en-US" sz="1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8391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a:xfrm>
            <a:off x="400594" y="1366930"/>
            <a:ext cx="8301026" cy="4942390"/>
          </a:xfrm>
        </p:spPr>
        <p:txBody>
          <a:bodyPr>
            <a:normAutofit/>
          </a:bodyPr>
          <a:lstStyle/>
          <a:p>
            <a:pPr>
              <a:lnSpc>
                <a:spcPct val="120000"/>
              </a:lnSpc>
            </a:pPr>
            <a:r>
              <a:rPr lang="zh-CN" altLang="en-US" dirty="0" smtClean="0">
                <a:solidFill>
                  <a:srgbClr val="0000FF"/>
                </a:solidFill>
                <a:latin typeface="Times New Roman" panose="02020603050405020304" pitchFamily="18" charset="0"/>
                <a:cs typeface="Times New Roman" panose="02020603050405020304" pitchFamily="18" charset="0"/>
              </a:rPr>
              <a:t>赛题</a:t>
            </a:r>
            <a:r>
              <a:rPr lang="zh-CN" altLang="en-US" dirty="0">
                <a:solidFill>
                  <a:srgbClr val="0000FF"/>
                </a:solidFill>
                <a:latin typeface="Times New Roman" panose="02020603050405020304" pitchFamily="18" charset="0"/>
                <a:cs typeface="Times New Roman" panose="02020603050405020304" pitchFamily="18" charset="0"/>
              </a:rPr>
              <a:t>：</a:t>
            </a:r>
            <a:endParaRPr lang="en-US" altLang="zh-CN" dirty="0">
              <a:solidFill>
                <a:srgbClr val="0000FF"/>
              </a:solidFill>
              <a:latin typeface="Times New Roman" panose="02020603050405020304" pitchFamily="18" charset="0"/>
              <a:cs typeface="Times New Roman" panose="02020603050405020304" pitchFamily="18" charset="0"/>
            </a:endParaRPr>
          </a:p>
          <a:p>
            <a:pPr marL="0" indent="0">
              <a:lnSpc>
                <a:spcPct val="120000"/>
              </a:lnSpc>
              <a:buNone/>
            </a:pPr>
            <a:r>
              <a:rPr lang="en-US" altLang="zh-CN" sz="1800" dirty="0" smtClean="0">
                <a:solidFill>
                  <a:srgbClr val="FF0000"/>
                </a:solidFill>
                <a:latin typeface="Times New Roman" panose="02020603050405020304" pitchFamily="18" charset="0"/>
              </a:rPr>
              <a:t>       </a:t>
            </a:r>
            <a:r>
              <a:rPr lang="zh-CN" altLang="zh-CN" sz="1800" dirty="0" smtClean="0">
                <a:solidFill>
                  <a:srgbClr val="FF0000"/>
                </a:solidFill>
                <a:latin typeface="Times New Roman" panose="02020603050405020304" pitchFamily="18" charset="0"/>
              </a:rPr>
              <a:t>外伤</a:t>
            </a:r>
            <a:r>
              <a:rPr lang="zh-CN" altLang="zh-CN" sz="1800" dirty="0">
                <a:solidFill>
                  <a:srgbClr val="FF0000"/>
                </a:solidFill>
                <a:latin typeface="Times New Roman" panose="02020603050405020304" pitchFamily="18" charset="0"/>
              </a:rPr>
              <a:t>疾病通常属于急症</a:t>
            </a:r>
            <a:r>
              <a:rPr lang="zh-CN" altLang="zh-CN" sz="1800" dirty="0">
                <a:latin typeface="Times New Roman" panose="02020603050405020304" pitchFamily="18" charset="0"/>
              </a:rPr>
              <a:t>，病床有空时立即安排住院，住院后第二天便会安排手术。</a:t>
            </a:r>
          </a:p>
          <a:p>
            <a:pPr marL="0" indent="0">
              <a:lnSpc>
                <a:spcPct val="120000"/>
              </a:lnSpc>
              <a:buNone/>
            </a:pPr>
            <a:r>
              <a:rPr lang="en-US" altLang="zh-CN" sz="1800" dirty="0" smtClean="0">
                <a:solidFill>
                  <a:srgbClr val="FF0000"/>
                </a:solidFill>
                <a:latin typeface="Times New Roman" panose="02020603050405020304" pitchFamily="18" charset="0"/>
              </a:rPr>
              <a:t>       </a:t>
            </a:r>
            <a:r>
              <a:rPr lang="zh-CN" altLang="zh-CN" sz="1800" dirty="0" smtClean="0">
                <a:solidFill>
                  <a:srgbClr val="FF0000"/>
                </a:solidFill>
                <a:latin typeface="Times New Roman" panose="02020603050405020304" pitchFamily="18" charset="0"/>
              </a:rPr>
              <a:t>其他</a:t>
            </a:r>
            <a:r>
              <a:rPr lang="zh-CN" altLang="zh-CN" sz="1800" dirty="0">
                <a:solidFill>
                  <a:srgbClr val="FF0000"/>
                </a:solidFill>
                <a:latin typeface="Times New Roman" panose="02020603050405020304" pitchFamily="18" charset="0"/>
              </a:rPr>
              <a:t>眼科疾病</a:t>
            </a:r>
            <a:r>
              <a:rPr lang="zh-CN" altLang="zh-CN" sz="1800" dirty="0">
                <a:latin typeface="Times New Roman" panose="02020603050405020304" pitchFamily="18" charset="0"/>
              </a:rPr>
              <a:t>比较复杂，有各种不同情况，但大致住院以后2-3天内就可以接受手术，主要是</a:t>
            </a:r>
            <a:r>
              <a:rPr lang="zh-CN" altLang="zh-CN" sz="1800" dirty="0">
                <a:solidFill>
                  <a:srgbClr val="FF0000"/>
                </a:solidFill>
                <a:latin typeface="Times New Roman" panose="02020603050405020304" pitchFamily="18" charset="0"/>
              </a:rPr>
              <a:t>术后的观察时间较长</a:t>
            </a:r>
            <a:r>
              <a:rPr lang="zh-CN" altLang="zh-CN" sz="1800" dirty="0">
                <a:latin typeface="Times New Roman" panose="02020603050405020304" pitchFamily="18" charset="0"/>
              </a:rPr>
              <a:t>。这类疾病手术时间可根据需要安排，一般</a:t>
            </a:r>
            <a:r>
              <a:rPr lang="zh-CN" altLang="zh-CN" sz="1800" dirty="0">
                <a:solidFill>
                  <a:srgbClr val="FF0000"/>
                </a:solidFill>
                <a:latin typeface="Times New Roman" panose="02020603050405020304" pitchFamily="18" charset="0"/>
              </a:rPr>
              <a:t>不安排在周一、周三</a:t>
            </a:r>
            <a:r>
              <a:rPr lang="zh-CN" altLang="zh-CN" sz="1800" dirty="0">
                <a:latin typeface="Times New Roman" panose="02020603050405020304" pitchFamily="18" charset="0"/>
              </a:rPr>
              <a:t>。</a:t>
            </a:r>
            <a:r>
              <a:rPr lang="zh-CN" altLang="zh-CN" sz="1800" dirty="0">
                <a:solidFill>
                  <a:srgbClr val="FF0000"/>
                </a:solidFill>
                <a:latin typeface="Times New Roman" panose="02020603050405020304" pitchFamily="18" charset="0"/>
              </a:rPr>
              <a:t>由于急症数量较少，建模时这些眼科疾病可不考虑急症</a:t>
            </a:r>
            <a:r>
              <a:rPr lang="zh-CN" altLang="zh-CN" sz="1800" dirty="0">
                <a:latin typeface="Times New Roman" panose="02020603050405020304" pitchFamily="18" charset="0"/>
              </a:rPr>
              <a:t>。</a:t>
            </a:r>
          </a:p>
          <a:p>
            <a:pPr marL="0" indent="0">
              <a:lnSpc>
                <a:spcPct val="120000"/>
              </a:lnSpc>
              <a:buNone/>
            </a:pPr>
            <a:r>
              <a:rPr lang="en-US" altLang="zh-CN" sz="1800" dirty="0" smtClean="0">
                <a:latin typeface="Times New Roman" panose="02020603050405020304" pitchFamily="18" charset="0"/>
              </a:rPr>
              <a:t>       </a:t>
            </a:r>
            <a:r>
              <a:rPr lang="zh-CN" altLang="zh-CN" sz="1800" dirty="0" smtClean="0">
                <a:latin typeface="Times New Roman" panose="02020603050405020304" pitchFamily="18" charset="0"/>
              </a:rPr>
              <a:t>该</a:t>
            </a:r>
            <a:r>
              <a:rPr lang="zh-CN" altLang="zh-CN" sz="1800" dirty="0">
                <a:latin typeface="Times New Roman" panose="02020603050405020304" pitchFamily="18" charset="0"/>
              </a:rPr>
              <a:t>医院眼科手术条件比较充分，在考虑病床安排时可不考虑手术条件的限制，但考虑到手术医生的安排问题，通常情况下白内障手术与其他眼科手术（急症除外）不安排在同一天做。</a:t>
            </a:r>
            <a:r>
              <a:rPr lang="zh-CN" altLang="zh-CN" sz="1800" dirty="0">
                <a:solidFill>
                  <a:srgbClr val="FF0000"/>
                </a:solidFill>
                <a:latin typeface="Times New Roman" panose="02020603050405020304" pitchFamily="18" charset="0"/>
              </a:rPr>
              <a:t>当前该住院部对全体非急症病人是按照FCFS（First come, First serve）规则安排住院</a:t>
            </a:r>
            <a:r>
              <a:rPr lang="zh-CN" altLang="zh-CN" sz="1800" dirty="0">
                <a:latin typeface="Times New Roman" panose="02020603050405020304" pitchFamily="18" charset="0"/>
              </a:rPr>
              <a:t>，但等待住院病人队列却越来越长，医院方面希望你们能通过数学建模来帮助解决该住院部的病床合理安排问题，以提高对医院资源的有效利用。</a:t>
            </a:r>
          </a:p>
        </p:txBody>
      </p:sp>
    </p:spTree>
    <p:extLst>
      <p:ext uri="{BB962C8B-B14F-4D97-AF65-F5344CB8AC3E}">
        <p14:creationId xmlns:p14="http://schemas.microsoft.com/office/powerpoint/2010/main" val="3632844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a:xfrm>
            <a:off x="400594" y="1366930"/>
            <a:ext cx="8301026" cy="5086406"/>
          </a:xfrm>
        </p:spPr>
        <p:txBody>
          <a:bodyPr>
            <a:normAutofit/>
          </a:bodyPr>
          <a:lstStyle/>
          <a:p>
            <a:pPr>
              <a:lnSpc>
                <a:spcPct val="110000"/>
              </a:lnSpc>
            </a:pPr>
            <a:r>
              <a:rPr lang="zh-CN" altLang="en-US" sz="1800" dirty="0" smtClean="0">
                <a:solidFill>
                  <a:srgbClr val="0000FF"/>
                </a:solidFill>
                <a:latin typeface="微软雅黑" panose="020B0503020204020204" pitchFamily="34" charset="-122"/>
              </a:rPr>
              <a:t>问题</a:t>
            </a:r>
            <a:r>
              <a:rPr lang="en-US" altLang="zh-CN" sz="1800" dirty="0" smtClean="0">
                <a:solidFill>
                  <a:srgbClr val="0000FF"/>
                </a:solidFill>
                <a:latin typeface="微软雅黑" panose="020B0503020204020204" pitchFamily="34" charset="-122"/>
              </a:rPr>
              <a:t>1</a:t>
            </a:r>
            <a:r>
              <a:rPr lang="zh-CN" altLang="zh-CN" sz="1800" dirty="0" smtClean="0">
                <a:latin typeface="微软雅黑" panose="020B0503020204020204" pitchFamily="34" charset="-122"/>
              </a:rPr>
              <a:t>：</a:t>
            </a:r>
            <a:r>
              <a:rPr lang="zh-CN" altLang="zh-CN" sz="1800" dirty="0">
                <a:latin typeface="微软雅黑" panose="020B0503020204020204" pitchFamily="34" charset="-122"/>
              </a:rPr>
              <a:t>试分析确定</a:t>
            </a:r>
            <a:r>
              <a:rPr lang="zh-CN" altLang="zh-CN" sz="1800" dirty="0">
                <a:solidFill>
                  <a:srgbClr val="FF0000"/>
                </a:solidFill>
                <a:latin typeface="微软雅黑" panose="020B0503020204020204" pitchFamily="34" charset="-122"/>
              </a:rPr>
              <a:t>合理的评价指标体系</a:t>
            </a:r>
            <a:r>
              <a:rPr lang="zh-CN" altLang="zh-CN" sz="1800" dirty="0">
                <a:latin typeface="微软雅黑" panose="020B0503020204020204" pitchFamily="34" charset="-122"/>
              </a:rPr>
              <a:t>，用以评价该问题的病床安排模型的优劣。</a:t>
            </a:r>
          </a:p>
          <a:p>
            <a:pPr>
              <a:lnSpc>
                <a:spcPct val="110000"/>
              </a:lnSpc>
            </a:pPr>
            <a:r>
              <a:rPr lang="zh-CN" altLang="zh-CN" sz="1800" dirty="0" smtClean="0">
                <a:solidFill>
                  <a:srgbClr val="0000FF"/>
                </a:solidFill>
                <a:latin typeface="微软雅黑" panose="020B0503020204020204" pitchFamily="34" charset="-122"/>
              </a:rPr>
              <a:t>问题</a:t>
            </a:r>
            <a:r>
              <a:rPr lang="en-US" altLang="zh-CN" sz="1800" dirty="0" smtClean="0">
                <a:solidFill>
                  <a:srgbClr val="0000FF"/>
                </a:solidFill>
                <a:latin typeface="微软雅黑" panose="020B0503020204020204" pitchFamily="34" charset="-122"/>
              </a:rPr>
              <a:t>2</a:t>
            </a:r>
            <a:r>
              <a:rPr lang="zh-CN" altLang="zh-CN" sz="1800" dirty="0" smtClean="0">
                <a:latin typeface="微软雅黑" panose="020B0503020204020204" pitchFamily="34" charset="-122"/>
              </a:rPr>
              <a:t>：</a:t>
            </a:r>
            <a:r>
              <a:rPr lang="zh-CN" altLang="zh-CN" sz="1800" dirty="0">
                <a:latin typeface="微软雅黑" panose="020B0503020204020204" pitchFamily="34" charset="-122"/>
              </a:rPr>
              <a:t>试就该住院部当前的情况，建立</a:t>
            </a:r>
            <a:r>
              <a:rPr lang="zh-CN" altLang="zh-CN" sz="1800" dirty="0">
                <a:solidFill>
                  <a:srgbClr val="FF0000"/>
                </a:solidFill>
                <a:latin typeface="微软雅黑" panose="020B0503020204020204" pitchFamily="34" charset="-122"/>
              </a:rPr>
              <a:t>合理的病床安排模型</a:t>
            </a:r>
            <a:r>
              <a:rPr lang="zh-CN" altLang="zh-CN" sz="1800" dirty="0">
                <a:latin typeface="微软雅黑" panose="020B0503020204020204" pitchFamily="34" charset="-122"/>
              </a:rPr>
              <a:t>，以根据已知的第二天拟出院病人数来</a:t>
            </a:r>
            <a:r>
              <a:rPr lang="zh-CN" altLang="zh-CN" sz="1800" dirty="0">
                <a:solidFill>
                  <a:srgbClr val="FF0000"/>
                </a:solidFill>
                <a:latin typeface="微软雅黑" panose="020B0503020204020204" pitchFamily="34" charset="-122"/>
              </a:rPr>
              <a:t>确定第二天应该安排哪些病人住院</a:t>
            </a:r>
            <a:r>
              <a:rPr lang="zh-CN" altLang="zh-CN" sz="1800" dirty="0">
                <a:latin typeface="微软雅黑" panose="020B0503020204020204" pitchFamily="34" charset="-122"/>
              </a:rPr>
              <a:t>。并对你们的模型利用问题一中的指标体系作出评价。</a:t>
            </a:r>
          </a:p>
          <a:p>
            <a:pPr>
              <a:lnSpc>
                <a:spcPct val="110000"/>
              </a:lnSpc>
            </a:pPr>
            <a:r>
              <a:rPr lang="zh-CN" altLang="zh-CN" sz="1800" dirty="0" smtClean="0">
                <a:solidFill>
                  <a:srgbClr val="0000FF"/>
                </a:solidFill>
                <a:latin typeface="微软雅黑" panose="020B0503020204020204" pitchFamily="34" charset="-122"/>
              </a:rPr>
              <a:t>问题</a:t>
            </a:r>
            <a:r>
              <a:rPr lang="en-US" altLang="zh-CN" sz="1800" dirty="0" smtClean="0">
                <a:solidFill>
                  <a:srgbClr val="0000FF"/>
                </a:solidFill>
                <a:latin typeface="微软雅黑" panose="020B0503020204020204" pitchFamily="34" charset="-122"/>
              </a:rPr>
              <a:t>3</a:t>
            </a:r>
            <a:r>
              <a:rPr lang="zh-CN" altLang="zh-CN" sz="1800" dirty="0" smtClean="0">
                <a:latin typeface="微软雅黑" panose="020B0503020204020204" pitchFamily="34" charset="-122"/>
              </a:rPr>
              <a:t>：</a:t>
            </a:r>
            <a:r>
              <a:rPr lang="zh-CN" altLang="zh-CN" sz="1800" dirty="0">
                <a:latin typeface="微软雅黑" panose="020B0503020204020204" pitchFamily="34" charset="-122"/>
              </a:rPr>
              <a:t>作为病人，自然希望尽早知道自己大约何时能住院。能否根据当时住院病人及等待住院病人的统计情况，</a:t>
            </a:r>
            <a:r>
              <a:rPr lang="zh-CN" altLang="zh-CN" sz="1800" dirty="0">
                <a:solidFill>
                  <a:srgbClr val="FF0000"/>
                </a:solidFill>
                <a:latin typeface="微软雅黑" panose="020B0503020204020204" pitchFamily="34" charset="-122"/>
              </a:rPr>
              <a:t>在病人门诊时即告知其大致入住时间区间</a:t>
            </a:r>
            <a:r>
              <a:rPr lang="zh-CN" altLang="zh-CN" sz="1800" dirty="0">
                <a:latin typeface="微软雅黑" panose="020B0503020204020204" pitchFamily="34" charset="-122"/>
              </a:rPr>
              <a:t>。 </a:t>
            </a:r>
          </a:p>
          <a:p>
            <a:pPr>
              <a:lnSpc>
                <a:spcPct val="110000"/>
              </a:lnSpc>
            </a:pPr>
            <a:r>
              <a:rPr lang="zh-CN" altLang="zh-CN" sz="1800" dirty="0" smtClean="0">
                <a:solidFill>
                  <a:srgbClr val="0000FF"/>
                </a:solidFill>
                <a:latin typeface="微软雅黑" panose="020B0503020204020204" pitchFamily="34" charset="-122"/>
              </a:rPr>
              <a:t>问题</a:t>
            </a:r>
            <a:r>
              <a:rPr lang="en-US" altLang="zh-CN" sz="1800" dirty="0" smtClean="0">
                <a:solidFill>
                  <a:srgbClr val="0000FF"/>
                </a:solidFill>
                <a:latin typeface="微软雅黑" panose="020B0503020204020204" pitchFamily="34" charset="-122"/>
              </a:rPr>
              <a:t>4</a:t>
            </a:r>
            <a:r>
              <a:rPr lang="zh-CN" altLang="zh-CN" sz="1800" dirty="0" smtClean="0">
                <a:latin typeface="微软雅黑" panose="020B0503020204020204" pitchFamily="34" charset="-122"/>
              </a:rPr>
              <a:t>：</a:t>
            </a:r>
            <a:r>
              <a:rPr lang="zh-CN" altLang="zh-CN" sz="1800" dirty="0">
                <a:latin typeface="微软雅黑" panose="020B0503020204020204" pitchFamily="34" charset="-122"/>
              </a:rPr>
              <a:t>若该住院部周六、周日不安排手术，请你们重新回答问题二，医院的</a:t>
            </a:r>
            <a:r>
              <a:rPr lang="zh-CN" altLang="zh-CN" sz="1800" dirty="0">
                <a:solidFill>
                  <a:srgbClr val="FF0000"/>
                </a:solidFill>
                <a:latin typeface="微软雅黑" panose="020B0503020204020204" pitchFamily="34" charset="-122"/>
              </a:rPr>
              <a:t>手术时间安排是否应作出相应调整</a:t>
            </a:r>
            <a:r>
              <a:rPr lang="zh-CN" altLang="zh-CN" sz="1800" dirty="0">
                <a:latin typeface="微软雅黑" panose="020B0503020204020204" pitchFamily="34" charset="-122"/>
              </a:rPr>
              <a:t>?</a:t>
            </a:r>
          </a:p>
          <a:p>
            <a:pPr>
              <a:lnSpc>
                <a:spcPct val="110000"/>
              </a:lnSpc>
            </a:pPr>
            <a:r>
              <a:rPr lang="zh-CN" altLang="zh-CN" sz="1800" dirty="0" smtClean="0">
                <a:solidFill>
                  <a:srgbClr val="0000FF"/>
                </a:solidFill>
                <a:latin typeface="微软雅黑" panose="020B0503020204020204" pitchFamily="34" charset="-122"/>
              </a:rPr>
              <a:t>问题</a:t>
            </a:r>
            <a:r>
              <a:rPr lang="en-US" altLang="zh-CN" sz="1800" dirty="0" smtClean="0">
                <a:solidFill>
                  <a:srgbClr val="0000FF"/>
                </a:solidFill>
                <a:latin typeface="微软雅黑" panose="020B0503020204020204" pitchFamily="34" charset="-122"/>
              </a:rPr>
              <a:t>5</a:t>
            </a:r>
            <a:r>
              <a:rPr lang="zh-CN" altLang="zh-CN" sz="1800" dirty="0" smtClean="0">
                <a:latin typeface="微软雅黑" panose="020B0503020204020204" pitchFamily="34" charset="-122"/>
              </a:rPr>
              <a:t>：</a:t>
            </a:r>
            <a:r>
              <a:rPr lang="zh-CN" altLang="zh-CN" sz="1800" dirty="0">
                <a:latin typeface="微软雅黑" panose="020B0503020204020204" pitchFamily="34" charset="-122"/>
              </a:rPr>
              <a:t>有人从便于管理的角度提出建议，在一般情形下，医院病床安排可采取使</a:t>
            </a:r>
            <a:r>
              <a:rPr lang="zh-CN" altLang="zh-CN" sz="1800" dirty="0">
                <a:solidFill>
                  <a:srgbClr val="FF0000"/>
                </a:solidFill>
                <a:latin typeface="微软雅黑" panose="020B0503020204020204" pitchFamily="34" charset="-122"/>
              </a:rPr>
              <a:t>各类病人占用病床的比例大致固定</a:t>
            </a:r>
            <a:r>
              <a:rPr lang="zh-CN" altLang="zh-CN" sz="1800" dirty="0">
                <a:latin typeface="微软雅黑" panose="020B0503020204020204" pitchFamily="34" charset="-122"/>
              </a:rPr>
              <a:t>的方案，试就此方案，建立使得所有病人在系统内的</a:t>
            </a:r>
            <a:r>
              <a:rPr lang="zh-CN" altLang="zh-CN" sz="1800" dirty="0">
                <a:solidFill>
                  <a:srgbClr val="FF0000"/>
                </a:solidFill>
                <a:latin typeface="微软雅黑" panose="020B0503020204020204" pitchFamily="34" charset="-122"/>
              </a:rPr>
              <a:t>平均逗留时间（含等待入院及住院时间）最短的病床比例分配模型</a:t>
            </a:r>
            <a:r>
              <a:rPr lang="zh-CN" altLang="zh-CN" sz="1800" dirty="0">
                <a:latin typeface="微软雅黑" panose="020B0503020204020204" pitchFamily="34" charset="-122"/>
              </a:rPr>
              <a:t>。</a:t>
            </a:r>
          </a:p>
        </p:txBody>
      </p:sp>
    </p:spTree>
    <p:extLst>
      <p:ext uri="{BB962C8B-B14F-4D97-AF65-F5344CB8AC3E}">
        <p14:creationId xmlns:p14="http://schemas.microsoft.com/office/powerpoint/2010/main" val="180974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a:xfrm>
            <a:off x="400594" y="1366930"/>
            <a:ext cx="8301026" cy="5086406"/>
          </a:xfrm>
        </p:spPr>
        <p:txBody>
          <a:bodyPr>
            <a:normAutofit/>
          </a:bodyPr>
          <a:lstStyle/>
          <a:p>
            <a:pPr>
              <a:lnSpc>
                <a:spcPct val="110000"/>
              </a:lnSpc>
            </a:pPr>
            <a:r>
              <a:rPr lang="en-US" altLang="zh-CN" sz="1800" dirty="0" smtClean="0">
                <a:latin typeface="微软雅黑" panose="020B0503020204020204" pitchFamily="34" charset="-122"/>
              </a:rPr>
              <a:t>【</a:t>
            </a:r>
            <a:r>
              <a:rPr lang="zh-CN" altLang="en-US" sz="1800" dirty="0" smtClean="0">
                <a:latin typeface="微软雅黑" panose="020B0503020204020204" pitchFamily="34" charset="-122"/>
              </a:rPr>
              <a:t>附录</a:t>
            </a:r>
            <a:r>
              <a:rPr lang="en-US" altLang="zh-CN" sz="1800" dirty="0" smtClean="0">
                <a:latin typeface="微软雅黑" panose="020B0503020204020204" pitchFamily="34" charset="-122"/>
              </a:rPr>
              <a:t>】 </a:t>
            </a:r>
            <a:r>
              <a:rPr lang="en-US" altLang="zh-CN" sz="1800" dirty="0">
                <a:latin typeface="微软雅黑" panose="020B0503020204020204" pitchFamily="34" charset="-122"/>
              </a:rPr>
              <a:t>2008-07-13</a:t>
            </a:r>
            <a:r>
              <a:rPr lang="zh-CN" altLang="en-US" sz="1800" dirty="0">
                <a:latin typeface="微软雅黑" panose="020B0503020204020204" pitchFamily="34" charset="-122"/>
              </a:rPr>
              <a:t>到</a:t>
            </a:r>
            <a:r>
              <a:rPr lang="en-US" altLang="zh-CN" sz="1800" dirty="0">
                <a:latin typeface="微软雅黑" panose="020B0503020204020204" pitchFamily="34" charset="-122"/>
              </a:rPr>
              <a:t>2008-09-11</a:t>
            </a:r>
            <a:r>
              <a:rPr lang="zh-CN" altLang="en-US" sz="1800" dirty="0">
                <a:latin typeface="微软雅黑" panose="020B0503020204020204" pitchFamily="34" charset="-122"/>
              </a:rPr>
              <a:t>的病人信息</a:t>
            </a:r>
          </a:p>
          <a:p>
            <a:pPr>
              <a:lnSpc>
                <a:spcPct val="110000"/>
              </a:lnSpc>
            </a:pPr>
            <a:endParaRPr lang="zh-CN" altLang="zh-CN" sz="1800" dirty="0">
              <a:latin typeface="微软雅黑" panose="020B0503020204020204" pitchFamily="34" charset="-122"/>
            </a:endParaRPr>
          </a:p>
        </p:txBody>
      </p:sp>
      <p:graphicFrame>
        <p:nvGraphicFramePr>
          <p:cNvPr id="4" name="Group 3"/>
          <p:cNvGraphicFramePr>
            <a:graphicFrameLocks/>
          </p:cNvGraphicFramePr>
          <p:nvPr>
            <p:extLst>
              <p:ext uri="{D42A27DB-BD31-4B8C-83A1-F6EECF244321}">
                <p14:modId xmlns:p14="http://schemas.microsoft.com/office/powerpoint/2010/main" val="1248164899"/>
              </p:ext>
            </p:extLst>
          </p:nvPr>
        </p:nvGraphicFramePr>
        <p:xfrm>
          <a:off x="755576" y="1916832"/>
          <a:ext cx="7488833" cy="4249022"/>
        </p:xfrm>
        <a:graphic>
          <a:graphicData uri="http://schemas.openxmlformats.org/drawingml/2006/table">
            <a:tbl>
              <a:tblPr/>
              <a:tblGrid>
                <a:gridCol w="585903">
                  <a:extLst>
                    <a:ext uri="{9D8B030D-6E8A-4147-A177-3AD203B41FA5}">
                      <a16:colId xmlns:a16="http://schemas.microsoft.com/office/drawing/2014/main" val="20000"/>
                    </a:ext>
                  </a:extLst>
                </a:gridCol>
                <a:gridCol w="1169056">
                  <a:extLst>
                    <a:ext uri="{9D8B030D-6E8A-4147-A177-3AD203B41FA5}">
                      <a16:colId xmlns:a16="http://schemas.microsoft.com/office/drawing/2014/main" val="20001"/>
                    </a:ext>
                  </a:extLst>
                </a:gridCol>
                <a:gridCol w="924241">
                  <a:extLst>
                    <a:ext uri="{9D8B030D-6E8A-4147-A177-3AD203B41FA5}">
                      <a16:colId xmlns:a16="http://schemas.microsoft.com/office/drawing/2014/main" val="20002"/>
                    </a:ext>
                  </a:extLst>
                </a:gridCol>
                <a:gridCol w="960001">
                  <a:extLst>
                    <a:ext uri="{9D8B030D-6E8A-4147-A177-3AD203B41FA5}">
                      <a16:colId xmlns:a16="http://schemas.microsoft.com/office/drawing/2014/main" val="20003"/>
                    </a:ext>
                  </a:extLst>
                </a:gridCol>
                <a:gridCol w="1460632">
                  <a:extLst>
                    <a:ext uri="{9D8B030D-6E8A-4147-A177-3AD203B41FA5}">
                      <a16:colId xmlns:a16="http://schemas.microsoft.com/office/drawing/2014/main" val="20004"/>
                    </a:ext>
                  </a:extLst>
                </a:gridCol>
                <a:gridCol w="1460632">
                  <a:extLst>
                    <a:ext uri="{9D8B030D-6E8A-4147-A177-3AD203B41FA5}">
                      <a16:colId xmlns:a16="http://schemas.microsoft.com/office/drawing/2014/main" val="20005"/>
                    </a:ext>
                  </a:extLst>
                </a:gridCol>
                <a:gridCol w="928368">
                  <a:extLst>
                    <a:ext uri="{9D8B030D-6E8A-4147-A177-3AD203B41FA5}">
                      <a16:colId xmlns:a16="http://schemas.microsoft.com/office/drawing/2014/main" val="20006"/>
                    </a:ext>
                  </a:extLst>
                </a:gridCol>
              </a:tblGrid>
              <a:tr h="302421">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序号</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类型</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门诊时间</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入院时间</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第一次手术时间</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第二次手术时间</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出院时间</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01162">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1</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dirty="0" smtClean="0">
                          <a:ln>
                            <a:noFill/>
                          </a:ln>
                          <a:effectLst/>
                          <a:latin typeface="Calibri" panose="020F0502020204030204" pitchFamily="34" charset="0"/>
                          <a:ea typeface="宋体" panose="02010600030101010101" pitchFamily="2" charset="-122"/>
                        </a:rPr>
                        <a:t>外伤</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2008-7-13</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2008-7-14</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2008-7-15</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2008-7-19</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extLst>
                  <a:ext uri="{0D108BD9-81ED-4DB2-BD59-A6C34878D82A}">
                    <a16:rowId xmlns:a16="http://schemas.microsoft.com/office/drawing/2014/main" val="10001"/>
                  </a:ext>
                </a:extLst>
              </a:tr>
              <a:tr h="302421">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视网膜疾病</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2008-7-13</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2008-7-25</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2008-7-27</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2008-8-8</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081">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3</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白内障</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2008-7-13</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2008-7-25</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2008-7-28</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2008-7-31</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extLst>
                  <a:ext uri="{0D108BD9-81ED-4DB2-BD59-A6C34878D82A}">
                    <a16:rowId xmlns:a16="http://schemas.microsoft.com/office/drawing/2014/main" val="10003"/>
                  </a:ext>
                </a:extLst>
              </a:tr>
              <a:tr h="302421">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4</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视网膜疾病</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2008-7-13</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2008-7-25</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2008-7-27</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2008-8-4</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2421">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5</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青光眼</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2008-7-13</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dirty="0" smtClean="0">
                          <a:ln>
                            <a:noFill/>
                          </a:ln>
                          <a:effectLst/>
                          <a:latin typeface="Calibri" panose="020F0502020204030204" pitchFamily="34" charset="0"/>
                          <a:ea typeface="宋体" panose="02010600030101010101" pitchFamily="2" charset="-122"/>
                        </a:rPr>
                        <a:t>2008-7-25</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2008-7-27</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2008-8-5</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extLst>
                  <a:ext uri="{0D108BD9-81ED-4DB2-BD59-A6C34878D82A}">
                    <a16:rowId xmlns:a16="http://schemas.microsoft.com/office/drawing/2014/main" val="10005"/>
                  </a:ext>
                </a:extLst>
              </a:tr>
              <a:tr h="301162">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6</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视网膜疾病</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2008-7-13</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2008-7-26</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2008-7-29</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2008-8-11</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2421">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7</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白内障(双眼)</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dirty="0" smtClean="0">
                          <a:ln>
                            <a:noFill/>
                          </a:ln>
                          <a:effectLst/>
                          <a:latin typeface="Calibri" panose="020F0502020204030204" pitchFamily="34" charset="0"/>
                          <a:ea typeface="宋体" panose="02010600030101010101" pitchFamily="2" charset="-122"/>
                        </a:rPr>
                        <a:t>2008-7-13</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2008-7-26</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2008-7-28</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2008-7-30</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2008-8-2</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extLst>
                  <a:ext uri="{0D108BD9-81ED-4DB2-BD59-A6C34878D82A}">
                    <a16:rowId xmlns:a16="http://schemas.microsoft.com/office/drawing/2014/main" val="10007"/>
                  </a:ext>
                </a:extLst>
              </a:tr>
              <a:tr h="302421">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8</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视网膜疾病</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2008-7-14</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2008-7-26</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2008-7-29</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2008-8-6</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1162">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9</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白内障(双眼)</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2008-7-14</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2008-7-26</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2008-7-28</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2008-7-30</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2008-8-1</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extLst>
                  <a:ext uri="{0D108BD9-81ED-4DB2-BD59-A6C34878D82A}">
                    <a16:rowId xmlns:a16="http://schemas.microsoft.com/office/drawing/2014/main" val="10009"/>
                  </a:ext>
                </a:extLst>
              </a:tr>
              <a:tr h="301162">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10</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白内障</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2008-7-14</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2008-7-26</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2008-7-28</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2008-7-30</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0143">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extLst>
                  <a:ext uri="{0D108BD9-81ED-4DB2-BD59-A6C34878D82A}">
                    <a16:rowId xmlns:a16="http://schemas.microsoft.com/office/drawing/2014/main" val="10011"/>
                  </a:ext>
                </a:extLst>
              </a:tr>
              <a:tr h="301162">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348</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外伤</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2008-9-3</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2008-9-4</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2008-9-5</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2008-9-10</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7462">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349</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外伤</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2008-9-4</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2008-9-5</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2008-9-6</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dirty="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dirty="0" smtClean="0">
                          <a:ln>
                            <a:noFill/>
                          </a:ln>
                          <a:effectLst/>
                          <a:latin typeface="Calibri" panose="020F0502020204030204" pitchFamily="34" charset="0"/>
                          <a:ea typeface="宋体" panose="02010600030101010101" pitchFamily="2" charset="-122"/>
                        </a:rPr>
                        <a:t>2008-9-11</a:t>
                      </a:r>
                    </a:p>
                  </a:txBody>
                  <a:tcPr anchor="ctr"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alpha val="39999"/>
                      </a:srgbClr>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871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a:xfrm>
            <a:off x="400594" y="1366930"/>
            <a:ext cx="8301026" cy="5086406"/>
          </a:xfrm>
        </p:spPr>
        <p:txBody>
          <a:bodyPr>
            <a:normAutofit/>
          </a:bodyPr>
          <a:lstStyle/>
          <a:p>
            <a:pPr>
              <a:lnSpc>
                <a:spcPct val="110000"/>
              </a:lnSpc>
            </a:pPr>
            <a:r>
              <a:rPr lang="en-US" altLang="zh-CN" sz="1800" dirty="0">
                <a:latin typeface="微软雅黑" panose="020B0503020204020204" pitchFamily="34" charset="-122"/>
              </a:rPr>
              <a:t>【</a:t>
            </a:r>
            <a:r>
              <a:rPr lang="zh-CN" altLang="en-US" sz="1800" dirty="0">
                <a:latin typeface="微软雅黑" panose="020B0503020204020204" pitchFamily="34" charset="-122"/>
              </a:rPr>
              <a:t>附录</a:t>
            </a:r>
            <a:r>
              <a:rPr lang="en-US" altLang="zh-CN" sz="1800" dirty="0">
                <a:latin typeface="微软雅黑" panose="020B0503020204020204" pitchFamily="34" charset="-122"/>
              </a:rPr>
              <a:t>】 2008-07-13</a:t>
            </a:r>
            <a:r>
              <a:rPr lang="zh-CN" altLang="en-US" sz="1800" dirty="0">
                <a:latin typeface="微软雅黑" panose="020B0503020204020204" pitchFamily="34" charset="-122"/>
              </a:rPr>
              <a:t>到</a:t>
            </a:r>
            <a:r>
              <a:rPr lang="en-US" altLang="zh-CN" sz="1800" dirty="0">
                <a:latin typeface="微软雅黑" panose="020B0503020204020204" pitchFamily="34" charset="-122"/>
              </a:rPr>
              <a:t>2008-09-11</a:t>
            </a:r>
            <a:r>
              <a:rPr lang="zh-CN" altLang="en-US" sz="1800" dirty="0">
                <a:latin typeface="微软雅黑" panose="020B0503020204020204" pitchFamily="34" charset="-122"/>
              </a:rPr>
              <a:t>的病人信息</a:t>
            </a:r>
          </a:p>
        </p:txBody>
      </p:sp>
      <p:graphicFrame>
        <p:nvGraphicFramePr>
          <p:cNvPr id="5" name="Group 3"/>
          <p:cNvGraphicFramePr>
            <a:graphicFrameLocks/>
          </p:cNvGraphicFramePr>
          <p:nvPr>
            <p:extLst>
              <p:ext uri="{D42A27DB-BD31-4B8C-83A1-F6EECF244321}">
                <p14:modId xmlns:p14="http://schemas.microsoft.com/office/powerpoint/2010/main" val="2988349698"/>
              </p:ext>
            </p:extLst>
          </p:nvPr>
        </p:nvGraphicFramePr>
        <p:xfrm>
          <a:off x="611560" y="1916832"/>
          <a:ext cx="7995866" cy="4074398"/>
        </p:xfrm>
        <a:graphic>
          <a:graphicData uri="http://schemas.openxmlformats.org/drawingml/2006/table">
            <a:tbl>
              <a:tblPr/>
              <a:tblGrid>
                <a:gridCol w="625572">
                  <a:extLst>
                    <a:ext uri="{9D8B030D-6E8A-4147-A177-3AD203B41FA5}">
                      <a16:colId xmlns:a16="http://schemas.microsoft.com/office/drawing/2014/main" val="20000"/>
                    </a:ext>
                  </a:extLst>
                </a:gridCol>
                <a:gridCol w="1248207">
                  <a:extLst>
                    <a:ext uri="{9D8B030D-6E8A-4147-A177-3AD203B41FA5}">
                      <a16:colId xmlns:a16="http://schemas.microsoft.com/office/drawing/2014/main" val="20001"/>
                    </a:ext>
                  </a:extLst>
                </a:gridCol>
                <a:gridCol w="986817">
                  <a:extLst>
                    <a:ext uri="{9D8B030D-6E8A-4147-A177-3AD203B41FA5}">
                      <a16:colId xmlns:a16="http://schemas.microsoft.com/office/drawing/2014/main" val="20002"/>
                    </a:ext>
                  </a:extLst>
                </a:gridCol>
                <a:gridCol w="1024998">
                  <a:extLst>
                    <a:ext uri="{9D8B030D-6E8A-4147-A177-3AD203B41FA5}">
                      <a16:colId xmlns:a16="http://schemas.microsoft.com/office/drawing/2014/main" val="20003"/>
                    </a:ext>
                  </a:extLst>
                </a:gridCol>
                <a:gridCol w="1559524">
                  <a:extLst>
                    <a:ext uri="{9D8B030D-6E8A-4147-A177-3AD203B41FA5}">
                      <a16:colId xmlns:a16="http://schemas.microsoft.com/office/drawing/2014/main" val="20004"/>
                    </a:ext>
                  </a:extLst>
                </a:gridCol>
                <a:gridCol w="1559524">
                  <a:extLst>
                    <a:ext uri="{9D8B030D-6E8A-4147-A177-3AD203B41FA5}">
                      <a16:colId xmlns:a16="http://schemas.microsoft.com/office/drawing/2014/main" val="20005"/>
                    </a:ext>
                  </a:extLst>
                </a:gridCol>
                <a:gridCol w="991224">
                  <a:extLst>
                    <a:ext uri="{9D8B030D-6E8A-4147-A177-3AD203B41FA5}">
                      <a16:colId xmlns:a16="http://schemas.microsoft.com/office/drawing/2014/main" val="20006"/>
                    </a:ext>
                  </a:extLst>
                </a:gridCol>
              </a:tblGrid>
              <a:tr h="338124">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dirty="0" smtClean="0">
                          <a:ln>
                            <a:noFill/>
                          </a:ln>
                          <a:effectLst/>
                          <a:latin typeface="Calibri" panose="020F0502020204030204" pitchFamily="34" charset="0"/>
                          <a:ea typeface="宋体" panose="02010600030101010101" pitchFamily="2" charset="-122"/>
                        </a:rPr>
                        <a:t>序号</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dirty="0" smtClean="0">
                          <a:ln>
                            <a:noFill/>
                          </a:ln>
                          <a:effectLst/>
                          <a:latin typeface="Calibri" panose="020F0502020204030204" pitchFamily="34" charset="0"/>
                          <a:ea typeface="宋体" panose="02010600030101010101" pitchFamily="2" charset="-122"/>
                        </a:rPr>
                        <a:t>类型</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门诊时间</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入院时间</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第一次手术时间</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第二次手术时间</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出院时间</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extLst>
                  <a:ext uri="{0D108BD9-81ED-4DB2-BD59-A6C34878D82A}">
                    <a16:rowId xmlns:a16="http://schemas.microsoft.com/office/drawing/2014/main" val="10000"/>
                  </a:ext>
                </a:extLst>
              </a:tr>
              <a:tr h="336716">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1</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视网膜疾病</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2008-8-15</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2008-8-29</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2008-8-31</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24">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视网膜疾病</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2008-8-16</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2008-8-29</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2008-8-31</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extLst>
                  <a:ext uri="{0D108BD9-81ED-4DB2-BD59-A6C34878D82A}">
                    <a16:rowId xmlns:a16="http://schemas.microsoft.com/office/drawing/2014/main" val="10002"/>
                  </a:ext>
                </a:extLst>
              </a:tr>
              <a:tr h="325445">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3</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白内障(双眼)</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2008-8-19</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dirty="0" smtClean="0">
                          <a:ln>
                            <a:noFill/>
                          </a:ln>
                          <a:effectLst/>
                          <a:latin typeface="Calibri" panose="020F0502020204030204" pitchFamily="34" charset="0"/>
                          <a:ea typeface="宋体" panose="02010600030101010101" pitchFamily="2" charset="-122"/>
                        </a:rPr>
                        <a:t>2008-9-1</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2008-9-8</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2008-9-10</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24">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4</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extLst>
                  <a:ext uri="{0D108BD9-81ED-4DB2-BD59-A6C34878D82A}">
                    <a16:rowId xmlns:a16="http://schemas.microsoft.com/office/drawing/2014/main" val="10004"/>
                  </a:ext>
                </a:extLst>
              </a:tr>
              <a:tr h="338124">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5</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79</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外伤</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2008-9-9</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2008-9-10</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2008-9-11</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0942">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smtClean="0">
                        <a:ln>
                          <a:noFill/>
                        </a:ln>
                        <a:effectLst/>
                        <a:latin typeface="Calibri" panose="020F0502020204030204" pitchFamily="34" charset="0"/>
                        <a:ea typeface="宋体" panose="02010600030101010101"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smtClean="0">
                        <a:ln>
                          <a:noFill/>
                        </a:ln>
                        <a:effectLst/>
                        <a:latin typeface="Calibri" panose="020F0502020204030204" pitchFamily="34" charset="0"/>
                        <a:ea typeface="宋体" panose="02010600030101010101"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smtClean="0">
                        <a:ln>
                          <a:noFill/>
                        </a:ln>
                        <a:effectLst/>
                        <a:latin typeface="Calibri" panose="020F0502020204030204" pitchFamily="34" charset="0"/>
                        <a:ea typeface="宋体" panose="02010600030101010101"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smtClean="0">
                        <a:ln>
                          <a:noFill/>
                        </a:ln>
                        <a:effectLst/>
                        <a:latin typeface="Calibri" panose="020F0502020204030204" pitchFamily="34" charset="0"/>
                        <a:ea typeface="宋体" panose="02010600030101010101"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smtClean="0">
                        <a:ln>
                          <a:noFill/>
                        </a:ln>
                        <a:effectLst/>
                        <a:latin typeface="Calibri" panose="020F0502020204030204" pitchFamily="34" charset="0"/>
                        <a:ea typeface="宋体" panose="02010600030101010101"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smtClean="0">
                        <a:ln>
                          <a:noFill/>
                        </a:ln>
                        <a:effectLst/>
                        <a:latin typeface="Calibri" panose="020F0502020204030204" pitchFamily="34" charset="0"/>
                        <a:ea typeface="宋体" panose="02010600030101010101"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smtClean="0">
                        <a:ln>
                          <a:noFill/>
                        </a:ln>
                        <a:effectLst/>
                        <a:latin typeface="Calibri" panose="020F0502020204030204" pitchFamily="34" charset="0"/>
                        <a:ea typeface="宋体" panose="02010600030101010101"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extLst>
                  <a:ext uri="{0D108BD9-81ED-4DB2-BD59-A6C34878D82A}">
                    <a16:rowId xmlns:a16="http://schemas.microsoft.com/office/drawing/2014/main" val="10006"/>
                  </a:ext>
                </a:extLst>
              </a:tr>
              <a:tr h="338124">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1</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白内障(双眼)</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2008-8-30</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6716">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视网膜疾病</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2008-8-30</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extLst>
                  <a:ext uri="{0D108BD9-81ED-4DB2-BD59-A6C34878D82A}">
                    <a16:rowId xmlns:a16="http://schemas.microsoft.com/office/drawing/2014/main" val="10008"/>
                  </a:ext>
                </a:extLst>
              </a:tr>
              <a:tr h="338124">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6716">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101</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视网膜疾病</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2008-9-11</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extLst>
                  <a:ext uri="{0D108BD9-81ED-4DB2-BD59-A6C34878D82A}">
                    <a16:rowId xmlns:a16="http://schemas.microsoft.com/office/drawing/2014/main" val="10010"/>
                  </a:ext>
                </a:extLst>
              </a:tr>
              <a:tr h="369119">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dirty="0" smtClean="0">
                          <a:ln>
                            <a:noFill/>
                          </a:ln>
                          <a:effectLst/>
                          <a:latin typeface="Calibri" panose="020F0502020204030204" pitchFamily="34" charset="0"/>
                          <a:ea typeface="宋体" panose="02010600030101010101" pitchFamily="2" charset="-122"/>
                        </a:rPr>
                        <a:t>102</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视网膜疾病</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dirty="0" smtClean="0">
                          <a:ln>
                            <a:noFill/>
                          </a:ln>
                          <a:effectLst/>
                          <a:latin typeface="Calibri" panose="020F0502020204030204" pitchFamily="34" charset="0"/>
                          <a:ea typeface="宋体" panose="02010600030101010101" pitchFamily="2" charset="-122"/>
                        </a:rPr>
                        <a:t>2008-9-11</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Calibri" panose="020F0502020204030204" pitchFamily="34" charset="0"/>
                          <a:ea typeface="微软雅黑" panose="020B0503020204020204" pitchFamily="34" charset="-122"/>
                        </a:defRPr>
                      </a:lvl1pPr>
                      <a:lvl2pPr algn="just">
                        <a:spcBef>
                          <a:spcPct val="20000"/>
                        </a:spcBef>
                        <a:buClr>
                          <a:srgbClr val="95B3D7"/>
                        </a:buCl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algn="just">
                        <a:spcBef>
                          <a:spcPct val="20000"/>
                        </a:spcBef>
                        <a:buClr>
                          <a:srgbClr val="95B3D7"/>
                        </a:buClr>
                        <a:buFont typeface="Arial" panose="020B0604020202020204" pitchFamily="34" charset="0"/>
                        <a:defRPr sz="1600">
                          <a:solidFill>
                            <a:schemeClr val="tx1"/>
                          </a:solidFill>
                          <a:latin typeface="Calibri" panose="020F0502020204030204" pitchFamily="34" charset="0"/>
                          <a:ea typeface="微软雅黑" panose="020B0503020204020204" pitchFamily="34" charset="-122"/>
                        </a:defRPr>
                      </a:lvl3pPr>
                      <a:lvl4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4pPr>
                      <a:lvl5pPr algn="just">
                        <a:spcBef>
                          <a:spcPct val="20000"/>
                        </a:spcBef>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5pPr>
                      <a:lvl6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6pPr>
                      <a:lvl7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7pPr>
                      <a:lvl8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8pPr>
                      <a:lvl9pPr algn="just" fontAlgn="base">
                        <a:spcBef>
                          <a:spcPct val="20000"/>
                        </a:spcBef>
                        <a:spcAft>
                          <a:spcPct val="0"/>
                        </a:spcAft>
                        <a:buClr>
                          <a:srgbClr val="95B3D7"/>
                        </a:buClr>
                        <a:buFont typeface="Arial" panose="020B0604020202020204" pitchFamily="34" charset="0"/>
                        <a:defRPr sz="1400">
                          <a:solidFill>
                            <a:schemeClr val="tx1"/>
                          </a:solidFill>
                          <a:latin typeface="Calibri" panose="020F050202020403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100" b="0" i="0" u="none" strike="noStrike" cap="none" normalizeH="0" baseline="0" dirty="0" smtClean="0">
                          <a:ln>
                            <a:noFill/>
                          </a:ln>
                          <a:effectLst/>
                          <a:latin typeface="Calibri" panose="020F0502020204030204" pitchFamily="34" charset="0"/>
                          <a:ea typeface="宋体" panose="02010600030101010101" pitchFamily="2" charset="-122"/>
                        </a:rPr>
                        <a:t>/</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28648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a:xfrm>
            <a:off x="400594" y="1366930"/>
            <a:ext cx="8301026" cy="5086406"/>
          </a:xfrm>
        </p:spPr>
        <p:txBody>
          <a:bodyPr>
            <a:normAutofit/>
          </a:bodyPr>
          <a:lstStyle/>
          <a:p>
            <a:pPr>
              <a:lnSpc>
                <a:spcPct val="110000"/>
              </a:lnSpc>
            </a:pPr>
            <a:r>
              <a:rPr lang="zh-CN" altLang="en-US" dirty="0">
                <a:solidFill>
                  <a:srgbClr val="FF0000"/>
                </a:solidFill>
                <a:latin typeface="微软雅黑" panose="020B0503020204020204" pitchFamily="34" charset="-122"/>
              </a:rPr>
              <a:t>赛题</a:t>
            </a:r>
            <a:r>
              <a:rPr lang="zh-CN" altLang="en-US" dirty="0" smtClean="0">
                <a:solidFill>
                  <a:srgbClr val="FF0000"/>
                </a:solidFill>
                <a:latin typeface="微软雅黑" panose="020B0503020204020204" pitchFamily="34" charset="-122"/>
              </a:rPr>
              <a:t>分析</a:t>
            </a:r>
            <a:endParaRPr lang="en-US" altLang="zh-CN" dirty="0" smtClean="0">
              <a:solidFill>
                <a:srgbClr val="FF0000"/>
              </a:solidFill>
              <a:latin typeface="微软雅黑" panose="020B0503020204020204" pitchFamily="34" charset="-122"/>
            </a:endParaRPr>
          </a:p>
          <a:p>
            <a:pPr>
              <a:lnSpc>
                <a:spcPct val="110000"/>
              </a:lnSpc>
            </a:pPr>
            <a:r>
              <a:rPr lang="zh-CN" altLang="en-US" dirty="0" smtClean="0">
                <a:latin typeface="微软雅黑" panose="020B0503020204020204" pitchFamily="34" charset="-122"/>
              </a:rPr>
              <a:t>来自</a:t>
            </a:r>
            <a:r>
              <a:rPr lang="zh-CN" altLang="en-US" dirty="0" smtClean="0">
                <a:solidFill>
                  <a:srgbClr val="0000FF"/>
                </a:solidFill>
                <a:latin typeface="微软雅黑" panose="020B0503020204020204" pitchFamily="34" charset="-122"/>
              </a:rPr>
              <a:t>日常生活</a:t>
            </a:r>
            <a:r>
              <a:rPr lang="zh-CN" altLang="en-US" dirty="0">
                <a:latin typeface="微软雅黑" panose="020B0503020204020204" pitchFamily="34" charset="-122"/>
              </a:rPr>
              <a:t>现象，问题浅显明白，几乎不需要任何</a:t>
            </a:r>
            <a:r>
              <a:rPr lang="zh-CN" altLang="en-US" dirty="0" smtClean="0">
                <a:latin typeface="微软雅黑" panose="020B0503020204020204" pitchFamily="34" charset="-122"/>
              </a:rPr>
              <a:t>专业知识</a:t>
            </a:r>
            <a:endParaRPr lang="en-US" altLang="zh-CN" dirty="0" smtClean="0">
              <a:latin typeface="微软雅黑" panose="020B0503020204020204" pitchFamily="34" charset="-122"/>
            </a:endParaRPr>
          </a:p>
          <a:p>
            <a:pPr marL="0" indent="0">
              <a:lnSpc>
                <a:spcPct val="110000"/>
              </a:lnSpc>
              <a:buNone/>
            </a:pPr>
            <a:endParaRPr lang="en-US" altLang="zh-CN" dirty="0" smtClean="0">
              <a:latin typeface="微软雅黑" panose="020B0503020204020204" pitchFamily="34" charset="-122"/>
            </a:endParaRPr>
          </a:p>
          <a:p>
            <a:pPr>
              <a:lnSpc>
                <a:spcPct val="110000"/>
              </a:lnSpc>
            </a:pPr>
            <a:r>
              <a:rPr lang="zh-CN" altLang="en-US" dirty="0" smtClean="0">
                <a:latin typeface="微软雅黑" panose="020B0503020204020204" pitchFamily="34" charset="-122"/>
              </a:rPr>
              <a:t>属于</a:t>
            </a:r>
            <a:r>
              <a:rPr lang="zh-CN" altLang="en-US" dirty="0">
                <a:latin typeface="微软雅黑" panose="020B0503020204020204" pitchFamily="34" charset="-122"/>
              </a:rPr>
              <a:t>排队论研究的范畴</a:t>
            </a:r>
            <a:r>
              <a:rPr lang="zh-CN" altLang="en-US" dirty="0" smtClean="0">
                <a:latin typeface="微软雅黑" panose="020B0503020204020204" pitchFamily="34" charset="-122"/>
              </a:rPr>
              <a:t>，但没有</a:t>
            </a:r>
            <a:r>
              <a:rPr lang="zh-CN" altLang="en-US" dirty="0">
                <a:latin typeface="微软雅黑" panose="020B0503020204020204" pitchFamily="34" charset="-122"/>
              </a:rPr>
              <a:t>现成的模型和方法</a:t>
            </a:r>
            <a:r>
              <a:rPr lang="zh-CN" altLang="en-US" dirty="0" smtClean="0">
                <a:latin typeface="微软雅黑" panose="020B0503020204020204" pitchFamily="34" charset="-122"/>
              </a:rPr>
              <a:t>解决</a:t>
            </a:r>
            <a:endParaRPr lang="en-US" altLang="zh-CN" dirty="0">
              <a:latin typeface="微软雅黑" panose="020B0503020204020204" pitchFamily="34" charset="-122"/>
            </a:endParaRPr>
          </a:p>
          <a:p>
            <a:pPr marL="468000" lvl="1">
              <a:lnSpc>
                <a:spcPct val="110000"/>
              </a:lnSpc>
              <a:buFont typeface="Wingdings" panose="05000000000000000000" pitchFamily="2" charset="2"/>
              <a:buChar char="Ø"/>
            </a:pPr>
            <a:r>
              <a:rPr lang="zh-CN" altLang="en-US" dirty="0">
                <a:latin typeface="微软雅黑" panose="020B0503020204020204" pitchFamily="34" charset="-122"/>
              </a:rPr>
              <a:t>可以利用排队论的</a:t>
            </a:r>
            <a:r>
              <a:rPr lang="zh-CN" altLang="en-US" dirty="0">
                <a:solidFill>
                  <a:srgbClr val="0000FF"/>
                </a:solidFill>
                <a:latin typeface="微软雅黑" panose="020B0503020204020204" pitchFamily="34" charset="-122"/>
              </a:rPr>
              <a:t>基本概念</a:t>
            </a:r>
            <a:r>
              <a:rPr lang="zh-CN" altLang="en-US" dirty="0">
                <a:latin typeface="微软雅黑" panose="020B0503020204020204" pitchFamily="34" charset="-122"/>
              </a:rPr>
              <a:t>和</a:t>
            </a:r>
            <a:r>
              <a:rPr lang="zh-CN" altLang="en-US" dirty="0">
                <a:solidFill>
                  <a:srgbClr val="0000FF"/>
                </a:solidFill>
                <a:latin typeface="微软雅黑" panose="020B0503020204020204" pitchFamily="34" charset="-122"/>
              </a:rPr>
              <a:t>简化模型</a:t>
            </a:r>
            <a:endParaRPr lang="en-US" altLang="zh-CN" dirty="0">
              <a:solidFill>
                <a:srgbClr val="0000FF"/>
              </a:solidFill>
              <a:latin typeface="微软雅黑" panose="020B0503020204020204" pitchFamily="34" charset="-122"/>
            </a:endParaRPr>
          </a:p>
          <a:p>
            <a:pPr marL="468000" lvl="1">
              <a:lnSpc>
                <a:spcPct val="110000"/>
              </a:lnSpc>
              <a:buFont typeface="Wingdings" panose="05000000000000000000" pitchFamily="2" charset="2"/>
              <a:buChar char="Ø"/>
            </a:pPr>
            <a:r>
              <a:rPr lang="zh-CN" altLang="en-US" dirty="0">
                <a:latin typeface="微软雅黑" panose="020B0503020204020204" pitchFamily="34" charset="-122"/>
              </a:rPr>
              <a:t>适于采用</a:t>
            </a:r>
            <a:r>
              <a:rPr lang="zh-CN" altLang="en-US" dirty="0">
                <a:solidFill>
                  <a:srgbClr val="0000FF"/>
                </a:solidFill>
                <a:latin typeface="微软雅黑" panose="020B0503020204020204" pitchFamily="34" charset="-122"/>
              </a:rPr>
              <a:t>仿真方法</a:t>
            </a:r>
            <a:r>
              <a:rPr lang="zh-CN" altLang="en-US" dirty="0">
                <a:latin typeface="微软雅黑" panose="020B0503020204020204" pitchFamily="34" charset="-122"/>
              </a:rPr>
              <a:t>通过比较选取优化方案</a:t>
            </a:r>
            <a:endParaRPr lang="en-US" altLang="zh-CN" dirty="0">
              <a:latin typeface="微软雅黑" panose="020B0503020204020204" pitchFamily="34" charset="-122"/>
            </a:endParaRPr>
          </a:p>
          <a:p>
            <a:pPr marL="200109" lvl="1" indent="0">
              <a:lnSpc>
                <a:spcPct val="110000"/>
              </a:lnSpc>
              <a:buNone/>
            </a:pPr>
            <a:endParaRPr lang="zh-CN" altLang="en-US" dirty="0">
              <a:solidFill>
                <a:srgbClr val="0000FF"/>
              </a:solidFill>
              <a:latin typeface="微软雅黑" panose="020B0503020204020204" pitchFamily="34" charset="-122"/>
              <a:ea typeface="微软雅黑" panose="020B0503020204020204" pitchFamily="34" charset="-122"/>
            </a:endParaRPr>
          </a:p>
          <a:p>
            <a:pPr>
              <a:lnSpc>
                <a:spcPct val="110000"/>
              </a:lnSpc>
            </a:pPr>
            <a:r>
              <a:rPr lang="zh-CN" altLang="en-US" dirty="0" smtClean="0">
                <a:solidFill>
                  <a:srgbClr val="0000FF"/>
                </a:solidFill>
                <a:latin typeface="微软雅黑" panose="020B0503020204020204" pitchFamily="34" charset="-122"/>
              </a:rPr>
              <a:t>最优解</a:t>
            </a:r>
            <a:r>
              <a:rPr lang="zh-CN" altLang="en-US" dirty="0" smtClean="0">
                <a:latin typeface="微软雅黑" panose="020B0503020204020204" pitchFamily="34" charset="-122"/>
              </a:rPr>
              <a:t>一般很难找到，目标</a:t>
            </a:r>
            <a:r>
              <a:rPr lang="zh-CN" altLang="en-US" dirty="0">
                <a:latin typeface="微软雅黑" panose="020B0503020204020204" pitchFamily="34" charset="-122"/>
              </a:rPr>
              <a:t>是一个实用效果令人满意的</a:t>
            </a:r>
            <a:r>
              <a:rPr lang="zh-CN" altLang="en-US" dirty="0" smtClean="0">
                <a:solidFill>
                  <a:srgbClr val="0000FF"/>
                </a:solidFill>
                <a:latin typeface="微软雅黑" panose="020B0503020204020204" pitchFamily="34" charset="-122"/>
              </a:rPr>
              <a:t>可行解</a:t>
            </a:r>
            <a:endParaRPr lang="en-US" altLang="zh-CN" dirty="0" smtClean="0">
              <a:solidFill>
                <a:srgbClr val="0000FF"/>
              </a:solidFill>
              <a:latin typeface="微软雅黑" panose="020B0503020204020204" pitchFamily="34" charset="-122"/>
            </a:endParaRPr>
          </a:p>
          <a:p>
            <a:pPr marL="468000" lvl="1">
              <a:lnSpc>
                <a:spcPct val="110000"/>
              </a:lnSpc>
              <a:buFont typeface="Wingdings" panose="05000000000000000000" pitchFamily="2" charset="2"/>
              <a:buChar char="Ø"/>
            </a:pPr>
            <a:r>
              <a:rPr lang="zh-CN" altLang="en-US" dirty="0" smtClean="0">
                <a:latin typeface="微软雅黑" panose="020B0503020204020204" pitchFamily="34" charset="-122"/>
              </a:rPr>
              <a:t>现有方案主要</a:t>
            </a:r>
            <a:r>
              <a:rPr lang="zh-CN" altLang="en-US" dirty="0">
                <a:latin typeface="微软雅黑" panose="020B0503020204020204" pitchFamily="34" charset="-122"/>
              </a:rPr>
              <a:t>缺点：</a:t>
            </a:r>
            <a:r>
              <a:rPr lang="zh-CN" altLang="en-US" dirty="0">
                <a:solidFill>
                  <a:srgbClr val="0000FF"/>
                </a:solidFill>
                <a:latin typeface="微软雅黑" panose="020B0503020204020204" pitchFamily="34" charset="-122"/>
              </a:rPr>
              <a:t>白内障病人术前等待时间</a:t>
            </a:r>
            <a:r>
              <a:rPr lang="zh-CN" altLang="en-US" dirty="0" smtClean="0">
                <a:solidFill>
                  <a:srgbClr val="0000FF"/>
                </a:solidFill>
                <a:latin typeface="微软雅黑" panose="020B0503020204020204" pitchFamily="34" charset="-122"/>
              </a:rPr>
              <a:t>长</a:t>
            </a:r>
            <a:endParaRPr lang="en-US" altLang="zh-CN" dirty="0" smtClean="0">
              <a:solidFill>
                <a:srgbClr val="0000FF"/>
              </a:solidFill>
              <a:latin typeface="微软雅黑" panose="020B0503020204020204" pitchFamily="34" charset="-122"/>
            </a:endParaRPr>
          </a:p>
          <a:p>
            <a:pPr marL="468000" lvl="1">
              <a:lnSpc>
                <a:spcPct val="110000"/>
              </a:lnSpc>
              <a:buFont typeface="Wingdings" panose="05000000000000000000" pitchFamily="2" charset="2"/>
              <a:buChar char="Ø"/>
            </a:pPr>
            <a:r>
              <a:rPr lang="zh-CN" altLang="en-US" dirty="0" smtClean="0">
                <a:latin typeface="微软雅黑" panose="020B0503020204020204" pitchFamily="34" charset="-122"/>
              </a:rPr>
              <a:t>问题关键</a:t>
            </a:r>
            <a:r>
              <a:rPr lang="zh-CN" altLang="en-US" dirty="0">
                <a:latin typeface="微软雅黑" panose="020B0503020204020204" pitchFamily="34" charset="-122"/>
              </a:rPr>
              <a:t>：</a:t>
            </a:r>
            <a:r>
              <a:rPr lang="zh-CN" altLang="en-US" dirty="0">
                <a:solidFill>
                  <a:srgbClr val="0000FF"/>
                </a:solidFill>
                <a:latin typeface="微软雅黑" panose="020B0503020204020204" pitchFamily="34" charset="-122"/>
              </a:rPr>
              <a:t>减少术前住院无效等待时间</a:t>
            </a:r>
            <a:r>
              <a:rPr lang="zh-CN" altLang="en-US" dirty="0">
                <a:latin typeface="微软雅黑" panose="020B0503020204020204" pitchFamily="34" charset="-122"/>
              </a:rPr>
              <a:t>，找出各类</a:t>
            </a:r>
            <a:r>
              <a:rPr lang="zh-CN" altLang="en-US" dirty="0" smtClean="0">
                <a:latin typeface="微软雅黑" panose="020B0503020204020204" pitchFamily="34" charset="-122"/>
              </a:rPr>
              <a:t>病人</a:t>
            </a:r>
            <a:r>
              <a:rPr lang="zh-CN" altLang="en-US" dirty="0" smtClean="0">
                <a:solidFill>
                  <a:srgbClr val="0000FF"/>
                </a:solidFill>
                <a:latin typeface="微软雅黑" panose="020B0503020204020204" pitchFamily="34" charset="-122"/>
              </a:rPr>
              <a:t>最佳</a:t>
            </a:r>
            <a:r>
              <a:rPr lang="zh-CN" altLang="en-US" dirty="0">
                <a:solidFill>
                  <a:srgbClr val="0000FF"/>
                </a:solidFill>
                <a:latin typeface="微软雅黑" panose="020B0503020204020204" pitchFamily="34" charset="-122"/>
              </a:rPr>
              <a:t>入院</a:t>
            </a:r>
            <a:r>
              <a:rPr lang="zh-CN" altLang="en-US" dirty="0" smtClean="0">
                <a:solidFill>
                  <a:srgbClr val="0000FF"/>
                </a:solidFill>
                <a:latin typeface="微软雅黑" panose="020B0503020204020204" pitchFamily="34" charset="-122"/>
              </a:rPr>
              <a:t>时间</a:t>
            </a:r>
            <a:endParaRPr lang="zh-CN" altLang="en-US" dirty="0">
              <a:latin typeface="微软雅黑" panose="020B0503020204020204" pitchFamily="34" charset="-122"/>
            </a:endParaRPr>
          </a:p>
          <a:p>
            <a:pPr>
              <a:lnSpc>
                <a:spcPct val="110000"/>
              </a:lnSpc>
            </a:pPr>
            <a:endParaRPr lang="zh-CN" altLang="en-US" sz="1800" dirty="0">
              <a:latin typeface="微软雅黑" panose="020B0503020204020204" pitchFamily="34" charset="-122"/>
            </a:endParaRPr>
          </a:p>
        </p:txBody>
      </p:sp>
    </p:spTree>
    <p:extLst>
      <p:ext uri="{BB962C8B-B14F-4D97-AF65-F5344CB8AC3E}">
        <p14:creationId xmlns:p14="http://schemas.microsoft.com/office/powerpoint/2010/main" val="216813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a:xfrm>
            <a:off x="400594" y="1366930"/>
            <a:ext cx="8301026" cy="5086406"/>
          </a:xfrm>
        </p:spPr>
        <p:txBody>
          <a:bodyPr>
            <a:normAutofit/>
          </a:bodyPr>
          <a:lstStyle/>
          <a:p>
            <a:pPr>
              <a:lnSpc>
                <a:spcPct val="110000"/>
              </a:lnSpc>
            </a:pPr>
            <a:r>
              <a:rPr lang="zh-CN" altLang="en-US" dirty="0">
                <a:solidFill>
                  <a:srgbClr val="FF0000"/>
                </a:solidFill>
                <a:latin typeface="微软雅黑" panose="020B0503020204020204" pitchFamily="34" charset="-122"/>
              </a:rPr>
              <a:t>主要考点：</a:t>
            </a:r>
          </a:p>
          <a:p>
            <a:pPr>
              <a:lnSpc>
                <a:spcPct val="110000"/>
              </a:lnSpc>
            </a:pPr>
            <a:r>
              <a:rPr lang="en-US" altLang="zh-CN" dirty="0">
                <a:latin typeface="微软雅黑" panose="020B0503020204020204" pitchFamily="34" charset="-122"/>
              </a:rPr>
              <a:t>1. </a:t>
            </a:r>
            <a:r>
              <a:rPr lang="zh-CN" altLang="en-US" dirty="0">
                <a:latin typeface="微软雅黑" panose="020B0503020204020204" pitchFamily="34" charset="-122"/>
              </a:rPr>
              <a:t>分布拟合</a:t>
            </a:r>
            <a:r>
              <a:rPr lang="zh-CN" altLang="en-US" dirty="0" smtClean="0">
                <a:latin typeface="微软雅黑" panose="020B0503020204020204" pitchFamily="34" charset="-122"/>
              </a:rPr>
              <a:t>检验</a:t>
            </a:r>
            <a:r>
              <a:rPr lang="en-US" altLang="zh-CN" dirty="0" smtClean="0">
                <a:latin typeface="微软雅黑" panose="020B0503020204020204" pitchFamily="34" charset="-122"/>
              </a:rPr>
              <a:t>----</a:t>
            </a:r>
            <a:r>
              <a:rPr lang="zh-CN" altLang="en-US" dirty="0" smtClean="0">
                <a:solidFill>
                  <a:srgbClr val="0000FF"/>
                </a:solidFill>
                <a:latin typeface="微软雅黑" panose="020B0503020204020204" pitchFamily="34" charset="-122"/>
              </a:rPr>
              <a:t>仿真应用前提</a:t>
            </a:r>
            <a:endParaRPr lang="zh-CN" altLang="en-US" dirty="0">
              <a:solidFill>
                <a:srgbClr val="0000FF"/>
              </a:solidFill>
              <a:latin typeface="微软雅黑" panose="020B0503020204020204" pitchFamily="34" charset="-122"/>
            </a:endParaRPr>
          </a:p>
          <a:p>
            <a:pPr>
              <a:lnSpc>
                <a:spcPct val="110000"/>
              </a:lnSpc>
            </a:pPr>
            <a:r>
              <a:rPr lang="en-US" altLang="zh-CN" dirty="0">
                <a:latin typeface="微软雅黑" panose="020B0503020204020204" pitchFamily="34" charset="-122"/>
              </a:rPr>
              <a:t>2. </a:t>
            </a:r>
            <a:r>
              <a:rPr lang="zh-CN" altLang="en-US" dirty="0">
                <a:latin typeface="微软雅黑" panose="020B0503020204020204" pitchFamily="34" charset="-122"/>
              </a:rPr>
              <a:t>合理的评价指标</a:t>
            </a:r>
            <a:r>
              <a:rPr lang="zh-CN" altLang="en-US" dirty="0" smtClean="0">
                <a:latin typeface="微软雅黑" panose="020B0503020204020204" pitchFamily="34" charset="-122"/>
              </a:rPr>
              <a:t>体系</a:t>
            </a:r>
            <a:endParaRPr lang="zh-CN" altLang="en-US" dirty="0">
              <a:latin typeface="微软雅黑" panose="020B0503020204020204" pitchFamily="34" charset="-122"/>
            </a:endParaRPr>
          </a:p>
          <a:p>
            <a:pPr>
              <a:lnSpc>
                <a:spcPct val="110000"/>
              </a:lnSpc>
            </a:pPr>
            <a:r>
              <a:rPr lang="en-US" altLang="zh-CN" dirty="0">
                <a:latin typeface="微软雅黑" panose="020B0503020204020204" pitchFamily="34" charset="-122"/>
              </a:rPr>
              <a:t>3. </a:t>
            </a:r>
            <a:r>
              <a:rPr lang="zh-CN" altLang="en-US" dirty="0">
                <a:latin typeface="微软雅黑" panose="020B0503020204020204" pitchFamily="34" charset="-122"/>
              </a:rPr>
              <a:t>仿真方法</a:t>
            </a:r>
            <a:r>
              <a:rPr lang="zh-CN" altLang="en-US" dirty="0" smtClean="0">
                <a:latin typeface="微软雅黑" panose="020B0503020204020204" pitchFamily="34" charset="-122"/>
              </a:rPr>
              <a:t>应用</a:t>
            </a:r>
            <a:endParaRPr lang="zh-CN" altLang="en-US" dirty="0">
              <a:latin typeface="微软雅黑" panose="020B0503020204020204" pitchFamily="34" charset="-122"/>
            </a:endParaRPr>
          </a:p>
          <a:p>
            <a:pPr>
              <a:lnSpc>
                <a:spcPct val="110000"/>
              </a:lnSpc>
            </a:pPr>
            <a:r>
              <a:rPr lang="en-US" altLang="zh-CN" dirty="0">
                <a:latin typeface="微软雅黑" panose="020B0503020204020204" pitchFamily="34" charset="-122"/>
              </a:rPr>
              <a:t>4. </a:t>
            </a:r>
            <a:r>
              <a:rPr lang="zh-CN" altLang="en-US" dirty="0">
                <a:latin typeface="微软雅黑" panose="020B0503020204020204" pitchFamily="34" charset="-122"/>
              </a:rPr>
              <a:t>满足一定置信度的统计预测模型的</a:t>
            </a:r>
            <a:r>
              <a:rPr lang="zh-CN" altLang="en-US" dirty="0" smtClean="0">
                <a:latin typeface="微软雅黑" panose="020B0503020204020204" pitchFamily="34" charset="-122"/>
              </a:rPr>
              <a:t>建立</a:t>
            </a:r>
            <a:endParaRPr lang="zh-CN" altLang="en-US" dirty="0">
              <a:latin typeface="微软雅黑" panose="020B0503020204020204" pitchFamily="34" charset="-122"/>
            </a:endParaRPr>
          </a:p>
          <a:p>
            <a:pPr>
              <a:lnSpc>
                <a:spcPct val="110000"/>
              </a:lnSpc>
            </a:pPr>
            <a:r>
              <a:rPr lang="en-US" altLang="zh-CN" dirty="0">
                <a:latin typeface="微软雅黑" panose="020B0503020204020204" pitchFamily="34" charset="-122"/>
              </a:rPr>
              <a:t>5. </a:t>
            </a:r>
            <a:r>
              <a:rPr lang="zh-CN" altLang="en-US" dirty="0">
                <a:latin typeface="微软雅黑" panose="020B0503020204020204" pitchFamily="34" charset="-122"/>
              </a:rPr>
              <a:t>排队论优化模型的</a:t>
            </a:r>
            <a:r>
              <a:rPr lang="zh-CN" altLang="en-US" dirty="0" smtClean="0">
                <a:latin typeface="微软雅黑" panose="020B0503020204020204" pitchFamily="34" charset="-122"/>
              </a:rPr>
              <a:t>建立</a:t>
            </a:r>
            <a:endParaRPr lang="zh-CN" altLang="en-US" dirty="0">
              <a:latin typeface="微软雅黑" panose="020B0503020204020204" pitchFamily="34" charset="-122"/>
            </a:endParaRPr>
          </a:p>
          <a:p>
            <a:pPr>
              <a:lnSpc>
                <a:spcPct val="110000"/>
              </a:lnSpc>
            </a:pPr>
            <a:endParaRPr lang="zh-CN" altLang="en-US" sz="1800" dirty="0">
              <a:latin typeface="微软雅黑" panose="020B0503020204020204" pitchFamily="34" charset="-122"/>
            </a:endParaRPr>
          </a:p>
        </p:txBody>
      </p:sp>
    </p:spTree>
    <p:extLst>
      <p:ext uri="{BB962C8B-B14F-4D97-AF65-F5344CB8AC3E}">
        <p14:creationId xmlns:p14="http://schemas.microsoft.com/office/powerpoint/2010/main" val="5819772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a:xfrm>
            <a:off x="400594" y="1366930"/>
            <a:ext cx="8301026" cy="2422110"/>
          </a:xfrm>
        </p:spPr>
        <p:txBody>
          <a:bodyPr>
            <a:normAutofit/>
          </a:bodyPr>
          <a:lstStyle/>
          <a:p>
            <a:r>
              <a:rPr lang="zh-CN" altLang="en-US" b="1" dirty="0">
                <a:solidFill>
                  <a:srgbClr val="FF0000"/>
                </a:solidFill>
                <a:ea typeface="楷体_GB2312" pitchFamily="49" charset="-122"/>
              </a:rPr>
              <a:t>数据分析和处理（统计检验</a:t>
            </a:r>
            <a:r>
              <a:rPr lang="zh-CN" altLang="en-US" b="1" dirty="0" smtClean="0">
                <a:solidFill>
                  <a:srgbClr val="FF0000"/>
                </a:solidFill>
                <a:ea typeface="楷体_GB2312" pitchFamily="49" charset="-122"/>
              </a:rPr>
              <a:t>）</a:t>
            </a:r>
            <a:r>
              <a:rPr lang="en-US" altLang="zh-CN" b="1" dirty="0" smtClean="0">
                <a:solidFill>
                  <a:srgbClr val="FF0000"/>
                </a:solidFill>
                <a:ea typeface="楷体_GB2312" pitchFamily="49" charset="-122"/>
              </a:rPr>
              <a:t>---</a:t>
            </a:r>
            <a:r>
              <a:rPr lang="zh-CN" altLang="en-US" b="1" dirty="0" smtClean="0">
                <a:solidFill>
                  <a:srgbClr val="0000FF"/>
                </a:solidFill>
                <a:ea typeface="楷体_GB2312" pitchFamily="49" charset="-122"/>
              </a:rPr>
              <a:t>重要得分点</a:t>
            </a:r>
            <a:endParaRPr lang="zh-CN" altLang="en-US" b="1" dirty="0">
              <a:solidFill>
                <a:srgbClr val="0000FF"/>
              </a:solidFill>
              <a:ea typeface="楷体_GB2312" pitchFamily="49" charset="-122"/>
            </a:endParaRPr>
          </a:p>
          <a:p>
            <a:pPr>
              <a:lnSpc>
                <a:spcPct val="110000"/>
              </a:lnSpc>
            </a:pPr>
            <a:r>
              <a:rPr lang="zh-CN" altLang="en-US" sz="1800" dirty="0">
                <a:latin typeface="微软雅黑" panose="020B0503020204020204" pitchFamily="34" charset="-122"/>
              </a:rPr>
              <a:t>对</a:t>
            </a:r>
            <a:r>
              <a:rPr lang="en-US" altLang="zh-CN" sz="1800" dirty="0">
                <a:latin typeface="微软雅黑" panose="020B0503020204020204" pitchFamily="34" charset="-122"/>
              </a:rPr>
              <a:t>3</a:t>
            </a:r>
            <a:r>
              <a:rPr lang="zh-CN" altLang="en-US" sz="1800" dirty="0">
                <a:latin typeface="微软雅黑" panose="020B0503020204020204" pitchFamily="34" charset="-122"/>
              </a:rPr>
              <a:t>类病人分别检验和计算：</a:t>
            </a:r>
          </a:p>
          <a:p>
            <a:pPr marL="468000" lvl="1">
              <a:lnSpc>
                <a:spcPct val="150000"/>
              </a:lnSpc>
              <a:buFont typeface="Wingdings" panose="05000000000000000000" pitchFamily="2" charset="2"/>
              <a:buChar char="Ø"/>
            </a:pPr>
            <a:r>
              <a:rPr lang="zh-CN" altLang="en-US" sz="1600" dirty="0" smtClean="0">
                <a:latin typeface="微软雅黑" panose="020B0503020204020204" pitchFamily="34" charset="-122"/>
              </a:rPr>
              <a:t>检验</a:t>
            </a:r>
            <a:r>
              <a:rPr lang="zh-CN" altLang="en-US" sz="1600" dirty="0">
                <a:latin typeface="微软雅黑" panose="020B0503020204020204" pitchFamily="34" charset="-122"/>
              </a:rPr>
              <a:t>到达时间（门诊）服从</a:t>
            </a:r>
            <a:r>
              <a:rPr lang="zh-CN" altLang="en-US" sz="1600" dirty="0">
                <a:solidFill>
                  <a:srgbClr val="0000FF"/>
                </a:solidFill>
                <a:latin typeface="微软雅黑" panose="020B0503020204020204" pitchFamily="34" charset="-122"/>
              </a:rPr>
              <a:t>泊松分布</a:t>
            </a:r>
            <a:r>
              <a:rPr lang="zh-CN" altLang="en-US" sz="1600" dirty="0">
                <a:latin typeface="微软雅黑" panose="020B0503020204020204" pitchFamily="34" charset="-122"/>
              </a:rPr>
              <a:t>，计算</a:t>
            </a:r>
            <a:r>
              <a:rPr lang="zh-CN" altLang="en-US" sz="1600" dirty="0">
                <a:solidFill>
                  <a:srgbClr val="0000FF"/>
                </a:solidFill>
                <a:latin typeface="微软雅黑" panose="020B0503020204020204" pitchFamily="34" charset="-122"/>
              </a:rPr>
              <a:t>平均到达</a:t>
            </a:r>
            <a:r>
              <a:rPr lang="zh-CN" altLang="en-US" sz="1600" dirty="0" smtClean="0">
                <a:solidFill>
                  <a:srgbClr val="0000FF"/>
                </a:solidFill>
                <a:latin typeface="微软雅黑" panose="020B0503020204020204" pitchFamily="34" charset="-122"/>
              </a:rPr>
              <a:t>率</a:t>
            </a:r>
            <a:endParaRPr lang="zh-CN" altLang="en-US" sz="1600" dirty="0">
              <a:latin typeface="微软雅黑" panose="020B0503020204020204" pitchFamily="34" charset="-122"/>
            </a:endParaRPr>
          </a:p>
          <a:p>
            <a:pPr marL="468000" lvl="1">
              <a:lnSpc>
                <a:spcPct val="150000"/>
              </a:lnSpc>
              <a:buFont typeface="Wingdings" panose="05000000000000000000" pitchFamily="2" charset="2"/>
              <a:buChar char="Ø"/>
            </a:pPr>
            <a:r>
              <a:rPr lang="zh-CN" altLang="en-US" sz="1600" dirty="0" smtClean="0">
                <a:latin typeface="微软雅黑" panose="020B0503020204020204" pitchFamily="34" charset="-122"/>
              </a:rPr>
              <a:t>统计</a:t>
            </a:r>
            <a:r>
              <a:rPr lang="zh-CN" altLang="en-US" sz="1600" dirty="0">
                <a:latin typeface="微软雅黑" panose="020B0503020204020204" pitchFamily="34" charset="-122"/>
              </a:rPr>
              <a:t>术前住院</a:t>
            </a:r>
            <a:r>
              <a:rPr lang="zh-CN" altLang="en-US" sz="1600" dirty="0">
                <a:solidFill>
                  <a:srgbClr val="0000FF"/>
                </a:solidFill>
                <a:latin typeface="微软雅黑" panose="020B0503020204020204" pitchFamily="34" charset="-122"/>
              </a:rPr>
              <a:t>无效</a:t>
            </a:r>
            <a:r>
              <a:rPr lang="zh-CN" altLang="en-US" sz="1600" dirty="0" smtClean="0">
                <a:solidFill>
                  <a:srgbClr val="0000FF"/>
                </a:solidFill>
                <a:latin typeface="微软雅黑" panose="020B0503020204020204" pitchFamily="34" charset="-122"/>
              </a:rPr>
              <a:t>等待时间</a:t>
            </a:r>
            <a:endParaRPr lang="zh-CN" altLang="en-US" sz="1600" dirty="0">
              <a:solidFill>
                <a:srgbClr val="0000FF"/>
              </a:solidFill>
              <a:latin typeface="微软雅黑" panose="020B0503020204020204" pitchFamily="34" charset="-122"/>
            </a:endParaRPr>
          </a:p>
          <a:p>
            <a:pPr marL="468000" lvl="1">
              <a:lnSpc>
                <a:spcPct val="150000"/>
              </a:lnSpc>
              <a:buFont typeface="Wingdings" panose="05000000000000000000" pitchFamily="2" charset="2"/>
              <a:buChar char="Ø"/>
            </a:pPr>
            <a:r>
              <a:rPr lang="zh-CN" altLang="en-US" sz="1600" dirty="0" smtClean="0">
                <a:latin typeface="微软雅黑" panose="020B0503020204020204" pitchFamily="34" charset="-122"/>
              </a:rPr>
              <a:t>检验</a:t>
            </a:r>
            <a:r>
              <a:rPr lang="zh-CN" altLang="en-US" sz="1600" dirty="0">
                <a:latin typeface="微软雅黑" panose="020B0503020204020204" pitchFamily="34" charset="-122"/>
              </a:rPr>
              <a:t>服务时间（术后住院）服从</a:t>
            </a:r>
            <a:r>
              <a:rPr lang="zh-CN" altLang="en-US" sz="1600" dirty="0">
                <a:solidFill>
                  <a:srgbClr val="0000FF"/>
                </a:solidFill>
                <a:latin typeface="微软雅黑" panose="020B0503020204020204" pitchFamily="34" charset="-122"/>
              </a:rPr>
              <a:t>正态分布</a:t>
            </a:r>
            <a:r>
              <a:rPr lang="zh-CN" altLang="en-US" sz="1600" dirty="0">
                <a:latin typeface="微软雅黑" panose="020B0503020204020204" pitchFamily="34" charset="-122"/>
              </a:rPr>
              <a:t>，计算</a:t>
            </a:r>
            <a:r>
              <a:rPr lang="zh-CN" altLang="en-US" sz="1600" dirty="0">
                <a:solidFill>
                  <a:srgbClr val="0000FF"/>
                </a:solidFill>
                <a:latin typeface="微软雅黑" panose="020B0503020204020204" pitchFamily="34" charset="-122"/>
              </a:rPr>
              <a:t>平均服务</a:t>
            </a:r>
            <a:r>
              <a:rPr lang="zh-CN" altLang="en-US" sz="1600" dirty="0" smtClean="0">
                <a:solidFill>
                  <a:srgbClr val="0000FF"/>
                </a:solidFill>
                <a:latin typeface="微软雅黑" panose="020B0503020204020204" pitchFamily="34" charset="-122"/>
              </a:rPr>
              <a:t>率</a:t>
            </a:r>
            <a:endParaRPr lang="zh-CN" altLang="en-US" sz="1600" dirty="0">
              <a:latin typeface="微软雅黑" panose="020B0503020204020204" pitchFamily="34" charset="-122"/>
            </a:endParaRPr>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464" b="10508"/>
          <a:stretch/>
        </p:blipFill>
        <p:spPr>
          <a:xfrm>
            <a:off x="179512" y="4005064"/>
            <a:ext cx="4850346" cy="1731607"/>
          </a:xfrm>
          <a:prstGeom prst="rect">
            <a:avLst/>
          </a:prstGeom>
          <a:noFill/>
          <a:ln w="12700" cap="flat" cmpd="sng">
            <a:solidFill>
              <a:srgbClr val="0000FF"/>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4065393"/>
            <a:ext cx="3880252" cy="1656854"/>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45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p:txBody>
          <a:bodyPr>
            <a:normAutofit/>
          </a:bodyPr>
          <a:lstStyle/>
          <a:p>
            <a:r>
              <a:rPr lang="zh-CN" altLang="en-US" b="1" dirty="0" smtClean="0">
                <a:solidFill>
                  <a:srgbClr val="0000FF"/>
                </a:solidFill>
              </a:rPr>
              <a:t>问题</a:t>
            </a:r>
            <a:r>
              <a:rPr lang="en-US" altLang="zh-CN" b="1" dirty="0" smtClean="0">
                <a:solidFill>
                  <a:srgbClr val="0000FF"/>
                </a:solidFill>
              </a:rPr>
              <a:t>1</a:t>
            </a:r>
            <a:r>
              <a:rPr lang="zh-CN" altLang="en-US" b="1" dirty="0" smtClean="0">
                <a:solidFill>
                  <a:srgbClr val="0000FF"/>
                </a:solidFill>
              </a:rPr>
              <a:t>：</a:t>
            </a:r>
            <a:r>
              <a:rPr lang="zh-CN" altLang="en-US" dirty="0"/>
              <a:t>试分析确定合理的</a:t>
            </a:r>
            <a:r>
              <a:rPr lang="zh-CN" altLang="en-US" b="1" dirty="0">
                <a:solidFill>
                  <a:srgbClr val="0000FF"/>
                </a:solidFill>
              </a:rPr>
              <a:t>评价指标体系</a:t>
            </a:r>
            <a:r>
              <a:rPr lang="zh-CN" altLang="en-US" dirty="0"/>
              <a:t>，用以</a:t>
            </a:r>
            <a:r>
              <a:rPr lang="zh-CN" altLang="en-US" dirty="0">
                <a:solidFill>
                  <a:srgbClr val="0000FF"/>
                </a:solidFill>
              </a:rPr>
              <a:t>评价</a:t>
            </a:r>
            <a:r>
              <a:rPr lang="zh-CN" altLang="en-US" dirty="0"/>
              <a:t>该问题的病床安排模型的</a:t>
            </a:r>
            <a:r>
              <a:rPr lang="zh-CN" altLang="en-US" dirty="0">
                <a:solidFill>
                  <a:srgbClr val="0000FF"/>
                </a:solidFill>
              </a:rPr>
              <a:t>优劣</a:t>
            </a:r>
            <a:r>
              <a:rPr lang="zh-CN" altLang="en-US" dirty="0"/>
              <a:t>。</a:t>
            </a:r>
          </a:p>
          <a:p>
            <a:r>
              <a:rPr lang="zh-CN" altLang="en-US" dirty="0"/>
              <a:t>评价指标可分两类</a:t>
            </a:r>
            <a:r>
              <a:rPr lang="zh-CN" altLang="en-US" dirty="0" smtClean="0"/>
              <a:t>：</a:t>
            </a:r>
            <a:endParaRPr lang="en-US" altLang="zh-CN" dirty="0" smtClean="0"/>
          </a:p>
          <a:p>
            <a:r>
              <a:rPr lang="zh-CN" altLang="en-US" dirty="0" smtClean="0">
                <a:solidFill>
                  <a:srgbClr val="0000FF"/>
                </a:solidFill>
              </a:rPr>
              <a:t>效率指标</a:t>
            </a:r>
            <a:endParaRPr lang="en-US" altLang="zh-CN" dirty="0" smtClean="0">
              <a:solidFill>
                <a:srgbClr val="0000FF"/>
              </a:solidFill>
            </a:endParaRPr>
          </a:p>
          <a:p>
            <a:pPr lvl="1"/>
            <a:r>
              <a:rPr lang="zh-CN" altLang="en-US" dirty="0" smtClean="0"/>
              <a:t>等待</a:t>
            </a:r>
            <a:r>
              <a:rPr lang="zh-CN" altLang="en-US" dirty="0"/>
              <a:t>入院</a:t>
            </a:r>
            <a:r>
              <a:rPr lang="zh-CN" altLang="en-US" dirty="0" smtClean="0"/>
              <a:t>时间，术</a:t>
            </a:r>
            <a:r>
              <a:rPr lang="zh-CN" altLang="en-US" dirty="0"/>
              <a:t>前住院时间</a:t>
            </a:r>
            <a:r>
              <a:rPr lang="zh-CN" altLang="en-US" dirty="0" smtClean="0"/>
              <a:t>，病床</a:t>
            </a:r>
            <a:r>
              <a:rPr lang="zh-CN" altLang="en-US" dirty="0"/>
              <a:t>有效</a:t>
            </a:r>
            <a:r>
              <a:rPr lang="zh-CN" altLang="en-US" dirty="0" smtClean="0"/>
              <a:t>利用率等</a:t>
            </a:r>
            <a:endParaRPr lang="en-US" altLang="zh-CN" dirty="0"/>
          </a:p>
          <a:p>
            <a:pPr lvl="1"/>
            <a:r>
              <a:rPr lang="en-US" altLang="zh-CN" dirty="0" smtClean="0">
                <a:latin typeface="Times New Roman" panose="02020603050405020304" pitchFamily="18" charset="0"/>
                <a:cs typeface="Times New Roman" panose="02020603050405020304" pitchFamily="18" charset="0"/>
              </a:rPr>
              <a:t>PS</a:t>
            </a:r>
            <a:r>
              <a:rPr lang="zh-CN" altLang="en-US" dirty="0" smtClean="0">
                <a:latin typeface="Times New Roman" panose="02020603050405020304" pitchFamily="18" charset="0"/>
                <a:cs typeface="Times New Roman" panose="02020603050405020304" pitchFamily="18" charset="0"/>
              </a:rPr>
              <a:t>：</a:t>
            </a:r>
            <a:r>
              <a:rPr lang="zh-CN" altLang="en-US" dirty="0" smtClean="0"/>
              <a:t>只</a:t>
            </a:r>
            <a:r>
              <a:rPr lang="zh-CN" altLang="en-US" dirty="0"/>
              <a:t>考虑效率指标会导致多接收白内障病人，对其他病人</a:t>
            </a:r>
            <a:r>
              <a:rPr lang="zh-CN" altLang="en-US" dirty="0" smtClean="0"/>
              <a:t>不公平</a:t>
            </a:r>
            <a:endParaRPr lang="en-US" altLang="zh-CN" dirty="0" smtClean="0"/>
          </a:p>
          <a:p>
            <a:pPr lvl="1">
              <a:lnSpc>
                <a:spcPct val="100000"/>
              </a:lnSpc>
              <a:spcBef>
                <a:spcPts val="1200"/>
              </a:spcBef>
              <a:spcAft>
                <a:spcPts val="0"/>
              </a:spcAft>
              <a:buClr>
                <a:schemeClr val="accent1">
                  <a:lumMod val="60000"/>
                  <a:lumOff val="40000"/>
                </a:schemeClr>
              </a:buClr>
              <a:buSzPct val="60000"/>
              <a:buFont typeface="Wingdings" panose="05000000000000000000" pitchFamily="2" charset="2"/>
              <a:buChar char=""/>
            </a:pPr>
            <a:r>
              <a:rPr lang="zh-CN" altLang="en-US" sz="2000" dirty="0">
                <a:solidFill>
                  <a:srgbClr val="0000FF"/>
                </a:solidFill>
                <a:latin typeface="Arial" panose="020B0604020202020204" pitchFamily="34" charset="0"/>
                <a:ea typeface="微软雅黑" panose="020B0503020204020204" pitchFamily="34" charset="-122"/>
              </a:rPr>
              <a:t>公平性</a:t>
            </a:r>
            <a:r>
              <a:rPr lang="zh-CN" altLang="en-US" sz="2000" dirty="0" smtClean="0">
                <a:solidFill>
                  <a:srgbClr val="0000FF"/>
                </a:solidFill>
                <a:latin typeface="Arial" panose="020B0604020202020204" pitchFamily="34" charset="0"/>
                <a:ea typeface="微软雅黑" panose="020B0503020204020204" pitchFamily="34" charset="-122"/>
              </a:rPr>
              <a:t>指标</a:t>
            </a:r>
            <a:endParaRPr lang="en-US" altLang="zh-CN" sz="2000" dirty="0" smtClean="0">
              <a:solidFill>
                <a:srgbClr val="0000FF"/>
              </a:solidFill>
              <a:latin typeface="Arial" panose="020B0604020202020204" pitchFamily="34" charset="0"/>
              <a:ea typeface="微软雅黑" panose="020B0503020204020204" pitchFamily="34" charset="-122"/>
            </a:endParaRPr>
          </a:p>
          <a:p>
            <a:pPr lvl="1">
              <a:buSzPct val="60000"/>
            </a:pPr>
            <a:r>
              <a:rPr lang="en-US" altLang="zh-CN" dirty="0" smtClean="0"/>
              <a:t>FCFS</a:t>
            </a:r>
            <a:r>
              <a:rPr lang="zh-CN" altLang="en-US" dirty="0"/>
              <a:t>是最公平的！可以用“延期入院” 、“插队”人数比例来度量不公</a:t>
            </a:r>
            <a:r>
              <a:rPr lang="zh-CN" altLang="en-US" dirty="0" smtClean="0"/>
              <a:t>平度</a:t>
            </a:r>
            <a:endParaRPr lang="zh-CN" altLang="en-US" dirty="0"/>
          </a:p>
          <a:p>
            <a:pPr lvl="1">
              <a:lnSpc>
                <a:spcPct val="100000"/>
              </a:lnSpc>
              <a:spcBef>
                <a:spcPts val="1200"/>
              </a:spcBef>
              <a:spcAft>
                <a:spcPts val="0"/>
              </a:spcAft>
              <a:buClr>
                <a:schemeClr val="accent1">
                  <a:lumMod val="60000"/>
                  <a:lumOff val="40000"/>
                </a:schemeClr>
              </a:buClr>
              <a:buSzPct val="60000"/>
              <a:buFont typeface="Wingdings" panose="05000000000000000000" pitchFamily="2" charset="2"/>
              <a:buChar char=""/>
            </a:pPr>
            <a:r>
              <a:rPr lang="zh-CN" altLang="en-US" sz="2000" dirty="0">
                <a:solidFill>
                  <a:srgbClr val="FF0000"/>
                </a:solidFill>
                <a:latin typeface="Arial" panose="020B0604020202020204" pitchFamily="34" charset="0"/>
                <a:ea typeface="微软雅黑" panose="020B0503020204020204" pitchFamily="34" charset="-122"/>
              </a:rPr>
              <a:t>注意</a:t>
            </a:r>
            <a:r>
              <a:rPr lang="zh-CN" altLang="en-US" sz="2000" dirty="0" smtClean="0">
                <a:solidFill>
                  <a:srgbClr val="FF0000"/>
                </a:solidFill>
                <a:latin typeface="Arial" panose="020B0604020202020204" pitchFamily="34" charset="0"/>
                <a:ea typeface="微软雅黑" panose="020B0503020204020204" pitchFamily="34" charset="-122"/>
              </a:rPr>
              <a:t>：</a:t>
            </a:r>
            <a:endParaRPr lang="en-US" altLang="zh-CN" sz="2000" dirty="0" smtClean="0">
              <a:solidFill>
                <a:srgbClr val="FF0000"/>
              </a:solidFill>
              <a:latin typeface="Arial" panose="020B0604020202020204" pitchFamily="34" charset="0"/>
              <a:ea typeface="微软雅黑" panose="020B0503020204020204" pitchFamily="34" charset="-122"/>
            </a:endParaRPr>
          </a:p>
          <a:p>
            <a:pPr lvl="1">
              <a:lnSpc>
                <a:spcPct val="100000"/>
              </a:lnSpc>
              <a:spcBef>
                <a:spcPts val="1200"/>
              </a:spcBef>
              <a:spcAft>
                <a:spcPts val="0"/>
              </a:spcAft>
              <a:buClr>
                <a:schemeClr val="accent1">
                  <a:lumMod val="60000"/>
                  <a:lumOff val="40000"/>
                </a:schemeClr>
              </a:buClr>
              <a:buSzPct val="60000"/>
              <a:buFont typeface="Wingdings" panose="05000000000000000000" pitchFamily="2" charset="2"/>
              <a:buChar char=""/>
            </a:pPr>
            <a:r>
              <a:rPr lang="zh-CN" altLang="en-US" sz="2000" dirty="0" smtClean="0">
                <a:solidFill>
                  <a:schemeClr val="accent1"/>
                </a:solidFill>
                <a:latin typeface="Arial" panose="020B0604020202020204" pitchFamily="34" charset="0"/>
                <a:ea typeface="微软雅黑" panose="020B0503020204020204" pitchFamily="34" charset="-122"/>
              </a:rPr>
              <a:t>评价</a:t>
            </a:r>
            <a:r>
              <a:rPr lang="zh-CN" altLang="en-US" sz="2000" dirty="0">
                <a:solidFill>
                  <a:schemeClr val="accent1"/>
                </a:solidFill>
                <a:latin typeface="Arial" panose="020B0604020202020204" pitchFamily="34" charset="0"/>
                <a:ea typeface="微软雅黑" panose="020B0503020204020204" pitchFamily="34" charset="-122"/>
              </a:rPr>
              <a:t>模型的指标应该全面、合理，不必要引入过多实质上相同的指标</a:t>
            </a:r>
          </a:p>
        </p:txBody>
      </p:sp>
    </p:spTree>
    <p:extLst>
      <p:ext uri="{BB962C8B-B14F-4D97-AF65-F5344CB8AC3E}">
        <p14:creationId xmlns:p14="http://schemas.microsoft.com/office/powerpoint/2010/main" val="318999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Monte Carlo</a:t>
            </a:r>
            <a:r>
              <a:rPr lang="zh-CN" altLang="en-US" dirty="0"/>
              <a:t>的起源</a:t>
            </a:r>
          </a:p>
        </p:txBody>
      </p:sp>
      <p:sp>
        <p:nvSpPr>
          <p:cNvPr id="3" name="内容占位符 2"/>
          <p:cNvSpPr>
            <a:spLocks noGrp="1"/>
          </p:cNvSpPr>
          <p:nvPr>
            <p:ph idx="1"/>
          </p:nvPr>
        </p:nvSpPr>
        <p:spPr>
          <a:xfrm>
            <a:off x="400594" y="1366932"/>
            <a:ext cx="8301026" cy="453952"/>
          </a:xfrm>
        </p:spPr>
        <p:txBody>
          <a:bodyPr/>
          <a:lstStyle/>
          <a:p>
            <a:r>
              <a:rPr lang="en-US" altLang="zh-CN" b="1" dirty="0"/>
              <a:t>Monte Carlo</a:t>
            </a:r>
            <a:r>
              <a:rPr lang="zh-CN" altLang="en-US" b="1" dirty="0"/>
              <a:t>方法</a:t>
            </a:r>
            <a:r>
              <a:rPr lang="zh-CN" altLang="en-US" b="1" dirty="0" smtClean="0"/>
              <a:t>：</a:t>
            </a:r>
            <a:endParaRPr lang="zh-CN" altLang="en-US" dirty="0"/>
          </a:p>
        </p:txBody>
      </p:sp>
      <p:grpSp>
        <p:nvGrpSpPr>
          <p:cNvPr id="5" name="组合 4"/>
          <p:cNvGrpSpPr/>
          <p:nvPr/>
        </p:nvGrpSpPr>
        <p:grpSpPr>
          <a:xfrm>
            <a:off x="4354579" y="4362547"/>
            <a:ext cx="4681917" cy="2162797"/>
            <a:chOff x="4168190" y="4111622"/>
            <a:chExt cx="4681917" cy="2162797"/>
          </a:xfrm>
        </p:grpSpPr>
        <p:sp>
          <p:nvSpPr>
            <p:cNvPr id="8" name="矩形 7"/>
            <p:cNvSpPr/>
            <p:nvPr/>
          </p:nvSpPr>
          <p:spPr>
            <a:xfrm>
              <a:off x="7338027" y="4800604"/>
              <a:ext cx="1512080" cy="784830"/>
            </a:xfrm>
            <a:prstGeom prst="rect">
              <a:avLst/>
            </a:prstGeom>
          </p:spPr>
          <p:txBody>
            <a:bodyPr wrap="square">
              <a:spAutoFit/>
            </a:bodyPr>
            <a:lstStyle/>
            <a:p>
              <a:pPr>
                <a:spcBef>
                  <a:spcPct val="50000"/>
                </a:spcBef>
              </a:pPr>
              <a:r>
                <a:rPr lang="en-US" altLang="zh-CN" dirty="0" smtClean="0">
                  <a:solidFill>
                    <a:srgbClr val="000000"/>
                  </a:solidFill>
                  <a:latin typeface="Comic Sans MS" panose="030F0702030302020204" pitchFamily="66" charset="0"/>
                </a:rPr>
                <a:t>Monte-Carlo </a:t>
              </a:r>
            </a:p>
            <a:p>
              <a:pPr>
                <a:spcBef>
                  <a:spcPct val="50000"/>
                </a:spcBef>
              </a:pPr>
              <a:r>
                <a:rPr lang="en-US" altLang="zh-CN" dirty="0" smtClean="0">
                  <a:solidFill>
                    <a:srgbClr val="000000"/>
                  </a:solidFill>
                  <a:latin typeface="Comic Sans MS" panose="030F0702030302020204" pitchFamily="66" charset="0"/>
                </a:rPr>
                <a:t>Monaco</a:t>
              </a:r>
              <a:endParaRPr lang="en-US" altLang="zh-CN" dirty="0">
                <a:solidFill>
                  <a:srgbClr val="000000"/>
                </a:solidFill>
                <a:latin typeface="Comic Sans MS" panose="030F0702030302020204" pitchFamily="66" charset="0"/>
              </a:endParaRPr>
            </a:p>
          </p:txBody>
        </p:sp>
        <p:pic>
          <p:nvPicPr>
            <p:cNvPr id="9" name="Picture 2" descr="http://file6.mafengwo.net/M00/99/FB/wKgBjE9ISrq04xEqAASLhCGM_FE03.rbook_comment.w53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190" y="4111622"/>
              <a:ext cx="3089884" cy="21627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323528" y="4362545"/>
            <a:ext cx="3908725" cy="2162797"/>
            <a:chOff x="296475" y="3176350"/>
            <a:chExt cx="3908725" cy="2162797"/>
          </a:xfrm>
        </p:grpSpPr>
        <p:pic>
          <p:nvPicPr>
            <p:cNvPr id="10" name="Picture 15" descr="a1ad16fabc8c098458ee906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475" y="3176350"/>
              <a:ext cx="1757934" cy="21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6"/>
            <p:cNvSpPr>
              <a:spLocks noChangeArrowheads="1"/>
            </p:cNvSpPr>
            <p:nvPr/>
          </p:nvSpPr>
          <p:spPr bwMode="auto">
            <a:xfrm>
              <a:off x="2123728" y="3780694"/>
              <a:ext cx="208147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kumimoji="0" lang="en-US" altLang="zh-CN" sz="1800" b="0" dirty="0">
                  <a:solidFill>
                    <a:srgbClr val="000000"/>
                  </a:solidFill>
                  <a:latin typeface="Comic Sans MS" panose="030F0702030302020204" pitchFamily="66" charset="0"/>
                </a:rPr>
                <a:t>John Von Neumann </a:t>
              </a:r>
              <a:endParaRPr kumimoji="0" lang="en-US" altLang="zh-CN" sz="1800" b="0" dirty="0" smtClean="0">
                <a:solidFill>
                  <a:srgbClr val="000000"/>
                </a:solidFill>
                <a:latin typeface="Comic Sans MS" panose="030F0702030302020204" pitchFamily="66" charset="0"/>
              </a:endParaRPr>
            </a:p>
            <a:p>
              <a:pPr eaLnBrk="1" hangingPunct="1"/>
              <a:r>
                <a:rPr kumimoji="0" lang="en-US" altLang="zh-CN" sz="1800" b="0" dirty="0" smtClean="0">
                  <a:solidFill>
                    <a:srgbClr val="000000"/>
                  </a:solidFill>
                  <a:latin typeface="Comic Sans MS" panose="030F0702030302020204" pitchFamily="66" charset="0"/>
                </a:rPr>
                <a:t>(</a:t>
              </a:r>
              <a:r>
                <a:rPr kumimoji="0" lang="en-US" altLang="zh-CN" sz="1800" b="0" dirty="0">
                  <a:solidFill>
                    <a:srgbClr val="000000"/>
                  </a:solidFill>
                  <a:latin typeface="Comic Sans MS" panose="030F0702030302020204" pitchFamily="66" charset="0"/>
                </a:rPr>
                <a:t>1903-1957)</a:t>
              </a:r>
              <a:r>
                <a:rPr lang="en-US" altLang="zh-CN" dirty="0">
                  <a:solidFill>
                    <a:srgbClr val="000000"/>
                  </a:solidFill>
                </a:rPr>
                <a:t> </a:t>
              </a:r>
            </a:p>
          </p:txBody>
        </p:sp>
      </p:grpSp>
      <p:sp>
        <p:nvSpPr>
          <p:cNvPr id="13" name="内容占位符 2"/>
          <p:cNvSpPr txBox="1">
            <a:spLocks/>
          </p:cNvSpPr>
          <p:nvPr/>
        </p:nvSpPr>
        <p:spPr>
          <a:xfrm>
            <a:off x="400594" y="1844824"/>
            <a:ext cx="8301026" cy="2266798"/>
          </a:xfrm>
          <a:prstGeom prst="rect">
            <a:avLst/>
          </a:prstGeom>
        </p:spPr>
        <p:txBody>
          <a:bodyPr vert="horz" lIns="68580" tIns="34290" rIns="68580" bIns="34290" rtlCol="0">
            <a:normAutofit/>
          </a:bodyPr>
          <a:lstStyle>
            <a:lvl1pPr marL="267891" indent="-267891" algn="just" defTabSz="685800" rtl="0" eaLnBrk="1" latinLnBrk="0" hangingPunct="1">
              <a:lnSpc>
                <a:spcPct val="100000"/>
              </a:lnSpc>
              <a:spcBef>
                <a:spcPts val="1200"/>
              </a:spcBef>
              <a:spcAft>
                <a:spcPts val="0"/>
              </a:spcAft>
              <a:buClr>
                <a:schemeClr val="accent1">
                  <a:lumMod val="60000"/>
                  <a:lumOff val="40000"/>
                </a:schemeClr>
              </a:buClr>
              <a:buSzPct val="60000"/>
              <a:buFont typeface="Wingdings" panose="05000000000000000000" pitchFamily="2" charset="2"/>
              <a:buChar char=""/>
              <a:defRPr sz="2000" kern="1200" baseline="0">
                <a:solidFill>
                  <a:schemeClr val="accent1"/>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800" kern="1200" baseline="0">
                <a:solidFill>
                  <a:srgbClr val="7D7D7D"/>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smtClean="0"/>
              <a:t>上世纪四十年代中期，随</a:t>
            </a:r>
            <a:r>
              <a:rPr lang="zh-CN" altLang="en-US" dirty="0" smtClean="0">
                <a:solidFill>
                  <a:srgbClr val="FF0000"/>
                </a:solidFill>
              </a:rPr>
              <a:t>原子能</a:t>
            </a:r>
            <a:r>
              <a:rPr lang="zh-CN" altLang="en-US" dirty="0" smtClean="0"/>
              <a:t>事业发展而发展起来，“</a:t>
            </a:r>
            <a:r>
              <a:rPr lang="zh-CN" altLang="en-US" dirty="0" smtClean="0">
                <a:solidFill>
                  <a:srgbClr val="FF0000"/>
                </a:solidFill>
              </a:rPr>
              <a:t>曼哈顿计划</a:t>
            </a:r>
            <a:r>
              <a:rPr lang="zh-CN" altLang="en-US" dirty="0" smtClean="0"/>
              <a:t>”主持人之一、数学家：</a:t>
            </a:r>
            <a:r>
              <a:rPr lang="zh-CN" altLang="en-US" dirty="0" smtClean="0">
                <a:solidFill>
                  <a:srgbClr val="FF0000"/>
                </a:solidFill>
              </a:rPr>
              <a:t>冯</a:t>
            </a:r>
            <a:r>
              <a:rPr lang="en-US" altLang="zh-CN" dirty="0" smtClean="0">
                <a:solidFill>
                  <a:srgbClr val="FF0000"/>
                </a:solidFill>
              </a:rPr>
              <a:t>·</a:t>
            </a:r>
            <a:r>
              <a:rPr lang="zh-CN" altLang="en-US" dirty="0" smtClean="0">
                <a:solidFill>
                  <a:srgbClr val="FF0000"/>
                </a:solidFill>
              </a:rPr>
              <a:t>诺伊曼</a:t>
            </a:r>
            <a:r>
              <a:rPr lang="zh-CN" altLang="en-US" dirty="0" smtClean="0"/>
              <a:t>用驰名世界的赌城</a:t>
            </a:r>
            <a:r>
              <a:rPr lang="en-US" altLang="zh-CN" dirty="0" smtClean="0"/>
              <a:t>—</a:t>
            </a:r>
            <a:r>
              <a:rPr lang="en-US" altLang="zh-CN" dirty="0" smtClean="0">
                <a:solidFill>
                  <a:srgbClr val="FF0000"/>
                </a:solidFill>
              </a:rPr>
              <a:t>Monte Carlo</a:t>
            </a:r>
            <a:r>
              <a:rPr lang="zh-CN" altLang="en-US" dirty="0" smtClean="0"/>
              <a:t>命名这种方法</a:t>
            </a:r>
            <a:endParaRPr lang="en-US" altLang="zh-CN" sz="800" dirty="0" smtClean="0"/>
          </a:p>
          <a:p>
            <a:r>
              <a:rPr lang="zh-CN" altLang="en-US" dirty="0"/>
              <a:t>又称</a:t>
            </a:r>
            <a:r>
              <a:rPr lang="zh-CN" altLang="en-US" dirty="0">
                <a:solidFill>
                  <a:srgbClr val="FF0000"/>
                </a:solidFill>
              </a:rPr>
              <a:t>随机模拟</a:t>
            </a:r>
            <a:r>
              <a:rPr lang="zh-CN" altLang="en-US" dirty="0"/>
              <a:t>方法</a:t>
            </a:r>
            <a:r>
              <a:rPr lang="zh-CN" altLang="en-US" dirty="0" smtClean="0"/>
              <a:t>，以</a:t>
            </a:r>
            <a:r>
              <a:rPr lang="zh-CN" altLang="en-US" dirty="0">
                <a:solidFill>
                  <a:srgbClr val="FF0000"/>
                </a:solidFill>
              </a:rPr>
              <a:t>概率统计理论</a:t>
            </a:r>
            <a:r>
              <a:rPr lang="zh-CN" altLang="en-US" dirty="0"/>
              <a:t>为</a:t>
            </a:r>
            <a:r>
              <a:rPr lang="zh-CN" altLang="en-US" dirty="0" smtClean="0"/>
              <a:t>基础，</a:t>
            </a:r>
            <a:r>
              <a:rPr lang="zh-CN" altLang="en-US" dirty="0"/>
              <a:t>能够比较逼真地描述事物的特点及物理实验过程，解决</a:t>
            </a:r>
            <a:r>
              <a:rPr lang="zh-CN" altLang="en-US" dirty="0">
                <a:solidFill>
                  <a:srgbClr val="FF0000"/>
                </a:solidFill>
              </a:rPr>
              <a:t>一些数值方法</a:t>
            </a:r>
            <a:r>
              <a:rPr lang="zh-CN" altLang="en-US" dirty="0"/>
              <a:t>难以解决的</a:t>
            </a:r>
            <a:r>
              <a:rPr lang="zh-CN" altLang="en-US" dirty="0" smtClean="0"/>
              <a:t>问题</a:t>
            </a:r>
            <a:endParaRPr lang="en-US" altLang="zh-CN" dirty="0" smtClean="0"/>
          </a:p>
          <a:p>
            <a:r>
              <a:rPr lang="zh-CN" altLang="en-US" dirty="0"/>
              <a:t>在</a:t>
            </a:r>
            <a:r>
              <a:rPr lang="zh-CN" altLang="en-US" dirty="0">
                <a:solidFill>
                  <a:srgbClr val="FF0000"/>
                </a:solidFill>
              </a:rPr>
              <a:t>物理</a:t>
            </a:r>
            <a:r>
              <a:rPr lang="zh-CN" altLang="en-US" dirty="0"/>
              <a:t>、</a:t>
            </a:r>
            <a:r>
              <a:rPr lang="zh-CN" altLang="en-US" dirty="0">
                <a:solidFill>
                  <a:srgbClr val="FF0000"/>
                </a:solidFill>
              </a:rPr>
              <a:t>数学</a:t>
            </a:r>
            <a:r>
              <a:rPr lang="zh-CN" altLang="en-US" dirty="0"/>
              <a:t>、</a:t>
            </a:r>
            <a:r>
              <a:rPr lang="zh-CN" altLang="en-US" dirty="0">
                <a:solidFill>
                  <a:srgbClr val="FF0000"/>
                </a:solidFill>
              </a:rPr>
              <a:t>经济学</a:t>
            </a:r>
            <a:r>
              <a:rPr lang="zh-CN" altLang="en-US" dirty="0"/>
              <a:t>、</a:t>
            </a:r>
            <a:r>
              <a:rPr lang="zh-CN" altLang="en-US" dirty="0">
                <a:solidFill>
                  <a:srgbClr val="FF0000"/>
                </a:solidFill>
              </a:rPr>
              <a:t>医学</a:t>
            </a:r>
            <a:r>
              <a:rPr lang="zh-CN" altLang="en-US" dirty="0"/>
              <a:t>、</a:t>
            </a:r>
            <a:r>
              <a:rPr lang="zh-CN" altLang="en-US" dirty="0">
                <a:solidFill>
                  <a:srgbClr val="FF0000"/>
                </a:solidFill>
              </a:rPr>
              <a:t>生物</a:t>
            </a:r>
            <a:r>
              <a:rPr lang="zh-CN" altLang="en-US" dirty="0"/>
              <a:t>、</a:t>
            </a:r>
            <a:r>
              <a:rPr lang="zh-CN" altLang="en-US" dirty="0">
                <a:solidFill>
                  <a:srgbClr val="FF0000"/>
                </a:solidFill>
              </a:rPr>
              <a:t>生产管理</a:t>
            </a:r>
            <a:r>
              <a:rPr lang="zh-CN" altLang="en-US" dirty="0"/>
              <a:t>等各领域得到广泛应用</a:t>
            </a:r>
          </a:p>
          <a:p>
            <a:endParaRPr lang="zh-CN" altLang="en-US" dirty="0"/>
          </a:p>
        </p:txBody>
      </p:sp>
    </p:spTree>
    <p:extLst>
      <p:ext uri="{BB962C8B-B14F-4D97-AF65-F5344CB8AC3E}">
        <p14:creationId xmlns:p14="http://schemas.microsoft.com/office/powerpoint/2010/main" val="284234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p:txBody>
          <a:bodyPr>
            <a:normAutofit lnSpcReduction="10000"/>
          </a:bodyPr>
          <a:lstStyle/>
          <a:p>
            <a:r>
              <a:rPr lang="zh-CN" altLang="en-US" b="1" dirty="0" smtClean="0">
                <a:solidFill>
                  <a:srgbClr val="0000FF"/>
                </a:solidFill>
              </a:rPr>
              <a:t>问题</a:t>
            </a:r>
            <a:r>
              <a:rPr lang="en-US" altLang="zh-CN" b="1" dirty="0" smtClean="0">
                <a:solidFill>
                  <a:srgbClr val="0000FF"/>
                </a:solidFill>
              </a:rPr>
              <a:t>2</a:t>
            </a:r>
            <a:r>
              <a:rPr lang="zh-CN" altLang="en-US" b="1" dirty="0" smtClean="0">
                <a:solidFill>
                  <a:srgbClr val="0000FF"/>
                </a:solidFill>
              </a:rPr>
              <a:t>：</a:t>
            </a:r>
            <a:r>
              <a:rPr lang="zh-CN" altLang="en-US" dirty="0"/>
              <a:t>试就该住院部当前的情况，</a:t>
            </a:r>
            <a:r>
              <a:rPr lang="zh-CN" altLang="en-US" dirty="0">
                <a:solidFill>
                  <a:srgbClr val="0000FF"/>
                </a:solidFill>
              </a:rPr>
              <a:t>建立合理的病床安排模型</a:t>
            </a:r>
            <a:r>
              <a:rPr lang="zh-CN" altLang="en-US" dirty="0"/>
              <a:t>，以根据已知的第二天拟出院病人数来确定第二天应该安排哪些病人住院。并对你们的模型利用问题一中的指标体系作出评价。</a:t>
            </a:r>
          </a:p>
          <a:p>
            <a:r>
              <a:rPr lang="zh-CN" altLang="en-US" dirty="0" smtClean="0"/>
              <a:t>问题分析：</a:t>
            </a:r>
            <a:endParaRPr lang="en-US" altLang="zh-CN" dirty="0" smtClean="0"/>
          </a:p>
          <a:p>
            <a:pPr marL="468000" lvl="1">
              <a:buFont typeface="Wingdings" panose="05000000000000000000" pitchFamily="2" charset="2"/>
              <a:buChar char="Ø"/>
            </a:pPr>
            <a:r>
              <a:rPr lang="zh-CN" altLang="zh-CN" dirty="0" smtClean="0"/>
              <a:t>本</a:t>
            </a:r>
            <a:r>
              <a:rPr lang="zh-CN" altLang="zh-CN" dirty="0"/>
              <a:t>问主要考核能否</a:t>
            </a:r>
            <a:r>
              <a:rPr lang="zh-CN" altLang="zh-CN" dirty="0">
                <a:solidFill>
                  <a:srgbClr val="0000FF"/>
                </a:solidFill>
              </a:rPr>
              <a:t>给出</a:t>
            </a:r>
            <a:r>
              <a:rPr lang="zh-CN" altLang="zh-CN" dirty="0"/>
              <a:t>一个相对合理的</a:t>
            </a:r>
            <a:r>
              <a:rPr lang="zh-CN" altLang="zh-CN" dirty="0">
                <a:solidFill>
                  <a:srgbClr val="0000FF"/>
                </a:solidFill>
              </a:rPr>
              <a:t>病床安排模型</a:t>
            </a:r>
            <a:r>
              <a:rPr lang="zh-CN" altLang="zh-CN" dirty="0"/>
              <a:t>，</a:t>
            </a:r>
            <a:r>
              <a:rPr lang="zh-CN" altLang="zh-CN" dirty="0">
                <a:solidFill>
                  <a:srgbClr val="0000FF"/>
                </a:solidFill>
              </a:rPr>
              <a:t>主要目标</a:t>
            </a:r>
            <a:r>
              <a:rPr lang="zh-CN" altLang="zh-CN" dirty="0"/>
              <a:t>为：</a:t>
            </a:r>
            <a:r>
              <a:rPr lang="zh-CN" altLang="zh-CN" dirty="0">
                <a:solidFill>
                  <a:srgbClr val="0000FF"/>
                </a:solidFill>
              </a:rPr>
              <a:t>提高病床有效利用率以及提高公平度。 </a:t>
            </a:r>
          </a:p>
          <a:p>
            <a:pPr marL="468000" lvl="1">
              <a:buFont typeface="Wingdings" panose="05000000000000000000" pitchFamily="2" charset="2"/>
              <a:buChar char="Ø"/>
            </a:pPr>
            <a:r>
              <a:rPr lang="zh-CN" altLang="zh-CN" dirty="0"/>
              <a:t>就提高</a:t>
            </a:r>
            <a:r>
              <a:rPr lang="zh-CN" altLang="zh-CN" dirty="0">
                <a:solidFill>
                  <a:srgbClr val="0000FF"/>
                </a:solidFill>
              </a:rPr>
              <a:t>病床有效利用率</a:t>
            </a:r>
            <a:r>
              <a:rPr lang="zh-CN" altLang="zh-CN" dirty="0"/>
              <a:t>而言，</a:t>
            </a:r>
            <a:r>
              <a:rPr lang="zh-CN" altLang="zh-CN" dirty="0">
                <a:solidFill>
                  <a:srgbClr val="0000FF"/>
                </a:solidFill>
              </a:rPr>
              <a:t>病人术后住院时间是一个不可优化的量</a:t>
            </a:r>
            <a:r>
              <a:rPr lang="zh-CN" altLang="zh-CN" dirty="0"/>
              <a:t>，所以只能在</a:t>
            </a:r>
            <a:r>
              <a:rPr lang="zh-CN" altLang="zh-CN" dirty="0">
                <a:solidFill>
                  <a:srgbClr val="0000FF"/>
                </a:solidFill>
              </a:rPr>
              <a:t>术前等待时间</a:t>
            </a:r>
            <a:r>
              <a:rPr lang="zh-CN" altLang="zh-CN" dirty="0"/>
              <a:t>上作文章。经对问题的分析可知：</a:t>
            </a:r>
            <a:r>
              <a:rPr lang="zh-CN" altLang="zh-CN" dirty="0">
                <a:solidFill>
                  <a:srgbClr val="0000FF"/>
                </a:solidFill>
              </a:rPr>
              <a:t>对白内障病人的入院时间加以限制成为提高效率的必然选择</a:t>
            </a:r>
            <a:r>
              <a:rPr lang="zh-CN" altLang="zh-CN" dirty="0" smtClean="0"/>
              <a:t>。</a:t>
            </a:r>
            <a:endParaRPr lang="en-US" altLang="zh-CN" dirty="0" smtClean="0"/>
          </a:p>
          <a:p>
            <a:r>
              <a:rPr lang="zh-CN" altLang="en-US" dirty="0" smtClean="0"/>
              <a:t>主要方法：</a:t>
            </a:r>
            <a:r>
              <a:rPr lang="zh-CN" altLang="en-US" dirty="0" smtClean="0">
                <a:solidFill>
                  <a:srgbClr val="0000FF"/>
                </a:solidFill>
              </a:rPr>
              <a:t>仿真与优化相结合</a:t>
            </a:r>
            <a:endParaRPr lang="zh-CN" altLang="en-US" dirty="0"/>
          </a:p>
          <a:p>
            <a:pPr marL="468000" lvl="1">
              <a:buFont typeface="Wingdings" panose="05000000000000000000" pitchFamily="2" charset="2"/>
              <a:buChar char="Ø"/>
            </a:pPr>
            <a:r>
              <a:rPr lang="zh-CN" altLang="en-US" dirty="0" smtClean="0"/>
              <a:t>先确定</a:t>
            </a:r>
            <a:r>
              <a:rPr lang="zh-CN" altLang="en-US" dirty="0" smtClean="0">
                <a:solidFill>
                  <a:srgbClr val="0000FF"/>
                </a:solidFill>
              </a:rPr>
              <a:t>住院</a:t>
            </a:r>
            <a:r>
              <a:rPr lang="zh-CN" altLang="en-US" dirty="0">
                <a:solidFill>
                  <a:srgbClr val="0000FF"/>
                </a:solidFill>
              </a:rPr>
              <a:t>规则</a:t>
            </a:r>
            <a:r>
              <a:rPr lang="zh-CN" altLang="en-US" dirty="0"/>
              <a:t>，然后根据</a:t>
            </a:r>
            <a:r>
              <a:rPr lang="zh-CN" altLang="en-US" dirty="0">
                <a:solidFill>
                  <a:srgbClr val="0000FF"/>
                </a:solidFill>
              </a:rPr>
              <a:t>仿真</a:t>
            </a:r>
            <a:r>
              <a:rPr lang="zh-CN" altLang="en-US" dirty="0"/>
              <a:t>统计结果</a:t>
            </a:r>
            <a:r>
              <a:rPr lang="zh-CN" altLang="en-US" dirty="0">
                <a:solidFill>
                  <a:srgbClr val="0000FF"/>
                </a:solidFill>
              </a:rPr>
              <a:t>选出较优</a:t>
            </a:r>
            <a:r>
              <a:rPr lang="zh-CN" altLang="en-US" dirty="0" smtClean="0">
                <a:solidFill>
                  <a:srgbClr val="0000FF"/>
                </a:solidFill>
              </a:rPr>
              <a:t>规则</a:t>
            </a:r>
            <a:endParaRPr lang="zh-CN" altLang="en-US" dirty="0">
              <a:solidFill>
                <a:srgbClr val="0000FF"/>
              </a:solidFill>
            </a:endParaRPr>
          </a:p>
          <a:p>
            <a:pPr marL="468000" lvl="1">
              <a:buFont typeface="Wingdings" panose="05000000000000000000" pitchFamily="2" charset="2"/>
              <a:buChar char="Ø"/>
            </a:pPr>
            <a:r>
              <a:rPr lang="zh-CN" altLang="en-US" dirty="0" smtClean="0"/>
              <a:t>先确定</a:t>
            </a:r>
            <a:r>
              <a:rPr lang="zh-CN" altLang="en-US" dirty="0" smtClean="0">
                <a:solidFill>
                  <a:srgbClr val="0000FF"/>
                </a:solidFill>
              </a:rPr>
              <a:t>优化</a:t>
            </a:r>
            <a:r>
              <a:rPr lang="zh-CN" altLang="en-US" dirty="0">
                <a:solidFill>
                  <a:srgbClr val="0000FF"/>
                </a:solidFill>
              </a:rPr>
              <a:t>原则</a:t>
            </a:r>
            <a:r>
              <a:rPr lang="zh-CN" altLang="en-US" dirty="0"/>
              <a:t>，然后</a:t>
            </a:r>
            <a:r>
              <a:rPr lang="zh-CN" altLang="en-US" dirty="0">
                <a:solidFill>
                  <a:srgbClr val="0000FF"/>
                </a:solidFill>
              </a:rPr>
              <a:t>在仿真时</a:t>
            </a:r>
            <a:r>
              <a:rPr lang="zh-CN" altLang="en-US" dirty="0" smtClean="0"/>
              <a:t>，每个病人</a:t>
            </a:r>
            <a:r>
              <a:rPr lang="zh-CN" altLang="en-US" dirty="0"/>
              <a:t>按照该优化原则决定住院</a:t>
            </a:r>
            <a:r>
              <a:rPr lang="zh-CN" altLang="en-US" dirty="0" smtClean="0"/>
              <a:t>先后</a:t>
            </a:r>
            <a:endParaRPr lang="en-US" altLang="zh-CN" dirty="0" smtClean="0"/>
          </a:p>
          <a:p>
            <a:pPr marL="468000" lvl="1">
              <a:buFont typeface="Wingdings" panose="05000000000000000000" pitchFamily="2" charset="2"/>
              <a:buChar char="Ø"/>
            </a:pPr>
            <a:r>
              <a:rPr lang="zh-CN" altLang="en-US" dirty="0">
                <a:solidFill>
                  <a:srgbClr val="0000FF"/>
                </a:solidFill>
              </a:rPr>
              <a:t>典型仿真优化</a:t>
            </a:r>
            <a:r>
              <a:rPr lang="zh-CN" altLang="en-US" dirty="0"/>
              <a:t>方法：以等待入院病人当日</a:t>
            </a:r>
            <a:r>
              <a:rPr lang="zh-CN" altLang="en-US" dirty="0" smtClean="0"/>
              <a:t>入院</a:t>
            </a:r>
            <a:r>
              <a:rPr lang="zh-CN" altLang="en-US" dirty="0" smtClean="0">
                <a:solidFill>
                  <a:srgbClr val="0000FF"/>
                </a:solidFill>
              </a:rPr>
              <a:t>公平性</a:t>
            </a:r>
            <a:r>
              <a:rPr lang="zh-CN" altLang="en-US" dirty="0"/>
              <a:t>（以到达先后计）与</a:t>
            </a:r>
            <a:r>
              <a:rPr lang="zh-CN" altLang="en-US" dirty="0">
                <a:solidFill>
                  <a:srgbClr val="0000FF"/>
                </a:solidFill>
              </a:rPr>
              <a:t>病床使用效率</a:t>
            </a:r>
            <a:r>
              <a:rPr lang="zh-CN" altLang="en-US" dirty="0"/>
              <a:t>（</a:t>
            </a:r>
            <a:r>
              <a:rPr lang="zh-CN" altLang="en-US" dirty="0" smtClean="0"/>
              <a:t>分类考虑）</a:t>
            </a:r>
            <a:r>
              <a:rPr lang="zh-CN" altLang="en-US" dirty="0"/>
              <a:t>两方面综合排序</a:t>
            </a:r>
            <a:r>
              <a:rPr lang="zh-CN" altLang="en-US" dirty="0" smtClean="0"/>
              <a:t>，按排</a:t>
            </a:r>
            <a:r>
              <a:rPr lang="zh-CN" altLang="en-US" dirty="0"/>
              <a:t>序结果安排当日入院</a:t>
            </a:r>
            <a:r>
              <a:rPr lang="zh-CN" altLang="en-US" dirty="0" smtClean="0"/>
              <a:t>病人</a:t>
            </a:r>
            <a:endParaRPr lang="zh-CN" altLang="en-US" dirty="0"/>
          </a:p>
        </p:txBody>
      </p:sp>
    </p:spTree>
    <p:extLst>
      <p:ext uri="{BB962C8B-B14F-4D97-AF65-F5344CB8AC3E}">
        <p14:creationId xmlns:p14="http://schemas.microsoft.com/office/powerpoint/2010/main" val="7788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p:txBody>
          <a:bodyPr>
            <a:normAutofit/>
          </a:bodyPr>
          <a:lstStyle/>
          <a:p>
            <a:r>
              <a:rPr lang="zh-CN" altLang="en-US" b="1" dirty="0" smtClean="0">
                <a:solidFill>
                  <a:srgbClr val="0000FF"/>
                </a:solidFill>
              </a:rPr>
              <a:t>问题</a:t>
            </a:r>
            <a:r>
              <a:rPr lang="en-US" altLang="zh-CN" b="1" dirty="0" smtClean="0">
                <a:solidFill>
                  <a:srgbClr val="0000FF"/>
                </a:solidFill>
              </a:rPr>
              <a:t>3</a:t>
            </a:r>
            <a:r>
              <a:rPr lang="zh-CN" altLang="en-US" b="1" dirty="0" smtClean="0">
                <a:solidFill>
                  <a:srgbClr val="0000FF"/>
                </a:solidFill>
              </a:rPr>
              <a:t>：</a:t>
            </a:r>
            <a:r>
              <a:rPr lang="zh-CN" altLang="en-US" dirty="0"/>
              <a:t>作为病人，自然希望尽早知道自己大约何时能住院。能否根据当时住院病人及等待住院病人的统计情况，在病人门诊时即告知其大致</a:t>
            </a:r>
            <a:r>
              <a:rPr lang="zh-CN" altLang="en-US" dirty="0">
                <a:solidFill>
                  <a:srgbClr val="0000FF"/>
                </a:solidFill>
              </a:rPr>
              <a:t>入住时间区间</a:t>
            </a:r>
            <a:r>
              <a:rPr lang="zh-CN" altLang="en-US" dirty="0"/>
              <a:t>。</a:t>
            </a:r>
          </a:p>
          <a:p>
            <a:r>
              <a:rPr lang="zh-CN" altLang="en-US" dirty="0" smtClean="0"/>
              <a:t>问题分析：</a:t>
            </a:r>
            <a:endParaRPr lang="en-US" altLang="zh-CN" dirty="0" smtClean="0"/>
          </a:p>
          <a:p>
            <a:pPr marL="468000" lvl="1">
              <a:buFont typeface="Wingdings" panose="05000000000000000000" pitchFamily="2" charset="2"/>
              <a:buChar char="Ø"/>
            </a:pPr>
            <a:r>
              <a:rPr lang="zh-CN" altLang="en-US" dirty="0"/>
              <a:t>要求给</a:t>
            </a:r>
            <a:r>
              <a:rPr lang="zh-CN" altLang="en-US" dirty="0" smtClean="0"/>
              <a:t>出满足</a:t>
            </a:r>
            <a:r>
              <a:rPr lang="zh-CN" altLang="en-US" dirty="0"/>
              <a:t>一定</a:t>
            </a:r>
            <a:r>
              <a:rPr lang="zh-CN" altLang="en-US" dirty="0">
                <a:solidFill>
                  <a:srgbClr val="0000FF"/>
                </a:solidFill>
              </a:rPr>
              <a:t>置信度</a:t>
            </a:r>
            <a:r>
              <a:rPr lang="zh-CN" altLang="en-US" dirty="0"/>
              <a:t>（例如</a:t>
            </a:r>
            <a:r>
              <a:rPr lang="en-US" altLang="zh-CN" dirty="0" smtClean="0"/>
              <a:t>90%</a:t>
            </a:r>
            <a:r>
              <a:rPr lang="zh-CN" altLang="en-US" dirty="0" smtClean="0"/>
              <a:t>）</a:t>
            </a:r>
            <a:r>
              <a:rPr lang="zh-CN" altLang="en-US" dirty="0" smtClean="0">
                <a:solidFill>
                  <a:srgbClr val="0000FF"/>
                </a:solidFill>
              </a:rPr>
              <a:t>预约</a:t>
            </a:r>
            <a:r>
              <a:rPr lang="zh-CN" altLang="en-US" dirty="0">
                <a:solidFill>
                  <a:srgbClr val="0000FF"/>
                </a:solidFill>
              </a:rPr>
              <a:t>住院时间区间</a:t>
            </a:r>
            <a:r>
              <a:rPr lang="zh-CN" altLang="en-US" dirty="0"/>
              <a:t>，</a:t>
            </a:r>
            <a:r>
              <a:rPr lang="zh-CN" altLang="en-US" dirty="0">
                <a:solidFill>
                  <a:srgbClr val="0000FF"/>
                </a:solidFill>
              </a:rPr>
              <a:t>区间长度</a:t>
            </a:r>
            <a:r>
              <a:rPr lang="zh-CN" altLang="en-US" dirty="0" smtClean="0"/>
              <a:t>越</a:t>
            </a:r>
            <a:r>
              <a:rPr lang="zh-CN" altLang="en-US" dirty="0" smtClean="0">
                <a:solidFill>
                  <a:srgbClr val="0000FF"/>
                </a:solidFill>
              </a:rPr>
              <a:t>短</a:t>
            </a:r>
            <a:r>
              <a:rPr lang="zh-CN" altLang="en-US" dirty="0" smtClean="0"/>
              <a:t>越好</a:t>
            </a:r>
            <a:endParaRPr lang="en-US" altLang="zh-CN" dirty="0" smtClean="0"/>
          </a:p>
          <a:p>
            <a:pPr marL="468000" lvl="1">
              <a:buFont typeface="Wingdings" panose="05000000000000000000" pitchFamily="2" charset="2"/>
              <a:buChar char="Ø"/>
            </a:pPr>
            <a:r>
              <a:rPr lang="zh-CN" altLang="en-US" dirty="0"/>
              <a:t>对于每一类病人，统计</a:t>
            </a:r>
            <a:r>
              <a:rPr lang="zh-CN" altLang="en-US" dirty="0">
                <a:solidFill>
                  <a:srgbClr val="0000FF"/>
                </a:solidFill>
              </a:rPr>
              <a:t>每天平均出院人数</a:t>
            </a:r>
            <a:r>
              <a:rPr lang="zh-CN" altLang="en-US" dirty="0"/>
              <a:t>，按照</a:t>
            </a:r>
            <a:r>
              <a:rPr lang="zh-CN" altLang="en-US" dirty="0">
                <a:solidFill>
                  <a:srgbClr val="0000FF"/>
                </a:solidFill>
              </a:rPr>
              <a:t>等待住院人数</a:t>
            </a:r>
            <a:r>
              <a:rPr lang="zh-CN" altLang="en-US" dirty="0"/>
              <a:t>，计算</a:t>
            </a:r>
            <a:r>
              <a:rPr lang="zh-CN" altLang="en-US" dirty="0">
                <a:solidFill>
                  <a:srgbClr val="0000FF"/>
                </a:solidFill>
              </a:rPr>
              <a:t>预约住院时间的平均值</a:t>
            </a:r>
          </a:p>
          <a:p>
            <a:pPr marL="468000" lvl="1">
              <a:buFont typeface="Wingdings" panose="05000000000000000000" pitchFamily="2" charset="2"/>
              <a:buChar char="Ø"/>
            </a:pPr>
            <a:r>
              <a:rPr lang="zh-CN" altLang="en-US" dirty="0"/>
              <a:t>对于每一类病人，按照</a:t>
            </a:r>
            <a:r>
              <a:rPr lang="zh-CN" altLang="en-US" dirty="0">
                <a:solidFill>
                  <a:srgbClr val="0000FF"/>
                </a:solidFill>
              </a:rPr>
              <a:t>术后住院时间的分布</a:t>
            </a:r>
            <a:r>
              <a:rPr lang="zh-CN" altLang="en-US" dirty="0"/>
              <a:t>，</a:t>
            </a:r>
            <a:r>
              <a:rPr lang="zh-CN" altLang="en-US" dirty="0">
                <a:solidFill>
                  <a:srgbClr val="0000FF"/>
                </a:solidFill>
              </a:rPr>
              <a:t>计算方差</a:t>
            </a:r>
            <a:r>
              <a:rPr lang="zh-CN" altLang="en-US" dirty="0"/>
              <a:t>，在</a:t>
            </a:r>
            <a:r>
              <a:rPr lang="zh-CN" altLang="en-US" dirty="0">
                <a:solidFill>
                  <a:srgbClr val="0000FF"/>
                </a:solidFill>
              </a:rPr>
              <a:t>一定置信度下</a:t>
            </a:r>
            <a:r>
              <a:rPr lang="zh-CN" altLang="en-US" dirty="0"/>
              <a:t>，给出</a:t>
            </a:r>
            <a:r>
              <a:rPr lang="zh-CN" altLang="en-US" dirty="0">
                <a:solidFill>
                  <a:srgbClr val="0000FF"/>
                </a:solidFill>
              </a:rPr>
              <a:t>预约住院</a:t>
            </a:r>
            <a:r>
              <a:rPr lang="zh-CN" altLang="en-US" dirty="0" smtClean="0">
                <a:solidFill>
                  <a:srgbClr val="0000FF"/>
                </a:solidFill>
              </a:rPr>
              <a:t>时间区间</a:t>
            </a:r>
            <a:endParaRPr lang="en-US" altLang="zh-CN" dirty="0" smtClean="0">
              <a:solidFill>
                <a:srgbClr val="0000FF"/>
              </a:solidFill>
            </a:endParaRPr>
          </a:p>
          <a:p>
            <a:pPr lvl="0">
              <a:buClr>
                <a:srgbClr val="1E5BB4">
                  <a:lumMod val="60000"/>
                  <a:lumOff val="40000"/>
                </a:srgbClr>
              </a:buClr>
            </a:pPr>
            <a:r>
              <a:rPr lang="zh-CN" altLang="en-US" dirty="0" smtClean="0">
                <a:solidFill>
                  <a:srgbClr val="1E5BB4"/>
                </a:solidFill>
              </a:rPr>
              <a:t>存在问题：</a:t>
            </a:r>
            <a:endParaRPr lang="en-US" altLang="zh-CN" dirty="0">
              <a:solidFill>
                <a:srgbClr val="1E5BB4"/>
              </a:solidFill>
            </a:endParaRPr>
          </a:p>
          <a:p>
            <a:pPr marL="468000" lvl="1">
              <a:buFont typeface="Wingdings" panose="05000000000000000000" pitchFamily="2" charset="2"/>
              <a:buChar char="Ø"/>
            </a:pPr>
            <a:r>
              <a:rPr lang="zh-CN" altLang="en-US" dirty="0" smtClean="0">
                <a:solidFill>
                  <a:srgbClr val="0000FF"/>
                </a:solidFill>
              </a:rPr>
              <a:t>正常方案：</a:t>
            </a:r>
            <a:r>
              <a:rPr lang="zh-CN" altLang="en-US" dirty="0" smtClean="0"/>
              <a:t>通过</a:t>
            </a:r>
            <a:r>
              <a:rPr lang="zh-CN" altLang="en-US" dirty="0"/>
              <a:t>同类病人术后住院</a:t>
            </a:r>
            <a:r>
              <a:rPr lang="zh-CN" altLang="en-US" dirty="0" smtClean="0"/>
              <a:t>时间概率分布获得置信区间（即上述分析）</a:t>
            </a:r>
            <a:endParaRPr lang="en-US" altLang="zh-CN" dirty="0" smtClean="0"/>
          </a:p>
          <a:p>
            <a:pPr marL="468000" lvl="1">
              <a:buFont typeface="Wingdings" panose="05000000000000000000" pitchFamily="2" charset="2"/>
              <a:buChar char="Ø"/>
            </a:pPr>
            <a:r>
              <a:rPr lang="zh-CN" altLang="en-US" dirty="0" smtClean="0">
                <a:solidFill>
                  <a:srgbClr val="0000FF"/>
                </a:solidFill>
              </a:rPr>
              <a:t>存在问题：已</a:t>
            </a:r>
            <a:r>
              <a:rPr lang="zh-CN" altLang="en-US" dirty="0">
                <a:solidFill>
                  <a:srgbClr val="0000FF"/>
                </a:solidFill>
              </a:rPr>
              <a:t>处于术后住院</a:t>
            </a:r>
            <a:r>
              <a:rPr lang="zh-CN" altLang="en-US" dirty="0" smtClean="0"/>
              <a:t>状态该</a:t>
            </a:r>
            <a:r>
              <a:rPr lang="zh-CN" altLang="en-US" dirty="0"/>
              <a:t>类</a:t>
            </a:r>
            <a:r>
              <a:rPr lang="zh-CN" altLang="en-US" dirty="0" smtClean="0">
                <a:solidFill>
                  <a:srgbClr val="0000FF"/>
                </a:solidFill>
              </a:rPr>
              <a:t>病人</a:t>
            </a:r>
            <a:r>
              <a:rPr lang="zh-CN" altLang="en-US" dirty="0" smtClean="0"/>
              <a:t>继续</a:t>
            </a:r>
            <a:r>
              <a:rPr lang="zh-CN" altLang="en-US" dirty="0"/>
              <a:t>住院时间</a:t>
            </a:r>
            <a:r>
              <a:rPr lang="zh-CN" altLang="en-US" dirty="0">
                <a:solidFill>
                  <a:srgbClr val="0000FF"/>
                </a:solidFill>
              </a:rPr>
              <a:t>不服从同一分布</a:t>
            </a:r>
            <a:r>
              <a:rPr lang="zh-CN" altLang="en-US" dirty="0" smtClean="0"/>
              <a:t>，将</a:t>
            </a:r>
            <a:r>
              <a:rPr lang="zh-CN" altLang="en-US" dirty="0"/>
              <a:t>该类病人（含已住院与未住院</a:t>
            </a:r>
            <a:r>
              <a:rPr lang="zh-CN" altLang="en-US" dirty="0" smtClean="0"/>
              <a:t>）预计</a:t>
            </a:r>
            <a:r>
              <a:rPr lang="zh-CN" altLang="en-US" dirty="0"/>
              <a:t>住院时间求和后的</a:t>
            </a:r>
            <a:r>
              <a:rPr lang="zh-CN" altLang="en-US" dirty="0" smtClean="0">
                <a:solidFill>
                  <a:srgbClr val="0000FF"/>
                </a:solidFill>
              </a:rPr>
              <a:t>随机变量分布不知道</a:t>
            </a:r>
            <a:endParaRPr lang="en-US" altLang="zh-CN" dirty="0">
              <a:solidFill>
                <a:srgbClr val="0000FF"/>
              </a:solidFill>
            </a:endParaRPr>
          </a:p>
        </p:txBody>
      </p:sp>
    </p:spTree>
    <p:extLst>
      <p:ext uri="{BB962C8B-B14F-4D97-AF65-F5344CB8AC3E}">
        <p14:creationId xmlns:p14="http://schemas.microsoft.com/office/powerpoint/2010/main" val="3043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00594" y="1366930"/>
                <a:ext cx="8301026" cy="3790262"/>
              </a:xfrm>
            </p:spPr>
            <p:txBody>
              <a:bodyPr>
                <a:normAutofit/>
              </a:bodyPr>
              <a:lstStyle/>
              <a:p>
                <a:r>
                  <a:rPr lang="zh-CN" altLang="en-US" dirty="0" smtClean="0"/>
                  <a:t>仿真求解：</a:t>
                </a:r>
                <a:endParaRPr lang="en-US" altLang="zh-CN" dirty="0" smtClean="0"/>
              </a:p>
              <a:p>
                <a:pPr marL="468000" lvl="1">
                  <a:buFont typeface="Wingdings" panose="05000000000000000000" pitchFamily="2" charset="2"/>
                  <a:buChar char="Ø"/>
                </a:pPr>
                <a:r>
                  <a:rPr lang="zh-CN" altLang="en-US" dirty="0" smtClean="0"/>
                  <a:t>设</a:t>
                </a:r>
                <a:r>
                  <a:rPr lang="zh-CN" altLang="en-US" dirty="0"/>
                  <a:t>当前时刻</a:t>
                </a:r>
                <a:r>
                  <a:rPr lang="zh-CN" altLang="en-US" dirty="0" smtClean="0"/>
                  <a:t>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oMath>
                </a14:m>
                <a:r>
                  <a:rPr lang="zh-CN" altLang="en-US" dirty="0" smtClean="0"/>
                  <a:t>，排队</a:t>
                </a:r>
                <a:r>
                  <a:rPr lang="zh-CN" altLang="en-US" dirty="0"/>
                  <a:t>人数</a:t>
                </a:r>
                <a:r>
                  <a:rPr lang="zh-CN" altLang="en-US" dirty="0" smtClean="0"/>
                  <a:t>为</a:t>
                </a:r>
                <a14:m>
                  <m:oMath xmlns:m="http://schemas.openxmlformats.org/officeDocument/2006/math">
                    <m:r>
                      <a:rPr lang="en-US" altLang="zh-CN" b="0" i="1" smtClean="0">
                        <a:latin typeface="Cambria Math" panose="02040503050406030204" pitchFamily="18" charset="0"/>
                      </a:rPr>
                      <m:t>𝑃</m:t>
                    </m:r>
                  </m:oMath>
                </a14:m>
                <a:r>
                  <a:rPr lang="zh-CN" altLang="en-US" dirty="0"/>
                  <a:t>，预计住院时刻</a:t>
                </a:r>
                <a:r>
                  <a:rPr lang="zh-CN" altLang="en-US" dirty="0" smtClean="0"/>
                  <a:t>为</a:t>
                </a:r>
                <a14:m>
                  <m:oMath xmlns:m="http://schemas.openxmlformats.org/officeDocument/2006/math">
                    <m:r>
                      <a:rPr lang="en-US" altLang="zh-CN" b="0" i="1" smtClean="0">
                        <a:latin typeface="Cambria Math" panose="02040503050406030204" pitchFamily="18" charset="0"/>
                      </a:rPr>
                      <m:t>𝑇</m:t>
                    </m:r>
                  </m:oMath>
                </a14:m>
                <a:r>
                  <a:rPr lang="zh-CN" altLang="en-US" dirty="0" smtClean="0"/>
                  <a:t>，每日出院</a:t>
                </a:r>
                <a:r>
                  <a:rPr lang="zh-CN" altLang="en-US" dirty="0"/>
                  <a:t>病</a:t>
                </a:r>
                <a:r>
                  <a:rPr lang="zh-CN" altLang="en-US" dirty="0" smtClean="0"/>
                  <a:t>人数平均值为</a:t>
                </a:r>
                <a14:m>
                  <m:oMath xmlns:m="http://schemas.openxmlformats.org/officeDocument/2006/math">
                    <m:r>
                      <a:rPr lang="zh-CN" altLang="en-US" i="1" smtClean="0">
                        <a:latin typeface="Cambria Math" panose="02040503050406030204" pitchFamily="18" charset="0"/>
                      </a:rPr>
                      <m:t>𝛼</m:t>
                    </m:r>
                  </m:oMath>
                </a14:m>
                <a:r>
                  <a:rPr lang="zh-CN" altLang="en-US" dirty="0" smtClean="0"/>
                  <a:t>，</a:t>
                </a:r>
                <a:r>
                  <a:rPr lang="zh-CN" altLang="en-US" dirty="0"/>
                  <a:t>则</a:t>
                </a:r>
              </a:p>
              <a:p>
                <a:pPr marL="468000" lvl="1">
                  <a:buFont typeface="Wingdings" panose="05000000000000000000" pitchFamily="2" charset="2"/>
                  <a:buChar char="Ø"/>
                </a:pPr>
                <a:endParaRPr lang="zh-CN" altLang="en-US" dirty="0" smtClean="0"/>
              </a:p>
              <a:p>
                <a:pPr marL="468000" lvl="1">
                  <a:buFont typeface="Wingdings" panose="05000000000000000000" pitchFamily="2" charset="2"/>
                  <a:buChar char="Ø"/>
                </a:pPr>
                <a:r>
                  <a:rPr lang="zh-CN" altLang="en-US" dirty="0" smtClean="0"/>
                  <a:t>设</a:t>
                </a:r>
                <a:r>
                  <a:rPr lang="zh-CN" altLang="en-US" dirty="0"/>
                  <a:t>一个已出院病人实际住院时刻</a:t>
                </a:r>
                <a:r>
                  <a:rPr lang="zh-CN" altLang="en-US" dirty="0" smtClean="0"/>
                  <a:t>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a14:m>
                <a:r>
                  <a:rPr lang="zh-CN" altLang="en-US" dirty="0" smtClean="0"/>
                  <a:t>，</a:t>
                </a:r>
                <a:r>
                  <a:rPr lang="zh-CN" altLang="en-US" dirty="0"/>
                  <a:t>通过仿真统计一段时间内所有病人的</a:t>
                </a:r>
              </a:p>
              <a:p>
                <a:pPr marL="468000" lvl="1">
                  <a:buFont typeface="Wingdings" panose="05000000000000000000" pitchFamily="2" charset="2"/>
                  <a:buChar char="Ø"/>
                </a:pPr>
                <a:endParaRPr lang="en-US" altLang="zh-CN" dirty="0" smtClean="0"/>
              </a:p>
              <a:p>
                <a:pPr marL="468000" lvl="1">
                  <a:buFont typeface="Wingdings" panose="05000000000000000000" pitchFamily="2" charset="2"/>
                  <a:buChar char="Ø"/>
                </a:pPr>
                <a:r>
                  <a:rPr lang="zh-CN" altLang="en-US" dirty="0" smtClean="0"/>
                  <a:t>根据</a:t>
                </a:r>
                <a:r>
                  <a:rPr lang="en-US" altLang="zh-CN" dirty="0"/>
                  <a:t>90%</a:t>
                </a:r>
                <a:r>
                  <a:rPr lang="zh-CN" altLang="en-US" dirty="0"/>
                  <a:t>的置信度确定两个阈值 </a:t>
                </a:r>
              </a:p>
              <a:p>
                <a:pPr marL="468000" lvl="1">
                  <a:buFont typeface="Wingdings" panose="05000000000000000000" pitchFamily="2" charset="2"/>
                  <a:buChar char="Ø"/>
                </a:pPr>
                <a:r>
                  <a:rPr lang="zh-CN" altLang="en-US" dirty="0" smtClean="0"/>
                  <a:t>从而</a:t>
                </a:r>
                <a:r>
                  <a:rPr lang="zh-CN" altLang="en-US" dirty="0"/>
                  <a:t>得到当前病人的预计住院时间区间为</a:t>
                </a:r>
              </a:p>
              <a:p>
                <a:r>
                  <a:rPr lang="zh-CN" altLang="en-US" dirty="0"/>
                  <a:t>现有等待</a:t>
                </a:r>
                <a:r>
                  <a:rPr lang="zh-CN" altLang="en-US" dirty="0" smtClean="0"/>
                  <a:t>人数条件下</a:t>
                </a:r>
                <a:r>
                  <a:rPr lang="zh-CN" altLang="en-US" dirty="0" smtClean="0">
                    <a:solidFill>
                      <a:srgbClr val="0000FF"/>
                    </a:solidFill>
                  </a:rPr>
                  <a:t>等待入院时间区间及期望：</a:t>
                </a:r>
                <a:endParaRPr lang="zh-CN" altLang="zh-CN" dirty="0">
                  <a:solidFill>
                    <a:srgbClr val="0000FF"/>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00594" y="1366930"/>
                <a:ext cx="8301026" cy="3790262"/>
              </a:xfrm>
              <a:blipFill rotWithShape="0">
                <a:blip r:embed="rId3"/>
                <a:stretch>
                  <a:fillRect l="-220" t="-1125" r="-882" b="-965"/>
                </a:stretch>
              </a:blipFill>
            </p:spPr>
            <p:txBody>
              <a:bodyPr/>
              <a:lstStyle/>
              <a:p>
                <a:r>
                  <a:rPr lang="zh-CN" altLang="en-US">
                    <a:noFill/>
                  </a:rPr>
                  <a:t> </a:t>
                </a:r>
              </a:p>
            </p:txBody>
          </p:sp>
        </mc:Fallback>
      </mc:AlternateContent>
      <p:graphicFrame>
        <p:nvGraphicFramePr>
          <p:cNvPr id="4" name="Object 4"/>
          <p:cNvGraphicFramePr>
            <a:graphicFrameLocks noChangeAspect="1"/>
          </p:cNvGraphicFramePr>
          <p:nvPr>
            <p:extLst>
              <p:ext uri="{D42A27DB-BD31-4B8C-83A1-F6EECF244321}">
                <p14:modId xmlns:p14="http://schemas.microsoft.com/office/powerpoint/2010/main" val="2734323748"/>
              </p:ext>
            </p:extLst>
          </p:nvPr>
        </p:nvGraphicFramePr>
        <p:xfrm>
          <a:off x="3248872" y="2153083"/>
          <a:ext cx="2174342" cy="789365"/>
        </p:xfrm>
        <a:graphic>
          <a:graphicData uri="http://schemas.openxmlformats.org/presentationml/2006/ole">
            <mc:AlternateContent xmlns:mc="http://schemas.openxmlformats.org/markup-compatibility/2006">
              <mc:Choice xmlns:v="urn:schemas-microsoft-com:vml" Requires="v">
                <p:oleObj spid="_x0000_s76130" name="Equation" r:id="rId4" imgW="1180800" imgH="431640" progId="Equation.DSMT4">
                  <p:embed/>
                </p:oleObj>
              </mc:Choice>
              <mc:Fallback>
                <p:oleObj name="Equation" r:id="rId4" imgW="1180800" imgH="431640" progId="Equation.DSMT4">
                  <p:embed/>
                  <p:pic>
                    <p:nvPicPr>
                      <p:cNvPr id="0" name=""/>
                      <p:cNvPicPr>
                        <a:picLocks noChangeAspect="1" noChangeArrowheads="1"/>
                      </p:cNvPicPr>
                      <p:nvPr/>
                    </p:nvPicPr>
                    <p:blipFill>
                      <a:blip r:embed="rId5"/>
                      <a:srcRect/>
                      <a:stretch>
                        <a:fillRect/>
                      </a:stretch>
                    </p:blipFill>
                    <p:spPr bwMode="auto">
                      <a:xfrm>
                        <a:off x="3248872" y="2153083"/>
                        <a:ext cx="2174342" cy="789365"/>
                      </a:xfrm>
                      <a:prstGeom prst="rect">
                        <a:avLst/>
                      </a:prstGeom>
                      <a:noFill/>
                      <a:ln>
                        <a:noFill/>
                      </a:ln>
                      <a:effectLs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457124485"/>
              </p:ext>
            </p:extLst>
          </p:nvPr>
        </p:nvGraphicFramePr>
        <p:xfrm>
          <a:off x="3756701" y="3237126"/>
          <a:ext cx="1158683" cy="404841"/>
        </p:xfrm>
        <a:graphic>
          <a:graphicData uri="http://schemas.openxmlformats.org/presentationml/2006/ole">
            <mc:AlternateContent xmlns:mc="http://schemas.openxmlformats.org/markup-compatibility/2006">
              <mc:Choice xmlns:v="urn:schemas-microsoft-com:vml" Requires="v">
                <p:oleObj spid="_x0000_s76131" name="Equation" r:id="rId6" imgW="660240" imgH="228600" progId="Equation.DSMT4">
                  <p:embed/>
                </p:oleObj>
              </mc:Choice>
              <mc:Fallback>
                <p:oleObj name="Equation" r:id="rId6" imgW="660240" imgH="228600" progId="Equation.DSMT4">
                  <p:embed/>
                  <p:pic>
                    <p:nvPicPr>
                      <p:cNvPr id="0" name=""/>
                      <p:cNvPicPr>
                        <a:picLocks noChangeAspect="1" noChangeArrowheads="1"/>
                      </p:cNvPicPr>
                      <p:nvPr/>
                    </p:nvPicPr>
                    <p:blipFill>
                      <a:blip r:embed="rId7"/>
                      <a:srcRect/>
                      <a:stretch>
                        <a:fillRect/>
                      </a:stretch>
                    </p:blipFill>
                    <p:spPr bwMode="auto">
                      <a:xfrm>
                        <a:off x="3756701" y="3237126"/>
                        <a:ext cx="1158683" cy="404841"/>
                      </a:xfrm>
                      <a:prstGeom prst="rect">
                        <a:avLst/>
                      </a:prstGeom>
                      <a:noFill/>
                      <a:ln>
                        <a:noFill/>
                      </a:ln>
                      <a:effectLs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1989905829"/>
              </p:ext>
            </p:extLst>
          </p:nvPr>
        </p:nvGraphicFramePr>
        <p:xfrm>
          <a:off x="4090074" y="3730122"/>
          <a:ext cx="1355272" cy="413046"/>
        </p:xfrm>
        <a:graphic>
          <a:graphicData uri="http://schemas.openxmlformats.org/presentationml/2006/ole">
            <mc:AlternateContent xmlns:mc="http://schemas.openxmlformats.org/markup-compatibility/2006">
              <mc:Choice xmlns:v="urn:schemas-microsoft-com:vml" Requires="v">
                <p:oleObj spid="_x0000_s76132" name="Equation" r:id="rId8" imgW="749160" imgH="228600" progId="Equation.DSMT4">
                  <p:embed/>
                </p:oleObj>
              </mc:Choice>
              <mc:Fallback>
                <p:oleObj name="Equation" r:id="rId8" imgW="749160" imgH="228600" progId="Equation.DSMT4">
                  <p:embed/>
                  <p:pic>
                    <p:nvPicPr>
                      <p:cNvPr id="0" name=""/>
                      <p:cNvPicPr>
                        <a:picLocks noChangeAspect="1" noChangeArrowheads="1"/>
                      </p:cNvPicPr>
                      <p:nvPr/>
                    </p:nvPicPr>
                    <p:blipFill>
                      <a:blip r:embed="rId9"/>
                      <a:srcRect/>
                      <a:stretch>
                        <a:fillRect/>
                      </a:stretch>
                    </p:blipFill>
                    <p:spPr bwMode="auto">
                      <a:xfrm>
                        <a:off x="4090074" y="3730122"/>
                        <a:ext cx="1355272" cy="413046"/>
                      </a:xfrm>
                      <a:prstGeom prst="rect">
                        <a:avLst/>
                      </a:prstGeom>
                      <a:noFill/>
                      <a:ln>
                        <a:noFill/>
                      </a:ln>
                      <a:effectLs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4011916101"/>
              </p:ext>
            </p:extLst>
          </p:nvPr>
        </p:nvGraphicFramePr>
        <p:xfrm>
          <a:off x="5148064" y="4102596"/>
          <a:ext cx="1656184" cy="457341"/>
        </p:xfrm>
        <a:graphic>
          <a:graphicData uri="http://schemas.openxmlformats.org/presentationml/2006/ole">
            <mc:AlternateContent xmlns:mc="http://schemas.openxmlformats.org/markup-compatibility/2006">
              <mc:Choice xmlns:v="urn:schemas-microsoft-com:vml" Requires="v">
                <p:oleObj spid="_x0000_s76133" name="Equation" r:id="rId10" imgW="1054080" imgH="279360" progId="Equation.DSMT4">
                  <p:embed/>
                </p:oleObj>
              </mc:Choice>
              <mc:Fallback>
                <p:oleObj name="Equation" r:id="rId10" imgW="1054080" imgH="279360" progId="Equation.DSMT4">
                  <p:embed/>
                  <p:pic>
                    <p:nvPicPr>
                      <p:cNvPr id="0" name=""/>
                      <p:cNvPicPr>
                        <a:picLocks noChangeAspect="1" noChangeArrowheads="1"/>
                      </p:cNvPicPr>
                      <p:nvPr/>
                    </p:nvPicPr>
                    <p:blipFill>
                      <a:blip r:embed="rId11"/>
                      <a:srcRect/>
                      <a:stretch>
                        <a:fillRect/>
                      </a:stretch>
                    </p:blipFill>
                    <p:spPr bwMode="auto">
                      <a:xfrm>
                        <a:off x="5148064" y="4102596"/>
                        <a:ext cx="1656184" cy="457341"/>
                      </a:xfrm>
                      <a:prstGeom prst="rect">
                        <a:avLst/>
                      </a:prstGeom>
                      <a:noFill/>
                      <a:ln>
                        <a:noFill/>
                      </a:ln>
                      <a:effectLst/>
                      <a:extLst/>
                    </p:spPr>
                  </p:pic>
                </p:oleObj>
              </mc:Fallback>
            </mc:AlternateContent>
          </a:graphicData>
        </a:graphic>
      </p:graphicFrame>
      <p:pic>
        <p:nvPicPr>
          <p:cNvPr id="8" name="Picture 4"/>
          <p:cNvPicPr>
            <a:picLocks noChangeAspect="1" noChangeArrowheads="1"/>
          </p:cNvPicPr>
          <p:nvPr/>
        </p:nvPicPr>
        <p:blipFill rotWithShape="1">
          <a:blip r:embed="rId12">
            <a:extLst>
              <a:ext uri="{28A0092B-C50C-407E-A947-70E740481C1C}">
                <a14:useLocalDpi xmlns:a14="http://schemas.microsoft.com/office/drawing/2010/main" val="0"/>
              </a:ext>
            </a:extLst>
          </a:blip>
          <a:srcRect r="-833" b="12230"/>
          <a:stretch/>
        </p:blipFill>
        <p:spPr bwMode="auto">
          <a:xfrm>
            <a:off x="2067790" y="5295952"/>
            <a:ext cx="4536504" cy="1249065"/>
          </a:xfrm>
          <a:prstGeom prst="rect">
            <a:avLst/>
          </a:prstGeom>
          <a:noFill/>
          <a:ln w="12700" cap="flat" cmpd="sng">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257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p:txBody>
          <a:bodyPr>
            <a:normAutofit/>
          </a:bodyPr>
          <a:lstStyle/>
          <a:p>
            <a:r>
              <a:rPr lang="zh-CN" altLang="en-US" b="1" dirty="0" smtClean="0">
                <a:solidFill>
                  <a:srgbClr val="0000FF"/>
                </a:solidFill>
              </a:rPr>
              <a:t>问题</a:t>
            </a:r>
            <a:r>
              <a:rPr lang="en-US" altLang="zh-CN" b="1" dirty="0" smtClean="0">
                <a:solidFill>
                  <a:srgbClr val="0000FF"/>
                </a:solidFill>
              </a:rPr>
              <a:t>4</a:t>
            </a:r>
            <a:r>
              <a:rPr lang="zh-CN" altLang="en-US" b="1" dirty="0" smtClean="0">
                <a:solidFill>
                  <a:srgbClr val="0000FF"/>
                </a:solidFill>
              </a:rPr>
              <a:t>：</a:t>
            </a:r>
            <a:r>
              <a:rPr lang="zh-CN" altLang="en-US" dirty="0"/>
              <a:t>若该住院部</a:t>
            </a:r>
            <a:r>
              <a:rPr lang="zh-CN" altLang="en-US" dirty="0">
                <a:solidFill>
                  <a:srgbClr val="0000FF"/>
                </a:solidFill>
              </a:rPr>
              <a:t>周六、周日不安排手术</a:t>
            </a:r>
            <a:r>
              <a:rPr lang="zh-CN" altLang="en-US" dirty="0"/>
              <a:t>，请你们重新回答问题二，医院的</a:t>
            </a:r>
            <a:r>
              <a:rPr lang="zh-CN" altLang="en-US" dirty="0">
                <a:solidFill>
                  <a:srgbClr val="0000FF"/>
                </a:solidFill>
              </a:rPr>
              <a:t>手术时间安排</a:t>
            </a:r>
            <a:r>
              <a:rPr lang="zh-CN" altLang="en-US" dirty="0"/>
              <a:t>是否应作出</a:t>
            </a:r>
            <a:r>
              <a:rPr lang="zh-CN" altLang="en-US" dirty="0">
                <a:solidFill>
                  <a:srgbClr val="0000FF"/>
                </a:solidFill>
              </a:rPr>
              <a:t>相应调整</a:t>
            </a:r>
            <a:r>
              <a:rPr lang="en-US" altLang="zh-CN" dirty="0" smtClean="0"/>
              <a:t>?</a:t>
            </a:r>
            <a:endParaRPr lang="zh-CN" altLang="en-US" dirty="0" smtClean="0"/>
          </a:p>
          <a:p>
            <a:r>
              <a:rPr lang="zh-CN" altLang="en-US" dirty="0" smtClean="0"/>
              <a:t>模拟与计算：</a:t>
            </a:r>
            <a:endParaRPr lang="en-US" altLang="zh-CN" dirty="0" smtClean="0"/>
          </a:p>
          <a:p>
            <a:pPr marL="468000" lvl="1">
              <a:buFont typeface="Wingdings" panose="05000000000000000000" pitchFamily="2" charset="2"/>
              <a:buChar char="Ø"/>
            </a:pPr>
            <a:r>
              <a:rPr lang="zh-CN" altLang="en-US" dirty="0" smtClean="0"/>
              <a:t>模拟</a:t>
            </a:r>
            <a:r>
              <a:rPr lang="zh-CN" altLang="en-US" dirty="0">
                <a:solidFill>
                  <a:srgbClr val="0000FF"/>
                </a:solidFill>
              </a:rPr>
              <a:t>一、三</a:t>
            </a:r>
            <a:r>
              <a:rPr lang="zh-CN" altLang="en-US" dirty="0"/>
              <a:t>，</a:t>
            </a:r>
            <a:r>
              <a:rPr lang="zh-CN" altLang="en-US" dirty="0">
                <a:solidFill>
                  <a:srgbClr val="0000FF"/>
                </a:solidFill>
              </a:rPr>
              <a:t>二、四</a:t>
            </a:r>
            <a:r>
              <a:rPr lang="zh-CN" altLang="en-US" dirty="0"/>
              <a:t>方案，</a:t>
            </a:r>
            <a:r>
              <a:rPr lang="zh-CN" altLang="en-US" dirty="0">
                <a:solidFill>
                  <a:srgbClr val="0000FF"/>
                </a:solidFill>
              </a:rPr>
              <a:t>三、五</a:t>
            </a:r>
            <a:r>
              <a:rPr lang="zh-CN" altLang="en-US" dirty="0" smtClean="0"/>
              <a:t>方案，计算</a:t>
            </a:r>
            <a:r>
              <a:rPr lang="zh-CN" altLang="en-US" dirty="0"/>
              <a:t>三种方案的两个评价指标</a:t>
            </a:r>
            <a:r>
              <a:rPr lang="zh-CN" altLang="en-US" dirty="0" smtClean="0"/>
              <a:t>值</a:t>
            </a:r>
            <a:endParaRPr lang="zh-CN" altLang="en-US" dirty="0"/>
          </a:p>
          <a:p>
            <a:pPr marL="468000" lvl="1">
              <a:buFont typeface="Wingdings" panose="05000000000000000000" pitchFamily="2" charset="2"/>
              <a:buChar char="Ø"/>
            </a:pPr>
            <a:r>
              <a:rPr lang="zh-CN" altLang="en-US" dirty="0"/>
              <a:t>若仍采用“</a:t>
            </a:r>
            <a:r>
              <a:rPr lang="zh-CN" altLang="en-US" dirty="0">
                <a:solidFill>
                  <a:srgbClr val="0000FF"/>
                </a:solidFill>
              </a:rPr>
              <a:t>一三方案</a:t>
            </a:r>
            <a:r>
              <a:rPr lang="zh-CN" altLang="en-US" dirty="0"/>
              <a:t>”，</a:t>
            </a:r>
            <a:r>
              <a:rPr lang="zh-CN" altLang="en-US" dirty="0">
                <a:solidFill>
                  <a:srgbClr val="0000FF"/>
                </a:solidFill>
              </a:rPr>
              <a:t>效率较低</a:t>
            </a:r>
            <a:r>
              <a:rPr lang="zh-CN" altLang="en-US" dirty="0"/>
              <a:t>，通过分析可以发现主要原因是</a:t>
            </a:r>
            <a:r>
              <a:rPr lang="zh-CN" altLang="en-US" dirty="0">
                <a:solidFill>
                  <a:srgbClr val="0000FF"/>
                </a:solidFill>
              </a:rPr>
              <a:t>对视网膜与青光眼</a:t>
            </a:r>
            <a:r>
              <a:rPr lang="zh-CN" altLang="en-US" dirty="0"/>
              <a:t>病人而言，会造成</a:t>
            </a:r>
            <a:r>
              <a:rPr lang="zh-CN" altLang="en-US" dirty="0">
                <a:solidFill>
                  <a:srgbClr val="0000FF"/>
                </a:solidFill>
              </a:rPr>
              <a:t>病床使用效率</a:t>
            </a:r>
            <a:r>
              <a:rPr lang="zh-CN" altLang="en-US" dirty="0" smtClean="0">
                <a:solidFill>
                  <a:srgbClr val="0000FF"/>
                </a:solidFill>
              </a:rPr>
              <a:t>降低</a:t>
            </a:r>
            <a:endParaRPr lang="zh-CN" altLang="en-US" dirty="0"/>
          </a:p>
          <a:p>
            <a:pPr marL="468000" lvl="1">
              <a:buFont typeface="Wingdings" panose="05000000000000000000" pitchFamily="2" charset="2"/>
              <a:buChar char="Ø"/>
            </a:pPr>
            <a:r>
              <a:rPr lang="zh-CN" altLang="en-US" dirty="0" smtClean="0"/>
              <a:t>采用</a:t>
            </a:r>
            <a:r>
              <a:rPr lang="zh-CN" altLang="en-US" dirty="0"/>
              <a:t>“</a:t>
            </a:r>
            <a:r>
              <a:rPr lang="zh-CN" altLang="en-US" dirty="0">
                <a:solidFill>
                  <a:srgbClr val="0000FF"/>
                </a:solidFill>
              </a:rPr>
              <a:t>二四方案</a:t>
            </a:r>
            <a:r>
              <a:rPr lang="zh-CN" altLang="en-US" dirty="0"/>
              <a:t>” 或“</a:t>
            </a:r>
            <a:r>
              <a:rPr lang="zh-CN" altLang="en-US" dirty="0">
                <a:solidFill>
                  <a:srgbClr val="0000FF"/>
                </a:solidFill>
              </a:rPr>
              <a:t>三五方案</a:t>
            </a:r>
            <a:r>
              <a:rPr lang="zh-CN" altLang="en-US" dirty="0"/>
              <a:t>”可使</a:t>
            </a:r>
            <a:r>
              <a:rPr lang="zh-CN" altLang="en-US" dirty="0">
                <a:solidFill>
                  <a:srgbClr val="0000FF"/>
                </a:solidFill>
              </a:rPr>
              <a:t>病床使用效率有所提高</a:t>
            </a:r>
            <a:r>
              <a:rPr lang="zh-CN" altLang="en-US" dirty="0"/>
              <a:t>。前者效率＋公平总体效果较好，后者效率较高，但公平性较差</a:t>
            </a:r>
            <a:r>
              <a:rPr lang="zh-CN" altLang="en-US" dirty="0" smtClean="0"/>
              <a:t>一些</a:t>
            </a:r>
            <a:r>
              <a:rPr lang="en-US" altLang="zh-CN" dirty="0" smtClean="0"/>
              <a:t> </a:t>
            </a:r>
            <a:endParaRPr lang="zh-CN" altLang="en-US" dirty="0"/>
          </a:p>
        </p:txBody>
      </p:sp>
    </p:spTree>
    <p:extLst>
      <p:ext uri="{BB962C8B-B14F-4D97-AF65-F5344CB8AC3E}">
        <p14:creationId xmlns:p14="http://schemas.microsoft.com/office/powerpoint/2010/main" val="215127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p:txBody>
          <a:bodyPr>
            <a:normAutofit lnSpcReduction="10000"/>
          </a:bodyPr>
          <a:lstStyle/>
          <a:p>
            <a:r>
              <a:rPr lang="zh-CN" altLang="en-US" b="1" dirty="0" smtClean="0">
                <a:solidFill>
                  <a:srgbClr val="0000FF"/>
                </a:solidFill>
              </a:rPr>
              <a:t>问题</a:t>
            </a:r>
            <a:r>
              <a:rPr lang="en-US" altLang="zh-CN" b="1" dirty="0" smtClean="0">
                <a:solidFill>
                  <a:srgbClr val="0000FF"/>
                </a:solidFill>
              </a:rPr>
              <a:t>5</a:t>
            </a:r>
            <a:r>
              <a:rPr lang="zh-CN" altLang="en-US" b="1" dirty="0" smtClean="0">
                <a:solidFill>
                  <a:srgbClr val="0000FF"/>
                </a:solidFill>
              </a:rPr>
              <a:t>：</a:t>
            </a:r>
            <a:r>
              <a:rPr lang="zh-CN" altLang="en-US" dirty="0"/>
              <a:t>有人从便于管理的角度提出建议，在一般情形下，医院病床安排可采取使</a:t>
            </a:r>
            <a:r>
              <a:rPr lang="zh-CN" altLang="en-US" dirty="0">
                <a:solidFill>
                  <a:srgbClr val="0000FF"/>
                </a:solidFill>
              </a:rPr>
              <a:t>各类病人占用病床的比例</a:t>
            </a:r>
            <a:r>
              <a:rPr lang="zh-CN" altLang="en-US" dirty="0"/>
              <a:t>大致</a:t>
            </a:r>
            <a:r>
              <a:rPr lang="zh-CN" altLang="en-US" dirty="0">
                <a:solidFill>
                  <a:srgbClr val="0000FF"/>
                </a:solidFill>
              </a:rPr>
              <a:t>固定</a:t>
            </a:r>
            <a:r>
              <a:rPr lang="zh-CN" altLang="en-US" dirty="0"/>
              <a:t>的方案，试就此方案，建立使得所有病人在系统内的</a:t>
            </a:r>
            <a:r>
              <a:rPr lang="zh-CN" altLang="en-US" dirty="0">
                <a:solidFill>
                  <a:srgbClr val="0000FF"/>
                </a:solidFill>
              </a:rPr>
              <a:t>平均逗留时间</a:t>
            </a:r>
            <a:r>
              <a:rPr lang="zh-CN" altLang="en-US" dirty="0"/>
              <a:t>（含等待入院及住院时间）</a:t>
            </a:r>
            <a:r>
              <a:rPr lang="zh-CN" altLang="en-US" dirty="0">
                <a:solidFill>
                  <a:srgbClr val="0000FF"/>
                </a:solidFill>
              </a:rPr>
              <a:t>最短</a:t>
            </a:r>
            <a:r>
              <a:rPr lang="zh-CN" altLang="en-US" dirty="0"/>
              <a:t>的病床比例分配模型。</a:t>
            </a:r>
          </a:p>
          <a:p>
            <a:r>
              <a:rPr lang="zh-CN" altLang="en-US" dirty="0"/>
              <a:t>主要有三种模型：</a:t>
            </a:r>
          </a:p>
          <a:p>
            <a:pPr marL="468000" lvl="1">
              <a:buFont typeface="Wingdings" panose="05000000000000000000" pitchFamily="2" charset="2"/>
              <a:buChar char="Ø"/>
            </a:pPr>
            <a:r>
              <a:rPr lang="zh-CN" altLang="en-US" dirty="0">
                <a:solidFill>
                  <a:srgbClr val="0000FF"/>
                </a:solidFill>
              </a:rPr>
              <a:t>仿真计算模型：</a:t>
            </a:r>
            <a:r>
              <a:rPr lang="zh-CN" altLang="en-US" dirty="0"/>
              <a:t>床位分配只有有限种组合情形，可以通过穷举仿真方法得到各种组合的评价指标统计值，再比较得到最佳组合方案。此方案计算量较大，且模型通用性有一定局限。</a:t>
            </a:r>
          </a:p>
          <a:p>
            <a:pPr marL="468000" lvl="1">
              <a:buFont typeface="Wingdings" panose="05000000000000000000" pitchFamily="2" charset="2"/>
              <a:buChar char="Ø"/>
            </a:pPr>
            <a:r>
              <a:rPr lang="zh-CN" altLang="en-US" dirty="0">
                <a:solidFill>
                  <a:srgbClr val="0000FF"/>
                </a:solidFill>
              </a:rPr>
              <a:t>服务强度平衡模型：</a:t>
            </a:r>
            <a:r>
              <a:rPr lang="zh-CN" altLang="en-US" dirty="0"/>
              <a:t>当各分类系统的服务强度相等时，效果最佳。可以通过建立条件极值模型，利用拉格朗日方法证明这一结论。</a:t>
            </a:r>
          </a:p>
          <a:p>
            <a:pPr marL="468000" lvl="1">
              <a:buFont typeface="Wingdings" panose="05000000000000000000" pitchFamily="2" charset="2"/>
              <a:buChar char="Ø"/>
            </a:pPr>
            <a:r>
              <a:rPr lang="zh-CN" altLang="en-US" dirty="0">
                <a:solidFill>
                  <a:srgbClr val="0000FF"/>
                </a:solidFill>
              </a:rPr>
              <a:t>排队论近似模型：</a:t>
            </a:r>
            <a:r>
              <a:rPr lang="zh-CN" altLang="en-US" dirty="0"/>
              <a:t>通过经验公式将</a:t>
            </a:r>
            <a:r>
              <a:rPr lang="en-US" altLang="zh-CN" dirty="0"/>
              <a:t>M/G/K</a:t>
            </a:r>
            <a:r>
              <a:rPr lang="zh-CN" altLang="en-US" dirty="0"/>
              <a:t>系统近似为</a:t>
            </a:r>
            <a:r>
              <a:rPr lang="en-US" altLang="zh-CN" dirty="0"/>
              <a:t>M/M/K</a:t>
            </a:r>
            <a:r>
              <a:rPr lang="zh-CN" altLang="en-US" dirty="0"/>
              <a:t>系统，然后利用排队论的现成结论写出优化模型</a:t>
            </a:r>
            <a:r>
              <a:rPr lang="zh-CN" altLang="en-US" dirty="0" smtClean="0"/>
              <a:t>。</a:t>
            </a:r>
            <a:endParaRPr lang="en-US" altLang="zh-CN" dirty="0" smtClean="0"/>
          </a:p>
          <a:p>
            <a:pPr lvl="1">
              <a:lnSpc>
                <a:spcPct val="100000"/>
              </a:lnSpc>
              <a:spcBef>
                <a:spcPts val="1200"/>
              </a:spcBef>
              <a:spcAft>
                <a:spcPts val="0"/>
              </a:spcAft>
              <a:buClr>
                <a:schemeClr val="accent1">
                  <a:lumMod val="60000"/>
                  <a:lumOff val="40000"/>
                </a:schemeClr>
              </a:buClr>
              <a:buSzPct val="60000"/>
              <a:buFont typeface="Wingdings" panose="05000000000000000000" pitchFamily="2" charset="2"/>
              <a:buChar char=""/>
            </a:pPr>
            <a:r>
              <a:rPr lang="en-US" altLang="zh-CN" sz="2000" dirty="0" smtClean="0">
                <a:solidFill>
                  <a:schemeClr val="accent1"/>
                </a:solidFill>
                <a:latin typeface="Arial" panose="020B0604020202020204" pitchFamily="34" charset="0"/>
                <a:ea typeface="微软雅黑" panose="020B0503020204020204" pitchFamily="34" charset="-122"/>
              </a:rPr>
              <a:t>PS</a:t>
            </a:r>
            <a:r>
              <a:rPr lang="zh-CN" altLang="en-US" sz="2000" dirty="0" smtClean="0">
                <a:solidFill>
                  <a:schemeClr val="accent1"/>
                </a:solidFill>
                <a:latin typeface="Arial" panose="020B0604020202020204" pitchFamily="34" charset="0"/>
                <a:ea typeface="微软雅黑" panose="020B0503020204020204" pitchFamily="34" charset="-122"/>
              </a:rPr>
              <a:t>：近似</a:t>
            </a:r>
            <a:r>
              <a:rPr lang="zh-CN" altLang="en-US" sz="2000" dirty="0" smtClean="0">
                <a:solidFill>
                  <a:srgbClr val="FF0000"/>
                </a:solidFill>
                <a:latin typeface="Arial" panose="020B0604020202020204" pitchFamily="34" charset="0"/>
                <a:ea typeface="微软雅黑" panose="020B0503020204020204" pitchFamily="34" charset="-122"/>
              </a:rPr>
              <a:t>模型参数</a:t>
            </a:r>
            <a:r>
              <a:rPr lang="zh-CN" altLang="en-US" sz="2000" dirty="0">
                <a:solidFill>
                  <a:srgbClr val="FF0000"/>
                </a:solidFill>
                <a:latin typeface="Arial" panose="020B0604020202020204" pitchFamily="34" charset="0"/>
                <a:ea typeface="微软雅黑" panose="020B0503020204020204" pitchFamily="34" charset="-122"/>
              </a:rPr>
              <a:t>确定较困难</a:t>
            </a:r>
            <a:r>
              <a:rPr lang="zh-CN" altLang="en-US" sz="2000" dirty="0">
                <a:solidFill>
                  <a:schemeClr val="accent1"/>
                </a:solidFill>
                <a:latin typeface="Arial" panose="020B0604020202020204" pitchFamily="34" charset="0"/>
                <a:ea typeface="微软雅黑" panose="020B0503020204020204" pitchFamily="34" charset="-122"/>
              </a:rPr>
              <a:t>（如各类病人的入院等待时间</a:t>
            </a:r>
            <a:r>
              <a:rPr lang="zh-CN" altLang="en-US" sz="2000" dirty="0" smtClean="0">
                <a:solidFill>
                  <a:schemeClr val="accent1"/>
                </a:solidFill>
                <a:latin typeface="Arial" panose="020B0604020202020204" pitchFamily="34" charset="0"/>
                <a:ea typeface="微软雅黑" panose="020B0503020204020204" pitchFamily="34" charset="-122"/>
              </a:rPr>
              <a:t>），最好通过</a:t>
            </a:r>
            <a:r>
              <a:rPr lang="zh-CN" altLang="en-US" sz="2000" dirty="0" smtClean="0">
                <a:solidFill>
                  <a:srgbClr val="FF0000"/>
                </a:solidFill>
                <a:latin typeface="Arial" panose="020B0604020202020204" pitchFamily="34" charset="0"/>
                <a:ea typeface="微软雅黑" panose="020B0503020204020204" pitchFamily="34" charset="-122"/>
              </a:rPr>
              <a:t>仿真模型求解</a:t>
            </a:r>
            <a:endParaRPr lang="zh-CN" altLang="en-US" sz="2000" dirty="0">
              <a:solidFill>
                <a:srgbClr val="FF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57727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2009-B </a:t>
            </a:r>
            <a:r>
              <a:rPr lang="zh-CN" altLang="en-US" dirty="0"/>
              <a:t>眼科病床安排应用</a:t>
            </a:r>
          </a:p>
        </p:txBody>
      </p:sp>
      <p:sp>
        <p:nvSpPr>
          <p:cNvPr id="3" name="内容占位符 2"/>
          <p:cNvSpPr>
            <a:spLocks noGrp="1"/>
          </p:cNvSpPr>
          <p:nvPr>
            <p:ph idx="1"/>
          </p:nvPr>
        </p:nvSpPr>
        <p:spPr>
          <a:xfrm>
            <a:off x="400594" y="1366931"/>
            <a:ext cx="8301026" cy="501904"/>
          </a:xfrm>
        </p:spPr>
        <p:txBody>
          <a:bodyPr/>
          <a:lstStyle/>
          <a:p>
            <a:r>
              <a:rPr lang="zh-CN" altLang="en-US" dirty="0" smtClean="0">
                <a:solidFill>
                  <a:srgbClr val="FF0000"/>
                </a:solidFill>
              </a:rPr>
              <a:t>仿真实现：</a:t>
            </a:r>
            <a:endParaRPr lang="en-US" altLang="zh-CN" dirty="0" smtClean="0">
              <a:solidFill>
                <a:srgbClr val="FF0000"/>
              </a:solidFill>
            </a:endParaRPr>
          </a:p>
          <a:p>
            <a:endParaRPr lang="zh-CN" altLang="en-US" dirty="0"/>
          </a:p>
        </p:txBody>
      </p:sp>
      <p:graphicFrame>
        <p:nvGraphicFramePr>
          <p:cNvPr id="33" name="Group 2"/>
          <p:cNvGraphicFramePr>
            <a:graphicFrameLocks/>
          </p:cNvGraphicFramePr>
          <p:nvPr>
            <p:extLst>
              <p:ext uri="{D42A27DB-BD31-4B8C-83A1-F6EECF244321}">
                <p14:modId xmlns:p14="http://schemas.microsoft.com/office/powerpoint/2010/main" val="2278512101"/>
              </p:ext>
            </p:extLst>
          </p:nvPr>
        </p:nvGraphicFramePr>
        <p:xfrm>
          <a:off x="2320925" y="2114897"/>
          <a:ext cx="2466975" cy="458788"/>
        </p:xfrm>
        <a:graphic>
          <a:graphicData uri="http://schemas.openxmlformats.org/drawingml/2006/table">
            <a:tbl>
              <a:tblPr/>
              <a:tblGrid>
                <a:gridCol w="246063">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6062">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46063">
                  <a:extLst>
                    <a:ext uri="{9D8B030D-6E8A-4147-A177-3AD203B41FA5}">
                      <a16:colId xmlns:a16="http://schemas.microsoft.com/office/drawing/2014/main" val="20004"/>
                    </a:ext>
                  </a:extLst>
                </a:gridCol>
                <a:gridCol w="246062">
                  <a:extLst>
                    <a:ext uri="{9D8B030D-6E8A-4147-A177-3AD203B41FA5}">
                      <a16:colId xmlns:a16="http://schemas.microsoft.com/office/drawing/2014/main" val="20005"/>
                    </a:ext>
                  </a:extLst>
                </a:gridCol>
                <a:gridCol w="247650">
                  <a:extLst>
                    <a:ext uri="{9D8B030D-6E8A-4147-A177-3AD203B41FA5}">
                      <a16:colId xmlns:a16="http://schemas.microsoft.com/office/drawing/2014/main" val="20006"/>
                    </a:ext>
                  </a:extLst>
                </a:gridCol>
                <a:gridCol w="246063">
                  <a:extLst>
                    <a:ext uri="{9D8B030D-6E8A-4147-A177-3AD203B41FA5}">
                      <a16:colId xmlns:a16="http://schemas.microsoft.com/office/drawing/2014/main" val="20007"/>
                    </a:ext>
                  </a:extLst>
                </a:gridCol>
                <a:gridCol w="247650">
                  <a:extLst>
                    <a:ext uri="{9D8B030D-6E8A-4147-A177-3AD203B41FA5}">
                      <a16:colId xmlns:a16="http://schemas.microsoft.com/office/drawing/2014/main" val="20008"/>
                    </a:ext>
                  </a:extLst>
                </a:gridCol>
                <a:gridCol w="246062">
                  <a:extLst>
                    <a:ext uri="{9D8B030D-6E8A-4147-A177-3AD203B41FA5}">
                      <a16:colId xmlns:a16="http://schemas.microsoft.com/office/drawing/2014/main" val="20009"/>
                    </a:ext>
                  </a:extLst>
                </a:gridCol>
              </a:tblGrid>
              <a:tr h="458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 name="Text Box 26"/>
          <p:cNvSpPr txBox="1">
            <a:spLocks noChangeArrowheads="1"/>
          </p:cNvSpPr>
          <p:nvPr/>
        </p:nvSpPr>
        <p:spPr bwMode="auto">
          <a:xfrm>
            <a:off x="1979613" y="2199035"/>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en-US" altLang="zh-CN" sz="1600" b="0">
                <a:solidFill>
                  <a:srgbClr val="FF0066"/>
                </a:solidFill>
                <a:latin typeface="Times New Roman" panose="02020603050405020304" pitchFamily="18" charset="0"/>
                <a:ea typeface="微软雅黑" panose="020B0503020204020204" pitchFamily="34" charset="-122"/>
                <a:cs typeface="Times New Roman" panose="02020603050405020304" pitchFamily="18" charset="0"/>
              </a:rPr>
              <a:t>T</a:t>
            </a:r>
          </a:p>
        </p:txBody>
      </p:sp>
      <p:sp>
        <p:nvSpPr>
          <p:cNvPr id="35" name="Text Box 27"/>
          <p:cNvSpPr txBox="1">
            <a:spLocks noChangeArrowheads="1"/>
          </p:cNvSpPr>
          <p:nvPr/>
        </p:nvSpPr>
        <p:spPr bwMode="auto">
          <a:xfrm>
            <a:off x="561976" y="2186335"/>
            <a:ext cx="1417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zh-CN" altLang="en-US" sz="1600" b="0"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病人排队数组</a:t>
            </a:r>
          </a:p>
        </p:txBody>
      </p:sp>
      <p:graphicFrame>
        <p:nvGraphicFramePr>
          <p:cNvPr id="36" name="Group 28"/>
          <p:cNvGraphicFramePr>
            <a:graphicFrameLocks noGrp="1"/>
          </p:cNvGraphicFramePr>
          <p:nvPr>
            <p:extLst>
              <p:ext uri="{D42A27DB-BD31-4B8C-83A1-F6EECF244321}">
                <p14:modId xmlns:p14="http://schemas.microsoft.com/office/powerpoint/2010/main" val="3859773900"/>
              </p:ext>
            </p:extLst>
          </p:nvPr>
        </p:nvGraphicFramePr>
        <p:xfrm>
          <a:off x="2339975" y="2754660"/>
          <a:ext cx="2459038" cy="457200"/>
        </p:xfrm>
        <a:graphic>
          <a:graphicData uri="http://schemas.openxmlformats.org/drawingml/2006/table">
            <a:tbl>
              <a:tblPr/>
              <a:tblGrid>
                <a:gridCol w="246063">
                  <a:extLst>
                    <a:ext uri="{9D8B030D-6E8A-4147-A177-3AD203B41FA5}">
                      <a16:colId xmlns:a16="http://schemas.microsoft.com/office/drawing/2014/main" val="20000"/>
                    </a:ext>
                  </a:extLst>
                </a:gridCol>
                <a:gridCol w="246062">
                  <a:extLst>
                    <a:ext uri="{9D8B030D-6E8A-4147-A177-3AD203B41FA5}">
                      <a16:colId xmlns:a16="http://schemas.microsoft.com/office/drawing/2014/main" val="20001"/>
                    </a:ext>
                  </a:extLst>
                </a:gridCol>
                <a:gridCol w="246063">
                  <a:extLst>
                    <a:ext uri="{9D8B030D-6E8A-4147-A177-3AD203B41FA5}">
                      <a16:colId xmlns:a16="http://schemas.microsoft.com/office/drawing/2014/main" val="20002"/>
                    </a:ext>
                  </a:extLst>
                </a:gridCol>
                <a:gridCol w="246062">
                  <a:extLst>
                    <a:ext uri="{9D8B030D-6E8A-4147-A177-3AD203B41FA5}">
                      <a16:colId xmlns:a16="http://schemas.microsoft.com/office/drawing/2014/main" val="20003"/>
                    </a:ext>
                  </a:extLst>
                </a:gridCol>
                <a:gridCol w="246063">
                  <a:extLst>
                    <a:ext uri="{9D8B030D-6E8A-4147-A177-3AD203B41FA5}">
                      <a16:colId xmlns:a16="http://schemas.microsoft.com/office/drawing/2014/main" val="20004"/>
                    </a:ext>
                  </a:extLst>
                </a:gridCol>
                <a:gridCol w="244475">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46063">
                  <a:extLst>
                    <a:ext uri="{9D8B030D-6E8A-4147-A177-3AD203B41FA5}">
                      <a16:colId xmlns:a16="http://schemas.microsoft.com/office/drawing/2014/main" val="20007"/>
                    </a:ext>
                  </a:extLst>
                </a:gridCol>
                <a:gridCol w="246062">
                  <a:extLst>
                    <a:ext uri="{9D8B030D-6E8A-4147-A177-3AD203B41FA5}">
                      <a16:colId xmlns:a16="http://schemas.microsoft.com/office/drawing/2014/main" val="20008"/>
                    </a:ext>
                  </a:extLst>
                </a:gridCol>
                <a:gridCol w="246063">
                  <a:extLst>
                    <a:ext uri="{9D8B030D-6E8A-4147-A177-3AD203B41FA5}">
                      <a16:colId xmlns:a16="http://schemas.microsoft.com/office/drawing/2014/main" val="20009"/>
                    </a:ext>
                  </a:extLst>
                </a:gridCol>
              </a:tblGrid>
              <a:tr h="398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 name="Text Box 52"/>
          <p:cNvSpPr txBox="1">
            <a:spLocks noChangeArrowheads="1"/>
          </p:cNvSpPr>
          <p:nvPr/>
        </p:nvSpPr>
        <p:spPr bwMode="auto">
          <a:xfrm>
            <a:off x="1979613" y="2840385"/>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en-US" altLang="zh-CN" sz="1600" b="0">
                <a:solidFill>
                  <a:srgbClr val="FF0066"/>
                </a:solidFill>
                <a:latin typeface="Times New Roman" panose="02020603050405020304" pitchFamily="18" charset="0"/>
                <a:ea typeface="微软雅黑" panose="020B0503020204020204" pitchFamily="34" charset="-122"/>
                <a:cs typeface="Times New Roman" panose="02020603050405020304" pitchFamily="18" charset="0"/>
              </a:rPr>
              <a:t>C</a:t>
            </a:r>
          </a:p>
        </p:txBody>
      </p:sp>
      <p:sp>
        <p:nvSpPr>
          <p:cNvPr id="38" name="Text Box 53"/>
          <p:cNvSpPr txBox="1">
            <a:spLocks noChangeArrowheads="1"/>
          </p:cNvSpPr>
          <p:nvPr/>
        </p:nvSpPr>
        <p:spPr bwMode="auto">
          <a:xfrm>
            <a:off x="561975" y="2779475"/>
            <a:ext cx="1417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zh-CN" altLang="en-US" sz="1600" b="0"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门诊时间</a:t>
            </a:r>
          </a:p>
        </p:txBody>
      </p:sp>
      <p:graphicFrame>
        <p:nvGraphicFramePr>
          <p:cNvPr id="39" name="Group 54"/>
          <p:cNvGraphicFramePr>
            <a:graphicFrameLocks noGrp="1"/>
          </p:cNvGraphicFramePr>
          <p:nvPr>
            <p:extLst>
              <p:ext uri="{D42A27DB-BD31-4B8C-83A1-F6EECF244321}">
                <p14:modId xmlns:p14="http://schemas.microsoft.com/office/powerpoint/2010/main" val="3133754861"/>
              </p:ext>
            </p:extLst>
          </p:nvPr>
        </p:nvGraphicFramePr>
        <p:xfrm>
          <a:off x="2339975" y="3402360"/>
          <a:ext cx="2459038" cy="457200"/>
        </p:xfrm>
        <a:graphic>
          <a:graphicData uri="http://schemas.openxmlformats.org/drawingml/2006/table">
            <a:tbl>
              <a:tblPr/>
              <a:tblGrid>
                <a:gridCol w="246063">
                  <a:extLst>
                    <a:ext uri="{9D8B030D-6E8A-4147-A177-3AD203B41FA5}">
                      <a16:colId xmlns:a16="http://schemas.microsoft.com/office/drawing/2014/main" val="20000"/>
                    </a:ext>
                  </a:extLst>
                </a:gridCol>
                <a:gridCol w="246062">
                  <a:extLst>
                    <a:ext uri="{9D8B030D-6E8A-4147-A177-3AD203B41FA5}">
                      <a16:colId xmlns:a16="http://schemas.microsoft.com/office/drawing/2014/main" val="20001"/>
                    </a:ext>
                  </a:extLst>
                </a:gridCol>
                <a:gridCol w="246063">
                  <a:extLst>
                    <a:ext uri="{9D8B030D-6E8A-4147-A177-3AD203B41FA5}">
                      <a16:colId xmlns:a16="http://schemas.microsoft.com/office/drawing/2014/main" val="20002"/>
                    </a:ext>
                  </a:extLst>
                </a:gridCol>
                <a:gridCol w="246062">
                  <a:extLst>
                    <a:ext uri="{9D8B030D-6E8A-4147-A177-3AD203B41FA5}">
                      <a16:colId xmlns:a16="http://schemas.microsoft.com/office/drawing/2014/main" val="20003"/>
                    </a:ext>
                  </a:extLst>
                </a:gridCol>
                <a:gridCol w="246063">
                  <a:extLst>
                    <a:ext uri="{9D8B030D-6E8A-4147-A177-3AD203B41FA5}">
                      <a16:colId xmlns:a16="http://schemas.microsoft.com/office/drawing/2014/main" val="20004"/>
                    </a:ext>
                  </a:extLst>
                </a:gridCol>
                <a:gridCol w="244475">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46063">
                  <a:extLst>
                    <a:ext uri="{9D8B030D-6E8A-4147-A177-3AD203B41FA5}">
                      <a16:colId xmlns:a16="http://schemas.microsoft.com/office/drawing/2014/main" val="20007"/>
                    </a:ext>
                  </a:extLst>
                </a:gridCol>
                <a:gridCol w="246062">
                  <a:extLst>
                    <a:ext uri="{9D8B030D-6E8A-4147-A177-3AD203B41FA5}">
                      <a16:colId xmlns:a16="http://schemas.microsoft.com/office/drawing/2014/main" val="20008"/>
                    </a:ext>
                  </a:extLst>
                </a:gridCol>
                <a:gridCol w="246063">
                  <a:extLst>
                    <a:ext uri="{9D8B030D-6E8A-4147-A177-3AD203B41FA5}">
                      <a16:colId xmlns:a16="http://schemas.microsoft.com/office/drawing/2014/main" val="20009"/>
                    </a:ext>
                  </a:extLst>
                </a:gridCol>
              </a:tblGrid>
              <a:tr h="398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 name="Text Box 78"/>
          <p:cNvSpPr txBox="1">
            <a:spLocks noChangeArrowheads="1"/>
          </p:cNvSpPr>
          <p:nvPr/>
        </p:nvSpPr>
        <p:spPr bwMode="auto">
          <a:xfrm>
            <a:off x="1979613" y="3488085"/>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en-US" altLang="zh-CN" sz="1600" b="0">
                <a:solidFill>
                  <a:srgbClr val="FF0066"/>
                </a:solidFill>
                <a:latin typeface="Times New Roman" panose="02020603050405020304" pitchFamily="18" charset="0"/>
                <a:ea typeface="微软雅黑" panose="020B0503020204020204" pitchFamily="34" charset="-122"/>
                <a:cs typeface="Times New Roman" panose="02020603050405020304" pitchFamily="18" charset="0"/>
              </a:rPr>
              <a:t>B</a:t>
            </a:r>
          </a:p>
        </p:txBody>
      </p:sp>
      <p:sp>
        <p:nvSpPr>
          <p:cNvPr id="41" name="Text Box 79"/>
          <p:cNvSpPr txBox="1">
            <a:spLocks noChangeArrowheads="1"/>
          </p:cNvSpPr>
          <p:nvPr/>
        </p:nvSpPr>
        <p:spPr bwMode="auto">
          <a:xfrm>
            <a:off x="561975" y="3462685"/>
            <a:ext cx="1417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zh-CN" altLang="en-US" sz="1600" b="0"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入院时间</a:t>
            </a:r>
          </a:p>
        </p:txBody>
      </p:sp>
      <p:graphicFrame>
        <p:nvGraphicFramePr>
          <p:cNvPr id="42" name="Group 80"/>
          <p:cNvGraphicFramePr>
            <a:graphicFrameLocks noGrp="1"/>
          </p:cNvGraphicFramePr>
          <p:nvPr>
            <p:extLst>
              <p:ext uri="{D42A27DB-BD31-4B8C-83A1-F6EECF244321}">
                <p14:modId xmlns:p14="http://schemas.microsoft.com/office/powerpoint/2010/main" val="349783934"/>
              </p:ext>
            </p:extLst>
          </p:nvPr>
        </p:nvGraphicFramePr>
        <p:xfrm>
          <a:off x="2339975" y="4051647"/>
          <a:ext cx="2459038" cy="457200"/>
        </p:xfrm>
        <a:graphic>
          <a:graphicData uri="http://schemas.openxmlformats.org/drawingml/2006/table">
            <a:tbl>
              <a:tblPr/>
              <a:tblGrid>
                <a:gridCol w="246063">
                  <a:extLst>
                    <a:ext uri="{9D8B030D-6E8A-4147-A177-3AD203B41FA5}">
                      <a16:colId xmlns:a16="http://schemas.microsoft.com/office/drawing/2014/main" val="20000"/>
                    </a:ext>
                  </a:extLst>
                </a:gridCol>
                <a:gridCol w="246062">
                  <a:extLst>
                    <a:ext uri="{9D8B030D-6E8A-4147-A177-3AD203B41FA5}">
                      <a16:colId xmlns:a16="http://schemas.microsoft.com/office/drawing/2014/main" val="20001"/>
                    </a:ext>
                  </a:extLst>
                </a:gridCol>
                <a:gridCol w="246063">
                  <a:extLst>
                    <a:ext uri="{9D8B030D-6E8A-4147-A177-3AD203B41FA5}">
                      <a16:colId xmlns:a16="http://schemas.microsoft.com/office/drawing/2014/main" val="20002"/>
                    </a:ext>
                  </a:extLst>
                </a:gridCol>
                <a:gridCol w="246062">
                  <a:extLst>
                    <a:ext uri="{9D8B030D-6E8A-4147-A177-3AD203B41FA5}">
                      <a16:colId xmlns:a16="http://schemas.microsoft.com/office/drawing/2014/main" val="20003"/>
                    </a:ext>
                  </a:extLst>
                </a:gridCol>
                <a:gridCol w="246063">
                  <a:extLst>
                    <a:ext uri="{9D8B030D-6E8A-4147-A177-3AD203B41FA5}">
                      <a16:colId xmlns:a16="http://schemas.microsoft.com/office/drawing/2014/main" val="20004"/>
                    </a:ext>
                  </a:extLst>
                </a:gridCol>
                <a:gridCol w="244475">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46063">
                  <a:extLst>
                    <a:ext uri="{9D8B030D-6E8A-4147-A177-3AD203B41FA5}">
                      <a16:colId xmlns:a16="http://schemas.microsoft.com/office/drawing/2014/main" val="20007"/>
                    </a:ext>
                  </a:extLst>
                </a:gridCol>
                <a:gridCol w="246062">
                  <a:extLst>
                    <a:ext uri="{9D8B030D-6E8A-4147-A177-3AD203B41FA5}">
                      <a16:colId xmlns:a16="http://schemas.microsoft.com/office/drawing/2014/main" val="20008"/>
                    </a:ext>
                  </a:extLst>
                </a:gridCol>
                <a:gridCol w="246063">
                  <a:extLst>
                    <a:ext uri="{9D8B030D-6E8A-4147-A177-3AD203B41FA5}">
                      <a16:colId xmlns:a16="http://schemas.microsoft.com/office/drawing/2014/main" val="20009"/>
                    </a:ext>
                  </a:extLst>
                </a:gridCol>
              </a:tblGrid>
              <a:tr h="398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3" name="Text Box 104"/>
          <p:cNvSpPr txBox="1">
            <a:spLocks noChangeArrowheads="1"/>
          </p:cNvSpPr>
          <p:nvPr/>
        </p:nvSpPr>
        <p:spPr bwMode="auto">
          <a:xfrm>
            <a:off x="1979613" y="4137372"/>
            <a:ext cx="3930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en-US" altLang="zh-CN" sz="1600" b="0">
                <a:solidFill>
                  <a:srgbClr val="FF0066"/>
                </a:solidFill>
                <a:latin typeface="Times New Roman" panose="02020603050405020304" pitchFamily="18" charset="0"/>
                <a:ea typeface="微软雅黑" panose="020B0503020204020204" pitchFamily="34" charset="-122"/>
                <a:cs typeface="Times New Roman" panose="02020603050405020304" pitchFamily="18" charset="0"/>
              </a:rPr>
              <a:t>W</a:t>
            </a:r>
          </a:p>
        </p:txBody>
      </p:sp>
      <p:sp>
        <p:nvSpPr>
          <p:cNvPr id="44" name="Text Box 105"/>
          <p:cNvSpPr txBox="1">
            <a:spLocks noChangeArrowheads="1"/>
          </p:cNvSpPr>
          <p:nvPr/>
        </p:nvSpPr>
        <p:spPr bwMode="auto">
          <a:xfrm>
            <a:off x="561976" y="4111972"/>
            <a:ext cx="1417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zh-CN" altLang="en-US" sz="1600" b="0"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空等开始时间</a:t>
            </a:r>
          </a:p>
        </p:txBody>
      </p:sp>
      <p:graphicFrame>
        <p:nvGraphicFramePr>
          <p:cNvPr id="45" name="Group 106"/>
          <p:cNvGraphicFramePr>
            <a:graphicFrameLocks noGrp="1"/>
          </p:cNvGraphicFramePr>
          <p:nvPr>
            <p:extLst>
              <p:ext uri="{D42A27DB-BD31-4B8C-83A1-F6EECF244321}">
                <p14:modId xmlns:p14="http://schemas.microsoft.com/office/powerpoint/2010/main" val="2785991085"/>
              </p:ext>
            </p:extLst>
          </p:nvPr>
        </p:nvGraphicFramePr>
        <p:xfrm>
          <a:off x="2339975" y="4699347"/>
          <a:ext cx="2459038" cy="457200"/>
        </p:xfrm>
        <a:graphic>
          <a:graphicData uri="http://schemas.openxmlformats.org/drawingml/2006/table">
            <a:tbl>
              <a:tblPr/>
              <a:tblGrid>
                <a:gridCol w="246063">
                  <a:extLst>
                    <a:ext uri="{9D8B030D-6E8A-4147-A177-3AD203B41FA5}">
                      <a16:colId xmlns:a16="http://schemas.microsoft.com/office/drawing/2014/main" val="20000"/>
                    </a:ext>
                  </a:extLst>
                </a:gridCol>
                <a:gridCol w="246062">
                  <a:extLst>
                    <a:ext uri="{9D8B030D-6E8A-4147-A177-3AD203B41FA5}">
                      <a16:colId xmlns:a16="http://schemas.microsoft.com/office/drawing/2014/main" val="20001"/>
                    </a:ext>
                  </a:extLst>
                </a:gridCol>
                <a:gridCol w="246063">
                  <a:extLst>
                    <a:ext uri="{9D8B030D-6E8A-4147-A177-3AD203B41FA5}">
                      <a16:colId xmlns:a16="http://schemas.microsoft.com/office/drawing/2014/main" val="20002"/>
                    </a:ext>
                  </a:extLst>
                </a:gridCol>
                <a:gridCol w="246062">
                  <a:extLst>
                    <a:ext uri="{9D8B030D-6E8A-4147-A177-3AD203B41FA5}">
                      <a16:colId xmlns:a16="http://schemas.microsoft.com/office/drawing/2014/main" val="20003"/>
                    </a:ext>
                  </a:extLst>
                </a:gridCol>
                <a:gridCol w="246063">
                  <a:extLst>
                    <a:ext uri="{9D8B030D-6E8A-4147-A177-3AD203B41FA5}">
                      <a16:colId xmlns:a16="http://schemas.microsoft.com/office/drawing/2014/main" val="20004"/>
                    </a:ext>
                  </a:extLst>
                </a:gridCol>
                <a:gridCol w="244475">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46063">
                  <a:extLst>
                    <a:ext uri="{9D8B030D-6E8A-4147-A177-3AD203B41FA5}">
                      <a16:colId xmlns:a16="http://schemas.microsoft.com/office/drawing/2014/main" val="20007"/>
                    </a:ext>
                  </a:extLst>
                </a:gridCol>
                <a:gridCol w="246062">
                  <a:extLst>
                    <a:ext uri="{9D8B030D-6E8A-4147-A177-3AD203B41FA5}">
                      <a16:colId xmlns:a16="http://schemas.microsoft.com/office/drawing/2014/main" val="20008"/>
                    </a:ext>
                  </a:extLst>
                </a:gridCol>
                <a:gridCol w="246063">
                  <a:extLst>
                    <a:ext uri="{9D8B030D-6E8A-4147-A177-3AD203B41FA5}">
                      <a16:colId xmlns:a16="http://schemas.microsoft.com/office/drawing/2014/main" val="20009"/>
                    </a:ext>
                  </a:extLst>
                </a:gridCol>
              </a:tblGrid>
              <a:tr h="398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6" name="Text Box 130"/>
          <p:cNvSpPr txBox="1">
            <a:spLocks noChangeArrowheads="1"/>
          </p:cNvSpPr>
          <p:nvPr/>
        </p:nvSpPr>
        <p:spPr bwMode="auto">
          <a:xfrm>
            <a:off x="1979613" y="4785072"/>
            <a:ext cx="3449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en-US" altLang="zh-CN" sz="1600" b="0">
                <a:solidFill>
                  <a:srgbClr val="FF0066"/>
                </a:solidFill>
                <a:latin typeface="Times New Roman" panose="02020603050405020304" pitchFamily="18" charset="0"/>
                <a:ea typeface="微软雅黑" panose="020B0503020204020204" pitchFamily="34" charset="-122"/>
                <a:cs typeface="Times New Roman" panose="02020603050405020304" pitchFamily="18" charset="0"/>
              </a:rPr>
              <a:t>O</a:t>
            </a:r>
          </a:p>
        </p:txBody>
      </p:sp>
      <p:sp>
        <p:nvSpPr>
          <p:cNvPr id="47" name="Text Box 131"/>
          <p:cNvSpPr txBox="1">
            <a:spLocks noChangeArrowheads="1"/>
          </p:cNvSpPr>
          <p:nvPr/>
        </p:nvSpPr>
        <p:spPr bwMode="auto">
          <a:xfrm>
            <a:off x="561976" y="4759672"/>
            <a:ext cx="1417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zh-CN" altLang="en-US" sz="1600" b="0"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手术开始时间</a:t>
            </a:r>
          </a:p>
        </p:txBody>
      </p:sp>
      <p:graphicFrame>
        <p:nvGraphicFramePr>
          <p:cNvPr id="48" name="Group 132"/>
          <p:cNvGraphicFramePr>
            <a:graphicFrameLocks noGrp="1"/>
          </p:cNvGraphicFramePr>
          <p:nvPr>
            <p:extLst>
              <p:ext uri="{D42A27DB-BD31-4B8C-83A1-F6EECF244321}">
                <p14:modId xmlns:p14="http://schemas.microsoft.com/office/powerpoint/2010/main" val="2249061617"/>
              </p:ext>
            </p:extLst>
          </p:nvPr>
        </p:nvGraphicFramePr>
        <p:xfrm>
          <a:off x="2339975" y="5420072"/>
          <a:ext cx="2459038" cy="457200"/>
        </p:xfrm>
        <a:graphic>
          <a:graphicData uri="http://schemas.openxmlformats.org/drawingml/2006/table">
            <a:tbl>
              <a:tblPr/>
              <a:tblGrid>
                <a:gridCol w="246063">
                  <a:extLst>
                    <a:ext uri="{9D8B030D-6E8A-4147-A177-3AD203B41FA5}">
                      <a16:colId xmlns:a16="http://schemas.microsoft.com/office/drawing/2014/main" val="20000"/>
                    </a:ext>
                  </a:extLst>
                </a:gridCol>
                <a:gridCol w="246062">
                  <a:extLst>
                    <a:ext uri="{9D8B030D-6E8A-4147-A177-3AD203B41FA5}">
                      <a16:colId xmlns:a16="http://schemas.microsoft.com/office/drawing/2014/main" val="20001"/>
                    </a:ext>
                  </a:extLst>
                </a:gridCol>
                <a:gridCol w="246063">
                  <a:extLst>
                    <a:ext uri="{9D8B030D-6E8A-4147-A177-3AD203B41FA5}">
                      <a16:colId xmlns:a16="http://schemas.microsoft.com/office/drawing/2014/main" val="20002"/>
                    </a:ext>
                  </a:extLst>
                </a:gridCol>
                <a:gridCol w="246062">
                  <a:extLst>
                    <a:ext uri="{9D8B030D-6E8A-4147-A177-3AD203B41FA5}">
                      <a16:colId xmlns:a16="http://schemas.microsoft.com/office/drawing/2014/main" val="20003"/>
                    </a:ext>
                  </a:extLst>
                </a:gridCol>
                <a:gridCol w="246063">
                  <a:extLst>
                    <a:ext uri="{9D8B030D-6E8A-4147-A177-3AD203B41FA5}">
                      <a16:colId xmlns:a16="http://schemas.microsoft.com/office/drawing/2014/main" val="20004"/>
                    </a:ext>
                  </a:extLst>
                </a:gridCol>
                <a:gridCol w="244475">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46063">
                  <a:extLst>
                    <a:ext uri="{9D8B030D-6E8A-4147-A177-3AD203B41FA5}">
                      <a16:colId xmlns:a16="http://schemas.microsoft.com/office/drawing/2014/main" val="20007"/>
                    </a:ext>
                  </a:extLst>
                </a:gridCol>
                <a:gridCol w="246062">
                  <a:extLst>
                    <a:ext uri="{9D8B030D-6E8A-4147-A177-3AD203B41FA5}">
                      <a16:colId xmlns:a16="http://schemas.microsoft.com/office/drawing/2014/main" val="20008"/>
                    </a:ext>
                  </a:extLst>
                </a:gridCol>
                <a:gridCol w="246063">
                  <a:extLst>
                    <a:ext uri="{9D8B030D-6E8A-4147-A177-3AD203B41FA5}">
                      <a16:colId xmlns:a16="http://schemas.microsoft.com/office/drawing/2014/main" val="20009"/>
                    </a:ext>
                  </a:extLst>
                </a:gridCol>
              </a:tblGrid>
              <a:tr h="398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9" name="Text Box 156"/>
          <p:cNvSpPr txBox="1">
            <a:spLocks noChangeArrowheads="1"/>
          </p:cNvSpPr>
          <p:nvPr/>
        </p:nvSpPr>
        <p:spPr bwMode="auto">
          <a:xfrm>
            <a:off x="1979613" y="5505797"/>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en-US" altLang="zh-CN" sz="1600" b="0">
                <a:solidFill>
                  <a:srgbClr val="FF0066"/>
                </a:solidFill>
                <a:latin typeface="Times New Roman" panose="02020603050405020304" pitchFamily="18" charset="0"/>
                <a:ea typeface="微软雅黑" panose="020B0503020204020204" pitchFamily="34" charset="-122"/>
                <a:cs typeface="Times New Roman" panose="02020603050405020304" pitchFamily="18" charset="0"/>
              </a:rPr>
              <a:t>E</a:t>
            </a:r>
          </a:p>
        </p:txBody>
      </p:sp>
      <p:sp>
        <p:nvSpPr>
          <p:cNvPr id="50" name="Text Box 157"/>
          <p:cNvSpPr txBox="1">
            <a:spLocks noChangeArrowheads="1"/>
          </p:cNvSpPr>
          <p:nvPr/>
        </p:nvSpPr>
        <p:spPr bwMode="auto">
          <a:xfrm>
            <a:off x="561976" y="5480397"/>
            <a:ext cx="1417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zh-CN" altLang="en-US" sz="1600" b="0"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术后出院时间</a:t>
            </a:r>
          </a:p>
        </p:txBody>
      </p:sp>
      <p:sp>
        <p:nvSpPr>
          <p:cNvPr id="51" name="AutoShape 158"/>
          <p:cNvSpPr>
            <a:spLocks noChangeArrowheads="1"/>
          </p:cNvSpPr>
          <p:nvPr/>
        </p:nvSpPr>
        <p:spPr bwMode="auto">
          <a:xfrm>
            <a:off x="4859338" y="3030854"/>
            <a:ext cx="71437" cy="400110"/>
          </a:xfrm>
          <a:prstGeom prst="curvedLeftArrow">
            <a:avLst>
              <a:gd name="adj1" fmla="val 141334"/>
              <a:gd name="adj2" fmla="val 282669"/>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Text Box 159"/>
          <p:cNvSpPr txBox="1">
            <a:spLocks noChangeArrowheads="1"/>
          </p:cNvSpPr>
          <p:nvPr/>
        </p:nvSpPr>
        <p:spPr bwMode="auto">
          <a:xfrm>
            <a:off x="5148263" y="2897535"/>
            <a:ext cx="35274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zh-CN" altLang="en-US"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第二步：从无人住院的情况开始，逐渐将排队人安排入院，中间过程需要考虑空床数。有空床即安排入院；按</a:t>
            </a:r>
            <a:r>
              <a:rPr lang="en-US" altLang="zh-CN"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的大小安排；</a:t>
            </a:r>
          </a:p>
        </p:txBody>
      </p:sp>
      <p:sp>
        <p:nvSpPr>
          <p:cNvPr id="53" name="AutoShape 160"/>
          <p:cNvSpPr>
            <a:spLocks noChangeArrowheads="1"/>
          </p:cNvSpPr>
          <p:nvPr/>
        </p:nvSpPr>
        <p:spPr bwMode="auto">
          <a:xfrm>
            <a:off x="4859338" y="3751579"/>
            <a:ext cx="71437" cy="400110"/>
          </a:xfrm>
          <a:prstGeom prst="curvedLeftArrow">
            <a:avLst>
              <a:gd name="adj1" fmla="val 141334"/>
              <a:gd name="adj2" fmla="val 282669"/>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 name="Text Box 161"/>
          <p:cNvSpPr txBox="1">
            <a:spLocks noChangeArrowheads="1"/>
          </p:cNvSpPr>
          <p:nvPr/>
        </p:nvSpPr>
        <p:spPr bwMode="auto">
          <a:xfrm>
            <a:off x="5148263" y="3699222"/>
            <a:ext cx="35274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zh-CN" altLang="en-US"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第三步：根据统计得到各类病人的观察时间满足的分布，</a:t>
            </a:r>
            <a:r>
              <a:rPr lang="zh-CN" altLang="en-US" sz="1400" b="0" dirty="0" smtClean="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利用</a:t>
            </a:r>
            <a:r>
              <a:rPr lang="zh-CN" altLang="en-US" sz="1400" b="0" dirty="0" smtClean="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蒙特卡罗方法</a:t>
            </a:r>
            <a:r>
              <a:rPr lang="zh-CN" altLang="en-US"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得到仿真的观察时间；</a:t>
            </a:r>
          </a:p>
        </p:txBody>
      </p:sp>
      <p:sp>
        <p:nvSpPr>
          <p:cNvPr id="55" name="AutoShape 162"/>
          <p:cNvSpPr>
            <a:spLocks noChangeArrowheads="1"/>
          </p:cNvSpPr>
          <p:nvPr/>
        </p:nvSpPr>
        <p:spPr bwMode="auto">
          <a:xfrm>
            <a:off x="4859338" y="4389754"/>
            <a:ext cx="71437" cy="400110"/>
          </a:xfrm>
          <a:prstGeom prst="curvedLeftArrow">
            <a:avLst>
              <a:gd name="adj1" fmla="val 141334"/>
              <a:gd name="adj2" fmla="val 282669"/>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AutoShape 163"/>
          <p:cNvSpPr>
            <a:spLocks noChangeArrowheads="1"/>
          </p:cNvSpPr>
          <p:nvPr/>
        </p:nvSpPr>
        <p:spPr bwMode="auto">
          <a:xfrm>
            <a:off x="4859338" y="5110479"/>
            <a:ext cx="71437" cy="400110"/>
          </a:xfrm>
          <a:prstGeom prst="curvedLeftArrow">
            <a:avLst>
              <a:gd name="adj1" fmla="val 141334"/>
              <a:gd name="adj2" fmla="val 282669"/>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endParaRPr lang="zh-CN" altLang="en-US"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Text Box 165"/>
          <p:cNvSpPr txBox="1">
            <a:spLocks noChangeArrowheads="1"/>
          </p:cNvSpPr>
          <p:nvPr/>
        </p:nvSpPr>
        <p:spPr bwMode="auto">
          <a:xfrm>
            <a:off x="5148263" y="5067647"/>
            <a:ext cx="34559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zh-CN" altLang="en-US"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第五步：根据假设检验得到术后各类病人恢复时间分布，</a:t>
            </a:r>
            <a:r>
              <a:rPr lang="zh-CN" altLang="en-US" sz="1400" b="0" dirty="0" smtClean="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采用</a:t>
            </a:r>
            <a:r>
              <a:rPr lang="zh-CN" altLang="en-US" sz="1400" b="0" dirty="0" smtClean="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蒙特卡罗方法</a:t>
            </a:r>
            <a:r>
              <a:rPr lang="zh-CN" altLang="en-US"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得到各病人术后观察时间，得到出院时间。</a:t>
            </a:r>
          </a:p>
        </p:txBody>
      </p:sp>
      <p:sp>
        <p:nvSpPr>
          <p:cNvPr id="58" name="Text Box 166"/>
          <p:cNvSpPr txBox="1">
            <a:spLocks noChangeArrowheads="1"/>
          </p:cNvSpPr>
          <p:nvPr/>
        </p:nvSpPr>
        <p:spPr bwMode="auto">
          <a:xfrm>
            <a:off x="5148263" y="2114897"/>
            <a:ext cx="35274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zh-CN" altLang="en-US"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第一步：根据假设检验得到来诊病人类型和时间分布，</a:t>
            </a:r>
            <a:r>
              <a:rPr lang="zh-CN" altLang="en-US" sz="1400" b="0" dirty="0" smtClean="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采用</a:t>
            </a:r>
            <a:r>
              <a:rPr lang="zh-CN" altLang="en-US" sz="1400" b="0" dirty="0" smtClean="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蒙特卡罗方法</a:t>
            </a:r>
            <a:r>
              <a:rPr lang="zh-CN" altLang="en-US"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得到仿真的</a:t>
            </a:r>
            <a:r>
              <a:rPr lang="en-US" altLang="zh-CN"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400" b="0" dirty="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9" name="Line 167"/>
          <p:cNvSpPr>
            <a:spLocks noChangeShapeType="1"/>
          </p:cNvSpPr>
          <p:nvPr/>
        </p:nvSpPr>
        <p:spPr bwMode="auto">
          <a:xfrm flipH="1">
            <a:off x="4860925" y="2546697"/>
            <a:ext cx="358775"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eaLnBrk="1" hangingPunct="1"/>
            <a:endParaRPr kumimoji="1" lang="zh-CN" altLang="en-US" sz="2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0" name="Line 168"/>
          <p:cNvSpPr>
            <a:spLocks noChangeShapeType="1"/>
          </p:cNvSpPr>
          <p:nvPr/>
        </p:nvSpPr>
        <p:spPr bwMode="auto">
          <a:xfrm flipH="1" flipV="1">
            <a:off x="4860925" y="2475260"/>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eaLnBrk="1" hangingPunct="1"/>
            <a:endParaRPr kumimoji="1" lang="zh-CN" altLang="en-US" sz="2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 name="Text Box 171"/>
          <p:cNvSpPr txBox="1">
            <a:spLocks noChangeArrowheads="1"/>
          </p:cNvSpPr>
          <p:nvPr/>
        </p:nvSpPr>
        <p:spPr bwMode="auto">
          <a:xfrm>
            <a:off x="5148263" y="4419947"/>
            <a:ext cx="3527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000" b="1">
                <a:solidFill>
                  <a:schemeClr val="tx1"/>
                </a:solidFill>
                <a:latin typeface="楷体_GB2312" pitchFamily="49" charset="-122"/>
                <a:ea typeface="宋体" panose="02010600030101010101" pitchFamily="2" charset="-122"/>
              </a:defRPr>
            </a:lvl1pPr>
            <a:lvl2pPr marL="742950" indent="-285750" eaLnBrk="0" hangingPunct="0">
              <a:defRPr kumimoji="1" sz="2000" b="1">
                <a:solidFill>
                  <a:schemeClr val="tx1"/>
                </a:solidFill>
                <a:latin typeface="楷体_GB2312" pitchFamily="49" charset="-122"/>
                <a:ea typeface="宋体" panose="02010600030101010101" pitchFamily="2" charset="-122"/>
              </a:defRPr>
            </a:lvl2pPr>
            <a:lvl3pPr marL="1143000" indent="-228600" eaLnBrk="0" hangingPunct="0">
              <a:defRPr kumimoji="1" sz="2000" b="1">
                <a:solidFill>
                  <a:schemeClr val="tx1"/>
                </a:solidFill>
                <a:latin typeface="楷体_GB2312" pitchFamily="49" charset="-122"/>
                <a:ea typeface="宋体" panose="02010600030101010101" pitchFamily="2" charset="-122"/>
              </a:defRPr>
            </a:lvl3pPr>
            <a:lvl4pPr marL="1600200" indent="-228600" eaLnBrk="0" hangingPunct="0">
              <a:defRPr kumimoji="1" sz="2000" b="1">
                <a:solidFill>
                  <a:schemeClr val="tx1"/>
                </a:solidFill>
                <a:latin typeface="楷体_GB2312" pitchFamily="49" charset="-122"/>
                <a:ea typeface="宋体" panose="02010600030101010101" pitchFamily="2" charset="-122"/>
              </a:defRPr>
            </a:lvl4pPr>
            <a:lvl5pPr marL="2057400" indent="-228600" eaLnBrk="0" hangingPunct="0">
              <a:defRPr kumimoji="1" sz="2000" b="1">
                <a:solidFill>
                  <a:schemeClr val="tx1"/>
                </a:solidFill>
                <a:latin typeface="楷体_GB2312" pitchFamily="49"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楷体_GB2312" pitchFamily="49" charset="-122"/>
                <a:ea typeface="宋体" panose="02010600030101010101" pitchFamily="2" charset="-122"/>
              </a:defRPr>
            </a:lvl9pPr>
          </a:lstStyle>
          <a:p>
            <a:pPr eaLnBrk="1" hangingPunct="1"/>
            <a:r>
              <a:rPr lang="zh-CN" altLang="en-US" sz="1400" b="0">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第四步：根据手术规则安排病人手术或是空等。</a:t>
            </a:r>
          </a:p>
        </p:txBody>
      </p:sp>
    </p:spTree>
    <p:extLst>
      <p:ext uri="{BB962C8B-B14F-4D97-AF65-F5344CB8AC3E}">
        <p14:creationId xmlns:p14="http://schemas.microsoft.com/office/powerpoint/2010/main" val="131763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blinds(horizontal)">
                                      <p:cBhvr>
                                        <p:cTn id="10" dur="500"/>
                                        <p:tgtEl>
                                          <p:spTgt spid="6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blinds(horizontal)">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blinds(horizontal)">
                                      <p:cBhvr>
                                        <p:cTn id="18" dur="500"/>
                                        <p:tgtEl>
                                          <p:spTgt spid="5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blinds(horizontal)">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blinds(horizontal)">
                                      <p:cBhvr>
                                        <p:cTn id="26" dur="500"/>
                                        <p:tgtEl>
                                          <p:spTgt spid="5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blinds(horizontal)">
                                      <p:cBhvr>
                                        <p:cTn id="29" dur="5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blinds(horizontal)">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blinds(horizontal)">
                                      <p:cBhvr>
                                        <p:cTn id="39" dur="500"/>
                                        <p:tgtEl>
                                          <p:spTgt spid="5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blinds(horizontal)">
                                      <p:cBhvr>
                                        <p:cTn id="42" dur="500"/>
                                        <p:tgtEl>
                                          <p:spTgt spid="5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blinds(horizontal)">
                                      <p:cBhvr>
                                        <p:cTn id="4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53" grpId="0" animBg="1"/>
      <p:bldP spid="54" grpId="0"/>
      <p:bldP spid="55" grpId="0" animBg="1"/>
      <p:bldP spid="56" grpId="0" animBg="1"/>
      <p:bldP spid="57" grpId="0"/>
      <p:bldP spid="58" grpId="0"/>
      <p:bldP spid="59" grpId="0" animBg="1"/>
      <p:bldP spid="60" grpId="0" animBg="1"/>
      <p:bldP spid="6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r>
              <a:rPr lang="zh-CN" altLang="en-US" dirty="0" smtClean="0"/>
              <a:t>蒙特卡罗模拟：</a:t>
            </a:r>
            <a:endParaRPr lang="en-US" altLang="zh-CN" dirty="0" smtClean="0"/>
          </a:p>
          <a:p>
            <a:pPr marL="468000" lvl="1">
              <a:buFont typeface="Wingdings" panose="05000000000000000000" pitchFamily="2" charset="2"/>
              <a:buChar char="Ø"/>
            </a:pPr>
            <a:r>
              <a:rPr lang="zh-CN" altLang="en-US" dirty="0" smtClean="0"/>
              <a:t>重庆理工大学 </a:t>
            </a:r>
            <a:r>
              <a:rPr lang="zh-CN" altLang="en-US" dirty="0"/>
              <a:t>肖汉光 数学建模专题之</a:t>
            </a:r>
            <a:r>
              <a:rPr lang="en-US" altLang="zh-CN" dirty="0" err="1"/>
              <a:t>Monte_Carlo</a:t>
            </a:r>
            <a:endParaRPr lang="en-US" altLang="zh-CN" dirty="0"/>
          </a:p>
          <a:p>
            <a:pPr marL="468000" lvl="1">
              <a:buFont typeface="Wingdings" panose="05000000000000000000" pitchFamily="2" charset="2"/>
              <a:buChar char="Ø"/>
            </a:pPr>
            <a:r>
              <a:rPr lang="zh-CN" altLang="en-US" dirty="0" smtClean="0"/>
              <a:t>大连大学 </a:t>
            </a:r>
            <a:r>
              <a:rPr lang="zh-CN" altLang="en-US" dirty="0"/>
              <a:t>李彬  蒙特卡罗模拟方法</a:t>
            </a:r>
          </a:p>
          <a:p>
            <a:pPr marL="468000" lvl="1">
              <a:buFont typeface="Wingdings" panose="05000000000000000000" pitchFamily="2" charset="2"/>
              <a:buChar char="Ø"/>
            </a:pPr>
            <a:r>
              <a:rPr lang="zh-CN" altLang="en-US" dirty="0"/>
              <a:t>柴中林  蒙特卡罗模拟方法与排队论模拟</a:t>
            </a:r>
          </a:p>
          <a:p>
            <a:r>
              <a:rPr lang="zh-CN" altLang="en-US" dirty="0"/>
              <a:t>姜启</a:t>
            </a:r>
            <a:r>
              <a:rPr lang="zh-CN" altLang="en-US" dirty="0" smtClean="0"/>
              <a:t>源、吴孟达、陈恩水等：</a:t>
            </a:r>
            <a:r>
              <a:rPr lang="en-US" altLang="zh-CN" dirty="0" smtClean="0"/>
              <a:t>2009B </a:t>
            </a:r>
            <a:r>
              <a:rPr lang="zh-CN" altLang="en-US" dirty="0" smtClean="0"/>
              <a:t>眼科病床安排赛题点评</a:t>
            </a:r>
            <a:endParaRPr lang="zh-CN" altLang="en-US" dirty="0"/>
          </a:p>
        </p:txBody>
      </p:sp>
    </p:spTree>
    <p:extLst>
      <p:ext uri="{BB962C8B-B14F-4D97-AF65-F5344CB8AC3E}">
        <p14:creationId xmlns:p14="http://schemas.microsoft.com/office/powerpoint/2010/main" val="5863056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Thanks</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1549118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zh-CN" altLang="zh-CN" dirty="0"/>
              <a:t>Monte </a:t>
            </a:r>
            <a:r>
              <a:rPr lang="zh-CN" altLang="zh-CN" dirty="0" smtClean="0"/>
              <a:t>Carlo</a:t>
            </a:r>
            <a:r>
              <a:rPr lang="zh-CN" altLang="en-US" dirty="0"/>
              <a:t>方法</a:t>
            </a:r>
            <a:r>
              <a:rPr lang="zh-CN" altLang="en-US" dirty="0" smtClean="0"/>
              <a:t>的</a:t>
            </a:r>
            <a:r>
              <a:rPr lang="zh-CN" altLang="en-US" dirty="0" smtClean="0">
                <a:latin typeface="微软雅黑" panose="020B0503020204020204" pitchFamily="34" charset="-122"/>
              </a:rPr>
              <a:t>基本思想</a:t>
            </a:r>
            <a:endParaRPr lang="zh-CN" altLang="en-US" b="0" dirty="0" smtClean="0">
              <a:solidFill>
                <a:srgbClr val="FF0000"/>
              </a:solidFill>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21509" name="Rectangle 3"/>
              <p:cNvSpPr>
                <a:spLocks noGrp="1" noChangeArrowheads="1"/>
              </p:cNvSpPr>
              <p:nvPr>
                <p:ph idx="1"/>
              </p:nvPr>
            </p:nvSpPr>
            <p:spPr>
              <a:xfrm>
                <a:off x="463703" y="1196753"/>
                <a:ext cx="8229600" cy="1152128"/>
              </a:xfrm>
            </p:spPr>
            <p:txBody>
              <a:bodyPr>
                <a:normAutofit lnSpcReduction="10000"/>
              </a:bodyPr>
              <a:lstStyle/>
              <a:p>
                <a:pPr>
                  <a:lnSpc>
                    <a:spcPct val="125000"/>
                  </a:lnSpc>
                  <a:spcBef>
                    <a:spcPts val="0"/>
                  </a:spcBef>
                  <a:buFont typeface="Wingdings" panose="05000000000000000000" pitchFamily="2" charset="2"/>
                  <a:buChar char="p"/>
                </a:pPr>
                <a:r>
                  <a:rPr lang="zh-CN" altLang="en-US" sz="2000" b="1" dirty="0" smtClean="0">
                    <a:solidFill>
                      <a:srgbClr val="FF0000"/>
                    </a:solidFill>
                    <a:latin typeface="微软雅黑"/>
                  </a:rPr>
                  <a:t>蒲丰（</a:t>
                </a:r>
                <a:r>
                  <a:rPr lang="en-US" altLang="zh-CN" sz="2000" b="1" dirty="0" smtClean="0">
                    <a:solidFill>
                      <a:srgbClr val="FF0000"/>
                    </a:solidFill>
                    <a:latin typeface="微软雅黑"/>
                  </a:rPr>
                  <a:t>Buffon</a:t>
                </a:r>
                <a:r>
                  <a:rPr lang="zh-CN" altLang="en-US" sz="2000" b="1" dirty="0" smtClean="0">
                    <a:solidFill>
                      <a:srgbClr val="FF0000"/>
                    </a:solidFill>
                    <a:latin typeface="微软雅黑"/>
                  </a:rPr>
                  <a:t>）投针实验</a:t>
                </a:r>
                <a:r>
                  <a:rPr lang="en-US" altLang="zh-CN" b="1" dirty="0" smtClean="0">
                    <a:solidFill>
                      <a:srgbClr val="FF0000"/>
                    </a:solidFill>
                    <a:latin typeface="微软雅黑"/>
                  </a:rPr>
                  <a:t>---</a:t>
                </a:r>
                <a:r>
                  <a:rPr lang="el-GR" altLang="zh-CN" dirty="0">
                    <a:ea typeface="Cambria Math" panose="02040503050406030204" pitchFamily="18" charset="0"/>
                  </a:rPr>
                  <a:t> </a:t>
                </a:r>
                <a:r>
                  <a:rPr lang="zh-CN" altLang="en-US" b="1" dirty="0" smtClean="0">
                    <a:solidFill>
                      <a:srgbClr val="0000FF"/>
                    </a:solidFill>
                    <a:ea typeface="Cambria Math" panose="02040503050406030204" pitchFamily="18" charset="0"/>
                  </a:rPr>
                  <a:t>圆周率</a:t>
                </a:r>
                <a:r>
                  <a:rPr lang="zh-CN" altLang="en-US" b="1" dirty="0" smtClean="0">
                    <a:solidFill>
                      <a:srgbClr val="0000FF"/>
                    </a:solidFill>
                    <a:latin typeface="微软雅黑"/>
                  </a:rPr>
                  <a:t>𝜋 计算</a:t>
                </a:r>
                <a:endParaRPr lang="en-US" altLang="zh-CN" sz="2000" b="1" dirty="0" smtClean="0">
                  <a:solidFill>
                    <a:srgbClr val="0000FF"/>
                  </a:solidFill>
                  <a:latin typeface="微软雅黑"/>
                </a:endParaRPr>
              </a:p>
              <a:p>
                <a:pPr>
                  <a:lnSpc>
                    <a:spcPct val="125000"/>
                  </a:lnSpc>
                  <a:spcBef>
                    <a:spcPts val="0"/>
                  </a:spcBef>
                  <a:buFont typeface="Wingdings" panose="05000000000000000000" pitchFamily="2" charset="2"/>
                  <a:buChar char="p"/>
                </a:pPr>
                <a:r>
                  <a:rPr lang="zh-CN" altLang="en-US" sz="2000" dirty="0" smtClean="0">
                    <a:latin typeface="微软雅黑" panose="020B0503020204020204" pitchFamily="34" charset="-122"/>
                  </a:rPr>
                  <a:t>平面上</a:t>
                </a:r>
                <a:r>
                  <a:rPr lang="zh-CN" altLang="en-US" dirty="0">
                    <a:latin typeface="微软雅黑" panose="020B0503020204020204" pitchFamily="34" charset="-122"/>
                  </a:rPr>
                  <a:t>画有</a:t>
                </a:r>
                <a:r>
                  <a:rPr lang="zh-CN" altLang="en-US" sz="2000" dirty="0" smtClean="0">
                    <a:latin typeface="微软雅黑" panose="020B0503020204020204" pitchFamily="34" charset="-122"/>
                  </a:rPr>
                  <a:t>相距为</a:t>
                </a:r>
                <a:r>
                  <a:rPr lang="en-US" altLang="zh-CN" sz="2000" dirty="0" smtClean="0">
                    <a:latin typeface="微软雅黑" panose="020B0503020204020204" pitchFamily="34" charset="-122"/>
                  </a:rPr>
                  <a:t>2</a:t>
                </a:r>
                <a14:m>
                  <m:oMath xmlns:m="http://schemas.openxmlformats.org/officeDocument/2006/math">
                    <m:r>
                      <a:rPr lang="en-US" altLang="zh-CN" sz="2000" b="0" i="1" smtClean="0">
                        <a:latin typeface="Cambria Math" panose="02040503050406030204" pitchFamily="18" charset="0"/>
                      </a:rPr>
                      <m:t>𝑎</m:t>
                    </m:r>
                  </m:oMath>
                </a14:m>
                <a:r>
                  <a:rPr lang="zh-CN" altLang="en-US" sz="2000" dirty="0" smtClean="0">
                    <a:latin typeface="微软雅黑" panose="020B0503020204020204" pitchFamily="34" charset="-122"/>
                  </a:rPr>
                  <a:t>的平行线，现向此平面任意投一根</a:t>
                </a:r>
                <a:r>
                  <a:rPr lang="zh-CN" altLang="en-US" dirty="0" smtClean="0">
                    <a:latin typeface="微软雅黑" panose="020B0503020204020204" pitchFamily="34" charset="-122"/>
                  </a:rPr>
                  <a:t>长</a:t>
                </a:r>
                <a:r>
                  <a:rPr lang="zh-CN" altLang="en-US" dirty="0">
                    <a:latin typeface="微软雅黑" panose="020B0503020204020204" pitchFamily="34" charset="-122"/>
                  </a:rPr>
                  <a:t>为</a:t>
                </a:r>
                <a:r>
                  <a:rPr lang="en-US" altLang="zh-CN" dirty="0">
                    <a:latin typeface="微软雅黑" panose="020B0503020204020204" pitchFamily="34" charset="-122"/>
                  </a:rPr>
                  <a:t>2</a:t>
                </a:r>
                <a14:m>
                  <m:oMath xmlns:m="http://schemas.openxmlformats.org/officeDocument/2006/math">
                    <m:r>
                      <a:rPr lang="en-US" altLang="zh-CN" i="1">
                        <a:latin typeface="Cambria Math" panose="02040503050406030204" pitchFamily="18" charset="0"/>
                      </a:rPr>
                      <m:t>𝑙</m:t>
                    </m:r>
                    <m:r>
                      <a:rPr lang="zh-CN" altLang="en-US"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zh-CN" altLang="en-US" dirty="0" smtClean="0">
                    <a:latin typeface="微软雅黑" panose="020B0503020204020204" pitchFamily="34" charset="-122"/>
                  </a:rPr>
                  <a:t>的针，求针与</a:t>
                </a:r>
                <a:r>
                  <a:rPr lang="zh-CN" altLang="en-US" sz="2000" dirty="0" smtClean="0">
                    <a:latin typeface="微软雅黑" panose="020B0503020204020204" pitchFamily="34" charset="-122"/>
                  </a:rPr>
                  <a:t>平行线相交的概率</a:t>
                </a:r>
                <a14:m>
                  <m:oMath xmlns:m="http://schemas.openxmlformats.org/officeDocument/2006/math">
                    <m:r>
                      <a:rPr lang="en-US" altLang="zh-CN" sz="2000" b="0" i="1" smtClean="0">
                        <a:latin typeface="Cambria Math" panose="02040503050406030204" pitchFamily="18" charset="0"/>
                      </a:rPr>
                      <m:t>𝑝</m:t>
                    </m:r>
                    <m:r>
                      <a:rPr lang="zh-CN" altLang="en-US" sz="2000" b="0" i="1" smtClean="0">
                        <a:latin typeface="Cambria Math" panose="02040503050406030204" pitchFamily="18" charset="0"/>
                      </a:rPr>
                      <m:t>？</m:t>
                    </m:r>
                  </m:oMath>
                </a14:m>
                <a:endParaRPr lang="en-US" altLang="zh-CN" sz="2000" dirty="0" smtClean="0">
                  <a:solidFill>
                    <a:srgbClr val="FF0000"/>
                  </a:solidFill>
                  <a:latin typeface="微软雅黑" panose="020B0503020204020204" pitchFamily="34" charset="-122"/>
                </a:endParaRPr>
              </a:p>
            </p:txBody>
          </p:sp>
        </mc:Choice>
        <mc:Fallback xmlns="">
          <p:sp>
            <p:nvSpPr>
              <p:cNvPr id="21509" name="Rectangle 3"/>
              <p:cNvSpPr>
                <a:spLocks noGrp="1" noRot="1" noChangeAspect="1" noMove="1" noResize="1" noEditPoints="1" noAdjustHandles="1" noChangeArrowheads="1" noChangeShapeType="1" noTextEdit="1"/>
              </p:cNvSpPr>
              <p:nvPr>
                <p:ph idx="1"/>
              </p:nvPr>
            </p:nvSpPr>
            <p:spPr>
              <a:xfrm>
                <a:off x="463703" y="1196753"/>
                <a:ext cx="8229600" cy="1152128"/>
              </a:xfrm>
              <a:blipFill rotWithShape="0">
                <a:blip r:embed="rId4"/>
                <a:stretch>
                  <a:fillRect l="-222" t="-3704" r="-593" b="-5291"/>
                </a:stretch>
              </a:blipFill>
            </p:spPr>
            <p:txBody>
              <a:bodyPr/>
              <a:lstStyle/>
              <a:p>
                <a:r>
                  <a:rPr lang="zh-CN" altLang="en-US">
                    <a:noFill/>
                  </a:rPr>
                  <a:t> </a:t>
                </a:r>
              </a:p>
            </p:txBody>
          </p:sp>
        </mc:Fallback>
      </mc:AlternateContent>
      <p:pic>
        <p:nvPicPr>
          <p:cNvPr id="11" name="Picture 15" descr="Buff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9900" y="3748970"/>
            <a:ext cx="1360189" cy="165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投针试验"/>
          <p:cNvPicPr>
            <a:picLocks noChangeAspect="1" noChangeArrowheads="1"/>
          </p:cNvPicPr>
          <p:nvPr/>
        </p:nvPicPr>
        <p:blipFill rotWithShape="1">
          <a:blip r:embed="rId6">
            <a:extLst>
              <a:ext uri="{28A0092B-C50C-407E-A947-70E740481C1C}">
                <a14:useLocalDpi xmlns:a14="http://schemas.microsoft.com/office/drawing/2010/main" val="0"/>
              </a:ext>
            </a:extLst>
          </a:blip>
          <a:srcRect l="2777" t="622" r="2777" b="4617"/>
          <a:stretch/>
        </p:blipFill>
        <p:spPr bwMode="auto">
          <a:xfrm>
            <a:off x="6660232" y="1916832"/>
            <a:ext cx="2448272" cy="1728192"/>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10" name="矩形 9"/>
              <p:cNvSpPr/>
              <p:nvPr/>
            </p:nvSpPr>
            <p:spPr>
              <a:xfrm>
                <a:off x="620771" y="2421404"/>
                <a:ext cx="5446550" cy="707886"/>
              </a:xfrm>
              <a:prstGeom prst="rect">
                <a:avLst/>
              </a:prstGeom>
            </p:spPr>
            <p:txBody>
              <a:bodyPr wrap="square">
                <a:spAutoFit/>
              </a:bodyPr>
              <a:lstStyle/>
              <a:p>
                <a:r>
                  <a:rPr lang="zh-CN" altLang="en-US" sz="2000" b="1" dirty="0" smtClean="0">
                    <a:solidFill>
                      <a:schemeClr val="accent1"/>
                    </a:solidFill>
                    <a:latin typeface="微软雅黑" panose="020B0503020204020204" pitchFamily="34" charset="-122"/>
                    <a:ea typeface="微软雅黑" panose="020B0503020204020204" pitchFamily="34" charset="-122"/>
                  </a:rPr>
                  <a:t>解：</a:t>
                </a:r>
                <a:r>
                  <a:rPr lang="zh-CN" altLang="en-US" sz="2000" dirty="0" smtClean="0">
                    <a:solidFill>
                      <a:schemeClr val="accent1"/>
                    </a:solidFill>
                    <a:latin typeface="微软雅黑" panose="020B0503020204020204" pitchFamily="34" charset="-122"/>
                    <a:ea typeface="微软雅黑" panose="020B0503020204020204" pitchFamily="34" charset="-122"/>
                  </a:rPr>
                  <a:t>针位置用一组参数</a:t>
                </a:r>
                <a14:m>
                  <m:oMath xmlns:m="http://schemas.openxmlformats.org/officeDocument/2006/math">
                    <m:d>
                      <m:dPr>
                        <m:ctrlPr>
                          <a:rPr lang="en-US" altLang="zh-CN" sz="2000" b="0" i="1" smtClean="0">
                            <a:solidFill>
                              <a:schemeClr val="accent1"/>
                            </a:solidFill>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m:t>
                        </m:r>
                        <m:r>
                          <a:rPr lang="zh-CN" altLang="en-US" sz="2000" b="0" i="1" smtClean="0">
                            <a:solidFill>
                              <a:schemeClr val="accent1"/>
                            </a:solidFill>
                            <a:latin typeface="Cambria Math" panose="02040503050406030204" pitchFamily="18" charset="0"/>
                          </a:rPr>
                          <m:t>𝜃</m:t>
                        </m:r>
                      </m:e>
                    </m:d>
                  </m:oMath>
                </a14:m>
                <a:r>
                  <a:rPr lang="zh-CN" altLang="en-US" sz="2000" b="0" dirty="0" smtClean="0">
                    <a:solidFill>
                      <a:schemeClr val="accent1"/>
                    </a:solidFill>
                    <a:latin typeface="微软雅黑" panose="020B0503020204020204" pitchFamily="34" charset="-122"/>
                    <a:ea typeface="微软雅黑" panose="020B0503020204020204" pitchFamily="34" charset="-122"/>
                  </a:rPr>
                  <a:t>来刻画，</a:t>
                </a:r>
                <a14:m>
                  <m:oMath xmlns:m="http://schemas.openxmlformats.org/officeDocument/2006/math">
                    <m:r>
                      <a:rPr lang="en-US" altLang="zh-CN" sz="2000" i="1">
                        <a:solidFill>
                          <a:schemeClr val="accent1"/>
                        </a:solidFill>
                        <a:latin typeface="Cambria Math" panose="02040503050406030204" pitchFamily="18" charset="0"/>
                      </a:rPr>
                      <m:t>𝑥</m:t>
                    </m:r>
                  </m:oMath>
                </a14:m>
                <a:r>
                  <a:rPr lang="zh-CN" altLang="en-US" sz="2000" dirty="0" smtClean="0">
                    <a:solidFill>
                      <a:schemeClr val="accent1"/>
                    </a:solidFill>
                    <a:latin typeface="微软雅黑" panose="020B0503020204020204" pitchFamily="34" charset="-122"/>
                    <a:ea typeface="微软雅黑" panose="020B0503020204020204" pitchFamily="34" charset="-122"/>
                  </a:rPr>
                  <a:t>为针中心坐标，</a:t>
                </a:r>
                <a14:m>
                  <m:oMath xmlns:m="http://schemas.openxmlformats.org/officeDocument/2006/math">
                    <m:r>
                      <a:rPr lang="zh-CN" altLang="en-US" sz="2000" i="1">
                        <a:solidFill>
                          <a:schemeClr val="accent1"/>
                        </a:solidFill>
                        <a:latin typeface="Cambria Math" panose="02040503050406030204" pitchFamily="18" charset="0"/>
                      </a:rPr>
                      <m:t>𝜃</m:t>
                    </m:r>
                  </m:oMath>
                </a14:m>
                <a:r>
                  <a:rPr lang="zh-CN" altLang="en-US" sz="2000" dirty="0" smtClean="0">
                    <a:solidFill>
                      <a:schemeClr val="accent1"/>
                    </a:solidFill>
                    <a:latin typeface="微软雅黑" panose="020B0503020204020204" pitchFamily="34" charset="-122"/>
                    <a:ea typeface="微软雅黑" panose="020B0503020204020204" pitchFamily="34" charset="-122"/>
                  </a:rPr>
                  <a:t>为针与平行线的夹角（如图），</a:t>
                </a:r>
                <a:endParaRPr lang="en-US" altLang="zh-CN" sz="2000" b="0" dirty="0" smtClean="0">
                  <a:solidFill>
                    <a:srgbClr val="FF0000"/>
                  </a:solidFill>
                  <a:latin typeface="微软雅黑" panose="020B0503020204020204" pitchFamily="34" charset="-122"/>
                  <a:ea typeface="微软雅黑" panose="020B0503020204020204" pitchFamily="34"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620771" y="2421404"/>
                <a:ext cx="5446550" cy="707886"/>
              </a:xfrm>
              <a:prstGeom prst="rect">
                <a:avLst/>
              </a:prstGeom>
              <a:blipFill rotWithShape="0">
                <a:blip r:embed="rId7"/>
                <a:stretch>
                  <a:fillRect l="-1232" t="-4310"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11560" y="3748970"/>
                <a:ext cx="4464496" cy="400110"/>
              </a:xfrm>
              <a:prstGeom prst="rect">
                <a:avLst/>
              </a:prstGeom>
            </p:spPr>
            <p:txBody>
              <a:bodyPr wrap="square">
                <a:spAutoFit/>
              </a:bodyPr>
              <a:lstStyle/>
              <a:p>
                <a:r>
                  <a:rPr lang="zh-CN" altLang="en-US" sz="2000" dirty="0" smtClean="0">
                    <a:solidFill>
                      <a:schemeClr val="accent1"/>
                    </a:solidFill>
                    <a:latin typeface="微软雅黑" panose="020B0503020204020204" pitchFamily="34" charset="-122"/>
                    <a:ea typeface="微软雅黑" panose="020B0503020204020204" pitchFamily="34" charset="-122"/>
                  </a:rPr>
                  <a:t>针</a:t>
                </a:r>
                <a:r>
                  <a:rPr lang="zh-CN" altLang="en-US" sz="2000" dirty="0">
                    <a:solidFill>
                      <a:schemeClr val="accent1"/>
                    </a:solidFill>
                    <a:latin typeface="微软雅黑" panose="020B0503020204020204" pitchFamily="34" charset="-122"/>
                    <a:ea typeface="微软雅黑" panose="020B0503020204020204" pitchFamily="34" charset="-122"/>
                  </a:rPr>
                  <a:t>与平行线相交的条件</a:t>
                </a:r>
                <a:r>
                  <a:rPr lang="zh-CN" altLang="en-US" sz="2000" dirty="0" smtClean="0">
                    <a:solidFill>
                      <a:schemeClr val="accent1"/>
                    </a:solidFill>
                    <a:latin typeface="微软雅黑" panose="020B0503020204020204" pitchFamily="34" charset="-122"/>
                    <a:ea typeface="微软雅黑" panose="020B0503020204020204" pitchFamily="34" charset="-122"/>
                  </a:rPr>
                  <a:t>为： </a:t>
                </a:r>
                <a14:m>
                  <m:oMath xmlns:m="http://schemas.openxmlformats.org/officeDocument/2006/math">
                    <m:r>
                      <a:rPr lang="en-US" altLang="zh-CN" sz="2000" i="1" smtClean="0">
                        <a:solidFill>
                          <a:srgbClr val="FF0000"/>
                        </a:solidFill>
                        <a:latin typeface="Cambria Math" panose="02040503050406030204" pitchFamily="18" charset="0"/>
                      </a:rPr>
                      <m:t>𝑥</m:t>
                    </m:r>
                    <m:r>
                      <a:rPr lang="en-US" altLang="zh-CN" sz="2000" i="1">
                        <a:solidFill>
                          <a:srgbClr val="FF0000"/>
                        </a:solidFill>
                        <a:latin typeface="Cambria Math" panose="02040503050406030204" pitchFamily="18" charset="0"/>
                        <a:ea typeface="Cambria Math" panose="02040503050406030204" pitchFamily="18" charset="0"/>
                      </a:rPr>
                      <m:t>≤</m:t>
                    </m:r>
                    <m:r>
                      <a:rPr lang="en-US" altLang="zh-CN" sz="2000" i="1">
                        <a:solidFill>
                          <a:srgbClr val="FF0000"/>
                        </a:solidFill>
                        <a:latin typeface="Cambria Math" panose="02040503050406030204" pitchFamily="18" charset="0"/>
                        <a:ea typeface="Cambria Math" panose="02040503050406030204" pitchFamily="18" charset="0"/>
                      </a:rPr>
                      <m:t>𝑙𝑠𝑖𝑛</m:t>
                    </m:r>
                    <m:r>
                      <a:rPr lang="zh-CN" altLang="en-US" sz="2000" i="1">
                        <a:solidFill>
                          <a:srgbClr val="FF0000"/>
                        </a:solidFill>
                        <a:latin typeface="Cambria Math" panose="02040503050406030204" pitchFamily="18" charset="0"/>
                        <a:ea typeface="Cambria Math" panose="02040503050406030204" pitchFamily="18" charset="0"/>
                      </a:rPr>
                      <m:t>𝜃</m:t>
                    </m:r>
                  </m:oMath>
                </a14:m>
                <a:endParaRPr lang="en-US" altLang="zh-CN" sz="2000" i="1"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2" name="矩形 11"/>
              <p:cNvSpPr>
                <a:spLocks noRot="1" noChangeAspect="1" noMove="1" noResize="1" noEditPoints="1" noAdjustHandles="1" noChangeArrowheads="1" noChangeShapeType="1" noTextEdit="1"/>
              </p:cNvSpPr>
              <p:nvPr/>
            </p:nvSpPr>
            <p:spPr>
              <a:xfrm>
                <a:off x="611560" y="3748970"/>
                <a:ext cx="4464496" cy="400110"/>
              </a:xfrm>
              <a:prstGeom prst="rect">
                <a:avLst/>
              </a:prstGeom>
              <a:blipFill rotWithShape="0">
                <a:blip r:embed="rId8"/>
                <a:stretch>
                  <a:fillRect l="-1364" t="-9091" b="-25758"/>
                </a:stretch>
              </a:blipFill>
            </p:spPr>
            <p:txBody>
              <a:bodyPr/>
              <a:lstStyle/>
              <a:p>
                <a:r>
                  <a:rPr lang="zh-CN" altLang="en-US">
                    <a:noFill/>
                  </a:rPr>
                  <a:t> </a:t>
                </a:r>
              </a:p>
            </p:txBody>
          </p:sp>
        </mc:Fallback>
      </mc:AlternateContent>
      <p:sp>
        <p:nvSpPr>
          <p:cNvPr id="4" name="矩形 3"/>
          <p:cNvSpPr/>
          <p:nvPr/>
        </p:nvSpPr>
        <p:spPr>
          <a:xfrm>
            <a:off x="611560" y="3212976"/>
            <a:ext cx="5112568" cy="400110"/>
          </a:xfrm>
          <a:prstGeom prst="rect">
            <a:avLst/>
          </a:prstGeom>
        </p:spPr>
        <p:txBody>
          <a:bodyPr wrap="square">
            <a:spAutoFit/>
          </a:bodyPr>
          <a:lstStyle/>
          <a:p>
            <a:r>
              <a:rPr lang="zh-CN" altLang="en-US" sz="2000" dirty="0">
                <a:solidFill>
                  <a:schemeClr val="accent1"/>
                </a:solidFill>
                <a:latin typeface="微软雅黑" panose="020B0503020204020204" pitchFamily="34" charset="-122"/>
                <a:ea typeface="微软雅黑" panose="020B0503020204020204" pitchFamily="34" charset="-122"/>
              </a:rPr>
              <a:t>由于为任意投针，</a:t>
            </a: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𝑥</a:t>
            </a: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𝜃</a:t>
            </a: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均匀落在</a:t>
            </a:r>
            <a:r>
              <a:rPr lang="en-US" altLang="zh-CN" sz="2000" dirty="0">
                <a:solidFill>
                  <a:schemeClr val="accent1"/>
                </a:solidFill>
                <a:latin typeface="微软雅黑" panose="020B0503020204020204" pitchFamily="34" charset="-122"/>
                <a:ea typeface="微软雅黑" panose="020B0503020204020204" pitchFamily="34" charset="-122"/>
              </a:rPr>
              <a:t>[0,</a:t>
            </a:r>
            <a:r>
              <a:rPr lang="zh-CN" altLang="en-US" sz="2000" dirty="0">
                <a:solidFill>
                  <a:schemeClr val="accent1"/>
                </a:solidFill>
                <a:latin typeface="微软雅黑" panose="020B0503020204020204" pitchFamily="34" charset="-122"/>
                <a:ea typeface="微软雅黑" panose="020B0503020204020204" pitchFamily="34" charset="-122"/>
              </a:rPr>
              <a:t>𝑎</a:t>
            </a:r>
            <a:r>
              <a:rPr lang="en-US" altLang="zh-CN" sz="2000" dirty="0">
                <a:solidFill>
                  <a:schemeClr val="accent1"/>
                </a:solidFill>
                <a:latin typeface="微软雅黑" panose="020B0503020204020204" pitchFamily="34" charset="-122"/>
                <a:ea typeface="微软雅黑" panose="020B0503020204020204" pitchFamily="34" charset="-122"/>
              </a:rPr>
              <a:t>], [0,</a:t>
            </a:r>
            <a:r>
              <a:rPr lang="zh-CN" altLang="en-US" sz="2000" dirty="0">
                <a:solidFill>
                  <a:schemeClr val="accent1"/>
                </a:solidFill>
                <a:latin typeface="微软雅黑" panose="020B0503020204020204" pitchFamily="34" charset="-122"/>
                <a:ea typeface="微软雅黑" panose="020B0503020204020204" pitchFamily="34" charset="-122"/>
              </a:rPr>
              <a:t>𝜋</a:t>
            </a:r>
            <a:r>
              <a:rPr lang="en-US" altLang="zh-CN" sz="2000" dirty="0">
                <a:solidFill>
                  <a:schemeClr val="accent1"/>
                </a:solidFill>
                <a:latin typeface="微软雅黑" panose="020B0503020204020204" pitchFamily="34" charset="-122"/>
                <a:ea typeface="微软雅黑" panose="020B0503020204020204" pitchFamily="34" charset="-122"/>
              </a:rPr>
              <a:t>], </a:t>
            </a:r>
            <a:r>
              <a:rPr lang="en-US" altLang="zh-CN" sz="2000" dirty="0" smtClean="0">
                <a:solidFill>
                  <a:schemeClr val="accent1"/>
                </a:solidFill>
                <a:latin typeface="微软雅黑" panose="020B0503020204020204" pitchFamily="34" charset="-122"/>
                <a:ea typeface="微软雅黑" panose="020B0503020204020204" pitchFamily="34" charset="-122"/>
              </a:rPr>
              <a:t>                   </a:t>
            </a:r>
            <a:endParaRPr lang="en-US" altLang="zh-CN" sz="2000" dirty="0">
              <a:solidFill>
                <a:srgbClr val="FF0000"/>
              </a:solidFill>
              <a:latin typeface="微软雅黑" panose="020B0503020204020204" pitchFamily="34" charset="-122"/>
              <a:ea typeface="微软雅黑" panose="020B0503020204020204" pitchFamily="34" charset="-122"/>
            </a:endParaRPr>
          </a:p>
        </p:txBody>
      </p:sp>
      <p:graphicFrame>
        <p:nvGraphicFramePr>
          <p:cNvPr id="13" name="Object 3"/>
          <p:cNvGraphicFramePr>
            <a:graphicFrameLocks noChangeAspect="1"/>
          </p:cNvGraphicFramePr>
          <p:nvPr>
            <p:extLst>
              <p:ext uri="{D42A27DB-BD31-4B8C-83A1-F6EECF244321}">
                <p14:modId xmlns:p14="http://schemas.microsoft.com/office/powerpoint/2010/main" val="210661986"/>
              </p:ext>
            </p:extLst>
          </p:nvPr>
        </p:nvGraphicFramePr>
        <p:xfrm>
          <a:off x="743471" y="5059387"/>
          <a:ext cx="2892425" cy="1177925"/>
        </p:xfrm>
        <a:graphic>
          <a:graphicData uri="http://schemas.openxmlformats.org/presentationml/2006/ole">
            <mc:AlternateContent xmlns:mc="http://schemas.openxmlformats.org/markup-compatibility/2006">
              <mc:Choice xmlns:v="urn:schemas-microsoft-com:vml" Requires="v">
                <p:oleObj spid="_x0000_s6558" name="Equation" r:id="rId9" imgW="1612800" imgH="660240" progId="Equation.DSMT4">
                  <p:embed/>
                </p:oleObj>
              </mc:Choice>
              <mc:Fallback>
                <p:oleObj name="Equation" r:id="rId9" imgW="1612800" imgH="660240" progId="Equation.DSMT4">
                  <p:embed/>
                  <p:pic>
                    <p:nvPicPr>
                      <p:cNvPr id="0" name=""/>
                      <p:cNvPicPr>
                        <a:picLocks noChangeAspect="1" noChangeArrowheads="1"/>
                      </p:cNvPicPr>
                      <p:nvPr/>
                    </p:nvPicPr>
                    <p:blipFill>
                      <a:blip r:embed="rId10"/>
                      <a:srcRect/>
                      <a:stretch>
                        <a:fillRect/>
                      </a:stretch>
                    </p:blipFill>
                    <p:spPr bwMode="auto">
                      <a:xfrm>
                        <a:off x="743471" y="5059387"/>
                        <a:ext cx="2892425" cy="1177925"/>
                      </a:xfrm>
                      <a:prstGeom prst="rect">
                        <a:avLst/>
                      </a:prstGeom>
                      <a:noFill/>
                      <a:ln>
                        <a:noFill/>
                      </a:ln>
                      <a:extLst/>
                    </p:spPr>
                  </p:pic>
                </p:oleObj>
              </mc:Fallback>
            </mc:AlternateContent>
          </a:graphicData>
        </a:graphic>
      </p:graphicFrame>
      <p:sp>
        <p:nvSpPr>
          <p:cNvPr id="5" name="矩形 4"/>
          <p:cNvSpPr/>
          <p:nvPr/>
        </p:nvSpPr>
        <p:spPr>
          <a:xfrm>
            <a:off x="611560" y="4233282"/>
            <a:ext cx="5112568" cy="707886"/>
          </a:xfrm>
          <a:prstGeom prst="rect">
            <a:avLst/>
          </a:prstGeom>
        </p:spPr>
        <p:txBody>
          <a:bodyPr wrap="square">
            <a:spAutoFit/>
          </a:bodyPr>
          <a:lstStyle/>
          <a:p>
            <a:r>
              <a:rPr lang="zh-CN" altLang="en-US" sz="2000" dirty="0">
                <a:solidFill>
                  <a:schemeClr val="accent1"/>
                </a:solidFill>
                <a:latin typeface="微软雅黑" panose="020B0503020204020204" pitchFamily="34" charset="-122"/>
                <a:ea typeface="微软雅黑" panose="020B0503020204020204" pitchFamily="34" charset="-122"/>
              </a:rPr>
              <a:t>每次</a:t>
            </a:r>
            <a:r>
              <a:rPr lang="zh-CN" altLang="en-US" sz="2000" dirty="0">
                <a:solidFill>
                  <a:srgbClr val="0000FF"/>
                </a:solidFill>
                <a:latin typeface="微软雅黑" panose="020B0503020204020204" pitchFamily="34" charset="-122"/>
                <a:ea typeface="微软雅黑" panose="020B0503020204020204" pitchFamily="34" charset="-122"/>
              </a:rPr>
              <a:t>投针试验</a:t>
            </a:r>
            <a:r>
              <a:rPr lang="zh-CN" altLang="en-US" sz="2000" dirty="0">
                <a:solidFill>
                  <a:schemeClr val="accent1"/>
                </a:solidFill>
                <a:latin typeface="微软雅黑" panose="020B0503020204020204" pitchFamily="34" charset="-122"/>
                <a:ea typeface="微软雅黑" panose="020B0503020204020204" pitchFamily="34" charset="-122"/>
              </a:rPr>
              <a:t>实际上变成从两个</a:t>
            </a:r>
            <a:r>
              <a:rPr lang="zh-CN" altLang="en-US" sz="2000" dirty="0">
                <a:solidFill>
                  <a:srgbClr val="0000FF"/>
                </a:solidFill>
                <a:latin typeface="微软雅黑" panose="020B0503020204020204" pitchFamily="34" charset="-122"/>
                <a:ea typeface="微软雅黑" panose="020B0503020204020204" pitchFamily="34" charset="-122"/>
              </a:rPr>
              <a:t>均匀分布</a:t>
            </a:r>
            <a:r>
              <a:rPr lang="zh-CN" altLang="en-US" sz="2000" dirty="0">
                <a:solidFill>
                  <a:schemeClr val="accent1"/>
                </a:solidFill>
                <a:latin typeface="微软雅黑" panose="020B0503020204020204" pitchFamily="34" charset="-122"/>
                <a:ea typeface="微软雅黑" panose="020B0503020204020204" pitchFamily="34" charset="-122"/>
              </a:rPr>
              <a:t>的随机变量中</a:t>
            </a:r>
            <a:r>
              <a:rPr lang="zh-CN" altLang="en-US" sz="2000" dirty="0">
                <a:solidFill>
                  <a:srgbClr val="0000FF"/>
                </a:solidFill>
                <a:latin typeface="微软雅黑" panose="020B0503020204020204" pitchFamily="34" charset="-122"/>
                <a:ea typeface="微软雅黑" panose="020B0503020204020204" pitchFamily="34" charset="-122"/>
              </a:rPr>
              <a:t>抽样</a:t>
            </a:r>
            <a:r>
              <a:rPr lang="zh-CN" altLang="en-US" sz="2000" dirty="0" smtClean="0">
                <a:solidFill>
                  <a:schemeClr val="accent1"/>
                </a:solidFill>
                <a:latin typeface="微软雅黑" panose="020B0503020204020204" pitchFamily="34" charset="-122"/>
                <a:ea typeface="微软雅黑" panose="020B0503020204020204" pitchFamily="34" charset="-122"/>
              </a:rPr>
              <a:t>，从而</a:t>
            </a:r>
            <a:r>
              <a:rPr lang="zh-CN" altLang="en-US" sz="2000" dirty="0">
                <a:solidFill>
                  <a:schemeClr val="accent1"/>
                </a:solidFill>
                <a:latin typeface="微软雅黑" panose="020B0503020204020204" pitchFamily="34" charset="-122"/>
                <a:ea typeface="微软雅黑" panose="020B0503020204020204" pitchFamily="34" charset="-122"/>
              </a:rPr>
              <a:t>针线相交的概率为</a:t>
            </a:r>
            <a:r>
              <a:rPr lang="en-US" altLang="zh-CN" sz="2000" dirty="0">
                <a:solidFill>
                  <a:schemeClr val="accent1"/>
                </a:solidFill>
                <a:latin typeface="微软雅黑" panose="020B0503020204020204" pitchFamily="34" charset="-122"/>
                <a:ea typeface="微软雅黑" panose="020B0503020204020204" pitchFamily="34" charset="-122"/>
              </a:rPr>
              <a:t>:</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15" name="矩形 14"/>
          <p:cNvSpPr/>
          <p:nvPr/>
        </p:nvSpPr>
        <p:spPr>
          <a:xfrm>
            <a:off x="7164288" y="5452482"/>
            <a:ext cx="2098784" cy="784830"/>
          </a:xfrm>
          <a:prstGeom prst="rect">
            <a:avLst/>
          </a:prstGeom>
        </p:spPr>
        <p:txBody>
          <a:bodyPr wrap="square">
            <a:spAutoFit/>
          </a:bodyPr>
          <a:lstStyle/>
          <a:p>
            <a:pPr>
              <a:lnSpc>
                <a:spcPct val="125000"/>
              </a:lnSpc>
              <a:spcBef>
                <a:spcPts val="0"/>
              </a:spcBef>
              <a:buFont typeface="Wingdings" panose="05000000000000000000" pitchFamily="2" charset="2"/>
              <a:buChar char="p"/>
            </a:pPr>
            <a:r>
              <a:rPr lang="zh-CN" altLang="en-US" dirty="0">
                <a:solidFill>
                  <a:srgbClr val="FF0000"/>
                </a:solidFill>
                <a:latin typeface="微软雅黑" panose="020B0503020204020204" pitchFamily="34" charset="-122"/>
              </a:rPr>
              <a:t>古典概率论</a:t>
            </a:r>
            <a:r>
              <a:rPr lang="zh-CN" altLang="en-US" dirty="0">
                <a:latin typeface="微软雅黑" panose="020B0503020204020204" pitchFamily="34" charset="-122"/>
              </a:rPr>
              <a:t>著名的</a:t>
            </a:r>
            <a:r>
              <a:rPr lang="zh-CN" altLang="en-US" dirty="0">
                <a:solidFill>
                  <a:srgbClr val="FF0000"/>
                </a:solidFill>
                <a:latin typeface="微软雅黑" panose="020B0503020204020204" pitchFamily="34" charset="-122"/>
              </a:rPr>
              <a:t>蒲丰氏问题！</a:t>
            </a:r>
            <a:endParaRPr lang="en-US" altLang="zh-CN" dirty="0">
              <a:solidFill>
                <a:srgbClr val="FF0000"/>
              </a:solidFill>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22" name="矩形 21"/>
              <p:cNvSpPr/>
              <p:nvPr/>
            </p:nvSpPr>
            <p:spPr>
              <a:xfrm>
                <a:off x="4163696" y="5229200"/>
                <a:ext cx="2428101" cy="1046697"/>
              </a:xfrm>
              <a:prstGeom prst="rect">
                <a:avLst/>
              </a:prstGeom>
              <a:ln>
                <a:solidFill>
                  <a:schemeClr val="bg1"/>
                </a:solidFill>
              </a:ln>
            </p:spPr>
            <p:txBody>
              <a:bodyPr wrap="none">
                <a:spAutoFit/>
              </a:bodyPr>
              <a:lstStyle/>
              <a:p>
                <a:pPr eaLnBrk="1" hangingPunct="1">
                  <a:lnSpc>
                    <a:spcPct val="125000"/>
                  </a:lnSpc>
                  <a:spcBef>
                    <a:spcPts val="0"/>
                  </a:spcBef>
                </a:pPr>
                <a14:m>
                  <m:oMathPara xmlns:m="http://schemas.openxmlformats.org/officeDocument/2006/math">
                    <m:oMathParaPr>
                      <m:jc m:val="centerGroup"/>
                    </m:oMathParaPr>
                    <m:oMath xmlns:m="http://schemas.openxmlformats.org/officeDocument/2006/math">
                      <m:r>
                        <a:rPr lang="el-GR" altLang="zh-CN" sz="2400" i="1" smtClean="0">
                          <a:solidFill>
                            <a:schemeClr val="accent1"/>
                          </a:solidFill>
                          <a:latin typeface="Cambria Math" panose="02040503050406030204" pitchFamily="18" charset="0"/>
                          <a:ea typeface="Cambria Math" panose="02040503050406030204" pitchFamily="18" charset="0"/>
                        </a:rPr>
                        <m:t>𝜋</m:t>
                      </m:r>
                      <m:r>
                        <a:rPr lang="en-US" altLang="zh-CN" sz="2400" i="1">
                          <a:solidFill>
                            <a:schemeClr val="accent1"/>
                          </a:solidFill>
                          <a:latin typeface="Cambria Math" panose="02040503050406030204" pitchFamily="18" charset="0"/>
                          <a:ea typeface="Cambria Math" panose="02040503050406030204" pitchFamily="18" charset="0"/>
                        </a:rPr>
                        <m:t>=</m:t>
                      </m:r>
                      <m:f>
                        <m:fPr>
                          <m:ctrlPr>
                            <a:rPr lang="el-GR"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2</m:t>
                          </m:r>
                          <m:r>
                            <a:rPr lang="en-US" altLang="zh-CN" sz="2400" i="1">
                              <a:solidFill>
                                <a:schemeClr val="accent1"/>
                              </a:solidFill>
                              <a:latin typeface="Cambria Math" panose="02040503050406030204" pitchFamily="18" charset="0"/>
                            </a:rPr>
                            <m:t>𝑙</m:t>
                          </m:r>
                        </m:num>
                        <m:den>
                          <m:r>
                            <a:rPr lang="en-US" altLang="zh-CN" sz="2400" i="1">
                              <a:solidFill>
                                <a:schemeClr val="accent1"/>
                              </a:solidFill>
                              <a:latin typeface="Cambria Math" panose="02040503050406030204" pitchFamily="18" charset="0"/>
                              <a:ea typeface="Cambria Math" panose="02040503050406030204" pitchFamily="18" charset="0"/>
                            </a:rPr>
                            <m:t>𝑎𝑝</m:t>
                          </m:r>
                        </m:den>
                      </m:f>
                      <m:r>
                        <a:rPr lang="en-US" altLang="zh-CN" sz="2400" i="1">
                          <a:solidFill>
                            <a:schemeClr val="accent1"/>
                          </a:solidFill>
                          <a:latin typeface="Cambria Math" panose="02040503050406030204" pitchFamily="18" charset="0"/>
                          <a:ea typeface="Cambria Math" panose="02040503050406030204" pitchFamily="18" charset="0"/>
                        </a:rPr>
                        <m:t>≈</m:t>
                      </m:r>
                      <m:f>
                        <m:fPr>
                          <m:ctrlPr>
                            <a:rPr lang="el-GR"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2</m:t>
                          </m:r>
                          <m:r>
                            <a:rPr lang="en-US" altLang="zh-CN" sz="2400" i="1">
                              <a:solidFill>
                                <a:schemeClr val="accent1"/>
                              </a:solidFill>
                              <a:latin typeface="Cambria Math" panose="02040503050406030204" pitchFamily="18" charset="0"/>
                            </a:rPr>
                            <m:t>𝑙</m:t>
                          </m:r>
                        </m:num>
                        <m:den>
                          <m:r>
                            <a:rPr lang="en-US" altLang="zh-CN" sz="2400" i="1">
                              <a:solidFill>
                                <a:schemeClr val="accent1"/>
                              </a:solidFill>
                              <a:latin typeface="Cambria Math" panose="02040503050406030204" pitchFamily="18" charset="0"/>
                              <a:ea typeface="Cambria Math" panose="02040503050406030204" pitchFamily="18" charset="0"/>
                            </a:rPr>
                            <m:t>𝑎</m:t>
                          </m:r>
                        </m:den>
                      </m:f>
                      <m:r>
                        <a:rPr lang="en-US" altLang="zh-CN" sz="2400" i="1">
                          <a:solidFill>
                            <a:schemeClr val="accent1"/>
                          </a:solidFill>
                          <a:latin typeface="Cambria Math" panose="02040503050406030204" pitchFamily="18" charset="0"/>
                          <a:ea typeface="Cambria Math" panose="02040503050406030204" pitchFamily="18" charset="0"/>
                        </a:rPr>
                        <m:t>(</m:t>
                      </m:r>
                      <m:f>
                        <m:fPr>
                          <m:ctrlPr>
                            <a:rPr lang="el-GR"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𝑁</m:t>
                          </m:r>
                        </m:num>
                        <m:den>
                          <m:r>
                            <a:rPr lang="en-US" altLang="zh-CN" sz="2400" i="1">
                              <a:solidFill>
                                <a:schemeClr val="accent1"/>
                              </a:solidFill>
                              <a:latin typeface="Cambria Math" panose="02040503050406030204" pitchFamily="18" charset="0"/>
                            </a:rPr>
                            <m:t>𝑛</m:t>
                          </m:r>
                        </m:den>
                      </m:f>
                      <m:r>
                        <a:rPr lang="en-US" altLang="zh-CN" sz="2400" i="1">
                          <a:solidFill>
                            <a:schemeClr val="accent1"/>
                          </a:solidFill>
                          <a:latin typeface="Cambria Math" panose="02040503050406030204" pitchFamily="18" charset="0"/>
                          <a:ea typeface="Cambria Math" panose="02040503050406030204" pitchFamily="18" charset="0"/>
                        </a:rPr>
                        <m:t>)</m:t>
                      </m:r>
                    </m:oMath>
                  </m:oMathPara>
                </a14:m>
                <a:endParaRPr lang="en-US" altLang="zh-CN" sz="2400" dirty="0">
                  <a:solidFill>
                    <a:schemeClr val="accent1"/>
                  </a:solidFill>
                  <a:latin typeface="微软雅黑" panose="020B0503020204020204" pitchFamily="34" charset="-122"/>
                </a:endParaRPr>
              </a:p>
            </p:txBody>
          </p:sp>
        </mc:Choice>
        <mc:Fallback xmlns="">
          <p:sp>
            <p:nvSpPr>
              <p:cNvPr id="22" name="矩形 21"/>
              <p:cNvSpPr>
                <a:spLocks noRot="1" noChangeAspect="1" noMove="1" noResize="1" noEditPoints="1" noAdjustHandles="1" noChangeArrowheads="1" noChangeShapeType="1" noTextEdit="1"/>
              </p:cNvSpPr>
              <p:nvPr/>
            </p:nvSpPr>
            <p:spPr>
              <a:xfrm>
                <a:off x="4163696" y="5229200"/>
                <a:ext cx="2428101" cy="1046697"/>
              </a:xfrm>
              <a:prstGeom prst="rect">
                <a:avLst/>
              </a:prstGeom>
              <a:blipFill rotWithShape="0">
                <a:blip r:embed="rId11"/>
                <a:stretch>
                  <a:fillRect/>
                </a:stretch>
              </a:blipFill>
              <a:ln>
                <a:solidFill>
                  <a:schemeClr val="bg1"/>
                </a:solidFill>
              </a:ln>
            </p:spPr>
            <p:txBody>
              <a:bodyPr/>
              <a:lstStyle/>
              <a:p>
                <a:r>
                  <a:rPr lang="zh-CN" altLang="en-US">
                    <a:noFill/>
                  </a:rPr>
                  <a:t> </a:t>
                </a:r>
              </a:p>
            </p:txBody>
          </p:sp>
        </mc:Fallback>
      </mc:AlternateContent>
      <p:sp>
        <p:nvSpPr>
          <p:cNvPr id="23" name="右箭头 22"/>
          <p:cNvSpPr/>
          <p:nvPr/>
        </p:nvSpPr>
        <p:spPr>
          <a:xfrm>
            <a:off x="3706832" y="5768049"/>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472100" y="2744839"/>
            <a:ext cx="1260140" cy="338554"/>
          </a:xfrm>
          <a:prstGeom prst="rect">
            <a:avLst/>
          </a:prstGeom>
        </p:spPr>
        <p:txBody>
          <a:bodyPr wrap="square">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1-</a:t>
            </a:r>
            <a:r>
              <a:rPr lang="zh-CN" altLang="en-US" sz="1600" dirty="0" smtClean="0">
                <a:solidFill>
                  <a:srgbClr val="FF0000"/>
                </a:solidFill>
                <a:latin typeface="微软雅黑" panose="020B0503020204020204" pitchFamily="34" charset="-122"/>
                <a:ea typeface="微软雅黑" panose="020B0503020204020204" pitchFamily="34" charset="-122"/>
              </a:rPr>
              <a:t>设定参数</a:t>
            </a:r>
            <a:endParaRPr lang="zh-CN" altLang="en-US" sz="1600" dirty="0"/>
          </a:p>
        </p:txBody>
      </p:sp>
      <p:sp>
        <p:nvSpPr>
          <p:cNvPr id="26" name="矩形 25"/>
          <p:cNvSpPr/>
          <p:nvPr/>
        </p:nvSpPr>
        <p:spPr>
          <a:xfrm>
            <a:off x="5472100" y="3306470"/>
            <a:ext cx="1260140" cy="338554"/>
          </a:xfrm>
          <a:prstGeom prst="rect">
            <a:avLst/>
          </a:prstGeom>
        </p:spPr>
        <p:txBody>
          <a:bodyPr wrap="square">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2-</a:t>
            </a:r>
            <a:r>
              <a:rPr lang="zh-CN" altLang="en-US" sz="1600" dirty="0" smtClean="0">
                <a:solidFill>
                  <a:srgbClr val="FF0000"/>
                </a:solidFill>
                <a:latin typeface="微软雅黑" panose="020B0503020204020204" pitchFamily="34" charset="-122"/>
                <a:ea typeface="微软雅黑" panose="020B0503020204020204" pitchFamily="34" charset="-122"/>
              </a:rPr>
              <a:t>分布确定</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27" name="矩形 26"/>
          <p:cNvSpPr/>
          <p:nvPr/>
        </p:nvSpPr>
        <p:spPr>
          <a:xfrm>
            <a:off x="5468492" y="3786630"/>
            <a:ext cx="1224136" cy="338554"/>
          </a:xfrm>
          <a:prstGeom prst="rect">
            <a:avLst/>
          </a:prstGeom>
        </p:spPr>
        <p:txBody>
          <a:bodyPr wrap="square">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3-</a:t>
            </a:r>
            <a:r>
              <a:rPr lang="zh-CN" altLang="en-US" sz="1600" dirty="0" smtClean="0">
                <a:solidFill>
                  <a:srgbClr val="FF0000"/>
                </a:solidFill>
                <a:latin typeface="微软雅黑" panose="020B0503020204020204" pitchFamily="34" charset="-122"/>
                <a:ea typeface="微软雅黑" panose="020B0503020204020204" pitchFamily="34" charset="-122"/>
              </a:rPr>
              <a:t>条件</a:t>
            </a:r>
            <a:r>
              <a:rPr lang="zh-CN" altLang="en-US" sz="1600" dirty="0">
                <a:solidFill>
                  <a:srgbClr val="FF0000"/>
                </a:solidFill>
                <a:latin typeface="微软雅黑" panose="020B0503020204020204" pitchFamily="34" charset="-122"/>
                <a:ea typeface="微软雅黑" panose="020B0503020204020204" pitchFamily="34" charset="-122"/>
              </a:rPr>
              <a:t>约束</a:t>
            </a:r>
            <a:endParaRPr lang="en-US" altLang="zh-CN" sz="1600" i="1" dirty="0">
              <a:solidFill>
                <a:srgbClr val="FF0000"/>
              </a:solidFill>
              <a:latin typeface="微软雅黑" panose="020B0503020204020204" pitchFamily="34" charset="-122"/>
              <a:ea typeface="微软雅黑" panose="020B0503020204020204" pitchFamily="34" charset="-122"/>
            </a:endParaRPr>
          </a:p>
        </p:txBody>
      </p:sp>
      <p:sp>
        <p:nvSpPr>
          <p:cNvPr id="28" name="矩形 27"/>
          <p:cNvSpPr/>
          <p:nvPr/>
        </p:nvSpPr>
        <p:spPr>
          <a:xfrm>
            <a:off x="5468492" y="4364805"/>
            <a:ext cx="1296144" cy="338554"/>
          </a:xfrm>
          <a:prstGeom prst="rect">
            <a:avLst/>
          </a:prstGeom>
        </p:spPr>
        <p:txBody>
          <a:bodyPr wrap="square">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4-</a:t>
            </a:r>
            <a:r>
              <a:rPr lang="zh-CN" altLang="en-US" sz="1600" dirty="0" smtClean="0">
                <a:solidFill>
                  <a:srgbClr val="FF0000"/>
                </a:solidFill>
                <a:latin typeface="微软雅黑" panose="020B0503020204020204" pitchFamily="34" charset="-122"/>
                <a:ea typeface="微软雅黑" panose="020B0503020204020204" pitchFamily="34" charset="-122"/>
              </a:rPr>
              <a:t>样本抽样</a:t>
            </a:r>
            <a:endParaRPr lang="en-US" altLang="zh-CN" sz="1600" i="1" dirty="0">
              <a:solidFill>
                <a:srgbClr val="FF0000"/>
              </a:solidFill>
              <a:latin typeface="微软雅黑" panose="020B0503020204020204" pitchFamily="34" charset="-122"/>
              <a:ea typeface="微软雅黑" panose="020B0503020204020204" pitchFamily="34" charset="-122"/>
            </a:endParaRPr>
          </a:p>
        </p:txBody>
      </p:sp>
      <p:sp>
        <p:nvSpPr>
          <p:cNvPr id="29" name="矩形 28"/>
          <p:cNvSpPr/>
          <p:nvPr/>
        </p:nvSpPr>
        <p:spPr>
          <a:xfrm>
            <a:off x="5468492" y="6043400"/>
            <a:ext cx="1296144" cy="338554"/>
          </a:xfrm>
          <a:prstGeom prst="rect">
            <a:avLst/>
          </a:prstGeom>
        </p:spPr>
        <p:txBody>
          <a:bodyPr wrap="square">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5-</a:t>
            </a:r>
            <a:r>
              <a:rPr lang="zh-CN" altLang="en-US" sz="1600" dirty="0" smtClean="0">
                <a:solidFill>
                  <a:srgbClr val="FF0000"/>
                </a:solidFill>
                <a:latin typeface="微软雅黑" panose="020B0503020204020204" pitchFamily="34" charset="-122"/>
                <a:ea typeface="微软雅黑" panose="020B0503020204020204" pitchFamily="34" charset="-122"/>
              </a:rPr>
              <a:t>求解结果</a:t>
            </a:r>
            <a:endParaRPr lang="en-US" altLang="zh-CN" sz="1600" i="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729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5" grpId="0"/>
      <p:bldP spid="15" grpId="0"/>
      <p:bldP spid="22" grpId="0" animBg="1"/>
      <p:bldP spid="23" grpId="0" animBg="1"/>
      <p:bldP spid="25" grpId="0"/>
      <p:bldP spid="26" grpId="0"/>
      <p:bldP spid="27" grpId="0"/>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7"/>
  <p:tag name="MH_SECTIONID" val="258,259,260,261,"/>
  <p:tag name="MH_JSON" val="{&quot;title&quot;:&quot;5pWw5a2m5bu65qih6KeG6aKR6LWE5rqQ6K++56iLLeWbvuiuuuaooeWeiw==&quot;,&quot;content&quot;:[],&quot;section&quot;:[{&quot;title&quot;:&quot;5Zu+6K6655qE5Z+65pys5qaC5b+15Y+K566X5rOV&quot;,&quot;text&quot;:[{&quot;textmain&quot;:&quot;5Z+65pys5qaC5b+1&quot;},{&quot;textmain&quot;:&quot;5pyA55+t6Lev5b6E566X5rOV&quot;},{&quot;textmain&quot;:&quot;5pyA5bCP55Sf5oiQ5qCR566X5rOV&quot;},{&quot;textmain&quot;:&quot;6YGN5Y6G566X5rOV&quot;}]},{&quot;title&quot;:&quot;5Zu+6K665bu65qih5oCd5oOz&quot;,&quot;text&quot;:[{&quot;textmain&quot;:&quot;4oCc5YWt5Lq655u46K+G4oCc6Zeu6aKY&quot;},{&quot;textmain&quot;:&quot;6L+H5rKz6Zeu6aKY&quot;},{&quot;textmain&quot;:&quot;6YCJ5Z2A6Zeu6aKY&quot;}]},{&quot;title&quot;:&quot;5bu65qih55yf6aKY5Lit55qE5Zu+6K665qih5Z6L&quot;,&quot;text&quot;:[{&quot;textmain&quot;:&quot;54G+5a6z5beh6KeG6Lev57q/6Zeu6aKY4oCU4oCUMTk5OOW5tELpopg=&quot;},{&quot;textmain&quot;:&quot;5LmY5YWs5Lqk55yL5aWl6L+Q4oCU4oCUMjAwN+W5tELpopg=&quot;},{&quot;textmain&quot;:&quot;5YW25a6D&quot;}]},{&quot;title&quot;:&quot;VGhhbmtzIQ==&quot;,&quot;text&quot;:[{&quot;textmain&quot;:&quot;&quot;}]}],&quot;status&quot;:1}"/>
</p:tagLst>
</file>

<file path=ppt/tags/tag10.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ENTRY"/>
  <p:tag name="ID" val="545290"/>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13.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14.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15.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16.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17.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18.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19.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2.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COVER"/>
  <p:tag name="ID" val="545290"/>
</p:tagLst>
</file>

<file path=ppt/tags/tag20.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21.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22.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23.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24.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25.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26.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27.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28.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29.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3.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CONTENTS"/>
  <p:tag name="ID" val="545290"/>
</p:tagLst>
</file>

<file path=ppt/tags/tag30.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31.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32.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33.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34.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35.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36.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37.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38.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39.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4.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41.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42.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43.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44.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45.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46.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47.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48.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49.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5.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ENTRY"/>
  <p:tag name="ID" val="545290"/>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51.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52.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53.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54.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55.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56.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57.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58.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59.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6.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3"/>
</p:tagLst>
</file>

<file path=ppt/tags/tag60.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61.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62.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63.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64.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65.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66.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67.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68.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69.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7.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ENTRY"/>
  <p:tag name="ID" val="545290"/>
  <p:tag name="MH_ORDER" val="3"/>
</p:tagLst>
</file>

<file path=ppt/tags/tag70.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71.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CONTENT"/>
  <p:tag name="ID" val="545290"/>
  <p:tag name="MH_ORDER" val="1"/>
  <p:tag name="MH_SECTIONID" val="259"/>
</p:tagLst>
</file>

<file path=ppt/tags/tag72.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73.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74.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75.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76.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77.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SECTION"/>
  <p:tag name="ID" val="545290"/>
</p:tagLst>
</file>

<file path=ppt/tags/tag78.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TITLE"/>
  <p:tag name="ID" val="545290"/>
</p:tagLst>
</file>

<file path=ppt/tags/tag79.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8.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OTHERS"/>
  <p:tag name="ID" val="545290"/>
</p:tagLst>
</file>

<file path=ppt/tags/tag81.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NUMBER"/>
  <p:tag name="ID" val="545290"/>
  <p:tag name="MH_ORDER" val="NUMBER"/>
</p:tagLst>
</file>

<file path=ppt/tags/tag82.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AUTOCOLOR" val="TRUE"/>
  <p:tag name="MH_TYPE" val="CONTENT"/>
  <p:tag name="ID" val="545290"/>
  <p:tag name="MH_ORDER" val="1"/>
  <p:tag name="MH_SECTIONID" val="261"/>
</p:tagLst>
</file>

<file path=ppt/tags/tag9.xml><?xml version="1.0" encoding="utf-8"?>
<p:tagLst xmlns:a="http://schemas.openxmlformats.org/drawingml/2006/main" xmlns:r="http://schemas.openxmlformats.org/officeDocument/2006/relationships" xmlns:p="http://schemas.openxmlformats.org/presentationml/2006/main">
  <p:tag name="MH" val="20151229151250"/>
  <p:tag name="MH_LIBRARY" val="CONTENTS"/>
  <p:tag name="MH_TYPE" val="ENTRY"/>
  <p:tag name="ID" val="545290"/>
  <p:tag name="MH_ORDER" val="2"/>
</p:tagLst>
</file>

<file path=ppt/theme/theme1.xml><?xml version="1.0" encoding="utf-8"?>
<a:theme xmlns:a="http://schemas.openxmlformats.org/drawingml/2006/main" name="A000120140530A34PPBG">
  <a:themeElements>
    <a:clrScheme name="自定义 1">
      <a:dk1>
        <a:srgbClr val="3D3F41"/>
      </a:dk1>
      <a:lt1>
        <a:srgbClr val="FFFFFF"/>
      </a:lt1>
      <a:dk2>
        <a:srgbClr val="3D3F41"/>
      </a:dk2>
      <a:lt2>
        <a:srgbClr val="FFFFFF"/>
      </a:lt2>
      <a:accent1>
        <a:srgbClr val="1E5BB4"/>
      </a:accent1>
      <a:accent2>
        <a:srgbClr val="2797B9"/>
      </a:accent2>
      <a:accent3>
        <a:srgbClr val="149E97"/>
      </a:accent3>
      <a:accent4>
        <a:srgbClr val="7C9D41"/>
      </a:accent4>
      <a:accent5>
        <a:srgbClr val="D37051"/>
      </a:accent5>
      <a:accent6>
        <a:srgbClr val="D2689D"/>
      </a:accent6>
      <a:hlink>
        <a:srgbClr val="FFC000"/>
      </a:hlink>
      <a:folHlink>
        <a:srgbClr val="AFB2B4"/>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A000120140530A34KPBG</Template>
  <TotalTime>2088</TotalTime>
  <Words>8154</Words>
  <Application>Microsoft Office PowerPoint</Application>
  <PresentationFormat>全屏显示(4:3)</PresentationFormat>
  <Paragraphs>1201</Paragraphs>
  <Slides>87</Slides>
  <Notes>23</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6</vt:i4>
      </vt:variant>
      <vt:variant>
        <vt:lpstr>幻灯片标题</vt:lpstr>
      </vt:variant>
      <vt:variant>
        <vt:i4>87</vt:i4>
      </vt:variant>
    </vt:vector>
  </HeadingPairs>
  <TitlesOfParts>
    <vt:vector size="114" baseType="lpstr">
      <vt:lpstr>17</vt:lpstr>
      <vt:lpstr>Math1</vt:lpstr>
      <vt:lpstr>黑体</vt:lpstr>
      <vt:lpstr>华文细黑</vt:lpstr>
      <vt:lpstr>楷体_GB2312</vt:lpstr>
      <vt:lpstr>隶书</vt:lpstr>
      <vt:lpstr>宋体</vt:lpstr>
      <vt:lpstr>微软雅黑</vt:lpstr>
      <vt:lpstr>幼圆</vt:lpstr>
      <vt:lpstr>Arial</vt:lpstr>
      <vt:lpstr>Arial Black</vt:lpstr>
      <vt:lpstr>Baskerville Old Face</vt:lpstr>
      <vt:lpstr>Calibri</vt:lpstr>
      <vt:lpstr>Cambria Math</vt:lpstr>
      <vt:lpstr>Comic Sans MS</vt:lpstr>
      <vt:lpstr>Courier New</vt:lpstr>
      <vt:lpstr>Symbol</vt:lpstr>
      <vt:lpstr>Tahoma</vt:lpstr>
      <vt:lpstr>Times New Roman</vt:lpstr>
      <vt:lpstr>Wingdings</vt:lpstr>
      <vt:lpstr>A000120140530A34PPBG</vt:lpstr>
      <vt:lpstr>Equation</vt:lpstr>
      <vt:lpstr>公式</vt:lpstr>
      <vt:lpstr>Microsoft 公式 3.0</vt:lpstr>
      <vt:lpstr>位图图像</vt:lpstr>
      <vt:lpstr>Clip</vt:lpstr>
      <vt:lpstr>MathType 6.0 Equation</vt:lpstr>
      <vt:lpstr>Monte-Carlo 方法介绍及其建模应用</vt:lpstr>
      <vt:lpstr>实习任务</vt:lpstr>
      <vt:lpstr>实习要求</vt:lpstr>
      <vt:lpstr>PowerPoint 演示文稿</vt:lpstr>
      <vt:lpstr>PowerPoint 演示文稿</vt:lpstr>
      <vt:lpstr>PowerPoint 演示文稿</vt:lpstr>
      <vt:lpstr>Monte Carlo的起源</vt:lpstr>
      <vt:lpstr>Monte Carlo的起源</vt:lpstr>
      <vt:lpstr>Monte Carlo方法的基本思想</vt:lpstr>
      <vt:lpstr>Monte Carlo方法的基本思想</vt:lpstr>
      <vt:lpstr>Monte Carlo模拟实现</vt:lpstr>
      <vt:lpstr>Monte Carlo模拟基本步骤</vt:lpstr>
      <vt:lpstr>PowerPoint 演示文稿</vt:lpstr>
      <vt:lpstr>蒙特卡罗模拟的理论基础</vt:lpstr>
      <vt:lpstr>蒙特卡罗模拟的误差分析</vt:lpstr>
      <vt:lpstr>蒙特卡罗方法优缺点及其适用范围</vt:lpstr>
      <vt:lpstr>Matlab 中的随机数生成函数</vt:lpstr>
      <vt:lpstr>一般分布随机数产生方法</vt:lpstr>
      <vt:lpstr>一般分布随机数产生方法</vt:lpstr>
      <vt:lpstr>离散型分布</vt:lpstr>
      <vt:lpstr>PowerPoint 演示文稿</vt:lpstr>
      <vt:lpstr>PowerPoint 演示文稿</vt:lpstr>
      <vt:lpstr>定积分的蒙特卡罗计算</vt:lpstr>
      <vt:lpstr>定积分的MC计算</vt:lpstr>
      <vt:lpstr>定积分的MC计算</vt:lpstr>
      <vt:lpstr>定积分的MC计算</vt:lpstr>
      <vt:lpstr>2010年A题 储油罐的变位识别与罐容表标定</vt:lpstr>
      <vt:lpstr>PowerPoint 演示文稿</vt:lpstr>
      <vt:lpstr>PowerPoint 演示文稿</vt:lpstr>
      <vt:lpstr>一种建立模型V (h,α,β) 的新方法</vt:lpstr>
      <vt:lpstr>PowerPoint 演示文稿</vt:lpstr>
      <vt:lpstr>PowerPoint 演示文稿</vt:lpstr>
      <vt:lpstr>PowerPoint 演示文稿</vt:lpstr>
      <vt:lpstr>PowerPoint 演示文稿</vt:lpstr>
      <vt:lpstr>非线性规划Monte-Carlo求解</vt:lpstr>
      <vt:lpstr>非线性规划Monte-Carlo求解</vt:lpstr>
      <vt:lpstr>非线性规划Monte-Carlo求解</vt:lpstr>
      <vt:lpstr>非线性规划Monte-Carlo求解</vt:lpstr>
      <vt:lpstr>PowerPoint 演示文稿</vt:lpstr>
      <vt:lpstr>系统的可靠性计算问题</vt:lpstr>
      <vt:lpstr>PowerPoint 演示文稿</vt:lpstr>
      <vt:lpstr>PowerPoint 演示文稿</vt:lpstr>
      <vt:lpstr>PowerPoint 演示文稿</vt:lpstr>
      <vt:lpstr>PowerPoint 演示文稿</vt:lpstr>
      <vt:lpstr>PowerPoint 演示文稿</vt:lpstr>
      <vt:lpstr>报童的诀窍</vt:lpstr>
      <vt:lpstr>报童的诀窍</vt:lpstr>
      <vt:lpstr>报童的诀窍</vt:lpstr>
      <vt:lpstr>报童的诀窍</vt:lpstr>
      <vt:lpstr>报童的诀窍</vt:lpstr>
      <vt:lpstr>PowerPoint 演示文稿</vt:lpstr>
      <vt:lpstr>坎雷渔业公司问题 </vt:lpstr>
      <vt:lpstr>坎雷渔业公司问题 </vt:lpstr>
      <vt:lpstr>坎雷渔业公司问题</vt:lpstr>
      <vt:lpstr>坎雷渔业公司问题 </vt:lpstr>
      <vt:lpstr>坎雷渔业公司问题 </vt:lpstr>
      <vt:lpstr>坎雷渔业公司问题 </vt:lpstr>
      <vt:lpstr>坎雷渔业公司问题 </vt:lpstr>
      <vt:lpstr>PowerPoint 演示文稿</vt:lpstr>
      <vt:lpstr>PowerPoint 演示文稿</vt:lpstr>
      <vt:lpstr>排队论</vt:lpstr>
      <vt:lpstr>排队模型的表示</vt:lpstr>
      <vt:lpstr>排队模型的表示</vt:lpstr>
      <vt:lpstr>排队系统的衡量指标</vt:lpstr>
      <vt:lpstr>PowerPoint 演示文稿</vt:lpstr>
      <vt:lpstr>排队系统的计算机模拟</vt:lpstr>
      <vt:lpstr>排队系统的计算机模拟</vt:lpstr>
      <vt:lpstr>排队系统的计算机模拟</vt:lpstr>
      <vt:lpstr>排队系统的计算机模拟</vt:lpstr>
      <vt:lpstr>PowerPoint 演示文稿</vt:lpstr>
      <vt:lpstr>2009-B 眼科病床安排应用</vt:lpstr>
      <vt:lpstr>2009-B 眼科病床安排应用</vt:lpstr>
      <vt:lpstr>2009-B 眼科病床安排应用</vt:lpstr>
      <vt:lpstr>2009-B 眼科病床安排应用</vt:lpstr>
      <vt:lpstr>2009-B 眼科病床安排应用</vt:lpstr>
      <vt:lpstr>2009-B 眼科病床安排应用</vt:lpstr>
      <vt:lpstr>2009-B 眼科病床安排应用</vt:lpstr>
      <vt:lpstr>2009-B 眼科病床安排应用</vt:lpstr>
      <vt:lpstr>2009-B 眼科病床安排应用</vt:lpstr>
      <vt:lpstr>2009-B 眼科病床安排应用</vt:lpstr>
      <vt:lpstr>2009-B 眼科病床安排应用</vt:lpstr>
      <vt:lpstr>2009-B 眼科病床安排应用</vt:lpstr>
      <vt:lpstr>2009-B 眼科病床安排应用</vt:lpstr>
      <vt:lpstr>2009-B 眼科病床安排应用</vt:lpstr>
      <vt:lpstr>2009-B 眼科病床安排应用</vt:lpstr>
      <vt:lpstr>参考资料</vt:lpstr>
      <vt:lpstr>Thanks！</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数学建模视频资源课程-图论模型</dc:title>
  <dc:creator>lenovo</dc:creator>
  <cp:lastModifiedBy>lenovo</cp:lastModifiedBy>
  <cp:revision>461</cp:revision>
  <dcterms:created xsi:type="dcterms:W3CDTF">2016-02-21T07:02:37Z</dcterms:created>
  <dcterms:modified xsi:type="dcterms:W3CDTF">2020-03-08T13:23:39Z</dcterms:modified>
</cp:coreProperties>
</file>