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9" r:id="rId5"/>
    <p:sldId id="263" r:id="rId6"/>
    <p:sldId id="258"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19"/>
  </p:normalViewPr>
  <p:slideViewPr>
    <p:cSldViewPr snapToGrid="0" snapToObjects="1">
      <p:cViewPr varScale="1">
        <p:scale>
          <a:sx n="116" d="100"/>
          <a:sy n="116" d="100"/>
        </p:scale>
        <p:origin x="4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C829D-329C-5F49-BDF3-530D19E18B6C}"/>
              </a:ext>
            </a:extLst>
          </p:cNvPr>
          <p:cNvSpPr>
            <a:spLocks noGrp="1"/>
          </p:cNvSpPr>
          <p:nvPr>
            <p:ph type="ctrTitle"/>
          </p:nvPr>
        </p:nvSpPr>
        <p:spPr/>
        <p:txBody>
          <a:bodyPr/>
          <a:lstStyle/>
          <a:p>
            <a:r>
              <a:rPr lang="en-US" dirty="0"/>
              <a:t>Crime and Unemployment	</a:t>
            </a:r>
          </a:p>
        </p:txBody>
      </p:sp>
      <p:sp>
        <p:nvSpPr>
          <p:cNvPr id="3" name="Subtitle 2">
            <a:extLst>
              <a:ext uri="{FF2B5EF4-FFF2-40B4-BE49-F238E27FC236}">
                <a16:creationId xmlns:a16="http://schemas.microsoft.com/office/drawing/2014/main" id="{7A08FDD0-67AB-1247-89B0-75C281D86EED}"/>
              </a:ext>
            </a:extLst>
          </p:cNvPr>
          <p:cNvSpPr>
            <a:spLocks noGrp="1"/>
          </p:cNvSpPr>
          <p:nvPr>
            <p:ph type="subTitle" idx="1"/>
          </p:nvPr>
        </p:nvSpPr>
        <p:spPr/>
        <p:txBody>
          <a:bodyPr/>
          <a:lstStyle/>
          <a:p>
            <a:r>
              <a:rPr lang="en-US" dirty="0"/>
              <a:t>How do they vary over the Past 10 years?</a:t>
            </a:r>
          </a:p>
          <a:p>
            <a:r>
              <a:rPr lang="en-US" dirty="0"/>
              <a:t>November 11, 2021</a:t>
            </a:r>
          </a:p>
          <a:p>
            <a:r>
              <a:rPr lang="en-US" dirty="0"/>
              <a:t>Jamie Mortensen, heather Leighton-Dick</a:t>
            </a:r>
          </a:p>
        </p:txBody>
      </p:sp>
    </p:spTree>
    <p:extLst>
      <p:ext uri="{BB962C8B-B14F-4D97-AF65-F5344CB8AC3E}">
        <p14:creationId xmlns:p14="http://schemas.microsoft.com/office/powerpoint/2010/main" val="1583607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9B9F0-20A8-484E-A25A-49B4EF839E21}"/>
              </a:ext>
            </a:extLst>
          </p:cNvPr>
          <p:cNvSpPr>
            <a:spLocks noGrp="1"/>
          </p:cNvSpPr>
          <p:nvPr>
            <p:ph type="title"/>
          </p:nvPr>
        </p:nvSpPr>
        <p:spPr/>
        <p:txBody>
          <a:bodyPr/>
          <a:lstStyle/>
          <a:p>
            <a:r>
              <a:rPr lang="en-US" dirty="0"/>
              <a:t>Introduction and definition of terms</a:t>
            </a:r>
          </a:p>
        </p:txBody>
      </p:sp>
      <p:sp>
        <p:nvSpPr>
          <p:cNvPr id="3" name="Content Placeholder 2">
            <a:extLst>
              <a:ext uri="{FF2B5EF4-FFF2-40B4-BE49-F238E27FC236}">
                <a16:creationId xmlns:a16="http://schemas.microsoft.com/office/drawing/2014/main" id="{A0EDD0F3-0F3F-5248-A108-03E6B04E45B1}"/>
              </a:ext>
            </a:extLst>
          </p:cNvPr>
          <p:cNvSpPr>
            <a:spLocks noGrp="1"/>
          </p:cNvSpPr>
          <p:nvPr>
            <p:ph idx="1"/>
          </p:nvPr>
        </p:nvSpPr>
        <p:spPr/>
        <p:txBody>
          <a:bodyPr>
            <a:normAutofit/>
          </a:bodyPr>
          <a:lstStyle/>
          <a:p>
            <a:endParaRPr lang="en-US" dirty="0"/>
          </a:p>
          <a:p>
            <a:r>
              <a:rPr lang="en-US" dirty="0"/>
              <a:t>We hypothesized that property crime counts might vary similarly to the unemployment rate in the United States</a:t>
            </a:r>
          </a:p>
          <a:p>
            <a:r>
              <a:rPr lang="en-US" dirty="0"/>
              <a:t>We extracted data from the FBI Crime Data Explorer API and the Bureau of Labor Statistics Public Data API</a:t>
            </a:r>
          </a:p>
          <a:p>
            <a:r>
              <a:rPr lang="en-US" dirty="0"/>
              <a:t>We collected statistics on national property crime counts with the unemployment rate and limited to a window of the past 10 years</a:t>
            </a:r>
          </a:p>
        </p:txBody>
      </p:sp>
    </p:spTree>
    <p:extLst>
      <p:ext uri="{BB962C8B-B14F-4D97-AF65-F5344CB8AC3E}">
        <p14:creationId xmlns:p14="http://schemas.microsoft.com/office/powerpoint/2010/main" val="215519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2C87C-C955-5243-9B45-67F6293F06DF}"/>
              </a:ext>
            </a:extLst>
          </p:cNvPr>
          <p:cNvSpPr>
            <a:spLocks noGrp="1"/>
          </p:cNvSpPr>
          <p:nvPr>
            <p:ph type="title"/>
          </p:nvPr>
        </p:nvSpPr>
        <p:spPr/>
        <p:txBody>
          <a:bodyPr/>
          <a:lstStyle/>
          <a:p>
            <a:r>
              <a:rPr lang="en-US" dirty="0"/>
              <a:t>Crime Definitions</a:t>
            </a:r>
          </a:p>
        </p:txBody>
      </p:sp>
      <p:sp>
        <p:nvSpPr>
          <p:cNvPr id="3" name="Content Placeholder 2">
            <a:extLst>
              <a:ext uri="{FF2B5EF4-FFF2-40B4-BE49-F238E27FC236}">
                <a16:creationId xmlns:a16="http://schemas.microsoft.com/office/drawing/2014/main" id="{B4BE1E40-9FB1-6D40-89D2-082D6D4624B8}"/>
              </a:ext>
            </a:extLst>
          </p:cNvPr>
          <p:cNvSpPr>
            <a:spLocks noGrp="1"/>
          </p:cNvSpPr>
          <p:nvPr>
            <p:ph idx="1"/>
          </p:nvPr>
        </p:nvSpPr>
        <p:spPr>
          <a:xfrm>
            <a:off x="1141412" y="1773716"/>
            <a:ext cx="9905999" cy="4263527"/>
          </a:xfrm>
        </p:spPr>
        <p:txBody>
          <a:bodyPr>
            <a:normAutofit fontScale="92500"/>
          </a:bodyPr>
          <a:lstStyle/>
          <a:p>
            <a:r>
              <a:rPr lang="en-US" dirty="0"/>
              <a:t>property crime: a category of crime, usually involving private property, that includes burglary, larceny, theft, motor vehicle theft, arson, shoplifting, and vandalism</a:t>
            </a:r>
          </a:p>
          <a:p>
            <a:r>
              <a:rPr lang="en-US" dirty="0"/>
              <a:t>burglary: entry into a building with the intent to commit a crime, most often theft, robbery, or murder</a:t>
            </a:r>
          </a:p>
          <a:p>
            <a:r>
              <a:rPr lang="en-US" dirty="0"/>
              <a:t>robbery: taking property unlawfully from a person or place by force or threat of force</a:t>
            </a:r>
          </a:p>
          <a:p>
            <a:r>
              <a:rPr lang="en-US" dirty="0"/>
              <a:t>larceny: the theft of physical items that are personal property, without threat of force (theft includes all variations on stealing property from another person or entity)</a:t>
            </a:r>
          </a:p>
          <a:p>
            <a:r>
              <a:rPr lang="en-US" dirty="0"/>
              <a:t>stolen property offense: actions taken with property known to be stolen</a:t>
            </a:r>
          </a:p>
        </p:txBody>
      </p:sp>
    </p:spTree>
    <p:extLst>
      <p:ext uri="{BB962C8B-B14F-4D97-AF65-F5344CB8AC3E}">
        <p14:creationId xmlns:p14="http://schemas.microsoft.com/office/powerpoint/2010/main" val="223173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D7D75-8EF4-7F43-9F5E-9E40CF74C202}"/>
              </a:ext>
            </a:extLst>
          </p:cNvPr>
          <p:cNvSpPr>
            <a:spLocks noGrp="1"/>
          </p:cNvSpPr>
          <p:nvPr>
            <p:ph type="title"/>
          </p:nvPr>
        </p:nvSpPr>
        <p:spPr>
          <a:xfrm>
            <a:off x="1141413" y="618518"/>
            <a:ext cx="9905998" cy="802658"/>
          </a:xfrm>
        </p:spPr>
        <p:txBody>
          <a:bodyPr/>
          <a:lstStyle/>
          <a:p>
            <a:r>
              <a:rPr lang="en-US" dirty="0"/>
              <a:t>Property crime Stats</a:t>
            </a:r>
          </a:p>
        </p:txBody>
      </p:sp>
      <p:pic>
        <p:nvPicPr>
          <p:cNvPr id="5" name="Picture 4" descr="Chart, line chart&#10;&#10;Description automatically generated">
            <a:extLst>
              <a:ext uri="{FF2B5EF4-FFF2-40B4-BE49-F238E27FC236}">
                <a16:creationId xmlns:a16="http://schemas.microsoft.com/office/drawing/2014/main" id="{6A4EB0D3-B867-4740-ABDD-7BE98BD4BF86}"/>
              </a:ext>
            </a:extLst>
          </p:cNvPr>
          <p:cNvPicPr>
            <a:picLocks noChangeAspect="1"/>
          </p:cNvPicPr>
          <p:nvPr/>
        </p:nvPicPr>
        <p:blipFill>
          <a:blip r:embed="rId2"/>
          <a:stretch>
            <a:fillRect/>
          </a:stretch>
        </p:blipFill>
        <p:spPr>
          <a:xfrm>
            <a:off x="989012" y="1522374"/>
            <a:ext cx="5105400" cy="3479800"/>
          </a:xfrm>
          <a:prstGeom prst="rect">
            <a:avLst/>
          </a:prstGeom>
        </p:spPr>
      </p:pic>
      <p:pic>
        <p:nvPicPr>
          <p:cNvPr id="9" name="Picture 8" descr="Chart, line chart&#10;&#10;Description automatically generated">
            <a:extLst>
              <a:ext uri="{FF2B5EF4-FFF2-40B4-BE49-F238E27FC236}">
                <a16:creationId xmlns:a16="http://schemas.microsoft.com/office/drawing/2014/main" id="{C34B478B-DA02-7648-82C3-E34553C94098}"/>
              </a:ext>
            </a:extLst>
          </p:cNvPr>
          <p:cNvPicPr>
            <a:picLocks noChangeAspect="1"/>
          </p:cNvPicPr>
          <p:nvPr/>
        </p:nvPicPr>
        <p:blipFill>
          <a:blip r:embed="rId3"/>
          <a:stretch>
            <a:fillRect/>
          </a:stretch>
        </p:blipFill>
        <p:spPr>
          <a:xfrm>
            <a:off x="6199742" y="1522374"/>
            <a:ext cx="5105400" cy="3479800"/>
          </a:xfrm>
          <a:prstGeom prst="rect">
            <a:avLst/>
          </a:prstGeom>
        </p:spPr>
      </p:pic>
    </p:spTree>
    <p:extLst>
      <p:ext uri="{BB962C8B-B14F-4D97-AF65-F5344CB8AC3E}">
        <p14:creationId xmlns:p14="http://schemas.microsoft.com/office/powerpoint/2010/main" val="143660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B4CB4-C42E-0F45-A3D6-F68155A6346A}"/>
              </a:ext>
            </a:extLst>
          </p:cNvPr>
          <p:cNvSpPr>
            <a:spLocks noGrp="1"/>
          </p:cNvSpPr>
          <p:nvPr>
            <p:ph type="title"/>
          </p:nvPr>
        </p:nvSpPr>
        <p:spPr/>
        <p:txBody>
          <a:bodyPr/>
          <a:lstStyle/>
          <a:p>
            <a:r>
              <a:rPr lang="en-US" dirty="0"/>
              <a:t>Property Crime Stats Cont.</a:t>
            </a:r>
          </a:p>
        </p:txBody>
      </p:sp>
      <p:pic>
        <p:nvPicPr>
          <p:cNvPr id="5" name="Picture 4" descr="Chart, line chart&#10;&#10;Description automatically generated">
            <a:extLst>
              <a:ext uri="{FF2B5EF4-FFF2-40B4-BE49-F238E27FC236}">
                <a16:creationId xmlns:a16="http://schemas.microsoft.com/office/drawing/2014/main" id="{DAD2030C-020A-3A47-ADAD-566123D6A08C}"/>
              </a:ext>
            </a:extLst>
          </p:cNvPr>
          <p:cNvPicPr>
            <a:picLocks noChangeAspect="1"/>
          </p:cNvPicPr>
          <p:nvPr/>
        </p:nvPicPr>
        <p:blipFill>
          <a:blip r:embed="rId2"/>
          <a:stretch>
            <a:fillRect/>
          </a:stretch>
        </p:blipFill>
        <p:spPr>
          <a:xfrm>
            <a:off x="877888" y="2097088"/>
            <a:ext cx="4864100" cy="3479800"/>
          </a:xfrm>
          <a:prstGeom prst="rect">
            <a:avLst/>
          </a:prstGeom>
        </p:spPr>
      </p:pic>
      <p:pic>
        <p:nvPicPr>
          <p:cNvPr id="7" name="Picture 6" descr="Chart, line chart&#10;&#10;Description automatically generated">
            <a:extLst>
              <a:ext uri="{FF2B5EF4-FFF2-40B4-BE49-F238E27FC236}">
                <a16:creationId xmlns:a16="http://schemas.microsoft.com/office/drawing/2014/main" id="{F86C4474-1F75-F246-9EB7-FD5FB982290F}"/>
              </a:ext>
            </a:extLst>
          </p:cNvPr>
          <p:cNvPicPr>
            <a:picLocks noChangeAspect="1"/>
          </p:cNvPicPr>
          <p:nvPr/>
        </p:nvPicPr>
        <p:blipFill>
          <a:blip r:embed="rId3"/>
          <a:stretch>
            <a:fillRect/>
          </a:stretch>
        </p:blipFill>
        <p:spPr>
          <a:xfrm>
            <a:off x="6005513" y="2097088"/>
            <a:ext cx="5029200" cy="3479800"/>
          </a:xfrm>
          <a:prstGeom prst="rect">
            <a:avLst/>
          </a:prstGeom>
        </p:spPr>
      </p:pic>
    </p:spTree>
    <p:extLst>
      <p:ext uri="{BB962C8B-B14F-4D97-AF65-F5344CB8AC3E}">
        <p14:creationId xmlns:p14="http://schemas.microsoft.com/office/powerpoint/2010/main" val="2810884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1C57B-75A0-9E43-A8A6-A8025154DFE8}"/>
              </a:ext>
            </a:extLst>
          </p:cNvPr>
          <p:cNvSpPr>
            <a:spLocks noGrp="1"/>
          </p:cNvSpPr>
          <p:nvPr>
            <p:ph type="title"/>
          </p:nvPr>
        </p:nvSpPr>
        <p:spPr>
          <a:xfrm>
            <a:off x="1141413" y="618518"/>
            <a:ext cx="4719560" cy="1478570"/>
          </a:xfrm>
        </p:spPr>
        <p:txBody>
          <a:bodyPr/>
          <a:lstStyle/>
          <a:p>
            <a:r>
              <a:rPr lang="en-US" dirty="0"/>
              <a:t>Unemployment rate</a:t>
            </a:r>
          </a:p>
        </p:txBody>
      </p:sp>
      <p:pic>
        <p:nvPicPr>
          <p:cNvPr id="8" name="Picture 7" descr="Chart, line chart&#10;&#10;Description automatically generated">
            <a:extLst>
              <a:ext uri="{FF2B5EF4-FFF2-40B4-BE49-F238E27FC236}">
                <a16:creationId xmlns:a16="http://schemas.microsoft.com/office/drawing/2014/main" id="{92805B07-41A3-4D4B-A635-248DB3064366}"/>
              </a:ext>
            </a:extLst>
          </p:cNvPr>
          <p:cNvPicPr>
            <a:picLocks noChangeAspect="1"/>
          </p:cNvPicPr>
          <p:nvPr/>
        </p:nvPicPr>
        <p:blipFill>
          <a:blip r:embed="rId2"/>
          <a:stretch>
            <a:fillRect/>
          </a:stretch>
        </p:blipFill>
        <p:spPr>
          <a:xfrm>
            <a:off x="6009089" y="1193035"/>
            <a:ext cx="4470400" cy="4648200"/>
          </a:xfrm>
          <a:prstGeom prst="rect">
            <a:avLst/>
          </a:prstGeom>
        </p:spPr>
      </p:pic>
    </p:spTree>
    <p:extLst>
      <p:ext uri="{BB962C8B-B14F-4D97-AF65-F5344CB8AC3E}">
        <p14:creationId xmlns:p14="http://schemas.microsoft.com/office/powerpoint/2010/main" val="898782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62339-A260-E74C-BC26-A65FCB3C73EB}"/>
              </a:ext>
            </a:extLst>
          </p:cNvPr>
          <p:cNvSpPr>
            <a:spLocks noGrp="1"/>
          </p:cNvSpPr>
          <p:nvPr>
            <p:ph type="title"/>
          </p:nvPr>
        </p:nvSpPr>
        <p:spPr/>
        <p:txBody>
          <a:bodyPr/>
          <a:lstStyle/>
          <a:p>
            <a:r>
              <a:rPr lang="en-US" dirty="0"/>
              <a:t>Comparisons</a:t>
            </a:r>
          </a:p>
        </p:txBody>
      </p:sp>
      <p:pic>
        <p:nvPicPr>
          <p:cNvPr id="6" name="Content Placeholder 5" descr="Chart, bar chart&#10;&#10;Description automatically generated">
            <a:extLst>
              <a:ext uri="{FF2B5EF4-FFF2-40B4-BE49-F238E27FC236}">
                <a16:creationId xmlns:a16="http://schemas.microsoft.com/office/drawing/2014/main" id="{FAA888CD-C1F7-AC46-BFE4-76FC0124A02E}"/>
              </a:ext>
            </a:extLst>
          </p:cNvPr>
          <p:cNvPicPr>
            <a:picLocks noGrp="1" noChangeAspect="1"/>
          </p:cNvPicPr>
          <p:nvPr>
            <p:ph idx="1"/>
          </p:nvPr>
        </p:nvPicPr>
        <p:blipFill>
          <a:blip r:embed="rId2"/>
          <a:stretch>
            <a:fillRect/>
          </a:stretch>
        </p:blipFill>
        <p:spPr>
          <a:xfrm>
            <a:off x="1307737" y="1683763"/>
            <a:ext cx="6086475" cy="4336219"/>
          </a:xfrm>
        </p:spPr>
      </p:pic>
    </p:spTree>
    <p:extLst>
      <p:ext uri="{BB962C8B-B14F-4D97-AF65-F5344CB8AC3E}">
        <p14:creationId xmlns:p14="http://schemas.microsoft.com/office/powerpoint/2010/main" val="4167977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B1616-EE42-1B4A-8FD1-F2C43FDECB0F}"/>
              </a:ext>
            </a:extLst>
          </p:cNvPr>
          <p:cNvSpPr>
            <a:spLocks noGrp="1"/>
          </p:cNvSpPr>
          <p:nvPr>
            <p:ph type="title"/>
          </p:nvPr>
        </p:nvSpPr>
        <p:spPr>
          <a:xfrm>
            <a:off x="1141413" y="618518"/>
            <a:ext cx="9905998" cy="813675"/>
          </a:xfrm>
        </p:spPr>
        <p:txBody>
          <a:bodyPr/>
          <a:lstStyle/>
          <a:p>
            <a:r>
              <a:rPr lang="en-US" dirty="0"/>
              <a:t>lessons learned</a:t>
            </a:r>
          </a:p>
        </p:txBody>
      </p:sp>
      <p:sp>
        <p:nvSpPr>
          <p:cNvPr id="3" name="Content Placeholder 2">
            <a:extLst>
              <a:ext uri="{FF2B5EF4-FFF2-40B4-BE49-F238E27FC236}">
                <a16:creationId xmlns:a16="http://schemas.microsoft.com/office/drawing/2014/main" id="{7B8403E9-7965-3346-ACB2-38CCF7A39B5C}"/>
              </a:ext>
            </a:extLst>
          </p:cNvPr>
          <p:cNvSpPr>
            <a:spLocks noGrp="1"/>
          </p:cNvSpPr>
          <p:nvPr>
            <p:ph idx="1"/>
          </p:nvPr>
        </p:nvSpPr>
        <p:spPr>
          <a:xfrm>
            <a:off x="1141412" y="1333042"/>
            <a:ext cx="9905999" cy="5133860"/>
          </a:xfrm>
        </p:spPr>
        <p:txBody>
          <a:bodyPr>
            <a:normAutofit/>
          </a:bodyPr>
          <a:lstStyle/>
          <a:p>
            <a:r>
              <a:rPr lang="en-US" dirty="0"/>
              <a:t>1) Be careful of data that isn't labeled clearly; for example, "value" in the unemployment data was extremely vague and required extra research.</a:t>
            </a:r>
          </a:p>
          <a:p>
            <a:r>
              <a:rPr lang="en-US" dirty="0"/>
              <a:t>2) It follows from the first point, but information literacy is important. It's not enough to be able to manipulate the data; we have to be able to figure out what data has been included and whether the labels are accurate (in the course of the project, some data were represented as is more usual in the statistics and economics fields as a way of abbreviating large numbers "normalized x100,000").</a:t>
            </a:r>
          </a:p>
          <a:p>
            <a:r>
              <a:rPr lang="en-US" dirty="0"/>
              <a:t>3) Sometimes data will be stored using unfamiliar python modules, like "</a:t>
            </a:r>
            <a:r>
              <a:rPr lang="en-US" dirty="0" err="1"/>
              <a:t>prettytable</a:t>
            </a:r>
            <a:r>
              <a:rPr lang="en-US" dirty="0"/>
              <a:t>," which needs to be downloaded in addition to the usual suspects.</a:t>
            </a:r>
          </a:p>
        </p:txBody>
      </p:sp>
    </p:spTree>
    <p:extLst>
      <p:ext uri="{BB962C8B-B14F-4D97-AF65-F5344CB8AC3E}">
        <p14:creationId xmlns:p14="http://schemas.microsoft.com/office/powerpoint/2010/main" val="6890916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167</TotalTime>
  <Words>347</Words>
  <Application>Microsoft Macintosh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Tw Cen MT</vt:lpstr>
      <vt:lpstr>Circuit</vt:lpstr>
      <vt:lpstr>Crime and Unemployment </vt:lpstr>
      <vt:lpstr>Introduction and definition of terms</vt:lpstr>
      <vt:lpstr>Crime Definitions</vt:lpstr>
      <vt:lpstr>Property crime Stats</vt:lpstr>
      <vt:lpstr>Property Crime Stats Cont.</vt:lpstr>
      <vt:lpstr>Unemployment rate</vt:lpstr>
      <vt:lpstr>Comparisons</vt:lpstr>
      <vt:lpstr>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and Unemployment </dc:title>
  <dc:creator>Heather Leighton-Dick</dc:creator>
  <cp:lastModifiedBy>Heather Leighton-Dick</cp:lastModifiedBy>
  <cp:revision>8</cp:revision>
  <dcterms:created xsi:type="dcterms:W3CDTF">2021-11-10T03:51:19Z</dcterms:created>
  <dcterms:modified xsi:type="dcterms:W3CDTF">2021-11-11T01:00:53Z</dcterms:modified>
</cp:coreProperties>
</file>