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4" r:id="rId3"/>
    <p:sldId id="259" r:id="rId4"/>
    <p:sldId id="319" r:id="rId5"/>
    <p:sldId id="322" r:id="rId6"/>
    <p:sldId id="323" r:id="rId7"/>
    <p:sldId id="324" r:id="rId8"/>
    <p:sldId id="326" r:id="rId9"/>
    <p:sldId id="311" r:id="rId10"/>
    <p:sldId id="32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8" autoAdjust="0"/>
    <p:restoredTop sz="75668" autoAdjust="0"/>
  </p:normalViewPr>
  <p:slideViewPr>
    <p:cSldViewPr snapToGrid="0">
      <p:cViewPr varScale="1">
        <p:scale>
          <a:sx n="69" d="100"/>
          <a:sy n="69" d="100"/>
        </p:scale>
        <p:origin x="90" y="3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4</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https://machinelearningmastery.com/how-to-improve-neural-network-stability-and-modeling-performance-with-data-scaling/</a:t>
            </a:r>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https://www.geeksforgeeks.org/clustering-in-machine-learning/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7</a:t>
            </a:fld>
            <a:endParaRPr lang="en-US"/>
          </a:p>
        </p:txBody>
      </p:sp>
    </p:spTree>
    <p:extLst>
      <p:ext uri="{BB962C8B-B14F-4D97-AF65-F5344CB8AC3E}">
        <p14:creationId xmlns:p14="http://schemas.microsoft.com/office/powerpoint/2010/main" val="178826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https://science.sciencemag.org/content/290/5500/2323/tab-figures-data</a:t>
            </a:r>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303468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1/26/2022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1/26/2022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19</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FC6-FAF8-484E-A545-CE1519D5899D}"/>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1CFB0D62-9255-4524-9905-E60AE27467AC}"/>
              </a:ext>
            </a:extLst>
          </p:cNvPr>
          <p:cNvSpPr>
            <a:spLocks noGrp="1"/>
          </p:cNvSpPr>
          <p:nvPr>
            <p:ph idx="1"/>
          </p:nvPr>
        </p:nvSpPr>
        <p:spPr/>
        <p:txBody>
          <a:bodyPr/>
          <a:lstStyle/>
          <a:p>
            <a:r>
              <a:rPr lang="en-US" dirty="0"/>
              <a:t>Goal is to reduce the dimensions in your dataset</a:t>
            </a:r>
          </a:p>
          <a:p>
            <a:r>
              <a:rPr lang="en-US" dirty="0"/>
              <a:t>Why? If we have a lot of dimensions the model is more complex, which increases the chance of overfitting</a:t>
            </a:r>
          </a:p>
          <a:p>
            <a:r>
              <a:rPr lang="en-US" dirty="0"/>
              <a:t>There are linear and non-linear ways of doing this depending on your data</a:t>
            </a:r>
          </a:p>
        </p:txBody>
      </p:sp>
      <p:pic>
        <p:nvPicPr>
          <p:cNvPr id="1026" name="Picture 2">
            <a:extLst>
              <a:ext uri="{FF2B5EF4-FFF2-40B4-BE49-F238E27FC236}">
                <a16:creationId xmlns:a16="http://schemas.microsoft.com/office/drawing/2014/main" id="{55554E0E-D7CE-45D8-BA0D-904EDBA3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768" y="3939489"/>
            <a:ext cx="6048375" cy="22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19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How does backpropagation work? Be as detailed as possible.</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do </a:t>
            </a:r>
            <a:r>
              <a:rPr lang="en-US"/>
              <a:t>you remember about PCA?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(15 mins)</a:t>
            </a:r>
          </a:p>
          <a:p>
            <a:r>
              <a:rPr lang="en-US" dirty="0"/>
              <a:t>Optimizing Neural Networks (15 mins)</a:t>
            </a:r>
          </a:p>
          <a:p>
            <a:r>
              <a:rPr lang="en-US" dirty="0"/>
              <a:t>Unsupervised Learning (30 mins)</a:t>
            </a:r>
          </a:p>
          <a:p>
            <a:r>
              <a:rPr lang="en-US" dirty="0"/>
              <a:t>Break (15 mins) </a:t>
            </a:r>
          </a:p>
          <a:p>
            <a:r>
              <a:rPr lang="en-US" dirty="0"/>
              <a:t>Unsupervised Learning (30 mins)</a:t>
            </a:r>
          </a:p>
          <a:p>
            <a:r>
              <a:rPr lang="en-US" dirty="0"/>
              <a:t>Group Exercise (60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What is a multilayer perceptron?</a:t>
            </a:r>
          </a:p>
          <a:p>
            <a:pPr marL="342900" indent="-342900">
              <a:buAutoNum type="arabicPeriod"/>
            </a:pPr>
            <a:r>
              <a:rPr lang="en-US" dirty="0"/>
              <a:t>Which approach to improving model stability was the most successful for the example in the reading? Why do you think that was?</a:t>
            </a:r>
          </a:p>
        </p:txBody>
      </p:sp>
    </p:spTree>
    <p:extLst>
      <p:ext uri="{BB962C8B-B14F-4D97-AF65-F5344CB8AC3E}">
        <p14:creationId xmlns:p14="http://schemas.microsoft.com/office/powerpoint/2010/main" val="414773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2FD-4558-48EA-B331-408528E67E3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41C3F58-80F2-44B7-854F-B157FB578598}"/>
              </a:ext>
            </a:extLst>
          </p:cNvPr>
          <p:cNvSpPr>
            <a:spLocks noGrp="1"/>
          </p:cNvSpPr>
          <p:nvPr>
            <p:ph idx="1"/>
          </p:nvPr>
        </p:nvSpPr>
        <p:spPr>
          <a:xfrm>
            <a:off x="1261872" y="1828800"/>
            <a:ext cx="8595360" cy="4545106"/>
          </a:xfrm>
        </p:spPr>
        <p:txBody>
          <a:bodyPr>
            <a:normAutofit fontScale="92500" lnSpcReduction="10000"/>
          </a:bodyPr>
          <a:lstStyle/>
          <a:p>
            <a:r>
              <a:rPr lang="en-US" dirty="0"/>
              <a:t>Goal: find patterns in unlabeled data</a:t>
            </a:r>
          </a:p>
          <a:p>
            <a:r>
              <a:rPr lang="en-US" dirty="0"/>
              <a:t>Two main approaches:</a:t>
            </a:r>
          </a:p>
          <a:p>
            <a:pPr lvl="1"/>
            <a:r>
              <a:rPr lang="en-US" dirty="0"/>
              <a:t>Clustering</a:t>
            </a:r>
          </a:p>
          <a:p>
            <a:pPr lvl="2"/>
            <a:r>
              <a:rPr lang="en-US" dirty="0"/>
              <a:t>K-means</a:t>
            </a:r>
          </a:p>
          <a:p>
            <a:pPr lvl="2"/>
            <a:r>
              <a:rPr lang="en-US" dirty="0"/>
              <a:t>Hierarchical</a:t>
            </a:r>
          </a:p>
          <a:p>
            <a:pPr lvl="2"/>
            <a:r>
              <a:rPr lang="en-US" dirty="0"/>
              <a:t>Also, grid-based and density based</a:t>
            </a:r>
          </a:p>
          <a:p>
            <a:pPr lvl="1"/>
            <a:r>
              <a:rPr lang="en-US" dirty="0"/>
              <a:t>Dimensionality Reduction</a:t>
            </a:r>
          </a:p>
          <a:p>
            <a:pPr lvl="2"/>
            <a:r>
              <a:rPr lang="en-US" dirty="0"/>
              <a:t>Linear</a:t>
            </a:r>
          </a:p>
          <a:p>
            <a:pPr lvl="3"/>
            <a:r>
              <a:rPr lang="en-US" dirty="0"/>
              <a:t>Principal component analysis (PCA)</a:t>
            </a:r>
          </a:p>
          <a:p>
            <a:pPr lvl="3"/>
            <a:r>
              <a:rPr lang="en-US" dirty="0"/>
              <a:t>SVD – sparse data</a:t>
            </a:r>
          </a:p>
          <a:p>
            <a:pPr lvl="3"/>
            <a:r>
              <a:rPr lang="en-US" dirty="0"/>
              <a:t>Linear discriminant …</a:t>
            </a:r>
          </a:p>
          <a:p>
            <a:pPr lvl="2"/>
            <a:r>
              <a:rPr lang="en-US" dirty="0"/>
              <a:t>Non-Linear</a:t>
            </a:r>
          </a:p>
          <a:p>
            <a:pPr lvl="3"/>
            <a:r>
              <a:rPr lang="en-US" dirty="0" err="1"/>
              <a:t>Isomap</a:t>
            </a:r>
            <a:r>
              <a:rPr lang="en-US" dirty="0"/>
              <a:t> embedding</a:t>
            </a:r>
          </a:p>
          <a:p>
            <a:pPr lvl="3"/>
            <a:r>
              <a:rPr lang="en-US" dirty="0"/>
              <a:t>…</a:t>
            </a:r>
          </a:p>
          <a:p>
            <a:r>
              <a:rPr lang="en-US" dirty="0"/>
              <a:t>Why do you think we bother with unsupervised learning instead of just labeling our data?</a:t>
            </a:r>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8397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2E5-4254-48C5-AAAF-1BFBC9F4B944}"/>
              </a:ext>
            </a:extLst>
          </p:cNvPr>
          <p:cNvSpPr>
            <a:spLocks noGrp="1"/>
          </p:cNvSpPr>
          <p:nvPr>
            <p:ph type="title"/>
          </p:nvPr>
        </p:nvSpPr>
        <p:spPr>
          <a:xfrm>
            <a:off x="643831" y="640080"/>
            <a:ext cx="3690425" cy="1325562"/>
          </a:xfrm>
        </p:spPr>
        <p:txBody>
          <a:bodyPr>
            <a:normAutofit/>
          </a:bodyPr>
          <a:lstStyle/>
          <a:p>
            <a:r>
              <a:rPr lang="en-US" sz="3200" dirty="0"/>
              <a:t>Clustering</a:t>
            </a:r>
          </a:p>
        </p:txBody>
      </p:sp>
      <p:sp>
        <p:nvSpPr>
          <p:cNvPr id="3" name="Content Placeholder 2">
            <a:extLst>
              <a:ext uri="{FF2B5EF4-FFF2-40B4-BE49-F238E27FC236}">
                <a16:creationId xmlns:a16="http://schemas.microsoft.com/office/drawing/2014/main" id="{21E1FDA5-FE1E-4E3E-B47A-35D679EBEE97}"/>
              </a:ext>
            </a:extLst>
          </p:cNvPr>
          <p:cNvSpPr>
            <a:spLocks noGrp="1"/>
          </p:cNvSpPr>
          <p:nvPr>
            <p:ph idx="1"/>
          </p:nvPr>
        </p:nvSpPr>
        <p:spPr>
          <a:xfrm>
            <a:off x="643831" y="1936955"/>
            <a:ext cx="3690425" cy="4243182"/>
          </a:xfrm>
        </p:spPr>
        <p:txBody>
          <a:bodyPr>
            <a:normAutofit/>
          </a:bodyPr>
          <a:lstStyle/>
          <a:p>
            <a:pPr marL="0" indent="0">
              <a:buNone/>
            </a:pPr>
            <a:r>
              <a:rPr lang="en-US" sz="1600" dirty="0"/>
              <a:t>Clustering is a process that looks to find inherent groupings in data.</a:t>
            </a:r>
          </a:p>
          <a:p>
            <a:pPr marL="0" indent="0">
              <a:buNone/>
            </a:pPr>
            <a:r>
              <a:rPr lang="en-US" sz="1600" b="1" dirty="0"/>
              <a:t>K-means</a:t>
            </a:r>
            <a:r>
              <a:rPr lang="en-US" sz="1600" dirty="0"/>
              <a:t> first randomly assigns a mean value for each of the K clusters. Then, all the values are assigned to the closest mean. Finally, the means of those clusters are recalculated based on the actual values, and the process repeats until this mean is closest to the mean of the values in the cluster.</a:t>
            </a:r>
          </a:p>
          <a:p>
            <a:pPr marL="0" indent="0">
              <a:buNone/>
            </a:pPr>
            <a:r>
              <a:rPr lang="en-US" sz="1600" dirty="0"/>
              <a:t>Hierarchical clustering takes a tree-based structure and groups data together based on proximity into repeatedly smaller groups.</a:t>
            </a:r>
          </a:p>
        </p:txBody>
      </p:sp>
      <p:pic>
        <p:nvPicPr>
          <p:cNvPr id="2050" name="Picture 2">
            <a:extLst>
              <a:ext uri="{FF2B5EF4-FFF2-40B4-BE49-F238E27FC236}">
                <a16:creationId xmlns:a16="http://schemas.microsoft.com/office/drawing/2014/main" id="{E61322F0-B6DA-4CE1-9D4D-714B4B805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18096"/>
            <a:ext cx="6155736"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2FC-F926-4EC0-97A8-57C53AFCFCDD}"/>
              </a:ext>
            </a:extLst>
          </p:cNvPr>
          <p:cNvSpPr>
            <a:spLocks noGrp="1"/>
          </p:cNvSpPr>
          <p:nvPr>
            <p:ph type="title"/>
          </p:nvPr>
        </p:nvSpPr>
        <p:spPr/>
        <p:txBody>
          <a:bodyPr/>
          <a:lstStyle/>
          <a:p>
            <a:r>
              <a:rPr lang="en-US" dirty="0"/>
              <a:t>Finding Ideal Number of Clusters</a:t>
            </a:r>
          </a:p>
        </p:txBody>
      </p:sp>
      <p:sp>
        <p:nvSpPr>
          <p:cNvPr id="4" name="Text Placeholder 3">
            <a:extLst>
              <a:ext uri="{FF2B5EF4-FFF2-40B4-BE49-F238E27FC236}">
                <a16:creationId xmlns:a16="http://schemas.microsoft.com/office/drawing/2014/main" id="{28C6D1C1-820F-4E0F-AF73-F68D2C5558AF}"/>
              </a:ext>
            </a:extLst>
          </p:cNvPr>
          <p:cNvSpPr>
            <a:spLocks noGrp="1"/>
          </p:cNvSpPr>
          <p:nvPr>
            <p:ph type="body" idx="1"/>
          </p:nvPr>
        </p:nvSpPr>
        <p:spPr/>
        <p:txBody>
          <a:bodyPr/>
          <a:lstStyle/>
          <a:p>
            <a:r>
              <a:rPr lang="en-US" dirty="0"/>
              <a:t>Partitioning (K-Means)</a:t>
            </a:r>
          </a:p>
        </p:txBody>
      </p:sp>
      <p:sp>
        <p:nvSpPr>
          <p:cNvPr id="3" name="Content Placeholder 2">
            <a:extLst>
              <a:ext uri="{FF2B5EF4-FFF2-40B4-BE49-F238E27FC236}">
                <a16:creationId xmlns:a16="http://schemas.microsoft.com/office/drawing/2014/main" id="{85BCECAE-3162-4683-8C4D-C013CEB26369}"/>
              </a:ext>
            </a:extLst>
          </p:cNvPr>
          <p:cNvSpPr>
            <a:spLocks noGrp="1"/>
          </p:cNvSpPr>
          <p:nvPr>
            <p:ph sz="half" idx="2"/>
          </p:nvPr>
        </p:nvSpPr>
        <p:spPr/>
        <p:txBody>
          <a:bodyPr/>
          <a:lstStyle/>
          <a:p>
            <a:r>
              <a:rPr lang="en-US" dirty="0"/>
              <a:t>Measure of inertia</a:t>
            </a:r>
          </a:p>
          <a:p>
            <a:r>
              <a:rPr lang="en-US" dirty="0"/>
              <a:t>Elbow Method – curve of within-cluster sum of squares (WSS)</a:t>
            </a:r>
          </a:p>
          <a:p>
            <a:r>
              <a:rPr lang="en-US" dirty="0"/>
              <a:t>Gap Method – Tries to maximize intra-cluster range</a:t>
            </a:r>
          </a:p>
          <a:p>
            <a:r>
              <a:rPr lang="en-US" dirty="0"/>
              <a:t>Average Silhouette Method – determines how well each value fits in each cluster</a:t>
            </a:r>
          </a:p>
        </p:txBody>
      </p:sp>
      <p:sp>
        <p:nvSpPr>
          <p:cNvPr id="6" name="Text Placeholder 5">
            <a:extLst>
              <a:ext uri="{FF2B5EF4-FFF2-40B4-BE49-F238E27FC236}">
                <a16:creationId xmlns:a16="http://schemas.microsoft.com/office/drawing/2014/main" id="{376EE042-A1D5-41EE-807D-CD13E2683331}"/>
              </a:ext>
            </a:extLst>
          </p:cNvPr>
          <p:cNvSpPr>
            <a:spLocks noGrp="1"/>
          </p:cNvSpPr>
          <p:nvPr>
            <p:ph type="body" sz="quarter" idx="13"/>
          </p:nvPr>
        </p:nvSpPr>
        <p:spPr/>
        <p:txBody>
          <a:bodyPr/>
          <a:lstStyle/>
          <a:p>
            <a:r>
              <a:rPr lang="en-US" dirty="0"/>
              <a:t>Hierarchical</a:t>
            </a:r>
          </a:p>
        </p:txBody>
      </p:sp>
      <p:sp>
        <p:nvSpPr>
          <p:cNvPr id="5" name="Content Placeholder 4">
            <a:extLst>
              <a:ext uri="{FF2B5EF4-FFF2-40B4-BE49-F238E27FC236}">
                <a16:creationId xmlns:a16="http://schemas.microsoft.com/office/drawing/2014/main" id="{31EAA6E8-E614-4BF9-A1CB-DCE4584B3447}"/>
              </a:ext>
            </a:extLst>
          </p:cNvPr>
          <p:cNvSpPr>
            <a:spLocks noGrp="1"/>
          </p:cNvSpPr>
          <p:nvPr>
            <p:ph sz="quarter" idx="4"/>
          </p:nvPr>
        </p:nvSpPr>
        <p:spPr>
          <a:xfrm>
            <a:off x="6126480" y="2507550"/>
            <a:ext cx="4480560" cy="1795509"/>
          </a:xfrm>
        </p:spPr>
        <p:txBody>
          <a:bodyPr/>
          <a:lstStyle/>
          <a:p>
            <a:r>
              <a:rPr lang="en-US" dirty="0"/>
              <a:t>Find Maximum distance in dendrogram</a:t>
            </a:r>
          </a:p>
          <a:p>
            <a:pPr lvl="1"/>
            <a:r>
              <a:rPr lang="en-US" dirty="0"/>
              <a:t>This represents the maximum distance (y axis) between clusters</a:t>
            </a:r>
          </a:p>
          <a:p>
            <a:pPr lvl="1"/>
            <a:r>
              <a:rPr lang="en-US" dirty="0"/>
              <a:t>Number of clusters is number of clusters intersected at max distance.</a:t>
            </a:r>
          </a:p>
        </p:txBody>
      </p:sp>
      <p:pic>
        <p:nvPicPr>
          <p:cNvPr id="1026" name="Picture 2" descr="dendrogram">
            <a:extLst>
              <a:ext uri="{FF2B5EF4-FFF2-40B4-BE49-F238E27FC236}">
                <a16:creationId xmlns:a16="http://schemas.microsoft.com/office/drawing/2014/main" id="{68B2D852-8D4D-45A3-BFF1-BB7D3202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285" y="4518789"/>
            <a:ext cx="3100949" cy="21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E4A2C1-0625-4AB3-A8E5-4BE43676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7" y="2526991"/>
            <a:ext cx="4962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27163</TotalTime>
  <Words>449</Words>
  <Application>Microsoft Office PowerPoint</Application>
  <PresentationFormat>Widescreen</PresentationFormat>
  <Paragraphs>75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Slack-Lato</vt:lpstr>
      <vt:lpstr>Wingdings 2</vt:lpstr>
      <vt:lpstr>View</vt:lpstr>
      <vt:lpstr>Week 19</vt:lpstr>
      <vt:lpstr>Warm-up (10 minutes)</vt:lpstr>
      <vt:lpstr>Today's Activities</vt:lpstr>
      <vt:lpstr>Review Homework</vt:lpstr>
      <vt:lpstr>Questions from Reading</vt:lpstr>
      <vt:lpstr>Unsupervised Learning</vt:lpstr>
      <vt:lpstr>Clustering</vt:lpstr>
      <vt:lpstr>Finding Ideal Number of Clusters</vt:lpstr>
      <vt:lpstr>Break (15 Minutes)</vt:lpstr>
      <vt:lpstr>Dimensionality Reduction</vt:lpstr>
      <vt:lpstr>Week 19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775</cp:revision>
  <dcterms:created xsi:type="dcterms:W3CDTF">2020-08-22T14:57:00Z</dcterms:created>
  <dcterms:modified xsi:type="dcterms:W3CDTF">2022-01-27T02:07:43Z</dcterms:modified>
</cp:coreProperties>
</file>