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74" r:id="rId3"/>
    <p:sldId id="259" r:id="rId4"/>
    <p:sldId id="320" r:id="rId5"/>
    <p:sldId id="316" r:id="rId6"/>
    <p:sldId id="312" r:id="rId7"/>
    <p:sldId id="317" r:id="rId8"/>
    <p:sldId id="318" r:id="rId9"/>
    <p:sldId id="313" r:id="rId10"/>
    <p:sldId id="314" r:id="rId11"/>
    <p:sldId id="322" r:id="rId12"/>
    <p:sldId id="285" r:id="rId13"/>
    <p:sldId id="321" r:id="rId14"/>
    <p:sldId id="31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77" d="100"/>
          <a:sy n="77" d="100"/>
        </p:scale>
        <p:origin x="102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980C82-6404-4EED-A730-A8A020D36DE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F8447DD-1A24-4039-9E96-141F45DC70EA}">
      <dgm:prSet/>
      <dgm:spPr/>
      <dgm:t>
        <a:bodyPr/>
        <a:lstStyle/>
        <a:p>
          <a:r>
            <a:rPr lang="en-US" baseline="0"/>
            <a:t>Recursion = when a function calls itself</a:t>
          </a:r>
          <a:endParaRPr lang="en-US"/>
        </a:p>
      </dgm:t>
    </dgm:pt>
    <dgm:pt modelId="{6109331B-3568-4612-AF8D-DA6CAB52CECE}" type="parTrans" cxnId="{A8D3E744-7506-4A65-A692-2CA9C7FD9C48}">
      <dgm:prSet/>
      <dgm:spPr/>
      <dgm:t>
        <a:bodyPr/>
        <a:lstStyle/>
        <a:p>
          <a:endParaRPr lang="en-US"/>
        </a:p>
      </dgm:t>
    </dgm:pt>
    <dgm:pt modelId="{0C43CDAF-7A4A-4EC1-BD5E-5FD785CC6918}" type="sibTrans" cxnId="{A8D3E744-7506-4A65-A692-2CA9C7FD9C48}">
      <dgm:prSet/>
      <dgm:spPr/>
      <dgm:t>
        <a:bodyPr/>
        <a:lstStyle/>
        <a:p>
          <a:endParaRPr lang="en-US"/>
        </a:p>
      </dgm:t>
    </dgm:pt>
    <dgm:pt modelId="{840A2A6C-5DEE-4FF4-9751-59DB3D8D1DDB}">
      <dgm:prSet/>
      <dgm:spPr/>
      <dgm:t>
        <a:bodyPr/>
        <a:lstStyle/>
        <a:p>
          <a:r>
            <a:rPr lang="en-US" baseline="0" dirty="0"/>
            <a:t>Recursion is regularly asked about in entry-level data scientist and data engineer interviews.</a:t>
          </a:r>
          <a:endParaRPr lang="en-US" dirty="0"/>
        </a:p>
      </dgm:t>
    </dgm:pt>
    <dgm:pt modelId="{002AE5FD-04F8-43B8-9E27-AD6D9A46CCB6}" type="parTrans" cxnId="{7B735740-64D3-4D80-9C4B-9AB0594AB78E}">
      <dgm:prSet/>
      <dgm:spPr/>
      <dgm:t>
        <a:bodyPr/>
        <a:lstStyle/>
        <a:p>
          <a:endParaRPr lang="en-US"/>
        </a:p>
      </dgm:t>
    </dgm:pt>
    <dgm:pt modelId="{87CB349E-04D0-4FE4-A139-7B9101244006}" type="sibTrans" cxnId="{7B735740-64D3-4D80-9C4B-9AB0594AB78E}">
      <dgm:prSet/>
      <dgm:spPr/>
      <dgm:t>
        <a:bodyPr/>
        <a:lstStyle/>
        <a:p>
          <a:endParaRPr lang="en-US"/>
        </a:p>
      </dgm:t>
    </dgm:pt>
    <dgm:pt modelId="{9032BB34-9CF5-467F-AB0F-1039C732937D}">
      <dgm:prSet/>
      <dgm:spPr/>
      <dgm:t>
        <a:bodyPr/>
        <a:lstStyle/>
        <a:p>
          <a:r>
            <a:rPr lang="en-US" baseline="0" dirty="0"/>
            <a:t>It is possible to write a function that never terminates, so be careful! </a:t>
          </a:r>
          <a:endParaRPr lang="en-US" dirty="0"/>
        </a:p>
      </dgm:t>
    </dgm:pt>
    <dgm:pt modelId="{2DCA5199-5EF6-4635-95DB-9A284A656585}" type="parTrans" cxnId="{40B9C134-035D-44D8-8F75-765B300BE0D2}">
      <dgm:prSet/>
      <dgm:spPr/>
      <dgm:t>
        <a:bodyPr/>
        <a:lstStyle/>
        <a:p>
          <a:endParaRPr lang="en-US"/>
        </a:p>
      </dgm:t>
    </dgm:pt>
    <dgm:pt modelId="{1370CF96-980A-4529-BF40-FFD7784DB9DD}" type="sibTrans" cxnId="{40B9C134-035D-44D8-8F75-765B300BE0D2}">
      <dgm:prSet/>
      <dgm:spPr/>
      <dgm:t>
        <a:bodyPr/>
        <a:lstStyle/>
        <a:p>
          <a:endParaRPr lang="en-US"/>
        </a:p>
      </dgm:t>
    </dgm:pt>
    <dgm:pt modelId="{3BAA7EB8-6632-4824-8BA1-9B2A0A1DDC10}">
      <dgm:prSet/>
      <dgm:spPr/>
      <dgm:t>
        <a:bodyPr/>
        <a:lstStyle/>
        <a:p>
          <a:r>
            <a:rPr lang="en-US" baseline="0" dirty="0"/>
            <a:t>You will get memory issues (stack overflows) if you mess it up, which you will. It uses a ton of memory to do recursion in general in imperative languages.</a:t>
          </a:r>
          <a:endParaRPr lang="en-US" dirty="0"/>
        </a:p>
      </dgm:t>
    </dgm:pt>
    <dgm:pt modelId="{9A48B82D-35AF-445D-97E1-6E55C83A2747}" type="parTrans" cxnId="{C372351C-FFE6-4EA2-9362-D0D4F30D237E}">
      <dgm:prSet/>
      <dgm:spPr/>
      <dgm:t>
        <a:bodyPr/>
        <a:lstStyle/>
        <a:p>
          <a:endParaRPr lang="en-US"/>
        </a:p>
      </dgm:t>
    </dgm:pt>
    <dgm:pt modelId="{47A8839F-2324-4C71-88E2-92F6AC9C8476}" type="sibTrans" cxnId="{C372351C-FFE6-4EA2-9362-D0D4F30D237E}">
      <dgm:prSet/>
      <dgm:spPr/>
      <dgm:t>
        <a:bodyPr/>
        <a:lstStyle/>
        <a:p>
          <a:endParaRPr lang="en-US"/>
        </a:p>
      </dgm:t>
    </dgm:pt>
    <dgm:pt modelId="{C2D05373-826F-4D12-9E2A-DB6EDA6BE777}" type="pres">
      <dgm:prSet presAssocID="{25980C82-6404-4EED-A730-A8A020D36DEF}" presName="linear" presStyleCnt="0">
        <dgm:presLayoutVars>
          <dgm:animLvl val="lvl"/>
          <dgm:resizeHandles val="exact"/>
        </dgm:presLayoutVars>
      </dgm:prSet>
      <dgm:spPr/>
    </dgm:pt>
    <dgm:pt modelId="{9DA530E5-83EA-416F-935A-FBF049CBDB26}" type="pres">
      <dgm:prSet presAssocID="{AF8447DD-1A24-4039-9E96-141F45DC70E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7473A62-7057-4929-8EBE-278F851B8FAC}" type="pres">
      <dgm:prSet presAssocID="{0C43CDAF-7A4A-4EC1-BD5E-5FD785CC6918}" presName="spacer" presStyleCnt="0"/>
      <dgm:spPr/>
    </dgm:pt>
    <dgm:pt modelId="{6DE8BC7C-15FB-4DA5-8D03-5FACFE1654BA}" type="pres">
      <dgm:prSet presAssocID="{840A2A6C-5DEE-4FF4-9751-59DB3D8D1DD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4632C48-5D93-454B-8297-F323A1E78EE2}" type="pres">
      <dgm:prSet presAssocID="{87CB349E-04D0-4FE4-A139-7B9101244006}" presName="spacer" presStyleCnt="0"/>
      <dgm:spPr/>
    </dgm:pt>
    <dgm:pt modelId="{785577CE-54BE-426F-9550-A87683E18393}" type="pres">
      <dgm:prSet presAssocID="{9032BB34-9CF5-467F-AB0F-1039C732937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274C375-2C7C-4DF7-AE13-773A71D5C2DB}" type="pres">
      <dgm:prSet presAssocID="{1370CF96-980A-4529-BF40-FFD7784DB9DD}" presName="spacer" presStyleCnt="0"/>
      <dgm:spPr/>
    </dgm:pt>
    <dgm:pt modelId="{7347C563-E194-47DD-B9A4-30EC4A4BBC78}" type="pres">
      <dgm:prSet presAssocID="{3BAA7EB8-6632-4824-8BA1-9B2A0A1DDC1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2FC1200-40D6-4E03-A668-FD9F5B05E30A}" type="presOf" srcId="{AF8447DD-1A24-4039-9E96-141F45DC70EA}" destId="{9DA530E5-83EA-416F-935A-FBF049CBDB26}" srcOrd="0" destOrd="0" presId="urn:microsoft.com/office/officeart/2005/8/layout/vList2"/>
    <dgm:cxn modelId="{C372351C-FFE6-4EA2-9362-D0D4F30D237E}" srcId="{25980C82-6404-4EED-A730-A8A020D36DEF}" destId="{3BAA7EB8-6632-4824-8BA1-9B2A0A1DDC10}" srcOrd="3" destOrd="0" parTransId="{9A48B82D-35AF-445D-97E1-6E55C83A2747}" sibTransId="{47A8839F-2324-4C71-88E2-92F6AC9C8476}"/>
    <dgm:cxn modelId="{40B9C134-035D-44D8-8F75-765B300BE0D2}" srcId="{25980C82-6404-4EED-A730-A8A020D36DEF}" destId="{9032BB34-9CF5-467F-AB0F-1039C732937D}" srcOrd="2" destOrd="0" parTransId="{2DCA5199-5EF6-4635-95DB-9A284A656585}" sibTransId="{1370CF96-980A-4529-BF40-FFD7784DB9DD}"/>
    <dgm:cxn modelId="{7B735740-64D3-4D80-9C4B-9AB0594AB78E}" srcId="{25980C82-6404-4EED-A730-A8A020D36DEF}" destId="{840A2A6C-5DEE-4FF4-9751-59DB3D8D1DDB}" srcOrd="1" destOrd="0" parTransId="{002AE5FD-04F8-43B8-9E27-AD6D9A46CCB6}" sibTransId="{87CB349E-04D0-4FE4-A139-7B9101244006}"/>
    <dgm:cxn modelId="{A8D3E744-7506-4A65-A692-2CA9C7FD9C48}" srcId="{25980C82-6404-4EED-A730-A8A020D36DEF}" destId="{AF8447DD-1A24-4039-9E96-141F45DC70EA}" srcOrd="0" destOrd="0" parTransId="{6109331B-3568-4612-AF8D-DA6CAB52CECE}" sibTransId="{0C43CDAF-7A4A-4EC1-BD5E-5FD785CC6918}"/>
    <dgm:cxn modelId="{F731AF69-E435-4D40-BF75-D099887EAB96}" type="presOf" srcId="{9032BB34-9CF5-467F-AB0F-1039C732937D}" destId="{785577CE-54BE-426F-9550-A87683E18393}" srcOrd="0" destOrd="0" presId="urn:microsoft.com/office/officeart/2005/8/layout/vList2"/>
    <dgm:cxn modelId="{3E2F3F8A-99FF-4779-B3B9-E6C433392C81}" type="presOf" srcId="{840A2A6C-5DEE-4FF4-9751-59DB3D8D1DDB}" destId="{6DE8BC7C-15FB-4DA5-8D03-5FACFE1654BA}" srcOrd="0" destOrd="0" presId="urn:microsoft.com/office/officeart/2005/8/layout/vList2"/>
    <dgm:cxn modelId="{92BF858F-DC97-49C2-88AD-9030D443ACF4}" type="presOf" srcId="{3BAA7EB8-6632-4824-8BA1-9B2A0A1DDC10}" destId="{7347C563-E194-47DD-B9A4-30EC4A4BBC78}" srcOrd="0" destOrd="0" presId="urn:microsoft.com/office/officeart/2005/8/layout/vList2"/>
    <dgm:cxn modelId="{12BCCEB8-B32F-4D2E-BF5C-CE3B7DDF1498}" type="presOf" srcId="{25980C82-6404-4EED-A730-A8A020D36DEF}" destId="{C2D05373-826F-4D12-9E2A-DB6EDA6BE777}" srcOrd="0" destOrd="0" presId="urn:microsoft.com/office/officeart/2005/8/layout/vList2"/>
    <dgm:cxn modelId="{8F123E12-C0A9-495A-B3CA-136E0A524A20}" type="presParOf" srcId="{C2D05373-826F-4D12-9E2A-DB6EDA6BE777}" destId="{9DA530E5-83EA-416F-935A-FBF049CBDB26}" srcOrd="0" destOrd="0" presId="urn:microsoft.com/office/officeart/2005/8/layout/vList2"/>
    <dgm:cxn modelId="{9FEBEA36-E164-462C-880B-3045A06B5E5C}" type="presParOf" srcId="{C2D05373-826F-4D12-9E2A-DB6EDA6BE777}" destId="{87473A62-7057-4929-8EBE-278F851B8FAC}" srcOrd="1" destOrd="0" presId="urn:microsoft.com/office/officeart/2005/8/layout/vList2"/>
    <dgm:cxn modelId="{94B8D779-21EE-4928-8DF4-E307597ABADD}" type="presParOf" srcId="{C2D05373-826F-4D12-9E2A-DB6EDA6BE777}" destId="{6DE8BC7C-15FB-4DA5-8D03-5FACFE1654BA}" srcOrd="2" destOrd="0" presId="urn:microsoft.com/office/officeart/2005/8/layout/vList2"/>
    <dgm:cxn modelId="{FBF8923D-A44D-41B8-9419-5080DB24EA40}" type="presParOf" srcId="{C2D05373-826F-4D12-9E2A-DB6EDA6BE777}" destId="{A4632C48-5D93-454B-8297-F323A1E78EE2}" srcOrd="3" destOrd="0" presId="urn:microsoft.com/office/officeart/2005/8/layout/vList2"/>
    <dgm:cxn modelId="{C5304C12-3105-4860-857A-B2FA0738E29C}" type="presParOf" srcId="{C2D05373-826F-4D12-9E2A-DB6EDA6BE777}" destId="{785577CE-54BE-426F-9550-A87683E18393}" srcOrd="4" destOrd="0" presId="urn:microsoft.com/office/officeart/2005/8/layout/vList2"/>
    <dgm:cxn modelId="{4E2F989E-2C6F-4410-854E-3C760F1B7493}" type="presParOf" srcId="{C2D05373-826F-4D12-9E2A-DB6EDA6BE777}" destId="{A274C375-2C7C-4DF7-AE13-773A71D5C2DB}" srcOrd="5" destOrd="0" presId="urn:microsoft.com/office/officeart/2005/8/layout/vList2"/>
    <dgm:cxn modelId="{5621D268-BF20-46EE-9DED-39ED861B7037}" type="presParOf" srcId="{C2D05373-826F-4D12-9E2A-DB6EDA6BE777}" destId="{7347C563-E194-47DD-B9A4-30EC4A4BBC7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530E5-83EA-416F-935A-FBF049CBDB26}">
      <dsp:nvSpPr>
        <dsp:cNvPr id="0" name=""/>
        <dsp:cNvSpPr/>
      </dsp:nvSpPr>
      <dsp:spPr>
        <a:xfrm>
          <a:off x="0" y="466187"/>
          <a:ext cx="5990135" cy="10413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Recursion = when a function calls itself</a:t>
          </a:r>
          <a:endParaRPr lang="en-US" sz="1900" kern="1200"/>
        </a:p>
      </dsp:txBody>
      <dsp:txXfrm>
        <a:off x="50836" y="517023"/>
        <a:ext cx="5888463" cy="939707"/>
      </dsp:txXfrm>
    </dsp:sp>
    <dsp:sp modelId="{6DE8BC7C-15FB-4DA5-8D03-5FACFE1654BA}">
      <dsp:nvSpPr>
        <dsp:cNvPr id="0" name=""/>
        <dsp:cNvSpPr/>
      </dsp:nvSpPr>
      <dsp:spPr>
        <a:xfrm>
          <a:off x="0" y="1562287"/>
          <a:ext cx="5990135" cy="1041379"/>
        </a:xfrm>
        <a:prstGeom prst="roundRect">
          <a:avLst/>
        </a:prstGeom>
        <a:solidFill>
          <a:schemeClr val="accent2">
            <a:hueOff val="905271"/>
            <a:satOff val="-7304"/>
            <a:lumOff val="85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905271"/>
              <a:satOff val="-7304"/>
              <a:lumOff val="85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Recursion is regularly asked about in entry-level data scientist and data engineer interviews.</a:t>
          </a:r>
          <a:endParaRPr lang="en-US" sz="1900" kern="1200" dirty="0"/>
        </a:p>
      </dsp:txBody>
      <dsp:txXfrm>
        <a:off x="50836" y="1613123"/>
        <a:ext cx="5888463" cy="939707"/>
      </dsp:txXfrm>
    </dsp:sp>
    <dsp:sp modelId="{785577CE-54BE-426F-9550-A87683E18393}">
      <dsp:nvSpPr>
        <dsp:cNvPr id="0" name=""/>
        <dsp:cNvSpPr/>
      </dsp:nvSpPr>
      <dsp:spPr>
        <a:xfrm>
          <a:off x="0" y="2658387"/>
          <a:ext cx="5990135" cy="1041379"/>
        </a:xfrm>
        <a:prstGeom prst="roundRect">
          <a:avLst/>
        </a:prstGeom>
        <a:solidFill>
          <a:schemeClr val="accent2">
            <a:hueOff val="1810541"/>
            <a:satOff val="-14609"/>
            <a:lumOff val="1699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1810541"/>
              <a:satOff val="-14609"/>
              <a:lumOff val="1699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It is possible to write a function that never terminates, so be careful! </a:t>
          </a:r>
          <a:endParaRPr lang="en-US" sz="1900" kern="1200" dirty="0"/>
        </a:p>
      </dsp:txBody>
      <dsp:txXfrm>
        <a:off x="50836" y="2709223"/>
        <a:ext cx="5888463" cy="939707"/>
      </dsp:txXfrm>
    </dsp:sp>
    <dsp:sp modelId="{7347C563-E194-47DD-B9A4-30EC4A4BBC78}">
      <dsp:nvSpPr>
        <dsp:cNvPr id="0" name=""/>
        <dsp:cNvSpPr/>
      </dsp:nvSpPr>
      <dsp:spPr>
        <a:xfrm>
          <a:off x="0" y="3754486"/>
          <a:ext cx="5990135" cy="1041379"/>
        </a:xfrm>
        <a:prstGeom prst="roundRect">
          <a:avLst/>
        </a:prstGeom>
        <a:solidFill>
          <a:schemeClr val="accent2">
            <a:hueOff val="2715812"/>
            <a:satOff val="-21913"/>
            <a:lumOff val="2549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2715812"/>
              <a:satOff val="-21913"/>
              <a:lumOff val="2549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You will get memory issues (stack overflows) if you mess it up, which you will. It uses a ton of memory to do recursion in general in imperative languages.</a:t>
          </a:r>
          <a:endParaRPr lang="en-US" sz="1900" kern="1200" dirty="0"/>
        </a:p>
      </dsp:txBody>
      <dsp:txXfrm>
        <a:off x="50836" y="3805322"/>
        <a:ext cx="5888463" cy="939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35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https://www.educative.io/edpresso/one-hot-encoding-in-python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44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06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11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26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10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02E6-1A15-4366-8E2B-6957CD3F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 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67FCC-3177-445A-8CEB-2734824E2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variables are multicollinear </a:t>
            </a:r>
          </a:p>
          <a:p>
            <a:r>
              <a:rPr lang="en-US" dirty="0"/>
              <a:t>Simply: variables are highly correlated, and one can be predicted from one or more others</a:t>
            </a:r>
          </a:p>
          <a:p>
            <a:endParaRPr lang="en-US" dirty="0"/>
          </a:p>
          <a:p>
            <a:r>
              <a:rPr lang="en-US" dirty="0"/>
              <a:t>Example: creating a dummy variable for male and a dummy variable for female is redundant</a:t>
            </a:r>
          </a:p>
        </p:txBody>
      </p:sp>
    </p:spTree>
    <p:extLst>
      <p:ext uri="{BB962C8B-B14F-4D97-AF65-F5344CB8AC3E}">
        <p14:creationId xmlns:p14="http://schemas.microsoft.com/office/powerpoint/2010/main" val="374264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8F8EC3-C4CF-486E-B689-39EC0A613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228600"/>
            <a:ext cx="4837494" cy="6390564"/>
          </a:xfrm>
        </p:spPr>
        <p:txBody>
          <a:bodyPr anchor="ctr">
            <a:normAutofit fontScale="90000"/>
          </a:bodyPr>
          <a:lstStyle/>
          <a:p>
            <a:r>
              <a:rPr lang="en-US" sz="4000" dirty="0"/>
              <a:t>I cannot possibly teach you everything there is to know about linear algebra in an hour. 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STLCC has affordable linear algebra classes if you have taken calculus. Some are even remote.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A481B2-06F1-4783-9CF9-7FDC8543D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E66F1-4A57-4334-8FF0-00865FEF6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6933" y="0"/>
            <a:ext cx="381733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0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OutstandingOpsEngineer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F6F62C-12AF-41E4-90F1-4D1EA6A24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5822" y="745182"/>
            <a:ext cx="9026153" cy="3386433"/>
          </a:xfrm>
        </p:spPr>
        <p:txBody>
          <a:bodyPr anchor="b">
            <a:normAutofit/>
          </a:bodyPr>
          <a:lstStyle/>
          <a:p>
            <a:r>
              <a:rPr lang="en-US" sz="6000"/>
              <a:t>Why is error handling important?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34FEF0-069B-48C5-BACF-9716F030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8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17B8A0-6771-47AF-B5CB-F533399E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8E474-7FFD-4C34-B1D8-35E471CF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Recursion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CBBC8-C685-44DA-B133-D20A24826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D07E18-E499-4EB9-A705-BF0B8AAE82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68159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2096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10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homework.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Take the following list [0,1,2,3,4,5,6,7,8,9] and reverse it. Try to come up with the simplest way of doing this without using the reverse method.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list comprehension to take the reversed list and divide each value by two.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Homework (20 mins)</a:t>
            </a:r>
          </a:p>
          <a:p>
            <a:r>
              <a:rPr lang="en-US" dirty="0"/>
              <a:t>Linear Algebra in Python (45 mins)</a:t>
            </a:r>
          </a:p>
          <a:p>
            <a:r>
              <a:rPr lang="en-US" dirty="0"/>
              <a:t>Break (15 mins)</a:t>
            </a:r>
          </a:p>
          <a:p>
            <a:r>
              <a:rPr lang="en-US" dirty="0"/>
              <a:t>More Complex Error Handling (10 mins)</a:t>
            </a:r>
          </a:p>
          <a:p>
            <a:r>
              <a:rPr lang="en-US" dirty="0"/>
              <a:t>Recursion (15 mins) </a:t>
            </a:r>
          </a:p>
          <a:p>
            <a:r>
              <a:rPr lang="en-US" dirty="0"/>
              <a:t>Group Exercise (60 mins)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5286-551F-497F-A4D5-AB32B935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homework (20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4CC0D-1C71-4D74-8F9E-A89611DED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make sure you are discussing the homework in your rooms. If I come into them and no one is talking, we’re just going to stop giving you time to review homework in class. </a:t>
            </a:r>
          </a:p>
          <a:p>
            <a:r>
              <a:rPr lang="en-US" dirty="0"/>
              <a:t>Be brave!</a:t>
            </a:r>
          </a:p>
          <a:p>
            <a:r>
              <a:rPr lang="en-US" dirty="0"/>
              <a:t>Someone should share their screen</a:t>
            </a:r>
          </a:p>
          <a:p>
            <a:r>
              <a:rPr lang="en-US" dirty="0"/>
              <a:t>If someone has a different approach to one of the questions, that person should share their screen so you can discuss that approach</a:t>
            </a:r>
          </a:p>
          <a:p>
            <a:r>
              <a:rPr lang="en-US" dirty="0"/>
              <a:t>It is important to discuss your code so you can grow </a:t>
            </a:r>
          </a:p>
        </p:txBody>
      </p:sp>
    </p:spTree>
    <p:extLst>
      <p:ext uri="{BB962C8B-B14F-4D97-AF65-F5344CB8AC3E}">
        <p14:creationId xmlns:p14="http://schemas.microsoft.com/office/powerpoint/2010/main" val="354105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5993-23A3-46D7-94C8-8D55EFD6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15EED-DF95-4DE2-B756-1AA0546E2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 math </a:t>
            </a:r>
          </a:p>
          <a:p>
            <a:pPr lvl="1"/>
            <a:r>
              <a:rPr lang="en-US" dirty="0"/>
              <a:t>What is a vector?</a:t>
            </a:r>
          </a:p>
          <a:p>
            <a:pPr marL="274320" lvl="1" indent="0">
              <a:buNone/>
            </a:pPr>
            <a:r>
              <a:rPr lang="en-US" dirty="0"/>
              <a:t>Has magnitude and direction</a:t>
            </a:r>
          </a:p>
          <a:p>
            <a:r>
              <a:rPr lang="en-US" dirty="0"/>
              <a:t>Matrix Math</a:t>
            </a:r>
          </a:p>
          <a:p>
            <a:r>
              <a:rPr lang="en-US" dirty="0"/>
              <a:t>Practically we use this for PCA and One-Hot encoding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B84D-37CF-4B67-B2D9-0A4638BC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B169EE-8F6E-452D-8393-E2B2BEAE4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58" y="1976377"/>
            <a:ext cx="7332760" cy="674157"/>
          </a:xfrm>
          <a:prstGeom prst="rect">
            <a:avLst/>
          </a:prstGeom>
        </p:spPr>
      </p:pic>
      <p:pic>
        <p:nvPicPr>
          <p:cNvPr id="1026" name="Picture 2" descr="dot product components">
            <a:extLst>
              <a:ext uri="{FF2B5EF4-FFF2-40B4-BE49-F238E27FC236}">
                <a16:creationId xmlns:a16="http://schemas.microsoft.com/office/drawing/2014/main" id="{49A70C94-599E-4315-81FA-279D848C5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511" y="2935589"/>
            <a:ext cx="2432678" cy="221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189B1D-3202-4E12-89BD-7CBBC687C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405" y="5434818"/>
            <a:ext cx="7439025" cy="7143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7C4C2B-4048-46A2-8A3B-1CA417D0FF51}"/>
              </a:ext>
            </a:extLst>
          </p:cNvPr>
          <p:cNvSpPr txBox="1"/>
          <p:nvPr/>
        </p:nvSpPr>
        <p:spPr>
          <a:xfrm>
            <a:off x="4025405" y="4965097"/>
            <a:ext cx="433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BUT, if all we have is the vector itself: </a:t>
            </a:r>
          </a:p>
        </p:txBody>
      </p:sp>
      <p:pic>
        <p:nvPicPr>
          <p:cNvPr id="1028" name="Picture 4" descr="dot product example">
            <a:extLst>
              <a:ext uri="{FF2B5EF4-FFF2-40B4-BE49-F238E27FC236}">
                <a16:creationId xmlns:a16="http://schemas.microsoft.com/office/drawing/2014/main" id="{776BEACB-EAE4-42DA-9DF7-7638B99F1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227" y="1630561"/>
            <a:ext cx="5108262" cy="482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50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F0FD769F-BDEE-4149-8C98-A92F1F8A1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C00EF3B-797F-4060-9460-6EEF08B1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8E0A3-8E53-4AE7-8EA1-154928672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715353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/>
              <a:t>Cross product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D1D8824-ADDE-4D07-8C6A-A88D1A27A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cross product components">
            <a:extLst>
              <a:ext uri="{FF2B5EF4-FFF2-40B4-BE49-F238E27FC236}">
                <a16:creationId xmlns:a16="http://schemas.microsoft.com/office/drawing/2014/main" id="{97D55EEF-DB4C-439F-93C9-6310B5D71C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183" y="996777"/>
            <a:ext cx="6616823" cy="485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7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88B2-43E5-4C47-B9D7-153A25C9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FC5A0-3DD4-4E84-B3D1-DC76C69B1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2FE8D6-9B6F-4726-9183-F4554CBAE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828800"/>
            <a:ext cx="96488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2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C0EA-0951-421D-9FD1-7E162AFE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65408-3C01-4DC1-A44F-2470BAE64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vector representation of a categorical value</a:t>
            </a:r>
          </a:p>
          <a:p>
            <a:r>
              <a:rPr lang="en-US" dirty="0"/>
              <a:t>This is a type of preprocessing used in machine learning</a:t>
            </a:r>
          </a:p>
          <a:p>
            <a:pPr lvl="1"/>
            <a:r>
              <a:rPr lang="en-US" dirty="0"/>
              <a:t>We will talk more about this in a few weeks!</a:t>
            </a:r>
          </a:p>
          <a:p>
            <a:r>
              <a:rPr lang="en-US" dirty="0"/>
              <a:t>So, you are converting categories to numbers so they can be processed better and more efficiently!</a:t>
            </a:r>
          </a:p>
          <a:p>
            <a:r>
              <a:rPr lang="en-US" dirty="0"/>
              <a:t>You are creating dummy variables… BUT This can lead to the Dummy Variable Trap</a:t>
            </a:r>
          </a:p>
        </p:txBody>
      </p:sp>
    </p:spTree>
    <p:extLst>
      <p:ext uri="{BB962C8B-B14F-4D97-AF65-F5344CB8AC3E}">
        <p14:creationId xmlns:p14="http://schemas.microsoft.com/office/powerpoint/2010/main" val="238591530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9395</TotalTime>
  <Words>495</Words>
  <Application>Microsoft Office PowerPoint</Application>
  <PresentationFormat>Widescreen</PresentationFormat>
  <Paragraphs>62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Schoolbook</vt:lpstr>
      <vt:lpstr>Slack-Lato</vt:lpstr>
      <vt:lpstr>Wingdings 2</vt:lpstr>
      <vt:lpstr>View</vt:lpstr>
      <vt:lpstr>Week 10</vt:lpstr>
      <vt:lpstr>Warm-up (10 minutes)</vt:lpstr>
      <vt:lpstr>Today's Activities</vt:lpstr>
      <vt:lpstr>Review homework (20 mins)</vt:lpstr>
      <vt:lpstr>Linear Algebra</vt:lpstr>
      <vt:lpstr>Dot product</vt:lpstr>
      <vt:lpstr>Cross product</vt:lpstr>
      <vt:lpstr>Cross Product</vt:lpstr>
      <vt:lpstr>One Hot Encoding</vt:lpstr>
      <vt:lpstr>Dummy Variable Trap</vt:lpstr>
      <vt:lpstr>I cannot possibly teach you everything there is to know about linear algebra in an hour.   STLCC has affordable linear algebra classes if you have taken calculus. Some are even remote.</vt:lpstr>
      <vt:lpstr>Break (15 Minutes)</vt:lpstr>
      <vt:lpstr>Why is error handling important?</vt:lpstr>
      <vt:lpstr>Recursion</vt:lpstr>
      <vt:lpstr>Week 10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533</cp:revision>
  <dcterms:created xsi:type="dcterms:W3CDTF">2020-08-22T14:57:00Z</dcterms:created>
  <dcterms:modified xsi:type="dcterms:W3CDTF">2021-11-18T01:50:28Z</dcterms:modified>
</cp:coreProperties>
</file>