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18" r:id="rId5"/>
    <p:sldId id="319" r:id="rId6"/>
    <p:sldId id="323" r:id="rId7"/>
    <p:sldId id="320" r:id="rId8"/>
    <p:sldId id="325" r:id="rId9"/>
    <p:sldId id="326" r:id="rId10"/>
    <p:sldId id="324" r:id="rId11"/>
    <p:sldId id="328" r:id="rId12"/>
    <p:sldId id="321" r:id="rId13"/>
    <p:sldId id="327" r:id="rId14"/>
    <p:sldId id="311" r:id="rId15"/>
    <p:sldId id="32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69" d="100"/>
          <a:sy n="69" d="100"/>
        </p:scale>
        <p:origin x="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BCAF2-0C56-4668-A6ED-EE282AE645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86B83-D446-4DE6-9BE7-2A998FDD3D19}">
      <dgm:prSet/>
      <dgm:spPr/>
      <dgm:t>
        <a:bodyPr/>
        <a:lstStyle/>
        <a:p>
          <a:r>
            <a:rPr lang="en-US" baseline="0"/>
            <a:t>Forward – takes input values and propagates forward through the hidden layers to the output. Used to calculate predictions and errors.</a:t>
          </a:r>
          <a:endParaRPr lang="en-US"/>
        </a:p>
      </dgm:t>
    </dgm:pt>
    <dgm:pt modelId="{5E72FEEC-4352-49B5-911A-2687E313AF83}" type="parTrans" cxnId="{B8646382-FCF5-41F6-9E57-29B36F178A49}">
      <dgm:prSet/>
      <dgm:spPr/>
      <dgm:t>
        <a:bodyPr/>
        <a:lstStyle/>
        <a:p>
          <a:endParaRPr lang="en-US"/>
        </a:p>
      </dgm:t>
    </dgm:pt>
    <dgm:pt modelId="{F0D2B7BE-3003-49D0-B43D-17536CC375E0}" type="sibTrans" cxnId="{B8646382-FCF5-41F6-9E57-29B36F178A49}">
      <dgm:prSet/>
      <dgm:spPr/>
      <dgm:t>
        <a:bodyPr/>
        <a:lstStyle/>
        <a:p>
          <a:endParaRPr lang="en-US"/>
        </a:p>
      </dgm:t>
    </dgm:pt>
    <dgm:pt modelId="{E851DA8F-4761-4C9A-8903-73E7DD9CDEDD}">
      <dgm:prSet/>
      <dgm:spPr/>
      <dgm:t>
        <a:bodyPr/>
        <a:lstStyle/>
        <a:p>
          <a:r>
            <a:rPr lang="en-US" baseline="0" dirty="0"/>
            <a:t>Backward – go back one layer at a time from output to input to see how small changes impact the difference between the predicted and actual values. Working to minimize the loss function.</a:t>
          </a:r>
          <a:endParaRPr lang="en-US" dirty="0"/>
        </a:p>
      </dgm:t>
    </dgm:pt>
    <dgm:pt modelId="{1B87AD91-4F4F-4452-97E5-C2E91551E3DF}" type="parTrans" cxnId="{321B2786-A7C1-4249-83DD-C2937B2BEBB5}">
      <dgm:prSet/>
      <dgm:spPr/>
      <dgm:t>
        <a:bodyPr/>
        <a:lstStyle/>
        <a:p>
          <a:endParaRPr lang="en-US"/>
        </a:p>
      </dgm:t>
    </dgm:pt>
    <dgm:pt modelId="{BC25E3CD-1B7B-4019-9F45-A70CB2459BA1}" type="sibTrans" cxnId="{321B2786-A7C1-4249-83DD-C2937B2BEBB5}">
      <dgm:prSet/>
      <dgm:spPr/>
      <dgm:t>
        <a:bodyPr/>
        <a:lstStyle/>
        <a:p>
          <a:endParaRPr lang="en-US"/>
        </a:p>
      </dgm:t>
    </dgm:pt>
    <dgm:pt modelId="{6136CAD1-9397-4FAC-AC9D-00591D0666C2}" type="pres">
      <dgm:prSet presAssocID="{A3BBCAF2-0C56-4668-A6ED-EE282AE645E1}" presName="linear" presStyleCnt="0">
        <dgm:presLayoutVars>
          <dgm:animLvl val="lvl"/>
          <dgm:resizeHandles val="exact"/>
        </dgm:presLayoutVars>
      </dgm:prSet>
      <dgm:spPr/>
    </dgm:pt>
    <dgm:pt modelId="{23D42F47-9C63-4F9E-AE19-24C0D30C0EA0}" type="pres">
      <dgm:prSet presAssocID="{44086B83-D446-4DE6-9BE7-2A998FDD3D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925B8F-E122-4CB4-9DC5-F1C478049964}" type="pres">
      <dgm:prSet presAssocID="{F0D2B7BE-3003-49D0-B43D-17536CC375E0}" presName="spacer" presStyleCnt="0"/>
      <dgm:spPr/>
    </dgm:pt>
    <dgm:pt modelId="{860BD99D-1045-428C-AAE7-ABAB33E1C9B5}" type="pres">
      <dgm:prSet presAssocID="{E851DA8F-4761-4C9A-8903-73E7DD9CDED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C04C00-4EE8-4C5E-B051-FBAB0D59E79F}" type="presOf" srcId="{E851DA8F-4761-4C9A-8903-73E7DD9CDEDD}" destId="{860BD99D-1045-428C-AAE7-ABAB33E1C9B5}" srcOrd="0" destOrd="0" presId="urn:microsoft.com/office/officeart/2005/8/layout/vList2"/>
    <dgm:cxn modelId="{B8646382-FCF5-41F6-9E57-29B36F178A49}" srcId="{A3BBCAF2-0C56-4668-A6ED-EE282AE645E1}" destId="{44086B83-D446-4DE6-9BE7-2A998FDD3D19}" srcOrd="0" destOrd="0" parTransId="{5E72FEEC-4352-49B5-911A-2687E313AF83}" sibTransId="{F0D2B7BE-3003-49D0-B43D-17536CC375E0}"/>
    <dgm:cxn modelId="{321B2786-A7C1-4249-83DD-C2937B2BEBB5}" srcId="{A3BBCAF2-0C56-4668-A6ED-EE282AE645E1}" destId="{E851DA8F-4761-4C9A-8903-73E7DD9CDEDD}" srcOrd="1" destOrd="0" parTransId="{1B87AD91-4F4F-4452-97E5-C2E91551E3DF}" sibTransId="{BC25E3CD-1B7B-4019-9F45-A70CB2459BA1}"/>
    <dgm:cxn modelId="{FADDB2A8-0274-4CB0-A4D2-ECD698130BEA}" type="presOf" srcId="{A3BBCAF2-0C56-4668-A6ED-EE282AE645E1}" destId="{6136CAD1-9397-4FAC-AC9D-00591D0666C2}" srcOrd="0" destOrd="0" presId="urn:microsoft.com/office/officeart/2005/8/layout/vList2"/>
    <dgm:cxn modelId="{AAF641D8-16D6-428A-9915-14FB7389A57B}" type="presOf" srcId="{44086B83-D446-4DE6-9BE7-2A998FDD3D19}" destId="{23D42F47-9C63-4F9E-AE19-24C0D30C0EA0}" srcOrd="0" destOrd="0" presId="urn:microsoft.com/office/officeart/2005/8/layout/vList2"/>
    <dgm:cxn modelId="{2D563967-0F4B-409A-94CB-2F3ED6077F8A}" type="presParOf" srcId="{6136CAD1-9397-4FAC-AC9D-00591D0666C2}" destId="{23D42F47-9C63-4F9E-AE19-24C0D30C0EA0}" srcOrd="0" destOrd="0" presId="urn:microsoft.com/office/officeart/2005/8/layout/vList2"/>
    <dgm:cxn modelId="{B7A9F078-8C1D-4877-8DD2-BE4534E80A0A}" type="presParOf" srcId="{6136CAD1-9397-4FAC-AC9D-00591D0666C2}" destId="{7C925B8F-E122-4CB4-9DC5-F1C478049964}" srcOrd="1" destOrd="0" presId="urn:microsoft.com/office/officeart/2005/8/layout/vList2"/>
    <dgm:cxn modelId="{14AC93E6-5F12-4013-8A7F-B6BE2DAF90BE}" type="presParOf" srcId="{6136CAD1-9397-4FAC-AC9D-00591D0666C2}" destId="{860BD99D-1045-428C-AAE7-ABAB33E1C9B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42F47-9C63-4F9E-AE19-24C0D30C0EA0}">
      <dsp:nvSpPr>
        <dsp:cNvPr id="0" name=""/>
        <dsp:cNvSpPr/>
      </dsp:nvSpPr>
      <dsp:spPr>
        <a:xfrm>
          <a:off x="0" y="72214"/>
          <a:ext cx="5990135" cy="2522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Forward – takes input values and propagates forward through the hidden layers to the output. Used to calculate predictions and errors.</a:t>
          </a:r>
          <a:endParaRPr lang="en-US" sz="2500" kern="1200"/>
        </a:p>
      </dsp:txBody>
      <dsp:txXfrm>
        <a:off x="123154" y="195368"/>
        <a:ext cx="5743827" cy="2276504"/>
      </dsp:txXfrm>
    </dsp:sp>
    <dsp:sp modelId="{860BD99D-1045-428C-AAE7-ABAB33E1C9B5}">
      <dsp:nvSpPr>
        <dsp:cNvPr id="0" name=""/>
        <dsp:cNvSpPr/>
      </dsp:nvSpPr>
      <dsp:spPr>
        <a:xfrm>
          <a:off x="0" y="2667027"/>
          <a:ext cx="5990135" cy="2522812"/>
        </a:xfrm>
        <a:prstGeom prst="roundRect">
          <a:avLst/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Backward – go back one layer at a time from output to input to see how small changes impact the difference between the predicted and actual values. Working to minimize the loss function.</a:t>
          </a:r>
          <a:endParaRPr lang="en-US" sz="2500" kern="1200" dirty="0"/>
        </a:p>
      </dsp:txBody>
      <dsp:txXfrm>
        <a:off x="123154" y="2790181"/>
        <a:ext cx="5743827" cy="2276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https://www.ibm.com/cloud/learn/neural-networks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https://ailephant.com/glossary/relu-function/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https://itnext.io/machine-learning-neural-networks-and-algorithms-4cd27a105b89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https://machinelearningmastery.com/how-to-improve-neural-network-stability-and-modeling-performance-with-data-scaling/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7B8A0-6771-47AF-B5CB-F533399E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B7A7B-5B07-4595-BBFD-27AB83D9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Forward and Backward Propagation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CBBC8-C685-44DA-B133-D20A2482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8CE07-60D3-4CBD-AE68-7F664D028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37410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99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D7E-5A07-41ED-8F92-B6C44F47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9019-BED8-4FCD-A981-5A23B3AD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 your own words, what is a loss function? Why do we need them?</a:t>
            </a:r>
          </a:p>
          <a:p>
            <a:pPr marL="342900" indent="-342900">
              <a:buAutoNum type="arabicPeriod"/>
            </a:pPr>
            <a:r>
              <a:rPr lang="en-US" dirty="0"/>
              <a:t>What type of loss functions are there? Which one makes the most sense for our diabetes dataset?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103-9A3B-48CB-8FF5-E5FFA82B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2700"/>
              <a:t>How do Neural Networks Learn?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AF941E-E149-4308-9480-530E36ED9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0" t="20618" r="16013" b="10983"/>
          <a:stretch/>
        </p:blipFill>
        <p:spPr bwMode="auto">
          <a:xfrm>
            <a:off x="367722" y="1399031"/>
            <a:ext cx="7357875" cy="40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DCC9-6D06-4B8B-B0D4-F130DD48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US" sz="1600" dirty="0"/>
              <a:t>They are usually used for supervised learning, so there is an answer they can tune to.</a:t>
            </a:r>
          </a:p>
          <a:p>
            <a:r>
              <a:rPr lang="en-US" sz="1600" dirty="0"/>
              <a:t>Backpropagation is critical to the learning process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7EABFC-C72E-4675-9403-EE09F6E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64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2B5D2-B845-48E7-9455-4CC04E9E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0" y="3749041"/>
            <a:ext cx="10085033" cy="163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/>
              <a:t>What is a tensor?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6D632-75D3-43F8-9A49-75B56B66E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741" y="914399"/>
            <a:ext cx="7240790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3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a multilayer perceptron?</a:t>
            </a:r>
          </a:p>
          <a:p>
            <a:pPr marL="342900" indent="-342900">
              <a:buAutoNum type="arabicPeriod"/>
            </a:pPr>
            <a:r>
              <a:rPr lang="en-US" dirty="0"/>
              <a:t>Which approach to improving model stability was the most successful for the example in the reading? Why do you think that was?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18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How do you evaluate the performance of your model when you’re trying to predict a continuous variable?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a </a:t>
            </a:r>
            <a:r>
              <a:rPr lang="en-US" dirty="0" err="1"/>
              <a:t>numpy</a:t>
            </a:r>
            <a:r>
              <a:rPr lang="en-US" dirty="0"/>
              <a:t> array [1,2,3,4,5,6] and multiply each value in that array by 3 as simply as possible.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(20 mins)</a:t>
            </a:r>
          </a:p>
          <a:p>
            <a:r>
              <a:rPr lang="en-US" dirty="0"/>
              <a:t>Intro to Neural Networks (35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Neural Networks (35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16 </a:t>
            </a:r>
            <a:r>
              <a:rPr lang="en-US"/>
              <a:t>of the 17 assignments </a:t>
            </a:r>
            <a:r>
              <a:rPr lang="en-US" dirty="0"/>
              <a:t>by today!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25DC-D65C-482A-932D-E0EBB56D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AI is sometimes heralded as the new industrial revolution. If deep learning is the steam engine of this revolution, then data is its coal: the raw material that powers our intelligent machines, without which nothing would be possible – Francois Chollet, AI Researcher and Author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67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03BF-9DBB-4A5A-96BB-90ABC9AD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>
            <a:normAutofit/>
          </a:bodyPr>
          <a:lstStyle/>
          <a:p>
            <a:r>
              <a:rPr lang="en-US" sz="300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20E1-ABE1-4365-85CC-31A72050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241143" cy="4243182"/>
          </a:xfrm>
        </p:spPr>
        <p:txBody>
          <a:bodyPr>
            <a:normAutofit/>
          </a:bodyPr>
          <a:lstStyle/>
          <a:p>
            <a:r>
              <a:rPr lang="en-US" sz="1600" dirty="0"/>
              <a:t>Process that mimics the human brain to understand patterns in data</a:t>
            </a:r>
          </a:p>
          <a:p>
            <a:r>
              <a:rPr lang="en-US" sz="1600" dirty="0"/>
              <a:t>Each node is a “perceptron”, which is similar to multiple linear regression</a:t>
            </a:r>
          </a:p>
          <a:p>
            <a:r>
              <a:rPr lang="en-US" sz="1600" dirty="0"/>
              <a:t>The result of the perceptron feeds an activation function</a:t>
            </a:r>
          </a:p>
          <a:p>
            <a:r>
              <a:rPr lang="en-US" sz="1600" dirty="0"/>
              <a:t>Hidden layers fine-tune the results until the error is minimized</a:t>
            </a:r>
          </a:p>
          <a:p>
            <a:r>
              <a:rPr lang="en-US" sz="1600" dirty="0"/>
              <a:t>Deep learning algorithm - A neural network with more than three layers 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Neural Networks? | IBM">
            <a:extLst>
              <a:ext uri="{FF2B5EF4-FFF2-40B4-BE49-F238E27FC236}">
                <a16:creationId xmlns:a16="http://schemas.microsoft.com/office/drawing/2014/main" id="{3F1971BB-20B8-45C3-9AAB-9E711E66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48844"/>
            <a:ext cx="6155736" cy="43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3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FC1-BC30-4D54-A3CD-02064569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exercise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7B63-156C-43EB-A51C-0AEEC021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steps your brain goes through when a deer runs out in front of your car? </a:t>
            </a:r>
          </a:p>
        </p:txBody>
      </p:sp>
    </p:spTree>
    <p:extLst>
      <p:ext uri="{BB962C8B-B14F-4D97-AF65-F5344CB8AC3E}">
        <p14:creationId xmlns:p14="http://schemas.microsoft.com/office/powerpoint/2010/main" val="17285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CB2D-D8A0-43BB-BD25-F23BDC8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and Activation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8C3E31B-4EF2-4BF2-A888-3F49B380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867548"/>
            <a:ext cx="4019312" cy="3133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FCF4-3F27-4A27-9B39-81CD1DC5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>
            <a:normAutofit/>
          </a:bodyPr>
          <a:lstStyle/>
          <a:p>
            <a:r>
              <a:rPr lang="en-US" dirty="0"/>
              <a:t>Activation functions allow our algorithm to learn more complex patterns in the data</a:t>
            </a:r>
          </a:p>
          <a:p>
            <a:r>
              <a:rPr lang="en-US" dirty="0"/>
              <a:t>Simplest non-linear equation is </a:t>
            </a:r>
            <a:r>
              <a:rPr lang="en-US" dirty="0" err="1"/>
              <a:t>ReLU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if input &gt; 0:</a:t>
            </a:r>
          </a:p>
          <a:p>
            <a:pPr marL="0" indent="0">
              <a:buNone/>
            </a:pPr>
            <a:r>
              <a:rPr lang="en-US" dirty="0"/>
              <a:t>	return input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return 0</a:t>
            </a:r>
          </a:p>
          <a:p>
            <a:r>
              <a:rPr lang="en-US" dirty="0"/>
              <a:t>Can use more complicated activation functions like tanh, but </a:t>
            </a:r>
            <a:r>
              <a:rPr lang="en-US" dirty="0" err="1"/>
              <a:t>ReLU</a:t>
            </a:r>
            <a:r>
              <a:rPr lang="en-US" dirty="0"/>
              <a:t> is sufficient and super performant for a wide variety of problems</a:t>
            </a:r>
          </a:p>
        </p:txBody>
      </p:sp>
    </p:spTree>
    <p:extLst>
      <p:ext uri="{BB962C8B-B14F-4D97-AF65-F5344CB8AC3E}">
        <p14:creationId xmlns:p14="http://schemas.microsoft.com/office/powerpoint/2010/main" val="1799953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25186</TotalTime>
  <Words>582</Words>
  <Application>Microsoft Office PowerPoint</Application>
  <PresentationFormat>Widescreen</PresentationFormat>
  <Paragraphs>71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18</vt:lpstr>
      <vt:lpstr>Warm-up (10 minutes)</vt:lpstr>
      <vt:lpstr>Today's Activities</vt:lpstr>
      <vt:lpstr>Class Memo</vt:lpstr>
      <vt:lpstr>Review Homework</vt:lpstr>
      <vt:lpstr>PowerPoint Presentation</vt:lpstr>
      <vt:lpstr>What is a Neural Network?</vt:lpstr>
      <vt:lpstr>Thought exercise (5 mins)</vt:lpstr>
      <vt:lpstr>ReLU and Activation Functions</vt:lpstr>
      <vt:lpstr>Forward and Backward Propagation</vt:lpstr>
      <vt:lpstr>Questions from Reading</vt:lpstr>
      <vt:lpstr>How do Neural Networks Learn?</vt:lpstr>
      <vt:lpstr>What is a tensor?</vt:lpstr>
      <vt:lpstr>Break (15 Minutes)</vt:lpstr>
      <vt:lpstr>Questions from Reading</vt:lpstr>
      <vt:lpstr>Week 18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737</cp:revision>
  <dcterms:created xsi:type="dcterms:W3CDTF">2020-08-22T14:57:00Z</dcterms:created>
  <dcterms:modified xsi:type="dcterms:W3CDTF">2022-01-20T02:10:59Z</dcterms:modified>
</cp:coreProperties>
</file>