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74" r:id="rId3"/>
    <p:sldId id="259" r:id="rId4"/>
    <p:sldId id="318" r:id="rId5"/>
    <p:sldId id="319" r:id="rId6"/>
    <p:sldId id="311" r:id="rId7"/>
    <p:sldId id="322" r:id="rId8"/>
    <p:sldId id="320" r:id="rId9"/>
    <p:sldId id="321" r:id="rId10"/>
    <p:sldId id="323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78" autoAdjust="0"/>
    <p:restoredTop sz="75668" autoAdjust="0"/>
  </p:normalViewPr>
  <p:slideViewPr>
    <p:cSldViewPr snapToGrid="0">
      <p:cViewPr varScale="1">
        <p:scale>
          <a:sx n="62" d="100"/>
          <a:sy n="62" d="100"/>
        </p:scale>
        <p:origin x="26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15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https://towardsai.net/p/programming/decision-trees-explained-with-a-practical-example-fe47872d3b53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02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26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https://datascience.foundation/sciencewhitepaper/understanding-decision-trees-with-python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36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83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16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4CCB-AE7E-41EE-BDFD-F53F3B9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8C590-23F5-4B69-953E-76933C1E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241" y="1904841"/>
            <a:ext cx="8595360" cy="4351337"/>
          </a:xfrm>
        </p:spPr>
        <p:txBody>
          <a:bodyPr/>
          <a:lstStyle/>
          <a:p>
            <a:r>
              <a:rPr lang="en-US" dirty="0"/>
              <a:t>Information theory – information value of a message depends on how surprising the content of a message is</a:t>
            </a:r>
          </a:p>
          <a:p>
            <a:r>
              <a:rPr lang="en-US" dirty="0"/>
              <a:t>Information is measured in bits</a:t>
            </a:r>
          </a:p>
          <a:p>
            <a:r>
              <a:rPr lang="en-US" dirty="0"/>
              <a:t>Entropy – the average level of uncertainty in the variable’s possible outcomes… converted to bits</a:t>
            </a:r>
          </a:p>
          <a:p>
            <a:pPr lvl="1"/>
            <a:r>
              <a:rPr lang="en-US" dirty="0"/>
              <a:t>With a coin, the maximum surprise is 1-p or ½ </a:t>
            </a:r>
          </a:p>
          <a:p>
            <a:pPr lvl="1"/>
            <a:r>
              <a:rPr lang="en-US" dirty="0"/>
              <a:t>The minimum surprise is 0, if your prediction is correct</a:t>
            </a:r>
          </a:p>
          <a:p>
            <a:r>
              <a:rPr lang="en-US" dirty="0"/>
              <a:t>A low probability event has high information (since it is surprising)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056BD-2DED-4D7F-95CF-7BEBE7D29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394" y="4869542"/>
            <a:ext cx="3009900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29FE9F-1910-493A-8689-B863DC11C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468" y="5461815"/>
            <a:ext cx="5924550" cy="447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585BCB-3734-42F3-B8C1-05BB4EACD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6148" y="6037103"/>
            <a:ext cx="46386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35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16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project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What is KNN? How does it work? How is it evaluated? Be concise. These are the kind of questions that are asked in data science interviews.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Write a lambda that takes the following list and returns only the odd values in it. [1, 2, 3, 4, 5, 6, 7, 8, 9, 10] 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ETL Code Reviews (75 mins)</a:t>
            </a:r>
          </a:p>
          <a:p>
            <a:r>
              <a:rPr lang="en-US" dirty="0"/>
              <a:t>Break (10 mins) </a:t>
            </a:r>
          </a:p>
          <a:p>
            <a:r>
              <a:rPr lang="en-US" dirty="0"/>
              <a:t>Decision Trees (35 mins) </a:t>
            </a:r>
          </a:p>
          <a:p>
            <a:r>
              <a:rPr lang="en-US" dirty="0"/>
              <a:t>Group Exercise (45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1A43-979E-43E5-8C1F-8326EB2B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7D0A4-C422-42C6-8E66-F662B3438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continue in this course, you must have completed 16 of the 17 assignments by January 26</a:t>
            </a:r>
            <a:r>
              <a:rPr lang="en-US" baseline="30000" dirty="0"/>
              <a:t>th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Remember, for the whole course, you can miss one assignment, and your in-class activity AVERAGE needs to be greater than or equal to 70%.</a:t>
            </a:r>
          </a:p>
        </p:txBody>
      </p:sp>
    </p:spTree>
    <p:extLst>
      <p:ext uri="{BB962C8B-B14F-4D97-AF65-F5344CB8AC3E}">
        <p14:creationId xmlns:p14="http://schemas.microsoft.com/office/powerpoint/2010/main" val="115265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F4ADA65C-BA4C-42BE-84D1-1AF286B7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C42F5EBA-F777-4A1C-8E30-62DA7F55A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2CEE8-6302-4D8E-93C2-7ABC6A349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438" y="758952"/>
            <a:ext cx="285300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600" dirty="0"/>
              <a:t>ETL Code Reviews</a:t>
            </a:r>
          </a:p>
        </p:txBody>
      </p:sp>
      <p:pic>
        <p:nvPicPr>
          <p:cNvPr id="15" name="Picture 4" descr="Computer script on a screen">
            <a:extLst>
              <a:ext uri="{FF2B5EF4-FFF2-40B4-BE49-F238E27FC236}">
                <a16:creationId xmlns:a16="http://schemas.microsoft.com/office/drawing/2014/main" id="{71213C6E-7D45-42B8-B09F-16DC316957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713" b="-1"/>
          <a:stretch/>
        </p:blipFill>
        <p:spPr>
          <a:xfrm>
            <a:off x="442453" y="10"/>
            <a:ext cx="711855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9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(10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lack-Lato"/>
              </a:rPr>
              <a:t>TerrificTSQL</a:t>
            </a:r>
            <a:r>
              <a:rPr lang="en-US" b="0" i="0" dirty="0">
                <a:solidFill>
                  <a:schemeClr val="tx1"/>
                </a:solidFill>
                <a:effectLst/>
                <a:latin typeface="Slack-Lato"/>
              </a:rPr>
              <a:t>  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F0FD769F-BDEE-4149-8C98-A92F1F8A1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C00EF3B-797F-4060-9460-6EEF08B1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30283-BEEE-43E7-B9EB-0195E7155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438" y="758952"/>
            <a:ext cx="285300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100"/>
              <a:t>Decision Tree</a:t>
            </a:r>
          </a:p>
        </p:txBody>
      </p:sp>
      <p:pic>
        <p:nvPicPr>
          <p:cNvPr id="1028" name="Picture 4" descr="Decision Trees Explained With a Practical Example – Towards AI — The Best  of Tech, Science, and Engineering">
            <a:extLst>
              <a:ext uri="{FF2B5EF4-FFF2-40B4-BE49-F238E27FC236}">
                <a16:creationId xmlns:a16="http://schemas.microsoft.com/office/drawing/2014/main" id="{B039C35A-0060-4239-AB18-744A7B31B6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183" y="1356694"/>
            <a:ext cx="6616823" cy="413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012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80B2-8880-4E76-A6CC-2D0D9726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395FF-51D3-43F0-8E1F-0E7F24B1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– a type of supervised learning algorithm where each node represents a choice between different alternatives. This process involves splitting the data up into multiple parts with a list of rules to guide predictions. </a:t>
            </a:r>
          </a:p>
          <a:p>
            <a:endParaRPr lang="en-US" dirty="0"/>
          </a:p>
          <a:p>
            <a:r>
              <a:rPr lang="en-US" dirty="0"/>
              <a:t>Inductive reasoning – go from specific observations to general conclusions. Decision trees are inductive.</a:t>
            </a:r>
          </a:p>
          <a:p>
            <a:r>
              <a:rPr lang="en-US" dirty="0"/>
              <a:t>Deductive reasoning – specific conclusion that follows general theory</a:t>
            </a:r>
          </a:p>
          <a:p>
            <a:pPr lvl="1"/>
            <a:r>
              <a:rPr lang="en-US" dirty="0"/>
              <a:t>1) All men are mortal</a:t>
            </a:r>
          </a:p>
          <a:p>
            <a:pPr lvl="1"/>
            <a:r>
              <a:rPr lang="en-US" dirty="0"/>
              <a:t>2) Socrates is a man</a:t>
            </a:r>
          </a:p>
          <a:p>
            <a:pPr lvl="1"/>
            <a:r>
              <a:rPr lang="en-US" dirty="0"/>
              <a:t>Therefore: Socrates is mortal </a:t>
            </a:r>
          </a:p>
        </p:txBody>
      </p:sp>
    </p:spTree>
    <p:extLst>
      <p:ext uri="{BB962C8B-B14F-4D97-AF65-F5344CB8AC3E}">
        <p14:creationId xmlns:p14="http://schemas.microsoft.com/office/powerpoint/2010/main" val="191543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89C24-89BF-4733-91A9-B6790F74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Questions from the Reading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0320B-F35E-4149-825F-93A5ABB25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/>
              <a:t>What are the main splitting criteria for decision trees? How would you choose between them? </a:t>
            </a:r>
          </a:p>
          <a:p>
            <a:pPr marL="342900" indent="-342900">
              <a:buAutoNum type="arabicPeriod"/>
            </a:pPr>
            <a:endParaRPr lang="en-US" sz="2400"/>
          </a:p>
          <a:p>
            <a:pPr marL="342900" indent="-342900">
              <a:buAutoNum type="arabicPeriod"/>
            </a:pPr>
            <a:r>
              <a:rPr lang="en-US" sz="2400"/>
              <a:t>What are some ways to tune decision trees to improve accuracy?</a:t>
            </a:r>
          </a:p>
          <a:p>
            <a:pPr marL="342900" indent="-342900">
              <a:buAutoNum type="arabicPeriod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3006070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19457</TotalTime>
  <Words>419</Words>
  <Application>Microsoft Office PowerPoint</Application>
  <PresentationFormat>Widescreen</PresentationFormat>
  <Paragraphs>56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Slack-Lato</vt:lpstr>
      <vt:lpstr>Wingdings 2</vt:lpstr>
      <vt:lpstr>View</vt:lpstr>
      <vt:lpstr>Week 16</vt:lpstr>
      <vt:lpstr>Warm-up (10 minutes)</vt:lpstr>
      <vt:lpstr>Today's Activities</vt:lpstr>
      <vt:lpstr>Class Memo</vt:lpstr>
      <vt:lpstr>ETL Code Reviews</vt:lpstr>
      <vt:lpstr>Break (10 Minutes)</vt:lpstr>
      <vt:lpstr>Decision Tree</vt:lpstr>
      <vt:lpstr>Decision Trees</vt:lpstr>
      <vt:lpstr>Questions from the Reading</vt:lpstr>
      <vt:lpstr>Information Gain</vt:lpstr>
      <vt:lpstr>Week 16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672</cp:revision>
  <dcterms:created xsi:type="dcterms:W3CDTF">2020-08-22T14:57:00Z</dcterms:created>
  <dcterms:modified xsi:type="dcterms:W3CDTF">2022-01-06T16:56:12Z</dcterms:modified>
</cp:coreProperties>
</file>