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74" r:id="rId3"/>
    <p:sldId id="259" r:id="rId4"/>
    <p:sldId id="262" r:id="rId5"/>
    <p:sldId id="304" r:id="rId6"/>
    <p:sldId id="303" r:id="rId7"/>
    <p:sldId id="265" r:id="rId8"/>
    <p:sldId id="302" r:id="rId9"/>
    <p:sldId id="286" r:id="rId10"/>
    <p:sldId id="306" r:id="rId11"/>
    <p:sldId id="308" r:id="rId12"/>
    <p:sldId id="285" r:id="rId13"/>
    <p:sldId id="298" r:id="rId14"/>
    <p:sldId id="30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7" y="5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C6294-E177-4C13-B455-A28BB6E433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8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04333"/>
            <a:ext cx="5384800" cy="5537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04333"/>
            <a:ext cx="5384800" cy="5537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FB29-F7C9-405C-849A-3AD6AC788A46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795866"/>
          </a:xfrm>
          <a:noFill/>
          <a:effectLst/>
        </p:spPr>
        <p:txBody>
          <a:bodyPr lIns="457200" tIns="457200" rIns="274320" bIns="457200" anchor="ctr" anchorCtr="0">
            <a:noAutofit/>
          </a:bodyPr>
          <a:lstStyle>
            <a:lvl1pPr marL="0" indent="0">
              <a:buNone/>
              <a:defRPr sz="2000" baseline="0">
                <a:solidFill>
                  <a:srgbClr val="538C3F"/>
                </a:solidFill>
                <a:latin typeface="Century Gothic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9565" y="6434029"/>
            <a:ext cx="699913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  <a:latin typeface=""/>
              </a:defRPr>
            </a:lvl1pPr>
          </a:lstStyle>
          <a:p>
            <a:fld id="{8994C0FE-B155-7245-AD0C-30F39E06E4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9.1/sql-createtab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07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9F3F-67F1-4324-876E-D6F7A55A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54102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Data Stewardship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07E5-73C8-4252-9C8E-68C575B6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/>
              <a:t>Rule of thumb for what data documentation needs </a:t>
            </a:r>
            <a:r>
              <a:rPr lang="en-US" sz="1600"/>
              <a:t>to achieve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DA6FBF-943A-49DE-9105-664CCEC1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339" y="2598711"/>
            <a:ext cx="6127287" cy="208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10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3815-EAA3-4804-B5A8-B0A8CA57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57F8-C263-4013-8EA9-46F31596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Create an account on lucidchart.com </a:t>
            </a:r>
          </a:p>
          <a:p>
            <a:pPr marL="0" indent="0">
              <a:buNone/>
            </a:pPr>
            <a:r>
              <a:rPr lang="en-US" dirty="0"/>
              <a:t>2. Create a basic ERD for a gym.  You can just use entities, you do not need to use tables. Include the relationship and cardinality</a:t>
            </a:r>
          </a:p>
        </p:txBody>
      </p:sp>
    </p:spTree>
    <p:extLst>
      <p:ext uri="{BB962C8B-B14F-4D97-AF65-F5344CB8AC3E}">
        <p14:creationId xmlns:p14="http://schemas.microsoft.com/office/powerpoint/2010/main" val="139395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TopTechnologist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DEBE0-2BAD-446D-96CE-F0320E3CA0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subquery is a query nested in a larger query</a:t>
            </a:r>
          </a:p>
          <a:p>
            <a:pPr lvl="1"/>
            <a:r>
              <a:rPr lang="en-US" dirty="0"/>
              <a:t>In the SELECT, FROM, or WHERE clauses</a:t>
            </a:r>
          </a:p>
          <a:p>
            <a:r>
              <a:rPr lang="en-US" dirty="0"/>
              <a:t>The inner query executes before the parent query so the inner query result can be used in the parent query</a:t>
            </a:r>
          </a:p>
          <a:p>
            <a:r>
              <a:rPr lang="en-US" dirty="0"/>
              <a:t>Should rarely use in production systems BECAUSE joins are almost always more efficient. BUT:</a:t>
            </a:r>
          </a:p>
          <a:p>
            <a:pPr lvl="1"/>
            <a:r>
              <a:rPr lang="en-US" dirty="0"/>
              <a:t>Not always possible to use a join</a:t>
            </a:r>
          </a:p>
          <a:p>
            <a:pPr lvl="1"/>
            <a:r>
              <a:rPr lang="en-US" dirty="0"/>
              <a:t>Subqueries often used with update, insert, and delete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309249-B5A3-4522-AB7B-23CF5DED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833" y="1943099"/>
            <a:ext cx="5384800" cy="439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SELECT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WHERE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 operator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ANY/ALL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(SELECT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FROM 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WHERE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);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 subquery);</a:t>
            </a:r>
            <a:endParaRPr lang="en-US" b="0" i="0" dirty="0">
              <a:solidFill>
                <a:srgbClr val="5F636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E2BC6-637F-4EC8-83D4-311D67F7CC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7708" y="-164042"/>
            <a:ext cx="10983913" cy="968375"/>
          </a:xfrm>
        </p:spPr>
        <p:txBody>
          <a:bodyPr/>
          <a:lstStyle/>
          <a:p>
            <a:r>
              <a:rPr lang="en-US" dirty="0"/>
              <a:t>Subqueries</a:t>
            </a:r>
          </a:p>
        </p:txBody>
      </p:sp>
    </p:spTree>
    <p:extLst>
      <p:ext uri="{BB962C8B-B14F-4D97-AF65-F5344CB8AC3E}">
        <p14:creationId xmlns:p14="http://schemas.microsoft.com/office/powerpoint/2010/main" val="396001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69D1-2A7E-4776-A1CD-069DCC49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EE79D-BB8E-47F4-AFE6-0600BC320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subquery that finds the </a:t>
            </a:r>
            <a:r>
              <a:rPr lang="en-US" dirty="0" err="1"/>
              <a:t>film_id</a:t>
            </a:r>
            <a:r>
              <a:rPr lang="en-US" dirty="0"/>
              <a:t>, title, and </a:t>
            </a:r>
            <a:r>
              <a:rPr lang="en-US" dirty="0" err="1"/>
              <a:t>replacement_cost</a:t>
            </a:r>
            <a:r>
              <a:rPr lang="en-US" dirty="0"/>
              <a:t> for reach film where the </a:t>
            </a:r>
            <a:r>
              <a:rPr lang="en-US" dirty="0" err="1"/>
              <a:t>replacement_cost</a:t>
            </a:r>
            <a:r>
              <a:rPr lang="en-US" dirty="0"/>
              <a:t> is greater than the average. </a:t>
            </a:r>
          </a:p>
          <a:p>
            <a:endParaRPr lang="en-US" dirty="0"/>
          </a:p>
          <a:p>
            <a:r>
              <a:rPr lang="en-US" dirty="0"/>
              <a:t>Write a query that shows all active customers and the countries they live in ordered by state from A-Z. </a:t>
            </a:r>
          </a:p>
        </p:txBody>
      </p:sp>
    </p:spTree>
    <p:extLst>
      <p:ext uri="{BB962C8B-B14F-4D97-AF65-F5344CB8AC3E}">
        <p14:creationId xmlns:p14="http://schemas.microsoft.com/office/powerpoint/2010/main" val="1658532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7 </a:t>
            </a:r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properly, please feel free to go back to any previous </a:t>
            </a:r>
            <a:r>
              <a:rPr lang="en-US" spc="0" dirty="0" err="1"/>
              <a:t>homeworks</a:t>
            </a:r>
            <a:r>
              <a:rPr lang="en-US" spc="0" dirty="0"/>
              <a:t> and ask questions you have about them OR start working on next week’s assignment!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does ACID stand for and why is it so important for databases?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table in the default </a:t>
            </a:r>
            <a:r>
              <a:rPr lang="en-US" dirty="0" err="1"/>
              <a:t>postgres</a:t>
            </a:r>
            <a:r>
              <a:rPr lang="en-US" dirty="0"/>
              <a:t> database (called “</a:t>
            </a:r>
            <a:r>
              <a:rPr lang="en-US" dirty="0" err="1"/>
              <a:t>postgres</a:t>
            </a:r>
            <a:r>
              <a:rPr lang="en-US" dirty="0"/>
              <a:t>”) called either “cats” or “dogs”. Include at least three columns in your create statement. Use </a:t>
            </a:r>
            <a:r>
              <a:rPr lang="en-US" dirty="0">
                <a:hlinkClick r:id="rId2"/>
              </a:rPr>
              <a:t>https://www.postgresql.org/docs/9.1/sql-createtable.html</a:t>
            </a:r>
            <a:r>
              <a:rPr lang="en-US" dirty="0"/>
              <a:t> to help you</a:t>
            </a:r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Homework Answers/Q&amp;A (25 mins)</a:t>
            </a:r>
          </a:p>
          <a:p>
            <a:r>
              <a:rPr lang="en-US" dirty="0"/>
              <a:t>Data Modeling Basics (50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Subqueries and Joins (30 mins)</a:t>
            </a:r>
          </a:p>
          <a:p>
            <a:r>
              <a:rPr lang="en-US" dirty="0"/>
              <a:t>Group Exercise (45 mins)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Answers (25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151D0C-AB65-48B6-AD1F-C1F2EA803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89" y="108031"/>
            <a:ext cx="8442251" cy="6641937"/>
          </a:xfrm>
        </p:spPr>
      </p:pic>
    </p:spTree>
    <p:extLst>
      <p:ext uri="{BB962C8B-B14F-4D97-AF65-F5344CB8AC3E}">
        <p14:creationId xmlns:p14="http://schemas.microsoft.com/office/powerpoint/2010/main" val="183682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C8665A-B6C6-46BB-9012-A9223856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552D37-8C90-4CF5-AF09-B18064F5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Why do we model data?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964DE-AB9E-402E-8B81-8AA9BB479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61BE5E-E17F-47E3-AF50-969EA826B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8405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86BB-A461-49CD-94D5-50E69688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Degrees of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AB50-1DD5-47E2-B0BD-686A7799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US" sz="1600" dirty="0"/>
              <a:t>Relationship can be mandatory or optional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O = optional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| </a:t>
            </a:r>
            <a:r>
              <a:rPr lang="en-US" sz="1600">
                <a:solidFill>
                  <a:schemeClr val="tx1"/>
                </a:solidFill>
              </a:rPr>
              <a:t>= mandatory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/>
              <a:t>Cardinality = relationship of data in one entity to another entity (table to another table)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O = zero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| = one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&gt; = many</a:t>
            </a:r>
          </a:p>
          <a:p>
            <a:pPr lvl="1"/>
            <a:endParaRPr lang="en-US" sz="1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6D441-3AB7-4173-8B91-DC6307912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442340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5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8E26D-EE1E-4DBC-A709-DD99A840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600"/>
              <a:t>Look at the DVD rental data model, and identify two relationships clearly. Is it correct? Does it make sense?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35F24F2-D1A4-43CC-8252-35E7BA7D6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077325" cy="68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3697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5097</TotalTime>
  <Words>484</Words>
  <Application>Microsoft Office PowerPoint</Application>
  <PresentationFormat>Widescreen</PresentationFormat>
  <Paragraphs>52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Century Schoolbook</vt:lpstr>
      <vt:lpstr>Consolas</vt:lpstr>
      <vt:lpstr>Slack-Lato</vt:lpstr>
      <vt:lpstr>Wingdings 2</vt:lpstr>
      <vt:lpstr>View</vt:lpstr>
      <vt:lpstr>Week 07</vt:lpstr>
      <vt:lpstr>Warm-up (10 minutes)</vt:lpstr>
      <vt:lpstr>Today's Activities</vt:lpstr>
      <vt:lpstr>Homework Answers (25 mins)</vt:lpstr>
      <vt:lpstr>PowerPoint Presentation</vt:lpstr>
      <vt:lpstr>Why do we model data?</vt:lpstr>
      <vt:lpstr>Degrees of relationships</vt:lpstr>
      <vt:lpstr>Look at the DVD rental data model, and identify two relationships clearly. Is it correct? Does it make sense?</vt:lpstr>
      <vt:lpstr>PowerPoint Presentation</vt:lpstr>
      <vt:lpstr>Data Stewardship</vt:lpstr>
      <vt:lpstr>Practice (10 minutes)</vt:lpstr>
      <vt:lpstr>Break (15 Minutes)</vt:lpstr>
      <vt:lpstr>Subqueries</vt:lpstr>
      <vt:lpstr>Practice (10 mins)</vt:lpstr>
      <vt:lpstr>Week 7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436</cp:revision>
  <dcterms:created xsi:type="dcterms:W3CDTF">2020-08-22T14:57:00Z</dcterms:created>
  <dcterms:modified xsi:type="dcterms:W3CDTF">2021-10-21T01:17:53Z</dcterms:modified>
</cp:coreProperties>
</file>