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5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B1BB-F1C6-490C-850F-94AC1918F37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E643E-15F6-4E2B-9217-802046AF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0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E643E-15F6-4E2B-9217-802046AF66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943B-45F7-265F-4776-BCF3A5AD8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9CF-A2FC-C74D-89DB-47023C1DF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42A3-43B7-4648-48AE-C24B1FA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8A8A-5152-2B76-C7AD-D396307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C0EA-78DB-B3A7-0A6C-2606641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0355-129C-0EFD-1710-B121B409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6AC2F-CE2F-1D33-B7A2-6E1EB8C0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0D65-8AB7-6211-F141-11DBE8A1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8914-EC0D-4591-2614-25221212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7CB0-ED02-3D56-D7EE-3EA2DF40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87DD7-1CF7-D331-492D-68932F705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254A-D233-0979-E0C0-6BBFFB3D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599D-C780-6D23-3423-983719C6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7264-C699-BA7E-785A-9D51BCE0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9318-FA94-F8A0-977E-38DBB95C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B4A5-831A-3C88-E667-D8BD3D93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BEE3-D3DA-DCC6-633A-448C049E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17FC-CE17-6448-F015-6994E5B6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85112-E994-6735-A065-D6991626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9D9D-2B72-9CB5-5256-4969A67A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28B0-6B54-EFD7-F00A-FA3DE446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11DE-D726-B1B5-4194-AB01A9DF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143BC-A307-E660-BEBE-20287160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DE5A-A141-9A9D-CC7B-67A85FDD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ABAB-962D-05A8-20B1-47C76D86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3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4A58-C8F9-094E-0F0D-36BCDE8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EC1F-BEE0-C30B-26D6-2EF1A4849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F1FD-4C7C-2AEE-2E30-7BBE57643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85E6-D906-A261-AD11-90CC69CA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62BD8-D687-60C5-CCCC-4623D675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9D7D-6995-91A5-A684-FE216D52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9489-B01B-B0F0-B0BE-D20B10DD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14966-E05B-9DE5-3B75-A3B09401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F2579-8385-DA45-027C-1086AA4DF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0B25-268A-B985-3D86-0022B4BFB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44CD9-560C-41D2-6045-4AF4EF70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AB3FB-2567-682D-0F14-5D307D86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D6D26-8C9E-F768-2781-B26AC6E0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E0462-ACEB-912B-E772-55D8CBE0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2B1B-7787-AC76-3679-EFCDC125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4F1D7-06BD-06B8-8C7C-D69BB956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3BB93-BE83-9B2F-8ECC-55D5018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4D8A6-EEC0-ACA7-0FEB-22224D41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5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CDAF3-565D-6325-72E6-E897D1CB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4D12D-BC82-2111-3FE1-28E1FBF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4CA89-8232-E2EC-7932-86E325CB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3A6B-3EA4-16C4-EBCF-634FA547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92FF-0509-74AE-19AF-63AB1DE3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71116-573F-2CD0-5269-1122AF52F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BC97F-DCA5-6A51-A88B-27B2FD39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2B4C5-B857-A4CB-DBB6-EA2CBEF7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303AD-23D7-03D6-C073-F13A8C48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1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86CC-39F5-E393-D3C2-BADE0082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DEBF-DA86-CDCF-F87C-A0B2213CA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61A0F-F5DF-CC81-C950-D8B187E69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F32B4-D4F6-CD9D-48A6-055DD072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BDBD0-5AE9-07D7-E094-1D6A6B3D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E1CC7-36AD-0D50-C014-B1ECE8B2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A2DE9-4F8F-E767-7BD3-772FC5E0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CD9DE-E8F8-0068-8200-A52BB489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C8023-90CB-B824-AD7E-AAE12FB8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44699-FC1B-4681-8B03-8F1B1702E7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653B-CA44-CF8A-35DA-577B50885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FD26-F278-49CA-8BC9-06F016D5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7D9A-D339-4FCC-87A5-F120AB1E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mienbeneschi/krakow-ta-restaurans-data-ra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6120-B9D1-2D8B-14AA-BE54A24F4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124" y="1572769"/>
            <a:ext cx="5444187" cy="2553408"/>
          </a:xfrm>
        </p:spPr>
        <p:txBody>
          <a:bodyPr anchor="t">
            <a:normAutofit/>
          </a:bodyPr>
          <a:lstStyle/>
          <a:p>
            <a:r>
              <a:rPr lang="en-US" sz="4400" dirty="0"/>
              <a:t>Business Final Project:</a:t>
            </a:r>
            <a:br>
              <a:rPr lang="en-US" sz="4400" dirty="0"/>
            </a:br>
            <a:r>
              <a:rPr lang="en-US" sz="4400" dirty="0"/>
              <a:t>European Restaurant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91E16-94C0-004D-1669-653F57B65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123" y="3619500"/>
            <a:ext cx="5444187" cy="854082"/>
          </a:xfrm>
        </p:spPr>
        <p:txBody>
          <a:bodyPr anchor="b">
            <a:normAutofit/>
          </a:bodyPr>
          <a:lstStyle/>
          <a:p>
            <a:r>
              <a:rPr lang="en-US" sz="2200" dirty="0"/>
              <a:t>Heather Swanke</a:t>
            </a: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2,126 Rome Street Restaurant Stock Photos, Pictures &amp; Royalty-Free Images -  iStock">
            <a:extLst>
              <a:ext uri="{FF2B5EF4-FFF2-40B4-BE49-F238E27FC236}">
                <a16:creationId xmlns:a16="http://schemas.microsoft.com/office/drawing/2014/main" id="{D47B8DD8-16DA-BF52-E97D-AF0EBB55D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r="14571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8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4BDC-C800-964F-E8B8-90FF726B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158062"/>
            <a:ext cx="3093720" cy="7713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5CA9-03FE-4DE0-E379-4363521B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704" y="339301"/>
            <a:ext cx="8552688" cy="408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Previously focused on popular cuisine styles for highly rated restaurants. Here I’m comparing most popular cuisine styles for </a:t>
            </a:r>
            <a:r>
              <a:rPr lang="en-US" sz="1400" u="sng" dirty="0">
                <a:solidFill>
                  <a:schemeClr val="bg1"/>
                </a:solidFill>
              </a:rPr>
              <a:t>restaurants overall</a:t>
            </a:r>
            <a:r>
              <a:rPr lang="en-US" sz="1400" dirty="0">
                <a:solidFill>
                  <a:schemeClr val="bg1"/>
                </a:solidFill>
              </a:rPr>
              <a:t> with popular styles for </a:t>
            </a:r>
            <a:r>
              <a:rPr lang="en-US" sz="1400" u="sng" dirty="0">
                <a:solidFill>
                  <a:schemeClr val="bg1"/>
                </a:solidFill>
              </a:rPr>
              <a:t>highly rated restaurants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89A5B-D64F-6C39-7345-30FD101F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585"/>
            <a:ext cx="12192000" cy="58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2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5CA9-03FE-4DE0-E379-4363521B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9" y="145034"/>
            <a:ext cx="6784313" cy="7785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On previous cuisine styles dashboard, I maintained the </a:t>
            </a:r>
            <a:r>
              <a:rPr lang="en-US" sz="1400" u="sng" dirty="0">
                <a:solidFill>
                  <a:schemeClr val="bg1"/>
                </a:solidFill>
              </a:rPr>
              <a:t>overall style popularity order</a:t>
            </a:r>
            <a:r>
              <a:rPr lang="en-US" sz="1400" dirty="0">
                <a:solidFill>
                  <a:schemeClr val="bg1"/>
                </a:solidFill>
              </a:rPr>
              <a:t> when looking at style details of each city. Here I’m </a:t>
            </a:r>
            <a:r>
              <a:rPr lang="en-US" sz="1400" u="sng" dirty="0">
                <a:solidFill>
                  <a:schemeClr val="bg1"/>
                </a:solidFill>
              </a:rPr>
              <a:t>sorting</a:t>
            </a:r>
            <a:r>
              <a:rPr lang="en-US" sz="1400" dirty="0">
                <a:solidFill>
                  <a:schemeClr val="bg1"/>
                </a:solidFill>
              </a:rPr>
              <a:t> cuisines based on popularity amongst highly rated restaurants in each city.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Note: top 40 displayed in screenshots, but original Tableau Public file displays 98 styles.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7391-E249-C290-B1F7-DAD0A7F0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" y="2276856"/>
            <a:ext cx="4930691" cy="447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390461-2F65-4B3C-97C6-5160257A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776" y="1193450"/>
            <a:ext cx="4932448" cy="4471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E3405-EED8-B6DE-EE59-0D2FD0B7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100" y="82177"/>
            <a:ext cx="4930691" cy="44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9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136608-A6C8-873B-5F0F-6EEC2EB9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808"/>
            <a:ext cx="6001884" cy="5422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E7A68-85E2-FEE9-F7F3-A455DCFB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11" y="749808"/>
            <a:ext cx="5972190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66F29-372E-BEBD-A480-6F1854D6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7216" cy="119786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04A5-F699-A15D-349A-1936ED2B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6620256" cy="4123944"/>
          </a:xfrm>
        </p:spPr>
        <p:txBody>
          <a:bodyPr anchor="t">
            <a:normAutofit/>
          </a:bodyPr>
          <a:lstStyle/>
          <a:p>
            <a:r>
              <a:rPr lang="en-US" sz="2200" dirty="0"/>
              <a:t>Client: European restaurant group seeking ideal location &amp; features for a new restaurant</a:t>
            </a:r>
          </a:p>
          <a:p>
            <a:r>
              <a:rPr lang="en-US" sz="2200" dirty="0"/>
              <a:t>Impact: Group will create a new restaurant that is pleasing to customers</a:t>
            </a:r>
          </a:p>
          <a:p>
            <a:r>
              <a:rPr lang="en-US" sz="2200" dirty="0"/>
              <a:t>Measure of success: new restaurant achieves average customer rating of at least 4.0/5.0</a:t>
            </a:r>
          </a:p>
          <a:p>
            <a:r>
              <a:rPr lang="en-US" sz="2200" dirty="0"/>
              <a:t>Assumption: high customer reviews posted online </a:t>
            </a:r>
            <a:r>
              <a:rPr lang="en-US" sz="2400" dirty="0"/>
              <a:t>→</a:t>
            </a:r>
            <a:r>
              <a:rPr lang="en-US" sz="2200" dirty="0"/>
              <a:t> existing customers return and new customers gain interest</a:t>
            </a:r>
          </a:p>
        </p:txBody>
      </p:sp>
      <p:pic>
        <p:nvPicPr>
          <p:cNvPr id="2050" name="Picture 2" descr="Fresenius Kidney Care Tops CMS Five-Star Ratings | FreseniusRx">
            <a:extLst>
              <a:ext uri="{FF2B5EF4-FFF2-40B4-BE49-F238E27FC236}">
                <a16:creationId xmlns:a16="http://schemas.microsoft.com/office/drawing/2014/main" id="{DE6AC94A-D686-D687-EB32-76D46AE27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r="-2" b="-2"/>
          <a:stretch/>
        </p:blipFill>
        <p:spPr bwMode="auto">
          <a:xfrm>
            <a:off x="7581036" y="1783036"/>
            <a:ext cx="4058335" cy="27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66F29-372E-BEBD-A480-6F1854D6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713232"/>
            <a:ext cx="10515601" cy="1197864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04A5-F699-A15D-349A-1936ED2B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10515600" cy="4123944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Tripadvisor</a:t>
            </a:r>
            <a:r>
              <a:rPr lang="en-US" sz="2200" dirty="0"/>
              <a:t> dataset found on </a:t>
            </a:r>
            <a:r>
              <a:rPr lang="en-US" sz="2200" dirty="0">
                <a:hlinkClick r:id="rId2"/>
              </a:rPr>
              <a:t>Kaggle</a:t>
            </a:r>
            <a:endParaRPr lang="en-US" sz="2200" dirty="0"/>
          </a:p>
          <a:p>
            <a:pPr lvl="1"/>
            <a:r>
              <a:rPr lang="en-US" sz="1800" dirty="0"/>
              <a:t>Includes all restaurants registered on </a:t>
            </a:r>
            <a:r>
              <a:rPr lang="en-US" sz="1800" dirty="0" err="1"/>
              <a:t>Tripadvisor</a:t>
            </a:r>
            <a:r>
              <a:rPr lang="en-US" sz="1800" dirty="0"/>
              <a:t> in each city</a:t>
            </a:r>
          </a:p>
          <a:p>
            <a:pPr lvl="1"/>
            <a:r>
              <a:rPr lang="en-US" sz="1800" dirty="0"/>
              <a:t>Scraped in 2018</a:t>
            </a:r>
          </a:p>
          <a:p>
            <a:r>
              <a:rPr lang="en-US" sz="2200" dirty="0"/>
              <a:t>31 European cities</a:t>
            </a:r>
          </a:p>
          <a:p>
            <a:r>
              <a:rPr lang="en-US" sz="2200" dirty="0"/>
              <a:t>125,000+ total restaurants</a:t>
            </a:r>
          </a:p>
          <a:p>
            <a:r>
              <a:rPr lang="en-US" sz="2200" dirty="0"/>
              <a:t>127 different cuisine style tags</a:t>
            </a:r>
          </a:p>
          <a:p>
            <a:pPr lvl="1"/>
            <a:r>
              <a:rPr lang="en-US" sz="1800" dirty="0"/>
              <a:t>29 tags appeared under 50 times total</a:t>
            </a:r>
          </a:p>
          <a:p>
            <a:r>
              <a:rPr lang="en-US" sz="2200" dirty="0"/>
              <a:t>Data cleaning, transformation, &amp; initial exploration completed in Excel</a:t>
            </a:r>
          </a:p>
          <a:p>
            <a:r>
              <a:rPr lang="en-US" sz="2200" dirty="0"/>
              <a:t>Visualizations completed in Tableau dashboards</a:t>
            </a:r>
          </a:p>
          <a:p>
            <a:r>
              <a:rPr lang="en-US" sz="2200" dirty="0"/>
              <a:t>Highly rated restaurant = average rating of </a:t>
            </a:r>
            <a:r>
              <a:rPr lang="en-US" sz="2200" u="sng" dirty="0"/>
              <a:t>4.0 or higher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1245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C2454-0421-405A-5FDB-3307A7F9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27" y="81342"/>
            <a:ext cx="9698601" cy="67099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CDC553-00E8-A050-B70E-9B1BDF2D5723}"/>
              </a:ext>
            </a:extLst>
          </p:cNvPr>
          <p:cNvSpPr txBox="1">
            <a:spLocks/>
          </p:cNvSpPr>
          <p:nvPr/>
        </p:nvSpPr>
        <p:spPr>
          <a:xfrm>
            <a:off x="96372" y="81342"/>
            <a:ext cx="2063877" cy="122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DF097-7262-5983-D121-57DB56C45354}"/>
              </a:ext>
            </a:extLst>
          </p:cNvPr>
          <p:cNvSpPr txBox="1"/>
          <p:nvPr/>
        </p:nvSpPr>
        <p:spPr>
          <a:xfrm>
            <a:off x="294760" y="1588369"/>
            <a:ext cx="39677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Top 5: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London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Paris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Madrid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Barcelona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Berlin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061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53B820-57F5-B670-6644-1393E995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29"/>
            <a:ext cx="12192000" cy="6825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A871A-139B-6072-EFEA-F608EA147C10}"/>
              </a:ext>
            </a:extLst>
          </p:cNvPr>
          <p:cNvSpPr txBox="1"/>
          <p:nvPr/>
        </p:nvSpPr>
        <p:spPr>
          <a:xfrm>
            <a:off x="11128248" y="5819001"/>
            <a:ext cx="950976" cy="92333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Cities here are ordered by avg rating. Happiest customers are in Rome &amp; Athens!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1F197-1368-6446-6431-A157661DC5F1}"/>
              </a:ext>
            </a:extLst>
          </p:cNvPr>
          <p:cNvSpPr txBox="1"/>
          <p:nvPr/>
        </p:nvSpPr>
        <p:spPr>
          <a:xfrm>
            <a:off x="701779" y="3877425"/>
            <a:ext cx="1005101" cy="707886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Less of high rating skew than other top cities</a:t>
            </a:r>
          </a:p>
        </p:txBody>
      </p:sp>
    </p:spTree>
    <p:extLst>
      <p:ext uri="{BB962C8B-B14F-4D97-AF65-F5344CB8AC3E}">
        <p14:creationId xmlns:p14="http://schemas.microsoft.com/office/powerpoint/2010/main" val="223934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512E3-CDBD-C23C-970B-30BF601A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0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26E942-0C37-DF92-1D5D-EB84CF6354C0}"/>
              </a:ext>
            </a:extLst>
          </p:cNvPr>
          <p:cNvSpPr txBox="1"/>
          <p:nvPr/>
        </p:nvSpPr>
        <p:spPr>
          <a:xfrm>
            <a:off x="338328" y="6110411"/>
            <a:ext cx="11515344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Vegetarian, Vegan &amp; Gluten Free Friendly are consistent high 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Native country’s cuisine are typically most popular ethnic cuisine 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Exception: Italian food outranked German food in Berlin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Ambience: bars in all cities and cafes in Barcelona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American food is popular in both Spanish cities</a:t>
            </a:r>
          </a:p>
        </p:txBody>
      </p:sp>
    </p:spTree>
    <p:extLst>
      <p:ext uri="{BB962C8B-B14F-4D97-AF65-F5344CB8AC3E}">
        <p14:creationId xmlns:p14="http://schemas.microsoft.com/office/powerpoint/2010/main" val="269970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CC05C0-268F-ED03-7F09-38702E0A79FA}"/>
              </a:ext>
            </a:extLst>
          </p:cNvPr>
          <p:cNvSpPr txBox="1"/>
          <p:nvPr/>
        </p:nvSpPr>
        <p:spPr>
          <a:xfrm>
            <a:off x="9646920" y="246887"/>
            <a:ext cx="2294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3 price ranges are represented in highly rated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Mid-range is most common, but average rating is slightly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Fine dining is a small market, but ratings are high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969B3-5DF8-7913-D202-CF98E587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" y="64008"/>
            <a:ext cx="9472533" cy="67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4BDC-C800-964F-E8B8-90FF726B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516F-B7E4-096D-0D45-76A2EE00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672"/>
            <a:ext cx="10515600" cy="40517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Berlin has a restaurant scene with high volume and high average ratings per restaurant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Italian food is the most popular ethnic cuisine style amongst highly rated restaurants in Berlin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Highly rated restaurants often have vegetarian, vegan and gluten-free options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Fine dining restaurants achieved highest average customer satisfaction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Best choice for opening new restaurant and achieving high customer reviews: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8A590-2845-C5F9-AE6B-6C66E41B5D3F}"/>
              </a:ext>
            </a:extLst>
          </p:cNvPr>
          <p:cNvSpPr txBox="1"/>
          <p:nvPr/>
        </p:nvSpPr>
        <p:spPr>
          <a:xfrm>
            <a:off x="3105912" y="5018329"/>
            <a:ext cx="5980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Fine dining Italian restaurant in Berlin </a:t>
            </a:r>
          </a:p>
        </p:txBody>
      </p:sp>
    </p:spTree>
    <p:extLst>
      <p:ext uri="{BB962C8B-B14F-4D97-AF65-F5344CB8AC3E}">
        <p14:creationId xmlns:p14="http://schemas.microsoft.com/office/powerpoint/2010/main" val="15145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4BDC-C800-964F-E8B8-90FF726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Science Recommendation/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4632-4F73-C9EB-7789-7175E6AA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Tripadvisor</a:t>
            </a:r>
            <a:r>
              <a:rPr lang="en-US" dirty="0">
                <a:solidFill>
                  <a:schemeClr val="bg1"/>
                </a:solidFill>
              </a:rPr>
              <a:t> dataset includes column with 2 reviews of each restaurant (review text and dates)</a:t>
            </a:r>
          </a:p>
          <a:p>
            <a:r>
              <a:rPr lang="en-US" u="sng" dirty="0">
                <a:solidFill>
                  <a:schemeClr val="bg1"/>
                </a:solidFill>
              </a:rPr>
              <a:t>Sentiment analysis</a:t>
            </a:r>
            <a:r>
              <a:rPr lang="en-US" dirty="0">
                <a:solidFill>
                  <a:schemeClr val="bg1"/>
                </a:solidFill>
              </a:rPr>
              <a:t> on review text strings can help identify keyword trends for positive &amp; negative reviews</a:t>
            </a:r>
          </a:p>
          <a:p>
            <a:r>
              <a:rPr lang="en-US" dirty="0">
                <a:solidFill>
                  <a:schemeClr val="bg1"/>
                </a:solidFill>
              </a:rPr>
              <a:t>Implementing data science model could help client achieve even higher customer reviews at new restaurant</a:t>
            </a:r>
          </a:p>
          <a:p>
            <a:r>
              <a:rPr lang="en-US" dirty="0">
                <a:solidFill>
                  <a:schemeClr val="bg1"/>
                </a:solidFill>
              </a:rPr>
              <a:t>Applying sentiment analysis to restaurant review data based on other websites for new perspective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Are </a:t>
            </a:r>
            <a:r>
              <a:rPr lang="en-US" dirty="0" err="1">
                <a:solidFill>
                  <a:schemeClr val="bg1"/>
                </a:solidFill>
              </a:rPr>
              <a:t>Tripadvisor</a:t>
            </a:r>
            <a:r>
              <a:rPr lang="en-US" dirty="0">
                <a:solidFill>
                  <a:schemeClr val="bg1"/>
                </a:solidFill>
              </a:rPr>
              <a:t> reviews primarily from tourists or local customers?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487</TotalTime>
  <Words>475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Business Final Project: European Restaurant Trends</vt:lpstr>
      <vt:lpstr>Introduction</vt:lpstr>
      <vt:lpstr>Methodology</vt:lpstr>
      <vt:lpstr>PowerPoint Presentation</vt:lpstr>
      <vt:lpstr>PowerPoint Presentation</vt:lpstr>
      <vt:lpstr>PowerPoint Presentation</vt:lpstr>
      <vt:lpstr>PowerPoint Presentation</vt:lpstr>
      <vt:lpstr>Conclusions</vt:lpstr>
      <vt:lpstr>Data Science Recommendation/ Future Work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Final Project: European Restaurant Trends</dc:title>
  <dc:creator>Heather Swanke</dc:creator>
  <cp:lastModifiedBy>Heather Swanke</cp:lastModifiedBy>
  <cp:revision>6</cp:revision>
  <dcterms:created xsi:type="dcterms:W3CDTF">2022-06-14T02:11:47Z</dcterms:created>
  <dcterms:modified xsi:type="dcterms:W3CDTF">2022-06-15T03:42:58Z</dcterms:modified>
</cp:coreProperties>
</file>