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58" r:id="rId5"/>
    <p:sldId id="267" r:id="rId6"/>
    <p:sldId id="268" r:id="rId7"/>
    <p:sldId id="269" r:id="rId8"/>
    <p:sldId id="272" r:id="rId9"/>
    <p:sldId id="273" r:id="rId10"/>
    <p:sldId id="274"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6/9/2022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149229-E3F7-4B08-B8B0-567DB9AE2DBD}"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760AF-08CF-488B-8265-5F1D88C1C64E}"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41802-9AAA-4EB8-B737-B207AD0C712F}"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27BB6-0FDA-4EDD-A5D1-79FFF12955B7}"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B08FB-4F0B-44DE-8994-0595D6ECCDCE}"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9AB015-62A3-4A29-BC49-965FA4BE59CA}"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46181-5447-4050-89D3-AA326DE4DA13}"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0F08-CAEB-42BA-9362-548763B98147}"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6026DC-D31F-40BA-B49D-47D87B9BA087}"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464DF-92FB-4D4C-B2DE-15BC5F46772E}" type="datetime1">
              <a:rPr lang="en-US" smtClean="0"/>
              <a:t>6/9/2022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F1A99-F4C1-4E12-B7D3-A88A44F4EB10}" type="datetime1">
              <a:rPr lang="en-US" smtClean="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7458-324C-48F7-80F5-74B19E1CAFEB}" type="datetime1">
              <a:rPr lang="en-US" smtClean="0"/>
              <a:t>6/9/2022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0B054C-5E05-4896-867A-8DB56A20C8AC}" type="datetime1">
              <a:rPr lang="en-US" smtClean="0"/>
              <a:t>6/9/2022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4B787-46DA-4B4F-B781-E768630FCF2A}" type="datetime1">
              <a:rPr lang="en-US" smtClean="0"/>
              <a:t>6/9/2022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38CE2-82D3-4BA2-B844-E7281181CD7A}" type="datetime1">
              <a:rPr lang="en-US" smtClean="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FF511-91B4-4318-A9F6-BECE1367AD14}" type="datetime1">
              <a:rPr lang="en-US" smtClean="0"/>
              <a:t>6/9/2022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AA39CD9-90D5-49BD-B792-F7F07D136C39}" type="datetime1">
              <a:rPr lang="en-US" smtClean="0"/>
              <a:t>6/9/2022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cdc.noaa.gov/cdo-web/search" TargetMode="External"/><Relationship Id="rId2" Type="http://schemas.openxmlformats.org/officeDocument/2006/relationships/hyperlink" Target="http://web.mta.info/developers/turnsti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1D04-249B-46E2-9FAF-8DF29CC445DB}"/>
              </a:ext>
            </a:extLst>
          </p:cNvPr>
          <p:cNvSpPr>
            <a:spLocks noGrp="1"/>
          </p:cNvSpPr>
          <p:nvPr>
            <p:ph type="ctrTitle"/>
          </p:nvPr>
        </p:nvSpPr>
        <p:spPr>
          <a:xfrm>
            <a:off x="4106174" y="812732"/>
            <a:ext cx="6143535" cy="3258936"/>
          </a:xfrm>
        </p:spPr>
        <p:txBody>
          <a:bodyPr>
            <a:normAutofit/>
          </a:bodyPr>
          <a:lstStyle/>
          <a:p>
            <a:pPr algn="l"/>
            <a:r>
              <a:rPr lang="en-US" sz="4500" dirty="0"/>
              <a:t>Exploratory Data Analysis Final Project: Where to park a food truck?</a:t>
            </a:r>
          </a:p>
        </p:txBody>
      </p:sp>
      <p:sp>
        <p:nvSpPr>
          <p:cNvPr id="3" name="Subtitle 2">
            <a:extLst>
              <a:ext uri="{FF2B5EF4-FFF2-40B4-BE49-F238E27FC236}">
                <a16:creationId xmlns:a16="http://schemas.microsoft.com/office/drawing/2014/main" id="{728B1921-F533-4F9E-8BF6-80EC4D451D77}"/>
              </a:ext>
            </a:extLst>
          </p:cNvPr>
          <p:cNvSpPr>
            <a:spLocks noGrp="1"/>
          </p:cNvSpPr>
          <p:nvPr>
            <p:ph type="subTitle" idx="1"/>
          </p:nvPr>
        </p:nvSpPr>
        <p:spPr>
          <a:xfrm>
            <a:off x="4974336" y="4514446"/>
            <a:ext cx="4299666" cy="871042"/>
          </a:xfrm>
        </p:spPr>
        <p:txBody>
          <a:bodyPr>
            <a:normAutofit/>
          </a:bodyPr>
          <a:lstStyle/>
          <a:p>
            <a:pPr algn="l"/>
            <a:r>
              <a:rPr lang="en-US" sz="3000" dirty="0"/>
              <a:t>By Heather Swanke</a:t>
            </a:r>
          </a:p>
        </p:txBody>
      </p:sp>
      <p:sp>
        <p:nvSpPr>
          <p:cNvPr id="71" name="Isosceles Triangle 7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descr="Related image | Food truck, Best food trucks, Trucks">
            <a:extLst>
              <a:ext uri="{FF2B5EF4-FFF2-40B4-BE49-F238E27FC236}">
                <a16:creationId xmlns:a16="http://schemas.microsoft.com/office/drawing/2014/main" id="{C7B68093-9BE4-44F3-9C48-AAC0E95A71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4472" y="3059855"/>
            <a:ext cx="3765692" cy="290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68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0F05-9968-4AF1-87E8-E47342FA1E28}"/>
              </a:ext>
            </a:extLst>
          </p:cNvPr>
          <p:cNvSpPr>
            <a:spLocks noGrp="1"/>
          </p:cNvSpPr>
          <p:nvPr>
            <p:ph type="title"/>
          </p:nvPr>
        </p:nvSpPr>
        <p:spPr/>
        <p:txBody>
          <a:bodyPr>
            <a:normAutofit/>
          </a:bodyPr>
          <a:lstStyle/>
          <a:p>
            <a:r>
              <a:rPr lang="en-US" sz="4000" dirty="0"/>
              <a:t>Introduction</a:t>
            </a:r>
          </a:p>
        </p:txBody>
      </p:sp>
      <p:sp>
        <p:nvSpPr>
          <p:cNvPr id="3" name="Content Placeholder 2">
            <a:extLst>
              <a:ext uri="{FF2B5EF4-FFF2-40B4-BE49-F238E27FC236}">
                <a16:creationId xmlns:a16="http://schemas.microsoft.com/office/drawing/2014/main" id="{7E74BF50-B5E3-497A-9E2A-BDBAF550B3D5}"/>
              </a:ext>
            </a:extLst>
          </p:cNvPr>
          <p:cNvSpPr>
            <a:spLocks noGrp="1"/>
          </p:cNvSpPr>
          <p:nvPr>
            <p:ph idx="1"/>
          </p:nvPr>
        </p:nvSpPr>
        <p:spPr/>
        <p:txBody>
          <a:bodyPr/>
          <a:lstStyle/>
          <a:p>
            <a:r>
              <a:rPr lang="en-US" sz="2000" dirty="0"/>
              <a:t>My client is a chef/restauranteur looking for the ideal parking locations for a food truck</a:t>
            </a:r>
          </a:p>
          <a:p>
            <a:r>
              <a:rPr lang="en-US" sz="2000" dirty="0"/>
              <a:t>Goal: find locations near high traffic MTA entrances to maximize revenue during lunch &amp; dinner hours</a:t>
            </a:r>
          </a:p>
          <a:p>
            <a:r>
              <a:rPr lang="en-US" sz="2000" dirty="0"/>
              <a:t>Understanding historical data trends for </a:t>
            </a:r>
            <a:r>
              <a:rPr lang="en-US" sz="2000" b="1" dirty="0"/>
              <a:t>weekdays</a:t>
            </a:r>
            <a:r>
              <a:rPr lang="en-US" sz="2000" dirty="0"/>
              <a:t>, </a:t>
            </a:r>
            <a:r>
              <a:rPr lang="en-US" sz="2000" b="1" dirty="0"/>
              <a:t>weekends</a:t>
            </a:r>
            <a:r>
              <a:rPr lang="en-US" sz="2000" dirty="0"/>
              <a:t>, and </a:t>
            </a:r>
            <a:r>
              <a:rPr lang="en-US" sz="2000" b="1" dirty="0"/>
              <a:t>rainy days </a:t>
            </a:r>
            <a:r>
              <a:rPr lang="en-US" sz="2000" dirty="0"/>
              <a:t>can help with forecasting food inventory to meet future demand</a:t>
            </a:r>
          </a:p>
          <a:p>
            <a:endParaRPr lang="en-US" dirty="0"/>
          </a:p>
        </p:txBody>
      </p:sp>
    </p:spTree>
    <p:extLst>
      <p:ext uri="{BB962C8B-B14F-4D97-AF65-F5344CB8AC3E}">
        <p14:creationId xmlns:p14="http://schemas.microsoft.com/office/powerpoint/2010/main" val="120096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BA47-A507-4CFE-B69B-8AAF3DF1938C}"/>
              </a:ext>
            </a:extLst>
          </p:cNvPr>
          <p:cNvSpPr>
            <a:spLocks noGrp="1"/>
          </p:cNvSpPr>
          <p:nvPr>
            <p:ph type="title"/>
          </p:nvPr>
        </p:nvSpPr>
        <p:spPr>
          <a:xfrm>
            <a:off x="677334" y="609600"/>
            <a:ext cx="8596668" cy="822385"/>
          </a:xfrm>
        </p:spPr>
        <p:txBody>
          <a:bodyPr>
            <a:normAutofit/>
          </a:bodyPr>
          <a:lstStyle/>
          <a:p>
            <a:r>
              <a:rPr lang="en-US" sz="4000" dirty="0"/>
              <a:t>Data Description</a:t>
            </a:r>
          </a:p>
        </p:txBody>
      </p:sp>
      <p:sp>
        <p:nvSpPr>
          <p:cNvPr id="3" name="Content Placeholder 2">
            <a:extLst>
              <a:ext uri="{FF2B5EF4-FFF2-40B4-BE49-F238E27FC236}">
                <a16:creationId xmlns:a16="http://schemas.microsoft.com/office/drawing/2014/main" id="{9FCC3660-9461-4DA8-A1DC-F7DFC53E6BD3}"/>
              </a:ext>
            </a:extLst>
          </p:cNvPr>
          <p:cNvSpPr>
            <a:spLocks noGrp="1"/>
          </p:cNvSpPr>
          <p:nvPr>
            <p:ph idx="1"/>
          </p:nvPr>
        </p:nvSpPr>
        <p:spPr>
          <a:xfrm>
            <a:off x="677334" y="1630393"/>
            <a:ext cx="9544968" cy="4917056"/>
          </a:xfrm>
        </p:spPr>
        <p:txBody>
          <a:bodyPr>
            <a:normAutofit/>
          </a:bodyPr>
          <a:lstStyle/>
          <a:p>
            <a:r>
              <a:rPr lang="en-US" dirty="0">
                <a:hlinkClick r:id="rId2"/>
              </a:rPr>
              <a:t>MTA turnstile data</a:t>
            </a:r>
            <a:endParaRPr lang="en-US" dirty="0"/>
          </a:p>
          <a:p>
            <a:pPr lvl="1"/>
            <a:r>
              <a:rPr lang="en-US" dirty="0"/>
              <a:t>Entry data for individual turnstiles during 4-hour time blocks</a:t>
            </a:r>
          </a:p>
          <a:p>
            <a:pPr lvl="1"/>
            <a:r>
              <a:rPr lang="en-US" dirty="0"/>
              <a:t>2.75 million rows</a:t>
            </a:r>
          </a:p>
          <a:p>
            <a:r>
              <a:rPr lang="en-US" dirty="0">
                <a:hlinkClick r:id="rId3"/>
              </a:rPr>
              <a:t>NOAA weather data</a:t>
            </a:r>
            <a:endParaRPr lang="en-US" dirty="0"/>
          </a:p>
          <a:p>
            <a:pPr lvl="1"/>
            <a:r>
              <a:rPr lang="en-US" dirty="0"/>
              <a:t>91 daily NYC precipitation totals for inches of rain</a:t>
            </a:r>
          </a:p>
          <a:p>
            <a:r>
              <a:rPr lang="en-US" dirty="0"/>
              <a:t>Timeframe for analysis: </a:t>
            </a:r>
            <a:r>
              <a:rPr lang="en-US" b="1" dirty="0"/>
              <a:t>4/1/2021 -  6/30/2021 </a:t>
            </a:r>
            <a:r>
              <a:rPr lang="en-US" dirty="0"/>
              <a:t>(both datasets)</a:t>
            </a:r>
          </a:p>
          <a:p>
            <a:r>
              <a:rPr lang="en-US" dirty="0"/>
              <a:t>Imported and merged data in python</a:t>
            </a:r>
          </a:p>
          <a:p>
            <a:r>
              <a:rPr lang="en-US" dirty="0"/>
              <a:t>Cleaned, aggregated, &amp; visualized </a:t>
            </a:r>
            <a:r>
              <a:rPr lang="en-US"/>
              <a:t>data using</a:t>
            </a:r>
            <a:r>
              <a:rPr lang="en-US" dirty="0"/>
              <a:t>:</a:t>
            </a:r>
          </a:p>
          <a:p>
            <a:pPr lvl="1"/>
            <a:r>
              <a:rPr lang="en-US" dirty="0"/>
              <a:t>Pandas</a:t>
            </a:r>
          </a:p>
          <a:p>
            <a:pPr lvl="1"/>
            <a:r>
              <a:rPr lang="en-US" dirty="0"/>
              <a:t>Matplotlib</a:t>
            </a:r>
          </a:p>
          <a:p>
            <a:pPr lvl="1"/>
            <a:r>
              <a:rPr lang="en-US" dirty="0"/>
              <a:t>Seaborn</a:t>
            </a:r>
          </a:p>
          <a:p>
            <a:r>
              <a:rPr lang="en-US" dirty="0"/>
              <a:t>Visualizations filtered based on entry data for </a:t>
            </a:r>
            <a:r>
              <a:rPr lang="en-US" b="1" dirty="0"/>
              <a:t>12-8pm</a:t>
            </a:r>
            <a:br>
              <a:rPr lang="en-US" dirty="0"/>
            </a:br>
            <a:endParaRPr lang="en-US" dirty="0"/>
          </a:p>
          <a:p>
            <a:endParaRPr lang="en-US" dirty="0"/>
          </a:p>
          <a:p>
            <a:endParaRPr lang="en-US" dirty="0"/>
          </a:p>
          <a:p>
            <a:endParaRPr lang="en-US" dirty="0"/>
          </a:p>
        </p:txBody>
      </p:sp>
    </p:spTree>
    <p:extLst>
      <p:ext uri="{BB962C8B-B14F-4D97-AF65-F5344CB8AC3E}">
        <p14:creationId xmlns:p14="http://schemas.microsoft.com/office/powerpoint/2010/main" val="35459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251A-9C15-46BD-A5DF-60AD6B51E89F}"/>
              </a:ext>
            </a:extLst>
          </p:cNvPr>
          <p:cNvSpPr>
            <a:spLocks noGrp="1"/>
          </p:cNvSpPr>
          <p:nvPr>
            <p:ph type="title"/>
          </p:nvPr>
        </p:nvSpPr>
        <p:spPr>
          <a:xfrm>
            <a:off x="677334" y="609599"/>
            <a:ext cx="3799775" cy="865517"/>
          </a:xfrm>
        </p:spPr>
        <p:txBody>
          <a:bodyPr>
            <a:normAutofit/>
          </a:bodyPr>
          <a:lstStyle/>
          <a:p>
            <a:r>
              <a:rPr lang="en-US" sz="4000" dirty="0"/>
              <a:t>Results</a:t>
            </a:r>
          </a:p>
        </p:txBody>
      </p:sp>
      <p:sp>
        <p:nvSpPr>
          <p:cNvPr id="3" name="Content Placeholder 2">
            <a:extLst>
              <a:ext uri="{FF2B5EF4-FFF2-40B4-BE49-F238E27FC236}">
                <a16:creationId xmlns:a16="http://schemas.microsoft.com/office/drawing/2014/main" id="{D7536734-69E6-4F46-B502-27D28E5EC7F5}"/>
              </a:ext>
            </a:extLst>
          </p:cNvPr>
          <p:cNvSpPr>
            <a:spLocks noGrp="1"/>
          </p:cNvSpPr>
          <p:nvPr>
            <p:ph idx="1"/>
          </p:nvPr>
        </p:nvSpPr>
        <p:spPr>
          <a:xfrm>
            <a:off x="133870" y="1602881"/>
            <a:ext cx="3618621" cy="4472988"/>
          </a:xfrm>
        </p:spPr>
        <p:txBody>
          <a:bodyPr>
            <a:normAutofit/>
          </a:bodyPr>
          <a:lstStyle/>
          <a:p>
            <a:r>
              <a:rPr lang="en-US" sz="2000" dirty="0"/>
              <a:t>Top 10 stations based on average daily entries per weekday or weekend day</a:t>
            </a:r>
          </a:p>
          <a:p>
            <a:r>
              <a:rPr lang="en-US" sz="2000" dirty="0"/>
              <a:t>Weekday commuter traffic is higher volume than weekend leisure traffic, even after COVID</a:t>
            </a:r>
          </a:p>
          <a:p>
            <a:r>
              <a:rPr lang="en-US" sz="2000" dirty="0"/>
              <a:t>59 ST &amp; JKSN HT-ROOSVLT each appear on 1 list, other stations appear on both</a:t>
            </a:r>
          </a:p>
        </p:txBody>
      </p:sp>
      <p:pic>
        <p:nvPicPr>
          <p:cNvPr id="6" name="Picture 5">
            <a:extLst>
              <a:ext uri="{FF2B5EF4-FFF2-40B4-BE49-F238E27FC236}">
                <a16:creationId xmlns:a16="http://schemas.microsoft.com/office/drawing/2014/main" id="{DBDE8058-A855-97CC-9BC6-0C3A8AEFC1A4}"/>
              </a:ext>
            </a:extLst>
          </p:cNvPr>
          <p:cNvPicPr>
            <a:picLocks noChangeAspect="1"/>
          </p:cNvPicPr>
          <p:nvPr/>
        </p:nvPicPr>
        <p:blipFill>
          <a:blip r:embed="rId2"/>
          <a:stretch>
            <a:fillRect/>
          </a:stretch>
        </p:blipFill>
        <p:spPr>
          <a:xfrm>
            <a:off x="4070971" y="80167"/>
            <a:ext cx="7987159" cy="6697666"/>
          </a:xfrm>
          <a:prstGeom prst="rect">
            <a:avLst/>
          </a:prstGeom>
        </p:spPr>
      </p:pic>
    </p:spTree>
    <p:extLst>
      <p:ext uri="{BB962C8B-B14F-4D97-AF65-F5344CB8AC3E}">
        <p14:creationId xmlns:p14="http://schemas.microsoft.com/office/powerpoint/2010/main" val="359171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0F96-D6DF-4E42-9DEB-6C459F6AE0ED}"/>
              </a:ext>
            </a:extLst>
          </p:cNvPr>
          <p:cNvSpPr>
            <a:spLocks noGrp="1"/>
          </p:cNvSpPr>
          <p:nvPr>
            <p:ph type="title"/>
          </p:nvPr>
        </p:nvSpPr>
        <p:spPr>
          <a:xfrm>
            <a:off x="392663" y="341592"/>
            <a:ext cx="2963013" cy="951781"/>
          </a:xfrm>
        </p:spPr>
        <p:txBody>
          <a:bodyPr>
            <a:normAutofit/>
          </a:bodyPr>
          <a:lstStyle/>
          <a:p>
            <a:r>
              <a:rPr lang="en-US" sz="4000" dirty="0"/>
              <a:t>Results</a:t>
            </a:r>
          </a:p>
        </p:txBody>
      </p:sp>
      <p:sp>
        <p:nvSpPr>
          <p:cNvPr id="3" name="Content Placeholder 2">
            <a:extLst>
              <a:ext uri="{FF2B5EF4-FFF2-40B4-BE49-F238E27FC236}">
                <a16:creationId xmlns:a16="http://schemas.microsoft.com/office/drawing/2014/main" id="{1C60FBB8-CA62-4E32-8F45-ADDE8846CB54}"/>
              </a:ext>
            </a:extLst>
          </p:cNvPr>
          <p:cNvSpPr>
            <a:spLocks noGrp="1"/>
          </p:cNvSpPr>
          <p:nvPr>
            <p:ph idx="1"/>
          </p:nvPr>
        </p:nvSpPr>
        <p:spPr>
          <a:xfrm>
            <a:off x="392662" y="1159926"/>
            <a:ext cx="5703337" cy="2269074"/>
          </a:xfrm>
        </p:spPr>
        <p:txBody>
          <a:bodyPr/>
          <a:lstStyle/>
          <a:p>
            <a:r>
              <a:rPr lang="en-US" sz="2000" dirty="0"/>
              <a:t>To help understand precipitation frequency, I created 3 categorical precipitation bins</a:t>
            </a:r>
          </a:p>
          <a:p>
            <a:pPr lvl="1"/>
            <a:r>
              <a:rPr lang="en-US" sz="1800" dirty="0"/>
              <a:t>high precipitation: &gt;= .25 in</a:t>
            </a:r>
          </a:p>
          <a:p>
            <a:pPr lvl="1"/>
            <a:r>
              <a:rPr lang="en-US" sz="1800" dirty="0"/>
              <a:t>low precipitation: &lt; .25 in</a:t>
            </a:r>
          </a:p>
          <a:p>
            <a:pPr lvl="1"/>
            <a:r>
              <a:rPr lang="en-US" sz="1800" dirty="0"/>
              <a:t>no precipitation: 0 in</a:t>
            </a:r>
          </a:p>
        </p:txBody>
      </p:sp>
      <p:pic>
        <p:nvPicPr>
          <p:cNvPr id="9" name="Picture 8">
            <a:extLst>
              <a:ext uri="{FF2B5EF4-FFF2-40B4-BE49-F238E27FC236}">
                <a16:creationId xmlns:a16="http://schemas.microsoft.com/office/drawing/2014/main" id="{6141F59B-5DF8-EA7D-E005-C4792CC7CC65}"/>
              </a:ext>
            </a:extLst>
          </p:cNvPr>
          <p:cNvPicPr>
            <a:picLocks noChangeAspect="1"/>
          </p:cNvPicPr>
          <p:nvPr/>
        </p:nvPicPr>
        <p:blipFill>
          <a:blip r:embed="rId2"/>
          <a:stretch>
            <a:fillRect/>
          </a:stretch>
        </p:blipFill>
        <p:spPr>
          <a:xfrm>
            <a:off x="6923237" y="127038"/>
            <a:ext cx="5160706" cy="3678658"/>
          </a:xfrm>
          <a:prstGeom prst="rect">
            <a:avLst/>
          </a:prstGeom>
        </p:spPr>
      </p:pic>
      <p:pic>
        <p:nvPicPr>
          <p:cNvPr id="11" name="Picture 10">
            <a:extLst>
              <a:ext uri="{FF2B5EF4-FFF2-40B4-BE49-F238E27FC236}">
                <a16:creationId xmlns:a16="http://schemas.microsoft.com/office/drawing/2014/main" id="{293E0322-9D1B-0B06-C995-14D0B92003A3}"/>
              </a:ext>
            </a:extLst>
          </p:cNvPr>
          <p:cNvPicPr>
            <a:picLocks noChangeAspect="1"/>
          </p:cNvPicPr>
          <p:nvPr/>
        </p:nvPicPr>
        <p:blipFill>
          <a:blip r:embed="rId3"/>
          <a:stretch>
            <a:fillRect/>
          </a:stretch>
        </p:blipFill>
        <p:spPr>
          <a:xfrm>
            <a:off x="1514475" y="3137238"/>
            <a:ext cx="5160706" cy="3530299"/>
          </a:xfrm>
          <a:prstGeom prst="rect">
            <a:avLst/>
          </a:prstGeom>
        </p:spPr>
      </p:pic>
    </p:spTree>
    <p:extLst>
      <p:ext uri="{BB962C8B-B14F-4D97-AF65-F5344CB8AC3E}">
        <p14:creationId xmlns:p14="http://schemas.microsoft.com/office/powerpoint/2010/main" val="314351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5812-C84C-473B-8819-BC083B0FD247}"/>
              </a:ext>
            </a:extLst>
          </p:cNvPr>
          <p:cNvSpPr>
            <a:spLocks noGrp="1"/>
          </p:cNvSpPr>
          <p:nvPr>
            <p:ph type="title"/>
          </p:nvPr>
        </p:nvSpPr>
        <p:spPr>
          <a:xfrm>
            <a:off x="530685" y="279400"/>
            <a:ext cx="8596668" cy="1320800"/>
          </a:xfrm>
        </p:spPr>
        <p:txBody>
          <a:bodyPr/>
          <a:lstStyle/>
          <a:p>
            <a:r>
              <a:rPr lang="en-US" dirty="0"/>
              <a:t>Results</a:t>
            </a:r>
          </a:p>
        </p:txBody>
      </p:sp>
      <p:sp>
        <p:nvSpPr>
          <p:cNvPr id="3" name="Content Placeholder 2">
            <a:extLst>
              <a:ext uri="{FF2B5EF4-FFF2-40B4-BE49-F238E27FC236}">
                <a16:creationId xmlns:a16="http://schemas.microsoft.com/office/drawing/2014/main" id="{06B13FF5-ED7D-40D7-A0DB-647EF6233A00}"/>
              </a:ext>
            </a:extLst>
          </p:cNvPr>
          <p:cNvSpPr>
            <a:spLocks noGrp="1"/>
          </p:cNvSpPr>
          <p:nvPr>
            <p:ph idx="1"/>
          </p:nvPr>
        </p:nvSpPr>
        <p:spPr>
          <a:xfrm>
            <a:off x="272196" y="1066801"/>
            <a:ext cx="7025751" cy="1383102"/>
          </a:xfrm>
        </p:spPr>
        <p:txBody>
          <a:bodyPr>
            <a:normAutofit/>
          </a:bodyPr>
          <a:lstStyle/>
          <a:p>
            <a:r>
              <a:rPr lang="en-US" sz="1700" dirty="0"/>
              <a:t>Precipitation does </a:t>
            </a:r>
            <a:r>
              <a:rPr lang="en-US" sz="1700" b="1" dirty="0"/>
              <a:t>not</a:t>
            </a:r>
            <a:r>
              <a:rPr lang="en-US" sz="1700" dirty="0"/>
              <a:t> have a consistent negative impact on foot traffic</a:t>
            </a:r>
          </a:p>
          <a:p>
            <a:r>
              <a:rPr lang="en-US" sz="1700" dirty="0"/>
              <a:t>I looked at NYC city wide average foot traffic and drilled down to the top 2 high traffic stations</a:t>
            </a:r>
          </a:p>
        </p:txBody>
      </p:sp>
      <p:pic>
        <p:nvPicPr>
          <p:cNvPr id="5" name="Picture 4">
            <a:extLst>
              <a:ext uri="{FF2B5EF4-FFF2-40B4-BE49-F238E27FC236}">
                <a16:creationId xmlns:a16="http://schemas.microsoft.com/office/drawing/2014/main" id="{6AF6C63D-5126-4170-9506-180801A321C9}"/>
              </a:ext>
            </a:extLst>
          </p:cNvPr>
          <p:cNvPicPr>
            <a:picLocks noChangeAspect="1"/>
          </p:cNvPicPr>
          <p:nvPr/>
        </p:nvPicPr>
        <p:blipFill>
          <a:blip r:embed="rId2"/>
          <a:stretch>
            <a:fillRect/>
          </a:stretch>
        </p:blipFill>
        <p:spPr>
          <a:xfrm>
            <a:off x="4298204" y="3429000"/>
            <a:ext cx="4298352" cy="2969393"/>
          </a:xfrm>
          <a:prstGeom prst="rect">
            <a:avLst/>
          </a:prstGeom>
        </p:spPr>
      </p:pic>
      <p:pic>
        <p:nvPicPr>
          <p:cNvPr id="7" name="Picture 6">
            <a:extLst>
              <a:ext uri="{FF2B5EF4-FFF2-40B4-BE49-F238E27FC236}">
                <a16:creationId xmlns:a16="http://schemas.microsoft.com/office/drawing/2014/main" id="{386E4CE4-BAF8-4080-A6BD-A6F9884884E0}"/>
              </a:ext>
            </a:extLst>
          </p:cNvPr>
          <p:cNvPicPr>
            <a:picLocks noChangeAspect="1"/>
          </p:cNvPicPr>
          <p:nvPr/>
        </p:nvPicPr>
        <p:blipFill>
          <a:blip r:embed="rId3"/>
          <a:stretch>
            <a:fillRect/>
          </a:stretch>
        </p:blipFill>
        <p:spPr>
          <a:xfrm>
            <a:off x="56247" y="3479368"/>
            <a:ext cx="4306168" cy="2960490"/>
          </a:xfrm>
          <a:prstGeom prst="rect">
            <a:avLst/>
          </a:prstGeom>
        </p:spPr>
      </p:pic>
      <p:pic>
        <p:nvPicPr>
          <p:cNvPr id="9" name="Picture 8">
            <a:extLst>
              <a:ext uri="{FF2B5EF4-FFF2-40B4-BE49-F238E27FC236}">
                <a16:creationId xmlns:a16="http://schemas.microsoft.com/office/drawing/2014/main" id="{F8D14F14-5EA6-43FF-8067-51B18984BB51}"/>
              </a:ext>
            </a:extLst>
          </p:cNvPr>
          <p:cNvPicPr>
            <a:picLocks noChangeAspect="1"/>
          </p:cNvPicPr>
          <p:nvPr/>
        </p:nvPicPr>
        <p:blipFill>
          <a:blip r:embed="rId4"/>
          <a:stretch>
            <a:fillRect/>
          </a:stretch>
        </p:blipFill>
        <p:spPr>
          <a:xfrm>
            <a:off x="7194430" y="150624"/>
            <a:ext cx="4846087" cy="3328744"/>
          </a:xfrm>
          <a:prstGeom prst="rect">
            <a:avLst/>
          </a:prstGeom>
        </p:spPr>
      </p:pic>
      <p:sp>
        <p:nvSpPr>
          <p:cNvPr id="8" name="TextBox 7">
            <a:extLst>
              <a:ext uri="{FF2B5EF4-FFF2-40B4-BE49-F238E27FC236}">
                <a16:creationId xmlns:a16="http://schemas.microsoft.com/office/drawing/2014/main" id="{2CE23159-2FC6-2835-D55B-15F7E9BE2D80}"/>
              </a:ext>
            </a:extLst>
          </p:cNvPr>
          <p:cNvSpPr txBox="1"/>
          <p:nvPr/>
        </p:nvSpPr>
        <p:spPr>
          <a:xfrm>
            <a:off x="8908118" y="3670711"/>
            <a:ext cx="2976113" cy="2446824"/>
          </a:xfrm>
          <a:prstGeom prst="rect">
            <a:avLst/>
          </a:prstGeom>
          <a:noFill/>
        </p:spPr>
        <p:txBody>
          <a:bodyPr wrap="square">
            <a:spAutoFit/>
          </a:bodyPr>
          <a:lstStyle/>
          <a:p>
            <a:r>
              <a:rPr lang="en-US" sz="1700" dirty="0"/>
              <a:t>If rain was a consistent detriment to foot traffic, there would be steadily darker colors as you move right for each day of the week. Instead, most weekdays have slightly lighter colors in the middle on low precipitation days.</a:t>
            </a:r>
          </a:p>
        </p:txBody>
      </p:sp>
      <p:sp>
        <p:nvSpPr>
          <p:cNvPr id="11" name="Arrow: Right 10">
            <a:extLst>
              <a:ext uri="{FF2B5EF4-FFF2-40B4-BE49-F238E27FC236}">
                <a16:creationId xmlns:a16="http://schemas.microsoft.com/office/drawing/2014/main" id="{D2EEB4BB-DB00-FFD2-9129-4EF742506DCC}"/>
              </a:ext>
            </a:extLst>
          </p:cNvPr>
          <p:cNvSpPr/>
          <p:nvPr/>
        </p:nvSpPr>
        <p:spPr>
          <a:xfrm>
            <a:off x="9706061" y="6051669"/>
            <a:ext cx="1380226" cy="388189"/>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3395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1BF0-3E91-4AF2-B72C-7D559EE9A554}"/>
              </a:ext>
            </a:extLst>
          </p:cNvPr>
          <p:cNvSpPr>
            <a:spLocks noGrp="1"/>
          </p:cNvSpPr>
          <p:nvPr>
            <p:ph type="title"/>
          </p:nvPr>
        </p:nvSpPr>
        <p:spPr>
          <a:xfrm>
            <a:off x="599696" y="238665"/>
            <a:ext cx="8596668" cy="1320800"/>
          </a:xfrm>
        </p:spPr>
        <p:txBody>
          <a:bodyPr/>
          <a:lstStyle/>
          <a:p>
            <a:r>
              <a:rPr lang="en-US" dirty="0"/>
              <a:t>Conclusion</a:t>
            </a:r>
          </a:p>
        </p:txBody>
      </p:sp>
      <p:sp>
        <p:nvSpPr>
          <p:cNvPr id="3" name="Content Placeholder 2">
            <a:extLst>
              <a:ext uri="{FF2B5EF4-FFF2-40B4-BE49-F238E27FC236}">
                <a16:creationId xmlns:a16="http://schemas.microsoft.com/office/drawing/2014/main" id="{07734689-26BC-47DB-AD80-464BDC337831}"/>
              </a:ext>
            </a:extLst>
          </p:cNvPr>
          <p:cNvSpPr>
            <a:spLocks noGrp="1"/>
          </p:cNvSpPr>
          <p:nvPr>
            <p:ph idx="1"/>
          </p:nvPr>
        </p:nvSpPr>
        <p:spPr>
          <a:xfrm>
            <a:off x="599696" y="1651632"/>
            <a:ext cx="8596668" cy="1427998"/>
          </a:xfrm>
        </p:spPr>
        <p:txBody>
          <a:bodyPr>
            <a:normAutofit fontScale="92500" lnSpcReduction="20000"/>
          </a:bodyPr>
          <a:lstStyle/>
          <a:p>
            <a:r>
              <a:rPr lang="en-US" dirty="0"/>
              <a:t>Food truck should target high volume stations like 34 ST-PENN STA &amp; 34 ST-HERALD SQ rain or shine!</a:t>
            </a:r>
          </a:p>
          <a:p>
            <a:r>
              <a:rPr lang="en-US" dirty="0"/>
              <a:t>Weekdays with low precipitation (rain under .25 inches) have slightly lower volume than weekdays with high precipitation across the city</a:t>
            </a:r>
          </a:p>
          <a:p>
            <a:r>
              <a:rPr lang="en-US" dirty="0"/>
              <a:t>Be prepared for lower demand on the weekends</a:t>
            </a:r>
          </a:p>
          <a:p>
            <a:endParaRPr lang="en-US" dirty="0"/>
          </a:p>
        </p:txBody>
      </p:sp>
      <p:sp>
        <p:nvSpPr>
          <p:cNvPr id="4" name="Title 1">
            <a:extLst>
              <a:ext uri="{FF2B5EF4-FFF2-40B4-BE49-F238E27FC236}">
                <a16:creationId xmlns:a16="http://schemas.microsoft.com/office/drawing/2014/main" id="{DB413196-A8DC-4E56-9A24-2CB3EEDA1E18}"/>
              </a:ext>
            </a:extLst>
          </p:cNvPr>
          <p:cNvSpPr txBox="1">
            <a:spLocks/>
          </p:cNvSpPr>
          <p:nvPr/>
        </p:nvSpPr>
        <p:spPr>
          <a:xfrm>
            <a:off x="829734" y="328954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Future Work</a:t>
            </a:r>
          </a:p>
        </p:txBody>
      </p:sp>
      <p:sp>
        <p:nvSpPr>
          <p:cNvPr id="7" name="Content Placeholder 2">
            <a:extLst>
              <a:ext uri="{FF2B5EF4-FFF2-40B4-BE49-F238E27FC236}">
                <a16:creationId xmlns:a16="http://schemas.microsoft.com/office/drawing/2014/main" id="{2130B825-228D-4041-A8B6-7E442912212F}"/>
              </a:ext>
            </a:extLst>
          </p:cNvPr>
          <p:cNvSpPr txBox="1">
            <a:spLocks/>
          </p:cNvSpPr>
          <p:nvPr/>
        </p:nvSpPr>
        <p:spPr>
          <a:xfrm>
            <a:off x="599696" y="4236681"/>
            <a:ext cx="8596668" cy="14279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Does snow impact foot traffic?</a:t>
            </a:r>
          </a:p>
          <a:p>
            <a:r>
              <a:rPr lang="en-US" dirty="0"/>
              <a:t>How does 2022 demand compare to 2021 demand?</a:t>
            </a:r>
          </a:p>
          <a:p>
            <a:endParaRPr lang="en-US" dirty="0"/>
          </a:p>
        </p:txBody>
      </p:sp>
    </p:spTree>
    <p:extLst>
      <p:ext uri="{BB962C8B-B14F-4D97-AF65-F5344CB8AC3E}">
        <p14:creationId xmlns:p14="http://schemas.microsoft.com/office/powerpoint/2010/main" val="305599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A7FBE-3A58-4AE4-9815-ABEE30B4C815}"/>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2C975BCE-70F1-4957-A27A-A5DCA48D86C7}"/>
              </a:ext>
            </a:extLst>
          </p:cNvPr>
          <p:cNvSpPr>
            <a:spLocks noGrp="1"/>
          </p:cNvSpPr>
          <p:nvPr>
            <p:ph idx="1"/>
          </p:nvPr>
        </p:nvSpPr>
        <p:spPr>
          <a:xfrm>
            <a:off x="677334" y="2160589"/>
            <a:ext cx="4558900" cy="3880773"/>
          </a:xfrm>
        </p:spPr>
        <p:txBody>
          <a:bodyPr/>
          <a:lstStyle/>
          <a:p>
            <a:r>
              <a:rPr lang="en-US" dirty="0"/>
              <a:t>Top 10 stations for overall total entries</a:t>
            </a:r>
          </a:p>
        </p:txBody>
      </p:sp>
      <p:pic>
        <p:nvPicPr>
          <p:cNvPr id="5" name="Picture 4">
            <a:extLst>
              <a:ext uri="{FF2B5EF4-FFF2-40B4-BE49-F238E27FC236}">
                <a16:creationId xmlns:a16="http://schemas.microsoft.com/office/drawing/2014/main" id="{EACCABAD-90F2-43C9-8FED-77DB8DC5B40D}"/>
              </a:ext>
            </a:extLst>
          </p:cNvPr>
          <p:cNvPicPr>
            <a:picLocks noChangeAspect="1"/>
          </p:cNvPicPr>
          <p:nvPr/>
        </p:nvPicPr>
        <p:blipFill>
          <a:blip r:embed="rId2"/>
          <a:stretch>
            <a:fillRect/>
          </a:stretch>
        </p:blipFill>
        <p:spPr>
          <a:xfrm>
            <a:off x="6096000" y="1563622"/>
            <a:ext cx="2324424" cy="3010320"/>
          </a:xfrm>
          <a:prstGeom prst="rect">
            <a:avLst/>
          </a:prstGeom>
        </p:spPr>
      </p:pic>
      <p:pic>
        <p:nvPicPr>
          <p:cNvPr id="7" name="Picture 6">
            <a:extLst>
              <a:ext uri="{FF2B5EF4-FFF2-40B4-BE49-F238E27FC236}">
                <a16:creationId xmlns:a16="http://schemas.microsoft.com/office/drawing/2014/main" id="{A205216E-127C-47EF-B481-CC84F9E2D34B}"/>
              </a:ext>
            </a:extLst>
          </p:cNvPr>
          <p:cNvPicPr>
            <a:picLocks noChangeAspect="1"/>
          </p:cNvPicPr>
          <p:nvPr/>
        </p:nvPicPr>
        <p:blipFill>
          <a:blip r:embed="rId3"/>
          <a:stretch>
            <a:fillRect/>
          </a:stretch>
        </p:blipFill>
        <p:spPr>
          <a:xfrm>
            <a:off x="1312342" y="2686398"/>
            <a:ext cx="3867690" cy="3277057"/>
          </a:xfrm>
          <a:prstGeom prst="rect">
            <a:avLst/>
          </a:prstGeom>
        </p:spPr>
      </p:pic>
    </p:spTree>
    <p:extLst>
      <p:ext uri="{BB962C8B-B14F-4D97-AF65-F5344CB8AC3E}">
        <p14:creationId xmlns:p14="http://schemas.microsoft.com/office/powerpoint/2010/main" val="288030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6495D-9F34-467E-85C1-A21B8D6424CD}"/>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91A957F6-3840-4BCD-AA51-2DEA3F12DB53}"/>
              </a:ext>
            </a:extLst>
          </p:cNvPr>
          <p:cNvSpPr>
            <a:spLocks noGrp="1"/>
          </p:cNvSpPr>
          <p:nvPr>
            <p:ph idx="1"/>
          </p:nvPr>
        </p:nvSpPr>
        <p:spPr/>
        <p:txBody>
          <a:bodyPr/>
          <a:lstStyle/>
          <a:p>
            <a:r>
              <a:rPr lang="en-US" dirty="0"/>
              <a:t>Time series of precipitation provides insight on weather patterns in NYC</a:t>
            </a:r>
          </a:p>
        </p:txBody>
      </p:sp>
      <p:pic>
        <p:nvPicPr>
          <p:cNvPr id="5" name="Picture 4">
            <a:extLst>
              <a:ext uri="{FF2B5EF4-FFF2-40B4-BE49-F238E27FC236}">
                <a16:creationId xmlns:a16="http://schemas.microsoft.com/office/drawing/2014/main" id="{F1BB7775-757D-4FBB-98D7-0063FA1F2049}"/>
              </a:ext>
            </a:extLst>
          </p:cNvPr>
          <p:cNvPicPr>
            <a:picLocks noChangeAspect="1"/>
          </p:cNvPicPr>
          <p:nvPr/>
        </p:nvPicPr>
        <p:blipFill>
          <a:blip r:embed="rId2"/>
          <a:stretch>
            <a:fillRect/>
          </a:stretch>
        </p:blipFill>
        <p:spPr>
          <a:xfrm>
            <a:off x="1130184" y="3066126"/>
            <a:ext cx="3724795" cy="2905530"/>
          </a:xfrm>
          <a:prstGeom prst="rect">
            <a:avLst/>
          </a:prstGeom>
        </p:spPr>
      </p:pic>
    </p:spTree>
    <p:extLst>
      <p:ext uri="{BB962C8B-B14F-4D97-AF65-F5344CB8AC3E}">
        <p14:creationId xmlns:p14="http://schemas.microsoft.com/office/powerpoint/2010/main" val="1119836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EF1282-A6E9-4912-8AB9-8ED69BF7097D}">
  <ds:schemaRefs>
    <ds:schemaRef ds:uri="http://schemas.microsoft.com/sharepoint/v3/contenttype/forms"/>
  </ds:schemaRefs>
</ds:datastoreItem>
</file>

<file path=customXml/itemProps2.xml><?xml version="1.0" encoding="utf-8"?>
<ds:datastoreItem xmlns:ds="http://schemas.openxmlformats.org/officeDocument/2006/customXml" ds:itemID="{CC24F515-356D-4532-BE08-F6D7771916F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3E04B51-1D33-4F14-BBD7-79D7D27E2E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 design</Template>
  <TotalTime>238</TotalTime>
  <Words>378</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Trebuchet MS</vt:lpstr>
      <vt:lpstr>Wingdings 3</vt:lpstr>
      <vt:lpstr>Facet</vt:lpstr>
      <vt:lpstr>Exploratory Data Analysis Final Project: Where to park a food truck?</vt:lpstr>
      <vt:lpstr>Introduction</vt:lpstr>
      <vt:lpstr>Data Description</vt:lpstr>
      <vt:lpstr>Results</vt:lpstr>
      <vt:lpstr>Results</vt:lpstr>
      <vt:lpstr>Results</vt:lpstr>
      <vt:lpstr>Conclusion</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Final Project: Where to park a food truck?</dc:title>
  <dc:creator>Heather Swanke</dc:creator>
  <cp:lastModifiedBy>Heather Swanke</cp:lastModifiedBy>
  <cp:revision>6</cp:revision>
  <dcterms:created xsi:type="dcterms:W3CDTF">2022-04-20T01:40:21Z</dcterms:created>
  <dcterms:modified xsi:type="dcterms:W3CDTF">2022-06-10T02:52:33Z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