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3BDC-AF3C-7A02-C886-D4900EACB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2827-4BF8-9CB9-6280-0D3D3F09D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CB56C-E11D-1DDE-4E37-BF7CB814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D35C-15DC-4D22-A2BE-871ABEC8775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14B4-31A8-DD9A-5E60-826F3876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4F9D9-51D6-A9CD-FC34-AF95908A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2CA8-486C-4E7A-A79F-1CE402FCB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9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2F23-7B5B-2B27-CB24-B0AC00C5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C2201-A060-24E9-7D4A-88E822AF1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21C8C-AF59-D555-3ACC-46772B86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D35C-15DC-4D22-A2BE-871ABEC8775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0C044-F0B7-385C-B054-DC24D55F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D8DCF-C7EA-EEF4-0B04-5E733EFC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2CA8-486C-4E7A-A79F-1CE402FCB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5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8381D-37CF-2411-3167-08AD26F0C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457DC-D068-ECAE-A187-0DB22226B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0BB77-70DB-2053-A46D-A94DFE25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D35C-15DC-4D22-A2BE-871ABEC8775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C013A-CB2B-527B-D654-CAB18E48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25B21-1553-D259-1766-EEB8911B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2CA8-486C-4E7A-A79F-1CE402FCB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8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B83A-510E-1BB1-EE4A-DB2F47F3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761A9-25AE-29E3-87B4-299CB043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C2126-C9E4-3F4D-32C9-CC542B6C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D35C-15DC-4D22-A2BE-871ABEC8775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025FA-278C-4892-B0DB-E22A6CDC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B0F57-A9A1-C50C-FC04-3B826F90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2CA8-486C-4E7A-A79F-1CE402FCB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5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8217-1593-8A12-F25C-FA486D2C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C05FD-0432-4704-A05E-BA2EDB049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31EBE-D843-1B85-CA14-9CD3FA81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D35C-15DC-4D22-A2BE-871ABEC8775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45B1E-4DE4-7C5A-3D6B-B620F226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6A32-C999-CB8E-D6D9-B356B4FA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2CA8-486C-4E7A-A79F-1CE402FCB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6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12CD-AE2C-C2E3-45DB-1DE03B33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16C16-4E05-41D6-44A1-090411C3F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B8B9D-E11F-E8D9-1D15-141BBEC99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71538-674E-7C25-BCB1-63D3161D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D35C-15DC-4D22-A2BE-871ABEC8775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48D96-E0DE-3C13-1C83-17A94F6A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815EB-A8F4-A558-3165-81314447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2CA8-486C-4E7A-A79F-1CE402FCB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AD4E-1AD1-0BFC-ABA7-C517B0C5F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D2829-738A-CCB0-7569-BE84CB2E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4BBEE-CA02-A631-1794-A2E483EF9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C5AE3-3D5D-F0E9-0A96-E02CD46BC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C53A8-8F30-F7E1-69B8-93A8ABDE4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C1C1B-BBA2-F64D-AC5E-0F672078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D35C-15DC-4D22-A2BE-871ABEC8775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EC22F-B620-180D-3A11-BD6B5C9B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6978D-139E-34E9-1994-5C7742E7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2CA8-486C-4E7A-A79F-1CE402FCB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5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03DC-4287-02D6-8604-A2B1CE8C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A7C62-B343-A6A2-E4CA-12F3BCF1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D35C-15DC-4D22-A2BE-871ABEC8775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BE801-262F-C553-3595-39E0B805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731D8-E1FE-7681-1808-2E3A806E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2CA8-486C-4E7A-A79F-1CE402FCB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63625-BEC0-5F3E-D1BB-2B45EEE1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D35C-15DC-4D22-A2BE-871ABEC8775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8B267-C734-9994-D072-0FF63A7E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BF16D-5CEA-EFF0-6D6D-00BDA8E6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2CA8-486C-4E7A-A79F-1CE402FCB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8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0034-7FF7-FAC5-A7F3-B1BEB8D2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179B0-63B4-890E-9351-59984F202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74445-7F9C-3F15-DE04-E67D0C35E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92CE9-C5BB-91E2-1A46-53A026C8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D35C-15DC-4D22-A2BE-871ABEC8775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DB921-1ED3-F87E-0A88-AA6E3025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F3842-1FB8-D05C-486C-6FE72612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2CA8-486C-4E7A-A79F-1CE402FCB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9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5604-941F-4776-7F2D-CFBD6619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655AC-298F-4856-B05B-FDC570884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9FA3D-D507-D600-4272-E4E3F6E7B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4F3B8-1239-412E-9341-9F9CA249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D35C-15DC-4D22-A2BE-871ABEC8775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4524B-A081-8ECA-EE4C-4C1E0268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7C685-D3FA-4BEC-4E72-5B038F36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2CA8-486C-4E7A-A79F-1CE402FCB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8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08421-E91C-6525-02A2-7F63C597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CED30-FA9F-E3FA-D887-F9C9ECBA4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1A1E4-285F-BD59-ADF0-102D0EBB8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9D35C-15DC-4D22-A2BE-871ABEC8775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1B5F-5794-FFD6-2C65-32786A141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50506-8C9C-AF03-0A23-D818A98B6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E2CA8-486C-4E7A-A79F-1CE402FCB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talwin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1B99B-CEE8-53E4-895E-9A4E21216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454" y="1360481"/>
            <a:ext cx="4605340" cy="2387600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Predicting Wine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F4786-FCE9-7E65-3035-A5644A9BE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454" y="3840156"/>
            <a:ext cx="4605340" cy="1655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Linear Regression &amp; Web Scraping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-</a:t>
            </a:r>
          </a:p>
          <a:p>
            <a:r>
              <a:rPr lang="en-US" sz="2000" dirty="0">
                <a:solidFill>
                  <a:schemeClr val="bg1"/>
                </a:solidFill>
              </a:rPr>
              <a:t>Heather Swanke</a:t>
            </a:r>
          </a:p>
        </p:txBody>
      </p:sp>
      <p:pic>
        <p:nvPicPr>
          <p:cNvPr id="1026" name="Picture 2" descr="Discover All the Different Types of Red Wine">
            <a:extLst>
              <a:ext uri="{FF2B5EF4-FFF2-40B4-BE49-F238E27FC236}">
                <a16:creationId xmlns:a16="http://schemas.microsoft.com/office/drawing/2014/main" id="{8E4F51DA-ADFE-8240-FBC0-E3FC3298F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0" b="1"/>
          <a:stretch/>
        </p:blipFill>
        <p:spPr bwMode="auto">
          <a:xfrm>
            <a:off x="5800734" y="1057275"/>
            <a:ext cx="5917401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2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9E5F-11F2-6BF3-268C-8D591F41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47" y="313155"/>
            <a:ext cx="6750037" cy="1325563"/>
          </a:xfrm>
        </p:spPr>
        <p:txBody>
          <a:bodyPr/>
          <a:lstStyle/>
          <a:p>
            <a:r>
              <a:rPr lang="en-US" dirty="0"/>
              <a:t>Introduction/Project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2358-37CA-483A-3F99-CE13AE3C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47" y="1510382"/>
            <a:ext cx="7710157" cy="4195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/>
              <a:t>What wine features have a strong correlation with price?</a:t>
            </a:r>
          </a:p>
          <a:p>
            <a:pPr marL="457200" lvl="1" indent="0">
              <a:buNone/>
            </a:pPr>
            <a:endParaRPr lang="en-US" sz="2700" i="1" dirty="0"/>
          </a:p>
          <a:p>
            <a:pPr lvl="1"/>
            <a:r>
              <a:rPr lang="en-US" sz="2300" dirty="0"/>
              <a:t>A local wine shop would like to ensure their prices are competitive with large scale online retailers.</a:t>
            </a:r>
          </a:p>
          <a:p>
            <a:pPr lvl="1"/>
            <a:r>
              <a:rPr lang="en-US" sz="2300" dirty="0"/>
              <a:t>Customers can benefit from this competitive analysis data as well!</a:t>
            </a:r>
          </a:p>
        </p:txBody>
      </p:sp>
      <p:pic>
        <p:nvPicPr>
          <p:cNvPr id="2050" name="Picture 2" descr="Amici Cabernet Sauvignon Napa, 2019 750ml">
            <a:extLst>
              <a:ext uri="{FF2B5EF4-FFF2-40B4-BE49-F238E27FC236}">
                <a16:creationId xmlns:a16="http://schemas.microsoft.com/office/drawing/2014/main" id="{0B29A39E-2943-2D5C-E2CE-761EFD3D3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832" y="399864"/>
            <a:ext cx="5742572" cy="574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18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31AA-D2D5-2E4E-6864-379E1019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262B3-DA25-637D-8EA5-B4E3CDE1C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https://www.totalwine.com/</a:t>
            </a:r>
            <a:endParaRPr lang="en-US" dirty="0"/>
          </a:p>
          <a:p>
            <a:r>
              <a:rPr lang="en-US" dirty="0"/>
              <a:t>Total Wine &amp; More is an online/in-store retailer offers 3000+ red wines as part of their inventory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libraries used:</a:t>
            </a:r>
          </a:p>
          <a:p>
            <a:pPr lvl="1"/>
            <a:r>
              <a:rPr lang="en-US" dirty="0"/>
              <a:t>Selenium &amp; Beautiful Soup</a:t>
            </a:r>
          </a:p>
          <a:p>
            <a:pPr lvl="1"/>
            <a:r>
              <a:rPr lang="en-US" dirty="0" err="1"/>
              <a:t>Sklearn</a:t>
            </a:r>
            <a:endParaRPr lang="en-US" dirty="0"/>
          </a:p>
          <a:p>
            <a:pPr lvl="1"/>
            <a:r>
              <a:rPr lang="en-US" dirty="0"/>
              <a:t>Seaborn</a:t>
            </a:r>
          </a:p>
          <a:p>
            <a:pPr lvl="1"/>
            <a:r>
              <a:rPr lang="en-US" dirty="0"/>
              <a:t>Pandas</a:t>
            </a:r>
          </a:p>
          <a:p>
            <a:r>
              <a:rPr lang="en-US" dirty="0"/>
              <a:t>595 rows of data (1 row per bottle of red wine)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2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9AF6296-CCAC-A3F2-06F2-3BE2EFE89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" y="0"/>
            <a:ext cx="851542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4EB45B-E745-08C1-8F2A-942C3062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945" y="1"/>
            <a:ext cx="2333110" cy="1006764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5011-2158-EB24-688C-822029E6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0528" y="772932"/>
            <a:ext cx="3592151" cy="60850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00B0F0"/>
                </a:solidFill>
              </a:rPr>
              <a:t>target variable: </a:t>
            </a:r>
            <a:r>
              <a:rPr lang="en-US" sz="2900" dirty="0"/>
              <a:t>price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6">
                    <a:lumMod val="75000"/>
                  </a:schemeClr>
                </a:solidFill>
              </a:rPr>
              <a:t>feature variables: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brand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country/state*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region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appellation</a:t>
            </a:r>
          </a:p>
          <a:p>
            <a:pPr marL="457200" lvl="1" indent="0">
              <a:buNone/>
            </a:pPr>
            <a:r>
              <a:rPr lang="en-US" sz="2000" dirty="0"/>
              <a:t>legally determined &amp; protected wine regions</a:t>
            </a:r>
          </a:p>
          <a:p>
            <a:pPr marL="457200" lvl="1" indent="0">
              <a:buNone/>
            </a:pPr>
            <a:r>
              <a:rPr lang="en-US" sz="2000" dirty="0"/>
              <a:t>i.e. Champagne from France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varietal*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style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ABV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taste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body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Wine Advocate rating*</a:t>
            </a:r>
          </a:p>
          <a:p>
            <a:pPr marL="457200" lvl="1" indent="0">
              <a:buNone/>
            </a:pPr>
            <a:r>
              <a:rPr lang="en-US" sz="2000" dirty="0"/>
              <a:t>professional wine rating system established by Robert Parker, max score = 100</a:t>
            </a:r>
            <a:endParaRPr lang="en-US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customer average rating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customer total ratings*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*no nulls in data 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9EA3C3-8625-FD55-C455-13455A7DFD17}"/>
              </a:ext>
            </a:extLst>
          </p:cNvPr>
          <p:cNvSpPr/>
          <p:nvPr/>
        </p:nvSpPr>
        <p:spPr>
          <a:xfrm>
            <a:off x="564573" y="1850730"/>
            <a:ext cx="726899" cy="940665"/>
          </a:xfrm>
          <a:prstGeom prst="rect">
            <a:avLst/>
          </a:prstGeom>
          <a:noFill/>
          <a:ln w="66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74E30-6D0C-8241-46F6-7483E4F1D2BE}"/>
              </a:ext>
            </a:extLst>
          </p:cNvPr>
          <p:cNvSpPr/>
          <p:nvPr/>
        </p:nvSpPr>
        <p:spPr>
          <a:xfrm>
            <a:off x="5464690" y="2321062"/>
            <a:ext cx="565893" cy="470333"/>
          </a:xfrm>
          <a:prstGeom prst="rect">
            <a:avLst/>
          </a:prstGeom>
          <a:noFill/>
          <a:ln w="66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642F59-DB2A-6DFC-F491-A571E318C975}"/>
              </a:ext>
            </a:extLst>
          </p:cNvPr>
          <p:cNvSpPr/>
          <p:nvPr/>
        </p:nvSpPr>
        <p:spPr>
          <a:xfrm>
            <a:off x="7126663" y="1825625"/>
            <a:ext cx="575035" cy="443647"/>
          </a:xfrm>
          <a:prstGeom prst="rect">
            <a:avLst/>
          </a:prstGeom>
          <a:noFill/>
          <a:ln w="66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41BB3A-2895-2598-12B3-8B95A2AD1AAE}"/>
              </a:ext>
            </a:extLst>
          </p:cNvPr>
          <p:cNvSpPr/>
          <p:nvPr/>
        </p:nvSpPr>
        <p:spPr>
          <a:xfrm>
            <a:off x="3336636" y="4319175"/>
            <a:ext cx="2593107" cy="2383283"/>
          </a:xfrm>
          <a:prstGeom prst="rect">
            <a:avLst/>
          </a:prstGeom>
          <a:noFill/>
          <a:ln w="66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6CD15-20AD-FEF1-EF84-BF86DECE88C2}"/>
              </a:ext>
            </a:extLst>
          </p:cNvPr>
          <p:cNvSpPr/>
          <p:nvPr/>
        </p:nvSpPr>
        <p:spPr>
          <a:xfrm>
            <a:off x="6258970" y="2269273"/>
            <a:ext cx="829985" cy="360806"/>
          </a:xfrm>
          <a:prstGeom prst="rect">
            <a:avLst/>
          </a:prstGeom>
          <a:noFill/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8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B45B-E745-08C1-8F2A-942C3062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5011-2158-EB24-688C-822029E6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576" y="1962556"/>
            <a:ext cx="581863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R^2 score on test data: </a:t>
            </a:r>
            <a:r>
              <a:rPr lang="en-US" sz="3000" b="1" dirty="0"/>
              <a:t>.28</a:t>
            </a:r>
          </a:p>
          <a:p>
            <a:r>
              <a:rPr lang="en-US" dirty="0"/>
              <a:t>Features included:</a:t>
            </a:r>
          </a:p>
          <a:p>
            <a:pPr lvl="1"/>
            <a:r>
              <a:rPr lang="en-US" dirty="0"/>
              <a:t>Wine Advocate rating</a:t>
            </a:r>
          </a:p>
          <a:p>
            <a:pPr lvl="1"/>
            <a:r>
              <a:rPr lang="en-US" dirty="0"/>
              <a:t>ABV %</a:t>
            </a:r>
          </a:p>
          <a:p>
            <a:pPr lvl="1"/>
            <a:r>
              <a:rPr lang="en-US" dirty="0"/>
              <a:t>Body (full-bodied)</a:t>
            </a:r>
          </a:p>
          <a:p>
            <a:pPr lvl="1"/>
            <a:r>
              <a:rPr lang="en-US" dirty="0"/>
              <a:t>Country/State (6 dummy variables)</a:t>
            </a:r>
          </a:p>
          <a:p>
            <a:pPr lvl="2"/>
            <a:r>
              <a:rPr lang="en-US" dirty="0"/>
              <a:t>Highest volume values in data set: California, France, Italy</a:t>
            </a:r>
          </a:p>
          <a:p>
            <a:pPr lvl="1"/>
            <a:r>
              <a:rPr lang="en-US" dirty="0"/>
              <a:t>Varietal (9 dummy variables)</a:t>
            </a:r>
          </a:p>
          <a:p>
            <a:pPr lvl="2"/>
            <a:r>
              <a:rPr lang="en-US" dirty="0"/>
              <a:t>Highest volume values in data set: Cabernet Sauvignon, Bordeaux Blend, Rhone Blend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1AC0C-58C0-AC63-27E4-E78A11A52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4822"/>
            <a:ext cx="6027576" cy="400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0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B45B-E745-08C1-8F2A-942C3062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5011-2158-EB24-688C-822029E66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Wine Advocate Rating </a:t>
            </a:r>
            <a:r>
              <a:rPr lang="en-US" dirty="0"/>
              <a:t>had the strongest correlation with price amongst all features + within variables included in final model</a:t>
            </a:r>
          </a:p>
          <a:p>
            <a:r>
              <a:rPr lang="en-US" u="sng" dirty="0"/>
              <a:t>Year</a:t>
            </a:r>
            <a:r>
              <a:rPr lang="en-US" dirty="0"/>
              <a:t>, </a:t>
            </a:r>
            <a:r>
              <a:rPr lang="en-US" u="sng" dirty="0"/>
              <a:t>customer total reviews</a:t>
            </a:r>
            <a:r>
              <a:rPr lang="en-US" dirty="0"/>
              <a:t>, and </a:t>
            </a:r>
            <a:r>
              <a:rPr lang="en-US" u="sng" dirty="0"/>
              <a:t>customer average reviews </a:t>
            </a:r>
            <a:r>
              <a:rPr lang="en-US" dirty="0"/>
              <a:t>all had very weak correlation with price</a:t>
            </a:r>
          </a:p>
          <a:p>
            <a:r>
              <a:rPr lang="en-US" u="sng" dirty="0"/>
              <a:t>Location</a:t>
            </a:r>
            <a:r>
              <a:rPr lang="en-US" dirty="0"/>
              <a:t> is correlated with price, not just international countries but domestic states too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91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36DA-2F1E-F398-16EC-9C6E1651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8DC7-CFF8-8D0D-B73F-61A997FA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5647817"/>
            <a:ext cx="3697224" cy="403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Train/validation/test split: 60/20/20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56B27E-7187-7F1D-A88F-09B6A4A11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50" y="1396578"/>
            <a:ext cx="11160354" cy="387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1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301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Predicting Wine Prices</vt:lpstr>
      <vt:lpstr>Introduction/Project Goal</vt:lpstr>
      <vt:lpstr>Data Source and Methodology</vt:lpstr>
      <vt:lpstr>Variables</vt:lpstr>
      <vt:lpstr>Final Model Performance</vt:lpstr>
      <vt:lpstr>Conclusions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Wine Prices</dc:title>
  <dc:creator>Heather Swanke</dc:creator>
  <cp:lastModifiedBy>Heather Swanke</cp:lastModifiedBy>
  <cp:revision>4</cp:revision>
  <dcterms:created xsi:type="dcterms:W3CDTF">2022-05-18T07:04:14Z</dcterms:created>
  <dcterms:modified xsi:type="dcterms:W3CDTF">2022-05-18T09:51:00Z</dcterms:modified>
</cp:coreProperties>
</file>